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02" r:id="rId1"/>
  </p:sldMasterIdLst>
  <p:notesMasterIdLst>
    <p:notesMasterId r:id="rId20"/>
  </p:notes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6" r:id="rId9"/>
    <p:sldId id="305" r:id="rId10"/>
    <p:sldId id="303" r:id="rId11"/>
    <p:sldId id="304" r:id="rId12"/>
    <p:sldId id="307" r:id="rId13"/>
    <p:sldId id="308" r:id="rId14"/>
    <p:sldId id="309" r:id="rId15"/>
    <p:sldId id="311" r:id="rId16"/>
    <p:sldId id="313" r:id="rId17"/>
    <p:sldId id="312" r:id="rId18"/>
    <p:sldId id="29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CFB4"/>
    <a:srgbClr val="C09200"/>
    <a:srgbClr val="FFE893"/>
    <a:srgbClr val="FFE089"/>
    <a:srgbClr val="FFB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74335" autoAdjust="0"/>
  </p:normalViewPr>
  <p:slideViewPr>
    <p:cSldViewPr snapToGrid="0">
      <p:cViewPr varScale="1">
        <p:scale>
          <a:sx n="83" d="100"/>
          <a:sy n="83" d="100"/>
        </p:scale>
        <p:origin x="266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43A18-0DC0-49E2-8CE5-AB068FFD13D7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D6DE1-26EE-495E-8F92-5928125F87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2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6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21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6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8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1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3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9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7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8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0E89489-AEBE-439C-933E-91ED45DA7F20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7A3A5D-71DC-4500-AFF9-B4D6D29BBF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2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1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E89489-AEBE-439C-933E-91ED45DA7F20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7A3A5D-71DC-4500-AFF9-B4D6D29BBF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56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3" r:id="rId1"/>
    <p:sldLayoutId id="2147484804" r:id="rId2"/>
    <p:sldLayoutId id="2147484805" r:id="rId3"/>
    <p:sldLayoutId id="2147484806" r:id="rId4"/>
    <p:sldLayoutId id="2147484807" r:id="rId5"/>
    <p:sldLayoutId id="2147484808" r:id="rId6"/>
    <p:sldLayoutId id="2147484809" r:id="rId7"/>
    <p:sldLayoutId id="2147484810" r:id="rId8"/>
    <p:sldLayoutId id="2147484811" r:id="rId9"/>
    <p:sldLayoutId id="2147484812" r:id="rId10"/>
    <p:sldLayoutId id="21474848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B527-8687-4640-9FFE-FD5559310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Software Design &amp;</a:t>
            </a:r>
            <a:br>
              <a:rPr lang="en-US" sz="6000" dirty="0"/>
            </a:br>
            <a:r>
              <a:rPr lang="en-US" sz="6000" dirty="0"/>
              <a:t>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3FB99-E02A-4F6C-8B10-D860A567D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/>
              <a:t>Week 02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DB64-FC64-40A1-A7C5-E82A9AB90044}"/>
              </a:ext>
            </a:extLst>
          </p:cNvPr>
          <p:cNvSpPr txBox="1"/>
          <p:nvPr/>
        </p:nvSpPr>
        <p:spPr>
          <a:xfrm>
            <a:off x="7181636" y="5345039"/>
            <a:ext cx="11851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Abeeha Sattar</a:t>
            </a:r>
          </a:p>
        </p:txBody>
      </p:sp>
    </p:spTree>
    <p:extLst>
      <p:ext uri="{BB962C8B-B14F-4D97-AF65-F5344CB8AC3E}">
        <p14:creationId xmlns:p14="http://schemas.microsoft.com/office/powerpoint/2010/main" val="415599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52D7-7164-4FFE-A1E3-06196A61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Client-Driven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89237-2D70-40BB-A392-0B4280807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Builds visible features that the client cares most about.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7209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2241-CA89-42D9-A1FC-A59F9308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E775B-D329-4ADD-A65A-417C7214B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Emphasis on addressing very early high risk areas.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It does not assume a fixed set of requirements at the inception of the project, but allows to refine the requirements as the project evolves.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It does not put a strong focus on documents.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The main focus is the software product and its quality.</a:t>
            </a:r>
          </a:p>
        </p:txBody>
      </p:sp>
    </p:spTree>
    <p:extLst>
      <p:ext uri="{BB962C8B-B14F-4D97-AF65-F5344CB8AC3E}">
        <p14:creationId xmlns:p14="http://schemas.microsoft.com/office/powerpoint/2010/main" val="1990556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A4C8-D080-45E5-B04F-963B4358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D5A8-84DC-4C47-A32F-981FD0121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 a small set of UP activities and artifacts</a:t>
            </a:r>
          </a:p>
          <a:p>
            <a:r>
              <a:rPr lang="en-US" dirty="0"/>
              <a:t>Requirements and designs are not completed before implementation. They adaptively emerge through a series of iteration, based on feedback</a:t>
            </a:r>
          </a:p>
          <a:p>
            <a:r>
              <a:rPr lang="en-US" dirty="0"/>
              <a:t>Apply the UML with the agile modeling principles</a:t>
            </a:r>
          </a:p>
          <a:p>
            <a:r>
              <a:rPr lang="en-US" dirty="0"/>
              <a:t>There is no detailed plan for the entire project</a:t>
            </a:r>
          </a:p>
          <a:p>
            <a:pPr lvl="1"/>
            <a:r>
              <a:rPr lang="en-US" dirty="0"/>
              <a:t>There is a high-level plan (called the Phase Plan) that estimates the project and end date and other major milestones. But, it does not detail the fine grained steps to those milestones</a:t>
            </a:r>
          </a:p>
          <a:p>
            <a:pPr lvl="1"/>
            <a:r>
              <a:rPr lang="en-US" dirty="0"/>
              <a:t>A detailed plan (called the Iteration Plan) only plans with greater detail one iteration in advance. Detailed planning is done adaptively from iteration to iteration</a:t>
            </a:r>
          </a:p>
        </p:txBody>
      </p:sp>
    </p:spTree>
    <p:extLst>
      <p:ext uri="{BB962C8B-B14F-4D97-AF65-F5344CB8AC3E}">
        <p14:creationId xmlns:p14="http://schemas.microsoft.com/office/powerpoint/2010/main" val="30088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0010-2D27-4367-AB34-BD0EFF6F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27BA-1E07-4790-9706-A7F51D656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72566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Get high risk and high value first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Constant user feedback and engagement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Early cohesive core architecture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Test early, often and realistically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Apply use cases where needed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Do some visual modeling with UML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Manage requirements and scope creep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Manage change requests and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313550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D85F3-A45E-4408-8650-B8128A83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5743D-7C36-4A8E-9419-9EF79C542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u="sng" dirty="0">
                <a:solidFill>
                  <a:schemeClr val="accent2"/>
                </a:solidFill>
              </a:rPr>
              <a:t>Inception</a:t>
            </a:r>
          </a:p>
          <a:p>
            <a:r>
              <a:rPr lang="en-US" dirty="0"/>
              <a:t>Approximate vision, business case, scope, vague estimates.</a:t>
            </a:r>
          </a:p>
          <a:p>
            <a:endParaRPr lang="en-US" dirty="0"/>
          </a:p>
          <a:p>
            <a:r>
              <a:rPr lang="en-US" dirty="0"/>
              <a:t>Note: Inception is not a requirements phase; rather, it is a kind of feasibility phase, where just enough investigation is done to support a decision to continue or stop.</a:t>
            </a:r>
          </a:p>
        </p:txBody>
      </p:sp>
    </p:spTree>
    <p:extLst>
      <p:ext uri="{BB962C8B-B14F-4D97-AF65-F5344CB8AC3E}">
        <p14:creationId xmlns:p14="http://schemas.microsoft.com/office/powerpoint/2010/main" val="1792379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D85F3-A45E-4408-8650-B8128A83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5743D-7C36-4A8E-9419-9EF79C542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u="sng" dirty="0">
                <a:solidFill>
                  <a:schemeClr val="accent2"/>
                </a:solidFill>
              </a:rPr>
              <a:t>Elaboration</a:t>
            </a:r>
          </a:p>
          <a:p>
            <a:r>
              <a:rPr lang="en-US" dirty="0"/>
              <a:t>Refined vision, iterative implementation of the core </a:t>
            </a:r>
            <a:r>
              <a:rPr lang="en-US" dirty="0" err="1"/>
              <a:t>architec</a:t>
            </a:r>
            <a:r>
              <a:rPr lang="en-US" dirty="0"/>
              <a:t> </a:t>
            </a:r>
            <a:r>
              <a:rPr lang="en-US" dirty="0" err="1"/>
              <a:t>ture</a:t>
            </a:r>
            <a:r>
              <a:rPr lang="en-US" dirty="0"/>
              <a:t>, resolution of high risks, identification of most requirements and scope, more realistic estimates</a:t>
            </a:r>
          </a:p>
          <a:p>
            <a:endParaRPr lang="en-US" dirty="0"/>
          </a:p>
          <a:p>
            <a:r>
              <a:rPr lang="en-US" dirty="0"/>
              <a:t>Note: Elaboration is not the requirements or design phase; rather, it is a phase where the core architecture is iteratively implemented, and high risk issues are mitigated.</a:t>
            </a:r>
          </a:p>
        </p:txBody>
      </p:sp>
    </p:spTree>
    <p:extLst>
      <p:ext uri="{BB962C8B-B14F-4D97-AF65-F5344CB8AC3E}">
        <p14:creationId xmlns:p14="http://schemas.microsoft.com/office/powerpoint/2010/main" val="3893685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D85F3-A45E-4408-8650-B8128A83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5743D-7C36-4A8E-9419-9EF79C542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u="sng" dirty="0">
                <a:solidFill>
                  <a:schemeClr val="accent2"/>
                </a:solidFill>
              </a:rPr>
              <a:t>Construction</a:t>
            </a:r>
          </a:p>
          <a:p>
            <a:r>
              <a:rPr lang="en-US" dirty="0"/>
              <a:t>Iterative implementation of the remaining lower risk and easier elements, and preparation for deployment.</a:t>
            </a:r>
          </a:p>
          <a:p>
            <a:endParaRPr lang="en-US" dirty="0"/>
          </a:p>
          <a:p>
            <a:r>
              <a:rPr lang="en-US" dirty="0"/>
              <a:t>Note: Construction is not the implementation phase</a:t>
            </a:r>
          </a:p>
        </p:txBody>
      </p:sp>
    </p:spTree>
    <p:extLst>
      <p:ext uri="{BB962C8B-B14F-4D97-AF65-F5344CB8AC3E}">
        <p14:creationId xmlns:p14="http://schemas.microsoft.com/office/powerpoint/2010/main" val="1509270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D85F3-A45E-4408-8650-B8128A83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5743D-7C36-4A8E-9419-9EF79C542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u="sng">
                <a:solidFill>
                  <a:schemeClr val="accent2"/>
                </a:solidFill>
              </a:rPr>
              <a:t>Transition</a:t>
            </a:r>
            <a:endParaRPr lang="en-US" sz="3200" b="1" u="sng" dirty="0">
              <a:solidFill>
                <a:schemeClr val="accent2"/>
              </a:solidFill>
            </a:endParaRPr>
          </a:p>
          <a:p>
            <a:r>
              <a:rPr lang="en-US" dirty="0"/>
              <a:t>Beta tests, deployment</a:t>
            </a:r>
          </a:p>
        </p:txBody>
      </p:sp>
    </p:spTree>
    <p:extLst>
      <p:ext uri="{BB962C8B-B14F-4D97-AF65-F5344CB8AC3E}">
        <p14:creationId xmlns:p14="http://schemas.microsoft.com/office/powerpoint/2010/main" val="3450527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EAE94E-849E-49C5-84E3-A6E172E0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58782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83C1-EBF9-4179-BFBB-41D28514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C025C-E9DA-4036-846B-B46BDCFB9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Feedback from early development/client demos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To refine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Feedback from tests and developers</a:t>
            </a: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To refine design and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Feedback from the progress of the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To refine schedules and estimates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Feedback from the client and the marketplace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To re-prioritize features for next iteration</a:t>
            </a:r>
          </a:p>
        </p:txBody>
      </p:sp>
    </p:spTree>
    <p:extLst>
      <p:ext uri="{BB962C8B-B14F-4D97-AF65-F5344CB8AC3E}">
        <p14:creationId xmlns:p14="http://schemas.microsoft.com/office/powerpoint/2010/main" val="367572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E96751-C9F8-4B42-9A99-C17DB915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/>
              <a:t>Iterative &amp; Evolutionary Analysis &amp; Design – Example</a:t>
            </a:r>
          </a:p>
        </p:txBody>
      </p:sp>
    </p:spTree>
    <p:extLst>
      <p:ext uri="{BB962C8B-B14F-4D97-AF65-F5344CB8AC3E}">
        <p14:creationId xmlns:p14="http://schemas.microsoft.com/office/powerpoint/2010/main" val="425027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F4058E-E4D4-4227-AD00-C292216E8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499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3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590517-C60B-49D6-B953-01C304588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137" y="758952"/>
            <a:ext cx="8252749" cy="3566160"/>
          </a:xfrm>
        </p:spPr>
        <p:txBody>
          <a:bodyPr/>
          <a:lstStyle/>
          <a:p>
            <a:pPr algn="ctr"/>
            <a:r>
              <a:rPr lang="en-US" dirty="0"/>
              <a:t>The Unified Process</a:t>
            </a:r>
          </a:p>
        </p:txBody>
      </p:sp>
    </p:spTree>
    <p:extLst>
      <p:ext uri="{BB962C8B-B14F-4D97-AF65-F5344CB8AC3E}">
        <p14:creationId xmlns:p14="http://schemas.microsoft.com/office/powerpoint/2010/main" val="21092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A472-C783-48E7-93C8-E31BE9E3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Unified Process (UP)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50D5B-BF77-4713-ADA9-530AA59BE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standardized approach to analysis and design helps to ensure that all necessary tasks are understood and completed in software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Requiments</a:t>
            </a:r>
            <a:r>
              <a:rPr lang="en-US" sz="2800" dirty="0"/>
              <a:t> analysis and OOAD needs to be presented and practiced in the context of some development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An agile approach to well-known UP is used as an iterative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334789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3169-5C64-418B-8F4F-67192996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Unified Process (UP)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9A514-C589-430F-A45F-8BC6460DA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software development process describes an approach to building, deploying, and maintaining software.</a:t>
            </a:r>
          </a:p>
          <a:p>
            <a:endParaRPr lang="en-US" sz="2800" dirty="0"/>
          </a:p>
          <a:p>
            <a:r>
              <a:rPr lang="en-US" sz="2800" dirty="0"/>
              <a:t>UP has emerged as a popular and effective iterative software development process for building OO systems.</a:t>
            </a:r>
          </a:p>
          <a:p>
            <a:pPr lvl="1"/>
            <a:r>
              <a:rPr lang="en-US" sz="2000" dirty="0"/>
              <a:t>Rational Unified Process (RUP) is a modified version of the Unified Process, which was modified by Rational Software, is widely practiced and adopted by our industry.</a:t>
            </a:r>
          </a:p>
        </p:txBody>
      </p:sp>
    </p:spTree>
    <p:extLst>
      <p:ext uri="{BB962C8B-B14F-4D97-AF65-F5344CB8AC3E}">
        <p14:creationId xmlns:p14="http://schemas.microsoft.com/office/powerpoint/2010/main" val="715512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9B85-8DF9-4556-97C3-ECCD79ECC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 Phases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93DB0-743D-461F-818D-4B2296A3E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5022" y="1840523"/>
            <a:ext cx="7723163" cy="4473965"/>
          </a:xfrm>
        </p:spPr>
      </p:pic>
    </p:spTree>
    <p:extLst>
      <p:ext uri="{BB962C8B-B14F-4D97-AF65-F5344CB8AC3E}">
        <p14:creationId xmlns:p14="http://schemas.microsoft.com/office/powerpoint/2010/main" val="293976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9ECD-B22E-4726-9863-4B1537496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Risk-Driven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F3E57-990E-4598-852B-F79B81180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 Identify and drive down the highest risks</a:t>
            </a:r>
          </a:p>
          <a:p>
            <a:pPr lvl="1"/>
            <a:r>
              <a:rPr lang="en-US" sz="2400" dirty="0"/>
              <a:t>Includes the practice of </a:t>
            </a:r>
            <a:r>
              <a:rPr lang="en-US" sz="2400" b="1" dirty="0">
                <a:solidFill>
                  <a:schemeClr val="accent2"/>
                </a:solidFill>
              </a:rPr>
              <a:t>architecture-centric iterative development</a:t>
            </a:r>
            <a:r>
              <a:rPr lang="en-US" sz="2400" dirty="0"/>
              <a:t>. i.e., early iterations focus on building, testing and stabilizing the core architecture.</a:t>
            </a:r>
          </a:p>
          <a:p>
            <a:pPr lvl="1"/>
            <a:r>
              <a:rPr lang="en-US" sz="2400" dirty="0"/>
              <a:t>Tackles the difficult things first</a:t>
            </a:r>
          </a:p>
          <a:p>
            <a:pPr marL="201168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88346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3962</TotalTime>
  <Words>627</Words>
  <Application>Microsoft Office PowerPoint</Application>
  <PresentationFormat>On-screen Show (4:3)</PresentationFormat>
  <Paragraphs>76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Retrospect</vt:lpstr>
      <vt:lpstr>Software Design &amp;  Architecture</vt:lpstr>
      <vt:lpstr>Types of Feedback</vt:lpstr>
      <vt:lpstr>Iterative &amp; Evolutionary Analysis &amp; Design – Example</vt:lpstr>
      <vt:lpstr>PowerPoint Presentation</vt:lpstr>
      <vt:lpstr>The Unified Process</vt:lpstr>
      <vt:lpstr>The Unified Process (UP)</vt:lpstr>
      <vt:lpstr>The Unified Process (UP)</vt:lpstr>
      <vt:lpstr>The UP Phases</vt:lpstr>
      <vt:lpstr>Risk-Driven Planning</vt:lpstr>
      <vt:lpstr>Client-Driven Programming</vt:lpstr>
      <vt:lpstr>Advantages of UP</vt:lpstr>
      <vt:lpstr>Agile UP</vt:lpstr>
      <vt:lpstr>UP Best Practices</vt:lpstr>
      <vt:lpstr>UP Phases</vt:lpstr>
      <vt:lpstr>UP Phases</vt:lpstr>
      <vt:lpstr>UP Phases</vt:lpstr>
      <vt:lpstr>UP Phases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Processing Techniques</dc:title>
  <dc:creator>Fast</dc:creator>
  <cp:lastModifiedBy>abeeha.sattar13@outlook.com</cp:lastModifiedBy>
  <cp:revision>398</cp:revision>
  <dcterms:created xsi:type="dcterms:W3CDTF">2021-08-26T05:50:28Z</dcterms:created>
  <dcterms:modified xsi:type="dcterms:W3CDTF">2022-02-14T04:56:16Z</dcterms:modified>
</cp:coreProperties>
</file>