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02" r:id="rId1"/>
  </p:sldMasterIdLst>
  <p:notesMasterIdLst>
    <p:notesMasterId r:id="rId48"/>
  </p:notesMasterIdLst>
  <p:sldIdLst>
    <p:sldId id="256" r:id="rId2"/>
    <p:sldId id="317" r:id="rId3"/>
    <p:sldId id="318" r:id="rId4"/>
    <p:sldId id="319" r:id="rId5"/>
    <p:sldId id="320" r:id="rId6"/>
    <p:sldId id="321" r:id="rId7"/>
    <p:sldId id="322" r:id="rId8"/>
    <p:sldId id="314" r:id="rId9"/>
    <p:sldId id="327" r:id="rId10"/>
    <p:sldId id="328" r:id="rId11"/>
    <p:sldId id="329" r:id="rId12"/>
    <p:sldId id="297" r:id="rId13"/>
    <p:sldId id="323" r:id="rId14"/>
    <p:sldId id="324" r:id="rId15"/>
    <p:sldId id="325" r:id="rId16"/>
    <p:sldId id="326" r:id="rId17"/>
    <p:sldId id="298" r:id="rId18"/>
    <p:sldId id="330" r:id="rId19"/>
    <p:sldId id="331" r:id="rId20"/>
    <p:sldId id="30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49" r:id="rId39"/>
    <p:sldId id="300" r:id="rId40"/>
    <p:sldId id="302" r:id="rId41"/>
    <p:sldId id="315" r:id="rId42"/>
    <p:sldId id="353" r:id="rId43"/>
    <p:sldId id="350" r:id="rId44"/>
    <p:sldId id="351" r:id="rId45"/>
    <p:sldId id="352" r:id="rId46"/>
    <p:sldId id="296"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eeha.sattar13@outlook.com" initials="a" lastIdx="1" clrIdx="0">
    <p:extLst>
      <p:ext uri="{19B8F6BF-5375-455C-9EA6-DF929625EA0E}">
        <p15:presenceInfo xmlns:p15="http://schemas.microsoft.com/office/powerpoint/2012/main" userId="0d445e45fa64e3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CFB4"/>
    <a:srgbClr val="C09200"/>
    <a:srgbClr val="FFE893"/>
    <a:srgbClr val="FFE089"/>
    <a:srgbClr val="FFB5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74335" autoAdjust="0"/>
  </p:normalViewPr>
  <p:slideViewPr>
    <p:cSldViewPr snapToGrid="0">
      <p:cViewPr varScale="1">
        <p:scale>
          <a:sx n="83" d="100"/>
          <a:sy n="83" d="100"/>
        </p:scale>
        <p:origin x="193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43A18-0DC0-49E2-8CE5-AB068FFD13D7}" type="datetimeFigureOut">
              <a:rPr lang="en-US" smtClean="0"/>
              <a:pPr/>
              <a:t>2/18/2022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D6DE1-26EE-495E-8F92-5928125F8721}" type="slidenum">
              <a:rPr lang="en-US" smtClean="0"/>
              <a:pPr/>
              <a:t>‹#›</a:t>
            </a:fld>
            <a:endParaRPr lang="en-US"/>
          </a:p>
        </p:txBody>
      </p:sp>
    </p:spTree>
    <p:extLst>
      <p:ext uri="{BB962C8B-B14F-4D97-AF65-F5344CB8AC3E}">
        <p14:creationId xmlns:p14="http://schemas.microsoft.com/office/powerpoint/2010/main" val="113792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pPr/>
              <a:t>25</a:t>
            </a:fld>
            <a:endParaRPr lang="en-US"/>
          </a:p>
        </p:txBody>
      </p:sp>
    </p:spTree>
    <p:extLst>
      <p:ext uri="{BB962C8B-B14F-4D97-AF65-F5344CB8AC3E}">
        <p14:creationId xmlns:p14="http://schemas.microsoft.com/office/powerpoint/2010/main" val="1951529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 Pg. 118 in 2</a:t>
            </a:r>
            <a:r>
              <a:rPr lang="en-US" baseline="30000" dirty="0"/>
              <a:t>nd</a:t>
            </a:r>
            <a:r>
              <a:rPr lang="en-US" dirty="0"/>
              <a:t> edition Applying UML &amp; Patterns (pdf)</a:t>
            </a:r>
          </a:p>
        </p:txBody>
      </p:sp>
      <p:sp>
        <p:nvSpPr>
          <p:cNvPr id="4" name="Slide Number Placeholder 3"/>
          <p:cNvSpPr>
            <a:spLocks noGrp="1"/>
          </p:cNvSpPr>
          <p:nvPr>
            <p:ph type="sldNum" sz="quarter" idx="5"/>
          </p:nvPr>
        </p:nvSpPr>
        <p:spPr/>
        <p:txBody>
          <a:bodyPr/>
          <a:lstStyle/>
          <a:p>
            <a:fld id="{9BAD6DE1-26EE-495E-8F92-5928125F8721}" type="slidenum">
              <a:rPr lang="en-US" smtClean="0"/>
              <a:pPr/>
              <a:t>26</a:t>
            </a:fld>
            <a:endParaRPr lang="en-US"/>
          </a:p>
        </p:txBody>
      </p:sp>
    </p:spTree>
    <p:extLst>
      <p:ext uri="{BB962C8B-B14F-4D97-AF65-F5344CB8AC3E}">
        <p14:creationId xmlns:p14="http://schemas.microsoft.com/office/powerpoint/2010/main" val="4170588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1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pPr/>
              <a:t>‹#›</a:t>
            </a:fld>
            <a:endParaRPr lang="en-US"/>
          </a:p>
        </p:txBody>
      </p:sp>
    </p:spTree>
    <p:extLst>
      <p:ext uri="{BB962C8B-B14F-4D97-AF65-F5344CB8AC3E}">
        <p14:creationId xmlns:p14="http://schemas.microsoft.com/office/powerpoint/2010/main" val="27429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pPr/>
              <a:t>‹#›</a:t>
            </a:fld>
            <a:endParaRPr lang="en-US"/>
          </a:p>
        </p:txBody>
      </p:sp>
    </p:spTree>
    <p:extLst>
      <p:ext uri="{BB962C8B-B14F-4D97-AF65-F5344CB8AC3E}">
        <p14:creationId xmlns:p14="http://schemas.microsoft.com/office/powerpoint/2010/main" val="71576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pPr/>
              <a:t>‹#›</a:t>
            </a:fld>
            <a:endParaRPr lang="en-US"/>
          </a:p>
        </p:txBody>
      </p:sp>
    </p:spTree>
    <p:extLst>
      <p:ext uri="{BB962C8B-B14F-4D97-AF65-F5344CB8AC3E}">
        <p14:creationId xmlns:p14="http://schemas.microsoft.com/office/powerpoint/2010/main" val="44508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1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89489-AEBE-439C-933E-91ED45DA7F20}" type="datetimeFigureOut">
              <a:rPr lang="en-US" smtClean="0"/>
              <a:pPr/>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pPr/>
              <a:t>‹#›</a:t>
            </a:fld>
            <a:endParaRPr lang="en-US"/>
          </a:p>
        </p:txBody>
      </p:sp>
    </p:spTree>
    <p:extLst>
      <p:ext uri="{BB962C8B-B14F-4D97-AF65-F5344CB8AC3E}">
        <p14:creationId xmlns:p14="http://schemas.microsoft.com/office/powerpoint/2010/main" val="346873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E89489-AEBE-439C-933E-91ED45DA7F20}" type="datetimeFigureOut">
              <a:rPr lang="en-US" smtClean="0"/>
              <a:pPr/>
              <a:t>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pPr/>
              <a:t>‹#›</a:t>
            </a:fld>
            <a:endParaRPr lang="en-US"/>
          </a:p>
        </p:txBody>
      </p:sp>
    </p:spTree>
    <p:extLst>
      <p:ext uri="{BB962C8B-B14F-4D97-AF65-F5344CB8AC3E}">
        <p14:creationId xmlns:p14="http://schemas.microsoft.com/office/powerpoint/2010/main" val="420049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E89489-AEBE-439C-933E-91ED45DA7F20}" type="datetimeFigureOut">
              <a:rPr lang="en-US" smtClean="0"/>
              <a:pPr/>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pPr/>
              <a:t>‹#›</a:t>
            </a:fld>
            <a:endParaRPr lang="en-US"/>
          </a:p>
        </p:txBody>
      </p:sp>
    </p:spTree>
    <p:extLst>
      <p:ext uri="{BB962C8B-B14F-4D97-AF65-F5344CB8AC3E}">
        <p14:creationId xmlns:p14="http://schemas.microsoft.com/office/powerpoint/2010/main" val="362627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E89489-AEBE-439C-933E-91ED45DA7F20}" type="datetimeFigureOut">
              <a:rPr lang="en-US" smtClean="0"/>
              <a:pPr/>
              <a:t>2/18/2022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pPr/>
              <a:t>‹#›</a:t>
            </a:fld>
            <a:endParaRPr lang="en-US"/>
          </a:p>
        </p:txBody>
      </p:sp>
    </p:spTree>
    <p:extLst>
      <p:ext uri="{BB962C8B-B14F-4D97-AF65-F5344CB8AC3E}">
        <p14:creationId xmlns:p14="http://schemas.microsoft.com/office/powerpoint/2010/main" val="158328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0E89489-AEBE-439C-933E-91ED45DA7F20}" type="datetimeFigureOut">
              <a:rPr lang="en-US" smtClean="0"/>
              <a:pPr/>
              <a:t>2/18/2022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7A3A5D-71DC-4500-AFF9-B4D6D29BBFB6}" type="slidenum">
              <a:rPr lang="en-US" smtClean="0"/>
              <a:pPr/>
              <a:t>‹#›</a:t>
            </a:fld>
            <a:endParaRPr lang="en-US"/>
          </a:p>
        </p:txBody>
      </p:sp>
    </p:spTree>
    <p:extLst>
      <p:ext uri="{BB962C8B-B14F-4D97-AF65-F5344CB8AC3E}">
        <p14:creationId xmlns:p14="http://schemas.microsoft.com/office/powerpoint/2010/main" val="219012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pPr/>
              <a:t>2/18/2022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7A3A5D-71DC-4500-AFF9-B4D6D29BBFB6}" type="slidenum">
              <a:rPr lang="en-US" smtClean="0"/>
              <a:pPr/>
              <a:t>‹#›</a:t>
            </a:fld>
            <a:endParaRPr lang="en-US"/>
          </a:p>
        </p:txBody>
      </p:sp>
    </p:spTree>
    <p:extLst>
      <p:ext uri="{BB962C8B-B14F-4D97-AF65-F5344CB8AC3E}">
        <p14:creationId xmlns:p14="http://schemas.microsoft.com/office/powerpoint/2010/main" val="114921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0E89489-AEBE-439C-933E-91ED45DA7F20}" type="datetimeFigureOut">
              <a:rPr lang="en-US" smtClean="0"/>
              <a:pPr/>
              <a:t>2/18/2022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47A3A5D-71DC-4500-AFF9-B4D6D29BBFB6}"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568522"/>
      </p:ext>
    </p:extLst>
  </p:cSld>
  <p:clrMap bg1="lt1" tx1="dk1" bg2="lt2" tx2="dk2" accent1="accent1" accent2="accent2" accent3="accent3" accent4="accent4" accent5="accent5" accent6="accent6" hlink="hlink" folHlink="folHlink"/>
  <p:sldLayoutIdLst>
    <p:sldLayoutId id="2147484803" r:id="rId1"/>
    <p:sldLayoutId id="2147484804" r:id="rId2"/>
    <p:sldLayoutId id="2147484805" r:id="rId3"/>
    <p:sldLayoutId id="2147484806" r:id="rId4"/>
    <p:sldLayoutId id="2147484807" r:id="rId5"/>
    <p:sldLayoutId id="2147484808" r:id="rId6"/>
    <p:sldLayoutId id="2147484809" r:id="rId7"/>
    <p:sldLayoutId id="2147484810" r:id="rId8"/>
    <p:sldLayoutId id="2147484811" r:id="rId9"/>
    <p:sldLayoutId id="2147484812" r:id="rId10"/>
    <p:sldLayoutId id="21474848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Software Design &amp;</a:t>
            </a:r>
            <a:br>
              <a:rPr lang="en-US" sz="6000" dirty="0"/>
            </a:br>
            <a:r>
              <a:rPr lang="en-US" sz="6000" dirty="0"/>
              <a:t> Architecture</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dirty="0"/>
              <a:t>Week 03</a:t>
            </a:r>
          </a:p>
        </p:txBody>
      </p:sp>
      <p:sp>
        <p:nvSpPr>
          <p:cNvPr id="5" name="TextBox 4">
            <a:extLst>
              <a:ext uri="{FF2B5EF4-FFF2-40B4-BE49-F238E27FC236}">
                <a16:creationId xmlns:a16="http://schemas.microsoft.com/office/drawing/2014/main" id="{BC4FDB64-FC64-40A1-A7C5-E82A9AB90044}"/>
              </a:ext>
            </a:extLst>
          </p:cNvPr>
          <p:cNvSpPr txBox="1"/>
          <p:nvPr/>
        </p:nvSpPr>
        <p:spPr>
          <a:xfrm>
            <a:off x="7181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F166-6F93-42FB-BD72-6C456489E9D3}"/>
              </a:ext>
            </a:extLst>
          </p:cNvPr>
          <p:cNvSpPr>
            <a:spLocks noGrp="1"/>
          </p:cNvSpPr>
          <p:nvPr>
            <p:ph type="title"/>
          </p:nvPr>
        </p:nvSpPr>
        <p:spPr/>
        <p:txBody>
          <a:bodyPr/>
          <a:lstStyle/>
          <a:p>
            <a:r>
              <a:rPr lang="en-US" dirty="0"/>
              <a:t>Inception</a:t>
            </a:r>
          </a:p>
        </p:txBody>
      </p:sp>
      <p:sp>
        <p:nvSpPr>
          <p:cNvPr id="3" name="Content Placeholder 2">
            <a:extLst>
              <a:ext uri="{FF2B5EF4-FFF2-40B4-BE49-F238E27FC236}">
                <a16:creationId xmlns:a16="http://schemas.microsoft.com/office/drawing/2014/main" id="{AA06B0EC-ECBD-483A-98BB-82187144B9C2}"/>
              </a:ext>
            </a:extLst>
          </p:cNvPr>
          <p:cNvSpPr>
            <a:spLocks noGrp="1"/>
          </p:cNvSpPr>
          <p:nvPr>
            <p:ph idx="1"/>
          </p:nvPr>
        </p:nvSpPr>
        <p:spPr/>
        <p:txBody>
          <a:bodyPr>
            <a:normAutofit/>
          </a:bodyPr>
          <a:lstStyle/>
          <a:p>
            <a:r>
              <a:rPr lang="en-US" sz="2400" b="1" u="sng" dirty="0">
                <a:solidFill>
                  <a:schemeClr val="accent2"/>
                </a:solidFill>
              </a:rPr>
              <a:t>Inception in one sentence: </a:t>
            </a:r>
          </a:p>
          <a:p>
            <a:r>
              <a:rPr lang="en-US" sz="2400" dirty="0"/>
              <a:t>Envision the product scope, vision, and business case. </a:t>
            </a:r>
          </a:p>
          <a:p>
            <a:endParaRPr lang="en-US" sz="2400" dirty="0"/>
          </a:p>
          <a:p>
            <a:r>
              <a:rPr lang="en-US" sz="2400" b="1" u="sng" dirty="0">
                <a:solidFill>
                  <a:schemeClr val="accent2"/>
                </a:solidFill>
              </a:rPr>
              <a:t>The main problem solved in one sentence: </a:t>
            </a:r>
          </a:p>
          <a:p>
            <a:r>
              <a:rPr lang="en-US" sz="2400" dirty="0"/>
              <a:t>Do the stakeholders have basic agreement on the vision of the project, and is it worth investing in serious investigation?</a:t>
            </a:r>
          </a:p>
        </p:txBody>
      </p:sp>
    </p:spTree>
    <p:extLst>
      <p:ext uri="{BB962C8B-B14F-4D97-AF65-F5344CB8AC3E}">
        <p14:creationId xmlns:p14="http://schemas.microsoft.com/office/powerpoint/2010/main" val="386225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6D3B-92A7-4BB8-AA75-31F85A720B54}"/>
              </a:ext>
            </a:extLst>
          </p:cNvPr>
          <p:cNvSpPr>
            <a:spLocks noGrp="1"/>
          </p:cNvSpPr>
          <p:nvPr>
            <p:ph type="title"/>
          </p:nvPr>
        </p:nvSpPr>
        <p:spPr/>
        <p:txBody>
          <a:bodyPr/>
          <a:lstStyle/>
          <a:p>
            <a:r>
              <a:rPr lang="en-US" dirty="0"/>
              <a:t>Inception Artifacts</a:t>
            </a:r>
          </a:p>
        </p:txBody>
      </p:sp>
      <p:pic>
        <p:nvPicPr>
          <p:cNvPr id="5" name="Content Placeholder 4">
            <a:extLst>
              <a:ext uri="{FF2B5EF4-FFF2-40B4-BE49-F238E27FC236}">
                <a16:creationId xmlns:a16="http://schemas.microsoft.com/office/drawing/2014/main" id="{8CF87F71-BF23-4C93-BE2F-8D6973CFBD3F}"/>
              </a:ext>
            </a:extLst>
          </p:cNvPr>
          <p:cNvPicPr>
            <a:picLocks noGrp="1" noChangeAspect="1"/>
          </p:cNvPicPr>
          <p:nvPr>
            <p:ph idx="1"/>
          </p:nvPr>
        </p:nvPicPr>
        <p:blipFill>
          <a:blip r:embed="rId2"/>
          <a:stretch>
            <a:fillRect/>
          </a:stretch>
        </p:blipFill>
        <p:spPr>
          <a:xfrm>
            <a:off x="497844" y="1806808"/>
            <a:ext cx="8194032" cy="4519813"/>
          </a:xfrm>
        </p:spPr>
      </p:pic>
    </p:spTree>
    <p:extLst>
      <p:ext uri="{BB962C8B-B14F-4D97-AF65-F5344CB8AC3E}">
        <p14:creationId xmlns:p14="http://schemas.microsoft.com/office/powerpoint/2010/main" val="654395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83C1-EBF9-4179-BFBB-41D28514AF08}"/>
              </a:ext>
            </a:extLst>
          </p:cNvPr>
          <p:cNvSpPr>
            <a:spLocks noGrp="1"/>
          </p:cNvSpPr>
          <p:nvPr>
            <p:ph type="title"/>
          </p:nvPr>
        </p:nvSpPr>
        <p:spPr/>
        <p:txBody>
          <a:bodyPr/>
          <a:lstStyle/>
          <a:p>
            <a:r>
              <a:rPr lang="en-US" dirty="0"/>
              <a:t>Identifying Requirements</a:t>
            </a:r>
          </a:p>
        </p:txBody>
      </p:sp>
      <p:sp>
        <p:nvSpPr>
          <p:cNvPr id="3" name="Content Placeholder 2">
            <a:extLst>
              <a:ext uri="{FF2B5EF4-FFF2-40B4-BE49-F238E27FC236}">
                <a16:creationId xmlns:a16="http://schemas.microsoft.com/office/drawing/2014/main" id="{533C025C-E9DA-4036-846B-B46BDCFB94C5}"/>
              </a:ext>
            </a:extLst>
          </p:cNvPr>
          <p:cNvSpPr>
            <a:spLocks noGrp="1"/>
          </p:cNvSpPr>
          <p:nvPr>
            <p:ph idx="1"/>
          </p:nvPr>
        </p:nvSpPr>
        <p:spPr>
          <a:xfrm>
            <a:off x="822959" y="1845734"/>
            <a:ext cx="7543801" cy="4381446"/>
          </a:xfrm>
        </p:spPr>
        <p:txBody>
          <a:bodyPr>
            <a:normAutofit/>
          </a:bodyPr>
          <a:lstStyle/>
          <a:p>
            <a:pPr>
              <a:buFont typeface="Arial" panose="020B0604020202020204" pitchFamily="34" charset="0"/>
              <a:buChar char="•"/>
            </a:pPr>
            <a:r>
              <a:rPr lang="en-US" sz="2600" dirty="0"/>
              <a:t> A </a:t>
            </a:r>
            <a:r>
              <a:rPr lang="en-US" sz="2600" b="1" u="sng" dirty="0">
                <a:solidFill>
                  <a:schemeClr val="accent2"/>
                </a:solidFill>
              </a:rPr>
              <a:t>requirement</a:t>
            </a:r>
            <a:r>
              <a:rPr lang="en-US" sz="2600" dirty="0"/>
              <a:t> may range from a high-level abstract statement of a service or of a system constraint to a detailed mathematical functional specification</a:t>
            </a:r>
          </a:p>
          <a:p>
            <a:pPr>
              <a:buFont typeface="Arial" panose="020B0604020202020204" pitchFamily="34" charset="0"/>
              <a:buChar char="•"/>
            </a:pPr>
            <a:r>
              <a:rPr lang="en-US" sz="2600" dirty="0"/>
              <a:t>There are two types of requirements:</a:t>
            </a:r>
          </a:p>
          <a:p>
            <a:pPr lvl="1">
              <a:buFont typeface="Arial" panose="020B0604020202020204" pitchFamily="34" charset="0"/>
              <a:buChar char="•"/>
            </a:pPr>
            <a:r>
              <a:rPr lang="en-US" sz="2400" b="1" u="sng" dirty="0">
                <a:solidFill>
                  <a:schemeClr val="accent2"/>
                </a:solidFill>
              </a:rPr>
              <a:t>User Requirements:</a:t>
            </a:r>
          </a:p>
          <a:p>
            <a:pPr lvl="2">
              <a:buFont typeface="Arial" panose="020B0604020202020204" pitchFamily="34" charset="0"/>
              <a:buChar char="•"/>
            </a:pPr>
            <a:r>
              <a:rPr lang="en-US" sz="2000" dirty="0"/>
              <a:t>Written for customers.</a:t>
            </a:r>
          </a:p>
          <a:p>
            <a:pPr lvl="2">
              <a:buFont typeface="Arial" panose="020B0604020202020204" pitchFamily="34" charset="0"/>
              <a:buChar char="•"/>
            </a:pPr>
            <a:r>
              <a:rPr lang="en-US" sz="2000" dirty="0"/>
              <a:t>Often written in natural language (no technical details)</a:t>
            </a:r>
          </a:p>
          <a:p>
            <a:pPr lvl="1">
              <a:buFont typeface="Arial" panose="020B0604020202020204" pitchFamily="34" charset="0"/>
              <a:buChar char="•"/>
            </a:pPr>
            <a:r>
              <a:rPr lang="en-US" sz="2400" b="1" u="sng" dirty="0">
                <a:solidFill>
                  <a:schemeClr val="accent2"/>
                </a:solidFill>
              </a:rPr>
              <a:t>System Requirements:</a:t>
            </a:r>
          </a:p>
          <a:p>
            <a:pPr lvl="2">
              <a:buFont typeface="Arial" panose="020B0604020202020204" pitchFamily="34" charset="0"/>
              <a:buChar char="•"/>
            </a:pPr>
            <a:r>
              <a:rPr lang="en-US" sz="2000" dirty="0"/>
              <a:t>Written for developers</a:t>
            </a:r>
          </a:p>
          <a:p>
            <a:pPr lvl="2">
              <a:buFont typeface="Arial" panose="020B0604020202020204" pitchFamily="34" charset="0"/>
              <a:buChar char="•"/>
            </a:pPr>
            <a:r>
              <a:rPr lang="en-US" sz="2000" dirty="0"/>
              <a:t>Detailed functional and non-functional requirements discussed.</a:t>
            </a:r>
          </a:p>
          <a:p>
            <a:pPr lvl="2">
              <a:buFont typeface="Arial" panose="020B0604020202020204" pitchFamily="34" charset="0"/>
              <a:buChar char="•"/>
            </a:pPr>
            <a:r>
              <a:rPr lang="en-US" sz="2000" dirty="0"/>
              <a:t>Include clear implementation details</a:t>
            </a:r>
          </a:p>
          <a:p>
            <a:pPr lvl="2">
              <a:buFont typeface="Arial" panose="020B0604020202020204" pitchFamily="34" charset="0"/>
              <a:buChar char="•"/>
            </a:pPr>
            <a:endParaRPr lang="en-US" sz="2000" dirty="0"/>
          </a:p>
        </p:txBody>
      </p:sp>
    </p:spTree>
    <p:extLst>
      <p:ext uri="{BB962C8B-B14F-4D97-AF65-F5344CB8AC3E}">
        <p14:creationId xmlns:p14="http://schemas.microsoft.com/office/powerpoint/2010/main" val="3675729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96B6A-8FA3-4CD0-A5CD-12AC58A8D501}"/>
              </a:ext>
            </a:extLst>
          </p:cNvPr>
          <p:cNvSpPr>
            <a:spLocks noGrp="1"/>
          </p:cNvSpPr>
          <p:nvPr>
            <p:ph type="title"/>
          </p:nvPr>
        </p:nvSpPr>
        <p:spPr/>
        <p:txBody>
          <a:bodyPr/>
          <a:lstStyle/>
          <a:p>
            <a:r>
              <a:rPr lang="en-US" dirty="0"/>
              <a:t>System Stakeholders</a:t>
            </a:r>
          </a:p>
        </p:txBody>
      </p:sp>
      <p:sp>
        <p:nvSpPr>
          <p:cNvPr id="3" name="Content Placeholder 2">
            <a:extLst>
              <a:ext uri="{FF2B5EF4-FFF2-40B4-BE49-F238E27FC236}">
                <a16:creationId xmlns:a16="http://schemas.microsoft.com/office/drawing/2014/main" id="{DD0993D9-F346-4B24-9C5C-0EB7FA68F700}"/>
              </a:ext>
            </a:extLst>
          </p:cNvPr>
          <p:cNvSpPr>
            <a:spLocks noGrp="1"/>
          </p:cNvSpPr>
          <p:nvPr>
            <p:ph idx="1"/>
          </p:nvPr>
        </p:nvSpPr>
        <p:spPr/>
        <p:txBody>
          <a:bodyPr>
            <a:normAutofit/>
          </a:bodyPr>
          <a:lstStyle/>
          <a:p>
            <a:pPr lvl="1">
              <a:buFont typeface="Arial" panose="020B0604020202020204" pitchFamily="34" charset="0"/>
              <a:buChar char="•"/>
            </a:pPr>
            <a:r>
              <a:rPr lang="en-US" sz="2800" dirty="0"/>
              <a:t>End users</a:t>
            </a:r>
          </a:p>
          <a:p>
            <a:pPr lvl="1">
              <a:buFont typeface="Arial" panose="020B0604020202020204" pitchFamily="34" charset="0"/>
              <a:buChar char="•"/>
            </a:pPr>
            <a:r>
              <a:rPr lang="en-US" sz="2800" dirty="0"/>
              <a:t>System managers</a:t>
            </a:r>
          </a:p>
          <a:p>
            <a:pPr lvl="1">
              <a:buFont typeface="Arial" panose="020B0604020202020204" pitchFamily="34" charset="0"/>
              <a:buChar char="•"/>
            </a:pPr>
            <a:r>
              <a:rPr lang="en-US" sz="2800" dirty="0"/>
              <a:t>System owners</a:t>
            </a:r>
          </a:p>
          <a:p>
            <a:pPr lvl="1">
              <a:buFont typeface="Arial" panose="020B0604020202020204" pitchFamily="34" charset="0"/>
              <a:buChar char="•"/>
            </a:pPr>
            <a:r>
              <a:rPr lang="en-US" sz="2800" dirty="0"/>
              <a:t>External stakeholders</a:t>
            </a:r>
          </a:p>
          <a:p>
            <a:pPr lvl="2">
              <a:buFont typeface="Arial" panose="020B0604020202020204" pitchFamily="34" charset="0"/>
              <a:buChar char="•"/>
            </a:pPr>
            <a:endParaRPr lang="en-US" sz="2800" dirty="0"/>
          </a:p>
        </p:txBody>
      </p:sp>
    </p:spTree>
    <p:extLst>
      <p:ext uri="{BB962C8B-B14F-4D97-AF65-F5344CB8AC3E}">
        <p14:creationId xmlns:p14="http://schemas.microsoft.com/office/powerpoint/2010/main" val="1852659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3ECD-2704-4D20-8F81-93C95BC9EA7D}"/>
              </a:ext>
            </a:extLst>
          </p:cNvPr>
          <p:cNvSpPr>
            <a:spLocks noGrp="1"/>
          </p:cNvSpPr>
          <p:nvPr>
            <p:ph type="title"/>
          </p:nvPr>
        </p:nvSpPr>
        <p:spPr/>
        <p:txBody>
          <a:bodyPr/>
          <a:lstStyle/>
          <a:p>
            <a:r>
              <a:rPr lang="en-US" sz="4800" dirty="0"/>
              <a:t>Functional</a:t>
            </a:r>
            <a:r>
              <a:rPr lang="en-US" sz="4000" dirty="0"/>
              <a:t> </a:t>
            </a:r>
            <a:r>
              <a:rPr lang="en-US" sz="4800" dirty="0"/>
              <a:t>Requirements:</a:t>
            </a:r>
            <a:endParaRPr lang="en-US" dirty="0"/>
          </a:p>
        </p:txBody>
      </p:sp>
      <p:sp>
        <p:nvSpPr>
          <p:cNvPr id="3" name="Content Placeholder 2">
            <a:extLst>
              <a:ext uri="{FF2B5EF4-FFF2-40B4-BE49-F238E27FC236}">
                <a16:creationId xmlns:a16="http://schemas.microsoft.com/office/drawing/2014/main" id="{8BA027E7-E41D-42F9-975D-7FC5BB479315}"/>
              </a:ext>
            </a:extLst>
          </p:cNvPr>
          <p:cNvSpPr>
            <a:spLocks noGrp="1"/>
          </p:cNvSpPr>
          <p:nvPr>
            <p:ph idx="1"/>
          </p:nvPr>
        </p:nvSpPr>
        <p:spPr/>
        <p:txBody>
          <a:bodyPr>
            <a:normAutofit/>
          </a:bodyPr>
          <a:lstStyle/>
          <a:p>
            <a:pPr lvl="1">
              <a:buFont typeface="Arial" panose="020B0604020202020204" pitchFamily="34" charset="0"/>
              <a:buChar char="•"/>
            </a:pPr>
            <a:r>
              <a:rPr lang="en-US" sz="3000" dirty="0"/>
              <a:t>Statements of services the system should provide</a:t>
            </a:r>
          </a:p>
          <a:p>
            <a:pPr lvl="1">
              <a:buFont typeface="Arial" panose="020B0604020202020204" pitchFamily="34" charset="0"/>
              <a:buChar char="•"/>
            </a:pPr>
            <a:r>
              <a:rPr lang="en-US" sz="3000" dirty="0"/>
              <a:t>How the system should react to particular inputs and in particular situations.</a:t>
            </a:r>
          </a:p>
          <a:p>
            <a:pPr lvl="1">
              <a:buFont typeface="Arial" panose="020B0604020202020204" pitchFamily="34" charset="0"/>
              <a:buChar char="•"/>
            </a:pPr>
            <a:r>
              <a:rPr lang="en-US" sz="3000" dirty="0"/>
              <a:t>May state what the system should not do</a:t>
            </a:r>
          </a:p>
          <a:p>
            <a:pPr lvl="1">
              <a:buFont typeface="Arial" panose="020B0604020202020204" pitchFamily="34" charset="0"/>
              <a:buChar char="•"/>
            </a:pPr>
            <a:endParaRPr lang="en-US" sz="3000" dirty="0"/>
          </a:p>
        </p:txBody>
      </p:sp>
    </p:spTree>
    <p:extLst>
      <p:ext uri="{BB962C8B-B14F-4D97-AF65-F5344CB8AC3E}">
        <p14:creationId xmlns:p14="http://schemas.microsoft.com/office/powerpoint/2010/main" val="1540453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70962-9999-4912-9BC0-A9BA9CA654CB}"/>
              </a:ext>
            </a:extLst>
          </p:cNvPr>
          <p:cNvSpPr>
            <a:spLocks noGrp="1"/>
          </p:cNvSpPr>
          <p:nvPr>
            <p:ph type="title"/>
          </p:nvPr>
        </p:nvSpPr>
        <p:spPr/>
        <p:txBody>
          <a:bodyPr/>
          <a:lstStyle/>
          <a:p>
            <a:r>
              <a:rPr lang="en-GB" sz="4800" dirty="0"/>
              <a:t>Non-functional requirements</a:t>
            </a:r>
            <a:endParaRPr lang="en-US" dirty="0"/>
          </a:p>
        </p:txBody>
      </p:sp>
      <p:sp>
        <p:nvSpPr>
          <p:cNvPr id="3" name="Content Placeholder 2">
            <a:extLst>
              <a:ext uri="{FF2B5EF4-FFF2-40B4-BE49-F238E27FC236}">
                <a16:creationId xmlns:a16="http://schemas.microsoft.com/office/drawing/2014/main" id="{870EEAC8-0429-4668-BA05-B19A70660BC0}"/>
              </a:ext>
            </a:extLst>
          </p:cNvPr>
          <p:cNvSpPr>
            <a:spLocks noGrp="1"/>
          </p:cNvSpPr>
          <p:nvPr>
            <p:ph idx="1"/>
          </p:nvPr>
        </p:nvSpPr>
        <p:spPr/>
        <p:txBody>
          <a:bodyPr>
            <a:normAutofit/>
          </a:bodyPr>
          <a:lstStyle/>
          <a:p>
            <a:pPr lvl="1">
              <a:buFont typeface="Arial" panose="020B0604020202020204" pitchFamily="34" charset="0"/>
              <a:buChar char="•"/>
            </a:pPr>
            <a:r>
              <a:rPr lang="en-GB" sz="3200" dirty="0"/>
              <a:t>C</a:t>
            </a:r>
            <a:r>
              <a:rPr lang="en-GB" sz="2800" dirty="0"/>
              <a:t>onstraints on the services or functions offered by the system such as timing constraints, constraints on the development process, standards, etc.</a:t>
            </a:r>
          </a:p>
          <a:p>
            <a:pPr lvl="1">
              <a:buFont typeface="Arial" panose="020B0604020202020204" pitchFamily="34" charset="0"/>
              <a:buChar char="•"/>
            </a:pPr>
            <a:r>
              <a:rPr lang="en-GB" sz="2800" dirty="0"/>
              <a:t>Similar to Quality attributes</a:t>
            </a:r>
          </a:p>
          <a:p>
            <a:pPr lvl="1">
              <a:buFont typeface="Arial" panose="020B0604020202020204" pitchFamily="34" charset="0"/>
              <a:buChar char="•"/>
            </a:pPr>
            <a:r>
              <a:rPr lang="en-US" sz="2800" dirty="0"/>
              <a:t>Non-functional requirements may be more critical than functional requirements. If these are not met, the system may be useless</a:t>
            </a:r>
          </a:p>
          <a:p>
            <a:pPr lvl="1">
              <a:buFont typeface="Arial" panose="020B0604020202020204" pitchFamily="34" charset="0"/>
              <a:buChar char="•"/>
            </a:pPr>
            <a:endParaRPr lang="en-US" sz="2800" dirty="0"/>
          </a:p>
        </p:txBody>
      </p:sp>
    </p:spTree>
    <p:extLst>
      <p:ext uri="{BB962C8B-B14F-4D97-AF65-F5344CB8AC3E}">
        <p14:creationId xmlns:p14="http://schemas.microsoft.com/office/powerpoint/2010/main" val="167809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39D5C-EACF-4862-A602-B4776E7AAD28}"/>
              </a:ext>
            </a:extLst>
          </p:cNvPr>
          <p:cNvSpPr>
            <a:spLocks noGrp="1"/>
          </p:cNvSpPr>
          <p:nvPr>
            <p:ph type="title"/>
          </p:nvPr>
        </p:nvSpPr>
        <p:spPr/>
        <p:txBody>
          <a:bodyPr/>
          <a:lstStyle/>
          <a:p>
            <a:r>
              <a:rPr lang="en-GB" sz="4800" dirty="0"/>
              <a:t>Non-functional requirements</a:t>
            </a:r>
            <a:endParaRPr lang="en-US" dirty="0"/>
          </a:p>
        </p:txBody>
      </p:sp>
      <p:pic>
        <p:nvPicPr>
          <p:cNvPr id="4" name="Content Placeholder 4">
            <a:extLst>
              <a:ext uri="{FF2B5EF4-FFF2-40B4-BE49-F238E27FC236}">
                <a16:creationId xmlns:a16="http://schemas.microsoft.com/office/drawing/2014/main" id="{DF2B07AA-05C2-4437-8496-B38B0612BCE0}"/>
              </a:ext>
            </a:extLst>
          </p:cNvPr>
          <p:cNvPicPr>
            <a:picLocks noGrp="1" noChangeAspect="1"/>
          </p:cNvPicPr>
          <p:nvPr>
            <p:ph idx="1"/>
          </p:nvPr>
        </p:nvPicPr>
        <p:blipFill>
          <a:blip r:embed="rId2"/>
          <a:stretch>
            <a:fillRect/>
          </a:stretch>
        </p:blipFill>
        <p:spPr>
          <a:xfrm>
            <a:off x="1001408" y="1765238"/>
            <a:ext cx="7164334" cy="4577686"/>
          </a:xfrm>
          <a:prstGeom prst="rect">
            <a:avLst/>
          </a:prstGeom>
        </p:spPr>
      </p:pic>
    </p:spTree>
    <p:extLst>
      <p:ext uri="{BB962C8B-B14F-4D97-AF65-F5344CB8AC3E}">
        <p14:creationId xmlns:p14="http://schemas.microsoft.com/office/powerpoint/2010/main" val="3315339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E96751-C9F8-4B42-9A99-C17DB9158586}"/>
              </a:ext>
            </a:extLst>
          </p:cNvPr>
          <p:cNvSpPr>
            <a:spLocks noGrp="1"/>
          </p:cNvSpPr>
          <p:nvPr>
            <p:ph type="title"/>
          </p:nvPr>
        </p:nvSpPr>
        <p:spPr/>
        <p:txBody>
          <a:bodyPr>
            <a:noAutofit/>
          </a:bodyPr>
          <a:lstStyle/>
          <a:p>
            <a:pPr algn="ctr"/>
            <a:r>
              <a:rPr lang="en-US" sz="6000" dirty="0"/>
              <a:t>Use Cases</a:t>
            </a:r>
          </a:p>
        </p:txBody>
      </p:sp>
    </p:spTree>
    <p:extLst>
      <p:ext uri="{BB962C8B-B14F-4D97-AF65-F5344CB8AC3E}">
        <p14:creationId xmlns:p14="http://schemas.microsoft.com/office/powerpoint/2010/main" val="4250277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2480B8-27E9-4EA8-8C1A-181D6424E32D}"/>
              </a:ext>
            </a:extLst>
          </p:cNvPr>
          <p:cNvSpPr>
            <a:spLocks noGrp="1"/>
          </p:cNvSpPr>
          <p:nvPr>
            <p:ph type="title"/>
          </p:nvPr>
        </p:nvSpPr>
        <p:spPr/>
        <p:txBody>
          <a:bodyPr/>
          <a:lstStyle/>
          <a:p>
            <a:r>
              <a:rPr lang="en-US" dirty="0"/>
              <a:t>Actors, Scenarios &amp; Use Cases</a:t>
            </a:r>
          </a:p>
        </p:txBody>
      </p:sp>
      <p:sp>
        <p:nvSpPr>
          <p:cNvPr id="5" name="Content Placeholder 4">
            <a:extLst>
              <a:ext uri="{FF2B5EF4-FFF2-40B4-BE49-F238E27FC236}">
                <a16:creationId xmlns:a16="http://schemas.microsoft.com/office/drawing/2014/main" id="{A53FD36F-54F9-4859-ACA0-80E7FF135751}"/>
              </a:ext>
            </a:extLst>
          </p:cNvPr>
          <p:cNvSpPr>
            <a:spLocks noGrp="1"/>
          </p:cNvSpPr>
          <p:nvPr>
            <p:ph idx="1"/>
          </p:nvPr>
        </p:nvSpPr>
        <p:spPr/>
        <p:txBody>
          <a:bodyPr>
            <a:normAutofit/>
          </a:bodyPr>
          <a:lstStyle/>
          <a:p>
            <a:pPr lvl="1">
              <a:buFont typeface="Arial" panose="020B0604020202020204" pitchFamily="34" charset="0"/>
              <a:buChar char="•"/>
            </a:pPr>
            <a:r>
              <a:rPr lang="en-US" sz="2400" dirty="0"/>
              <a:t>An </a:t>
            </a:r>
            <a:r>
              <a:rPr lang="en-US" sz="2400" b="1" u="sng" dirty="0">
                <a:solidFill>
                  <a:schemeClr val="accent2"/>
                </a:solidFill>
              </a:rPr>
              <a:t>actor</a:t>
            </a:r>
            <a:r>
              <a:rPr lang="en-US" sz="2400" dirty="0"/>
              <a:t> is something with behavior, such as a person (identified by role), computer system, or organization; for example, a cashier.</a:t>
            </a:r>
          </a:p>
          <a:p>
            <a:pPr lvl="1">
              <a:buFont typeface="Arial" panose="020B0604020202020204" pitchFamily="34" charset="0"/>
              <a:buChar char="•"/>
            </a:pPr>
            <a:r>
              <a:rPr lang="en-US" sz="2400" dirty="0"/>
              <a:t>A </a:t>
            </a:r>
            <a:r>
              <a:rPr lang="en-US" sz="2400" b="1" u="sng" dirty="0">
                <a:solidFill>
                  <a:schemeClr val="accent2"/>
                </a:solidFill>
              </a:rPr>
              <a:t>scenario</a:t>
            </a:r>
            <a:r>
              <a:rPr lang="en-US" sz="2400" dirty="0"/>
              <a:t> is a specific sequence of actions and interactions between actors and the system; it is also called a </a:t>
            </a:r>
            <a:r>
              <a:rPr lang="en-US" sz="2400" b="1" u="sng" dirty="0">
                <a:solidFill>
                  <a:schemeClr val="accent2"/>
                </a:solidFill>
              </a:rPr>
              <a:t>use case instance</a:t>
            </a:r>
            <a:r>
              <a:rPr lang="en-US" sz="2400" dirty="0"/>
              <a:t>.</a:t>
            </a:r>
          </a:p>
          <a:p>
            <a:pPr lvl="1">
              <a:buFont typeface="Arial" panose="020B0604020202020204" pitchFamily="34" charset="0"/>
              <a:buChar char="•"/>
            </a:pPr>
            <a:r>
              <a:rPr lang="en-US" sz="2400" dirty="0"/>
              <a:t>A </a:t>
            </a:r>
            <a:r>
              <a:rPr lang="en-US" sz="2400" b="1" u="sng" dirty="0">
                <a:solidFill>
                  <a:schemeClr val="accent2"/>
                </a:solidFill>
              </a:rPr>
              <a:t>use case</a:t>
            </a:r>
            <a:r>
              <a:rPr lang="en-US" sz="2400" dirty="0"/>
              <a:t> is a collection of related success and failure scenarios that describe an actor using a system to support a goal.</a:t>
            </a:r>
          </a:p>
        </p:txBody>
      </p:sp>
    </p:spTree>
    <p:extLst>
      <p:ext uri="{BB962C8B-B14F-4D97-AF65-F5344CB8AC3E}">
        <p14:creationId xmlns:p14="http://schemas.microsoft.com/office/powerpoint/2010/main" val="4028963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6E7CE-354F-4052-BBF0-436207F311E8}"/>
              </a:ext>
            </a:extLst>
          </p:cNvPr>
          <p:cNvSpPr>
            <a:spLocks noGrp="1"/>
          </p:cNvSpPr>
          <p:nvPr>
            <p:ph type="title"/>
          </p:nvPr>
        </p:nvSpPr>
        <p:spPr/>
        <p:txBody>
          <a:bodyPr/>
          <a:lstStyle/>
          <a:p>
            <a:r>
              <a:rPr lang="en-US" dirty="0"/>
              <a:t>Use Case Model</a:t>
            </a:r>
          </a:p>
        </p:txBody>
      </p:sp>
      <p:sp>
        <p:nvSpPr>
          <p:cNvPr id="3" name="Content Placeholder 2">
            <a:extLst>
              <a:ext uri="{FF2B5EF4-FFF2-40B4-BE49-F238E27FC236}">
                <a16:creationId xmlns:a16="http://schemas.microsoft.com/office/drawing/2014/main" id="{3C110AA9-57B0-484C-96F2-155F0AF994ED}"/>
              </a:ext>
            </a:extLst>
          </p:cNvPr>
          <p:cNvSpPr>
            <a:spLocks noGrp="1"/>
          </p:cNvSpPr>
          <p:nvPr>
            <p:ph idx="1"/>
          </p:nvPr>
        </p:nvSpPr>
        <p:spPr/>
        <p:txBody>
          <a:bodyPr>
            <a:normAutofit/>
          </a:bodyPr>
          <a:lstStyle/>
          <a:p>
            <a:endParaRPr lang="en-US" sz="2800" dirty="0"/>
          </a:p>
          <a:p>
            <a:endParaRPr lang="en-US" sz="2800" dirty="0"/>
          </a:p>
          <a:p>
            <a:r>
              <a:rPr lang="en-US" sz="2800" dirty="0"/>
              <a:t>Use cases are text documents, </a:t>
            </a:r>
            <a:r>
              <a:rPr lang="en-US" sz="2800" u="sng" dirty="0">
                <a:solidFill>
                  <a:srgbClr val="FF0000"/>
                </a:solidFill>
              </a:rPr>
              <a:t>not diagrams</a:t>
            </a:r>
            <a:r>
              <a:rPr lang="en-US" sz="2800" dirty="0"/>
              <a:t>, and </a:t>
            </a:r>
            <a:r>
              <a:rPr lang="en-US" sz="2800" b="1" u="sng" dirty="0">
                <a:solidFill>
                  <a:schemeClr val="accent2"/>
                </a:solidFill>
              </a:rPr>
              <a:t>use-case modeling is primarily an act of writing text, not drawing diagrams. </a:t>
            </a:r>
          </a:p>
        </p:txBody>
      </p:sp>
    </p:spTree>
    <p:extLst>
      <p:ext uri="{BB962C8B-B14F-4D97-AF65-F5344CB8AC3E}">
        <p14:creationId xmlns:p14="http://schemas.microsoft.com/office/powerpoint/2010/main" val="4249901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BE22-0BD4-4C55-B1DE-37FD0B5D6E13}"/>
              </a:ext>
            </a:extLst>
          </p:cNvPr>
          <p:cNvSpPr>
            <a:spLocks noGrp="1"/>
          </p:cNvSpPr>
          <p:nvPr>
            <p:ph type="title"/>
          </p:nvPr>
        </p:nvSpPr>
        <p:spPr/>
        <p:txBody>
          <a:bodyPr/>
          <a:lstStyle/>
          <a:p>
            <a:r>
              <a:rPr lang="en-US" dirty="0"/>
              <a:t>Basic Characteristics of the Unified Process</a:t>
            </a:r>
          </a:p>
        </p:txBody>
      </p:sp>
      <p:sp>
        <p:nvSpPr>
          <p:cNvPr id="3" name="Content Placeholder 2">
            <a:extLst>
              <a:ext uri="{FF2B5EF4-FFF2-40B4-BE49-F238E27FC236}">
                <a16:creationId xmlns:a16="http://schemas.microsoft.com/office/drawing/2014/main" id="{7FCE9840-5642-4C83-AAA1-2D583B210DD7}"/>
              </a:ext>
            </a:extLst>
          </p:cNvPr>
          <p:cNvSpPr>
            <a:spLocks noGrp="1"/>
          </p:cNvSpPr>
          <p:nvPr>
            <p:ph idx="1"/>
          </p:nvPr>
        </p:nvSpPr>
        <p:spPr/>
        <p:txBody>
          <a:bodyPr>
            <a:normAutofit/>
          </a:bodyPr>
          <a:lstStyle/>
          <a:p>
            <a:pPr lvl="1">
              <a:buFont typeface="Arial" panose="020B0604020202020204" pitchFamily="34" charset="0"/>
              <a:buChar char="•"/>
            </a:pPr>
            <a:r>
              <a:rPr lang="en-US" sz="2800" dirty="0"/>
              <a:t>Object-oriented</a:t>
            </a:r>
          </a:p>
          <a:p>
            <a:pPr lvl="1">
              <a:buFont typeface="Arial" panose="020B0604020202020204" pitchFamily="34" charset="0"/>
              <a:buChar char="•"/>
            </a:pPr>
            <a:r>
              <a:rPr lang="en-US" sz="2800" dirty="0"/>
              <a:t>Use-case driven</a:t>
            </a:r>
          </a:p>
          <a:p>
            <a:pPr lvl="1">
              <a:buFont typeface="Arial" panose="020B0604020202020204" pitchFamily="34" charset="0"/>
              <a:buChar char="•"/>
            </a:pPr>
            <a:r>
              <a:rPr lang="en-US" sz="2800" dirty="0"/>
              <a:t>Architecture centric</a:t>
            </a:r>
          </a:p>
          <a:p>
            <a:pPr lvl="1">
              <a:buFont typeface="Arial" panose="020B0604020202020204" pitchFamily="34" charset="0"/>
              <a:buChar char="•"/>
            </a:pPr>
            <a:r>
              <a:rPr lang="en-US" sz="2800" dirty="0"/>
              <a:t>Iteration and incrementation</a:t>
            </a:r>
          </a:p>
          <a:p>
            <a:pPr lvl="1">
              <a:buFont typeface="Arial" panose="020B0604020202020204" pitchFamily="34" charset="0"/>
              <a:buChar char="•"/>
            </a:pPr>
            <a:endParaRPr lang="en-US" sz="2800" dirty="0"/>
          </a:p>
        </p:txBody>
      </p:sp>
    </p:spTree>
    <p:extLst>
      <p:ext uri="{BB962C8B-B14F-4D97-AF65-F5344CB8AC3E}">
        <p14:creationId xmlns:p14="http://schemas.microsoft.com/office/powerpoint/2010/main" val="3496143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EA472-C783-48E7-93C8-E31BE9E3D5CD}"/>
              </a:ext>
            </a:extLst>
          </p:cNvPr>
          <p:cNvSpPr>
            <a:spLocks noGrp="1"/>
          </p:cNvSpPr>
          <p:nvPr>
            <p:ph type="title"/>
          </p:nvPr>
        </p:nvSpPr>
        <p:spPr/>
        <p:txBody>
          <a:bodyPr/>
          <a:lstStyle/>
          <a:p>
            <a:r>
              <a:rPr lang="en-US" dirty="0"/>
              <a:t>Types of Actors</a:t>
            </a:r>
          </a:p>
        </p:txBody>
      </p:sp>
      <p:sp>
        <p:nvSpPr>
          <p:cNvPr id="3" name="Content Placeholder 2">
            <a:extLst>
              <a:ext uri="{FF2B5EF4-FFF2-40B4-BE49-F238E27FC236}">
                <a16:creationId xmlns:a16="http://schemas.microsoft.com/office/drawing/2014/main" id="{9BE50D5B-BF77-4713-ADA9-530AA59BEE6A}"/>
              </a:ext>
            </a:extLst>
          </p:cNvPr>
          <p:cNvSpPr>
            <a:spLocks noGrp="1"/>
          </p:cNvSpPr>
          <p:nvPr>
            <p:ph idx="1"/>
          </p:nvPr>
        </p:nvSpPr>
        <p:spPr/>
        <p:txBody>
          <a:bodyPr>
            <a:normAutofit/>
          </a:bodyPr>
          <a:lstStyle/>
          <a:p>
            <a:r>
              <a:rPr lang="en-US" sz="2400" b="1" u="sng" dirty="0">
                <a:solidFill>
                  <a:schemeClr val="accent2"/>
                </a:solidFill>
              </a:rPr>
              <a:t>Primary actor</a:t>
            </a:r>
            <a:r>
              <a:rPr lang="en-US" sz="2400" dirty="0"/>
              <a:t> has user goals fulfilled through using services of the system. For example, the cashier. </a:t>
            </a:r>
          </a:p>
          <a:p>
            <a:endParaRPr lang="en-US" sz="2400" dirty="0"/>
          </a:p>
          <a:p>
            <a:r>
              <a:rPr lang="en-US" sz="2400" u="sng" dirty="0"/>
              <a:t>Why identify? </a:t>
            </a:r>
          </a:p>
          <a:p>
            <a:r>
              <a:rPr lang="en-US" sz="2400" dirty="0"/>
              <a:t>To find user goals, which drive the use cases. </a:t>
            </a:r>
            <a:endParaRPr lang="en-US" sz="2800" dirty="0"/>
          </a:p>
        </p:txBody>
      </p:sp>
    </p:spTree>
    <p:extLst>
      <p:ext uri="{BB962C8B-B14F-4D97-AF65-F5344CB8AC3E}">
        <p14:creationId xmlns:p14="http://schemas.microsoft.com/office/powerpoint/2010/main" val="3347893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EA472-C783-48E7-93C8-E31BE9E3D5CD}"/>
              </a:ext>
            </a:extLst>
          </p:cNvPr>
          <p:cNvSpPr>
            <a:spLocks noGrp="1"/>
          </p:cNvSpPr>
          <p:nvPr>
            <p:ph type="title"/>
          </p:nvPr>
        </p:nvSpPr>
        <p:spPr/>
        <p:txBody>
          <a:bodyPr/>
          <a:lstStyle/>
          <a:p>
            <a:r>
              <a:rPr lang="en-US" dirty="0"/>
              <a:t>Types of Actors</a:t>
            </a:r>
          </a:p>
        </p:txBody>
      </p:sp>
      <p:sp>
        <p:nvSpPr>
          <p:cNvPr id="3" name="Content Placeholder 2">
            <a:extLst>
              <a:ext uri="{FF2B5EF4-FFF2-40B4-BE49-F238E27FC236}">
                <a16:creationId xmlns:a16="http://schemas.microsoft.com/office/drawing/2014/main" id="{9BE50D5B-BF77-4713-ADA9-530AA59BEE6A}"/>
              </a:ext>
            </a:extLst>
          </p:cNvPr>
          <p:cNvSpPr>
            <a:spLocks noGrp="1"/>
          </p:cNvSpPr>
          <p:nvPr>
            <p:ph idx="1"/>
          </p:nvPr>
        </p:nvSpPr>
        <p:spPr/>
        <p:txBody>
          <a:bodyPr>
            <a:normAutofit/>
          </a:bodyPr>
          <a:lstStyle/>
          <a:p>
            <a:r>
              <a:rPr lang="en-US" sz="2400" b="1" u="sng" dirty="0">
                <a:solidFill>
                  <a:schemeClr val="accent2"/>
                </a:solidFill>
              </a:rPr>
              <a:t>Supporting actor</a:t>
            </a:r>
            <a:r>
              <a:rPr lang="en-US" sz="2400" dirty="0"/>
              <a:t> provides a service (for example, information) to the system. The automated payment authorization service is an example. Often a computer system, but could be an organization or person. </a:t>
            </a:r>
          </a:p>
          <a:p>
            <a:endParaRPr lang="en-US" sz="2400" dirty="0"/>
          </a:p>
          <a:p>
            <a:r>
              <a:rPr lang="en-US" sz="2400" u="sng" dirty="0"/>
              <a:t>Why identify? </a:t>
            </a:r>
          </a:p>
          <a:p>
            <a:r>
              <a:rPr lang="en-US" sz="2400" dirty="0"/>
              <a:t>To clarify external interfaces and protocols. </a:t>
            </a:r>
            <a:endParaRPr lang="en-US" sz="2800" dirty="0"/>
          </a:p>
        </p:txBody>
      </p:sp>
    </p:spTree>
    <p:extLst>
      <p:ext uri="{BB962C8B-B14F-4D97-AF65-F5344CB8AC3E}">
        <p14:creationId xmlns:p14="http://schemas.microsoft.com/office/powerpoint/2010/main" val="248518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EA472-C783-48E7-93C8-E31BE9E3D5CD}"/>
              </a:ext>
            </a:extLst>
          </p:cNvPr>
          <p:cNvSpPr>
            <a:spLocks noGrp="1"/>
          </p:cNvSpPr>
          <p:nvPr>
            <p:ph type="title"/>
          </p:nvPr>
        </p:nvSpPr>
        <p:spPr/>
        <p:txBody>
          <a:bodyPr/>
          <a:lstStyle/>
          <a:p>
            <a:r>
              <a:rPr lang="en-US" dirty="0"/>
              <a:t>Types of Actors</a:t>
            </a:r>
          </a:p>
        </p:txBody>
      </p:sp>
      <p:sp>
        <p:nvSpPr>
          <p:cNvPr id="3" name="Content Placeholder 2">
            <a:extLst>
              <a:ext uri="{FF2B5EF4-FFF2-40B4-BE49-F238E27FC236}">
                <a16:creationId xmlns:a16="http://schemas.microsoft.com/office/drawing/2014/main" id="{9BE50D5B-BF77-4713-ADA9-530AA59BEE6A}"/>
              </a:ext>
            </a:extLst>
          </p:cNvPr>
          <p:cNvSpPr>
            <a:spLocks noGrp="1"/>
          </p:cNvSpPr>
          <p:nvPr>
            <p:ph idx="1"/>
          </p:nvPr>
        </p:nvSpPr>
        <p:spPr/>
        <p:txBody>
          <a:bodyPr>
            <a:normAutofit/>
          </a:bodyPr>
          <a:lstStyle/>
          <a:p>
            <a:r>
              <a:rPr lang="en-US" sz="2400" b="1" u="sng" dirty="0">
                <a:solidFill>
                  <a:schemeClr val="accent2"/>
                </a:solidFill>
              </a:rPr>
              <a:t>Offstage actor</a:t>
            </a:r>
            <a:r>
              <a:rPr lang="en-US" sz="2400" b="1" dirty="0">
                <a:solidFill>
                  <a:schemeClr val="accent2"/>
                </a:solidFill>
              </a:rPr>
              <a:t> </a:t>
            </a:r>
            <a:r>
              <a:rPr lang="en-US" sz="2400" dirty="0"/>
              <a:t>has an interest in the behavior of the use case, but is not primary or supporting; for example, a government tax agency. </a:t>
            </a:r>
          </a:p>
          <a:p>
            <a:endParaRPr lang="en-US" sz="2400" dirty="0"/>
          </a:p>
          <a:p>
            <a:r>
              <a:rPr lang="en-US" sz="2400" u="sng" dirty="0"/>
              <a:t>Why identify? </a:t>
            </a:r>
          </a:p>
          <a:p>
            <a:r>
              <a:rPr lang="en-US" sz="2400" dirty="0"/>
              <a:t>To ensure that all necessary interests are identified and satisfied. Offstage actor interests are sometimes subtle or easy to miss unless these actors are explicitly named.</a:t>
            </a:r>
            <a:endParaRPr lang="en-US" sz="2800" dirty="0"/>
          </a:p>
        </p:txBody>
      </p:sp>
    </p:spTree>
    <p:extLst>
      <p:ext uri="{BB962C8B-B14F-4D97-AF65-F5344CB8AC3E}">
        <p14:creationId xmlns:p14="http://schemas.microsoft.com/office/powerpoint/2010/main" val="1795632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D34E0-B79E-4FD0-A216-C246F9AE049B}"/>
              </a:ext>
            </a:extLst>
          </p:cNvPr>
          <p:cNvSpPr>
            <a:spLocks noGrp="1"/>
          </p:cNvSpPr>
          <p:nvPr>
            <p:ph type="title"/>
          </p:nvPr>
        </p:nvSpPr>
        <p:spPr/>
        <p:txBody>
          <a:bodyPr/>
          <a:lstStyle/>
          <a:p>
            <a:r>
              <a:rPr lang="en-US" dirty="0"/>
              <a:t>Types of Use Cases</a:t>
            </a:r>
          </a:p>
        </p:txBody>
      </p:sp>
      <p:sp>
        <p:nvSpPr>
          <p:cNvPr id="3" name="Content Placeholder 2">
            <a:extLst>
              <a:ext uri="{FF2B5EF4-FFF2-40B4-BE49-F238E27FC236}">
                <a16:creationId xmlns:a16="http://schemas.microsoft.com/office/drawing/2014/main" id="{7501B629-A77B-417E-B1F1-12A4F4F95CD2}"/>
              </a:ext>
            </a:extLst>
          </p:cNvPr>
          <p:cNvSpPr>
            <a:spLocks noGrp="1"/>
          </p:cNvSpPr>
          <p:nvPr>
            <p:ph idx="1"/>
          </p:nvPr>
        </p:nvSpPr>
        <p:spPr/>
        <p:txBody>
          <a:bodyPr/>
          <a:lstStyle/>
          <a:p>
            <a:r>
              <a:rPr lang="en-US" b="1" u="sng" dirty="0">
                <a:solidFill>
                  <a:schemeClr val="accent2"/>
                </a:solidFill>
              </a:rPr>
              <a:t>Brief:</a:t>
            </a:r>
          </a:p>
          <a:p>
            <a:r>
              <a:rPr lang="en-US" dirty="0"/>
              <a:t>Terse one-paragraph summary, usually of the main success scenario.</a:t>
            </a:r>
          </a:p>
          <a:p>
            <a:r>
              <a:rPr lang="en-US" dirty="0"/>
              <a:t>Used during early requirements analysis, to get a quick sense of subject and scope. May take only a few minutes to create. </a:t>
            </a:r>
          </a:p>
          <a:p>
            <a:r>
              <a:rPr lang="en-US" b="1" u="sng" dirty="0">
                <a:solidFill>
                  <a:schemeClr val="accent2"/>
                </a:solidFill>
              </a:rPr>
              <a:t>Example:</a:t>
            </a:r>
          </a:p>
          <a:p>
            <a:r>
              <a:rPr lang="en-US" b="1" u="sng" dirty="0"/>
              <a:t>Process Sale:</a:t>
            </a:r>
            <a:r>
              <a:rPr lang="en-US" b="1" dirty="0"/>
              <a:t> </a:t>
            </a:r>
            <a:r>
              <a:rPr lang="en-US" dirty="0"/>
              <a:t>A customer arrives at a checkout with items to purchase. The cashier uses the POS system to record each purchased item. The system presents a running total and line-item details. The customer enters payment information, which the system validates and records. The system updates inventory. The customer receives a receipt from the system and then leaves with the items.  </a:t>
            </a:r>
          </a:p>
        </p:txBody>
      </p:sp>
    </p:spTree>
    <p:extLst>
      <p:ext uri="{BB962C8B-B14F-4D97-AF65-F5344CB8AC3E}">
        <p14:creationId xmlns:p14="http://schemas.microsoft.com/office/powerpoint/2010/main" val="3060503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003AF-DCA0-41BD-9180-7751DA7EF6FC}"/>
              </a:ext>
            </a:extLst>
          </p:cNvPr>
          <p:cNvSpPr>
            <a:spLocks noGrp="1"/>
          </p:cNvSpPr>
          <p:nvPr>
            <p:ph type="title"/>
          </p:nvPr>
        </p:nvSpPr>
        <p:spPr/>
        <p:txBody>
          <a:bodyPr/>
          <a:lstStyle/>
          <a:p>
            <a:r>
              <a:rPr lang="en-US" dirty="0"/>
              <a:t>Types of Use Cases</a:t>
            </a:r>
          </a:p>
        </p:txBody>
      </p:sp>
      <p:sp>
        <p:nvSpPr>
          <p:cNvPr id="3" name="Content Placeholder 2">
            <a:extLst>
              <a:ext uri="{FF2B5EF4-FFF2-40B4-BE49-F238E27FC236}">
                <a16:creationId xmlns:a16="http://schemas.microsoft.com/office/drawing/2014/main" id="{9214C52C-DE48-4B8F-A1B2-80155B2C70A6}"/>
              </a:ext>
            </a:extLst>
          </p:cNvPr>
          <p:cNvSpPr>
            <a:spLocks noGrp="1"/>
          </p:cNvSpPr>
          <p:nvPr>
            <p:ph idx="1"/>
          </p:nvPr>
        </p:nvSpPr>
        <p:spPr>
          <a:xfrm>
            <a:off x="822959" y="1845733"/>
            <a:ext cx="7543801" cy="4601365"/>
          </a:xfrm>
        </p:spPr>
        <p:txBody>
          <a:bodyPr>
            <a:normAutofit lnSpcReduction="10000"/>
          </a:bodyPr>
          <a:lstStyle/>
          <a:p>
            <a:r>
              <a:rPr lang="en-US" b="1" u="sng" dirty="0">
                <a:solidFill>
                  <a:schemeClr val="accent2"/>
                </a:solidFill>
              </a:rPr>
              <a:t>Casual </a:t>
            </a:r>
          </a:p>
          <a:p>
            <a:r>
              <a:rPr lang="en-US" dirty="0"/>
              <a:t>Informal paragraph format. Multiple paragraphs that cover various scenarios. </a:t>
            </a:r>
          </a:p>
          <a:p>
            <a:r>
              <a:rPr lang="en-US" dirty="0"/>
              <a:t>Used during early requirements analysis, to get a quick sense of subject and scope. May take only a few minutes to create.</a:t>
            </a:r>
          </a:p>
          <a:p>
            <a:r>
              <a:rPr lang="en-US" b="1" u="sng" dirty="0">
                <a:solidFill>
                  <a:schemeClr val="accent2"/>
                </a:solidFill>
              </a:rPr>
              <a:t>Example:</a:t>
            </a:r>
          </a:p>
          <a:p>
            <a:r>
              <a:rPr lang="en-US" b="1" u="sng" dirty="0"/>
              <a:t>Handle Returns:</a:t>
            </a:r>
            <a:r>
              <a:rPr lang="en-US" dirty="0"/>
              <a:t> </a:t>
            </a:r>
          </a:p>
          <a:p>
            <a:r>
              <a:rPr lang="en-US" dirty="0"/>
              <a:t>Main Success Scenario: A customer arrives at a checkout with items to return. The cashier uses the POS system to record each returned item … </a:t>
            </a:r>
          </a:p>
          <a:p>
            <a:r>
              <a:rPr lang="en-US" dirty="0"/>
              <a:t>Alternate Scenarios: If the customer paid by credit, and the reimbursement transaction to their credit account is rejected, inform the customer and pay them with cash. If the item identifier is not found in the system, notify the Cashier and suggest manual entry of the identifier code (perhaps it is corrupted). </a:t>
            </a:r>
          </a:p>
        </p:txBody>
      </p:sp>
    </p:spTree>
    <p:extLst>
      <p:ext uri="{BB962C8B-B14F-4D97-AF65-F5344CB8AC3E}">
        <p14:creationId xmlns:p14="http://schemas.microsoft.com/office/powerpoint/2010/main" val="2696693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003AF-DCA0-41BD-9180-7751DA7EF6FC}"/>
              </a:ext>
            </a:extLst>
          </p:cNvPr>
          <p:cNvSpPr>
            <a:spLocks noGrp="1"/>
          </p:cNvSpPr>
          <p:nvPr>
            <p:ph type="title"/>
          </p:nvPr>
        </p:nvSpPr>
        <p:spPr/>
        <p:txBody>
          <a:bodyPr/>
          <a:lstStyle/>
          <a:p>
            <a:r>
              <a:rPr lang="en-US" dirty="0"/>
              <a:t>Types of Use Cases</a:t>
            </a:r>
          </a:p>
        </p:txBody>
      </p:sp>
      <p:sp>
        <p:nvSpPr>
          <p:cNvPr id="3" name="Content Placeholder 2">
            <a:extLst>
              <a:ext uri="{FF2B5EF4-FFF2-40B4-BE49-F238E27FC236}">
                <a16:creationId xmlns:a16="http://schemas.microsoft.com/office/drawing/2014/main" id="{9214C52C-DE48-4B8F-A1B2-80155B2C70A6}"/>
              </a:ext>
            </a:extLst>
          </p:cNvPr>
          <p:cNvSpPr>
            <a:spLocks noGrp="1"/>
          </p:cNvSpPr>
          <p:nvPr>
            <p:ph idx="1"/>
          </p:nvPr>
        </p:nvSpPr>
        <p:spPr/>
        <p:txBody>
          <a:bodyPr/>
          <a:lstStyle/>
          <a:p>
            <a:r>
              <a:rPr lang="en-US" b="1" u="sng" dirty="0">
                <a:solidFill>
                  <a:schemeClr val="accent2"/>
                </a:solidFill>
              </a:rPr>
              <a:t>Fully dressed </a:t>
            </a:r>
          </a:p>
          <a:p>
            <a:r>
              <a:rPr lang="en-US" dirty="0"/>
              <a:t>All steps and variations are written in detail, and there are supporting sections, such as preconditions and success guarantees.</a:t>
            </a:r>
          </a:p>
          <a:p>
            <a:endParaRPr lang="en-US" dirty="0"/>
          </a:p>
          <a:p>
            <a:r>
              <a:rPr lang="en-US" dirty="0"/>
              <a:t>After many use cases have been identified and written in a brief format, then during the first requirements workshop a few (such as 10%) of the architecturally significant and high-value use cases are written in detail.</a:t>
            </a:r>
          </a:p>
        </p:txBody>
      </p:sp>
    </p:spTree>
    <p:extLst>
      <p:ext uri="{BB962C8B-B14F-4D97-AF65-F5344CB8AC3E}">
        <p14:creationId xmlns:p14="http://schemas.microsoft.com/office/powerpoint/2010/main" val="426973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003AF-DCA0-41BD-9180-7751DA7EF6FC}"/>
              </a:ext>
            </a:extLst>
          </p:cNvPr>
          <p:cNvSpPr>
            <a:spLocks noGrp="1"/>
          </p:cNvSpPr>
          <p:nvPr>
            <p:ph type="title"/>
          </p:nvPr>
        </p:nvSpPr>
        <p:spPr/>
        <p:txBody>
          <a:bodyPr/>
          <a:lstStyle/>
          <a:p>
            <a:r>
              <a:rPr lang="en-US" dirty="0"/>
              <a:t>Fully Dressed Use Case</a:t>
            </a:r>
          </a:p>
        </p:txBody>
      </p:sp>
      <p:pic>
        <p:nvPicPr>
          <p:cNvPr id="5" name="Content Placeholder 4">
            <a:extLst>
              <a:ext uri="{FF2B5EF4-FFF2-40B4-BE49-F238E27FC236}">
                <a16:creationId xmlns:a16="http://schemas.microsoft.com/office/drawing/2014/main" id="{4A250C92-0F08-4BCA-B052-D0D3EE8CDA3F}"/>
              </a:ext>
            </a:extLst>
          </p:cNvPr>
          <p:cNvPicPr>
            <a:picLocks noGrp="1" noChangeAspect="1"/>
          </p:cNvPicPr>
          <p:nvPr>
            <p:ph idx="1"/>
          </p:nvPr>
        </p:nvPicPr>
        <p:blipFill>
          <a:blip r:embed="rId3"/>
          <a:stretch>
            <a:fillRect/>
          </a:stretch>
        </p:blipFill>
        <p:spPr>
          <a:xfrm>
            <a:off x="429418" y="1737361"/>
            <a:ext cx="8285163" cy="4461242"/>
          </a:xfrm>
        </p:spPr>
      </p:pic>
    </p:spTree>
    <p:extLst>
      <p:ext uri="{BB962C8B-B14F-4D97-AF65-F5344CB8AC3E}">
        <p14:creationId xmlns:p14="http://schemas.microsoft.com/office/powerpoint/2010/main" val="813704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AE85-4DEE-4547-A3AA-C7C2FC2B9FDB}"/>
              </a:ext>
            </a:extLst>
          </p:cNvPr>
          <p:cNvSpPr>
            <a:spLocks noGrp="1"/>
          </p:cNvSpPr>
          <p:nvPr>
            <p:ph type="title"/>
          </p:nvPr>
        </p:nvSpPr>
        <p:spPr/>
        <p:txBody>
          <a:bodyPr/>
          <a:lstStyle/>
          <a:p>
            <a:r>
              <a:rPr lang="en-US" dirty="0"/>
              <a:t>How to Find Use Cases?</a:t>
            </a:r>
          </a:p>
        </p:txBody>
      </p:sp>
      <p:sp>
        <p:nvSpPr>
          <p:cNvPr id="3" name="Content Placeholder 2">
            <a:extLst>
              <a:ext uri="{FF2B5EF4-FFF2-40B4-BE49-F238E27FC236}">
                <a16:creationId xmlns:a16="http://schemas.microsoft.com/office/drawing/2014/main" id="{36D7FF63-6875-45E2-AAF6-35CD43B53AC4}"/>
              </a:ext>
            </a:extLst>
          </p:cNvPr>
          <p:cNvSpPr>
            <a:spLocks noGrp="1"/>
          </p:cNvSpPr>
          <p:nvPr>
            <p:ph idx="1"/>
          </p:nvPr>
        </p:nvSpPr>
        <p:spPr/>
        <p:txBody>
          <a:bodyPr/>
          <a:lstStyle/>
          <a:p>
            <a:r>
              <a:rPr lang="en-US" dirty="0"/>
              <a:t>1. Choose the system boundary. Is it just a software application, the hardware and application as a unit, that plus a person using it, or an entire organization? </a:t>
            </a:r>
          </a:p>
          <a:p>
            <a:r>
              <a:rPr lang="en-US" dirty="0"/>
              <a:t>2. Identify the primary actors. Those that have goals fulfilled through using services of the system. </a:t>
            </a:r>
          </a:p>
          <a:p>
            <a:r>
              <a:rPr lang="en-US" dirty="0"/>
              <a:t>3. Identify the goals for each primary actor. </a:t>
            </a:r>
          </a:p>
          <a:p>
            <a:r>
              <a:rPr lang="en-US" dirty="0"/>
              <a:t>4. Define use cases that satisfy user goals; name them according to their goal. Usually, user-goal level use cases will be one-to-one with user goals, but there is at least one exception, as will be examined. </a:t>
            </a:r>
          </a:p>
        </p:txBody>
      </p:sp>
    </p:spTree>
    <p:extLst>
      <p:ext uri="{BB962C8B-B14F-4D97-AF65-F5344CB8AC3E}">
        <p14:creationId xmlns:p14="http://schemas.microsoft.com/office/powerpoint/2010/main" val="2413200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039B-F390-4C6E-8504-776E2491617A}"/>
              </a:ext>
            </a:extLst>
          </p:cNvPr>
          <p:cNvSpPr>
            <a:spLocks noGrp="1"/>
          </p:cNvSpPr>
          <p:nvPr>
            <p:ph type="title"/>
          </p:nvPr>
        </p:nvSpPr>
        <p:spPr/>
        <p:txBody>
          <a:bodyPr/>
          <a:lstStyle/>
          <a:p>
            <a:r>
              <a:rPr lang="en-US" dirty="0"/>
              <a:t>Use Case Diagram</a:t>
            </a:r>
          </a:p>
        </p:txBody>
      </p:sp>
      <p:pic>
        <p:nvPicPr>
          <p:cNvPr id="5" name="Content Placeholder 4">
            <a:extLst>
              <a:ext uri="{FF2B5EF4-FFF2-40B4-BE49-F238E27FC236}">
                <a16:creationId xmlns:a16="http://schemas.microsoft.com/office/drawing/2014/main" id="{9A047CE6-DB70-407D-859B-BBAA47D4FDFE}"/>
              </a:ext>
            </a:extLst>
          </p:cNvPr>
          <p:cNvPicPr>
            <a:picLocks noGrp="1" noChangeAspect="1"/>
          </p:cNvPicPr>
          <p:nvPr>
            <p:ph idx="1"/>
          </p:nvPr>
        </p:nvPicPr>
        <p:blipFill>
          <a:blip r:embed="rId2"/>
          <a:stretch>
            <a:fillRect/>
          </a:stretch>
        </p:blipFill>
        <p:spPr>
          <a:xfrm>
            <a:off x="1502684" y="1846263"/>
            <a:ext cx="5972783" cy="5011737"/>
          </a:xfrm>
        </p:spPr>
      </p:pic>
    </p:spTree>
    <p:extLst>
      <p:ext uri="{BB962C8B-B14F-4D97-AF65-F5344CB8AC3E}">
        <p14:creationId xmlns:p14="http://schemas.microsoft.com/office/powerpoint/2010/main" val="3896924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9F98-E4E7-4C54-A7C6-4746ADCFFE41}"/>
              </a:ext>
            </a:extLst>
          </p:cNvPr>
          <p:cNvSpPr>
            <a:spLocks noGrp="1"/>
          </p:cNvSpPr>
          <p:nvPr>
            <p:ph type="title"/>
          </p:nvPr>
        </p:nvSpPr>
        <p:spPr/>
        <p:txBody>
          <a:bodyPr/>
          <a:lstStyle/>
          <a:p>
            <a:r>
              <a:rPr lang="en-US" dirty="0"/>
              <a:t>Guidelines for UC Diagrams</a:t>
            </a:r>
          </a:p>
        </p:txBody>
      </p:sp>
      <p:sp>
        <p:nvSpPr>
          <p:cNvPr id="3" name="Content Placeholder 2">
            <a:extLst>
              <a:ext uri="{FF2B5EF4-FFF2-40B4-BE49-F238E27FC236}">
                <a16:creationId xmlns:a16="http://schemas.microsoft.com/office/drawing/2014/main" id="{6884A682-8FD7-4930-A701-0FFF0D979C50}"/>
              </a:ext>
            </a:extLst>
          </p:cNvPr>
          <p:cNvSpPr>
            <a:spLocks noGrp="1"/>
          </p:cNvSpPr>
          <p:nvPr>
            <p:ph idx="1"/>
          </p:nvPr>
        </p:nvSpPr>
        <p:spPr/>
        <p:txBody>
          <a:bodyPr/>
          <a:lstStyle/>
          <a:p>
            <a:r>
              <a:rPr lang="en-US" dirty="0"/>
              <a:t>- Have a system boundary</a:t>
            </a:r>
          </a:p>
          <a:p>
            <a:r>
              <a:rPr lang="en-US" dirty="0"/>
              <a:t>- Primary Actors on the left</a:t>
            </a:r>
          </a:p>
          <a:p>
            <a:r>
              <a:rPr lang="en-US" dirty="0"/>
              <a:t>- Supporting Actors on the right</a:t>
            </a:r>
          </a:p>
        </p:txBody>
      </p:sp>
    </p:spTree>
    <p:extLst>
      <p:ext uri="{BB962C8B-B14F-4D97-AF65-F5344CB8AC3E}">
        <p14:creationId xmlns:p14="http://schemas.microsoft.com/office/powerpoint/2010/main" val="1082093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6B05-F18C-4BBB-A05E-38BC23D1C5B5}"/>
              </a:ext>
            </a:extLst>
          </p:cNvPr>
          <p:cNvSpPr>
            <a:spLocks noGrp="1"/>
          </p:cNvSpPr>
          <p:nvPr>
            <p:ph type="title"/>
          </p:nvPr>
        </p:nvSpPr>
        <p:spPr/>
        <p:txBody>
          <a:bodyPr/>
          <a:lstStyle/>
          <a:p>
            <a:r>
              <a:rPr lang="en-US" sz="4800" spc="-285" dirty="0"/>
              <a:t>Goals </a:t>
            </a:r>
            <a:r>
              <a:rPr lang="en-US" sz="4800" spc="-190" dirty="0"/>
              <a:t>and </a:t>
            </a:r>
            <a:r>
              <a:rPr lang="en-US" sz="4800" spc="-229" dirty="0"/>
              <a:t>Features </a:t>
            </a:r>
            <a:r>
              <a:rPr lang="en-US" sz="4800" spc="-10" dirty="0"/>
              <a:t>of </a:t>
            </a:r>
            <a:r>
              <a:rPr lang="en-US" sz="4800" spc="-385" dirty="0"/>
              <a:t>Each</a:t>
            </a:r>
            <a:r>
              <a:rPr lang="en-US" sz="4800" spc="-390" dirty="0"/>
              <a:t> </a:t>
            </a:r>
            <a:r>
              <a:rPr lang="en-US" sz="4800" spc="-60" dirty="0"/>
              <a:t>Iteration</a:t>
            </a:r>
            <a:endParaRPr lang="en-US" dirty="0"/>
          </a:p>
        </p:txBody>
      </p:sp>
      <p:sp>
        <p:nvSpPr>
          <p:cNvPr id="3" name="Content Placeholder 2">
            <a:extLst>
              <a:ext uri="{FF2B5EF4-FFF2-40B4-BE49-F238E27FC236}">
                <a16:creationId xmlns:a16="http://schemas.microsoft.com/office/drawing/2014/main" id="{124AF400-B6F6-470D-82E8-D06BF80DEA24}"/>
              </a:ext>
            </a:extLst>
          </p:cNvPr>
          <p:cNvSpPr>
            <a:spLocks noGrp="1"/>
          </p:cNvSpPr>
          <p:nvPr>
            <p:ph idx="1"/>
          </p:nvPr>
        </p:nvSpPr>
        <p:spPr/>
        <p:txBody>
          <a:bodyPr>
            <a:normAutofit/>
          </a:bodyPr>
          <a:lstStyle/>
          <a:p>
            <a:pPr lvl="1">
              <a:buFont typeface="Arial" panose="020B0604020202020204" pitchFamily="34" charset="0"/>
              <a:buChar char="•"/>
            </a:pPr>
            <a:r>
              <a:rPr lang="en-US" sz="2400" dirty="0"/>
              <a:t>Slowly chip away at the project risks:</a:t>
            </a:r>
          </a:p>
          <a:p>
            <a:pPr lvl="2">
              <a:buFont typeface="Arial" panose="020B0604020202020204" pitchFamily="34" charset="0"/>
              <a:buChar char="•"/>
            </a:pPr>
            <a:r>
              <a:rPr lang="en-US" sz="2000" dirty="0"/>
              <a:t>performance risks</a:t>
            </a:r>
          </a:p>
          <a:p>
            <a:pPr lvl="2">
              <a:buFont typeface="Arial" panose="020B0604020202020204" pitchFamily="34" charset="0"/>
              <a:buChar char="•"/>
            </a:pPr>
            <a:r>
              <a:rPr lang="en-US" sz="2000" dirty="0"/>
              <a:t>integration risks (different vendors, tools, etc.)</a:t>
            </a:r>
          </a:p>
          <a:p>
            <a:pPr lvl="2">
              <a:buFont typeface="Arial" panose="020B0604020202020204" pitchFamily="34" charset="0"/>
              <a:buChar char="•"/>
            </a:pPr>
            <a:r>
              <a:rPr lang="en-US" sz="2000" dirty="0"/>
              <a:t>conceptual risks (hunt out analysis and design flaws)</a:t>
            </a:r>
          </a:p>
          <a:p>
            <a:pPr lvl="1">
              <a:buFont typeface="Arial" panose="020B0604020202020204" pitchFamily="34" charset="0"/>
              <a:buChar char="•"/>
            </a:pPr>
            <a:r>
              <a:rPr lang="en-US" sz="2400" dirty="0"/>
              <a:t>Perform a “</a:t>
            </a:r>
            <a:r>
              <a:rPr lang="en-US" sz="2400" dirty="0" err="1"/>
              <a:t>miniwaterfall</a:t>
            </a:r>
            <a:r>
              <a:rPr lang="en-US" sz="2400" dirty="0"/>
              <a:t>” project that ends with a delivery of</a:t>
            </a:r>
          </a:p>
          <a:p>
            <a:pPr lvl="1">
              <a:buFont typeface="Arial" panose="020B0604020202020204" pitchFamily="34" charset="0"/>
              <a:buChar char="•"/>
            </a:pPr>
            <a:r>
              <a:rPr lang="en-US" sz="2400" dirty="0"/>
              <a:t>something tangible in code.</a:t>
            </a:r>
          </a:p>
          <a:p>
            <a:pPr lvl="1">
              <a:buFont typeface="Arial" panose="020B0604020202020204" pitchFamily="34" charset="0"/>
              <a:buChar char="•"/>
            </a:pPr>
            <a:r>
              <a:rPr lang="en-US" sz="2400" dirty="0"/>
              <a:t>Each iteration is risk-driven.</a:t>
            </a:r>
          </a:p>
          <a:p>
            <a:pPr lvl="1">
              <a:buFont typeface="Arial" panose="020B0604020202020204" pitchFamily="34" charset="0"/>
              <a:buChar char="•"/>
            </a:pPr>
            <a:r>
              <a:rPr lang="en-US" sz="2400" dirty="0"/>
              <a:t>The result of a single iteration is an incremental improvement.</a:t>
            </a:r>
          </a:p>
          <a:p>
            <a:pPr lvl="1">
              <a:buFont typeface="Arial" panose="020B0604020202020204" pitchFamily="34" charset="0"/>
              <a:buChar char="•"/>
            </a:pPr>
            <a:endParaRPr lang="en-US" sz="2400" dirty="0"/>
          </a:p>
        </p:txBody>
      </p:sp>
    </p:spTree>
    <p:extLst>
      <p:ext uri="{BB962C8B-B14F-4D97-AF65-F5344CB8AC3E}">
        <p14:creationId xmlns:p14="http://schemas.microsoft.com/office/powerpoint/2010/main" val="140724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0FF9-29D7-487A-B4E8-A254C4848B19}"/>
              </a:ext>
            </a:extLst>
          </p:cNvPr>
          <p:cNvSpPr>
            <a:spLocks noGrp="1"/>
          </p:cNvSpPr>
          <p:nvPr>
            <p:ph type="title"/>
          </p:nvPr>
        </p:nvSpPr>
        <p:spPr/>
        <p:txBody>
          <a:bodyPr/>
          <a:lstStyle/>
          <a:p>
            <a:r>
              <a:rPr lang="en-US" dirty="0"/>
              <a:t>Elements of Use Case Diagram </a:t>
            </a:r>
          </a:p>
        </p:txBody>
      </p:sp>
      <p:pic>
        <p:nvPicPr>
          <p:cNvPr id="5" name="Content Placeholder 3">
            <a:extLst>
              <a:ext uri="{FF2B5EF4-FFF2-40B4-BE49-F238E27FC236}">
                <a16:creationId xmlns:a16="http://schemas.microsoft.com/office/drawing/2014/main" id="{6548B879-C760-4541-AC7C-2001B26F9F33}"/>
              </a:ext>
            </a:extLst>
          </p:cNvPr>
          <p:cNvPicPr>
            <a:picLocks noGrp="1" noChangeAspect="1"/>
          </p:cNvPicPr>
          <p:nvPr>
            <p:ph idx="1"/>
          </p:nvPr>
        </p:nvPicPr>
        <p:blipFill rotWithShape="1">
          <a:blip r:embed="rId2"/>
          <a:srcRect b="5136"/>
          <a:stretch/>
        </p:blipFill>
        <p:spPr>
          <a:xfrm>
            <a:off x="1179369" y="1864682"/>
            <a:ext cx="6830982" cy="4397221"/>
          </a:xfrm>
          <a:prstGeom prst="rect">
            <a:avLst/>
          </a:prstGeom>
        </p:spPr>
      </p:pic>
    </p:spTree>
    <p:extLst>
      <p:ext uri="{BB962C8B-B14F-4D97-AF65-F5344CB8AC3E}">
        <p14:creationId xmlns:p14="http://schemas.microsoft.com/office/powerpoint/2010/main" val="2243437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2784-56DE-457B-85F5-11DE0A270F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6DD263-B1A5-47AD-AC30-08D9A353722A}"/>
              </a:ext>
            </a:extLst>
          </p:cNvPr>
          <p:cNvSpPr>
            <a:spLocks noGrp="1"/>
          </p:cNvSpPr>
          <p:nvPr>
            <p:ph idx="1"/>
          </p:nvPr>
        </p:nvSpPr>
        <p:spPr/>
        <p:txBody>
          <a:bodyPr/>
          <a:lstStyle/>
          <a:p>
            <a:pPr algn="l"/>
            <a:r>
              <a:rPr lang="en-US" sz="2000" b="1" dirty="0">
                <a:effectLst/>
              </a:rPr>
              <a:t>Actor</a:t>
            </a:r>
          </a:p>
          <a:p>
            <a:pPr algn="l">
              <a:buFont typeface="Arial" panose="020B0604020202020204" pitchFamily="34" charset="0"/>
              <a:buChar char="•"/>
            </a:pPr>
            <a:r>
              <a:rPr lang="en-US" sz="2000" dirty="0">
                <a:effectLst/>
              </a:rPr>
              <a:t>Someone interacts with use case (system function).</a:t>
            </a:r>
          </a:p>
          <a:p>
            <a:pPr algn="l">
              <a:buFont typeface="Arial" panose="020B0604020202020204" pitchFamily="34" charset="0"/>
              <a:buChar char="•"/>
            </a:pPr>
            <a:r>
              <a:rPr lang="en-US" sz="2000" dirty="0">
                <a:effectLst/>
              </a:rPr>
              <a:t>Named by noun.</a:t>
            </a:r>
          </a:p>
          <a:p>
            <a:pPr algn="l">
              <a:buFont typeface="Arial" panose="020B0604020202020204" pitchFamily="34" charset="0"/>
              <a:buChar char="•"/>
            </a:pPr>
            <a:r>
              <a:rPr lang="en-US" sz="2000" dirty="0">
                <a:effectLst/>
              </a:rPr>
              <a:t>Actor plays a role in the business</a:t>
            </a:r>
          </a:p>
          <a:p>
            <a:pPr algn="l">
              <a:buFont typeface="Arial" panose="020B0604020202020204" pitchFamily="34" charset="0"/>
              <a:buChar char="•"/>
            </a:pPr>
            <a:r>
              <a:rPr lang="en-US" sz="2000" dirty="0">
                <a:effectLst/>
              </a:rPr>
              <a:t>Actor has a responsibility toward the system (inputs), and Actor has expectations from the system (outputs).</a:t>
            </a:r>
            <a:endParaRPr lang="en-US" sz="2000" b="0" dirty="0">
              <a:solidFill>
                <a:srgbClr val="737C85"/>
              </a:solidFill>
              <a:effectLst/>
              <a:latin typeface="Open Sans"/>
            </a:endParaRPr>
          </a:p>
          <a:p>
            <a:endParaRPr lang="en-US" dirty="0"/>
          </a:p>
        </p:txBody>
      </p:sp>
      <p:pic>
        <p:nvPicPr>
          <p:cNvPr id="4" name="Picture 3">
            <a:extLst>
              <a:ext uri="{FF2B5EF4-FFF2-40B4-BE49-F238E27FC236}">
                <a16:creationId xmlns:a16="http://schemas.microsoft.com/office/drawing/2014/main" id="{518E3781-850D-42BC-B684-451678C1849B}"/>
              </a:ext>
            </a:extLst>
          </p:cNvPr>
          <p:cNvPicPr>
            <a:picLocks noChangeAspect="1"/>
          </p:cNvPicPr>
          <p:nvPr/>
        </p:nvPicPr>
        <p:blipFill>
          <a:blip r:embed="rId2"/>
          <a:stretch>
            <a:fillRect/>
          </a:stretch>
        </p:blipFill>
        <p:spPr>
          <a:xfrm>
            <a:off x="7000434" y="2056254"/>
            <a:ext cx="820789" cy="1372746"/>
          </a:xfrm>
          <a:prstGeom prst="rect">
            <a:avLst/>
          </a:prstGeom>
        </p:spPr>
      </p:pic>
    </p:spTree>
    <p:extLst>
      <p:ext uri="{BB962C8B-B14F-4D97-AF65-F5344CB8AC3E}">
        <p14:creationId xmlns:p14="http://schemas.microsoft.com/office/powerpoint/2010/main" val="3763471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D69F2-6478-4445-8755-6A48675EA9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A82C6A-FAB4-4771-AD56-4E16460C5A43}"/>
              </a:ext>
            </a:extLst>
          </p:cNvPr>
          <p:cNvSpPr>
            <a:spLocks noGrp="1"/>
          </p:cNvSpPr>
          <p:nvPr>
            <p:ph idx="1"/>
          </p:nvPr>
        </p:nvSpPr>
        <p:spPr/>
        <p:txBody>
          <a:bodyPr/>
          <a:lstStyle/>
          <a:p>
            <a:pPr algn="l"/>
            <a:r>
              <a:rPr lang="en-US" sz="2000" b="1" dirty="0">
                <a:effectLst/>
              </a:rPr>
              <a:t>Use Case</a:t>
            </a:r>
          </a:p>
          <a:p>
            <a:pPr algn="l">
              <a:buFont typeface="Arial" panose="020B0604020202020204" pitchFamily="34" charset="0"/>
              <a:buChar char="•"/>
            </a:pPr>
            <a:r>
              <a:rPr lang="en-US" sz="2000" dirty="0">
                <a:effectLst/>
              </a:rPr>
              <a:t>System function (process - automated or manual)</a:t>
            </a:r>
          </a:p>
          <a:p>
            <a:pPr algn="l">
              <a:buFont typeface="Arial" panose="020B0604020202020204" pitchFamily="34" charset="0"/>
              <a:buChar char="•"/>
            </a:pPr>
            <a:r>
              <a:rPr lang="en-US" sz="2000" dirty="0">
                <a:effectLst/>
              </a:rPr>
              <a:t>Named by verb + Noun (or Noun Phrase).</a:t>
            </a:r>
          </a:p>
          <a:p>
            <a:pPr algn="l">
              <a:buFont typeface="Arial" panose="020B0604020202020204" pitchFamily="34" charset="0"/>
              <a:buChar char="•"/>
            </a:pPr>
            <a:r>
              <a:rPr lang="en-US" sz="2000" dirty="0">
                <a:effectLst/>
              </a:rPr>
              <a:t>i.e. Do something</a:t>
            </a:r>
          </a:p>
          <a:p>
            <a:pPr algn="l">
              <a:buFont typeface="Arial" panose="020B0604020202020204" pitchFamily="34" charset="0"/>
              <a:buChar char="•"/>
            </a:pPr>
            <a:r>
              <a:rPr lang="en-US" sz="2000" dirty="0">
                <a:effectLst/>
              </a:rPr>
              <a:t>Each Actor must be linked to a use case, while some use cases may not be linked to actors.</a:t>
            </a:r>
            <a:endParaRPr lang="en-US" sz="2000" b="0" dirty="0">
              <a:solidFill>
                <a:srgbClr val="737C85"/>
              </a:solidFill>
              <a:effectLst/>
              <a:latin typeface="Open Sans"/>
            </a:endParaRPr>
          </a:p>
          <a:p>
            <a:endParaRPr lang="en-US" dirty="0"/>
          </a:p>
        </p:txBody>
      </p:sp>
      <p:pic>
        <p:nvPicPr>
          <p:cNvPr id="4" name="Picture 1" descr="Use Case Diagram Notation - Use Case">
            <a:extLst>
              <a:ext uri="{FF2B5EF4-FFF2-40B4-BE49-F238E27FC236}">
                <a16:creationId xmlns:a16="http://schemas.microsoft.com/office/drawing/2014/main" id="{28BCC1D1-ED77-4985-A4E2-D3C017BD3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6261" y="2245441"/>
            <a:ext cx="1928292" cy="128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564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CDEEC-6B5A-414F-A222-3FCC69D15D67}"/>
              </a:ext>
            </a:extLst>
          </p:cNvPr>
          <p:cNvSpPr>
            <a:spLocks noGrp="1"/>
          </p:cNvSpPr>
          <p:nvPr>
            <p:ph type="title"/>
          </p:nvPr>
        </p:nvSpPr>
        <p:spPr/>
        <p:txBody>
          <a:bodyPr/>
          <a:lstStyle/>
          <a:p>
            <a:r>
              <a:rPr lang="en-US" dirty="0"/>
              <a:t>Types of Relationships</a:t>
            </a:r>
          </a:p>
        </p:txBody>
      </p:sp>
      <p:pic>
        <p:nvPicPr>
          <p:cNvPr id="4" name="Content Placeholder 3">
            <a:extLst>
              <a:ext uri="{FF2B5EF4-FFF2-40B4-BE49-F238E27FC236}">
                <a16:creationId xmlns:a16="http://schemas.microsoft.com/office/drawing/2014/main" id="{54D8A260-9EC2-4020-84C0-0D0EF7D2D220}"/>
              </a:ext>
            </a:extLst>
          </p:cNvPr>
          <p:cNvPicPr>
            <a:picLocks noGrp="1" noChangeAspect="1"/>
          </p:cNvPicPr>
          <p:nvPr>
            <p:ph idx="1"/>
          </p:nvPr>
        </p:nvPicPr>
        <p:blipFill rotWithShape="1">
          <a:blip r:embed="rId2"/>
          <a:srcRect l="4368" t="-2724" r="4052" b="49923"/>
          <a:stretch/>
        </p:blipFill>
        <p:spPr>
          <a:xfrm>
            <a:off x="0" y="2455370"/>
            <a:ext cx="8993529" cy="3227068"/>
          </a:xfrm>
          <a:prstGeom prst="rect">
            <a:avLst/>
          </a:prstGeom>
          <a:ln w="38100">
            <a:noFill/>
          </a:ln>
        </p:spPr>
      </p:pic>
    </p:spTree>
    <p:extLst>
      <p:ext uri="{BB962C8B-B14F-4D97-AF65-F5344CB8AC3E}">
        <p14:creationId xmlns:p14="http://schemas.microsoft.com/office/powerpoint/2010/main" val="1036548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A6CD-C940-4EEF-A89A-F9DAD3AF846B}"/>
              </a:ext>
            </a:extLst>
          </p:cNvPr>
          <p:cNvSpPr>
            <a:spLocks noGrp="1"/>
          </p:cNvSpPr>
          <p:nvPr>
            <p:ph type="title"/>
          </p:nvPr>
        </p:nvSpPr>
        <p:spPr/>
        <p:txBody>
          <a:bodyPr/>
          <a:lstStyle/>
          <a:p>
            <a:r>
              <a:rPr lang="en-US" sz="4800" dirty="0"/>
              <a:t>Association Link </a:t>
            </a:r>
            <a:endParaRPr lang="en-US" dirty="0"/>
          </a:p>
        </p:txBody>
      </p:sp>
      <p:sp>
        <p:nvSpPr>
          <p:cNvPr id="3" name="Content Placeholder 2">
            <a:extLst>
              <a:ext uri="{FF2B5EF4-FFF2-40B4-BE49-F238E27FC236}">
                <a16:creationId xmlns:a16="http://schemas.microsoft.com/office/drawing/2014/main" id="{F1A89EE1-2155-461C-AE7E-1093489C615C}"/>
              </a:ext>
            </a:extLst>
          </p:cNvPr>
          <p:cNvSpPr>
            <a:spLocks noGrp="1"/>
          </p:cNvSpPr>
          <p:nvPr>
            <p:ph idx="1"/>
          </p:nvPr>
        </p:nvSpPr>
        <p:spPr/>
        <p:txBody>
          <a:bodyPr/>
          <a:lstStyle/>
          <a:p>
            <a:r>
              <a:rPr lang="en-US" sz="2000" dirty="0"/>
              <a:t>A Use Case diagram illustrates a set of use cases for a system, i.e. the actors and the relationships between the actors and use cases.</a:t>
            </a:r>
          </a:p>
          <a:p>
            <a:endParaRPr lang="en-US" dirty="0"/>
          </a:p>
        </p:txBody>
      </p:sp>
      <p:pic>
        <p:nvPicPr>
          <p:cNvPr id="4" name="Content Placeholder 5">
            <a:extLst>
              <a:ext uri="{FF2B5EF4-FFF2-40B4-BE49-F238E27FC236}">
                <a16:creationId xmlns:a16="http://schemas.microsoft.com/office/drawing/2014/main" id="{DC724FC7-DCE3-47A9-902B-46FEEE4B141D}"/>
              </a:ext>
            </a:extLst>
          </p:cNvPr>
          <p:cNvPicPr>
            <a:picLocks noChangeAspect="1"/>
          </p:cNvPicPr>
          <p:nvPr/>
        </p:nvPicPr>
        <p:blipFill>
          <a:blip r:embed="rId2"/>
          <a:stretch>
            <a:fillRect/>
          </a:stretch>
        </p:blipFill>
        <p:spPr>
          <a:xfrm>
            <a:off x="2233063" y="3635490"/>
            <a:ext cx="4677873" cy="1318474"/>
          </a:xfrm>
          <a:prstGeom prst="rect">
            <a:avLst/>
          </a:prstGeom>
        </p:spPr>
      </p:pic>
    </p:spTree>
    <p:extLst>
      <p:ext uri="{BB962C8B-B14F-4D97-AF65-F5344CB8AC3E}">
        <p14:creationId xmlns:p14="http://schemas.microsoft.com/office/powerpoint/2010/main" val="843826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3073-BA93-479A-907F-A0F1AC5F0276}"/>
              </a:ext>
            </a:extLst>
          </p:cNvPr>
          <p:cNvSpPr>
            <a:spLocks noGrp="1"/>
          </p:cNvSpPr>
          <p:nvPr>
            <p:ph type="title"/>
          </p:nvPr>
        </p:nvSpPr>
        <p:spPr/>
        <p:txBody>
          <a:bodyPr/>
          <a:lstStyle/>
          <a:p>
            <a:r>
              <a:rPr lang="en-US" sz="4800" dirty="0">
                <a:solidFill>
                  <a:srgbClr val="333333"/>
                </a:solidFill>
              </a:rPr>
              <a:t>Include Relationship</a:t>
            </a:r>
            <a:endParaRPr lang="en-US" dirty="0"/>
          </a:p>
        </p:txBody>
      </p:sp>
      <p:sp>
        <p:nvSpPr>
          <p:cNvPr id="3" name="Content Placeholder 2">
            <a:extLst>
              <a:ext uri="{FF2B5EF4-FFF2-40B4-BE49-F238E27FC236}">
                <a16:creationId xmlns:a16="http://schemas.microsoft.com/office/drawing/2014/main" id="{DABB4FDE-7068-4785-B48C-6BE080E0C08E}"/>
              </a:ext>
            </a:extLst>
          </p:cNvPr>
          <p:cNvSpPr>
            <a:spLocks noGrp="1"/>
          </p:cNvSpPr>
          <p:nvPr>
            <p:ph idx="1"/>
          </p:nvPr>
        </p:nvSpPr>
        <p:spPr/>
        <p:txBody>
          <a:bodyPr/>
          <a:lstStyle/>
          <a:p>
            <a:r>
              <a:rPr lang="en-US" sz="2000" dirty="0"/>
              <a:t>The include relationship adds additional functionality not specified in the base use case. </a:t>
            </a:r>
            <a:endParaRPr lang="en-US" sz="2000" b="0" i="0" dirty="0">
              <a:effectLst/>
            </a:endParaRPr>
          </a:p>
          <a:p>
            <a:endParaRPr lang="en-US" dirty="0"/>
          </a:p>
        </p:txBody>
      </p:sp>
      <p:pic>
        <p:nvPicPr>
          <p:cNvPr id="4" name="Picture 3">
            <a:extLst>
              <a:ext uri="{FF2B5EF4-FFF2-40B4-BE49-F238E27FC236}">
                <a16:creationId xmlns:a16="http://schemas.microsoft.com/office/drawing/2014/main" id="{1D9E4D8B-CBC1-47FF-8F4A-4BD3E90D94C8}"/>
              </a:ext>
            </a:extLst>
          </p:cNvPr>
          <p:cNvPicPr>
            <a:picLocks noChangeAspect="1"/>
          </p:cNvPicPr>
          <p:nvPr/>
        </p:nvPicPr>
        <p:blipFill>
          <a:blip r:embed="rId2"/>
          <a:stretch>
            <a:fillRect/>
          </a:stretch>
        </p:blipFill>
        <p:spPr>
          <a:xfrm>
            <a:off x="1831255" y="2829533"/>
            <a:ext cx="5761661" cy="2680016"/>
          </a:xfrm>
          <a:prstGeom prst="rect">
            <a:avLst/>
          </a:prstGeom>
        </p:spPr>
      </p:pic>
    </p:spTree>
    <p:extLst>
      <p:ext uri="{BB962C8B-B14F-4D97-AF65-F5344CB8AC3E}">
        <p14:creationId xmlns:p14="http://schemas.microsoft.com/office/powerpoint/2010/main" val="3678724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1C15-3B25-4CFA-83F5-98814B2F2A72}"/>
              </a:ext>
            </a:extLst>
          </p:cNvPr>
          <p:cNvSpPr>
            <a:spLocks noGrp="1"/>
          </p:cNvSpPr>
          <p:nvPr>
            <p:ph type="title"/>
          </p:nvPr>
        </p:nvSpPr>
        <p:spPr/>
        <p:txBody>
          <a:bodyPr/>
          <a:lstStyle/>
          <a:p>
            <a:r>
              <a:rPr lang="en-US" sz="4800" dirty="0"/>
              <a:t>Extend relationship</a:t>
            </a:r>
            <a:endParaRPr lang="en-US" dirty="0"/>
          </a:p>
        </p:txBody>
      </p:sp>
      <p:sp>
        <p:nvSpPr>
          <p:cNvPr id="3" name="Content Placeholder 2">
            <a:extLst>
              <a:ext uri="{FF2B5EF4-FFF2-40B4-BE49-F238E27FC236}">
                <a16:creationId xmlns:a16="http://schemas.microsoft.com/office/drawing/2014/main" id="{3C0BAC82-6D8E-4158-B20D-04A7073DCB6B}"/>
              </a:ext>
            </a:extLst>
          </p:cNvPr>
          <p:cNvSpPr>
            <a:spLocks noGrp="1"/>
          </p:cNvSpPr>
          <p:nvPr>
            <p:ph idx="1"/>
          </p:nvPr>
        </p:nvSpPr>
        <p:spPr/>
        <p:txBody>
          <a:bodyPr/>
          <a:lstStyle/>
          <a:p>
            <a:r>
              <a:rPr lang="en-US" sz="2000" dirty="0"/>
              <a:t>They are important because they show optional functionality or system behavior.</a:t>
            </a:r>
            <a:endParaRPr lang="en-US" dirty="0"/>
          </a:p>
        </p:txBody>
      </p:sp>
      <p:pic>
        <p:nvPicPr>
          <p:cNvPr id="4" name="Picture 2" descr="Use Case Diagram Extend Example">
            <a:extLst>
              <a:ext uri="{FF2B5EF4-FFF2-40B4-BE49-F238E27FC236}">
                <a16:creationId xmlns:a16="http://schemas.microsoft.com/office/drawing/2014/main" id="{CC8C654F-1874-4C50-9C65-6871386FA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005" y="3857414"/>
            <a:ext cx="6841990" cy="967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524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8CCD-0313-4EFA-87F2-97104AB8D3FB}"/>
              </a:ext>
            </a:extLst>
          </p:cNvPr>
          <p:cNvSpPr>
            <a:spLocks noGrp="1"/>
          </p:cNvSpPr>
          <p:nvPr>
            <p:ph type="title"/>
          </p:nvPr>
        </p:nvSpPr>
        <p:spPr/>
        <p:txBody>
          <a:bodyPr/>
          <a:lstStyle/>
          <a:p>
            <a:r>
              <a:rPr lang="en-US" dirty="0"/>
              <a:t>G</a:t>
            </a:r>
            <a:r>
              <a:rPr lang="en-US" sz="4800" dirty="0"/>
              <a:t>eneralization relationship</a:t>
            </a:r>
            <a:endParaRPr lang="en-US" dirty="0"/>
          </a:p>
        </p:txBody>
      </p:sp>
      <p:sp>
        <p:nvSpPr>
          <p:cNvPr id="3" name="Content Placeholder 2">
            <a:extLst>
              <a:ext uri="{FF2B5EF4-FFF2-40B4-BE49-F238E27FC236}">
                <a16:creationId xmlns:a16="http://schemas.microsoft.com/office/drawing/2014/main" id="{356C9640-205D-4AD4-9337-645EE3641793}"/>
              </a:ext>
            </a:extLst>
          </p:cNvPr>
          <p:cNvSpPr>
            <a:spLocks noGrp="1"/>
          </p:cNvSpPr>
          <p:nvPr>
            <p:ph idx="1"/>
          </p:nvPr>
        </p:nvSpPr>
        <p:spPr/>
        <p:txBody>
          <a:bodyPr/>
          <a:lstStyle/>
          <a:p>
            <a:r>
              <a:rPr lang="en-US" dirty="0"/>
              <a:t>It means that a child use case inherits the behavior and meaning of the parent use case. The child may add or override the behavior of the parent. The figure below provides a use case example by showing two generalization connectors that connect between the three use cases.</a:t>
            </a:r>
          </a:p>
        </p:txBody>
      </p:sp>
      <p:pic>
        <p:nvPicPr>
          <p:cNvPr id="4" name="Picture 3">
            <a:extLst>
              <a:ext uri="{FF2B5EF4-FFF2-40B4-BE49-F238E27FC236}">
                <a16:creationId xmlns:a16="http://schemas.microsoft.com/office/drawing/2014/main" id="{E8A8371D-732D-4E70-AF12-1484894ED6EA}"/>
              </a:ext>
            </a:extLst>
          </p:cNvPr>
          <p:cNvPicPr>
            <a:picLocks noChangeAspect="1"/>
          </p:cNvPicPr>
          <p:nvPr/>
        </p:nvPicPr>
        <p:blipFill>
          <a:blip r:embed="rId2"/>
          <a:stretch>
            <a:fillRect/>
          </a:stretch>
        </p:blipFill>
        <p:spPr>
          <a:xfrm>
            <a:off x="2301694" y="3429000"/>
            <a:ext cx="4540611" cy="2191525"/>
          </a:xfrm>
          <a:prstGeom prst="rect">
            <a:avLst/>
          </a:prstGeom>
        </p:spPr>
      </p:pic>
    </p:spTree>
    <p:extLst>
      <p:ext uri="{BB962C8B-B14F-4D97-AF65-F5344CB8AC3E}">
        <p14:creationId xmlns:p14="http://schemas.microsoft.com/office/powerpoint/2010/main" val="2442242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C7E9-37AD-433D-989E-38195381CACD}"/>
              </a:ext>
            </a:extLst>
          </p:cNvPr>
          <p:cNvSpPr>
            <a:spLocks noGrp="1"/>
          </p:cNvSpPr>
          <p:nvPr>
            <p:ph type="title"/>
          </p:nvPr>
        </p:nvSpPr>
        <p:spPr/>
        <p:txBody>
          <a:bodyPr/>
          <a:lstStyle/>
          <a:p>
            <a:r>
              <a:rPr lang="en-US" sz="4800" dirty="0">
                <a:effectLst/>
              </a:rPr>
              <a:t>Boundary of system</a:t>
            </a:r>
            <a:endParaRPr lang="en-US" dirty="0"/>
          </a:p>
        </p:txBody>
      </p:sp>
      <p:sp>
        <p:nvSpPr>
          <p:cNvPr id="3" name="Content Placeholder 2">
            <a:extLst>
              <a:ext uri="{FF2B5EF4-FFF2-40B4-BE49-F238E27FC236}">
                <a16:creationId xmlns:a16="http://schemas.microsoft.com/office/drawing/2014/main" id="{BCA3A111-F6F8-4F7F-947E-BEBA30B33939}"/>
              </a:ext>
            </a:extLst>
          </p:cNvPr>
          <p:cNvSpPr>
            <a:spLocks noGrp="1"/>
          </p:cNvSpPr>
          <p:nvPr>
            <p:ph idx="1"/>
          </p:nvPr>
        </p:nvSpPr>
        <p:spPr/>
        <p:txBody>
          <a:bodyPr/>
          <a:lstStyle/>
          <a:p>
            <a:r>
              <a:rPr lang="en-US" sz="2000" dirty="0">
                <a:effectLst/>
              </a:rPr>
              <a:t>The system boundary is potentially the entire system as defined in the requirements document.</a:t>
            </a:r>
          </a:p>
          <a:p>
            <a:endParaRPr lang="en-US" dirty="0"/>
          </a:p>
        </p:txBody>
      </p:sp>
      <p:pic>
        <p:nvPicPr>
          <p:cNvPr id="4" name="Picture 3">
            <a:extLst>
              <a:ext uri="{FF2B5EF4-FFF2-40B4-BE49-F238E27FC236}">
                <a16:creationId xmlns:a16="http://schemas.microsoft.com/office/drawing/2014/main" id="{CF07D179-4E31-4B6C-9CE6-DF5CAFBB4817}"/>
              </a:ext>
            </a:extLst>
          </p:cNvPr>
          <p:cNvPicPr>
            <a:picLocks noChangeAspect="1"/>
          </p:cNvPicPr>
          <p:nvPr/>
        </p:nvPicPr>
        <p:blipFill>
          <a:blip r:embed="rId2"/>
          <a:stretch>
            <a:fillRect/>
          </a:stretch>
        </p:blipFill>
        <p:spPr>
          <a:xfrm>
            <a:off x="3658864" y="2980763"/>
            <a:ext cx="1871990" cy="2888331"/>
          </a:xfrm>
          <a:prstGeom prst="rect">
            <a:avLst/>
          </a:prstGeom>
        </p:spPr>
      </p:pic>
    </p:spTree>
    <p:extLst>
      <p:ext uri="{BB962C8B-B14F-4D97-AF65-F5344CB8AC3E}">
        <p14:creationId xmlns:p14="http://schemas.microsoft.com/office/powerpoint/2010/main" val="2605108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590517-C60B-49D6-B953-01C3045889F9}"/>
              </a:ext>
            </a:extLst>
          </p:cNvPr>
          <p:cNvSpPr>
            <a:spLocks noGrp="1"/>
          </p:cNvSpPr>
          <p:nvPr>
            <p:ph type="ctrTitle"/>
          </p:nvPr>
        </p:nvSpPr>
        <p:spPr>
          <a:xfrm>
            <a:off x="486137" y="758952"/>
            <a:ext cx="8252749" cy="3566160"/>
          </a:xfrm>
        </p:spPr>
        <p:txBody>
          <a:bodyPr/>
          <a:lstStyle/>
          <a:p>
            <a:pPr algn="ctr"/>
            <a:r>
              <a:rPr lang="en-US" dirty="0"/>
              <a:t>EXAMPLES</a:t>
            </a:r>
          </a:p>
        </p:txBody>
      </p:sp>
    </p:spTree>
    <p:extLst>
      <p:ext uri="{BB962C8B-B14F-4D97-AF65-F5344CB8AC3E}">
        <p14:creationId xmlns:p14="http://schemas.microsoft.com/office/powerpoint/2010/main" val="21092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CDC73-3E64-45C2-89A4-AE0AAB471567}"/>
              </a:ext>
            </a:extLst>
          </p:cNvPr>
          <p:cNvSpPr>
            <a:spLocks noGrp="1"/>
          </p:cNvSpPr>
          <p:nvPr>
            <p:ph type="title"/>
          </p:nvPr>
        </p:nvSpPr>
        <p:spPr/>
        <p:txBody>
          <a:bodyPr/>
          <a:lstStyle/>
          <a:p>
            <a:r>
              <a:rPr lang="en-US" spc="-114" dirty="0"/>
              <a:t>Unified </a:t>
            </a:r>
            <a:r>
              <a:rPr lang="en-US" spc="-385" dirty="0"/>
              <a:t>Process</a:t>
            </a:r>
            <a:r>
              <a:rPr lang="en-US" spc="-484" dirty="0"/>
              <a:t> </a:t>
            </a:r>
            <a:r>
              <a:rPr lang="en-US" spc="-450" dirty="0"/>
              <a:t>Phases</a:t>
            </a:r>
            <a:endParaRPr lang="en-US" dirty="0"/>
          </a:p>
        </p:txBody>
      </p:sp>
      <p:sp>
        <p:nvSpPr>
          <p:cNvPr id="3" name="Content Placeholder 2">
            <a:extLst>
              <a:ext uri="{FF2B5EF4-FFF2-40B4-BE49-F238E27FC236}">
                <a16:creationId xmlns:a16="http://schemas.microsoft.com/office/drawing/2014/main" id="{A5137774-EE4C-4387-A314-E6C2AA1B7E31}"/>
              </a:ext>
            </a:extLst>
          </p:cNvPr>
          <p:cNvSpPr>
            <a:spLocks noGrp="1"/>
          </p:cNvSpPr>
          <p:nvPr>
            <p:ph idx="1"/>
          </p:nvPr>
        </p:nvSpPr>
        <p:spPr/>
        <p:txBody>
          <a:bodyPr>
            <a:normAutofit/>
          </a:bodyPr>
          <a:lstStyle/>
          <a:p>
            <a:pPr lvl="1">
              <a:buFont typeface="Arial" panose="020B0604020202020204" pitchFamily="34" charset="0"/>
              <a:buChar char="•"/>
            </a:pPr>
            <a:r>
              <a:rPr lang="en-US" sz="2400" dirty="0"/>
              <a:t>Inception</a:t>
            </a:r>
          </a:p>
          <a:p>
            <a:pPr lvl="2">
              <a:buFont typeface="Arial" panose="020B0604020202020204" pitchFamily="34" charset="0"/>
              <a:buChar char="•"/>
            </a:pPr>
            <a:r>
              <a:rPr lang="en-US" sz="2000" dirty="0"/>
              <a:t>Define </a:t>
            </a:r>
            <a:r>
              <a:rPr lang="en-US" sz="2000" b="1" dirty="0"/>
              <a:t>business case, risks, 10% requirements </a:t>
            </a:r>
            <a:r>
              <a:rPr lang="en-US" sz="2000" dirty="0"/>
              <a:t>identified, estimate  next phase effort.</a:t>
            </a:r>
          </a:p>
          <a:p>
            <a:pPr lvl="1">
              <a:buFont typeface="Arial" panose="020B0604020202020204" pitchFamily="34" charset="0"/>
              <a:buChar char="•"/>
            </a:pPr>
            <a:r>
              <a:rPr lang="en-US" sz="2400" dirty="0"/>
              <a:t>Elaboration</a:t>
            </a:r>
          </a:p>
          <a:p>
            <a:pPr lvl="2">
              <a:buFont typeface="Arial" panose="020B0604020202020204" pitchFamily="34" charset="0"/>
              <a:buChar char="•"/>
            </a:pPr>
            <a:r>
              <a:rPr lang="en-US" sz="2000" b="1" dirty="0"/>
              <a:t>Understanding of problem / architecture, risk significant units  </a:t>
            </a:r>
            <a:r>
              <a:rPr lang="en-US" sz="2000" dirty="0"/>
              <a:t>are </a:t>
            </a:r>
            <a:r>
              <a:rPr lang="en-US" sz="2000" b="1" dirty="0"/>
              <a:t>coded/tested</a:t>
            </a:r>
            <a:r>
              <a:rPr lang="en-US" sz="2000" dirty="0"/>
              <a:t>, </a:t>
            </a:r>
            <a:r>
              <a:rPr lang="en-US" sz="2000" b="1" dirty="0"/>
              <a:t>80% </a:t>
            </a:r>
            <a:r>
              <a:rPr lang="en-US" sz="2000" dirty="0"/>
              <a:t>requirements identified.</a:t>
            </a:r>
          </a:p>
          <a:p>
            <a:pPr lvl="1">
              <a:buFont typeface="Arial" panose="020B0604020202020204" pitchFamily="34" charset="0"/>
              <a:buChar char="•"/>
            </a:pPr>
            <a:r>
              <a:rPr lang="en-US" sz="2400" dirty="0"/>
              <a:t>Construction</a:t>
            </a:r>
          </a:p>
          <a:p>
            <a:pPr lvl="2">
              <a:buFont typeface="Arial" panose="020B0604020202020204" pitchFamily="34" charset="0"/>
              <a:buChar char="•"/>
            </a:pPr>
            <a:r>
              <a:rPr lang="en-US" sz="2000" dirty="0"/>
              <a:t>System design, </a:t>
            </a:r>
            <a:r>
              <a:rPr lang="en-US" sz="2000" b="1" dirty="0"/>
              <a:t>programming and testing</a:t>
            </a:r>
            <a:r>
              <a:rPr lang="en-US" sz="2000" dirty="0"/>
              <a:t>.</a:t>
            </a:r>
          </a:p>
          <a:p>
            <a:pPr lvl="1">
              <a:buFont typeface="Arial" panose="020B0604020202020204" pitchFamily="34" charset="0"/>
              <a:buChar char="•"/>
            </a:pPr>
            <a:r>
              <a:rPr lang="en-US" sz="2400" dirty="0"/>
              <a:t>Transition</a:t>
            </a:r>
          </a:p>
          <a:p>
            <a:pPr lvl="2">
              <a:buFont typeface="Arial" panose="020B0604020202020204" pitchFamily="34" charset="0"/>
              <a:buChar char="•"/>
            </a:pPr>
            <a:r>
              <a:rPr lang="en-US" sz="2000" b="1" dirty="0"/>
              <a:t>Deploy</a:t>
            </a:r>
            <a:r>
              <a:rPr lang="en-US" sz="2000" dirty="0"/>
              <a:t> the system in its operating environment.</a:t>
            </a:r>
          </a:p>
          <a:p>
            <a:pPr lvl="1">
              <a:buFont typeface="Arial" panose="020B0604020202020204" pitchFamily="34" charset="0"/>
              <a:buChar char="•"/>
            </a:pPr>
            <a:endParaRPr lang="en-US" sz="2400" dirty="0"/>
          </a:p>
        </p:txBody>
      </p:sp>
    </p:spTree>
    <p:extLst>
      <p:ext uri="{BB962C8B-B14F-4D97-AF65-F5344CB8AC3E}">
        <p14:creationId xmlns:p14="http://schemas.microsoft.com/office/powerpoint/2010/main" val="26675624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3169-5C64-418B-8F4F-671929966D8B}"/>
              </a:ext>
            </a:extLst>
          </p:cNvPr>
          <p:cNvSpPr>
            <a:spLocks noGrp="1"/>
          </p:cNvSpPr>
          <p:nvPr>
            <p:ph type="title"/>
          </p:nvPr>
        </p:nvSpPr>
        <p:spPr/>
        <p:txBody>
          <a:bodyPr/>
          <a:lstStyle/>
          <a:p>
            <a:r>
              <a:rPr lang="en-US" dirty="0"/>
              <a:t>Case Study – Write a Use Case</a:t>
            </a:r>
          </a:p>
        </p:txBody>
      </p:sp>
      <p:sp>
        <p:nvSpPr>
          <p:cNvPr id="3" name="Content Placeholder 2">
            <a:extLst>
              <a:ext uri="{FF2B5EF4-FFF2-40B4-BE49-F238E27FC236}">
                <a16:creationId xmlns:a16="http://schemas.microsoft.com/office/drawing/2014/main" id="{AE19A514-C589-430F-A45F-8BC6460DA4AD}"/>
              </a:ext>
            </a:extLst>
          </p:cNvPr>
          <p:cNvSpPr>
            <a:spLocks noGrp="1"/>
          </p:cNvSpPr>
          <p:nvPr>
            <p:ph idx="1"/>
          </p:nvPr>
        </p:nvSpPr>
        <p:spPr>
          <a:xfrm>
            <a:off x="822959" y="1845733"/>
            <a:ext cx="8066398" cy="4265699"/>
          </a:xfrm>
        </p:spPr>
        <p:txBody>
          <a:bodyPr>
            <a:normAutofit fontScale="92500" lnSpcReduction="10000"/>
          </a:bodyPr>
          <a:lstStyle/>
          <a:p>
            <a:r>
              <a:rPr lang="en-US" sz="2400" dirty="0"/>
              <a:t>An executive at a chain of family restaurants called Brampton's Pizza and Pasta. They are looking to develop some software for in-house use at their restaurants. Their goal is to take the restaurant ordering process and make it more efficient. She is thinking that customers should be able to view the menu of the restaurant they're in, and once they're ready, place an order. She'd really like there to be a kids' page where you can see the kids' menu.  Maybe there's a few games for the kids to play, but most importantly, it should be easy enough to use that kids can make an order themselves. Customers should also be able to specify any changes they'd like to make for their meal, and they should be able to list any dietary restrictions they may have before they submit their order to the kitchen. The kitchen should then be able to view these orders as they come in. Customers should be able to view and pay their bill within the system. </a:t>
            </a:r>
          </a:p>
        </p:txBody>
      </p:sp>
    </p:spTree>
    <p:extLst>
      <p:ext uri="{BB962C8B-B14F-4D97-AF65-F5344CB8AC3E}">
        <p14:creationId xmlns:p14="http://schemas.microsoft.com/office/powerpoint/2010/main" val="7155125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3169-5C64-418B-8F4F-671929966D8B}"/>
              </a:ext>
            </a:extLst>
          </p:cNvPr>
          <p:cNvSpPr>
            <a:spLocks noGrp="1"/>
          </p:cNvSpPr>
          <p:nvPr>
            <p:ph type="title"/>
          </p:nvPr>
        </p:nvSpPr>
        <p:spPr/>
        <p:txBody>
          <a:bodyPr/>
          <a:lstStyle/>
          <a:p>
            <a:r>
              <a:rPr lang="en-US" dirty="0"/>
              <a:t>Use Case </a:t>
            </a:r>
            <a:r>
              <a:rPr lang="en-US"/>
              <a:t>: Solution</a:t>
            </a:r>
            <a:endParaRPr lang="en-US" dirty="0"/>
          </a:p>
        </p:txBody>
      </p:sp>
      <p:pic>
        <p:nvPicPr>
          <p:cNvPr id="4" name="Content Placeholder 3">
            <a:extLst>
              <a:ext uri="{FF2B5EF4-FFF2-40B4-BE49-F238E27FC236}">
                <a16:creationId xmlns:a16="http://schemas.microsoft.com/office/drawing/2014/main" id="{DEBBEFCE-C0B3-4D4D-98D7-0783A50A15E5}"/>
              </a:ext>
            </a:extLst>
          </p:cNvPr>
          <p:cNvPicPr>
            <a:picLocks noGrp="1" noChangeAspect="1"/>
          </p:cNvPicPr>
          <p:nvPr>
            <p:ph idx="1"/>
          </p:nvPr>
        </p:nvPicPr>
        <p:blipFill>
          <a:blip r:embed="rId2"/>
          <a:stretch>
            <a:fillRect/>
          </a:stretch>
        </p:blipFill>
        <p:spPr>
          <a:xfrm>
            <a:off x="1483201" y="1808401"/>
            <a:ext cx="6177598" cy="4098011"/>
          </a:xfrm>
          <a:prstGeom prst="rect">
            <a:avLst/>
          </a:prstGeom>
        </p:spPr>
      </p:pic>
    </p:spTree>
    <p:extLst>
      <p:ext uri="{BB962C8B-B14F-4D97-AF65-F5344CB8AC3E}">
        <p14:creationId xmlns:p14="http://schemas.microsoft.com/office/powerpoint/2010/main" val="386147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F5212-421E-44D2-A282-4082B2F629EC}"/>
              </a:ext>
            </a:extLst>
          </p:cNvPr>
          <p:cNvSpPr>
            <a:spLocks noGrp="1"/>
          </p:cNvSpPr>
          <p:nvPr>
            <p:ph type="title"/>
          </p:nvPr>
        </p:nvSpPr>
        <p:spPr/>
        <p:txBody>
          <a:bodyPr/>
          <a:lstStyle/>
          <a:p>
            <a:r>
              <a:rPr lang="en-US" dirty="0"/>
              <a:t>Identify Use Cases</a:t>
            </a:r>
          </a:p>
        </p:txBody>
      </p:sp>
      <p:sp>
        <p:nvSpPr>
          <p:cNvPr id="3" name="Content Placeholder 2">
            <a:extLst>
              <a:ext uri="{FF2B5EF4-FFF2-40B4-BE49-F238E27FC236}">
                <a16:creationId xmlns:a16="http://schemas.microsoft.com/office/drawing/2014/main" id="{C9BC1914-4C32-43E9-B3E8-E15380E4FA4A}"/>
              </a:ext>
            </a:extLst>
          </p:cNvPr>
          <p:cNvSpPr>
            <a:spLocks noGrp="1"/>
          </p:cNvSpPr>
          <p:nvPr>
            <p:ph idx="1"/>
          </p:nvPr>
        </p:nvSpPr>
        <p:spPr/>
        <p:txBody>
          <a:bodyPr>
            <a:normAutofit lnSpcReduction="10000"/>
          </a:bodyPr>
          <a:lstStyle/>
          <a:p>
            <a:r>
              <a:rPr lang="en-US" b="1" dirty="0"/>
              <a:t>Automated Teller Machine (ATM)</a:t>
            </a:r>
            <a:r>
              <a:rPr lang="en-US" dirty="0"/>
              <a:t>  is a banking system. This banking system allows customers or users to have access to financial transactions. These transactions can be done in public space without any need for a clerk, cashier, or bank teller. The user is authenticated when enters the plastic ATM card in a Bank ATM, Then enters the user name and PIN (Personal Identification Number). For every ATM transaction, a Customer Authentication is required and essential. User checks the bank balance as well as also demands the mini statement about the bank balance if they want. Then the user withdraws the money as per their need. If they want to deposit some money, they can do it. After complete action, the user closes the session. If there is any error or repair needed in Bank ATM, it is done by an ATM technician. ATM technician is responsible for the maintenance of the Bank ATM, upgrades for hardware, firmware or software, and on-site diagnosis.</a:t>
            </a:r>
            <a:br>
              <a:rPr lang="en-US" dirty="0"/>
            </a:br>
            <a:endParaRPr lang="en-US" dirty="0"/>
          </a:p>
          <a:p>
            <a:endParaRPr lang="en-US" dirty="0"/>
          </a:p>
        </p:txBody>
      </p:sp>
    </p:spTree>
    <p:extLst>
      <p:ext uri="{BB962C8B-B14F-4D97-AF65-F5344CB8AC3E}">
        <p14:creationId xmlns:p14="http://schemas.microsoft.com/office/powerpoint/2010/main" val="856364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F8FF5-5D93-4968-84DC-17B64BF7D4A7}"/>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1D65C595-860E-4DE3-952A-8B5A63B9D834}"/>
              </a:ext>
            </a:extLst>
          </p:cNvPr>
          <p:cNvSpPr>
            <a:spLocks noGrp="1"/>
          </p:cNvSpPr>
          <p:nvPr>
            <p:ph idx="1"/>
          </p:nvPr>
        </p:nvSpPr>
        <p:spPr/>
        <p:txBody>
          <a:bodyPr/>
          <a:lstStyle/>
          <a:p>
            <a:pPr marL="0" indent="0">
              <a:buNone/>
            </a:pPr>
            <a:r>
              <a:rPr lang="en-US" sz="2000" b="1" dirty="0"/>
              <a:t>The Problem:</a:t>
            </a:r>
          </a:p>
          <a:p>
            <a:pPr marL="0" indent="0">
              <a:buNone/>
            </a:pPr>
            <a:r>
              <a:rPr lang="en-US" sz="2000" dirty="0"/>
              <a:t>Currently, there are no applications dedicated to students in universities. Students want to participate in university courses and see announcements in these courses, but have this information spread out on multiple websites, which are hard to find. They want to find fellow students with the same interests and share their opinion about courses and course material, however this is not possible yet. They also want to discuss exam questions and find the right place where the exam takes place without searching on Google.</a:t>
            </a:r>
            <a:endParaRPr lang="en-US" dirty="0"/>
          </a:p>
        </p:txBody>
      </p:sp>
    </p:spTree>
    <p:extLst>
      <p:ext uri="{BB962C8B-B14F-4D97-AF65-F5344CB8AC3E}">
        <p14:creationId xmlns:p14="http://schemas.microsoft.com/office/powerpoint/2010/main" val="41292506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FCEC-AF64-4D22-833D-9D3A32152BEF}"/>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57B4994D-A7AB-48EF-B3C9-B10D2B670C3E}"/>
              </a:ext>
            </a:extLst>
          </p:cNvPr>
          <p:cNvSpPr>
            <a:spLocks noGrp="1"/>
          </p:cNvSpPr>
          <p:nvPr>
            <p:ph idx="1"/>
          </p:nvPr>
        </p:nvSpPr>
        <p:spPr>
          <a:xfrm>
            <a:off x="822959" y="1845734"/>
            <a:ext cx="7543801" cy="4725662"/>
          </a:xfrm>
        </p:spPr>
        <p:txBody>
          <a:bodyPr>
            <a:normAutofit fontScale="92500" lnSpcReduction="20000"/>
          </a:bodyPr>
          <a:lstStyle/>
          <a:p>
            <a:pPr marL="0" indent="0">
              <a:buNone/>
            </a:pPr>
            <a:r>
              <a:rPr lang="en-US" sz="2000" b="1" dirty="0"/>
              <a:t>Scenarios: </a:t>
            </a:r>
          </a:p>
          <a:p>
            <a:pPr marL="0" indent="0">
              <a:buNone/>
            </a:pPr>
            <a:r>
              <a:rPr lang="en-US" sz="2000" dirty="0"/>
              <a:t>Jack, an incoming student from US, is studying computer science at TUM. He has business administration as minor subject and is already used to visit the courses in the computer science building. The business administration courses however, are located in a lecture hall in another building in the city center of Munich. He never visited the other building before, so he does not know how to find the lecture halls for his minor subject. He browses through the courses in the course catalog of the University App and finds the course “Foundations of Business Administration” with course times and the location of the lecture hall on a map. While he is attending the course, he makes contact with fellow students who also attend the course and reads their comments. He likes one comment “Great exercises” by Jenny, who is also studying informatics. From Jenny’s picture, he remembers that they met a week ago at the coffee machine. He requests friendship with Jenny (she might help him to pass the final) and adds a new comment about exam questions from earlier exams. While he is browsing, Jenny is notified about the friend request and accepts it. jack, in turn, is notified that Jenny has accepted his request and now browses through all the courses that Jenny is visiting. He finds another interesting course “Cost Accounting” that he wants to visit and saves it into his course list.</a:t>
            </a:r>
          </a:p>
          <a:p>
            <a:endParaRPr lang="en-US" dirty="0"/>
          </a:p>
        </p:txBody>
      </p:sp>
    </p:spTree>
    <p:extLst>
      <p:ext uri="{BB962C8B-B14F-4D97-AF65-F5344CB8AC3E}">
        <p14:creationId xmlns:p14="http://schemas.microsoft.com/office/powerpoint/2010/main" val="21642376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F950-DD73-4D8F-BAB3-63977E428E64}"/>
              </a:ext>
            </a:extLst>
          </p:cNvPr>
          <p:cNvSpPr>
            <a:spLocks noGrp="1"/>
          </p:cNvSpPr>
          <p:nvPr>
            <p:ph type="title"/>
          </p:nvPr>
        </p:nvSpPr>
        <p:spPr/>
        <p:txBody>
          <a:bodyPr/>
          <a:lstStyle/>
          <a:p>
            <a:r>
              <a:rPr lang="en-US" dirty="0"/>
              <a:t>Possible Solutions</a:t>
            </a:r>
          </a:p>
        </p:txBody>
      </p:sp>
      <p:sp>
        <p:nvSpPr>
          <p:cNvPr id="3" name="Content Placeholder 2">
            <a:extLst>
              <a:ext uri="{FF2B5EF4-FFF2-40B4-BE49-F238E27FC236}">
                <a16:creationId xmlns:a16="http://schemas.microsoft.com/office/drawing/2014/main" id="{C33F487B-044A-4E0C-B8B4-E76D4B0CDB6F}"/>
              </a:ext>
            </a:extLst>
          </p:cNvPr>
          <p:cNvSpPr>
            <a:spLocks noGrp="1"/>
          </p:cNvSpPr>
          <p:nvPr>
            <p:ph idx="1"/>
          </p:nvPr>
        </p:nvSpPr>
        <p:spPr>
          <a:xfrm>
            <a:off x="219919" y="1845733"/>
            <a:ext cx="8773610" cy="4725663"/>
          </a:xfrm>
        </p:spPr>
        <p:txBody>
          <a:bodyPr>
            <a:normAutofit fontScale="77500" lnSpcReduction="20000"/>
          </a:bodyPr>
          <a:lstStyle/>
          <a:p>
            <a:r>
              <a:rPr lang="en-US" sz="2000" dirty="0"/>
              <a:t>FR1: Search for available courses: A student can see all courses of the current semester in his major and minor subject. He is able to join the course which saves it into his course list. He can also drop a course.</a:t>
            </a:r>
          </a:p>
          <a:p>
            <a:r>
              <a:rPr lang="en-US" sz="2000" dirty="0"/>
              <a:t>FR2: Check course details: A student can see details about a course such as the course times, the location of the lecture hall on a map and other course attendees including their name and picture.</a:t>
            </a:r>
          </a:p>
          <a:p>
            <a:r>
              <a:rPr lang="en-US" sz="2000" dirty="0"/>
              <a:t>FR3: Update profile: A student can update his profile settings and his profile picture. He can also change the notification settings.</a:t>
            </a:r>
          </a:p>
          <a:p>
            <a:r>
              <a:rPr lang="en-US" sz="2000" dirty="0"/>
              <a:t>FR4: Add comments: A student can add comments about a course and thus start a discussion. Others can like the comment and write follow-up comments.</a:t>
            </a:r>
          </a:p>
          <a:p>
            <a:r>
              <a:rPr lang="en-US" sz="2000" dirty="0"/>
              <a:t>FR5: Request friendship: A student can request friendship with another student who then receives a notification about the request. The second student can accept and reject friendship which both notifies the first student.</a:t>
            </a:r>
          </a:p>
          <a:p>
            <a:r>
              <a:rPr lang="en-US" sz="2000" dirty="0"/>
              <a:t>FR6: Browse friends’ courses: A student can browse the courses of his friends.</a:t>
            </a:r>
          </a:p>
          <a:p>
            <a:r>
              <a:rPr lang="en-US" sz="2000" dirty="0"/>
              <a:t>FR7: View announcements: A student can view course announcements and comment/like them.</a:t>
            </a:r>
          </a:p>
          <a:p>
            <a:r>
              <a:rPr lang="en-US" sz="2000" dirty="0"/>
              <a:t>FR8: Post updates to timeline: A student can post updates to his timeline. Friends are notified about updates and can comment and like them. Certain updates are posted automatically such as saving a course into the course list or commenting on a course.</a:t>
            </a:r>
          </a:p>
          <a:p>
            <a:r>
              <a:rPr lang="en-US" sz="2000" dirty="0"/>
              <a:t>FR9: See course calendar: A student can see all courses in a calendar.</a:t>
            </a:r>
          </a:p>
          <a:p>
            <a:endParaRPr lang="en-US" dirty="0"/>
          </a:p>
        </p:txBody>
      </p:sp>
    </p:spTree>
    <p:extLst>
      <p:ext uri="{BB962C8B-B14F-4D97-AF65-F5344CB8AC3E}">
        <p14:creationId xmlns:p14="http://schemas.microsoft.com/office/powerpoint/2010/main" val="31288403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EAE94E-849E-49C5-84E3-A6E172E0FA88}"/>
              </a:ext>
            </a:extLst>
          </p:cNvPr>
          <p:cNvSpPr>
            <a:spLocks noGrp="1"/>
          </p:cNvSpPr>
          <p:nvPr>
            <p:ph type="title"/>
          </p:nvPr>
        </p:nvSpPr>
        <p:spPr/>
        <p:txBody>
          <a:bodyPr/>
          <a:lstStyle/>
          <a:p>
            <a:pPr algn="ctr"/>
            <a:r>
              <a:rPr lang="en-US" dirty="0"/>
              <a:t>Fin.</a:t>
            </a:r>
          </a:p>
        </p:txBody>
      </p:sp>
    </p:spTree>
    <p:extLst>
      <p:ext uri="{BB962C8B-B14F-4D97-AF65-F5344CB8AC3E}">
        <p14:creationId xmlns:p14="http://schemas.microsoft.com/office/powerpoint/2010/main" val="58782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0F05B-D343-4632-BEF2-D724B3CF7537}"/>
              </a:ext>
            </a:extLst>
          </p:cNvPr>
          <p:cNvSpPr>
            <a:spLocks noGrp="1"/>
          </p:cNvSpPr>
          <p:nvPr>
            <p:ph type="title"/>
          </p:nvPr>
        </p:nvSpPr>
        <p:spPr>
          <a:xfrm>
            <a:off x="822960" y="-396302"/>
            <a:ext cx="7543800" cy="1450757"/>
          </a:xfrm>
        </p:spPr>
        <p:txBody>
          <a:bodyPr/>
          <a:lstStyle/>
          <a:p>
            <a:r>
              <a:rPr lang="en-US" spc="-425" dirty="0"/>
              <a:t>Phase</a:t>
            </a:r>
            <a:r>
              <a:rPr lang="en-US" spc="-345" dirty="0"/>
              <a:t> </a:t>
            </a:r>
            <a:r>
              <a:rPr lang="en-US" spc="-229" dirty="0"/>
              <a:t>Deliverables</a:t>
            </a:r>
            <a:endParaRPr lang="en-US" dirty="0"/>
          </a:p>
        </p:txBody>
      </p:sp>
      <p:pic>
        <p:nvPicPr>
          <p:cNvPr id="4" name="table">
            <a:extLst>
              <a:ext uri="{FF2B5EF4-FFF2-40B4-BE49-F238E27FC236}">
                <a16:creationId xmlns:a16="http://schemas.microsoft.com/office/drawing/2014/main" id="{5DE6E2B1-1439-4DFA-ABA3-E0D7017D94F5}"/>
              </a:ext>
            </a:extLst>
          </p:cNvPr>
          <p:cNvPicPr>
            <a:picLocks noChangeAspect="1"/>
          </p:cNvPicPr>
          <p:nvPr/>
        </p:nvPicPr>
        <p:blipFill>
          <a:blip r:embed="rId2"/>
          <a:stretch>
            <a:fillRect/>
          </a:stretch>
        </p:blipFill>
        <p:spPr>
          <a:xfrm>
            <a:off x="0" y="950282"/>
            <a:ext cx="9144000" cy="6047143"/>
          </a:xfrm>
          <a:prstGeom prst="rect">
            <a:avLst/>
          </a:prstGeom>
        </p:spPr>
      </p:pic>
    </p:spTree>
    <p:extLst>
      <p:ext uri="{BB962C8B-B14F-4D97-AF65-F5344CB8AC3E}">
        <p14:creationId xmlns:p14="http://schemas.microsoft.com/office/powerpoint/2010/main" val="3470841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FAA5-B80A-4260-94C6-3310CF86272D}"/>
              </a:ext>
            </a:extLst>
          </p:cNvPr>
          <p:cNvSpPr>
            <a:spLocks noGrp="1"/>
          </p:cNvSpPr>
          <p:nvPr>
            <p:ph type="title"/>
          </p:nvPr>
        </p:nvSpPr>
        <p:spPr/>
        <p:txBody>
          <a:bodyPr/>
          <a:lstStyle/>
          <a:p>
            <a:r>
              <a:rPr lang="en-US" spc="-325" dirty="0"/>
              <a:t>Example </a:t>
            </a:r>
            <a:r>
              <a:rPr lang="en-US" spc="-195" dirty="0"/>
              <a:t>roles </a:t>
            </a:r>
            <a:r>
              <a:rPr lang="en-US" spc="-55" dirty="0"/>
              <a:t>in</a:t>
            </a:r>
            <a:r>
              <a:rPr lang="en-US" spc="-405" dirty="0"/>
              <a:t> </a:t>
            </a:r>
            <a:r>
              <a:rPr lang="en-US" spc="-575" dirty="0"/>
              <a:t>UP</a:t>
            </a:r>
            <a:endParaRPr lang="en-US" dirty="0"/>
          </a:p>
        </p:txBody>
      </p:sp>
      <p:sp>
        <p:nvSpPr>
          <p:cNvPr id="3" name="Content Placeholder 2">
            <a:extLst>
              <a:ext uri="{FF2B5EF4-FFF2-40B4-BE49-F238E27FC236}">
                <a16:creationId xmlns:a16="http://schemas.microsoft.com/office/drawing/2014/main" id="{62D8D38A-FB04-4D67-AE60-9AFC30D1F5AF}"/>
              </a:ext>
            </a:extLst>
          </p:cNvPr>
          <p:cNvSpPr>
            <a:spLocks noGrp="1"/>
          </p:cNvSpPr>
          <p:nvPr>
            <p:ph idx="1"/>
          </p:nvPr>
        </p:nvSpPr>
        <p:spPr/>
        <p:txBody>
          <a:bodyPr>
            <a:normAutofit/>
          </a:bodyPr>
          <a:lstStyle/>
          <a:p>
            <a:pPr lvl="1">
              <a:buFont typeface="Arial" panose="020B0604020202020204" pitchFamily="34" charset="0"/>
              <a:buChar char="•"/>
            </a:pPr>
            <a:r>
              <a:rPr lang="en-US" sz="2600" b="1" u="sng" dirty="0">
                <a:solidFill>
                  <a:schemeClr val="accent2"/>
                </a:solidFill>
              </a:rPr>
              <a:t>Stake Holder</a:t>
            </a:r>
            <a:r>
              <a:rPr lang="en-US" sz="2600" dirty="0"/>
              <a:t>: customer, product manager, etc.</a:t>
            </a:r>
          </a:p>
          <a:p>
            <a:pPr lvl="1">
              <a:buFont typeface="Arial" panose="020B0604020202020204" pitchFamily="34" charset="0"/>
              <a:buChar char="•"/>
            </a:pPr>
            <a:r>
              <a:rPr lang="en-US" sz="2600" b="1" u="sng" dirty="0">
                <a:solidFill>
                  <a:schemeClr val="accent2"/>
                </a:solidFill>
              </a:rPr>
              <a:t>Software Architect</a:t>
            </a:r>
            <a:r>
              <a:rPr lang="en-US" sz="2600" dirty="0"/>
              <a:t>: established and maintains  architectural vision</a:t>
            </a:r>
          </a:p>
          <a:p>
            <a:pPr lvl="1">
              <a:buFont typeface="Arial" panose="020B0604020202020204" pitchFamily="34" charset="0"/>
              <a:buChar char="•"/>
            </a:pPr>
            <a:r>
              <a:rPr lang="en-US" sz="2600" b="1" u="sng" dirty="0">
                <a:solidFill>
                  <a:schemeClr val="accent2"/>
                </a:solidFill>
              </a:rPr>
              <a:t>Process Engineer</a:t>
            </a:r>
            <a:r>
              <a:rPr lang="en-US" sz="2600" dirty="0"/>
              <a:t>: leads definition and refinement of  Development Case</a:t>
            </a:r>
          </a:p>
          <a:p>
            <a:pPr lvl="1">
              <a:buFont typeface="Arial" panose="020B0604020202020204" pitchFamily="34" charset="0"/>
              <a:buChar char="•"/>
            </a:pPr>
            <a:r>
              <a:rPr lang="en-US" sz="2600" b="1" u="sng" dirty="0">
                <a:solidFill>
                  <a:schemeClr val="accent2"/>
                </a:solidFill>
              </a:rPr>
              <a:t>Graphic Artist</a:t>
            </a:r>
            <a:r>
              <a:rPr lang="en-US" sz="2600" dirty="0"/>
              <a:t>: assists in user interface design, etc.</a:t>
            </a:r>
          </a:p>
          <a:p>
            <a:pPr lvl="1">
              <a:buFont typeface="Arial" panose="020B0604020202020204" pitchFamily="34" charset="0"/>
              <a:buChar char="•"/>
            </a:pPr>
            <a:endParaRPr lang="en-US" sz="2600" dirty="0"/>
          </a:p>
        </p:txBody>
      </p:sp>
    </p:spTree>
    <p:extLst>
      <p:ext uri="{BB962C8B-B14F-4D97-AF65-F5344CB8AC3E}">
        <p14:creationId xmlns:p14="http://schemas.microsoft.com/office/powerpoint/2010/main" val="4158581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F4E1-0187-4471-99D4-FA55FB9E9985}"/>
              </a:ext>
            </a:extLst>
          </p:cNvPr>
          <p:cNvSpPr>
            <a:spLocks noGrp="1"/>
          </p:cNvSpPr>
          <p:nvPr>
            <p:ph type="title"/>
          </p:nvPr>
        </p:nvSpPr>
        <p:spPr/>
        <p:txBody>
          <a:bodyPr/>
          <a:lstStyle/>
          <a:p>
            <a:r>
              <a:rPr lang="en-US" spc="-245" dirty="0"/>
              <a:t>Planning</a:t>
            </a:r>
            <a:r>
              <a:rPr lang="en-US" spc="-335" dirty="0"/>
              <a:t> </a:t>
            </a:r>
            <a:r>
              <a:rPr lang="en-US" spc="-105" dirty="0"/>
              <a:t>Workflow</a:t>
            </a:r>
            <a:endParaRPr lang="en-US" dirty="0"/>
          </a:p>
        </p:txBody>
      </p:sp>
      <p:sp>
        <p:nvSpPr>
          <p:cNvPr id="3" name="Content Placeholder 2">
            <a:extLst>
              <a:ext uri="{FF2B5EF4-FFF2-40B4-BE49-F238E27FC236}">
                <a16:creationId xmlns:a16="http://schemas.microsoft.com/office/drawing/2014/main" id="{10AA589F-6F3A-4F20-85B6-EF2D3704CB76}"/>
              </a:ext>
            </a:extLst>
          </p:cNvPr>
          <p:cNvSpPr>
            <a:spLocks noGrp="1"/>
          </p:cNvSpPr>
          <p:nvPr>
            <p:ph idx="1"/>
          </p:nvPr>
        </p:nvSpPr>
        <p:spPr>
          <a:xfrm>
            <a:off x="822959" y="1845734"/>
            <a:ext cx="7543801" cy="4311998"/>
          </a:xfrm>
        </p:spPr>
        <p:txBody>
          <a:bodyPr>
            <a:normAutofit lnSpcReduction="10000"/>
          </a:bodyPr>
          <a:lstStyle/>
          <a:p>
            <a:pPr lvl="1">
              <a:buFont typeface="Arial" panose="020B0604020202020204" pitchFamily="34" charset="0"/>
              <a:buChar char="•"/>
            </a:pPr>
            <a:r>
              <a:rPr lang="en-US" sz="2400" dirty="0"/>
              <a:t>Define scope of Project</a:t>
            </a:r>
          </a:p>
          <a:p>
            <a:pPr lvl="1">
              <a:buFont typeface="Arial" panose="020B0604020202020204" pitchFamily="34" charset="0"/>
              <a:buChar char="•"/>
            </a:pPr>
            <a:r>
              <a:rPr lang="en-US" sz="2400" dirty="0"/>
              <a:t>Define scope of next iteration</a:t>
            </a:r>
          </a:p>
          <a:p>
            <a:pPr lvl="1">
              <a:buFont typeface="Arial" panose="020B0604020202020204" pitchFamily="34" charset="0"/>
              <a:buChar char="•"/>
            </a:pPr>
            <a:r>
              <a:rPr lang="en-US" sz="2400" dirty="0"/>
              <a:t>Identify Stakeholders</a:t>
            </a:r>
          </a:p>
          <a:p>
            <a:pPr lvl="1">
              <a:buFont typeface="Arial" panose="020B0604020202020204" pitchFamily="34" charset="0"/>
              <a:buChar char="•"/>
            </a:pPr>
            <a:r>
              <a:rPr lang="en-US" sz="2400" dirty="0"/>
              <a:t>Capture Stakeholders expectation</a:t>
            </a:r>
          </a:p>
          <a:p>
            <a:pPr lvl="1">
              <a:buFont typeface="Arial" panose="020B0604020202020204" pitchFamily="34" charset="0"/>
              <a:buChar char="•"/>
            </a:pPr>
            <a:r>
              <a:rPr lang="en-US" sz="2400" dirty="0"/>
              <a:t>Build team</a:t>
            </a:r>
          </a:p>
          <a:p>
            <a:pPr lvl="1">
              <a:buFont typeface="Arial" panose="020B0604020202020204" pitchFamily="34" charset="0"/>
              <a:buChar char="•"/>
            </a:pPr>
            <a:r>
              <a:rPr lang="en-US" sz="2400" dirty="0"/>
              <a:t>Assess Risks</a:t>
            </a:r>
          </a:p>
          <a:p>
            <a:pPr lvl="1">
              <a:buFont typeface="Arial" panose="020B0604020202020204" pitchFamily="34" charset="0"/>
              <a:buChar char="•"/>
            </a:pPr>
            <a:r>
              <a:rPr lang="en-US" sz="2400" dirty="0"/>
              <a:t>Plan work for the iteration</a:t>
            </a:r>
          </a:p>
          <a:p>
            <a:pPr lvl="1">
              <a:buFont typeface="Arial" panose="020B0604020202020204" pitchFamily="34" charset="0"/>
              <a:buChar char="•"/>
            </a:pPr>
            <a:r>
              <a:rPr lang="en-US" sz="2400" dirty="0"/>
              <a:t>Plan work for Project</a:t>
            </a:r>
          </a:p>
          <a:p>
            <a:pPr lvl="1">
              <a:buFont typeface="Arial" panose="020B0604020202020204" pitchFamily="34" charset="0"/>
              <a:buChar char="•"/>
            </a:pPr>
            <a:r>
              <a:rPr lang="en-US" sz="2400" dirty="0"/>
              <a:t>Develop Criteria for iteration/project closure/success</a:t>
            </a:r>
          </a:p>
          <a:p>
            <a:pPr lvl="1">
              <a:buFont typeface="Arial" panose="020B0604020202020204" pitchFamily="34" charset="0"/>
              <a:buChar char="•"/>
            </a:pPr>
            <a:r>
              <a:rPr lang="en-US" sz="2400" dirty="0"/>
              <a:t>UML concepts used: initial Business Model, using class diagram</a:t>
            </a:r>
          </a:p>
          <a:p>
            <a:pPr lvl="1">
              <a:buFont typeface="Arial" panose="020B0604020202020204" pitchFamily="34" charset="0"/>
              <a:buChar char="•"/>
            </a:pPr>
            <a:endParaRPr lang="en-US" sz="2400" dirty="0"/>
          </a:p>
        </p:txBody>
      </p:sp>
    </p:spTree>
    <p:extLst>
      <p:ext uri="{BB962C8B-B14F-4D97-AF65-F5344CB8AC3E}">
        <p14:creationId xmlns:p14="http://schemas.microsoft.com/office/powerpoint/2010/main" val="52741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390C60-6C38-42BB-AB67-DA70A149E180}"/>
              </a:ext>
            </a:extLst>
          </p:cNvPr>
          <p:cNvSpPr>
            <a:spLocks noGrp="1"/>
          </p:cNvSpPr>
          <p:nvPr>
            <p:ph type="ctrTitle"/>
          </p:nvPr>
        </p:nvSpPr>
        <p:spPr/>
        <p:txBody>
          <a:bodyPr/>
          <a:lstStyle/>
          <a:p>
            <a:pPr algn="ctr"/>
            <a:r>
              <a:rPr lang="en-US" dirty="0"/>
              <a:t>Inception</a:t>
            </a:r>
          </a:p>
        </p:txBody>
      </p:sp>
      <p:sp>
        <p:nvSpPr>
          <p:cNvPr id="5" name="Subtitle 4">
            <a:extLst>
              <a:ext uri="{FF2B5EF4-FFF2-40B4-BE49-F238E27FC236}">
                <a16:creationId xmlns:a16="http://schemas.microsoft.com/office/drawing/2014/main" id="{800AE4F6-C2EA-4A49-A6C0-FD87A0452630}"/>
              </a:ext>
            </a:extLst>
          </p:cNvPr>
          <p:cNvSpPr>
            <a:spLocks noGrp="1"/>
          </p:cNvSpPr>
          <p:nvPr>
            <p:ph type="subTitle" idx="1"/>
          </p:nvPr>
        </p:nvSpPr>
        <p:spPr/>
        <p:txBody>
          <a:bodyPr/>
          <a:lstStyle/>
          <a:p>
            <a:pPr algn="ctr"/>
            <a:r>
              <a:rPr lang="en-US" dirty="0"/>
              <a:t>First phase of the unified process</a:t>
            </a:r>
          </a:p>
        </p:txBody>
      </p:sp>
    </p:spTree>
    <p:extLst>
      <p:ext uri="{BB962C8B-B14F-4D97-AF65-F5344CB8AC3E}">
        <p14:creationId xmlns:p14="http://schemas.microsoft.com/office/powerpoint/2010/main" val="2924548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26523-1E3E-4752-B542-F1AB6C6BEC61}"/>
              </a:ext>
            </a:extLst>
          </p:cNvPr>
          <p:cNvSpPr>
            <a:spLocks noGrp="1"/>
          </p:cNvSpPr>
          <p:nvPr>
            <p:ph type="title"/>
          </p:nvPr>
        </p:nvSpPr>
        <p:spPr/>
        <p:txBody>
          <a:bodyPr/>
          <a:lstStyle/>
          <a:p>
            <a:r>
              <a:rPr lang="en-US" dirty="0"/>
              <a:t>Inception</a:t>
            </a:r>
          </a:p>
        </p:txBody>
      </p:sp>
      <p:sp>
        <p:nvSpPr>
          <p:cNvPr id="3" name="Content Placeholder 2">
            <a:extLst>
              <a:ext uri="{FF2B5EF4-FFF2-40B4-BE49-F238E27FC236}">
                <a16:creationId xmlns:a16="http://schemas.microsoft.com/office/drawing/2014/main" id="{050D2571-79D1-4575-ACA8-72B4E53FEE95}"/>
              </a:ext>
            </a:extLst>
          </p:cNvPr>
          <p:cNvSpPr>
            <a:spLocks noGrp="1"/>
          </p:cNvSpPr>
          <p:nvPr>
            <p:ph idx="1"/>
          </p:nvPr>
        </p:nvSpPr>
        <p:spPr/>
        <p:txBody>
          <a:bodyPr>
            <a:normAutofit/>
          </a:bodyPr>
          <a:lstStyle/>
          <a:p>
            <a:r>
              <a:rPr lang="en-US" sz="2400" b="1" u="sng" dirty="0">
                <a:solidFill>
                  <a:schemeClr val="accent2"/>
                </a:solidFill>
              </a:rPr>
              <a:t>Inception is the initial short step to establish a common vision and basic scope for the project. </a:t>
            </a:r>
          </a:p>
          <a:p>
            <a:endParaRPr lang="en-US" sz="2400" dirty="0"/>
          </a:p>
          <a:p>
            <a:r>
              <a:rPr lang="en-US" sz="2400" dirty="0"/>
              <a:t>It will include analysis of perhaps 10% of the use cases, analysis of the critical non-functional requirement, creation of a business case, and preparation of the development environment so that programming can start in the following elaboration phase.</a:t>
            </a:r>
          </a:p>
        </p:txBody>
      </p:sp>
    </p:spTree>
    <p:extLst>
      <p:ext uri="{BB962C8B-B14F-4D97-AF65-F5344CB8AC3E}">
        <p14:creationId xmlns:p14="http://schemas.microsoft.com/office/powerpoint/2010/main" val="283028300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4076</TotalTime>
  <Words>2515</Words>
  <Application>Microsoft Office PowerPoint</Application>
  <PresentationFormat>On-screen Show (4:3)</PresentationFormat>
  <Paragraphs>182</Paragraphs>
  <Slides>46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Open Sans</vt:lpstr>
      <vt:lpstr>Retrospect</vt:lpstr>
      <vt:lpstr>Software Design &amp;  Architecture</vt:lpstr>
      <vt:lpstr>Basic Characteristics of the Unified Process</vt:lpstr>
      <vt:lpstr>Goals and Features of Each Iteration</vt:lpstr>
      <vt:lpstr>Unified Process Phases</vt:lpstr>
      <vt:lpstr>Phase Deliverables</vt:lpstr>
      <vt:lpstr>Example roles in UP</vt:lpstr>
      <vt:lpstr>Planning Workflow</vt:lpstr>
      <vt:lpstr>Inception</vt:lpstr>
      <vt:lpstr>Inception</vt:lpstr>
      <vt:lpstr>Inception</vt:lpstr>
      <vt:lpstr>Inception Artifacts</vt:lpstr>
      <vt:lpstr>Identifying Requirements</vt:lpstr>
      <vt:lpstr>System Stakeholders</vt:lpstr>
      <vt:lpstr>Functional Requirements:</vt:lpstr>
      <vt:lpstr>Non-functional requirements</vt:lpstr>
      <vt:lpstr>Non-functional requirements</vt:lpstr>
      <vt:lpstr>Use Cases</vt:lpstr>
      <vt:lpstr>Actors, Scenarios &amp; Use Cases</vt:lpstr>
      <vt:lpstr>Use Case Model</vt:lpstr>
      <vt:lpstr>Types of Actors</vt:lpstr>
      <vt:lpstr>Types of Actors</vt:lpstr>
      <vt:lpstr>Types of Actors</vt:lpstr>
      <vt:lpstr>Types of Use Cases</vt:lpstr>
      <vt:lpstr>Types of Use Cases</vt:lpstr>
      <vt:lpstr>Types of Use Cases</vt:lpstr>
      <vt:lpstr>Fully Dressed Use Case</vt:lpstr>
      <vt:lpstr>How to Find Use Cases?</vt:lpstr>
      <vt:lpstr>Use Case Diagram</vt:lpstr>
      <vt:lpstr>Guidelines for UC Diagrams</vt:lpstr>
      <vt:lpstr>Elements of Use Case Diagram </vt:lpstr>
      <vt:lpstr>PowerPoint Presentation</vt:lpstr>
      <vt:lpstr>PowerPoint Presentation</vt:lpstr>
      <vt:lpstr>Types of Relationships</vt:lpstr>
      <vt:lpstr>Association Link </vt:lpstr>
      <vt:lpstr>Include Relationship</vt:lpstr>
      <vt:lpstr>Extend relationship</vt:lpstr>
      <vt:lpstr>Generalization relationship</vt:lpstr>
      <vt:lpstr>Boundary of system</vt:lpstr>
      <vt:lpstr>EXAMPLES</vt:lpstr>
      <vt:lpstr>Case Study – Write a Use Case</vt:lpstr>
      <vt:lpstr>Use Case : Solution</vt:lpstr>
      <vt:lpstr>Identify Use Cases</vt:lpstr>
      <vt:lpstr>Functional Requirements</vt:lpstr>
      <vt:lpstr>Functional Requirements</vt:lpstr>
      <vt:lpstr>Possible Solutions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Processing Techniques</dc:title>
  <dc:creator>Fast</dc:creator>
  <cp:lastModifiedBy>abeeha.sattar13@outlook.com</cp:lastModifiedBy>
  <cp:revision>519</cp:revision>
  <dcterms:created xsi:type="dcterms:W3CDTF">2021-08-26T05:50:28Z</dcterms:created>
  <dcterms:modified xsi:type="dcterms:W3CDTF">2022-02-18T09:57:21Z</dcterms:modified>
</cp:coreProperties>
</file>