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19"/>
  </p:notesMasterIdLst>
  <p:sldIdLst>
    <p:sldId id="370" r:id="rId2"/>
    <p:sldId id="373" r:id="rId3"/>
    <p:sldId id="375" r:id="rId4"/>
    <p:sldId id="376" r:id="rId5"/>
    <p:sldId id="377" r:id="rId6"/>
    <p:sldId id="378" r:id="rId7"/>
    <p:sldId id="379" r:id="rId8"/>
    <p:sldId id="380" r:id="rId9"/>
    <p:sldId id="381" r:id="rId10"/>
    <p:sldId id="382" r:id="rId11"/>
    <p:sldId id="383" r:id="rId12"/>
    <p:sldId id="384" r:id="rId13"/>
    <p:sldId id="385" r:id="rId14"/>
    <p:sldId id="387" r:id="rId15"/>
    <p:sldId id="391" r:id="rId16"/>
    <p:sldId id="394" r:id="rId17"/>
    <p:sldId id="399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105" d="100"/>
          <a:sy n="105" d="100"/>
        </p:scale>
        <p:origin x="141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Times New Roman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Times New Roman"/>
                <a:cs typeface="+mn-cs"/>
              </a:defRPr>
            </a:lvl1pPr>
          </a:lstStyle>
          <a:p>
            <a:pPr>
              <a:defRPr/>
            </a:pPr>
            <a:fld id="{7FBA5B52-AD5A-472E-AB43-120B70259D06}" type="datetimeFigureOut">
              <a:rPr lang="en-US"/>
              <a:pPr>
                <a:defRPr/>
              </a:pPr>
              <a:t>12/10/2020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Times New Roman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defRPr sz="1200">
                <a:latin typeface="Times New Roman"/>
                <a:cs typeface="+mn-cs"/>
              </a:defRPr>
            </a:lvl1pPr>
          </a:lstStyle>
          <a:p>
            <a:pPr>
              <a:defRPr/>
            </a:pPr>
            <a:fld id="{914A1035-9408-4AD7-83E3-3C78ABE28A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671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F9CEEB-805B-41C4-95EF-041B8236ED5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94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BAD106-FB08-4C6D-9852-F4757FDB3B7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20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F55FF-4BE5-4F07-AAA1-30C921003FA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51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00" y="722313"/>
            <a:ext cx="73025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05000"/>
            <a:ext cx="4027488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088" y="1905000"/>
            <a:ext cx="4029075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33763" y="63436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08700" y="63436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361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21D294-378D-465C-950E-04544BF557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67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C03F5-F765-41E2-A85F-613A4DB709F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6367DE-5EFB-42A2-9701-E78F6686247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2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B5535-FC4A-4796-92B0-8D02B43E82F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1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F87041-528F-49F3-949B-DB74F485EA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71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B5E109-E233-488D-BB9F-1D6C707F55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73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96BFC1-BAEA-4F2E-A1B0-9F1BC8A11C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93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52060D-760E-4AE5-8D18-4D799A26F54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4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68FD57-3F7A-4BC6-8BC4-79E6D645B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12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F8AD736-7322-493D-BBAD-6E6A66AAB70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4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Drawing System Sequence Diagrams(SSD)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505200"/>
            <a:ext cx="6457950" cy="24511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Applying UML and Patterns</a:t>
            </a:r>
          </a:p>
          <a:p>
            <a:r>
              <a:rPr lang="en-US" dirty="0" smtClean="0"/>
              <a:t>Craig </a:t>
            </a:r>
            <a:r>
              <a:rPr lang="en-US" dirty="0" err="1" smtClean="0"/>
              <a:t>Larman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47368"/>
          <a:stretch/>
        </p:blipFill>
        <p:spPr>
          <a:xfrm>
            <a:off x="556326" y="228600"/>
            <a:ext cx="8035224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r>
              <a:rPr lang="en-US" smtClean="0"/>
              <a:t>Messages on SSDs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7772400" cy="4530725"/>
          </a:xfrm>
        </p:spPr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Messages, modeled as horizontal arrows between Activations, indicate the communications between objects.</a:t>
            </a:r>
            <a:r>
              <a:rPr lang="en-US" dirty="0" smtClean="0"/>
              <a:t>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843599-8B1F-4CB0-80D2-4422AC7A0B3C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4067175" y="3281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>
            <a:off x="1981200" y="4724400"/>
            <a:ext cx="350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2590800" y="4343400"/>
            <a:ext cx="2544763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messageName(argument)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85800"/>
            <a:ext cx="7302500" cy="762000"/>
          </a:xfrm>
        </p:spPr>
        <p:txBody>
          <a:bodyPr/>
          <a:lstStyle/>
          <a:p>
            <a:r>
              <a:rPr lang="en-US" smtClean="0">
                <a:cs typeface="Times New Roman" pitchFamily="18" charset="0"/>
              </a:rPr>
              <a:t>Example of an SSD</a:t>
            </a:r>
            <a:r>
              <a:rPr lang="en-US" smtClean="0"/>
              <a:t> 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7772400" cy="4530725"/>
          </a:xfrm>
        </p:spPr>
        <p:txBody>
          <a:bodyPr/>
          <a:lstStyle/>
          <a:p>
            <a:pPr marL="609600" indent="-609600"/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Following example shows the success scenario of the Process Sale use case. </a:t>
            </a:r>
          </a:p>
          <a:p>
            <a:pPr marL="609600" indent="-609600"/>
            <a:r>
              <a:rPr lang="en-US" dirty="0" smtClean="0">
                <a:cs typeface="Times New Roman" pitchFamily="18" charset="0"/>
              </a:rPr>
              <a:t>Events generated by cashier (actor)-</a:t>
            </a:r>
            <a:r>
              <a:rPr lang="en-US" dirty="0" smtClean="0"/>
              <a:t> </a:t>
            </a:r>
          </a:p>
          <a:p>
            <a:pPr marL="609600" indent="-609600">
              <a:buClr>
                <a:schemeClr val="accent1"/>
              </a:buClr>
              <a:buSzTx/>
              <a:buFont typeface="Wingdings" pitchFamily="2" charset="2"/>
              <a:buNone/>
            </a:pPr>
            <a:r>
              <a:rPr lang="en-US" dirty="0" smtClean="0">
                <a:solidFill>
                  <a:schemeClr val="tx2"/>
                </a:solidFill>
                <a:cs typeface="Times New Roman" pitchFamily="18" charset="0"/>
              </a:rPr>
              <a:t>   		         </a:t>
            </a:r>
            <a:r>
              <a:rPr lang="en-US" dirty="0" smtClean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makeNewSale</a:t>
            </a:r>
          </a:p>
          <a:p>
            <a:pPr marL="1752600" lvl="3" indent="-381000">
              <a:buFont typeface="Wingdings" pitchFamily="2" charset="2"/>
              <a:buNone/>
            </a:pPr>
            <a:r>
              <a:rPr lang="en-US" sz="2800" dirty="0" smtClean="0">
                <a:solidFill>
                  <a:schemeClr val="tx2"/>
                </a:solidFill>
                <a:cs typeface="Times New Roman" pitchFamily="18" charset="0"/>
              </a:rPr>
              <a:t>    	</a:t>
            </a:r>
            <a:r>
              <a:rPr lang="en-US" sz="2800" dirty="0" err="1" smtClean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enterItem</a:t>
            </a:r>
            <a:endParaRPr lang="en-US" sz="2800" dirty="0" smtClean="0">
              <a:solidFill>
                <a:schemeClr val="tx2"/>
              </a:solidFill>
              <a:ea typeface="Arial Unicode MS" pitchFamily="34" charset="-128"/>
              <a:cs typeface="Arial Unicode MS" pitchFamily="34" charset="-128"/>
            </a:endParaRPr>
          </a:p>
          <a:p>
            <a:pPr marL="1752600" lvl="3" indent="-381000">
              <a:buFont typeface="Wingdings" pitchFamily="2" charset="2"/>
              <a:buNone/>
            </a:pPr>
            <a:r>
              <a:rPr lang="en-US" sz="2800" dirty="0" smtClean="0">
                <a:solidFill>
                  <a:schemeClr val="tx2"/>
                </a:solidFill>
                <a:cs typeface="Times New Roman" pitchFamily="18" charset="0"/>
              </a:rPr>
              <a:t>     </a:t>
            </a:r>
            <a:r>
              <a:rPr lang="en-US" sz="2800" dirty="0" err="1" smtClean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endSale</a:t>
            </a:r>
            <a:r>
              <a:rPr lang="en-US" sz="2800" dirty="0" smtClean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pPr marL="1752600" lvl="3" indent="-381000">
              <a:buFont typeface="Wingdings" pitchFamily="2" charset="2"/>
              <a:buNone/>
            </a:pPr>
            <a:r>
              <a:rPr lang="en-US" sz="2800" dirty="0" smtClean="0">
                <a:solidFill>
                  <a:schemeClr val="tx2"/>
                </a:solidFill>
                <a:cs typeface="Times New Roman" pitchFamily="18" charset="0"/>
              </a:rPr>
              <a:t>    	</a:t>
            </a:r>
            <a:r>
              <a:rPr lang="en-US" sz="2800" dirty="0" err="1" smtClean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makePayment</a:t>
            </a:r>
            <a:r>
              <a:rPr lang="en-US" sz="2800" dirty="0" smtClean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.</a:t>
            </a:r>
          </a:p>
          <a:p>
            <a:pPr marL="1752600" lvl="3" indent="-381000">
              <a:buFont typeface="Wingdings" pitchFamily="2" charset="2"/>
              <a:buAutoNum type="arabicPeriod"/>
            </a:pPr>
            <a:endParaRPr lang="en-US" sz="2800" dirty="0" smtClean="0">
              <a:solidFill>
                <a:schemeClr val="tx2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AE0D93-06EE-4A25-A203-08C27CB3AD17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302500" cy="1431925"/>
          </a:xfrm>
        </p:spPr>
        <p:txBody>
          <a:bodyPr/>
          <a:lstStyle/>
          <a:p>
            <a:r>
              <a:rPr lang="en-US" smtClean="0">
                <a:cs typeface="Times New Roman" pitchFamily="18" charset="0"/>
              </a:rPr>
              <a:t>SSD for Process Sale scenario</a:t>
            </a:r>
            <a:r>
              <a:rPr lang="en-US" smtClean="0"/>
              <a:t> 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3D8B7B-921B-44C2-81F5-B6EF5744B22F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2519363" y="1771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8437" name="Picture 5" descr="image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524000"/>
            <a:ext cx="6324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302500" cy="1371600"/>
          </a:xfrm>
        </p:spPr>
        <p:txBody>
          <a:bodyPr/>
          <a:lstStyle/>
          <a:p>
            <a:r>
              <a:rPr lang="en-US" sz="4000" dirty="0" smtClean="0"/>
              <a:t>Create SSDs </a:t>
            </a:r>
            <a:r>
              <a:rPr lang="en-US" dirty="0" smtClean="0"/>
              <a:t>for each Use Case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7848600" cy="4530725"/>
          </a:xfrm>
        </p:spPr>
        <p:txBody>
          <a:bodyPr/>
          <a:lstStyle/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dirty="0" smtClean="0">
                <a:cs typeface="Arial" pitchFamily="34" charset="0"/>
              </a:rPr>
              <a:t>Draw </a:t>
            </a:r>
            <a:r>
              <a:rPr lang="en-US" dirty="0">
                <a:cs typeface="Arial" pitchFamily="34" charset="0"/>
              </a:rPr>
              <a:t>a </a:t>
            </a:r>
            <a:r>
              <a:rPr lang="en-US" dirty="0" smtClean="0">
                <a:cs typeface="Arial" pitchFamily="34" charset="0"/>
              </a:rPr>
              <a:t>lifeline </a:t>
            </a:r>
            <a:r>
              <a:rPr lang="en-US" dirty="0">
                <a:cs typeface="Arial" pitchFamily="34" charset="0"/>
              </a:rPr>
              <a:t>representing the system as </a:t>
            </a:r>
            <a:r>
              <a:rPr lang="en-US" dirty="0" smtClean="0">
                <a:cs typeface="Arial" pitchFamily="34" charset="0"/>
              </a:rPr>
              <a:t>a black </a:t>
            </a:r>
            <a:r>
              <a:rPr lang="en-US" dirty="0">
                <a:cs typeface="Arial" pitchFamily="34" charset="0"/>
              </a:rPr>
              <a:t>box</a:t>
            </a:r>
            <a:r>
              <a:rPr lang="en-US" dirty="0" smtClean="0">
                <a:cs typeface="Arial" pitchFamily="34" charset="0"/>
              </a:rPr>
              <a:t>.</a:t>
            </a:r>
            <a:endParaRPr lang="en-US" dirty="0" smtClean="0">
              <a:ea typeface="Arial Unicode MS" pitchFamily="34" charset="-128"/>
              <a:cs typeface="Arial Unicode MS" pitchFamily="34" charset="-128"/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dirty="0" smtClean="0">
                <a:cs typeface="Arial" pitchFamily="34" charset="0"/>
              </a:rPr>
              <a:t>Identify </a:t>
            </a:r>
            <a:r>
              <a:rPr lang="en-US" i="1" dirty="0">
                <a:cs typeface="Arial" pitchFamily="34" charset="0"/>
              </a:rPr>
              <a:t>each</a:t>
            </a:r>
            <a:r>
              <a:rPr lang="en-US" dirty="0">
                <a:cs typeface="Arial" pitchFamily="34" charset="0"/>
              </a:rPr>
              <a:t> actor that directly operates </a:t>
            </a:r>
            <a:r>
              <a:rPr lang="en-US" dirty="0" smtClean="0">
                <a:cs typeface="Arial" pitchFamily="34" charset="0"/>
              </a:rPr>
              <a:t>on </a:t>
            </a:r>
            <a:r>
              <a:rPr lang="en-US" dirty="0">
                <a:cs typeface="Arial" pitchFamily="34" charset="0"/>
              </a:rPr>
              <a:t>the system. Draw a </a:t>
            </a:r>
            <a:r>
              <a:rPr lang="en-US" dirty="0" smtClean="0">
                <a:cs typeface="Arial" pitchFamily="34" charset="0"/>
              </a:rPr>
              <a:t>lifeline for </a:t>
            </a:r>
            <a:r>
              <a:rPr lang="en-US" i="1" dirty="0">
                <a:cs typeface="Arial" pitchFamily="34" charset="0"/>
              </a:rPr>
              <a:t>each</a:t>
            </a:r>
            <a:r>
              <a:rPr lang="en-US" dirty="0">
                <a:cs typeface="Arial" pitchFamily="34" charset="0"/>
              </a:rPr>
              <a:t> </a:t>
            </a:r>
            <a:r>
              <a:rPr lang="en-US" dirty="0" smtClean="0">
                <a:cs typeface="Arial" pitchFamily="34" charset="0"/>
              </a:rPr>
              <a:t>actor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dirty="0" smtClean="0">
                <a:latin typeface="Arial "/>
                <a:cs typeface="Arial" pitchFamily="34" charset="0"/>
              </a:rPr>
              <a:t>From the use case happy path text, identify system (external) events that actors generate (look at right side of the flow of events). Add them as messages to diagram. 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dirty="0" smtClean="0">
                <a:latin typeface="Arial "/>
                <a:ea typeface="Arial Unicode MS" pitchFamily="34" charset="-128"/>
                <a:cs typeface="Arial" pitchFamily="34" charset="0"/>
              </a:rPr>
              <a:t>Add the main outputs from the use case as messages back to actor – see use case table</a:t>
            </a:r>
            <a:endParaRPr lang="en-US" dirty="0" smtClean="0">
              <a:latin typeface="Arial "/>
              <a:ea typeface="Arial Unicode MS" pitchFamily="34" charset="-128"/>
              <a:cs typeface="Arial Unicode MS" pitchFamily="34" charset="-128"/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dirty="0" smtClean="0">
                <a:latin typeface="Arial "/>
                <a:cs typeface="Arial" pitchFamily="34" charset="0"/>
              </a:rPr>
              <a:t>Optionally, include the use case text to the left of the diagram. </a:t>
            </a:r>
            <a:endParaRPr lang="en-US" dirty="0" smtClean="0">
              <a:latin typeface="Arial "/>
              <a:ea typeface="Arial Unicode MS" pitchFamily="34" charset="-128"/>
              <a:cs typeface="Arial Unicode MS" pitchFamily="34" charset="-128"/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endParaRPr lang="en-US" dirty="0"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90000"/>
              </a:lnSpc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604DE6-22D4-42FB-A450-049CBDFF801A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302500" cy="1371600"/>
          </a:xfrm>
        </p:spPr>
        <p:txBody>
          <a:bodyPr/>
          <a:lstStyle/>
          <a:p>
            <a:r>
              <a:rPr lang="en-US" sz="4000" b="1" smtClean="0">
                <a:cs typeface="Times New Roman" pitchFamily="18" charset="0"/>
              </a:rPr>
              <a:t>SSDs are derived from use cases.</a:t>
            </a:r>
            <a:r>
              <a:rPr lang="en-US" smtClean="0"/>
              <a:t> 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E77842-2148-4DE4-B900-52D193DC61FA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828800" y="2052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485" name="Rectangle 7"/>
          <p:cNvSpPr>
            <a:spLocks noChangeArrowheads="1"/>
          </p:cNvSpPr>
          <p:nvPr/>
        </p:nvSpPr>
        <p:spPr bwMode="auto">
          <a:xfrm>
            <a:off x="1828800" y="2052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486" name="Rectangle 10"/>
          <p:cNvSpPr>
            <a:spLocks noChangeArrowheads="1"/>
          </p:cNvSpPr>
          <p:nvPr/>
        </p:nvSpPr>
        <p:spPr bwMode="auto">
          <a:xfrm>
            <a:off x="1828800" y="2052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487" name="Rectangle 14"/>
          <p:cNvSpPr>
            <a:spLocks noChangeArrowheads="1"/>
          </p:cNvSpPr>
          <p:nvPr/>
        </p:nvSpPr>
        <p:spPr bwMode="auto">
          <a:xfrm>
            <a:off x="2286000" y="1952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0488" name="Picture 15" descr="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600200"/>
            <a:ext cx="6858000" cy="459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458200" cy="1371600"/>
          </a:xfrm>
        </p:spPr>
        <p:txBody>
          <a:bodyPr/>
          <a:lstStyle/>
          <a:p>
            <a:r>
              <a:rPr lang="en-US" sz="4000" smtClean="0">
                <a:cs typeface="Times New Roman" pitchFamily="18" charset="0"/>
              </a:rPr>
              <a:t>Naming System Events and Operations</a:t>
            </a:r>
            <a:r>
              <a:rPr lang="en-US" smtClean="0"/>
              <a:t> 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8208963" cy="3352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 dirty="0" smtClean="0">
                <a:cs typeface="Times New Roman" pitchFamily="18" charset="0"/>
              </a:rPr>
              <a:t>System event</a:t>
            </a:r>
            <a:r>
              <a:rPr lang="en-US" dirty="0" smtClean="0"/>
              <a:t> </a:t>
            </a:r>
          </a:p>
          <a:p>
            <a:r>
              <a:rPr lang="en-US" dirty="0" smtClean="0"/>
              <a:t> </a:t>
            </a: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External input event generated by an actor.</a:t>
            </a:r>
          </a:p>
          <a:p>
            <a:r>
              <a:rPr lang="en-US" dirty="0" smtClean="0">
                <a:cs typeface="Times New Roman" pitchFamily="18" charset="0"/>
              </a:rPr>
              <a:t> Initiates a responding operation by system.</a:t>
            </a:r>
          </a:p>
          <a:p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In order to improve the clarity, it is appropriate to start the name of the system event with a verb</a:t>
            </a:r>
            <a:endParaRPr lang="en-US" dirty="0" smtClean="0"/>
          </a:p>
          <a:p>
            <a:pPr>
              <a:buFont typeface="Wingdings" pitchFamily="2" charset="2"/>
              <a:buNone/>
            </a:pPr>
            <a:endParaRPr lang="en-US" dirty="0" smtClean="0"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b="1" dirty="0" smtClean="0">
                <a:ea typeface="Arial Unicode MS" pitchFamily="34" charset="-128"/>
                <a:cs typeface="Arial Unicode MS" pitchFamily="34" charset="-128"/>
              </a:rPr>
              <a:t>System operation</a:t>
            </a:r>
          </a:p>
          <a:p>
            <a:r>
              <a:rPr lang="en-US" dirty="0" smtClean="0">
                <a:cs typeface="Times New Roman" pitchFamily="18" charset="0"/>
              </a:rPr>
              <a:t> Operation invoked in response to system event.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B2531E-4B82-4249-AD90-37B584CE9F68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534400" cy="1371600"/>
          </a:xfrm>
        </p:spPr>
        <p:txBody>
          <a:bodyPr/>
          <a:lstStyle/>
          <a:p>
            <a:r>
              <a:rPr lang="en-US" sz="4000" smtClean="0">
                <a:cs typeface="Times New Roman" pitchFamily="18" charset="0"/>
              </a:rPr>
              <a:t>Choosing SSD event / operation names</a:t>
            </a:r>
            <a:endParaRPr lang="en-US" smtClean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26A993-DA23-4848-BCB5-49C4C18B2CE1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2857500" y="2409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609600" y="1752600"/>
          <a:ext cx="5562600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r:id="rId3" imgW="5477256" imgH="4105656" progId="Word.Picture.8">
                  <p:embed/>
                </p:oleObj>
              </mc:Choice>
              <mc:Fallback>
                <p:oleObj r:id="rId3" imgW="5477256" imgH="4105656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5043" t="49652" r="24870" b="17401"/>
                      <a:stretch>
                        <a:fillRect/>
                      </a:stretch>
                    </p:blipFill>
                    <p:spPr bwMode="auto">
                      <a:xfrm>
                        <a:off x="609600" y="1752600"/>
                        <a:ext cx="5562600" cy="373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248400" y="2057400"/>
            <a:ext cx="28956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ea typeface="Arial Unicode MS" pitchFamily="34" charset="-128"/>
                <a:cs typeface="Arial Unicode MS" pitchFamily="34" charset="-128"/>
              </a:rPr>
              <a:t>“enterItem” is better than “scan” as it captures the intent of operation rather than what interface is used to capture the system event (design choice).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302500" cy="1311275"/>
          </a:xfrm>
        </p:spPr>
        <p:txBody>
          <a:bodyPr/>
          <a:lstStyle/>
          <a:p>
            <a:r>
              <a:rPr lang="en-US" sz="4000" dirty="0" smtClean="0">
                <a:cs typeface="Times New Roman" pitchFamily="18" charset="0"/>
              </a:rPr>
              <a:t>SSDs in Analysis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7772400" cy="4530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SSDs are a visualization of the interactions implied in the use cases.</a:t>
            </a:r>
          </a:p>
          <a:p>
            <a:pPr>
              <a:buFont typeface="Wingdings" pitchFamily="2" charset="2"/>
              <a:buNone/>
            </a:pPr>
            <a:r>
              <a:rPr lang="en-US" b="1" dirty="0" smtClean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	</a:t>
            </a:r>
          </a:p>
          <a:p>
            <a:pPr>
              <a:buFont typeface="Wingdings" pitchFamily="2" charset="2"/>
              <a:buNone/>
            </a:pP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It is useful to create</a:t>
            </a:r>
            <a:r>
              <a:rPr lang="en-US" b="1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SSDs during analysis to:</a:t>
            </a:r>
          </a:p>
          <a:p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Identify the system events and major operations</a:t>
            </a:r>
          </a:p>
          <a:p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Write system operation contracts (Contracts  describe detailed system behavior) </a:t>
            </a:r>
          </a:p>
          <a:p>
            <a:r>
              <a:rPr lang="en-US" dirty="0" smtClean="0"/>
              <a:t>Provide a way for us to visually step through invocation of the operations in Use-Cases. </a:t>
            </a:r>
            <a:endParaRPr lang="en-US" dirty="0" smtClean="0">
              <a:ea typeface="Arial Unicode MS" pitchFamily="34" charset="-128"/>
              <a:cs typeface="Arial Unicode MS" pitchFamily="34" charset="-128"/>
            </a:endParaRPr>
          </a:p>
          <a:p>
            <a:endParaRPr lang="en-US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CA421D-FC7B-43E7-91B8-B8238DF8AD87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8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683500" cy="762000"/>
          </a:xfrm>
        </p:spPr>
        <p:txBody>
          <a:bodyPr/>
          <a:lstStyle/>
          <a:p>
            <a:r>
              <a:rPr lang="en-US" sz="4000" dirty="0" smtClean="0"/>
              <a:t>System Sequence Diagrams (SSDs)</a:t>
            </a:r>
            <a:endParaRPr lang="en-US" dirty="0" smtClean="0"/>
          </a:p>
        </p:txBody>
      </p:sp>
      <p:sp>
        <p:nvSpPr>
          <p:cNvPr id="7172" name="Rectangle 9"/>
          <p:cNvSpPr>
            <a:spLocks noGrp="1" noChangeArrowheads="1"/>
          </p:cNvSpPr>
          <p:nvPr>
            <p:ph idx="1"/>
          </p:nvPr>
        </p:nvSpPr>
        <p:spPr>
          <a:xfrm>
            <a:off x="523748" y="2819400"/>
            <a:ext cx="7772400" cy="1143000"/>
          </a:xfrm>
        </p:spPr>
        <p:txBody>
          <a:bodyPr/>
          <a:lstStyle/>
          <a:p>
            <a:r>
              <a:rPr lang="en-US" dirty="0" smtClean="0"/>
              <a:t>SSD is an artifact of analysis that illustrates input and output events related to the system.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5048F9-ACB0-472F-8F9E-36B0F746E4C3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8"/>
          <p:cNvSpPr>
            <a:spLocks noGrp="1" noChangeArrowheads="1"/>
          </p:cNvSpPr>
          <p:nvPr>
            <p:ph type="title"/>
          </p:nvPr>
        </p:nvSpPr>
        <p:spPr>
          <a:xfrm>
            <a:off x="609600" y="685800"/>
            <a:ext cx="6477000" cy="762000"/>
          </a:xfrm>
        </p:spPr>
        <p:txBody>
          <a:bodyPr/>
          <a:lstStyle/>
          <a:p>
            <a:r>
              <a:rPr lang="en-US" smtClean="0"/>
              <a:t>SSDs and System Behavior</a:t>
            </a:r>
          </a:p>
        </p:txBody>
      </p:sp>
      <p:sp>
        <p:nvSpPr>
          <p:cNvPr id="9220" name="Rectangle 9"/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7772400" cy="4530725"/>
          </a:xfrm>
        </p:spPr>
        <p:txBody>
          <a:bodyPr/>
          <a:lstStyle/>
          <a:p>
            <a:r>
              <a:rPr lang="en-US" dirty="0" smtClean="0"/>
              <a:t>System behaves as “Black Box”.</a:t>
            </a:r>
          </a:p>
          <a:p>
            <a:r>
              <a:rPr lang="en-US" dirty="0" smtClean="0"/>
              <a:t>Interior objects are not shown, as they would be on a Sequence Diagram.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5CF9B5-F15E-460A-AF78-96258E45EAEA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9221" name="Text Box 10"/>
          <p:cNvSpPr txBox="1">
            <a:spLocks noChangeArrowheads="1"/>
          </p:cNvSpPr>
          <p:nvPr/>
        </p:nvSpPr>
        <p:spPr bwMode="auto">
          <a:xfrm>
            <a:off x="1905000" y="4267200"/>
            <a:ext cx="16764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:</a:t>
            </a:r>
            <a:r>
              <a:rPr lang="en-US" u="sng"/>
              <a:t>System</a:t>
            </a:r>
          </a:p>
        </p:txBody>
      </p:sp>
      <p:sp>
        <p:nvSpPr>
          <p:cNvPr id="9222" name="Rectangle 11"/>
          <p:cNvSpPr>
            <a:spLocks noChangeArrowheads="1"/>
          </p:cNvSpPr>
          <p:nvPr/>
        </p:nvSpPr>
        <p:spPr bwMode="auto">
          <a:xfrm>
            <a:off x="1981200" y="4267200"/>
            <a:ext cx="15240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6"/>
          <p:cNvSpPr>
            <a:spLocks noGrp="1" noChangeArrowheads="1"/>
          </p:cNvSpPr>
          <p:nvPr>
            <p:ph type="title"/>
          </p:nvPr>
        </p:nvSpPr>
        <p:spPr>
          <a:xfrm>
            <a:off x="609600" y="1143000"/>
            <a:ext cx="7315200" cy="914400"/>
          </a:xfrm>
        </p:spPr>
        <p:txBody>
          <a:bodyPr>
            <a:normAutofit fontScale="90000"/>
          </a:bodyPr>
          <a:lstStyle/>
          <a:p>
            <a:r>
              <a:rPr lang="en-US" sz="4000" smtClean="0"/>
              <a:t>Use Cases are Source for SSD</a:t>
            </a:r>
            <a:br>
              <a:rPr lang="en-US" sz="4000" smtClean="0"/>
            </a:br>
            <a:r>
              <a:rPr lang="en-US" sz="4000" smtClean="0"/>
              <a:t> </a:t>
            </a:r>
            <a:br>
              <a:rPr lang="en-US" sz="4000" smtClean="0"/>
            </a:br>
            <a:endParaRPr lang="en-US" sz="4000" smtClean="0"/>
          </a:p>
        </p:txBody>
      </p:sp>
      <p:sp>
        <p:nvSpPr>
          <p:cNvPr id="10244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 cases describe</a:t>
            </a:r>
          </a:p>
          <a:p>
            <a:pPr marL="0" indent="0">
              <a:buNone/>
            </a:pPr>
            <a:endParaRPr lang="en-US" dirty="0" smtClean="0"/>
          </a:p>
          <a:p>
            <a:pPr marL="1009650" lvl="1" indent="-609600"/>
            <a:r>
              <a:rPr lang="en-US" dirty="0" smtClean="0"/>
              <a:t>How actors interact with system.</a:t>
            </a:r>
          </a:p>
          <a:p>
            <a:pPr marL="1009650" lvl="1" indent="-609600"/>
            <a:r>
              <a:rPr lang="en-US" dirty="0" smtClean="0"/>
              <a:t>Typical course of events that external actors  generate and</a:t>
            </a:r>
          </a:p>
          <a:p>
            <a:pPr marL="1009650" lvl="1" indent="-609600"/>
            <a:r>
              <a:rPr lang="en-US" dirty="0" smtClean="0"/>
              <a:t>The order of the events.</a:t>
            </a:r>
          </a:p>
          <a:p>
            <a:pPr marL="609600" indent="-609600"/>
            <a:endParaRPr lang="en-US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21675-0590-4D87-BC40-146830FCCFFB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349250"/>
            <a:ext cx="7302500" cy="1311275"/>
          </a:xfrm>
        </p:spPr>
        <p:txBody>
          <a:bodyPr/>
          <a:lstStyle/>
          <a:p>
            <a:r>
              <a:rPr lang="en-US" sz="4000" smtClean="0"/>
              <a:t>SSD Components</a:t>
            </a:r>
          </a:p>
        </p:txBody>
      </p:sp>
      <p:sp>
        <p:nvSpPr>
          <p:cNvPr id="1126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   </a:t>
            </a:r>
            <a:r>
              <a:rPr lang="en-US" b="1" smtClean="0"/>
              <a:t>For a particular scenario of use-case an SSD shows-</a:t>
            </a:r>
          </a:p>
          <a:p>
            <a:r>
              <a:rPr lang="en-US" smtClean="0"/>
              <a:t>The external actors that interact directly with the system.</a:t>
            </a:r>
          </a:p>
          <a:p>
            <a:r>
              <a:rPr lang="en-US" smtClean="0"/>
              <a:t>The System (as a black box).</a:t>
            </a:r>
          </a:p>
          <a:p>
            <a:r>
              <a:rPr lang="en-US" smtClean="0"/>
              <a:t>The system events that the actors generate.</a:t>
            </a:r>
          </a:p>
          <a:p>
            <a:endParaRPr lang="en-US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018A89-62EC-4CB9-A89D-05CCD15498A1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620000" cy="1311275"/>
          </a:xfrm>
        </p:spPr>
        <p:txBody>
          <a:bodyPr/>
          <a:lstStyle/>
          <a:p>
            <a:r>
              <a:rPr lang="en-US" sz="4000" smtClean="0"/>
              <a:t>What SSDs Show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7772400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Match operations of the system in response to the events generated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Depict the temporal order of the events.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Should be done for the main success scenario of the use-case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Also for frequent and alternative scenarios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A2AF0A-B449-4DB1-A915-407798054A66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r>
              <a:rPr lang="en-US" smtClean="0"/>
              <a:t>Objects on SSDs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7772400" cy="45307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Objects are instances of classes. </a:t>
            </a:r>
          </a:p>
          <a:p>
            <a:pPr>
              <a:spcBef>
                <a:spcPct val="0"/>
              </a:spcBef>
            </a:pP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Represented as a rectangle which contains the name of the object underlined</a:t>
            </a:r>
          </a:p>
          <a:p>
            <a:pPr>
              <a:spcBef>
                <a:spcPct val="0"/>
              </a:spcBef>
            </a:pP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Because the system is instantiated, it is shown as an object.</a:t>
            </a:r>
            <a:endParaRPr lang="en-US" dirty="0" smtClean="0">
              <a:latin typeface="Arial Unicode MS" pitchFamily="34" charset="-128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F1F992-FD2B-4BA4-B49E-C3BD2D9B391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13317" name="AutoShape 5"/>
          <p:cNvSpPr>
            <a:spLocks noChangeArrowheads="1"/>
          </p:cNvSpPr>
          <p:nvPr/>
        </p:nvSpPr>
        <p:spPr bwMode="auto">
          <a:xfrm>
            <a:off x="1524000" y="5105400"/>
            <a:ext cx="1676400" cy="609600"/>
          </a:xfrm>
          <a:prstGeom prst="flowChartProcess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1676400" y="518160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u="sng" dirty="0"/>
              <a:t>:Object1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r>
              <a:rPr lang="en-US" smtClean="0"/>
              <a:t>Actors on SSDs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7772400" cy="4530725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  <a:latin typeface="Arial "/>
                <a:ea typeface="Arial Unicode MS" pitchFamily="34" charset="-128"/>
                <a:cs typeface="Arial Unicode MS" pitchFamily="34" charset="-128"/>
              </a:rPr>
              <a:t>Actor:</a:t>
            </a:r>
            <a:r>
              <a:rPr lang="en-US" b="1" dirty="0" smtClean="0">
                <a:latin typeface="Arial 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smtClean="0">
                <a:latin typeface="Arial "/>
                <a:ea typeface="Arial Unicode MS" pitchFamily="34" charset="-128"/>
                <a:cs typeface="Arial Unicode MS" pitchFamily="34" charset="-128"/>
              </a:rPr>
              <a:t>An Actor is modeled using the ubiquitous symbol, the stick figure.</a:t>
            </a:r>
          </a:p>
          <a:p>
            <a:endParaRPr lang="en-US" dirty="0" smtClean="0">
              <a:latin typeface="Arial "/>
              <a:ea typeface="Arial Unicode MS" pitchFamily="34" charset="-128"/>
              <a:cs typeface="Arial Unicode MS" pitchFamily="34" charset="-128"/>
            </a:endParaRPr>
          </a:p>
          <a:p>
            <a:endParaRPr lang="en-US" dirty="0" smtClean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D722D1-7E8E-49DE-98B6-A973AC52D1E0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14341" name="AutoShape 4"/>
          <p:cNvSpPr>
            <a:spLocks noChangeArrowheads="1"/>
          </p:cNvSpPr>
          <p:nvPr/>
        </p:nvSpPr>
        <p:spPr bwMode="auto">
          <a:xfrm>
            <a:off x="2286000" y="3962400"/>
            <a:ext cx="533400" cy="533400"/>
          </a:xfrm>
          <a:prstGeom prst="flowChartConnector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2514600" y="44958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 flipH="1">
            <a:off x="2133600" y="5029200"/>
            <a:ext cx="3810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44" name="Line 9"/>
          <p:cNvSpPr>
            <a:spLocks noChangeShapeType="1"/>
          </p:cNvSpPr>
          <p:nvPr/>
        </p:nvSpPr>
        <p:spPr bwMode="auto">
          <a:xfrm>
            <a:off x="2514600" y="5029200"/>
            <a:ext cx="3048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45" name="Line 10"/>
          <p:cNvSpPr>
            <a:spLocks noChangeShapeType="1"/>
          </p:cNvSpPr>
          <p:nvPr/>
        </p:nvSpPr>
        <p:spPr bwMode="auto">
          <a:xfrm>
            <a:off x="2057400" y="4495800"/>
            <a:ext cx="990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46" name="Text Box 11"/>
          <p:cNvSpPr txBox="1">
            <a:spLocks noChangeArrowheads="1"/>
          </p:cNvSpPr>
          <p:nvPr/>
        </p:nvSpPr>
        <p:spPr bwMode="auto">
          <a:xfrm>
            <a:off x="1981200" y="57150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actor1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302500" cy="762000"/>
          </a:xfrm>
        </p:spPr>
        <p:txBody>
          <a:bodyPr/>
          <a:lstStyle/>
          <a:p>
            <a:r>
              <a:rPr lang="en-US" smtClean="0"/>
              <a:t>Lifelines on SSDs 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524000"/>
            <a:ext cx="7239000" cy="1295400"/>
          </a:xfrm>
        </p:spPr>
        <p:txBody>
          <a:bodyPr/>
          <a:lstStyle/>
          <a:p>
            <a:r>
              <a:rPr lang="en-US" sz="2400" dirty="0" err="1" smtClean="0">
                <a:ea typeface="Arial Unicode MS" pitchFamily="34" charset="-128"/>
                <a:cs typeface="Arial Unicode MS" pitchFamily="34" charset="-128"/>
              </a:rPr>
              <a:t>LifeLine</a:t>
            </a:r>
            <a:r>
              <a:rPr lang="en-US" sz="2400" dirty="0" smtClean="0">
                <a:ea typeface="Arial Unicode MS" pitchFamily="34" charset="-128"/>
                <a:cs typeface="Arial Unicode MS" pitchFamily="34" charset="-128"/>
              </a:rPr>
              <a:t> identifies the existence of the object over time. The notation for a Lifeline is a vertical dotted line extending from an object.</a:t>
            </a:r>
          </a:p>
          <a:p>
            <a:pPr>
              <a:buFont typeface="Wingdings" pitchFamily="2" charset="2"/>
              <a:buNone/>
            </a:pPr>
            <a:endParaRPr lang="en-US" sz="2400" dirty="0" smtClean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310C81-99E8-4C1E-8AAB-3E4B08C54F58}" type="slidenum">
              <a:rPr lang="en-US"/>
              <a:pPr>
                <a:defRPr/>
              </a:pPr>
              <a:t>9</a:t>
            </a:fld>
            <a:endParaRPr lang="en-US"/>
          </a:p>
        </p:txBody>
      </p:sp>
      <p:pic>
        <p:nvPicPr>
          <p:cNvPr id="15365" name="Picture 7" descr="line-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3276600"/>
            <a:ext cx="22225" cy="282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712</TotalTime>
  <Words>533</Words>
  <Application>Microsoft Office PowerPoint</Application>
  <PresentationFormat>On-screen Show (4:3)</PresentationFormat>
  <Paragraphs>87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Arial </vt:lpstr>
      <vt:lpstr>Arial Unicode MS</vt:lpstr>
      <vt:lpstr>Calibri</vt:lpstr>
      <vt:lpstr>Calibri Light</vt:lpstr>
      <vt:lpstr>Times New Roman</vt:lpstr>
      <vt:lpstr>Wingdings</vt:lpstr>
      <vt:lpstr>Office Theme</vt:lpstr>
      <vt:lpstr>Microsoft Word Picture</vt:lpstr>
      <vt:lpstr>Drawing System Sequence Diagrams(SSD)</vt:lpstr>
      <vt:lpstr>System Sequence Diagrams (SSDs)</vt:lpstr>
      <vt:lpstr>SSDs and System Behavior</vt:lpstr>
      <vt:lpstr>Use Cases are Source for SSD   </vt:lpstr>
      <vt:lpstr>SSD Components</vt:lpstr>
      <vt:lpstr>What SSDs Show</vt:lpstr>
      <vt:lpstr>Objects on SSDs</vt:lpstr>
      <vt:lpstr>Actors on SSDs</vt:lpstr>
      <vt:lpstr>Lifelines on SSDs </vt:lpstr>
      <vt:lpstr>Messages on SSDs</vt:lpstr>
      <vt:lpstr>Example of an SSD </vt:lpstr>
      <vt:lpstr>SSD for Process Sale scenario </vt:lpstr>
      <vt:lpstr>Create SSDs for each Use Case</vt:lpstr>
      <vt:lpstr>SSDs are derived from use cases. </vt:lpstr>
      <vt:lpstr>Naming System Events and Operations </vt:lpstr>
      <vt:lpstr>Choosing SSD event / operation names</vt:lpstr>
      <vt:lpstr>SSDs in Analysis</vt:lpstr>
    </vt:vector>
  </TitlesOfParts>
  <Company>NJIT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Analysis and Design</dc:title>
  <dc:creator>George Blank</dc:creator>
  <cp:lastModifiedBy>Miss. Romasha Khurshid</cp:lastModifiedBy>
  <cp:revision>87</cp:revision>
  <dcterms:created xsi:type="dcterms:W3CDTF">2003-01-23T14:48:52Z</dcterms:created>
  <dcterms:modified xsi:type="dcterms:W3CDTF">2020-12-10T09:35:54Z</dcterms:modified>
</cp:coreProperties>
</file>