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296" r:id="rId4"/>
    <p:sldId id="297" r:id="rId5"/>
    <p:sldId id="298" r:id="rId6"/>
    <p:sldId id="303" r:id="rId7"/>
    <p:sldId id="299" r:id="rId8"/>
    <p:sldId id="302" r:id="rId9"/>
    <p:sldId id="304" r:id="rId10"/>
    <p:sldId id="305" r:id="rId11"/>
    <p:sldId id="301" r:id="rId12"/>
    <p:sldId id="292" r:id="rId13"/>
    <p:sldId id="310" r:id="rId14"/>
    <p:sldId id="307" r:id="rId15"/>
    <p:sldId id="314" r:id="rId16"/>
    <p:sldId id="315" r:id="rId17"/>
    <p:sldId id="306" r:id="rId18"/>
    <p:sldId id="309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FE264-BF23-4994-8698-C24580F0D26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483DB-D0A0-49E4-88BF-7D8F2987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2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7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B262-713F-474D-8AD0-43B6A4188EA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21EE-CE76-492C-A442-E2F69114B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79230"/>
            <a:ext cx="9144000" cy="1742709"/>
          </a:xfrm>
        </p:spPr>
        <p:txBody>
          <a:bodyPr>
            <a:normAutofit/>
          </a:bodyPr>
          <a:lstStyle/>
          <a:p>
            <a:r>
              <a:rPr lang="en-US" sz="5400" b="1" dirty="0"/>
              <a:t>Software </a:t>
            </a:r>
            <a:r>
              <a:rPr lang="en-US" sz="5400" b="1" dirty="0" smtClean="0"/>
              <a:t>Design And Architecture (SE:2002)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5332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Course Instructor: Romasha Khurshid</a:t>
            </a:r>
          </a:p>
          <a:p>
            <a:r>
              <a:rPr lang="en-US" sz="4800" dirty="0"/>
              <a:t>Email Address: Romasha.Khurshid@nu.edu.pk</a:t>
            </a:r>
          </a:p>
          <a:p>
            <a:endParaRPr lang="en-US" sz="4800" b="1" dirty="0"/>
          </a:p>
          <a:p>
            <a:endParaRPr lang="en-US" sz="4800" dirty="0"/>
          </a:p>
          <a:p>
            <a:endParaRPr lang="en-US" sz="2900" dirty="0"/>
          </a:p>
          <a:p>
            <a:pPr algn="l"/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6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056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The extend relationships </a:t>
            </a:r>
            <a:r>
              <a:rPr lang="en-US" sz="1800" dirty="0"/>
              <a:t>are important because they show optional functionality or system behavior.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100" y="4001294"/>
            <a:ext cx="51786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 generalization relationship </a:t>
            </a:r>
            <a:r>
              <a:rPr lang="en-US" dirty="0"/>
              <a:t>means that a child use case inherits the behavior and meaning of the parent use case. The child may add or override the behavior of the parent. The figure below provides a use case example by showing two generalization connectors that connect between the three use cases.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58" y="4406045"/>
            <a:ext cx="3019425" cy="1457325"/>
          </a:xfrm>
          <a:prstGeom prst="rect">
            <a:avLst/>
          </a:prstGeom>
        </p:spPr>
      </p:pic>
      <p:pic>
        <p:nvPicPr>
          <p:cNvPr id="6" name="Picture 2" descr="use case diagram relationships with ext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1" y="454754"/>
            <a:ext cx="4116388" cy="274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385148"/>
              </p:ext>
            </p:extLst>
          </p:nvPr>
        </p:nvGraphicFramePr>
        <p:xfrm>
          <a:off x="888022" y="1099038"/>
          <a:ext cx="10348548" cy="355209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5174274">
                  <a:extLst>
                    <a:ext uri="{9D8B030D-6E8A-4147-A177-3AD203B41FA5}">
                      <a16:colId xmlns:a16="http://schemas.microsoft.com/office/drawing/2014/main" val="4227057247"/>
                    </a:ext>
                  </a:extLst>
                </a:gridCol>
                <a:gridCol w="5174274">
                  <a:extLst>
                    <a:ext uri="{9D8B030D-6E8A-4147-A177-3AD203B41FA5}">
                      <a16:colId xmlns:a16="http://schemas.microsoft.com/office/drawing/2014/main" val="2306105396"/>
                    </a:ext>
                  </a:extLst>
                </a:gridCol>
              </a:tblGrid>
              <a:tr h="355209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Boundary of system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effectLst/>
                        </a:rPr>
                        <a:t>The system boundary is potentially the entire system as defined in the requirements document.</a:t>
                      </a:r>
                    </a:p>
                  </a:txBody>
                  <a:tcPr marL="74648" marR="74648" marT="388790" marB="15551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74648" marR="74648" marT="388790" marB="155516" anchor="ctr"/>
                </a:tc>
                <a:extLst>
                  <a:ext uri="{0D108BD9-81ED-4DB2-BD59-A6C34878D82A}">
                    <a16:rowId xmlns:a16="http://schemas.microsoft.com/office/drawing/2014/main" val="290701283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480" y="1548544"/>
            <a:ext cx="1871990" cy="28883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8135" y="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337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7937" y="378070"/>
            <a:ext cx="4229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Example Use-Case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12" y="2105024"/>
            <a:ext cx="7829550" cy="41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AE6F-17F6-47D4-8776-E73C611B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levels: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DFD7-1C69-4B67-89DA-627A45B4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 Use-case can be written in different levels of detail.  For example: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Brief use case: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700" dirty="0" smtClean="0"/>
              <a:t>A </a:t>
            </a:r>
            <a:r>
              <a:rPr lang="en-US" sz="1700" dirty="0"/>
              <a:t>few sentences summarizing the </a:t>
            </a:r>
            <a:r>
              <a:rPr lang="en-US" sz="1700" dirty="0" smtClean="0"/>
              <a:t>use-case, usually the main success scenario.</a:t>
            </a:r>
          </a:p>
          <a:p>
            <a:pPr lvl="1" fontAlgn="base"/>
            <a:r>
              <a:rPr lang="en-US" sz="1700" dirty="0" smtClean="0"/>
              <a:t>        one </a:t>
            </a:r>
            <a:r>
              <a:rPr lang="en-US" sz="1700" dirty="0"/>
              <a:t>during early requirements analysis </a:t>
            </a:r>
            <a:endParaRPr lang="en-US" sz="1700" dirty="0" smtClean="0"/>
          </a:p>
          <a:p>
            <a:pPr lvl="1" fontAlgn="base"/>
            <a:r>
              <a:rPr lang="en-US" sz="1700" dirty="0"/>
              <a:t> </a:t>
            </a:r>
            <a:r>
              <a:rPr lang="en-US" sz="1700" dirty="0" smtClean="0"/>
              <a:t>       should </a:t>
            </a:r>
            <a:r>
              <a:rPr lang="en-US" sz="1700" dirty="0"/>
              <a:t>take only a couple of </a:t>
            </a:r>
            <a:r>
              <a:rPr lang="en-US" sz="1700" dirty="0" smtClean="0"/>
              <a:t>minutes  </a:t>
            </a:r>
            <a:endParaRPr lang="en-US" sz="17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Casual use-case:</a:t>
            </a:r>
            <a:r>
              <a:rPr lang="en-US" dirty="0"/>
              <a:t> multiple </a:t>
            </a:r>
            <a:r>
              <a:rPr lang="en-US" dirty="0" smtClean="0"/>
              <a:t>paragraphs</a:t>
            </a:r>
          </a:p>
          <a:p>
            <a:pPr lvl="1" fontAlgn="base"/>
            <a:r>
              <a:rPr lang="en-US" sz="1700" dirty="0" smtClean="0"/>
              <a:t>often used in agile because they easy, quick to write and understandable for both customer and developer</a:t>
            </a:r>
          </a:p>
          <a:p>
            <a:pPr lvl="1" fontAlgn="base"/>
            <a:r>
              <a:rPr lang="en-US" sz="1700" dirty="0" smtClean="0"/>
              <a:t>Main success Scenario: A customer arrives at a checkout with items to return. The cashier uses the POS system to record each returned items.</a:t>
            </a:r>
          </a:p>
          <a:p>
            <a:pPr lvl="1" fontAlgn="base"/>
            <a:r>
              <a:rPr lang="en-US" sz="1700" dirty="0" smtClean="0"/>
              <a:t>Alternate </a:t>
            </a:r>
            <a:r>
              <a:rPr lang="en-US" sz="1700" dirty="0"/>
              <a:t>Scenarios: if the customer paid by credit. If the item identifier is not found in the system.  If the system detects failure to communicate with the external accounting system .</a:t>
            </a:r>
          </a:p>
          <a:p>
            <a:pPr marL="0" indent="0" fontAlgn="base">
              <a:buNone/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Fully Dressed </a:t>
            </a:r>
            <a:r>
              <a:rPr lang="en-US" b="1" dirty="0"/>
              <a:t>use case:</a:t>
            </a:r>
            <a:r>
              <a:rPr lang="en-US" dirty="0"/>
              <a:t> </a:t>
            </a:r>
            <a:endParaRPr lang="en-US" dirty="0" smtClean="0"/>
          </a:p>
          <a:p>
            <a:pPr lvl="1" fontAlgn="base"/>
            <a:r>
              <a:rPr lang="en-US" sz="1700" dirty="0" smtClean="0"/>
              <a:t>A </a:t>
            </a:r>
            <a:r>
              <a:rPr lang="en-US" sz="1700" dirty="0"/>
              <a:t>carefully structured and detailed description enabling a deep understanding of the goals, tasks, and requirements. </a:t>
            </a:r>
            <a:r>
              <a:rPr lang="en-US" sz="1700" dirty="0" smtClean="0"/>
              <a:t>Used when system is complex and has high risks.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Detailed/Descriptive/Fully-Dressed Use-Case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333333"/>
                </a:solidFill>
              </a:rPr>
              <a:t>Elements of a Use Case:</a:t>
            </a:r>
          </a:p>
          <a:p>
            <a:pPr fontAlgn="base"/>
            <a:r>
              <a:rPr lang="en-US" b="1" dirty="0"/>
              <a:t>Use Case Name - </a:t>
            </a:r>
            <a:r>
              <a:rPr lang="en-US" dirty="0"/>
              <a:t>Brief description. </a:t>
            </a:r>
            <a:r>
              <a:rPr lang="en-US" dirty="0" smtClean="0"/>
              <a:t>(Start with a verb)</a:t>
            </a:r>
            <a:endParaRPr lang="en-US" dirty="0">
              <a:solidFill>
                <a:srgbClr val="333333"/>
              </a:solidFill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Primary Actor </a:t>
            </a:r>
            <a:r>
              <a:rPr lang="en-US" dirty="0">
                <a:solidFill>
                  <a:srgbClr val="333333"/>
                </a:solidFill>
              </a:rPr>
              <a:t>– anyone or anything that performs a behavior (who is using the system)</a:t>
            </a:r>
          </a:p>
          <a:p>
            <a:pPr fontAlgn="base"/>
            <a:r>
              <a:rPr lang="en-US" b="1" dirty="0" smtClean="0">
                <a:solidFill>
                  <a:srgbClr val="333333"/>
                </a:solidFill>
              </a:rPr>
              <a:t>Secondary Actor/ stakeholder</a:t>
            </a:r>
            <a:r>
              <a:rPr lang="en-US" dirty="0" smtClean="0">
                <a:solidFill>
                  <a:srgbClr val="333333"/>
                </a:solidFill>
              </a:rPr>
              <a:t>– </a:t>
            </a:r>
            <a:r>
              <a:rPr lang="en-US" dirty="0">
                <a:solidFill>
                  <a:srgbClr val="333333"/>
                </a:solidFill>
              </a:rPr>
              <a:t>stakeholder </a:t>
            </a:r>
            <a:r>
              <a:rPr lang="en-US" dirty="0" smtClean="0">
                <a:solidFill>
                  <a:srgbClr val="333333"/>
                </a:solidFill>
              </a:rPr>
              <a:t>who cares about this use-case.</a:t>
            </a:r>
            <a:endParaRPr lang="en-US" dirty="0">
              <a:solidFill>
                <a:srgbClr val="333333"/>
              </a:solidFill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Preconditions</a:t>
            </a:r>
            <a:r>
              <a:rPr lang="en-US" dirty="0">
                <a:solidFill>
                  <a:srgbClr val="333333"/>
                </a:solidFill>
              </a:rPr>
              <a:t> – what must be true or happen before and after the use case runs.</a:t>
            </a:r>
          </a:p>
          <a:p>
            <a:pPr fontAlgn="base"/>
            <a:r>
              <a:rPr lang="en-US" b="1" dirty="0"/>
              <a:t>Post-Conditions</a:t>
            </a:r>
            <a:r>
              <a:rPr lang="en-US" dirty="0"/>
              <a:t> -  A list of conditions that must be true when the Use Case ends.</a:t>
            </a:r>
            <a:endParaRPr lang="en-US" dirty="0">
              <a:solidFill>
                <a:srgbClr val="333333"/>
              </a:solidFill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Triggers</a:t>
            </a:r>
            <a:r>
              <a:rPr lang="en-US" dirty="0">
                <a:solidFill>
                  <a:srgbClr val="333333"/>
                </a:solidFill>
              </a:rPr>
              <a:t> – this is the event that causes the use case to be initiated.</a:t>
            </a: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Main success scenarios [Basic Flow] </a:t>
            </a:r>
            <a:r>
              <a:rPr lang="en-US" dirty="0">
                <a:solidFill>
                  <a:srgbClr val="333333"/>
                </a:solidFill>
              </a:rPr>
              <a:t>– use case in which nothing goes wrong.</a:t>
            </a:r>
          </a:p>
          <a:p>
            <a:pPr fontAlgn="base"/>
            <a:r>
              <a:rPr lang="en-US" b="1" dirty="0" smtClean="0">
                <a:solidFill>
                  <a:srgbClr val="333333"/>
                </a:solidFill>
              </a:rPr>
              <a:t>Extensions/Alternative flow </a:t>
            </a:r>
            <a:r>
              <a:rPr lang="en-US" dirty="0">
                <a:solidFill>
                  <a:srgbClr val="333333"/>
                </a:solidFill>
              </a:rPr>
              <a:t>– these paths are a variation on the main theme. These exceptions are what happen when things go wrong at the system level</a:t>
            </a: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Exception-  </a:t>
            </a:r>
            <a:r>
              <a:rPr lang="en-US" b="1" dirty="0"/>
              <a:t>Exception</a:t>
            </a:r>
            <a:r>
              <a:rPr lang="en-US" dirty="0"/>
              <a:t> is anything that leads to NOT achieving the </a:t>
            </a:r>
            <a:r>
              <a:rPr lang="en-US" b="1" dirty="0"/>
              <a:t>use case's</a:t>
            </a:r>
            <a:r>
              <a:rPr lang="en-US" dirty="0"/>
              <a:t> goal. .</a:t>
            </a:r>
            <a:endParaRPr lang="en-US" b="1" dirty="0">
              <a:solidFill>
                <a:srgbClr val="333333"/>
              </a:solidFill>
            </a:endParaRPr>
          </a:p>
          <a:p>
            <a:pPr fontAlgn="base"/>
            <a:r>
              <a:rPr lang="en-US" b="1" dirty="0">
                <a:solidFill>
                  <a:srgbClr val="333333"/>
                </a:solidFill>
              </a:rPr>
              <a:t>Quality- </a:t>
            </a:r>
            <a:r>
              <a:rPr lang="en-US" dirty="0">
                <a:solidFill>
                  <a:srgbClr val="333333"/>
                </a:solidFill>
              </a:rPr>
              <a:t>Specify quality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58" y="1028700"/>
            <a:ext cx="10370407" cy="5329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52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58" y="842963"/>
            <a:ext cx="9387244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14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Exercise…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52"/>
            <a:ext cx="10152185" cy="55497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73A3C"/>
                </a:solidFill>
                <a:latin typeface="+mn-lt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n executive at a chain of family restaurants called Brampton's Pizza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and Pasta.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They are looking to develop some software for in-house use at their restaurants.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Their goal is to take the restaurant ordering process and make it more efficient.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73A3C"/>
                </a:solidFill>
                <a:latin typeface="+mn-lt"/>
              </a:rPr>
              <a:t>She 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 thinking that customers should be able to view the menu of the restaurant they're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in, and once they're ready, place an order.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73A3C"/>
                </a:solidFill>
                <a:latin typeface="+mn-lt"/>
              </a:rPr>
              <a:t>she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'd really like there to be a kids' page where you can see the kids' menu.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Maybe there's a few games for the kids to play, but most importantly,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it should be easy enough to use that kids can make an order themselves.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customers should also be able to specify any changes they'd like to make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for their meal, and they should be able to list any dietary restrictions they may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have before they submit their order to the kitchen.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The kitchen should then be able to view these orders as they come in.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Customers should be able to view and pay their bill within the system.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5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839" y="2405856"/>
            <a:ext cx="5573224" cy="3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69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222" y="365125"/>
            <a:ext cx="10008577" cy="13255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Exercise….</a:t>
            </a:r>
            <a:r>
              <a:rPr lang="en-US" sz="3200" b="1" dirty="0"/>
              <a:t>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800" b="1" dirty="0" smtClean="0"/>
              <a:t>Write </a:t>
            </a:r>
            <a:r>
              <a:rPr lang="en-US" sz="2800" b="1" dirty="0"/>
              <a:t>a narrative Use case for booking a </a:t>
            </a:r>
            <a:r>
              <a:rPr lang="en-US" sz="2800" b="1" dirty="0" smtClean="0"/>
              <a:t>flight using </a:t>
            </a:r>
            <a:r>
              <a:rPr lang="en-US" sz="2800" b="1" dirty="0" err="1"/>
              <a:t>UACAir</a:t>
            </a:r>
            <a:r>
              <a:rPr lang="en-US" sz="2800" b="1" dirty="0"/>
              <a:t> app.: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4" y="1690688"/>
            <a:ext cx="10492154" cy="4486275"/>
          </a:xfrm>
        </p:spPr>
        <p:txBody>
          <a:bodyPr>
            <a:noAutofit/>
          </a:bodyPr>
          <a:lstStyle/>
          <a:p>
            <a:pPr lvl="1"/>
            <a:r>
              <a:rPr lang="en-US" sz="1800" b="1" dirty="0" err="1" smtClean="0"/>
              <a:t>UACAir</a:t>
            </a:r>
            <a:r>
              <a:rPr lang="en-US" sz="1800" b="1" dirty="0" smtClean="0"/>
              <a:t> </a:t>
            </a:r>
            <a:r>
              <a:rPr lang="en-US" sz="1800" b="1" dirty="0"/>
              <a:t>allows passenger to select their domestic travel route. On entering their departure </a:t>
            </a:r>
            <a:r>
              <a:rPr lang="en-US" sz="1800" b="1" dirty="0" smtClean="0"/>
              <a:t>city, </a:t>
            </a:r>
            <a:r>
              <a:rPr lang="en-US" sz="1800" b="1" dirty="0" err="1" smtClean="0"/>
              <a:t>UACAir</a:t>
            </a:r>
            <a:r>
              <a:rPr lang="en-US" sz="1800" b="1" dirty="0" smtClean="0"/>
              <a:t> </a:t>
            </a:r>
            <a:r>
              <a:rPr lang="en-US" sz="1800" b="1" dirty="0"/>
              <a:t>app populates options of arrival cities accordingly.</a:t>
            </a:r>
          </a:p>
          <a:p>
            <a:pPr lvl="1"/>
            <a:r>
              <a:rPr lang="en-US" sz="1800" b="1" dirty="0" smtClean="0"/>
              <a:t> </a:t>
            </a:r>
            <a:r>
              <a:rPr lang="en-US" sz="1800" b="1" dirty="0"/>
              <a:t>This tab takes departure and arrival airport details and then asks the passenger the number of</a:t>
            </a:r>
          </a:p>
          <a:p>
            <a:pPr marL="457200" lvl="1" indent="0">
              <a:buNone/>
            </a:pPr>
            <a:r>
              <a:rPr lang="en-US" sz="1800" b="1" dirty="0" smtClean="0"/>
              <a:t>     adult </a:t>
            </a:r>
            <a:r>
              <a:rPr lang="en-US" sz="1800" b="1" dirty="0"/>
              <a:t>and child tickets, if it’s a round trip or one way trip.</a:t>
            </a:r>
          </a:p>
          <a:p>
            <a:pPr lvl="1"/>
            <a:r>
              <a:rPr lang="en-US" sz="1800" b="1" dirty="0" smtClean="0"/>
              <a:t> </a:t>
            </a:r>
            <a:r>
              <a:rPr lang="en-US" sz="1800" b="1" dirty="0"/>
              <a:t>If it’s a round way trip, the passenger then selects the departure and return dates. (</a:t>
            </a:r>
            <a:r>
              <a:rPr lang="en-US" sz="1800" b="1" dirty="0" err="1"/>
              <a:t>UACAir</a:t>
            </a:r>
            <a:r>
              <a:rPr lang="en-US" sz="1800" b="1" dirty="0"/>
              <a:t> throws</a:t>
            </a:r>
          </a:p>
          <a:p>
            <a:pPr marL="457200" lvl="1" indent="0">
              <a:buNone/>
            </a:pPr>
            <a:r>
              <a:rPr lang="en-US" sz="1800" b="1" dirty="0" smtClean="0"/>
              <a:t>     error </a:t>
            </a:r>
            <a:r>
              <a:rPr lang="en-US" sz="1800" b="1" dirty="0"/>
              <a:t>if return date is smaller than departure date).</a:t>
            </a:r>
          </a:p>
          <a:p>
            <a:pPr lvl="1"/>
            <a:r>
              <a:rPr lang="en-US" sz="1800" b="1" dirty="0" smtClean="0"/>
              <a:t> </a:t>
            </a:r>
            <a:r>
              <a:rPr lang="en-US" sz="1800" b="1" dirty="0"/>
              <a:t>On pressing ok, all available flight schedules and details including airline details, price, departure</a:t>
            </a:r>
          </a:p>
          <a:p>
            <a:pPr marL="457200" lvl="1" indent="0">
              <a:buNone/>
            </a:pPr>
            <a:r>
              <a:rPr lang="en-US" sz="1800" b="1" dirty="0" smtClean="0"/>
              <a:t>     and </a:t>
            </a:r>
            <a:r>
              <a:rPr lang="en-US" sz="1800" b="1" dirty="0"/>
              <a:t>arrival date time along with a confirmation button is shown.</a:t>
            </a:r>
          </a:p>
          <a:p>
            <a:pPr lvl="1"/>
            <a:r>
              <a:rPr lang="en-US" sz="1800" b="1" dirty="0" smtClean="0"/>
              <a:t> </a:t>
            </a:r>
            <a:r>
              <a:rPr lang="en-US" sz="1800" b="1" dirty="0"/>
              <a:t>The passenger then </a:t>
            </a:r>
            <a:r>
              <a:rPr lang="en-US" sz="1800" b="1" dirty="0" smtClean="0"/>
              <a:t>choose </a:t>
            </a:r>
            <a:r>
              <a:rPr lang="en-US" sz="1800" b="1" dirty="0"/>
              <a:t>his desired flight(s).</a:t>
            </a:r>
          </a:p>
          <a:p>
            <a:pPr lvl="1"/>
            <a:r>
              <a:rPr lang="en-US" sz="1800" b="1" dirty="0" smtClean="0"/>
              <a:t>The </a:t>
            </a:r>
            <a:r>
              <a:rPr lang="en-US" sz="1800" b="1" dirty="0"/>
              <a:t>passenger then enters all passengers’ details based on the number of tickets chosen.</a:t>
            </a:r>
          </a:p>
          <a:p>
            <a:pPr lvl="1"/>
            <a:r>
              <a:rPr lang="en-US" sz="1800" b="1" dirty="0" smtClean="0"/>
              <a:t>The </a:t>
            </a:r>
            <a:r>
              <a:rPr lang="en-US" sz="1800" b="1" dirty="0"/>
              <a:t>confirmation button, </a:t>
            </a:r>
            <a:r>
              <a:rPr lang="en-US" sz="1800" b="1" dirty="0" err="1"/>
              <a:t>UACAir</a:t>
            </a:r>
            <a:r>
              <a:rPr lang="en-US" sz="1800" b="1" dirty="0"/>
              <a:t> app redirects passenger to payment section for the </a:t>
            </a:r>
            <a:r>
              <a:rPr lang="en-US" sz="1800" b="1" dirty="0" smtClean="0"/>
              <a:t>ticket(s)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purchase. </a:t>
            </a:r>
            <a:r>
              <a:rPr lang="en-US" sz="1800" b="1" dirty="0" err="1" smtClean="0"/>
              <a:t>UACAir</a:t>
            </a:r>
            <a:r>
              <a:rPr lang="en-US" sz="1800" b="1" dirty="0" smtClean="0"/>
              <a:t> only accepts payment through credit/debit card.</a:t>
            </a:r>
          </a:p>
          <a:p>
            <a:pPr lvl="1"/>
            <a:r>
              <a:rPr lang="en-US" sz="1800" b="1" dirty="0" smtClean="0"/>
              <a:t>Once </a:t>
            </a:r>
            <a:r>
              <a:rPr lang="en-US" sz="1800" b="1" dirty="0"/>
              <a:t>the payment has been done the itinerary will appear on </a:t>
            </a:r>
            <a:r>
              <a:rPr lang="en-US" sz="1800" b="1" dirty="0" err="1"/>
              <a:t>UACAir</a:t>
            </a:r>
            <a:r>
              <a:rPr lang="en-US" sz="1800" b="1" dirty="0"/>
              <a:t> my itinerary tab with the</a:t>
            </a:r>
          </a:p>
          <a:p>
            <a:pPr marL="457200" lvl="1" indent="0">
              <a:buNone/>
            </a:pPr>
            <a:r>
              <a:rPr lang="en-US" sz="1800" b="1" dirty="0" smtClean="0"/>
              <a:t>     travel </a:t>
            </a:r>
            <a:r>
              <a:rPr lang="en-US" sz="1800" b="1" dirty="0"/>
              <a:t>plan details. The passenger can view their itinerary and itinerary will remain there till the</a:t>
            </a:r>
          </a:p>
          <a:p>
            <a:pPr marL="457200" lvl="1" indent="0">
              <a:buNone/>
            </a:pPr>
            <a:r>
              <a:rPr lang="en-US" sz="1800" b="1" dirty="0" smtClean="0"/>
              <a:t>     travelled </a:t>
            </a:r>
            <a:r>
              <a:rPr lang="en-US" sz="1800" b="1" dirty="0"/>
              <a:t>date and time has passed.</a:t>
            </a:r>
          </a:p>
        </p:txBody>
      </p:sp>
    </p:spTree>
    <p:extLst>
      <p:ext uri="{BB962C8B-B14F-4D97-AF65-F5344CB8AC3E}">
        <p14:creationId xmlns:p14="http://schemas.microsoft.com/office/powerpoint/2010/main" val="214675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technique for capturing functional requirements, especially in software development..</a:t>
            </a:r>
          </a:p>
          <a:p>
            <a:r>
              <a:rPr lang="en-US" dirty="0"/>
              <a:t>Use case diagrams model how stakeholder interact with the system. </a:t>
            </a:r>
          </a:p>
          <a:p>
            <a:r>
              <a:rPr lang="en-US" dirty="0"/>
              <a:t>This type of UML diagram should be a high-level overview of the relationships between users and systems</a:t>
            </a:r>
          </a:p>
          <a:p>
            <a:r>
              <a:rPr lang="en-US" dirty="0"/>
              <a:t>It can be a great tool for explaining your system to a non-technical audience.</a:t>
            </a:r>
          </a:p>
        </p:txBody>
      </p:sp>
    </p:spTree>
    <p:extLst>
      <p:ext uri="{BB962C8B-B14F-4D97-AF65-F5344CB8AC3E}">
        <p14:creationId xmlns:p14="http://schemas.microsoft.com/office/powerpoint/2010/main" val="10300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Use Case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diagrams are typically developed in the early stage of development and people often apply use case modeling for the following purposes:</a:t>
            </a:r>
          </a:p>
          <a:p>
            <a:r>
              <a:rPr lang="en-US" dirty="0"/>
              <a:t>Specify the context of a system</a:t>
            </a:r>
          </a:p>
          <a:p>
            <a:r>
              <a:rPr lang="en-US" dirty="0"/>
              <a:t>Capture the requirements of a system</a:t>
            </a:r>
          </a:p>
          <a:p>
            <a:r>
              <a:rPr lang="en-US" dirty="0"/>
              <a:t>Validate systems architecture</a:t>
            </a:r>
          </a:p>
          <a:p>
            <a:r>
              <a:rPr lang="en-US" dirty="0"/>
              <a:t>Drive implementation and generate test cases</a:t>
            </a:r>
          </a:p>
          <a:p>
            <a:r>
              <a:rPr lang="en-US" dirty="0"/>
              <a:t>Developed by analysts together with domain experts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45" y="3279850"/>
            <a:ext cx="2691378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3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Use Case Diagram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960" y="1489257"/>
            <a:ext cx="7051431" cy="47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7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398183"/>
              </p:ext>
            </p:extLst>
          </p:nvPr>
        </p:nvGraphicFramePr>
        <p:xfrm>
          <a:off x="1371599" y="1283676"/>
          <a:ext cx="8889023" cy="445541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6246627">
                  <a:extLst>
                    <a:ext uri="{9D8B030D-6E8A-4147-A177-3AD203B41FA5}">
                      <a16:colId xmlns:a16="http://schemas.microsoft.com/office/drawing/2014/main" val="858035538"/>
                    </a:ext>
                  </a:extLst>
                </a:gridCol>
                <a:gridCol w="2642396">
                  <a:extLst>
                    <a:ext uri="{9D8B030D-6E8A-4147-A177-3AD203B41FA5}">
                      <a16:colId xmlns:a16="http://schemas.microsoft.com/office/drawing/2014/main" val="3145326725"/>
                    </a:ext>
                  </a:extLst>
                </a:gridCol>
              </a:tblGrid>
              <a:tr h="683167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effectLst/>
                        </a:rPr>
                        <a:t>Notation Description</a:t>
                      </a:r>
                      <a:endParaRPr lang="en-US" sz="24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3680" marR="83680" marT="75312" marB="7531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Visual Representation</a:t>
                      </a:r>
                      <a:endParaRPr lang="en-US" sz="2400" b="1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3680" marR="83680" marT="75312" marB="75312" anchor="ctr"/>
                </a:tc>
                <a:extLst>
                  <a:ext uri="{0D108BD9-81ED-4DB2-BD59-A6C34878D82A}">
                    <a16:rowId xmlns:a16="http://schemas.microsoft.com/office/drawing/2014/main" val="2914928317"/>
                  </a:ext>
                </a:extLst>
              </a:tr>
              <a:tr h="357326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Actor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Someone interacts with use case (system function).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Named by noun.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Actor plays a role in the business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Actor has a responsibility toward the system (inputs), and Actor has expectations from the system (outputs).</a:t>
                      </a:r>
                      <a:endParaRPr lang="en-US" sz="2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L="80332" marR="80332" marT="418398" marB="16735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L="80332" marR="80332" marT="418398" marB="167359" anchor="ctr"/>
                </a:tc>
                <a:extLst>
                  <a:ext uri="{0D108BD9-81ED-4DB2-BD59-A6C34878D82A}">
                    <a16:rowId xmlns:a16="http://schemas.microsoft.com/office/drawing/2014/main" val="399390825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247" y="2244716"/>
            <a:ext cx="820789" cy="13727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5317" y="294473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11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Actors: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426" y="2923917"/>
            <a:ext cx="3572607" cy="21541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09439" y="1027906"/>
            <a:ext cx="23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Tips to identify actors…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83314" y="1598354"/>
            <a:ext cx="377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Must serve as sources and destinations for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/>
                </a:solidFill>
              </a:rPr>
              <a:t>Must be external to the system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69" y="5556868"/>
            <a:ext cx="1371599" cy="1022327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68569" y="1908254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Primary actor </a:t>
            </a: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user goals fulfilled through using services of the system under discussion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drives </a:t>
            </a:r>
            <a:r>
              <a:rPr lang="en-US" dirty="0"/>
              <a:t>the use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 </a:t>
            </a:r>
            <a:r>
              <a:rPr lang="en-US" b="1" dirty="0"/>
              <a:t>Supporting </a:t>
            </a:r>
            <a:r>
              <a:rPr lang="en-US" b="1" dirty="0" smtClean="0"/>
              <a:t>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provides a service to the system under </a:t>
            </a:r>
            <a:r>
              <a:rPr lang="en-US" dirty="0" smtClean="0"/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e.g</a:t>
            </a:r>
            <a:r>
              <a:rPr lang="en-US" dirty="0" err="1" smtClean="0"/>
              <a:t>.,payment</a:t>
            </a:r>
            <a:r>
              <a:rPr lang="en-US" dirty="0" smtClean="0"/>
              <a:t> </a:t>
            </a:r>
            <a:r>
              <a:rPr lang="en-US" dirty="0"/>
              <a:t>authorization </a:t>
            </a:r>
            <a:r>
              <a:rPr lang="en-US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implies: clarification of external interfaces and protocols </a:t>
            </a:r>
            <a:r>
              <a:rPr lang="en-US" dirty="0" smtClean="0"/>
              <a:t>needed.</a:t>
            </a:r>
          </a:p>
          <a:p>
            <a:r>
              <a:rPr lang="en-US" dirty="0" smtClean="0"/>
              <a:t> </a:t>
            </a:r>
            <a:r>
              <a:rPr lang="en-US" b="1" dirty="0"/>
              <a:t>Offstage actor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 </a:t>
            </a:r>
            <a:r>
              <a:rPr lang="en-US" dirty="0"/>
              <a:t>an interest in the behavior of the use case, but is not primary or supporting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e.g</a:t>
            </a:r>
            <a:r>
              <a:rPr lang="en-US" dirty="0"/>
              <a:t>., a government tax agency</a:t>
            </a:r>
          </a:p>
        </p:txBody>
      </p:sp>
    </p:spTree>
    <p:extLst>
      <p:ext uri="{BB962C8B-B14F-4D97-AF65-F5344CB8AC3E}">
        <p14:creationId xmlns:p14="http://schemas.microsoft.com/office/powerpoint/2010/main" val="325227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50117"/>
              </p:ext>
            </p:extLst>
          </p:nvPr>
        </p:nvGraphicFramePr>
        <p:xfrm>
          <a:off x="1310054" y="1037492"/>
          <a:ext cx="9258300" cy="483577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4629150">
                  <a:extLst>
                    <a:ext uri="{9D8B030D-6E8A-4147-A177-3AD203B41FA5}">
                      <a16:colId xmlns:a16="http://schemas.microsoft.com/office/drawing/2014/main" val="3806082208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1658940585"/>
                    </a:ext>
                  </a:extLst>
                </a:gridCol>
              </a:tblGrid>
              <a:tr h="483577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effectLst/>
                        </a:rPr>
                        <a:t>Use Case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System function (process - automated or manual)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Named by verb + Noun (or Noun Phrase).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i.e. Do something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Each Actor must be linked to a use case, while some use cases may not be linked to actors.</a:t>
                      </a:r>
                      <a:endParaRPr lang="en-US" sz="2400" b="0" dirty="0">
                        <a:solidFill>
                          <a:srgbClr val="737C85"/>
                        </a:solidFill>
                        <a:effectLst/>
                        <a:latin typeface="Open Sans"/>
                      </a:endParaRPr>
                    </a:p>
                  </a:txBody>
                  <a:tcPr marT="476250" marB="1905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rgbClr val="333333"/>
                        </a:solidFill>
                        <a:effectLst/>
                        <a:latin typeface="Open Sans"/>
                      </a:endParaRPr>
                    </a:p>
                  </a:txBody>
                  <a:tcPr marT="476250" marB="190500" anchor="ctr"/>
                </a:tc>
                <a:extLst>
                  <a:ext uri="{0D108BD9-81ED-4DB2-BD59-A6C34878D82A}">
                    <a16:rowId xmlns:a16="http://schemas.microsoft.com/office/drawing/2014/main" val="1486423490"/>
                  </a:ext>
                </a:extLst>
              </a:tr>
            </a:tbl>
          </a:graphicData>
        </a:graphic>
      </p:graphicFrame>
      <p:pic>
        <p:nvPicPr>
          <p:cNvPr id="6" name="Picture 1" descr="Use Case Diagram Notation - 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44" y="2812601"/>
            <a:ext cx="1928292" cy="128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25994" y="114162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83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5608"/>
            <a:ext cx="10515600" cy="785080"/>
          </a:xfrm>
        </p:spPr>
        <p:txBody>
          <a:bodyPr/>
          <a:lstStyle/>
          <a:p>
            <a:r>
              <a:rPr lang="en-US" dirty="0"/>
              <a:t>Relationship: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Types Of Relationship: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25" t="-2724" r="-925" b="49923"/>
          <a:stretch/>
        </p:blipFill>
        <p:spPr>
          <a:xfrm>
            <a:off x="806104" y="2518370"/>
            <a:ext cx="9325005" cy="343402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824932" y="24172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39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Examples…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353" y="1051590"/>
            <a:ext cx="3133545" cy="88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9585" y="1907931"/>
            <a:ext cx="4199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Association Link </a:t>
            </a:r>
          </a:p>
          <a:p>
            <a:r>
              <a:rPr lang="en-US" sz="2400" dirty="0"/>
              <a:t>A Use Case diagram illustrates a set of use cases for a system, i.e. the actors and the relationships between the actors and use cases.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79585" y="4176345"/>
            <a:ext cx="5946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</a:rPr>
              <a:t>Include Relationship</a:t>
            </a:r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dirty="0"/>
              <a:t>The include relationship adds additional functionality not specified in the base use case. </a:t>
            </a:r>
            <a:endParaRPr lang="en-US" sz="2400" b="0" i="0" dirty="0">
              <a:effectLst/>
            </a:endParaRPr>
          </a:p>
        </p:txBody>
      </p:sp>
      <p:pic>
        <p:nvPicPr>
          <p:cNvPr id="4098" name="Picture 2" descr="How to use include in use case diag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6" y="2569844"/>
            <a:ext cx="4524374" cy="41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13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730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Wingdings</vt:lpstr>
      <vt:lpstr>Office Theme</vt:lpstr>
      <vt:lpstr>Software Design And Architecture (SE:2002)</vt:lpstr>
      <vt:lpstr>Use-Case Diagram:</vt:lpstr>
      <vt:lpstr>Purpose of Use Case Diagram:</vt:lpstr>
      <vt:lpstr>Elements of Use Case Diagram  </vt:lpstr>
      <vt:lpstr>PowerPoint Presentation</vt:lpstr>
      <vt:lpstr>Types Of Actors:</vt:lpstr>
      <vt:lpstr>PowerPoint Presentation</vt:lpstr>
      <vt:lpstr>Relationship:</vt:lpstr>
      <vt:lpstr>Relationships Examples… </vt:lpstr>
      <vt:lpstr>Continue….</vt:lpstr>
      <vt:lpstr>PowerPoint Presentation</vt:lpstr>
      <vt:lpstr>PowerPoint Presentation</vt:lpstr>
      <vt:lpstr>Use-Case levels:</vt:lpstr>
      <vt:lpstr>Detailed/Descriptive/Fully-Dressed Use-Case</vt:lpstr>
      <vt:lpstr>PowerPoint Presentation</vt:lpstr>
      <vt:lpstr>PowerPoint Presentation</vt:lpstr>
      <vt:lpstr>Exercise…</vt:lpstr>
      <vt:lpstr>Solution…</vt:lpstr>
      <vt:lpstr>Exercise….  Write a narrative Use case for booking a flight using UACAir app.: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and Design (CS:324)</dc:title>
  <dc:creator>Miss. Romasha Khurshid</dc:creator>
  <cp:lastModifiedBy>Romasha Khurshid</cp:lastModifiedBy>
  <cp:revision>252</cp:revision>
  <dcterms:created xsi:type="dcterms:W3CDTF">2020-09-07T08:53:32Z</dcterms:created>
  <dcterms:modified xsi:type="dcterms:W3CDTF">2022-03-04T02:46:37Z</dcterms:modified>
</cp:coreProperties>
</file>