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27659" y="1266444"/>
            <a:ext cx="8662416" cy="24155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27101"/>
            <a:ext cx="472059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77213"/>
            <a:ext cx="6905625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14" dirty="0"/>
              <a:t>Implementation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940" y="1077212"/>
            <a:ext cx="8227060" cy="4185761"/>
          </a:xfrm>
        </p:spPr>
        <p:txBody>
          <a:bodyPr/>
          <a:lstStyle/>
          <a:p>
            <a:pPr marL="285115" indent="-272415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lang="en-US" spc="80" dirty="0">
                <a:latin typeface="Times New Roman"/>
                <a:cs typeface="Times New Roman"/>
              </a:rPr>
              <a:t>We're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80" dirty="0">
                <a:latin typeface="Times New Roman"/>
                <a:cs typeface="Times New Roman"/>
              </a:rPr>
              <a:t>going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155" dirty="0">
                <a:latin typeface="Times New Roman"/>
                <a:cs typeface="Times New Roman"/>
              </a:rPr>
              <a:t>to</a:t>
            </a:r>
            <a:r>
              <a:rPr lang="en-US" spc="-195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create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a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i="1" spc="-70" dirty="0" err="1"/>
              <a:t>SingleObject</a:t>
            </a:r>
            <a:r>
              <a:rPr lang="en-US" i="1" spc="-70" dirty="0"/>
              <a:t> </a:t>
            </a:r>
            <a:r>
              <a:rPr lang="en-US" spc="40" dirty="0">
                <a:latin typeface="Times New Roman"/>
                <a:cs typeface="Times New Roman"/>
              </a:rPr>
              <a:t>class.</a:t>
            </a:r>
            <a:endParaRPr lang="en-US" dirty="0">
              <a:latin typeface="Times New Roman"/>
              <a:cs typeface="Times New Roman"/>
            </a:endParaRPr>
          </a:p>
          <a:p>
            <a:pPr marL="285115" marR="132080" indent="-272415">
              <a:lnSpc>
                <a:spcPct val="100000"/>
              </a:lnSpc>
              <a:spcBef>
                <a:spcPts val="76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lang="en-US" i="1" spc="-70" dirty="0" err="1"/>
              <a:t>SingleObject</a:t>
            </a:r>
            <a:r>
              <a:rPr lang="en-US" i="1" spc="-70" dirty="0"/>
              <a:t> </a:t>
            </a:r>
            <a:r>
              <a:rPr lang="en-US" spc="50" dirty="0">
                <a:latin typeface="Times New Roman"/>
                <a:cs typeface="Times New Roman"/>
              </a:rPr>
              <a:t>class </a:t>
            </a:r>
            <a:r>
              <a:rPr lang="en-US" spc="70" dirty="0">
                <a:latin typeface="Times New Roman"/>
                <a:cs typeface="Times New Roman"/>
              </a:rPr>
              <a:t>have </a:t>
            </a:r>
            <a:r>
              <a:rPr lang="en-US" spc="100" dirty="0">
                <a:latin typeface="Times New Roman"/>
                <a:cs typeface="Times New Roman"/>
              </a:rPr>
              <a:t>its </a:t>
            </a:r>
            <a:r>
              <a:rPr lang="en-US" b="1" spc="-160" dirty="0"/>
              <a:t>constructor </a:t>
            </a:r>
            <a:r>
              <a:rPr lang="en-US" b="1" spc="-675" dirty="0"/>
              <a:t>as  </a:t>
            </a:r>
            <a:r>
              <a:rPr lang="en-US" b="1" spc="-160" dirty="0"/>
              <a:t>private </a:t>
            </a:r>
            <a:r>
              <a:rPr lang="en-US" b="1" spc="-165" dirty="0"/>
              <a:t>and </a:t>
            </a:r>
            <a:r>
              <a:rPr lang="en-US" b="1" spc="-185" dirty="0"/>
              <a:t>have </a:t>
            </a:r>
            <a:r>
              <a:rPr lang="en-US" b="1" spc="-195" dirty="0"/>
              <a:t>a </a:t>
            </a:r>
            <a:r>
              <a:rPr lang="en-US" b="1" spc="-110" dirty="0"/>
              <a:t>static </a:t>
            </a:r>
            <a:r>
              <a:rPr lang="en-US" b="1" spc="-140" dirty="0"/>
              <a:t>instance </a:t>
            </a:r>
            <a:r>
              <a:rPr lang="en-US" b="1" spc="-120" dirty="0"/>
              <a:t>of  </a:t>
            </a:r>
            <a:r>
              <a:rPr lang="en-US" b="1" spc="-75" dirty="0"/>
              <a:t>itself</a:t>
            </a:r>
            <a:r>
              <a:rPr lang="en-US" spc="-75" dirty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285115" marR="930910" indent="-27241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lang="en-US" i="1" spc="-70" dirty="0" err="1"/>
              <a:t>SingleObject</a:t>
            </a:r>
            <a:r>
              <a:rPr lang="en-US" i="1" spc="-70" dirty="0"/>
              <a:t> </a:t>
            </a:r>
            <a:r>
              <a:rPr lang="en-US" spc="50" dirty="0">
                <a:latin typeface="Times New Roman"/>
                <a:cs typeface="Times New Roman"/>
              </a:rPr>
              <a:t>class </a:t>
            </a:r>
            <a:r>
              <a:rPr lang="en-US" b="1" spc="-165" dirty="0"/>
              <a:t>provides </a:t>
            </a:r>
            <a:r>
              <a:rPr lang="en-US" b="1" spc="-190" dirty="0"/>
              <a:t>a </a:t>
            </a:r>
            <a:r>
              <a:rPr lang="en-US" b="1" spc="-105" dirty="0"/>
              <a:t>static  </a:t>
            </a:r>
            <a:r>
              <a:rPr lang="en-US" b="1" spc="-130" dirty="0"/>
              <a:t>method </a:t>
            </a:r>
            <a:r>
              <a:rPr lang="en-US" b="1" spc="-95" dirty="0"/>
              <a:t>to </a:t>
            </a:r>
            <a:r>
              <a:rPr lang="en-US" b="1" spc="-100" dirty="0"/>
              <a:t>get </a:t>
            </a:r>
            <a:r>
              <a:rPr lang="en-US" b="1" spc="-95" dirty="0"/>
              <a:t>its </a:t>
            </a:r>
            <a:r>
              <a:rPr lang="en-US" b="1" spc="-110" dirty="0"/>
              <a:t>static </a:t>
            </a:r>
            <a:r>
              <a:rPr lang="en-US" b="1" spc="-140" dirty="0"/>
              <a:t>instance</a:t>
            </a:r>
            <a:r>
              <a:rPr lang="en-US" b="1" spc="-390" dirty="0"/>
              <a:t> </a:t>
            </a:r>
            <a:r>
              <a:rPr lang="en-US" spc="155" dirty="0">
                <a:latin typeface="Times New Roman"/>
                <a:cs typeface="Times New Roman"/>
              </a:rPr>
              <a:t>to  </a:t>
            </a:r>
            <a:r>
              <a:rPr lang="en-US" spc="140" dirty="0">
                <a:latin typeface="Times New Roman"/>
                <a:cs typeface="Times New Roman"/>
              </a:rPr>
              <a:t>outside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70" dirty="0">
                <a:latin typeface="Times New Roman"/>
                <a:cs typeface="Times New Roman"/>
              </a:rPr>
              <a:t>world.</a:t>
            </a:r>
            <a:endParaRPr lang="en-US" dirty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lang="en-US" i="1" spc="-95" dirty="0" err="1"/>
              <a:t>SingletonPatternDemo</a:t>
            </a:r>
            <a:r>
              <a:rPr lang="en-US" spc="-95" dirty="0">
                <a:latin typeface="Times New Roman"/>
                <a:cs typeface="Times New Roman"/>
              </a:rPr>
              <a:t>,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170" dirty="0">
                <a:latin typeface="Times New Roman"/>
                <a:cs typeface="Times New Roman"/>
              </a:rPr>
              <a:t>our</a:t>
            </a:r>
            <a:r>
              <a:rPr lang="en-US" spc="-200" dirty="0">
                <a:latin typeface="Times New Roman"/>
                <a:cs typeface="Times New Roman"/>
              </a:rPr>
              <a:t> </a:t>
            </a:r>
            <a:r>
              <a:rPr lang="en-US" spc="185" dirty="0">
                <a:latin typeface="Times New Roman"/>
                <a:cs typeface="Times New Roman"/>
              </a:rPr>
              <a:t>demo</a:t>
            </a:r>
            <a:r>
              <a:rPr lang="en-US" spc="-165" dirty="0">
                <a:latin typeface="Times New Roman"/>
                <a:cs typeface="Times New Roman"/>
              </a:rPr>
              <a:t> </a:t>
            </a:r>
            <a:r>
              <a:rPr lang="en-US" spc="50" dirty="0">
                <a:latin typeface="Times New Roman"/>
                <a:cs typeface="Times New Roman"/>
              </a:rPr>
              <a:t>class</a:t>
            </a:r>
            <a:r>
              <a:rPr lang="en-US" spc="-140" dirty="0">
                <a:latin typeface="Times New Roman"/>
                <a:cs typeface="Times New Roman"/>
              </a:rPr>
              <a:t> </a:t>
            </a:r>
            <a:r>
              <a:rPr lang="en-US" spc="-400" dirty="0">
                <a:latin typeface="Times New Roman"/>
                <a:cs typeface="Times New Roman"/>
              </a:rPr>
              <a:t>will</a:t>
            </a:r>
            <a:endParaRPr lang="en-US" dirty="0">
              <a:latin typeface="Times New Roman"/>
              <a:cs typeface="Times New Roman"/>
            </a:endParaRPr>
          </a:p>
          <a:p>
            <a:pPr marL="285115" marR="2197735">
              <a:lnSpc>
                <a:spcPct val="100000"/>
              </a:lnSpc>
              <a:spcBef>
                <a:spcPts val="5"/>
              </a:spcBef>
            </a:pPr>
            <a:r>
              <a:rPr lang="en-US" b="1" spc="-150" dirty="0"/>
              <a:t>use </a:t>
            </a:r>
            <a:r>
              <a:rPr lang="en-US" b="1" i="1" spc="-165" dirty="0" err="1"/>
              <a:t>SingleObject</a:t>
            </a:r>
            <a:r>
              <a:rPr lang="en-US" b="1" i="1" spc="-165" dirty="0"/>
              <a:t> </a:t>
            </a:r>
            <a:r>
              <a:rPr lang="en-US" b="1" spc="-155" dirty="0"/>
              <a:t>class </a:t>
            </a:r>
            <a:r>
              <a:rPr lang="en-US" spc="155" dirty="0">
                <a:latin typeface="Times New Roman"/>
                <a:cs typeface="Times New Roman"/>
              </a:rPr>
              <a:t>to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100" dirty="0">
                <a:latin typeface="Times New Roman"/>
                <a:cs typeface="Times New Roman"/>
              </a:rPr>
              <a:t>get  </a:t>
            </a:r>
            <a:r>
              <a:rPr lang="en-US" spc="114" dirty="0">
                <a:latin typeface="Times New Roman"/>
                <a:cs typeface="Times New Roman"/>
              </a:rPr>
              <a:t>a </a:t>
            </a:r>
            <a:r>
              <a:rPr lang="en-US" i="1" spc="-70" dirty="0" err="1"/>
              <a:t>SingleObject</a:t>
            </a:r>
            <a:r>
              <a:rPr lang="en-US" i="1" spc="-265" dirty="0"/>
              <a:t> </a:t>
            </a:r>
            <a:r>
              <a:rPr lang="en-US" spc="100" dirty="0">
                <a:latin typeface="Times New Roman"/>
                <a:cs typeface="Times New Roman"/>
              </a:rPr>
              <a:t>object.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1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10" dirty="0"/>
              <a:t>Step</a:t>
            </a:r>
            <a:r>
              <a:rPr lang="en-US" spc="-375" dirty="0"/>
              <a:t> </a:t>
            </a:r>
            <a:r>
              <a:rPr lang="en-US" spc="-245" dirty="0"/>
              <a:t>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1905001"/>
            <a:ext cx="8686800" cy="4616648"/>
          </a:xfrm>
        </p:spPr>
        <p:txBody>
          <a:bodyPr/>
          <a:lstStyle/>
          <a:p>
            <a:pPr marL="317500">
              <a:lnSpc>
                <a:spcPct val="100000"/>
              </a:lnSpc>
              <a:spcBef>
                <a:spcPts val="515"/>
              </a:spcBef>
            </a:pPr>
            <a:r>
              <a:rPr lang="en-US" sz="2000" b="1" spc="-110" dirty="0">
                <a:latin typeface="Arial"/>
                <a:cs typeface="Arial"/>
              </a:rPr>
              <a:t>public </a:t>
            </a:r>
            <a:r>
              <a:rPr lang="en-US" sz="2000" b="1" spc="-120" dirty="0">
                <a:latin typeface="Arial"/>
                <a:cs typeface="Arial"/>
              </a:rPr>
              <a:t>class </a:t>
            </a:r>
            <a:r>
              <a:rPr lang="en-US" sz="2000" b="1" spc="-175" dirty="0" err="1">
                <a:latin typeface="Arial"/>
                <a:cs typeface="Arial"/>
              </a:rPr>
              <a:t>SingleObject</a:t>
            </a:r>
            <a:r>
              <a:rPr lang="en-US" sz="2000" b="1" spc="-170" dirty="0">
                <a:latin typeface="Arial"/>
                <a:cs typeface="Arial"/>
              </a:rPr>
              <a:t> </a:t>
            </a:r>
            <a:r>
              <a:rPr lang="en-US" sz="2000" b="1" spc="385" dirty="0">
                <a:latin typeface="Arial"/>
                <a:cs typeface="Arial"/>
              </a:rPr>
              <a:t>{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10" dirty="0">
                <a:latin typeface="Arial"/>
                <a:cs typeface="Arial"/>
              </a:rPr>
              <a:t>//create </a:t>
            </a:r>
            <a:r>
              <a:rPr lang="en-US" sz="2000" b="1" spc="-235" dirty="0">
                <a:latin typeface="Arial"/>
                <a:cs typeface="Arial"/>
              </a:rPr>
              <a:t>an </a:t>
            </a:r>
            <a:r>
              <a:rPr lang="en-US" sz="2000" b="1" spc="-110" dirty="0">
                <a:latin typeface="Arial"/>
                <a:cs typeface="Arial"/>
              </a:rPr>
              <a:t>object </a:t>
            </a:r>
            <a:r>
              <a:rPr lang="en-US" sz="2000" b="1" spc="35" dirty="0">
                <a:latin typeface="Arial"/>
                <a:cs typeface="Arial"/>
              </a:rPr>
              <a:t>of</a:t>
            </a:r>
            <a:r>
              <a:rPr lang="en-US" sz="2000" b="1" spc="-390" dirty="0">
                <a:latin typeface="Arial"/>
                <a:cs typeface="Arial"/>
              </a:rPr>
              <a:t> </a:t>
            </a:r>
            <a:r>
              <a:rPr lang="en-US" sz="2000" b="1" spc="-175" dirty="0" err="1">
                <a:latin typeface="Arial"/>
                <a:cs typeface="Arial"/>
              </a:rPr>
              <a:t>SingleObject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-60" dirty="0">
                <a:latin typeface="Arial"/>
                <a:cs typeface="Arial"/>
              </a:rPr>
              <a:t>private </a:t>
            </a:r>
            <a:r>
              <a:rPr lang="en-US" sz="2000" b="1" spc="25" dirty="0">
                <a:latin typeface="Arial"/>
                <a:cs typeface="Arial"/>
              </a:rPr>
              <a:t>static </a:t>
            </a:r>
            <a:r>
              <a:rPr lang="en-US" sz="2000" b="1" spc="-175" dirty="0" err="1">
                <a:latin typeface="Arial"/>
                <a:cs typeface="Arial"/>
              </a:rPr>
              <a:t>SingleObject</a:t>
            </a:r>
            <a:r>
              <a:rPr lang="en-US" sz="2000" b="1" spc="-175" dirty="0">
                <a:latin typeface="Arial"/>
                <a:cs typeface="Arial"/>
              </a:rPr>
              <a:t> </a:t>
            </a:r>
            <a:r>
              <a:rPr lang="en-US" sz="2000" b="1" spc="-160" dirty="0">
                <a:latin typeface="Arial"/>
                <a:cs typeface="Arial"/>
              </a:rPr>
              <a:t>instance </a:t>
            </a:r>
            <a:r>
              <a:rPr lang="en-US" sz="2000" b="1" spc="-85" dirty="0">
                <a:latin typeface="Arial"/>
                <a:cs typeface="Arial"/>
              </a:rPr>
              <a:t>= </a:t>
            </a:r>
            <a:r>
              <a:rPr lang="en-US" sz="2000" b="1" spc="-430" dirty="0">
                <a:latin typeface="Arial"/>
                <a:cs typeface="Arial"/>
              </a:rPr>
              <a:t>new</a:t>
            </a:r>
            <a:r>
              <a:rPr lang="en-US" sz="2000" b="1" spc="-409" dirty="0">
                <a:latin typeface="Arial"/>
                <a:cs typeface="Arial"/>
              </a:rPr>
              <a:t> </a:t>
            </a:r>
            <a:r>
              <a:rPr lang="en-US" sz="2000" b="1" spc="-114" dirty="0" err="1">
                <a:latin typeface="Arial"/>
                <a:cs typeface="Arial"/>
              </a:rPr>
              <a:t>SingleObject</a:t>
            </a:r>
            <a:r>
              <a:rPr lang="en-US" sz="2000" b="1" spc="-114" dirty="0">
                <a:latin typeface="Arial"/>
                <a:cs typeface="Arial"/>
              </a:rPr>
              <a:t>();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-175" dirty="0">
                <a:latin typeface="Arial"/>
                <a:cs typeface="Arial"/>
              </a:rPr>
              <a:t>//make </a:t>
            </a:r>
            <a:r>
              <a:rPr lang="en-US" sz="2000" b="1" spc="-80" dirty="0">
                <a:latin typeface="Arial"/>
                <a:cs typeface="Arial"/>
              </a:rPr>
              <a:t>the </a:t>
            </a:r>
            <a:r>
              <a:rPr lang="en-US" sz="2000" b="1" spc="-165" dirty="0">
                <a:latin typeface="Arial"/>
                <a:cs typeface="Arial"/>
              </a:rPr>
              <a:t>constructor </a:t>
            </a:r>
            <a:r>
              <a:rPr lang="en-US" sz="2000" b="1" spc="-60" dirty="0">
                <a:latin typeface="Arial"/>
                <a:cs typeface="Arial"/>
              </a:rPr>
              <a:t>private </a:t>
            </a:r>
            <a:r>
              <a:rPr lang="en-US" sz="2000" b="1" spc="-235" dirty="0">
                <a:latin typeface="Arial"/>
                <a:cs typeface="Arial"/>
              </a:rPr>
              <a:t>so </a:t>
            </a:r>
            <a:r>
              <a:rPr lang="en-US" sz="2000" b="1" spc="-5" dirty="0">
                <a:latin typeface="Arial"/>
                <a:cs typeface="Arial"/>
              </a:rPr>
              <a:t>that </a:t>
            </a:r>
            <a:r>
              <a:rPr lang="en-US" sz="2000" b="1" spc="30" dirty="0">
                <a:latin typeface="Arial"/>
                <a:cs typeface="Arial"/>
              </a:rPr>
              <a:t>this </a:t>
            </a:r>
            <a:r>
              <a:rPr lang="en-US" sz="2000" b="1" spc="-120" dirty="0">
                <a:latin typeface="Arial"/>
                <a:cs typeface="Arial"/>
              </a:rPr>
              <a:t>class </a:t>
            </a:r>
            <a:r>
              <a:rPr lang="en-US" sz="2000" b="1" spc="-240" dirty="0">
                <a:latin typeface="Arial"/>
                <a:cs typeface="Arial"/>
              </a:rPr>
              <a:t>cannot</a:t>
            </a:r>
            <a:r>
              <a:rPr lang="en-US" sz="2000" b="1" spc="-15" dirty="0">
                <a:latin typeface="Arial"/>
                <a:cs typeface="Arial"/>
              </a:rPr>
              <a:t> </a:t>
            </a:r>
            <a:r>
              <a:rPr lang="en-US" sz="2000" b="1" spc="-229" dirty="0">
                <a:latin typeface="Arial"/>
                <a:cs typeface="Arial"/>
              </a:rPr>
              <a:t>be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-15" dirty="0">
                <a:latin typeface="Arial"/>
                <a:cs typeface="Arial"/>
              </a:rPr>
              <a:t>//instantiated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-60" dirty="0">
                <a:latin typeface="Arial"/>
                <a:cs typeface="Arial"/>
              </a:rPr>
              <a:t>private</a:t>
            </a:r>
            <a:r>
              <a:rPr lang="en-US" sz="2000" b="1" spc="60" dirty="0">
                <a:latin typeface="Arial"/>
                <a:cs typeface="Arial"/>
              </a:rPr>
              <a:t> </a:t>
            </a:r>
            <a:r>
              <a:rPr lang="en-US" sz="2000" b="1" spc="-95" dirty="0" err="1">
                <a:latin typeface="Arial"/>
                <a:cs typeface="Arial"/>
              </a:rPr>
              <a:t>SingleObject</a:t>
            </a:r>
            <a:r>
              <a:rPr lang="en-US" sz="2000" b="1" spc="-95" dirty="0">
                <a:latin typeface="Arial"/>
                <a:cs typeface="Arial"/>
              </a:rPr>
              <a:t>(){}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  <a:spcBef>
                <a:spcPts val="5"/>
              </a:spcBef>
            </a:pPr>
            <a:r>
              <a:rPr lang="en-US" sz="2000" b="1" spc="10" dirty="0">
                <a:latin typeface="Arial"/>
                <a:cs typeface="Arial"/>
              </a:rPr>
              <a:t>//Get </a:t>
            </a:r>
            <a:r>
              <a:rPr lang="en-US" sz="2000" b="1" spc="-75" dirty="0">
                <a:latin typeface="Arial"/>
                <a:cs typeface="Arial"/>
              </a:rPr>
              <a:t>the </a:t>
            </a:r>
            <a:r>
              <a:rPr lang="en-US" sz="2000" b="1" spc="-140" dirty="0">
                <a:latin typeface="Arial"/>
                <a:cs typeface="Arial"/>
              </a:rPr>
              <a:t>only </a:t>
            </a:r>
            <a:r>
              <a:rPr lang="en-US" sz="2000" b="1" spc="-105" dirty="0">
                <a:latin typeface="Arial"/>
                <a:cs typeface="Arial"/>
              </a:rPr>
              <a:t>object</a:t>
            </a:r>
            <a:r>
              <a:rPr lang="en-US" sz="2000" b="1" spc="-85" dirty="0">
                <a:latin typeface="Arial"/>
                <a:cs typeface="Arial"/>
              </a:rPr>
              <a:t> </a:t>
            </a:r>
            <a:r>
              <a:rPr lang="en-US" sz="2000" b="1" spc="-70" dirty="0">
                <a:latin typeface="Arial"/>
                <a:cs typeface="Arial"/>
              </a:rPr>
              <a:t>available</a:t>
            </a:r>
            <a:endParaRPr lang="en-US" sz="2000" dirty="0">
              <a:latin typeface="Arial"/>
              <a:cs typeface="Arial"/>
            </a:endParaRPr>
          </a:p>
          <a:p>
            <a:pPr marL="1097915" marR="2348230" indent="-390525">
              <a:lnSpc>
                <a:spcPct val="100000"/>
              </a:lnSpc>
            </a:pPr>
            <a:r>
              <a:rPr lang="en-US" sz="2000" b="1" spc="-105" dirty="0">
                <a:latin typeface="Arial"/>
                <a:cs typeface="Arial"/>
              </a:rPr>
              <a:t>public </a:t>
            </a:r>
            <a:r>
              <a:rPr lang="en-US" sz="2000" b="1" spc="25" dirty="0">
                <a:latin typeface="Arial"/>
                <a:cs typeface="Arial"/>
              </a:rPr>
              <a:t>static </a:t>
            </a:r>
            <a:r>
              <a:rPr lang="en-US" sz="2000" b="1" spc="-175" dirty="0" err="1">
                <a:latin typeface="Arial"/>
                <a:cs typeface="Arial"/>
              </a:rPr>
              <a:t>SingleObject</a:t>
            </a:r>
            <a:r>
              <a:rPr lang="en-US" sz="2000" b="1" spc="-175" dirty="0">
                <a:latin typeface="Arial"/>
                <a:cs typeface="Arial"/>
              </a:rPr>
              <a:t> </a:t>
            </a:r>
            <a:r>
              <a:rPr lang="en-US" sz="2000" b="1" spc="-90" dirty="0" err="1">
                <a:latin typeface="Arial"/>
                <a:cs typeface="Arial"/>
              </a:rPr>
              <a:t>getInstance</a:t>
            </a:r>
            <a:r>
              <a:rPr lang="en-US" sz="2000" b="1" spc="-90" dirty="0">
                <a:latin typeface="Arial"/>
                <a:cs typeface="Arial"/>
              </a:rPr>
              <a:t>(){  </a:t>
            </a:r>
            <a:r>
              <a:rPr lang="en-US" sz="2000" b="1" spc="-85" dirty="0">
                <a:latin typeface="Arial"/>
                <a:cs typeface="Arial"/>
              </a:rPr>
              <a:t>return</a:t>
            </a:r>
            <a:r>
              <a:rPr lang="en-US" sz="2000" b="1" spc="45" dirty="0">
                <a:latin typeface="Arial"/>
                <a:cs typeface="Arial"/>
              </a:rPr>
              <a:t> </a:t>
            </a:r>
            <a:r>
              <a:rPr lang="en-US" sz="2000" b="1" spc="-114" dirty="0">
                <a:latin typeface="Arial"/>
                <a:cs typeface="Arial"/>
              </a:rPr>
              <a:t>instance;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385" dirty="0">
                <a:latin typeface="Arial"/>
                <a:cs typeface="Arial"/>
              </a:rPr>
              <a:t>}</a:t>
            </a:r>
            <a:endParaRPr lang="en-US" sz="2000" dirty="0">
              <a:latin typeface="Arial"/>
              <a:cs typeface="Arial"/>
            </a:endParaRPr>
          </a:p>
          <a:p>
            <a:pPr marL="1097915" marR="2740025" indent="-390525">
              <a:lnSpc>
                <a:spcPct val="100000"/>
              </a:lnSpc>
            </a:pPr>
            <a:r>
              <a:rPr lang="en-US" sz="2000" b="1" spc="-105" dirty="0">
                <a:latin typeface="Arial"/>
                <a:cs typeface="Arial"/>
              </a:rPr>
              <a:t>public </a:t>
            </a:r>
            <a:r>
              <a:rPr lang="en-US" sz="2000" b="1" spc="-140" dirty="0">
                <a:latin typeface="Arial"/>
                <a:cs typeface="Arial"/>
              </a:rPr>
              <a:t>void </a:t>
            </a:r>
            <a:r>
              <a:rPr lang="en-US" sz="2000" b="1" spc="-300" dirty="0" err="1">
                <a:latin typeface="Arial"/>
                <a:cs typeface="Arial"/>
              </a:rPr>
              <a:t>showMessage</a:t>
            </a:r>
            <a:r>
              <a:rPr lang="en-US" sz="2000" b="1" spc="-300" dirty="0">
                <a:latin typeface="Arial"/>
                <a:cs typeface="Arial"/>
              </a:rPr>
              <a:t>(){  </a:t>
            </a:r>
            <a:r>
              <a:rPr lang="en-US" sz="2000" b="1" spc="-120" dirty="0" err="1">
                <a:latin typeface="Arial"/>
                <a:cs typeface="Arial"/>
              </a:rPr>
              <a:t>System.out.println</a:t>
            </a:r>
            <a:r>
              <a:rPr lang="en-US" sz="2000" b="1" spc="-120" dirty="0">
                <a:latin typeface="Arial"/>
                <a:cs typeface="Arial"/>
              </a:rPr>
              <a:t>("Hello</a:t>
            </a:r>
            <a:r>
              <a:rPr lang="en-US" sz="2000" b="1" spc="20" dirty="0">
                <a:latin typeface="Arial"/>
                <a:cs typeface="Arial"/>
              </a:rPr>
              <a:t> </a:t>
            </a:r>
            <a:r>
              <a:rPr lang="en-US" sz="2000" b="1" spc="-95" dirty="0">
                <a:latin typeface="Arial"/>
                <a:cs typeface="Arial"/>
              </a:rPr>
              <a:t>World!");</a:t>
            </a:r>
            <a:endParaRPr lang="en-US" sz="20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000" b="1" spc="385" dirty="0">
                <a:latin typeface="Arial"/>
                <a:cs typeface="Arial"/>
              </a:rPr>
              <a:t>}</a:t>
            </a:r>
            <a:endParaRPr lang="en-US" sz="20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lang="en-US" sz="2000" b="1" spc="385" dirty="0">
                <a:latin typeface="Arial"/>
                <a:cs typeface="Arial"/>
              </a:rPr>
              <a:t>}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123481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pc="80" dirty="0">
                <a:latin typeface="Times New Roman"/>
                <a:cs typeface="Times New Roman"/>
              </a:rPr>
              <a:t>Create </a:t>
            </a:r>
            <a:r>
              <a:rPr lang="en-US" spc="95" dirty="0">
                <a:latin typeface="Times New Roman"/>
                <a:cs typeface="Times New Roman"/>
              </a:rPr>
              <a:t>a</a:t>
            </a:r>
            <a:r>
              <a:rPr lang="en-US" spc="-459" dirty="0">
                <a:latin typeface="Times New Roman"/>
                <a:cs typeface="Times New Roman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Singleton </a:t>
            </a:r>
            <a:r>
              <a:rPr lang="en-US" spc="15" dirty="0">
                <a:latin typeface="Times New Roman"/>
                <a:cs typeface="Times New Roman"/>
              </a:rPr>
              <a:t>Class. </a:t>
            </a:r>
            <a:r>
              <a:rPr lang="en-US" spc="-70" dirty="0">
                <a:latin typeface="Times New Roman"/>
                <a:cs typeface="Times New Roman"/>
              </a:rPr>
              <a:t>(</a:t>
            </a:r>
            <a:r>
              <a:rPr lang="en-US" i="1" spc="-70" dirty="0">
                <a:latin typeface="Georgia"/>
                <a:cs typeface="Georgia"/>
              </a:rPr>
              <a:t>SingleObject.java)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3844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310" dirty="0"/>
              <a:t>Step</a:t>
            </a:r>
            <a:r>
              <a:rPr lang="en-US" spc="-370" dirty="0"/>
              <a:t> </a:t>
            </a:r>
            <a:r>
              <a:rPr lang="en-US" spc="-245" dirty="0"/>
              <a:t>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86855"/>
            <a:ext cx="8534400" cy="5970865"/>
          </a:xfrm>
        </p:spPr>
        <p:txBody>
          <a:bodyPr/>
          <a:lstStyle/>
          <a:p>
            <a:pPr marL="317500">
              <a:lnSpc>
                <a:spcPct val="100000"/>
              </a:lnSpc>
              <a:spcBef>
                <a:spcPts val="1010"/>
              </a:spcBef>
            </a:pPr>
            <a:r>
              <a:rPr lang="en-US" sz="2400" b="1" spc="-110" dirty="0">
                <a:latin typeface="Arial"/>
                <a:cs typeface="Arial"/>
              </a:rPr>
              <a:t>public </a:t>
            </a:r>
            <a:r>
              <a:rPr lang="en-US" sz="2400" b="1" spc="-120" dirty="0">
                <a:latin typeface="Arial"/>
                <a:cs typeface="Arial"/>
              </a:rPr>
              <a:t>class </a:t>
            </a:r>
            <a:r>
              <a:rPr lang="en-US" sz="2400" b="1" spc="-254" dirty="0" err="1">
                <a:latin typeface="Arial"/>
                <a:cs typeface="Arial"/>
              </a:rPr>
              <a:t>SingletonPatternDemo</a:t>
            </a:r>
            <a:r>
              <a:rPr lang="en-US" sz="2400" b="1" spc="-170" dirty="0">
                <a:latin typeface="Arial"/>
                <a:cs typeface="Arial"/>
              </a:rPr>
              <a:t> </a:t>
            </a:r>
            <a:r>
              <a:rPr lang="en-US" sz="2400" b="1" spc="385" dirty="0">
                <a:latin typeface="Arial"/>
                <a:cs typeface="Arial"/>
              </a:rPr>
              <a:t>{</a:t>
            </a:r>
            <a:endParaRPr lang="en-US" sz="24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400" b="1" spc="-105" dirty="0">
                <a:latin typeface="Arial"/>
                <a:cs typeface="Arial"/>
              </a:rPr>
              <a:t>public </a:t>
            </a:r>
            <a:r>
              <a:rPr lang="en-US" sz="2400" b="1" spc="25" dirty="0">
                <a:latin typeface="Arial"/>
                <a:cs typeface="Arial"/>
              </a:rPr>
              <a:t>static </a:t>
            </a:r>
            <a:r>
              <a:rPr lang="en-US" sz="2400" b="1" spc="-140" dirty="0">
                <a:latin typeface="Arial"/>
                <a:cs typeface="Arial"/>
              </a:rPr>
              <a:t>void </a:t>
            </a:r>
            <a:r>
              <a:rPr lang="en-US" sz="2400" b="1" spc="-105" dirty="0">
                <a:latin typeface="Arial"/>
                <a:cs typeface="Arial"/>
              </a:rPr>
              <a:t>main(String[] </a:t>
            </a:r>
            <a:r>
              <a:rPr lang="en-US" sz="2400" b="1" spc="-95" dirty="0" err="1">
                <a:latin typeface="Arial"/>
                <a:cs typeface="Arial"/>
              </a:rPr>
              <a:t>args</a:t>
            </a:r>
            <a:r>
              <a:rPr lang="en-US" sz="2400" b="1" spc="-95" dirty="0">
                <a:latin typeface="Arial"/>
                <a:cs typeface="Arial"/>
              </a:rPr>
              <a:t>)</a:t>
            </a:r>
            <a:r>
              <a:rPr lang="en-US" sz="2400" b="1" spc="135" dirty="0">
                <a:latin typeface="Arial"/>
                <a:cs typeface="Arial"/>
              </a:rPr>
              <a:t> </a:t>
            </a:r>
            <a:r>
              <a:rPr lang="en-US" sz="2400" b="1" spc="385" dirty="0">
                <a:latin typeface="Arial"/>
                <a:cs typeface="Arial"/>
              </a:rPr>
              <a:t>{</a:t>
            </a:r>
            <a:endParaRPr lang="en-US" sz="24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lang="en-US" sz="2400" b="1" spc="150" dirty="0">
                <a:latin typeface="Arial"/>
                <a:cs typeface="Arial"/>
              </a:rPr>
              <a:t>//illegal</a:t>
            </a:r>
            <a:r>
              <a:rPr lang="en-US" sz="2400" b="1" spc="45" dirty="0">
                <a:latin typeface="Arial"/>
                <a:cs typeface="Arial"/>
              </a:rPr>
              <a:t> </a:t>
            </a:r>
            <a:r>
              <a:rPr lang="en-US" sz="2400" b="1" spc="-160" dirty="0">
                <a:latin typeface="Arial"/>
                <a:cs typeface="Arial"/>
              </a:rPr>
              <a:t>construct</a:t>
            </a:r>
            <a:endParaRPr lang="en-US" sz="2400" dirty="0">
              <a:latin typeface="Arial"/>
              <a:cs typeface="Arial"/>
            </a:endParaRPr>
          </a:p>
          <a:p>
            <a:pPr marL="1231900" marR="5080" indent="-134620">
              <a:lnSpc>
                <a:spcPct val="100000"/>
              </a:lnSpc>
            </a:pPr>
            <a:r>
              <a:rPr lang="en-US" sz="2400" b="1" spc="-145" dirty="0">
                <a:latin typeface="Arial"/>
                <a:cs typeface="Arial"/>
              </a:rPr>
              <a:t>//Compile </a:t>
            </a:r>
            <a:r>
              <a:rPr lang="en-US" sz="2400" b="1" spc="-305" dirty="0">
                <a:latin typeface="Arial"/>
                <a:cs typeface="Arial"/>
              </a:rPr>
              <a:t>Time </a:t>
            </a:r>
            <a:r>
              <a:rPr lang="en-US" sz="2400" b="1" spc="-40" dirty="0">
                <a:latin typeface="Arial"/>
                <a:cs typeface="Arial"/>
              </a:rPr>
              <a:t>Error: </a:t>
            </a:r>
            <a:r>
              <a:rPr lang="en-US" sz="2400" b="1" spc="-300" dirty="0">
                <a:latin typeface="Arial"/>
                <a:cs typeface="Arial"/>
              </a:rPr>
              <a:t>The </a:t>
            </a:r>
            <a:r>
              <a:rPr lang="en-US" sz="2400" b="1" spc="-165" dirty="0">
                <a:latin typeface="Arial"/>
                <a:cs typeface="Arial"/>
              </a:rPr>
              <a:t>constructor </a:t>
            </a:r>
            <a:r>
              <a:rPr lang="en-US" sz="2400" b="1" spc="-120" dirty="0" err="1">
                <a:latin typeface="Arial"/>
                <a:cs typeface="Arial"/>
              </a:rPr>
              <a:t>SingleObject</a:t>
            </a:r>
            <a:r>
              <a:rPr lang="en-US" sz="2400" b="1" spc="-120" dirty="0">
                <a:latin typeface="Arial"/>
                <a:cs typeface="Arial"/>
              </a:rPr>
              <a:t>() </a:t>
            </a:r>
            <a:r>
              <a:rPr lang="en-US" sz="2400" b="1" spc="165" dirty="0">
                <a:latin typeface="Arial"/>
                <a:cs typeface="Arial"/>
              </a:rPr>
              <a:t>is  </a:t>
            </a:r>
            <a:r>
              <a:rPr lang="en-US" sz="2400" b="1" spc="-125" dirty="0">
                <a:latin typeface="Arial"/>
                <a:cs typeface="Arial"/>
              </a:rPr>
              <a:t>not</a:t>
            </a:r>
            <a:r>
              <a:rPr lang="en-US" sz="2400" b="1" spc="60" dirty="0">
                <a:latin typeface="Arial"/>
                <a:cs typeface="Arial"/>
              </a:rPr>
              <a:t> </a:t>
            </a:r>
            <a:r>
              <a:rPr lang="en-US" sz="2400" b="1" spc="-5" dirty="0">
                <a:latin typeface="Arial"/>
                <a:cs typeface="Arial"/>
              </a:rPr>
              <a:t>visible</a:t>
            </a:r>
            <a:endParaRPr lang="en-US" sz="24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lang="en-US" sz="2400" b="1" spc="-100" dirty="0">
                <a:latin typeface="Arial"/>
                <a:cs typeface="Arial"/>
              </a:rPr>
              <a:t>//</a:t>
            </a:r>
            <a:r>
              <a:rPr lang="en-US" sz="2400" b="1" spc="-100" dirty="0" err="1">
                <a:latin typeface="Arial"/>
                <a:cs typeface="Arial"/>
              </a:rPr>
              <a:t>SingleObject</a:t>
            </a:r>
            <a:r>
              <a:rPr lang="en-US" sz="2400" b="1" spc="-100" dirty="0">
                <a:latin typeface="Arial"/>
                <a:cs typeface="Arial"/>
              </a:rPr>
              <a:t> </a:t>
            </a:r>
            <a:r>
              <a:rPr lang="en-US" sz="2400" b="1" spc="-105" dirty="0">
                <a:latin typeface="Arial"/>
                <a:cs typeface="Arial"/>
              </a:rPr>
              <a:t>object </a:t>
            </a:r>
            <a:r>
              <a:rPr lang="en-US" sz="2400" b="1" spc="-85" dirty="0">
                <a:latin typeface="Arial"/>
                <a:cs typeface="Arial"/>
              </a:rPr>
              <a:t>= </a:t>
            </a:r>
            <a:r>
              <a:rPr lang="en-US" sz="2400" b="1" spc="-434" dirty="0">
                <a:latin typeface="Arial"/>
                <a:cs typeface="Arial"/>
              </a:rPr>
              <a:t>new</a:t>
            </a:r>
            <a:r>
              <a:rPr lang="en-US" sz="2400" b="1" spc="-270" dirty="0">
                <a:latin typeface="Arial"/>
                <a:cs typeface="Arial"/>
              </a:rPr>
              <a:t> </a:t>
            </a:r>
            <a:r>
              <a:rPr lang="en-US" sz="2400" b="1" spc="-95" dirty="0" err="1">
                <a:latin typeface="Arial"/>
                <a:cs typeface="Arial"/>
              </a:rPr>
              <a:t>SingleObject</a:t>
            </a:r>
            <a:r>
              <a:rPr lang="en-US" sz="2400" b="1" spc="-95" dirty="0">
                <a:latin typeface="Arial"/>
                <a:cs typeface="Arial"/>
              </a:rPr>
              <a:t>();</a:t>
            </a:r>
            <a:endParaRPr lang="en-US" sz="24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  <a:spcBef>
                <a:spcPts val="5"/>
              </a:spcBef>
            </a:pPr>
            <a:r>
              <a:rPr lang="en-US" sz="2400" b="1" spc="15" dirty="0">
                <a:latin typeface="Arial"/>
                <a:cs typeface="Arial"/>
              </a:rPr>
              <a:t>//Get </a:t>
            </a:r>
            <a:r>
              <a:rPr lang="en-US" sz="2400" b="1" spc="-80" dirty="0">
                <a:latin typeface="Arial"/>
                <a:cs typeface="Arial"/>
              </a:rPr>
              <a:t>the </a:t>
            </a:r>
            <a:r>
              <a:rPr lang="en-US" sz="2400" b="1" spc="-135" dirty="0">
                <a:latin typeface="Arial"/>
                <a:cs typeface="Arial"/>
              </a:rPr>
              <a:t>only </a:t>
            </a:r>
            <a:r>
              <a:rPr lang="en-US" sz="2400" b="1" spc="-110" dirty="0">
                <a:latin typeface="Arial"/>
                <a:cs typeface="Arial"/>
              </a:rPr>
              <a:t>object</a:t>
            </a:r>
            <a:r>
              <a:rPr lang="en-US" sz="2400" b="1" spc="-95" dirty="0">
                <a:latin typeface="Arial"/>
                <a:cs typeface="Arial"/>
              </a:rPr>
              <a:t> </a:t>
            </a:r>
            <a:r>
              <a:rPr lang="en-US" sz="2400" b="1" spc="-70" dirty="0">
                <a:latin typeface="Arial"/>
                <a:cs typeface="Arial"/>
              </a:rPr>
              <a:t>available</a:t>
            </a:r>
            <a:endParaRPr lang="en-US" sz="2400" dirty="0">
              <a:latin typeface="Arial"/>
              <a:cs typeface="Arial"/>
            </a:endParaRPr>
          </a:p>
          <a:p>
            <a:pPr marL="1097915">
              <a:lnSpc>
                <a:spcPct val="100000"/>
              </a:lnSpc>
            </a:pPr>
            <a:r>
              <a:rPr lang="en-US" sz="2400" b="1" spc="-175" dirty="0" err="1">
                <a:latin typeface="Arial"/>
                <a:cs typeface="Arial"/>
              </a:rPr>
              <a:t>SingleObject</a:t>
            </a:r>
            <a:r>
              <a:rPr lang="en-US" sz="2400" b="1" spc="-175" dirty="0">
                <a:latin typeface="Arial"/>
                <a:cs typeface="Arial"/>
              </a:rPr>
              <a:t> </a:t>
            </a:r>
            <a:r>
              <a:rPr lang="en-US" sz="2400" b="1" spc="-110" dirty="0">
                <a:latin typeface="Arial"/>
                <a:cs typeface="Arial"/>
              </a:rPr>
              <a:t>object </a:t>
            </a:r>
            <a:r>
              <a:rPr lang="en-US" sz="2400" b="1" spc="-85" dirty="0">
                <a:latin typeface="Arial"/>
                <a:cs typeface="Arial"/>
              </a:rPr>
              <a:t>=</a:t>
            </a:r>
            <a:r>
              <a:rPr lang="en-US" sz="2400" b="1" spc="5" dirty="0">
                <a:latin typeface="Arial"/>
                <a:cs typeface="Arial"/>
              </a:rPr>
              <a:t> </a:t>
            </a:r>
            <a:r>
              <a:rPr lang="en-US" sz="2400" b="1" spc="-120" dirty="0" err="1">
                <a:latin typeface="Arial"/>
                <a:cs typeface="Arial"/>
              </a:rPr>
              <a:t>SingleObject.getInstance</a:t>
            </a:r>
            <a:r>
              <a:rPr lang="en-US" sz="2400" b="1" spc="-120" dirty="0">
                <a:latin typeface="Arial"/>
                <a:cs typeface="Arial"/>
              </a:rPr>
              <a:t>();</a:t>
            </a:r>
            <a:endParaRPr lang="en-US" sz="2400" dirty="0">
              <a:latin typeface="Arial"/>
              <a:cs typeface="Arial"/>
            </a:endParaRPr>
          </a:p>
          <a:p>
            <a:pPr marL="1097915" marR="4432300">
              <a:lnSpc>
                <a:spcPct val="100000"/>
              </a:lnSpc>
            </a:pPr>
            <a:r>
              <a:rPr lang="en-US" sz="2400" b="1" spc="-170" dirty="0">
                <a:latin typeface="Arial"/>
                <a:cs typeface="Arial"/>
              </a:rPr>
              <a:t>//show </a:t>
            </a:r>
            <a:r>
              <a:rPr lang="en-US" sz="2400" b="1" spc="-80" dirty="0">
                <a:latin typeface="Arial"/>
                <a:cs typeface="Arial"/>
              </a:rPr>
              <a:t>the </a:t>
            </a:r>
            <a:r>
              <a:rPr lang="en-US" sz="2400" b="1" spc="-405" dirty="0">
                <a:latin typeface="Arial"/>
                <a:cs typeface="Arial"/>
              </a:rPr>
              <a:t>message  </a:t>
            </a:r>
            <a:r>
              <a:rPr lang="en-US" sz="2400" b="1" spc="-450" dirty="0" err="1">
                <a:latin typeface="Arial"/>
                <a:cs typeface="Arial"/>
              </a:rPr>
              <a:t>o</a:t>
            </a:r>
            <a:r>
              <a:rPr lang="en-US" sz="2400" b="1" spc="-440" dirty="0" err="1">
                <a:latin typeface="Arial"/>
                <a:cs typeface="Arial"/>
              </a:rPr>
              <a:t>b</a:t>
            </a:r>
            <a:r>
              <a:rPr lang="en-US" sz="2400" b="1" spc="350" dirty="0" err="1">
                <a:latin typeface="Arial"/>
                <a:cs typeface="Arial"/>
              </a:rPr>
              <a:t>j</a:t>
            </a:r>
            <a:r>
              <a:rPr lang="en-US" sz="2400" b="1" spc="-305" dirty="0" err="1">
                <a:latin typeface="Arial"/>
                <a:cs typeface="Arial"/>
              </a:rPr>
              <a:t>ec</a:t>
            </a:r>
            <a:r>
              <a:rPr lang="en-US" sz="2400" b="1" spc="220" dirty="0" err="1">
                <a:latin typeface="Arial"/>
                <a:cs typeface="Arial"/>
              </a:rPr>
              <a:t>t</a:t>
            </a:r>
            <a:r>
              <a:rPr lang="en-US" sz="2400" b="1" spc="350" dirty="0" err="1">
                <a:latin typeface="Arial"/>
                <a:cs typeface="Arial"/>
              </a:rPr>
              <a:t>.</a:t>
            </a:r>
            <a:r>
              <a:rPr lang="en-US" sz="2400" b="1" spc="-305" dirty="0" err="1">
                <a:latin typeface="Arial"/>
                <a:cs typeface="Arial"/>
              </a:rPr>
              <a:t>s</a:t>
            </a:r>
            <a:r>
              <a:rPr lang="en-US" sz="2400" b="1" spc="-450" dirty="0" err="1">
                <a:latin typeface="Arial"/>
                <a:cs typeface="Arial"/>
              </a:rPr>
              <a:t>ho</a:t>
            </a:r>
            <a:r>
              <a:rPr lang="en-US" sz="2400" b="1" spc="-840" dirty="0" err="1">
                <a:latin typeface="Arial"/>
                <a:cs typeface="Arial"/>
              </a:rPr>
              <a:t>w</a:t>
            </a:r>
            <a:r>
              <a:rPr lang="en-US" sz="2400" b="1" spc="-980" dirty="0" err="1">
                <a:latin typeface="Arial"/>
                <a:cs typeface="Arial"/>
              </a:rPr>
              <a:t>M</a:t>
            </a:r>
            <a:r>
              <a:rPr lang="en-US" sz="2400" b="1" spc="-305" dirty="0" err="1">
                <a:latin typeface="Arial"/>
                <a:cs typeface="Arial"/>
              </a:rPr>
              <a:t>e</a:t>
            </a:r>
            <a:r>
              <a:rPr lang="en-US" sz="2400" b="1" spc="-315" dirty="0" err="1">
                <a:latin typeface="Arial"/>
                <a:cs typeface="Arial"/>
              </a:rPr>
              <a:t>s</a:t>
            </a:r>
            <a:r>
              <a:rPr lang="en-US" sz="2400" b="1" spc="-305" dirty="0" err="1">
                <a:latin typeface="Arial"/>
                <a:cs typeface="Arial"/>
              </a:rPr>
              <a:t>sa</a:t>
            </a:r>
            <a:r>
              <a:rPr lang="en-US" sz="2400" b="1" spc="-450" dirty="0" err="1">
                <a:latin typeface="Arial"/>
                <a:cs typeface="Arial"/>
              </a:rPr>
              <a:t>g</a:t>
            </a:r>
            <a:r>
              <a:rPr lang="en-US" sz="2400" b="1" spc="-335" dirty="0" err="1">
                <a:latin typeface="Arial"/>
                <a:cs typeface="Arial"/>
              </a:rPr>
              <a:t>e</a:t>
            </a:r>
            <a:r>
              <a:rPr lang="en-US" sz="2400" b="1" spc="229" dirty="0">
                <a:latin typeface="Arial"/>
                <a:cs typeface="Arial"/>
              </a:rPr>
              <a:t>(</a:t>
            </a:r>
            <a:r>
              <a:rPr lang="en-US" sz="2400" b="1" spc="220" dirty="0">
                <a:latin typeface="Arial"/>
                <a:cs typeface="Arial"/>
              </a:rPr>
              <a:t>)</a:t>
            </a:r>
            <a:r>
              <a:rPr lang="en-US" sz="2400" b="1" spc="520" dirty="0">
                <a:latin typeface="Arial"/>
                <a:cs typeface="Arial"/>
              </a:rPr>
              <a:t>;</a:t>
            </a:r>
            <a:endParaRPr lang="en-US" sz="2400" dirty="0">
              <a:latin typeface="Arial"/>
              <a:cs typeface="Arial"/>
            </a:endParaRPr>
          </a:p>
          <a:p>
            <a:pPr marL="707390">
              <a:lnSpc>
                <a:spcPct val="100000"/>
              </a:lnSpc>
            </a:pPr>
            <a:r>
              <a:rPr lang="en-US" sz="2400" b="1" spc="385" dirty="0">
                <a:latin typeface="Arial"/>
                <a:cs typeface="Arial"/>
              </a:rPr>
              <a:t>}</a:t>
            </a:r>
            <a:endParaRPr lang="en-US" sz="2400" dirty="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</a:pPr>
            <a:r>
              <a:rPr lang="en-US" sz="2400" b="1" spc="385" dirty="0">
                <a:latin typeface="Arial"/>
                <a:cs typeface="Arial"/>
              </a:rPr>
              <a:t>}</a:t>
            </a:r>
            <a:endParaRPr lang="en-US" sz="24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3046" y="1098185"/>
            <a:ext cx="759655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lang="en-US" spc="75" dirty="0">
                <a:latin typeface="Times New Roman"/>
                <a:cs typeface="Times New Roman"/>
              </a:rPr>
              <a:t>Get</a:t>
            </a:r>
            <a:r>
              <a:rPr lang="en-US" spc="-95" dirty="0">
                <a:latin typeface="Times New Roman"/>
                <a:cs typeface="Times New Roman"/>
              </a:rPr>
              <a:t> </a:t>
            </a:r>
            <a:r>
              <a:rPr lang="en-US" spc="160" dirty="0">
                <a:latin typeface="Times New Roman"/>
                <a:cs typeface="Times New Roman"/>
              </a:rPr>
              <a:t>the</a:t>
            </a:r>
            <a:r>
              <a:rPr lang="en-US" spc="-130" dirty="0">
                <a:latin typeface="Times New Roman"/>
                <a:cs typeface="Times New Roman"/>
              </a:rPr>
              <a:t> </a:t>
            </a:r>
            <a:r>
              <a:rPr lang="en-US" spc="60" dirty="0">
                <a:latin typeface="Times New Roman"/>
                <a:cs typeface="Times New Roman"/>
              </a:rPr>
              <a:t>only</a:t>
            </a:r>
            <a:r>
              <a:rPr lang="en-US" spc="-145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object</a:t>
            </a:r>
            <a:r>
              <a:rPr lang="en-US" spc="-105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from</a:t>
            </a:r>
            <a:r>
              <a:rPr lang="en-US" spc="-75" dirty="0">
                <a:latin typeface="Times New Roman"/>
                <a:cs typeface="Times New Roman"/>
              </a:rPr>
              <a:t> </a:t>
            </a:r>
            <a:r>
              <a:rPr lang="en-US" spc="160" dirty="0">
                <a:latin typeface="Times New Roman"/>
                <a:cs typeface="Times New Roman"/>
              </a:rPr>
              <a:t>the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spc="90" dirty="0">
                <a:latin typeface="Times New Roman"/>
                <a:cs typeface="Times New Roman"/>
              </a:rPr>
              <a:t>singleton</a:t>
            </a:r>
            <a:r>
              <a:rPr lang="en-US" spc="-125" dirty="0">
                <a:latin typeface="Times New Roman"/>
                <a:cs typeface="Times New Roman"/>
              </a:rPr>
              <a:t> </a:t>
            </a:r>
            <a:r>
              <a:rPr lang="en-US" spc="30" dirty="0">
                <a:latin typeface="Times New Roman"/>
                <a:cs typeface="Times New Roman"/>
              </a:rPr>
              <a:t>class.</a:t>
            </a:r>
            <a:endParaRPr lang="en-US" dirty="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lang="en-US" i="1" spc="-95" dirty="0" smtClean="0">
                <a:latin typeface="Georgia"/>
                <a:cs typeface="Georgia"/>
              </a:rPr>
              <a:t>SingletonPatternDemo.java</a:t>
            </a: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91475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327101"/>
            <a:ext cx="5499100" cy="1908215"/>
          </a:xfrm>
        </p:spPr>
        <p:txBody>
          <a:bodyPr/>
          <a:lstStyle/>
          <a:p>
            <a:r>
              <a:rPr lang="en-US" spc="-310" dirty="0"/>
              <a:t>Step</a:t>
            </a:r>
            <a:r>
              <a:rPr lang="en-US" spc="-295" dirty="0"/>
              <a:t> </a:t>
            </a:r>
            <a:r>
              <a:rPr lang="en-US" spc="-245" dirty="0"/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sz="2000" spc="-20" dirty="0">
                <a:latin typeface="Times New Roman"/>
                <a:cs typeface="Times New Roman"/>
              </a:rPr>
              <a:t>Verify </a:t>
            </a:r>
            <a:r>
              <a:rPr lang="en-US" sz="2000" spc="160" dirty="0">
                <a:latin typeface="Times New Roman"/>
                <a:cs typeface="Times New Roman"/>
              </a:rPr>
              <a:t>the</a:t>
            </a:r>
            <a:r>
              <a:rPr lang="en-US" sz="2000" spc="-260" dirty="0">
                <a:latin typeface="Times New Roman"/>
                <a:cs typeface="Times New Roman"/>
              </a:rPr>
              <a:t> </a:t>
            </a:r>
            <a:r>
              <a:rPr lang="en-US" sz="2000" spc="90" dirty="0">
                <a:latin typeface="Times New Roman"/>
                <a:cs typeface="Times New Roman"/>
              </a:rPr>
              <a:t>output.</a:t>
            </a:r>
            <a:r>
              <a:rPr lang="en-US" sz="5400" dirty="0">
                <a:latin typeface="Times New Roman"/>
                <a:cs typeface="Times New Roman"/>
              </a:rPr>
              <a:t/>
            </a:r>
            <a:br>
              <a:rPr lang="en-US" sz="5400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object 8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6905625" cy="3951604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2400" b="1" spc="-95" dirty="0">
                <a:solidFill>
                  <a:srgbClr val="92D050"/>
                </a:solidFill>
                <a:latin typeface="Arial"/>
                <a:cs typeface="Arial"/>
              </a:rPr>
              <a:t>Hello</a:t>
            </a:r>
            <a:r>
              <a:rPr sz="2400" b="1" spc="6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2400" b="1" spc="-195" dirty="0">
                <a:solidFill>
                  <a:srgbClr val="92D050"/>
                </a:solidFill>
                <a:latin typeface="Arial"/>
                <a:cs typeface="Arial"/>
              </a:rPr>
              <a:t>World!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90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54938"/>
            <a:ext cx="7736840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4450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20" dirty="0">
                <a:latin typeface="Georgia"/>
                <a:cs typeface="Georgia"/>
              </a:rPr>
              <a:t>Design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45" dirty="0">
                <a:latin typeface="Georgia"/>
                <a:cs typeface="Georgia"/>
              </a:rPr>
              <a:t>general </a:t>
            </a:r>
            <a:r>
              <a:rPr sz="2600" b="1" spc="-130" dirty="0">
                <a:latin typeface="Georgia"/>
                <a:cs typeface="Georgia"/>
              </a:rPr>
              <a:t>reusable </a:t>
            </a:r>
            <a:r>
              <a:rPr sz="2600" spc="-20" dirty="0">
                <a:latin typeface="Georgia"/>
                <a:cs typeface="Georgia"/>
              </a:rPr>
              <a:t>solution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490" dirty="0">
                <a:latin typeface="Georgia"/>
                <a:cs typeface="Georgia"/>
              </a:rPr>
              <a:t>a  </a:t>
            </a:r>
            <a:r>
              <a:rPr sz="2600" spc="-25" dirty="0">
                <a:latin typeface="Georgia"/>
                <a:cs typeface="Georgia"/>
              </a:rPr>
              <a:t>commonly </a:t>
            </a:r>
            <a:r>
              <a:rPr sz="2600" spc="-30" dirty="0">
                <a:latin typeface="Georgia"/>
                <a:cs typeface="Georgia"/>
              </a:rPr>
              <a:t>occurring problem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40" dirty="0">
                <a:latin typeface="Georgia"/>
                <a:cs typeface="Georgia"/>
              </a:rPr>
              <a:t>software</a:t>
            </a:r>
            <a:r>
              <a:rPr sz="2600" spc="-28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design.</a:t>
            </a:r>
            <a:endParaRPr sz="26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design </a:t>
            </a:r>
            <a:r>
              <a:rPr sz="2600" spc="-35" dirty="0">
                <a:latin typeface="Georgia"/>
                <a:cs typeface="Georgia"/>
              </a:rPr>
              <a:t>pattern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5" dirty="0">
                <a:latin typeface="Georgia"/>
                <a:cs typeface="Georgia"/>
              </a:rPr>
              <a:t>not </a:t>
            </a:r>
            <a:r>
              <a:rPr sz="2600" spc="-60" dirty="0">
                <a:latin typeface="Georgia"/>
                <a:cs typeface="Georgia"/>
              </a:rPr>
              <a:t>a </a:t>
            </a:r>
            <a:r>
              <a:rPr sz="2600" spc="-25" dirty="0">
                <a:latin typeface="Georgia"/>
                <a:cs typeface="Georgia"/>
              </a:rPr>
              <a:t>finished </a:t>
            </a:r>
            <a:r>
              <a:rPr sz="2600" spc="-30" dirty="0">
                <a:latin typeface="Georgia"/>
                <a:cs typeface="Georgia"/>
              </a:rPr>
              <a:t>design </a:t>
            </a:r>
            <a:r>
              <a:rPr sz="2600" spc="-10" dirty="0">
                <a:latin typeface="Georgia"/>
                <a:cs typeface="Georgia"/>
              </a:rPr>
              <a:t>that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15" dirty="0">
                <a:latin typeface="Georgia"/>
                <a:cs typeface="Georgia"/>
              </a:rPr>
              <a:t>be  </a:t>
            </a:r>
            <a:r>
              <a:rPr sz="2600" spc="-45" dirty="0">
                <a:latin typeface="Georgia"/>
                <a:cs typeface="Georgia"/>
              </a:rPr>
              <a:t>transformed </a:t>
            </a:r>
            <a:r>
              <a:rPr sz="2600" spc="-25" dirty="0">
                <a:latin typeface="Georgia"/>
                <a:cs typeface="Georgia"/>
              </a:rPr>
              <a:t>directly </a:t>
            </a:r>
            <a:r>
              <a:rPr sz="2600" spc="-20" dirty="0">
                <a:latin typeface="Georgia"/>
                <a:cs typeface="Georgia"/>
              </a:rPr>
              <a:t>into code. </a:t>
            </a:r>
            <a:r>
              <a:rPr sz="2600" spc="-85" dirty="0">
                <a:latin typeface="Georgia"/>
                <a:cs typeface="Georgia"/>
              </a:rPr>
              <a:t>It </a:t>
            </a:r>
            <a:r>
              <a:rPr sz="2600" spc="-50" dirty="0">
                <a:latin typeface="Georgia"/>
                <a:cs typeface="Georgia"/>
              </a:rPr>
              <a:t>is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25" dirty="0">
                <a:latin typeface="Georgia"/>
                <a:cs typeface="Georgia"/>
              </a:rPr>
              <a:t>description </a:t>
            </a:r>
            <a:r>
              <a:rPr sz="2600" spc="-35" dirty="0">
                <a:latin typeface="Georgia"/>
                <a:cs typeface="Georgia"/>
              </a:rPr>
              <a:t>or  </a:t>
            </a:r>
            <a:r>
              <a:rPr sz="2600" spc="-25" dirty="0">
                <a:latin typeface="Georgia"/>
                <a:cs typeface="Georgia"/>
              </a:rPr>
              <a:t>template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for</a:t>
            </a:r>
            <a:r>
              <a:rPr sz="2600" spc="-65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how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-120" dirty="0">
                <a:latin typeface="Georgia"/>
                <a:cs typeface="Georgia"/>
              </a:rPr>
              <a:t> </a:t>
            </a:r>
            <a:r>
              <a:rPr sz="2600" spc="-45" dirty="0">
                <a:latin typeface="Georgia"/>
                <a:cs typeface="Georgia"/>
              </a:rPr>
              <a:t>solve</a:t>
            </a:r>
            <a:r>
              <a:rPr sz="2600" spc="-130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a</a:t>
            </a:r>
            <a:r>
              <a:rPr sz="2600" spc="-95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problem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10" dirty="0">
                <a:latin typeface="Georgia"/>
                <a:cs typeface="Georgia"/>
              </a:rPr>
              <a:t>that</a:t>
            </a:r>
            <a:r>
              <a:rPr sz="2600" spc="-114" dirty="0">
                <a:latin typeface="Georgia"/>
                <a:cs typeface="Georgia"/>
              </a:rPr>
              <a:t> </a:t>
            </a:r>
            <a:r>
              <a:rPr sz="2600" spc="-25" dirty="0">
                <a:latin typeface="Georgia"/>
                <a:cs typeface="Georgia"/>
              </a:rPr>
              <a:t>can </a:t>
            </a:r>
            <a:r>
              <a:rPr sz="2600" spc="-10" dirty="0">
                <a:latin typeface="Georgia"/>
                <a:cs typeface="Georgia"/>
              </a:rPr>
              <a:t>be</a:t>
            </a:r>
            <a:r>
              <a:rPr sz="2600" spc="-8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used  </a:t>
            </a:r>
            <a:r>
              <a:rPr sz="2600" spc="-25" dirty="0">
                <a:latin typeface="Georgia"/>
                <a:cs typeface="Georgia"/>
              </a:rPr>
              <a:t>in </a:t>
            </a:r>
            <a:r>
              <a:rPr sz="2600" spc="-55" dirty="0">
                <a:latin typeface="Georgia"/>
                <a:cs typeface="Georgia"/>
              </a:rPr>
              <a:t>many </a:t>
            </a:r>
            <a:r>
              <a:rPr sz="2600" spc="-35" dirty="0">
                <a:latin typeface="Georgia"/>
                <a:cs typeface="Georgia"/>
              </a:rPr>
              <a:t>different</a:t>
            </a:r>
            <a:r>
              <a:rPr sz="2600" spc="-150" dirty="0">
                <a:latin typeface="Georgia"/>
                <a:cs typeface="Georgia"/>
              </a:rPr>
              <a:t> </a:t>
            </a:r>
            <a:r>
              <a:rPr sz="2600" spc="-30" dirty="0">
                <a:latin typeface="Georgia"/>
                <a:cs typeface="Georgia"/>
              </a:rPr>
              <a:t>situations.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58839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What </a:t>
            </a:r>
            <a:r>
              <a:rPr spc="-250" dirty="0"/>
              <a:t>is </a:t>
            </a:r>
            <a:r>
              <a:rPr spc="-325" dirty="0"/>
              <a:t>Design</a:t>
            </a:r>
            <a:r>
              <a:rPr spc="-495" dirty="0"/>
              <a:t> </a:t>
            </a:r>
            <a:r>
              <a:rPr spc="-175" dirty="0"/>
              <a:t>Pattern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54938"/>
            <a:ext cx="6858634" cy="1294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150" dirty="0">
                <a:latin typeface="Georgia"/>
                <a:cs typeface="Georgia"/>
              </a:rPr>
              <a:t>•To </a:t>
            </a:r>
            <a:r>
              <a:rPr sz="2600" b="1" spc="-105" dirty="0">
                <a:latin typeface="Georgia"/>
                <a:cs typeface="Georgia"/>
              </a:rPr>
              <a:t>design </a:t>
            </a:r>
            <a:r>
              <a:rPr sz="2600" b="1" spc="-155" dirty="0">
                <a:latin typeface="Georgia"/>
                <a:cs typeface="Georgia"/>
              </a:rPr>
              <a:t>a </a:t>
            </a:r>
            <a:r>
              <a:rPr sz="2600" b="1" spc="-160" dirty="0">
                <a:latin typeface="Georgia"/>
                <a:cs typeface="Georgia"/>
              </a:rPr>
              <a:t>new </a:t>
            </a:r>
            <a:r>
              <a:rPr sz="2600" spc="-40" dirty="0">
                <a:latin typeface="Georgia"/>
                <a:cs typeface="Georgia"/>
              </a:rPr>
              <a:t>software </a:t>
            </a:r>
            <a:r>
              <a:rPr sz="2600" spc="-45" dirty="0">
                <a:latin typeface="Georgia"/>
                <a:cs typeface="Georgia"/>
              </a:rPr>
              <a:t>system </a:t>
            </a:r>
            <a:r>
              <a:rPr sz="2600" spc="-20" dirty="0">
                <a:latin typeface="Georgia"/>
                <a:cs typeface="Georgia"/>
              </a:rPr>
              <a:t>quickly </a:t>
            </a:r>
            <a:r>
              <a:rPr sz="2600" spc="-455" dirty="0">
                <a:latin typeface="Georgia"/>
                <a:cs typeface="Georgia"/>
              </a:rPr>
              <a:t>and  </a:t>
            </a:r>
            <a:r>
              <a:rPr sz="2600" spc="-40" dirty="0">
                <a:latin typeface="Georgia"/>
                <a:cs typeface="Georgia"/>
              </a:rPr>
              <a:t>efficiently.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150" dirty="0">
                <a:latin typeface="Georgia"/>
                <a:cs typeface="Georgia"/>
              </a:rPr>
              <a:t>•To </a:t>
            </a:r>
            <a:r>
              <a:rPr sz="2600" b="1" spc="-125" dirty="0">
                <a:latin typeface="Georgia"/>
                <a:cs typeface="Georgia"/>
              </a:rPr>
              <a:t>understand </a:t>
            </a:r>
            <a:r>
              <a:rPr sz="2600" b="1" spc="-155" dirty="0">
                <a:latin typeface="Georgia"/>
                <a:cs typeface="Georgia"/>
              </a:rPr>
              <a:t>a </a:t>
            </a:r>
            <a:r>
              <a:rPr sz="2600" b="1" spc="-90" dirty="0">
                <a:latin typeface="Georgia"/>
                <a:cs typeface="Georgia"/>
              </a:rPr>
              <a:t>existing </a:t>
            </a:r>
            <a:r>
              <a:rPr sz="2600" spc="-40" dirty="0">
                <a:latin typeface="Georgia"/>
                <a:cs typeface="Georgia"/>
              </a:rPr>
              <a:t>software</a:t>
            </a:r>
            <a:r>
              <a:rPr sz="2600" spc="-60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system.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535876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0" dirty="0"/>
              <a:t>Why </a:t>
            </a:r>
            <a:r>
              <a:rPr spc="-325" dirty="0"/>
              <a:t>Design</a:t>
            </a:r>
            <a:r>
              <a:rPr spc="-360" dirty="0"/>
              <a:t> </a:t>
            </a:r>
            <a:r>
              <a:rPr spc="-225" dirty="0"/>
              <a:t>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235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76299"/>
            <a:ext cx="7363459" cy="2324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5" dirty="0">
                <a:latin typeface="Georgia"/>
                <a:cs typeface="Georgia"/>
              </a:rPr>
              <a:t>Promote</a:t>
            </a:r>
            <a:r>
              <a:rPr sz="2600" spc="-10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reuse.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55" dirty="0">
                <a:latin typeface="Georgia"/>
                <a:cs typeface="Georgia"/>
              </a:rPr>
              <a:t>Use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experiences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0" dirty="0">
                <a:latin typeface="Georgia"/>
                <a:cs typeface="Georgia"/>
              </a:rPr>
              <a:t>software</a:t>
            </a:r>
            <a:r>
              <a:rPr sz="2600" spc="-254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developers.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" dirty="0">
                <a:latin typeface="Georgia"/>
                <a:cs typeface="Georgia"/>
              </a:rPr>
              <a:t>A </a:t>
            </a:r>
            <a:r>
              <a:rPr sz="2600" spc="-45" dirty="0">
                <a:latin typeface="Georgia"/>
                <a:cs typeface="Georgia"/>
              </a:rPr>
              <a:t>shared </a:t>
            </a:r>
            <a:r>
              <a:rPr sz="2600" spc="-50" dirty="0">
                <a:latin typeface="Georgia"/>
                <a:cs typeface="Georgia"/>
              </a:rPr>
              <a:t>library/lingo </a:t>
            </a:r>
            <a:r>
              <a:rPr sz="2600" spc="-30" dirty="0">
                <a:latin typeface="Georgia"/>
                <a:cs typeface="Georgia"/>
              </a:rPr>
              <a:t>used by</a:t>
            </a:r>
            <a:r>
              <a:rPr sz="2600" spc="-125" dirty="0">
                <a:latin typeface="Georgia"/>
                <a:cs typeface="Georgia"/>
              </a:rPr>
              <a:t> </a:t>
            </a:r>
            <a:r>
              <a:rPr sz="2600" spc="-40" dirty="0">
                <a:latin typeface="Georgia"/>
                <a:cs typeface="Georgia"/>
              </a:rPr>
              <a:t>developers.</a:t>
            </a:r>
            <a:endParaRPr sz="26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35" dirty="0">
                <a:latin typeface="Georgia"/>
                <a:cs typeface="Georgia"/>
              </a:rPr>
              <a:t>“Design </a:t>
            </a:r>
            <a:r>
              <a:rPr sz="2600" spc="-40" dirty="0">
                <a:latin typeface="Georgia"/>
                <a:cs typeface="Georgia"/>
              </a:rPr>
              <a:t>patterns </a:t>
            </a:r>
            <a:r>
              <a:rPr sz="2600" spc="-15" dirty="0">
                <a:latin typeface="Georgia"/>
                <a:cs typeface="Georgia"/>
              </a:rPr>
              <a:t>help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5" dirty="0">
                <a:latin typeface="Georgia"/>
                <a:cs typeface="Georgia"/>
              </a:rPr>
              <a:t>designer </a:t>
            </a:r>
            <a:r>
              <a:rPr sz="2600" spc="-20" dirty="0">
                <a:latin typeface="Georgia"/>
                <a:cs typeface="Georgia"/>
              </a:rPr>
              <a:t>get</a:t>
            </a:r>
            <a:r>
              <a:rPr sz="2600" spc="-455" dirty="0">
                <a:latin typeface="Georgia"/>
                <a:cs typeface="Georgia"/>
              </a:rPr>
              <a:t>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30" dirty="0">
                <a:latin typeface="Georgia"/>
                <a:cs typeface="Georgia"/>
              </a:rPr>
              <a:t>design </a:t>
            </a:r>
            <a:r>
              <a:rPr sz="2600" spc="-90" dirty="0">
                <a:latin typeface="Georgia"/>
                <a:cs typeface="Georgia"/>
              </a:rPr>
              <a:t>right  </a:t>
            </a:r>
            <a:r>
              <a:rPr sz="2600" spc="-95" dirty="0">
                <a:latin typeface="Georgia"/>
                <a:cs typeface="Georgia"/>
              </a:rPr>
              <a:t>faster”.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3235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Introduction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153413"/>
            <a:ext cx="8007350" cy="3695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186815" indent="-272415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b="1" spc="-170" dirty="0">
                <a:latin typeface="Georgia"/>
                <a:cs typeface="Georgia"/>
              </a:rPr>
              <a:t>Based </a:t>
            </a:r>
            <a:r>
              <a:rPr sz="2800" b="1" spc="-125" dirty="0">
                <a:latin typeface="Georgia"/>
                <a:cs typeface="Georgia"/>
              </a:rPr>
              <a:t>on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40" dirty="0">
                <a:latin typeface="Georgia"/>
                <a:cs typeface="Georgia"/>
              </a:rPr>
              <a:t>principles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50" dirty="0">
                <a:latin typeface="Georgia"/>
                <a:cs typeface="Georgia"/>
              </a:rPr>
              <a:t>object-oriented  </a:t>
            </a:r>
            <a:r>
              <a:rPr sz="2800" spc="-55" dirty="0">
                <a:latin typeface="Georgia"/>
                <a:cs typeface="Georgia"/>
              </a:rPr>
              <a:t>programming: </a:t>
            </a:r>
            <a:r>
              <a:rPr sz="2800" spc="-35" dirty="0">
                <a:latin typeface="Georgia"/>
                <a:cs typeface="Georgia"/>
              </a:rPr>
              <a:t>abstraction, inheritance,  </a:t>
            </a:r>
            <a:r>
              <a:rPr sz="2800" spc="-40" dirty="0">
                <a:latin typeface="Georgia"/>
                <a:cs typeface="Georgia"/>
              </a:rPr>
              <a:t>polymorphism and</a:t>
            </a:r>
            <a:r>
              <a:rPr sz="2800" spc="-65" dirty="0">
                <a:latin typeface="Georgia"/>
                <a:cs typeface="Georgia"/>
              </a:rPr>
              <a:t> </a:t>
            </a:r>
            <a:r>
              <a:rPr sz="2800" spc="-35" dirty="0">
                <a:latin typeface="Georgia"/>
                <a:cs typeface="Georgia"/>
              </a:rPr>
              <a:t>association.</a:t>
            </a:r>
            <a:endParaRPr sz="28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45" dirty="0">
                <a:latin typeface="Georgia"/>
                <a:cs typeface="Georgia"/>
              </a:rPr>
              <a:t>Are </a:t>
            </a:r>
            <a:r>
              <a:rPr sz="2800" b="1" spc="-110" dirty="0">
                <a:latin typeface="Georgia"/>
                <a:cs typeface="Georgia"/>
              </a:rPr>
              <a:t>solutions </a:t>
            </a:r>
            <a:r>
              <a:rPr sz="2800" b="1" spc="-95" dirty="0">
                <a:latin typeface="Georgia"/>
                <a:cs typeface="Georgia"/>
              </a:rPr>
              <a:t>to </a:t>
            </a:r>
            <a:r>
              <a:rPr sz="2800" b="1" spc="-165" dirty="0">
                <a:latin typeface="Georgia"/>
                <a:cs typeface="Georgia"/>
              </a:rPr>
              <a:t>recurring </a:t>
            </a:r>
            <a:r>
              <a:rPr sz="2800" b="1" spc="-150" dirty="0">
                <a:latin typeface="Georgia"/>
                <a:cs typeface="Georgia"/>
              </a:rPr>
              <a:t>problems </a:t>
            </a:r>
            <a:r>
              <a:rPr sz="2800" spc="-10" dirty="0">
                <a:latin typeface="Georgia"/>
                <a:cs typeface="Georgia"/>
              </a:rPr>
              <a:t>to </a:t>
            </a:r>
            <a:r>
              <a:rPr sz="2800" spc="-100" dirty="0">
                <a:latin typeface="Georgia"/>
                <a:cs typeface="Georgia"/>
              </a:rPr>
              <a:t>software  </a:t>
            </a:r>
            <a:r>
              <a:rPr sz="2800" spc="-40" dirty="0">
                <a:latin typeface="Georgia"/>
                <a:cs typeface="Georgia"/>
              </a:rPr>
              <a:t>design.</a:t>
            </a:r>
            <a:endParaRPr sz="28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45" dirty="0">
                <a:latin typeface="Georgia"/>
                <a:cs typeface="Georgia"/>
              </a:rPr>
              <a:t>Are </a:t>
            </a:r>
            <a:r>
              <a:rPr sz="2800" b="1" spc="-114" dirty="0">
                <a:latin typeface="Georgia"/>
                <a:cs typeface="Georgia"/>
              </a:rPr>
              <a:t>independent </a:t>
            </a:r>
            <a:r>
              <a:rPr sz="2800" b="1" spc="-110" dirty="0">
                <a:latin typeface="Georgia"/>
                <a:cs typeface="Georgia"/>
              </a:rPr>
              <a:t>of </a:t>
            </a:r>
            <a:r>
              <a:rPr sz="2800" b="1" spc="-80" dirty="0">
                <a:latin typeface="Georgia"/>
                <a:cs typeface="Georgia"/>
              </a:rPr>
              <a:t>the </a:t>
            </a:r>
            <a:r>
              <a:rPr sz="2800" b="1" spc="-114" dirty="0">
                <a:latin typeface="Georgia"/>
                <a:cs typeface="Georgia"/>
              </a:rPr>
              <a:t>application</a:t>
            </a:r>
            <a:r>
              <a:rPr sz="2800" b="1" spc="-155" dirty="0">
                <a:latin typeface="Georgia"/>
                <a:cs typeface="Georgia"/>
              </a:rPr>
              <a:t> </a:t>
            </a:r>
            <a:r>
              <a:rPr sz="2800" b="1" spc="-130" dirty="0">
                <a:latin typeface="Georgia"/>
                <a:cs typeface="Georgia"/>
              </a:rPr>
              <a:t>domain</a:t>
            </a:r>
            <a:r>
              <a:rPr sz="2800" spc="-130" dirty="0">
                <a:latin typeface="Georgia"/>
                <a:cs typeface="Georgia"/>
              </a:rPr>
              <a:t>.</a:t>
            </a:r>
            <a:endParaRPr sz="2800">
              <a:latin typeface="Georgia"/>
              <a:cs typeface="Georgia"/>
            </a:endParaRPr>
          </a:p>
          <a:p>
            <a:pPr marL="285115" marR="203835" indent="-272415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70" dirty="0">
                <a:latin typeface="Georgia"/>
                <a:cs typeface="Georgia"/>
              </a:rPr>
              <a:t>Example </a:t>
            </a:r>
            <a:r>
              <a:rPr sz="2800" spc="-405" dirty="0">
                <a:latin typeface="Georgia"/>
                <a:cs typeface="Georgia"/>
              </a:rPr>
              <a:t>– </a:t>
            </a:r>
            <a:r>
              <a:rPr sz="2800" spc="-50" dirty="0">
                <a:latin typeface="Georgia"/>
                <a:cs typeface="Georgia"/>
              </a:rPr>
              <a:t>Variability </a:t>
            </a:r>
            <a:r>
              <a:rPr sz="2800" spc="-25" dirty="0">
                <a:latin typeface="Georgia"/>
                <a:cs typeface="Georgia"/>
              </a:rPr>
              <a:t>of </a:t>
            </a:r>
            <a:r>
              <a:rPr sz="2800" spc="-45" dirty="0">
                <a:latin typeface="Georgia"/>
                <a:cs typeface="Georgia"/>
              </a:rPr>
              <a:t>interfaces </a:t>
            </a:r>
            <a:r>
              <a:rPr sz="2800" spc="-405" dirty="0">
                <a:latin typeface="Georgia"/>
                <a:cs typeface="Georgia"/>
              </a:rPr>
              <a:t>– </a:t>
            </a:r>
            <a:r>
              <a:rPr sz="2800" spc="-5" dirty="0">
                <a:latin typeface="Georgia"/>
                <a:cs typeface="Georgia"/>
              </a:rPr>
              <a:t>the </a:t>
            </a:r>
            <a:r>
              <a:rPr sz="2800" spc="-470" dirty="0">
                <a:latin typeface="Georgia"/>
                <a:cs typeface="Georgia"/>
              </a:rPr>
              <a:t>modeller  </a:t>
            </a:r>
            <a:r>
              <a:rPr sz="2800" spc="-25" dirty="0">
                <a:latin typeface="Georgia"/>
                <a:cs typeface="Georgia"/>
              </a:rPr>
              <a:t>view </a:t>
            </a:r>
            <a:r>
              <a:rPr sz="2800" spc="-30" dirty="0">
                <a:latin typeface="Georgia"/>
                <a:cs typeface="Georgia"/>
              </a:rPr>
              <a:t>controller </a:t>
            </a:r>
            <a:r>
              <a:rPr sz="2800" spc="-45" dirty="0">
                <a:latin typeface="Georgia"/>
                <a:cs typeface="Georgia"/>
              </a:rPr>
              <a:t>(MVC)</a:t>
            </a:r>
            <a:r>
              <a:rPr sz="2800" spc="-125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pattern.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68433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Object-Oriented</a:t>
            </a:r>
            <a:r>
              <a:rPr spc="-345" dirty="0"/>
              <a:t> </a:t>
            </a:r>
            <a:r>
              <a:rPr spc="-210" dirty="0"/>
              <a:t>Principles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63930"/>
            <a:ext cx="7811134" cy="41021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75" dirty="0">
                <a:latin typeface="Georgia"/>
                <a:cs typeface="Georgia"/>
              </a:rPr>
              <a:t>Involves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30" dirty="0">
                <a:latin typeface="Georgia"/>
                <a:cs typeface="Georgia"/>
              </a:rPr>
              <a:t>identifying:</a:t>
            </a:r>
            <a:endParaRPr sz="28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20" dirty="0">
                <a:latin typeface="Georgia"/>
                <a:cs typeface="Georgia"/>
              </a:rPr>
              <a:t>Classes </a:t>
            </a:r>
            <a:r>
              <a:rPr sz="2400" spc="-35" dirty="0">
                <a:latin typeface="Georgia"/>
                <a:cs typeface="Georgia"/>
              </a:rPr>
              <a:t>and</a:t>
            </a:r>
            <a:r>
              <a:rPr sz="2400" spc="90" dirty="0">
                <a:latin typeface="Georgia"/>
                <a:cs typeface="Georgia"/>
              </a:rPr>
              <a:t> </a:t>
            </a:r>
            <a:r>
              <a:rPr sz="2400" b="1" spc="-85" dirty="0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5" dirty="0">
                <a:latin typeface="Georgia"/>
                <a:cs typeface="Georgia"/>
              </a:rPr>
              <a:t>What </a:t>
            </a:r>
            <a:r>
              <a:rPr sz="2400" spc="-10" dirty="0">
                <a:latin typeface="Georgia"/>
                <a:cs typeface="Georgia"/>
              </a:rPr>
              <a:t>to</a:t>
            </a:r>
            <a:r>
              <a:rPr sz="2400" spc="-135" dirty="0">
                <a:latin typeface="Georgia"/>
                <a:cs typeface="Georgia"/>
              </a:rPr>
              <a:t> </a:t>
            </a:r>
            <a:r>
              <a:rPr sz="2400" b="1" spc="-105" dirty="0">
                <a:latin typeface="Georgia"/>
                <a:cs typeface="Georgia"/>
              </a:rPr>
              <a:t>encapsulate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10" dirty="0">
                <a:latin typeface="Georgia"/>
                <a:cs typeface="Georgia"/>
              </a:rPr>
              <a:t>Association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hierarchies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14" dirty="0">
                <a:latin typeface="Georgia"/>
                <a:cs typeface="Georgia"/>
              </a:rPr>
              <a:t>Inheritance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hierarchies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20" dirty="0">
                <a:latin typeface="Georgia"/>
                <a:cs typeface="Georgia"/>
              </a:rPr>
              <a:t>Interface</a:t>
            </a:r>
            <a:r>
              <a:rPr sz="2400" b="1" spc="-45" dirty="0">
                <a:latin typeface="Georgia"/>
                <a:cs typeface="Georgia"/>
              </a:rPr>
              <a:t> </a:t>
            </a:r>
            <a:r>
              <a:rPr sz="2400" spc="-40" dirty="0">
                <a:latin typeface="Georgia"/>
                <a:cs typeface="Georgia"/>
              </a:rPr>
              <a:t>hierarchies</a:t>
            </a:r>
            <a:endParaRPr sz="2400">
              <a:latin typeface="Georgia"/>
              <a:cs typeface="Georgia"/>
            </a:endParaRPr>
          </a:p>
          <a:p>
            <a:pPr marL="285115" marR="5080" indent="-272415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10" dirty="0">
                <a:latin typeface="Georgia"/>
                <a:cs typeface="Georgia"/>
              </a:rPr>
              <a:t>Object-oriented </a:t>
            </a:r>
            <a:r>
              <a:rPr sz="2800" spc="-45" dirty="0">
                <a:latin typeface="Georgia"/>
                <a:cs typeface="Georgia"/>
              </a:rPr>
              <a:t>designs </a:t>
            </a:r>
            <a:r>
              <a:rPr sz="2800" spc="-70" dirty="0">
                <a:latin typeface="Georgia"/>
                <a:cs typeface="Georgia"/>
              </a:rPr>
              <a:t>are </a:t>
            </a:r>
            <a:r>
              <a:rPr sz="2800" spc="-35" dirty="0">
                <a:latin typeface="Georgia"/>
                <a:cs typeface="Georgia"/>
              </a:rPr>
              <a:t>evaluated in </a:t>
            </a:r>
            <a:r>
              <a:rPr sz="2800" spc="-50" dirty="0">
                <a:latin typeface="Georgia"/>
                <a:cs typeface="Georgia"/>
              </a:rPr>
              <a:t>terms </a:t>
            </a:r>
            <a:r>
              <a:rPr sz="2800" spc="-465" dirty="0">
                <a:latin typeface="Georgia"/>
                <a:cs typeface="Georgia"/>
              </a:rPr>
              <a:t>of  </a:t>
            </a:r>
            <a:r>
              <a:rPr sz="2800" spc="-35" dirty="0">
                <a:latin typeface="Georgia"/>
                <a:cs typeface="Georgia"/>
              </a:rPr>
              <a:t>how </a:t>
            </a:r>
            <a:r>
              <a:rPr sz="2800" b="1" u="heavy" spc="-13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reusable</a:t>
            </a:r>
            <a:r>
              <a:rPr sz="2800" spc="-130" dirty="0">
                <a:latin typeface="Georgia"/>
                <a:cs typeface="Georgia"/>
              </a:rPr>
              <a:t>, </a:t>
            </a:r>
            <a:r>
              <a:rPr sz="2800" b="1" u="heavy" spc="-110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extensible</a:t>
            </a:r>
            <a:r>
              <a:rPr sz="2800" b="1" spc="-110" dirty="0">
                <a:latin typeface="Georgia"/>
                <a:cs typeface="Georgia"/>
              </a:rPr>
              <a:t> </a:t>
            </a:r>
            <a:r>
              <a:rPr sz="2800" spc="-40" dirty="0">
                <a:latin typeface="Georgia"/>
                <a:cs typeface="Georgia"/>
              </a:rPr>
              <a:t>and </a:t>
            </a:r>
            <a:r>
              <a:rPr sz="2800" b="1" u="heavy" spc="-125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maintainable </a:t>
            </a:r>
            <a:r>
              <a:rPr sz="2800" b="1" spc="-125" dirty="0">
                <a:latin typeface="Georgia"/>
                <a:cs typeface="Georgia"/>
              </a:rPr>
              <a:t> </a:t>
            </a:r>
            <a:r>
              <a:rPr sz="2800" spc="-15" dirty="0">
                <a:latin typeface="Georgia"/>
                <a:cs typeface="Georgia"/>
              </a:rPr>
              <a:t>they</a:t>
            </a:r>
            <a:r>
              <a:rPr sz="2800" spc="-105" dirty="0">
                <a:latin typeface="Georgia"/>
                <a:cs typeface="Georgia"/>
              </a:rPr>
              <a:t> </a:t>
            </a:r>
            <a:r>
              <a:rPr sz="2800" spc="-60" dirty="0">
                <a:latin typeface="Georgia"/>
                <a:cs typeface="Georgia"/>
              </a:rPr>
              <a:t>are.</a:t>
            </a:r>
            <a:endParaRPr sz="2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719328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15" dirty="0"/>
              <a:t>Types </a:t>
            </a:r>
            <a:r>
              <a:rPr spc="-5" dirty="0"/>
              <a:t>of </a:t>
            </a:r>
            <a:r>
              <a:rPr spc="-175" dirty="0"/>
              <a:t>Pattern </a:t>
            </a:r>
            <a:r>
              <a:rPr spc="-290" dirty="0"/>
              <a:t>– </a:t>
            </a:r>
            <a:r>
              <a:rPr spc="-295" dirty="0"/>
              <a:t>Catalog</a:t>
            </a:r>
            <a:r>
              <a:rPr spc="-565" dirty="0"/>
              <a:t> </a:t>
            </a:r>
            <a:r>
              <a:rPr spc="-245" dirty="0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63930"/>
            <a:ext cx="8044815" cy="553783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30" dirty="0">
                <a:latin typeface="Georgia"/>
                <a:cs typeface="Georgia"/>
              </a:rPr>
              <a:t>Creational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patterns</a:t>
            </a:r>
            <a:endParaRPr sz="28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60" dirty="0">
                <a:latin typeface="Georgia"/>
                <a:cs typeface="Georgia"/>
              </a:rPr>
              <a:t>Focus </a:t>
            </a:r>
            <a:r>
              <a:rPr sz="2400" spc="-10" dirty="0">
                <a:latin typeface="Georgia"/>
                <a:cs typeface="Georgia"/>
              </a:rPr>
              <a:t>on </a:t>
            </a:r>
            <a:r>
              <a:rPr sz="2400" spc="10" dirty="0">
                <a:latin typeface="Georgia"/>
                <a:cs typeface="Georgia"/>
              </a:rPr>
              <a:t>Object</a:t>
            </a:r>
            <a:r>
              <a:rPr sz="2400" spc="-114" dirty="0">
                <a:latin typeface="Georgia"/>
                <a:cs typeface="Georgia"/>
              </a:rPr>
              <a:t> </a:t>
            </a:r>
            <a:r>
              <a:rPr sz="2400" spc="-30" dirty="0">
                <a:latin typeface="Georgia"/>
                <a:cs typeface="Georgia"/>
              </a:rPr>
              <a:t>creation.</a:t>
            </a:r>
            <a:endParaRPr sz="2400">
              <a:latin typeface="Georgia"/>
              <a:cs typeface="Georgia"/>
            </a:endParaRPr>
          </a:p>
          <a:p>
            <a:pPr marL="652780" marR="173990" lvl="1" indent="-247015">
              <a:lnSpc>
                <a:spcPct val="100000"/>
              </a:lnSpc>
              <a:spcBef>
                <a:spcPts val="615"/>
              </a:spcBef>
              <a:buClr>
                <a:srgbClr val="0E6EC5"/>
              </a:buClr>
              <a:buSzPct val="84615"/>
              <a:buFont typeface="Arial"/>
              <a:buChar char=""/>
              <a:tabLst>
                <a:tab pos="653415" algn="l"/>
              </a:tabLst>
            </a:pPr>
            <a:r>
              <a:rPr sz="2600" spc="-60" dirty="0">
                <a:latin typeface="Georgia"/>
                <a:cs typeface="Georgia"/>
              </a:rPr>
              <a:t>Focus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600" dirty="0">
                <a:latin typeface="Georgia"/>
                <a:cs typeface="Georgia"/>
              </a:rPr>
              <a:t>the </a:t>
            </a:r>
            <a:r>
              <a:rPr sz="2600" spc="-20" dirty="0">
                <a:latin typeface="Georgia"/>
                <a:cs typeface="Georgia"/>
              </a:rPr>
              <a:t>best </a:t>
            </a:r>
            <a:r>
              <a:rPr sz="2600" spc="-60" dirty="0">
                <a:latin typeface="Georgia"/>
                <a:cs typeface="Georgia"/>
              </a:rPr>
              <a:t>way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5" dirty="0">
                <a:latin typeface="Georgia"/>
                <a:cs typeface="Georgia"/>
              </a:rPr>
              <a:t>create instances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365" dirty="0">
                <a:latin typeface="Georgia"/>
                <a:cs typeface="Georgia"/>
              </a:rPr>
              <a:t>objects  </a:t>
            </a:r>
            <a:r>
              <a:rPr sz="2600" spc="-5" dirty="0">
                <a:latin typeface="Georgia"/>
                <a:cs typeface="Georgia"/>
              </a:rPr>
              <a:t>to </a:t>
            </a:r>
            <a:r>
              <a:rPr sz="2600" spc="-30" dirty="0">
                <a:latin typeface="Georgia"/>
                <a:cs typeface="Georgia"/>
              </a:rPr>
              <a:t>promote flexibility, </a:t>
            </a:r>
            <a:r>
              <a:rPr sz="2600" spc="-40" dirty="0">
                <a:latin typeface="Georgia"/>
                <a:cs typeface="Georgia"/>
              </a:rPr>
              <a:t>e.g. </a:t>
            </a:r>
            <a:r>
              <a:rPr sz="2600" spc="-25" dirty="0">
                <a:latin typeface="Georgia"/>
                <a:cs typeface="Georgia"/>
              </a:rPr>
              <a:t>factory</a:t>
            </a:r>
            <a:r>
              <a:rPr sz="2600" spc="-229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pattern.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45" dirty="0">
                <a:latin typeface="Georgia"/>
                <a:cs typeface="Georgia"/>
              </a:rPr>
              <a:t>Structural</a:t>
            </a:r>
            <a:r>
              <a:rPr sz="2800" spc="10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patterns</a:t>
            </a:r>
            <a:endParaRPr sz="28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60" dirty="0">
                <a:latin typeface="Georgia"/>
                <a:cs typeface="Georgia"/>
              </a:rPr>
              <a:t>Focus </a:t>
            </a:r>
            <a:r>
              <a:rPr sz="2400" spc="-10" dirty="0">
                <a:latin typeface="Georgia"/>
                <a:cs typeface="Georgia"/>
              </a:rPr>
              <a:t>on </a:t>
            </a:r>
            <a:r>
              <a:rPr sz="2400" spc="-40" dirty="0">
                <a:latin typeface="Georgia"/>
                <a:cs typeface="Georgia"/>
              </a:rPr>
              <a:t>Relationship </a:t>
            </a:r>
            <a:r>
              <a:rPr sz="2400" spc="-20" dirty="0">
                <a:latin typeface="Georgia"/>
                <a:cs typeface="Georgia"/>
              </a:rPr>
              <a:t>between</a:t>
            </a:r>
            <a:r>
              <a:rPr sz="2400" spc="-10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entities.</a:t>
            </a:r>
            <a:endParaRPr sz="2400">
              <a:latin typeface="Georgia"/>
              <a:cs typeface="Georg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615"/>
              </a:spcBef>
              <a:buClr>
                <a:srgbClr val="0E6EC5"/>
              </a:buClr>
              <a:buSzPct val="84615"/>
              <a:buFont typeface="Arial"/>
              <a:buChar char=""/>
              <a:tabLst>
                <a:tab pos="653415" algn="l"/>
              </a:tabLst>
            </a:pPr>
            <a:r>
              <a:rPr sz="2600" spc="-60" dirty="0">
                <a:latin typeface="Georgia"/>
                <a:cs typeface="Georgia"/>
              </a:rPr>
              <a:t>Focus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composition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45" dirty="0">
                <a:latin typeface="Georgia"/>
                <a:cs typeface="Georgia"/>
              </a:rPr>
              <a:t>classes </a:t>
            </a:r>
            <a:r>
              <a:rPr sz="2600" spc="-35" dirty="0">
                <a:latin typeface="Georgia"/>
                <a:cs typeface="Georgia"/>
              </a:rPr>
              <a:t>and </a:t>
            </a:r>
            <a:r>
              <a:rPr sz="2600" spc="-15" dirty="0">
                <a:latin typeface="Georgia"/>
                <a:cs typeface="Georgia"/>
              </a:rPr>
              <a:t>objects </a:t>
            </a:r>
            <a:r>
              <a:rPr sz="2600" spc="-105" dirty="0">
                <a:latin typeface="Georgia"/>
                <a:cs typeface="Georgia"/>
              </a:rPr>
              <a:t>into  </a:t>
            </a:r>
            <a:r>
              <a:rPr sz="2600" spc="-55" dirty="0">
                <a:latin typeface="Georgia"/>
                <a:cs typeface="Georgia"/>
              </a:rPr>
              <a:t>larger </a:t>
            </a:r>
            <a:r>
              <a:rPr sz="2600" spc="-35" dirty="0">
                <a:latin typeface="Georgia"/>
                <a:cs typeface="Georgia"/>
              </a:rPr>
              <a:t>structures, </a:t>
            </a:r>
            <a:r>
              <a:rPr sz="2600" spc="-40" dirty="0">
                <a:latin typeface="Georgia"/>
                <a:cs typeface="Georgia"/>
              </a:rPr>
              <a:t>e.g.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40" dirty="0">
                <a:latin typeface="Georgia"/>
                <a:cs typeface="Georgia"/>
              </a:rPr>
              <a:t>adapter</a:t>
            </a:r>
            <a:r>
              <a:rPr sz="2600" spc="-30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pattern.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5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-60" dirty="0">
                <a:latin typeface="Georgia"/>
                <a:cs typeface="Georgia"/>
              </a:rPr>
              <a:t>Behavioural</a:t>
            </a:r>
            <a:r>
              <a:rPr sz="2800" spc="-5" dirty="0">
                <a:latin typeface="Georgia"/>
                <a:cs typeface="Georgia"/>
              </a:rPr>
              <a:t> </a:t>
            </a:r>
            <a:r>
              <a:rPr sz="2800" spc="-45" dirty="0">
                <a:latin typeface="Georgia"/>
                <a:cs typeface="Georgia"/>
              </a:rPr>
              <a:t>patterns</a:t>
            </a:r>
            <a:endParaRPr sz="28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4615"/>
              <a:buFont typeface="Arial"/>
              <a:buChar char=""/>
              <a:tabLst>
                <a:tab pos="653415" algn="l"/>
              </a:tabLst>
            </a:pPr>
            <a:r>
              <a:rPr sz="2600" spc="-60" dirty="0">
                <a:latin typeface="Georgia"/>
                <a:cs typeface="Georgia"/>
              </a:rPr>
              <a:t>Focus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400" spc="-20" dirty="0">
                <a:latin typeface="Georgia"/>
                <a:cs typeface="Georgia"/>
              </a:rPr>
              <a:t>Communication between</a:t>
            </a:r>
            <a:r>
              <a:rPr sz="2400" spc="-15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objects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625"/>
              </a:spcBef>
              <a:buClr>
                <a:srgbClr val="0E6EC5"/>
              </a:buClr>
              <a:buSzPct val="84615"/>
              <a:buFont typeface="Arial"/>
              <a:buChar char=""/>
              <a:tabLst>
                <a:tab pos="653415" algn="l"/>
              </a:tabLst>
            </a:pPr>
            <a:r>
              <a:rPr sz="2600" spc="-60" dirty="0">
                <a:latin typeface="Georgia"/>
                <a:cs typeface="Georgia"/>
              </a:rPr>
              <a:t>Focus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25" dirty="0">
                <a:latin typeface="Georgia"/>
                <a:cs typeface="Georgia"/>
              </a:rPr>
              <a:t>interaction </a:t>
            </a:r>
            <a:r>
              <a:rPr sz="2600" spc="-20" dirty="0">
                <a:latin typeface="Georgia"/>
                <a:cs typeface="Georgia"/>
              </a:rPr>
              <a:t>between </a:t>
            </a:r>
            <a:r>
              <a:rPr sz="2600" spc="-45" dirty="0">
                <a:latin typeface="Georgia"/>
                <a:cs typeface="Georgia"/>
              </a:rPr>
              <a:t>classes </a:t>
            </a:r>
            <a:r>
              <a:rPr sz="2600" spc="-35" dirty="0">
                <a:latin typeface="Georgia"/>
                <a:cs typeface="Georgia"/>
              </a:rPr>
              <a:t>or</a:t>
            </a:r>
            <a:r>
              <a:rPr sz="2600" spc="-45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objects,</a:t>
            </a:r>
            <a:endParaRPr sz="2600">
              <a:latin typeface="Georgia"/>
              <a:cs typeface="Georgia"/>
            </a:endParaRPr>
          </a:p>
          <a:p>
            <a:pPr marL="652780">
              <a:lnSpc>
                <a:spcPct val="100000"/>
              </a:lnSpc>
            </a:pPr>
            <a:r>
              <a:rPr sz="2600" spc="-40" dirty="0">
                <a:latin typeface="Georgia"/>
                <a:cs typeface="Georgia"/>
              </a:rPr>
              <a:t>e.g. </a:t>
            </a:r>
            <a:r>
              <a:rPr sz="2600" spc="-5" dirty="0">
                <a:latin typeface="Georgia"/>
                <a:cs typeface="Georgia"/>
              </a:rPr>
              <a:t>the </a:t>
            </a:r>
            <a:r>
              <a:rPr sz="2600" spc="-35" dirty="0">
                <a:latin typeface="Georgia"/>
                <a:cs typeface="Georgia"/>
              </a:rPr>
              <a:t>observer</a:t>
            </a:r>
            <a:r>
              <a:rPr sz="2600" spc="-200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pattern.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154938"/>
            <a:ext cx="7429500" cy="216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70" dirty="0">
                <a:latin typeface="Georgia"/>
                <a:cs typeface="Georgia"/>
              </a:rPr>
              <a:t>Ensure </a:t>
            </a:r>
            <a:r>
              <a:rPr sz="2600" spc="-65" dirty="0">
                <a:latin typeface="Georgia"/>
                <a:cs typeface="Georgia"/>
              </a:rPr>
              <a:t>a </a:t>
            </a:r>
            <a:r>
              <a:rPr sz="2600" spc="-45" dirty="0">
                <a:latin typeface="Georgia"/>
                <a:cs typeface="Georgia"/>
              </a:rPr>
              <a:t>class has </a:t>
            </a:r>
            <a:r>
              <a:rPr sz="2600" spc="-25" dirty="0">
                <a:latin typeface="Georgia"/>
                <a:cs typeface="Georgia"/>
              </a:rPr>
              <a:t>only </a:t>
            </a:r>
            <a:r>
              <a:rPr sz="2600" spc="-15" dirty="0">
                <a:latin typeface="Georgia"/>
                <a:cs typeface="Georgia"/>
              </a:rPr>
              <a:t>one </a:t>
            </a:r>
            <a:r>
              <a:rPr sz="2600" spc="-35" dirty="0">
                <a:latin typeface="Georgia"/>
                <a:cs typeface="Georgia"/>
              </a:rPr>
              <a:t>instance, and </a:t>
            </a:r>
            <a:r>
              <a:rPr sz="2600" spc="-40" dirty="0">
                <a:latin typeface="Georgia"/>
                <a:cs typeface="Georgia"/>
              </a:rPr>
              <a:t>provide </a:t>
            </a:r>
            <a:r>
              <a:rPr sz="2600" spc="-459" dirty="0">
                <a:latin typeface="Georgia"/>
                <a:cs typeface="Georgia"/>
              </a:rPr>
              <a:t>a  </a:t>
            </a:r>
            <a:r>
              <a:rPr sz="2600" spc="-20" dirty="0">
                <a:latin typeface="Georgia"/>
                <a:cs typeface="Georgia"/>
              </a:rPr>
              <a:t>global </a:t>
            </a:r>
            <a:r>
              <a:rPr sz="2600" spc="-15" dirty="0">
                <a:latin typeface="Georgia"/>
                <a:cs typeface="Georgia"/>
              </a:rPr>
              <a:t>point </a:t>
            </a:r>
            <a:r>
              <a:rPr sz="2600" spc="-20" dirty="0">
                <a:latin typeface="Georgia"/>
                <a:cs typeface="Georgia"/>
              </a:rPr>
              <a:t>of </a:t>
            </a:r>
            <a:r>
              <a:rPr sz="2600" spc="-50" dirty="0">
                <a:latin typeface="Georgia"/>
                <a:cs typeface="Georgia"/>
              </a:rPr>
              <a:t>access </a:t>
            </a:r>
            <a:r>
              <a:rPr sz="2600" spc="-5" dirty="0">
                <a:latin typeface="Georgia"/>
                <a:cs typeface="Georgia"/>
              </a:rPr>
              <a:t>to</a:t>
            </a:r>
            <a:r>
              <a:rPr sz="2600" spc="-170" dirty="0">
                <a:latin typeface="Georgia"/>
                <a:cs typeface="Georgia"/>
              </a:rPr>
              <a:t> </a:t>
            </a:r>
            <a:r>
              <a:rPr sz="2600" spc="-20" dirty="0">
                <a:latin typeface="Georgia"/>
                <a:cs typeface="Georgia"/>
              </a:rPr>
              <a:t>it.</a:t>
            </a:r>
            <a:endParaRPr sz="2600">
              <a:latin typeface="Georgia"/>
              <a:cs typeface="Georgia"/>
            </a:endParaRPr>
          </a:p>
          <a:p>
            <a:pPr marL="285115" marR="92646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40" dirty="0">
                <a:latin typeface="Georgia"/>
                <a:cs typeface="Georgia"/>
              </a:rPr>
              <a:t>Encapsulated </a:t>
            </a:r>
            <a:r>
              <a:rPr sz="2600" spc="-35" dirty="0">
                <a:latin typeface="Georgia"/>
                <a:cs typeface="Georgia"/>
              </a:rPr>
              <a:t>“just-in-time </a:t>
            </a:r>
            <a:r>
              <a:rPr sz="2600" spc="-30" dirty="0">
                <a:latin typeface="Georgia"/>
                <a:cs typeface="Georgia"/>
              </a:rPr>
              <a:t>initialization” </a:t>
            </a:r>
            <a:r>
              <a:rPr sz="2600" spc="-420" dirty="0">
                <a:latin typeface="Georgia"/>
                <a:cs typeface="Georgia"/>
              </a:rPr>
              <a:t>or  </a:t>
            </a:r>
            <a:r>
              <a:rPr sz="2600" spc="-25" dirty="0">
                <a:latin typeface="Georgia"/>
                <a:cs typeface="Georgia"/>
              </a:rPr>
              <a:t>“initialization </a:t>
            </a:r>
            <a:r>
              <a:rPr sz="2600" spc="-10" dirty="0">
                <a:latin typeface="Georgia"/>
                <a:cs typeface="Georgia"/>
              </a:rPr>
              <a:t>on </a:t>
            </a:r>
            <a:r>
              <a:rPr sz="2600" spc="-30" dirty="0">
                <a:latin typeface="Georgia"/>
                <a:cs typeface="Georgia"/>
              </a:rPr>
              <a:t>first</a:t>
            </a:r>
            <a:r>
              <a:rPr sz="2600" spc="-185" dirty="0">
                <a:latin typeface="Georgia"/>
                <a:cs typeface="Georgia"/>
              </a:rPr>
              <a:t> </a:t>
            </a:r>
            <a:r>
              <a:rPr sz="2600" spc="-130" dirty="0">
                <a:latin typeface="Georgia"/>
                <a:cs typeface="Georgia"/>
              </a:rPr>
              <a:t>use”.</a:t>
            </a:r>
            <a:endParaRPr sz="260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80" dirty="0">
                <a:latin typeface="Georgia"/>
                <a:cs typeface="Georgia"/>
              </a:rPr>
              <a:t>Type </a:t>
            </a:r>
            <a:r>
              <a:rPr sz="2600" spc="-150" dirty="0">
                <a:latin typeface="Georgia"/>
                <a:cs typeface="Georgia"/>
              </a:rPr>
              <a:t>: </a:t>
            </a:r>
            <a:r>
              <a:rPr sz="2600" spc="-30" dirty="0">
                <a:latin typeface="Georgia"/>
                <a:cs typeface="Georgia"/>
              </a:rPr>
              <a:t>Creational</a:t>
            </a:r>
            <a:r>
              <a:rPr sz="2600" spc="-295" dirty="0">
                <a:latin typeface="Georgia"/>
                <a:cs typeface="Georgia"/>
              </a:rPr>
              <a:t> </a:t>
            </a:r>
            <a:r>
              <a:rPr sz="2600" spc="-35" dirty="0">
                <a:latin typeface="Georgia"/>
                <a:cs typeface="Georgia"/>
              </a:rPr>
              <a:t>pattern.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327101"/>
            <a:ext cx="63373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/>
              <a:t>Singleton </a:t>
            </a:r>
            <a:r>
              <a:rPr spc="-325" dirty="0"/>
              <a:t>Design</a:t>
            </a:r>
            <a:r>
              <a:rPr spc="-390" dirty="0"/>
              <a:t> </a:t>
            </a:r>
            <a:r>
              <a:rPr spc="-175" dirty="0"/>
              <a:t>Pattern</a:t>
            </a:r>
          </a:p>
        </p:txBody>
      </p:sp>
      <p:sp>
        <p:nvSpPr>
          <p:cNvPr id="9" name="object 9"/>
          <p:cNvSpPr/>
          <p:nvPr/>
        </p:nvSpPr>
        <p:spPr>
          <a:xfrm>
            <a:off x="685800" y="3352800"/>
            <a:ext cx="7277100" cy="34480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220980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lang="en-US" sz="4800" spc="-220" dirty="0">
                <a:solidFill>
                  <a:srgbClr val="04607A"/>
                </a:solidFill>
                <a:latin typeface="Arial"/>
                <a:cs typeface="Arial"/>
              </a:rPr>
              <a:t>Singleton</a:t>
            </a:r>
            <a:r>
              <a:rPr lang="en-US" sz="4800" spc="-295" dirty="0">
                <a:solidFill>
                  <a:srgbClr val="04607A"/>
                </a:solidFill>
                <a:latin typeface="Arial"/>
                <a:cs typeface="Arial"/>
              </a:rPr>
              <a:t> </a:t>
            </a:r>
            <a:r>
              <a:rPr lang="en-US" sz="4800" spc="-175" dirty="0">
                <a:solidFill>
                  <a:srgbClr val="04607A"/>
                </a:solidFill>
                <a:latin typeface="Arial"/>
                <a:cs typeface="Arial"/>
              </a:rPr>
              <a:t>Pattern</a:t>
            </a:r>
            <a:endParaRPr lang="en-US" sz="4800" dirty="0">
              <a:latin typeface="Arial"/>
              <a:cs typeface="Arial"/>
            </a:endParaRPr>
          </a:p>
          <a:p>
            <a:pPr marL="376555" marR="5080" indent="-273050" algn="just">
              <a:lnSpc>
                <a:spcPct val="100000"/>
              </a:lnSpc>
              <a:spcBef>
                <a:spcPts val="480"/>
              </a:spcBef>
            </a:pPr>
            <a:r>
              <a:rPr lang="en-US" spc="80" dirty="0" smtClean="0">
                <a:latin typeface="Times New Roman"/>
                <a:cs typeface="Times New Roman"/>
              </a:rPr>
              <a:t>This</a:t>
            </a:r>
            <a:r>
              <a:rPr lang="en-US" spc="-114" dirty="0" smtClean="0">
                <a:latin typeface="Times New Roman"/>
                <a:cs typeface="Times New Roman"/>
              </a:rPr>
              <a:t> </a:t>
            </a:r>
            <a:r>
              <a:rPr lang="en-US" spc="175" dirty="0">
                <a:latin typeface="Times New Roman"/>
                <a:cs typeface="Times New Roman"/>
              </a:rPr>
              <a:t>pattern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25" dirty="0">
                <a:latin typeface="Times New Roman"/>
                <a:cs typeface="Times New Roman"/>
              </a:rPr>
              <a:t>involves</a:t>
            </a:r>
            <a:r>
              <a:rPr lang="en-US" spc="-155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a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b="1" spc="-114" dirty="0"/>
              <a:t>single</a:t>
            </a:r>
            <a:r>
              <a:rPr lang="en-US" b="1" spc="-220" dirty="0"/>
              <a:t> </a:t>
            </a:r>
            <a:r>
              <a:rPr lang="en-US" b="1" spc="-155" dirty="0"/>
              <a:t>class</a:t>
            </a:r>
            <a:r>
              <a:rPr lang="en-US" b="1" spc="-120" dirty="0"/>
              <a:t> </a:t>
            </a:r>
            <a:r>
              <a:rPr lang="en-US" spc="114" dirty="0">
                <a:latin typeface="Times New Roman"/>
                <a:cs typeface="Times New Roman"/>
              </a:rPr>
              <a:t>which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spc="-160" dirty="0">
                <a:latin typeface="Times New Roman"/>
                <a:cs typeface="Times New Roman"/>
              </a:rPr>
              <a:t>is </a:t>
            </a:r>
            <a:r>
              <a:rPr lang="en-US" spc="-160" dirty="0" smtClean="0">
                <a:latin typeface="Times New Roman"/>
                <a:cs typeface="Times New Roman"/>
              </a:rPr>
              <a:t> </a:t>
            </a:r>
            <a:r>
              <a:rPr lang="en-US" spc="110" dirty="0" smtClean="0">
                <a:latin typeface="Times New Roman"/>
                <a:cs typeface="Times New Roman"/>
              </a:rPr>
              <a:t>responsible</a:t>
            </a:r>
            <a:r>
              <a:rPr lang="en-US" spc="-95" dirty="0" smtClean="0">
                <a:latin typeface="Times New Roman"/>
                <a:cs typeface="Times New Roman"/>
              </a:rPr>
              <a:t> </a:t>
            </a:r>
            <a:r>
              <a:rPr lang="en-US" spc="160" dirty="0">
                <a:latin typeface="Times New Roman"/>
                <a:cs typeface="Times New Roman"/>
              </a:rPr>
              <a:t>to</a:t>
            </a:r>
            <a:r>
              <a:rPr lang="en-US" spc="-17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create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spc="190" dirty="0">
                <a:latin typeface="Times New Roman"/>
                <a:cs typeface="Times New Roman"/>
              </a:rPr>
              <a:t>an</a:t>
            </a:r>
            <a:r>
              <a:rPr lang="en-US" spc="-130" dirty="0">
                <a:latin typeface="Times New Roman"/>
                <a:cs typeface="Times New Roman"/>
              </a:rPr>
              <a:t> </a:t>
            </a:r>
            <a:r>
              <a:rPr lang="en-US" spc="114" dirty="0">
                <a:latin typeface="Times New Roman"/>
                <a:cs typeface="Times New Roman"/>
              </a:rPr>
              <a:t>object</a:t>
            </a:r>
            <a:r>
              <a:rPr lang="en-US" spc="-165" dirty="0">
                <a:latin typeface="Times New Roman"/>
                <a:cs typeface="Times New Roman"/>
              </a:rPr>
              <a:t> </a:t>
            </a:r>
            <a:r>
              <a:rPr lang="en-US" spc="75" dirty="0">
                <a:latin typeface="Times New Roman"/>
                <a:cs typeface="Times New Roman"/>
              </a:rPr>
              <a:t>while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130" dirty="0">
                <a:latin typeface="Times New Roman"/>
                <a:cs typeface="Times New Roman"/>
              </a:rPr>
              <a:t>making  </a:t>
            </a:r>
            <a:r>
              <a:rPr lang="en-US" spc="125" dirty="0">
                <a:latin typeface="Times New Roman"/>
                <a:cs typeface="Times New Roman"/>
              </a:rPr>
              <a:t>sure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210" dirty="0">
                <a:latin typeface="Times New Roman"/>
                <a:cs typeface="Times New Roman"/>
              </a:rPr>
              <a:t>that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b="1" spc="-130" dirty="0"/>
              <a:t>only</a:t>
            </a:r>
            <a:r>
              <a:rPr lang="en-US" b="1" spc="-204" dirty="0"/>
              <a:t> </a:t>
            </a:r>
            <a:r>
              <a:rPr lang="en-US" b="1" spc="-114" dirty="0"/>
              <a:t>single</a:t>
            </a:r>
            <a:r>
              <a:rPr lang="en-US" b="1" spc="-225" dirty="0"/>
              <a:t> </a:t>
            </a:r>
            <a:r>
              <a:rPr lang="en-US" b="1" spc="-105" dirty="0"/>
              <a:t>object</a:t>
            </a:r>
            <a:r>
              <a:rPr lang="en-US" b="1" spc="-225" dirty="0"/>
              <a:t> </a:t>
            </a:r>
            <a:r>
              <a:rPr lang="en-US" b="1" spc="-120" dirty="0"/>
              <a:t>gets</a:t>
            </a:r>
            <a:r>
              <a:rPr lang="en-US" b="1" spc="-200" dirty="0"/>
              <a:t> </a:t>
            </a:r>
            <a:r>
              <a:rPr lang="en-US" b="1" spc="-135" dirty="0"/>
              <a:t>created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20040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115" marR="5080" lvl="0" indent="-273050" algn="just">
              <a:spcBef>
                <a:spcPts val="95"/>
              </a:spcBef>
            </a:pPr>
            <a:r>
              <a:rPr lang="en-US" sz="2800" spc="65" dirty="0">
                <a:solidFill>
                  <a:prstClr val="black"/>
                </a:solidFill>
                <a:latin typeface="Times New Roman"/>
                <a:cs typeface="Times New Roman"/>
              </a:rPr>
              <a:t>This</a:t>
            </a:r>
            <a:r>
              <a:rPr lang="en-US" sz="2800" spc="-1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40" dirty="0">
                <a:solidFill>
                  <a:prstClr val="black"/>
                </a:solidFill>
                <a:latin typeface="Times New Roman"/>
                <a:cs typeface="Times New Roman"/>
              </a:rPr>
              <a:t>class</a:t>
            </a:r>
            <a:r>
              <a:rPr lang="en-US" sz="28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75" dirty="0">
                <a:solidFill>
                  <a:prstClr val="black"/>
                </a:solidFill>
                <a:latin typeface="Times New Roman"/>
                <a:cs typeface="Times New Roman"/>
              </a:rPr>
              <a:t>provides</a:t>
            </a:r>
            <a:r>
              <a:rPr lang="en-US" sz="2800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100" dirty="0">
                <a:solidFill>
                  <a:prstClr val="black"/>
                </a:solidFill>
                <a:latin typeface="Times New Roman"/>
                <a:cs typeface="Times New Roman"/>
              </a:rPr>
              <a:t>a</a:t>
            </a:r>
            <a:r>
              <a:rPr lang="en-US" sz="2800" spc="-1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prstClr val="black"/>
                </a:solidFill>
                <a:latin typeface="Times New Roman"/>
                <a:cs typeface="Times New Roman"/>
              </a:rPr>
              <a:t>way</a:t>
            </a:r>
            <a:r>
              <a:rPr lang="en-US" sz="2800" spc="-7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135" dirty="0">
                <a:solidFill>
                  <a:prstClr val="black"/>
                </a:solidFill>
                <a:latin typeface="Times New Roman"/>
                <a:cs typeface="Times New Roman"/>
              </a:rPr>
              <a:t>to</a:t>
            </a:r>
            <a:r>
              <a:rPr lang="en-US" sz="2800" spc="-14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45" dirty="0">
                <a:solidFill>
                  <a:prstClr val="black"/>
                </a:solidFill>
                <a:latin typeface="Times New Roman"/>
                <a:cs typeface="Times New Roman"/>
              </a:rPr>
              <a:t>access</a:t>
            </a:r>
            <a:r>
              <a:rPr lang="en-US" sz="2800" spc="-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85" dirty="0">
                <a:solidFill>
                  <a:prstClr val="black"/>
                </a:solidFill>
                <a:latin typeface="Times New Roman"/>
                <a:cs typeface="Times New Roman"/>
              </a:rPr>
              <a:t>its</a:t>
            </a:r>
            <a:r>
              <a:rPr lang="en-US" sz="2800" spc="-12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65" dirty="0">
                <a:solidFill>
                  <a:prstClr val="black"/>
                </a:solidFill>
                <a:latin typeface="Times New Roman"/>
                <a:cs typeface="Times New Roman"/>
              </a:rPr>
              <a:t>only</a:t>
            </a:r>
            <a:r>
              <a:rPr lang="en-US" sz="2800" spc="-1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20" dirty="0">
                <a:solidFill>
                  <a:prstClr val="black"/>
                </a:solidFill>
                <a:latin typeface="Times New Roman"/>
                <a:cs typeface="Times New Roman"/>
              </a:rPr>
              <a:t>object  </a:t>
            </a:r>
            <a:r>
              <a:rPr lang="en-US" sz="2800" spc="100" dirty="0">
                <a:solidFill>
                  <a:prstClr val="black"/>
                </a:solidFill>
                <a:latin typeface="Times New Roman"/>
                <a:cs typeface="Times New Roman"/>
              </a:rPr>
              <a:t>which</a:t>
            </a:r>
            <a:r>
              <a:rPr lang="en-US" sz="2800" spc="-13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120" dirty="0">
                <a:solidFill>
                  <a:prstClr val="black"/>
                </a:solidFill>
                <a:latin typeface="Times New Roman"/>
                <a:cs typeface="Times New Roman"/>
              </a:rPr>
              <a:t>can</a:t>
            </a:r>
            <a:r>
              <a:rPr lang="en-US" sz="2800" spc="-3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120" dirty="0">
                <a:solidFill>
                  <a:prstClr val="black"/>
                </a:solidFill>
                <a:latin typeface="Times New Roman"/>
                <a:cs typeface="Times New Roman"/>
              </a:rPr>
              <a:t>be</a:t>
            </a:r>
            <a:r>
              <a:rPr lang="en-US" sz="2800" spc="-1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65" dirty="0">
                <a:solidFill>
                  <a:prstClr val="black"/>
                </a:solidFill>
                <a:latin typeface="Times New Roman"/>
                <a:cs typeface="Times New Roman"/>
              </a:rPr>
              <a:t>accessed</a:t>
            </a:r>
            <a:r>
              <a:rPr lang="en-US" sz="2800" spc="-6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spc="70" dirty="0">
                <a:solidFill>
                  <a:prstClr val="black"/>
                </a:solidFill>
                <a:latin typeface="Times New Roman"/>
                <a:cs typeface="Times New Roman"/>
              </a:rPr>
              <a:t>directly</a:t>
            </a:r>
            <a:r>
              <a:rPr lang="en-US" sz="28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14" dirty="0">
                <a:solidFill>
                  <a:prstClr val="black"/>
                </a:solidFill>
                <a:latin typeface="Georgia"/>
                <a:cs typeface="Georgia"/>
              </a:rPr>
              <a:t>without</a:t>
            </a:r>
            <a:r>
              <a:rPr lang="en-US" sz="2800" b="1" spc="-10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b="1" spc="-120" dirty="0">
                <a:solidFill>
                  <a:prstClr val="black"/>
                </a:solidFill>
                <a:latin typeface="Georgia"/>
                <a:cs typeface="Georgia"/>
              </a:rPr>
              <a:t>need</a:t>
            </a:r>
            <a:r>
              <a:rPr lang="en-US" sz="2800" b="1" spc="-70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b="1" spc="-90" dirty="0">
                <a:solidFill>
                  <a:prstClr val="black"/>
                </a:solidFill>
                <a:latin typeface="Georgia"/>
                <a:cs typeface="Georgia"/>
              </a:rPr>
              <a:t>to  </a:t>
            </a:r>
            <a:r>
              <a:rPr lang="en-US" sz="2800" b="1" spc="-105" dirty="0">
                <a:solidFill>
                  <a:prstClr val="black"/>
                </a:solidFill>
                <a:latin typeface="Georgia"/>
                <a:cs typeface="Georgia"/>
              </a:rPr>
              <a:t>instantiate </a:t>
            </a:r>
            <a:r>
              <a:rPr lang="en-US" sz="2800" b="1" spc="-85" dirty="0">
                <a:solidFill>
                  <a:prstClr val="black"/>
                </a:solidFill>
                <a:latin typeface="Georgia"/>
                <a:cs typeface="Georgia"/>
              </a:rPr>
              <a:t>the </a:t>
            </a:r>
            <a:r>
              <a:rPr lang="en-US" sz="2800" b="1" spc="-95" dirty="0">
                <a:solidFill>
                  <a:prstClr val="black"/>
                </a:solidFill>
                <a:latin typeface="Georgia"/>
                <a:cs typeface="Georgia"/>
              </a:rPr>
              <a:t>object </a:t>
            </a:r>
            <a:r>
              <a:rPr lang="en-US" sz="2800" b="1" spc="-110" dirty="0">
                <a:solidFill>
                  <a:prstClr val="black"/>
                </a:solidFill>
                <a:latin typeface="Georgia"/>
                <a:cs typeface="Georgia"/>
              </a:rPr>
              <a:t>of </a:t>
            </a:r>
            <a:r>
              <a:rPr lang="en-US" sz="2800" b="1" spc="-85" dirty="0">
                <a:solidFill>
                  <a:prstClr val="black"/>
                </a:solidFill>
                <a:latin typeface="Georgia"/>
                <a:cs typeface="Georgia"/>
              </a:rPr>
              <a:t>the</a:t>
            </a:r>
            <a:r>
              <a:rPr lang="en-US" sz="2800" b="1" spc="-254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  <a:r>
              <a:rPr lang="en-US" sz="2800" b="1" spc="-114" dirty="0">
                <a:solidFill>
                  <a:prstClr val="black"/>
                </a:solidFill>
                <a:latin typeface="Georgia"/>
                <a:cs typeface="Georgia"/>
              </a:rPr>
              <a:t>class</a:t>
            </a:r>
            <a:r>
              <a:rPr lang="en-US" sz="2800" spc="-114" dirty="0">
                <a:solidFill>
                  <a:prstClr val="black"/>
                </a:solidFill>
                <a:latin typeface="Times New Roman"/>
                <a:cs typeface="Times New Roman"/>
              </a:rPr>
              <a:t>.</a:t>
            </a:r>
            <a:endParaRPr lang="en-US" sz="28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3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551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Georgia</vt:lpstr>
      <vt:lpstr>Times New Roman</vt:lpstr>
      <vt:lpstr>Office Theme</vt:lpstr>
      <vt:lpstr>PowerPoint Presentation</vt:lpstr>
      <vt:lpstr>What is Design Pattern</vt:lpstr>
      <vt:lpstr>Why Design Patterns</vt:lpstr>
      <vt:lpstr>Introduction</vt:lpstr>
      <vt:lpstr>Introduction</vt:lpstr>
      <vt:lpstr>Object-Oriented Principles</vt:lpstr>
      <vt:lpstr>Types of Pattern – Catalog 1</vt:lpstr>
      <vt:lpstr>Singleton Design Pattern</vt:lpstr>
      <vt:lpstr>PowerPoint Presentation</vt:lpstr>
      <vt:lpstr>Implementation</vt:lpstr>
      <vt:lpstr>Step 1</vt:lpstr>
      <vt:lpstr>Step 2</vt:lpstr>
      <vt:lpstr>Step 3 Verify the output.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Cottrell</dc:creator>
  <cp:lastModifiedBy>Romasha Khurshid</cp:lastModifiedBy>
  <cp:revision>8</cp:revision>
  <dcterms:created xsi:type="dcterms:W3CDTF">2018-08-08T09:54:53Z</dcterms:created>
  <dcterms:modified xsi:type="dcterms:W3CDTF">2022-05-19T10:33:15Z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2017-04-20T00:00:00Z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2018-08-08T00:00:00Z</vt:filetime>
  </property>
</Properties>
</file>