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9" r:id="rId4"/>
    <p:sldId id="270" r:id="rId5"/>
    <p:sldId id="275" r:id="rId6"/>
    <p:sldId id="260" r:id="rId7"/>
    <p:sldId id="265" r:id="rId8"/>
    <p:sldId id="271" r:id="rId9"/>
    <p:sldId id="272" r:id="rId10"/>
    <p:sldId id="273" r:id="rId11"/>
    <p:sldId id="274" r:id="rId12"/>
    <p:sldId id="267" r:id="rId13"/>
    <p:sldId id="262" r:id="rId14"/>
    <p:sldId id="263" r:id="rId15"/>
    <p:sldId id="264" r:id="rId16"/>
    <p:sldId id="276" r:id="rId17"/>
    <p:sldId id="25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CF84AB-C6D3-4848-BA66-0F960B5F8EE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1566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84AB-C6D3-4848-BA66-0F960B5F8EE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41991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84AB-C6D3-4848-BA66-0F960B5F8EE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42501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84AB-C6D3-4848-BA66-0F960B5F8EE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89841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CF84AB-C6D3-4848-BA66-0F960B5F8EE7}"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11281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CF84AB-C6D3-4848-BA66-0F960B5F8EE7}"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28779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CF84AB-C6D3-4848-BA66-0F960B5F8EE7}"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24335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CF84AB-C6D3-4848-BA66-0F960B5F8EE7}"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20902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F84AB-C6D3-4848-BA66-0F960B5F8EE7}"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104271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CF84AB-C6D3-4848-BA66-0F960B5F8EE7}"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12732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CF84AB-C6D3-4848-BA66-0F960B5F8EE7}"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76552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F84AB-C6D3-4848-BA66-0F960B5F8EE7}" type="datetimeFigureOut">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757C3-F956-4B9F-A588-488FBD400B9D}" type="slidenum">
              <a:rPr lang="en-US" smtClean="0"/>
              <a:t>‹#›</a:t>
            </a:fld>
            <a:endParaRPr lang="en-US"/>
          </a:p>
        </p:txBody>
      </p:sp>
    </p:spTree>
    <p:extLst>
      <p:ext uri="{BB962C8B-B14F-4D97-AF65-F5344CB8AC3E}">
        <p14:creationId xmlns:p14="http://schemas.microsoft.com/office/powerpoint/2010/main" val="189697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41706"/>
          </a:xfrm>
        </p:spPr>
        <p:txBody>
          <a:bodyPr>
            <a:normAutofit fontScale="90000"/>
          </a:bodyPr>
          <a:lstStyle/>
          <a:p>
            <a:r>
              <a:rPr lang="en-US" b="1" dirty="0"/>
              <a:t>Software </a:t>
            </a:r>
            <a:r>
              <a:rPr lang="en-US" b="1" dirty="0" smtClean="0"/>
              <a:t>Design and Architecture (SE:2002)</a:t>
            </a:r>
            <a:endParaRPr lang="en-US" dirty="0"/>
          </a:p>
        </p:txBody>
      </p:sp>
      <p:sp>
        <p:nvSpPr>
          <p:cNvPr id="3" name="Subtitle 2"/>
          <p:cNvSpPr>
            <a:spLocks noGrp="1"/>
          </p:cNvSpPr>
          <p:nvPr>
            <p:ph type="subTitle" idx="1"/>
          </p:nvPr>
        </p:nvSpPr>
        <p:spPr>
          <a:xfrm>
            <a:off x="1524000" y="3602038"/>
            <a:ext cx="9144000" cy="723777"/>
          </a:xfrm>
        </p:spPr>
        <p:txBody>
          <a:bodyPr>
            <a:normAutofit/>
          </a:bodyPr>
          <a:lstStyle/>
          <a:p>
            <a:r>
              <a:rPr lang="en-US" sz="3200" b="1" dirty="0"/>
              <a:t>Timing Diagram</a:t>
            </a:r>
          </a:p>
        </p:txBody>
      </p:sp>
    </p:spTree>
    <p:extLst>
      <p:ext uri="{BB962C8B-B14F-4D97-AF65-F5344CB8AC3E}">
        <p14:creationId xmlns:p14="http://schemas.microsoft.com/office/powerpoint/2010/main" val="365210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A8E3-43EF-4A12-BD58-6D283876E77A}"/>
              </a:ext>
            </a:extLst>
          </p:cNvPr>
          <p:cNvSpPr>
            <a:spLocks noGrp="1"/>
          </p:cNvSpPr>
          <p:nvPr>
            <p:ph type="title"/>
          </p:nvPr>
        </p:nvSpPr>
        <p:spPr/>
        <p:txBody>
          <a:bodyPr/>
          <a:lstStyle/>
          <a:p>
            <a:r>
              <a:rPr lang="en-US" b="1" dirty="0"/>
              <a:t>Timeline and Constraints:</a:t>
            </a:r>
          </a:p>
        </p:txBody>
      </p:sp>
      <p:sp>
        <p:nvSpPr>
          <p:cNvPr id="3" name="Content Placeholder 2">
            <a:extLst>
              <a:ext uri="{FF2B5EF4-FFF2-40B4-BE49-F238E27FC236}">
                <a16:creationId xmlns:a16="http://schemas.microsoft.com/office/drawing/2014/main" id="{B12C719E-320C-4B71-A1C7-265382E1CD55}"/>
              </a:ext>
            </a:extLst>
          </p:cNvPr>
          <p:cNvSpPr>
            <a:spLocks noGrp="1"/>
          </p:cNvSpPr>
          <p:nvPr>
            <p:ph idx="1"/>
          </p:nvPr>
        </p:nvSpPr>
        <p:spPr>
          <a:xfrm>
            <a:off x="838200" y="1825626"/>
            <a:ext cx="10289345" cy="1860110"/>
          </a:xfrm>
        </p:spPr>
        <p:txBody>
          <a:bodyPr/>
          <a:lstStyle/>
          <a:p>
            <a:r>
              <a:rPr lang="en-US" dirty="0"/>
              <a:t>We can use the length of a timeline to indicate how long the object remains in a particular state by reading it from left to right. To associate time measurements, you show tick marks online the bottom part of the frame.</a:t>
            </a:r>
          </a:p>
        </p:txBody>
      </p:sp>
    </p:spTree>
    <p:extLst>
      <p:ext uri="{BB962C8B-B14F-4D97-AF65-F5344CB8AC3E}">
        <p14:creationId xmlns:p14="http://schemas.microsoft.com/office/powerpoint/2010/main" val="13789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0DCB-7962-4BD3-86D7-85E5A6DD34EB}"/>
              </a:ext>
            </a:extLst>
          </p:cNvPr>
          <p:cNvSpPr>
            <a:spLocks noGrp="1"/>
          </p:cNvSpPr>
          <p:nvPr>
            <p:ph type="title"/>
          </p:nvPr>
        </p:nvSpPr>
        <p:spPr/>
        <p:txBody>
          <a:bodyPr/>
          <a:lstStyle/>
          <a:p>
            <a:r>
              <a:rPr lang="en-US" b="1" dirty="0"/>
              <a:t>Continue…</a:t>
            </a:r>
          </a:p>
        </p:txBody>
      </p:sp>
      <p:pic>
        <p:nvPicPr>
          <p:cNvPr id="6" name="Content Placeholder 5">
            <a:extLst>
              <a:ext uri="{FF2B5EF4-FFF2-40B4-BE49-F238E27FC236}">
                <a16:creationId xmlns:a16="http://schemas.microsoft.com/office/drawing/2014/main" id="{E51AA989-F284-4DD5-BD3C-F150981B23CA}"/>
              </a:ext>
            </a:extLst>
          </p:cNvPr>
          <p:cNvPicPr>
            <a:picLocks noGrp="1" noChangeAspect="1"/>
          </p:cNvPicPr>
          <p:nvPr>
            <p:ph idx="1"/>
          </p:nvPr>
        </p:nvPicPr>
        <p:blipFill>
          <a:blip r:embed="rId2"/>
          <a:stretch>
            <a:fillRect/>
          </a:stretch>
        </p:blipFill>
        <p:spPr>
          <a:xfrm>
            <a:off x="5463173" y="2851230"/>
            <a:ext cx="5890627" cy="2836701"/>
          </a:xfrm>
          <a:prstGeom prst="rect">
            <a:avLst/>
          </a:prstGeom>
        </p:spPr>
      </p:pic>
      <p:sp>
        <p:nvSpPr>
          <p:cNvPr id="7" name="Rectangle 6">
            <a:extLst>
              <a:ext uri="{FF2B5EF4-FFF2-40B4-BE49-F238E27FC236}">
                <a16:creationId xmlns:a16="http://schemas.microsoft.com/office/drawing/2014/main" id="{69BC820C-D85D-4023-8D56-CD04418C7779}"/>
              </a:ext>
            </a:extLst>
          </p:cNvPr>
          <p:cNvSpPr/>
          <p:nvPr/>
        </p:nvSpPr>
        <p:spPr>
          <a:xfrm>
            <a:off x="464234" y="2851230"/>
            <a:ext cx="4684541" cy="3046988"/>
          </a:xfrm>
          <a:prstGeom prst="rect">
            <a:avLst/>
          </a:prstGeom>
        </p:spPr>
        <p:txBody>
          <a:bodyPr wrap="square">
            <a:spAutoFit/>
          </a:bodyPr>
          <a:lstStyle/>
          <a:p>
            <a:r>
              <a:rPr lang="en-US" sz="2400" dirty="0"/>
              <a:t>The example below shows that the Login event is received three-time units after the start of the sequence. To show relative times, you can mark a specific instance in time using a variable name. The figure marks the time the </a:t>
            </a:r>
            <a:r>
              <a:rPr lang="en-US" sz="2400" dirty="0" err="1"/>
              <a:t>sendMail</a:t>
            </a:r>
            <a:r>
              <a:rPr lang="en-US" sz="2400" dirty="0"/>
              <a:t> event is received as time</a:t>
            </a:r>
          </a:p>
        </p:txBody>
      </p:sp>
    </p:spTree>
    <p:extLst>
      <p:ext uri="{BB962C8B-B14F-4D97-AF65-F5344CB8AC3E}">
        <p14:creationId xmlns:p14="http://schemas.microsoft.com/office/powerpoint/2010/main" val="214528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Timing Ruler:</a:t>
            </a:r>
          </a:p>
        </p:txBody>
      </p:sp>
      <p:pic>
        <p:nvPicPr>
          <p:cNvPr id="4" name="Content Placeholder 3"/>
          <p:cNvPicPr>
            <a:picLocks noGrp="1" noChangeAspect="1"/>
          </p:cNvPicPr>
          <p:nvPr>
            <p:ph idx="1"/>
          </p:nvPr>
        </p:nvPicPr>
        <p:blipFill>
          <a:blip r:embed="rId2"/>
          <a:stretch>
            <a:fillRect/>
          </a:stretch>
        </p:blipFill>
        <p:spPr>
          <a:xfrm>
            <a:off x="2134699" y="2095560"/>
            <a:ext cx="7500394" cy="3672193"/>
          </a:xfrm>
          <a:prstGeom prst="rect">
            <a:avLst/>
          </a:prstGeom>
        </p:spPr>
      </p:pic>
    </p:spTree>
    <p:extLst>
      <p:ext uri="{BB962C8B-B14F-4D97-AF65-F5344CB8AC3E}">
        <p14:creationId xmlns:p14="http://schemas.microsoft.com/office/powerpoint/2010/main" val="339932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Duration Constraint:</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Duration constraint is an interval constraint that refers to a duration interval. The duration interval is duration used to determine whether the constraint is satisfied.</a:t>
            </a:r>
          </a:p>
        </p:txBody>
      </p:sp>
      <p:pic>
        <p:nvPicPr>
          <p:cNvPr id="4" name="Picture 3"/>
          <p:cNvPicPr>
            <a:picLocks noChangeAspect="1"/>
          </p:cNvPicPr>
          <p:nvPr/>
        </p:nvPicPr>
        <p:blipFill>
          <a:blip r:embed="rId2"/>
          <a:stretch>
            <a:fillRect/>
          </a:stretch>
        </p:blipFill>
        <p:spPr>
          <a:xfrm>
            <a:off x="3074376" y="3275515"/>
            <a:ext cx="3906715" cy="1995854"/>
          </a:xfrm>
          <a:prstGeom prst="rect">
            <a:avLst/>
          </a:prstGeom>
        </p:spPr>
      </p:pic>
      <p:sp>
        <p:nvSpPr>
          <p:cNvPr id="5" name="Rectangle 4"/>
          <p:cNvSpPr/>
          <p:nvPr/>
        </p:nvSpPr>
        <p:spPr>
          <a:xfrm>
            <a:off x="2894104" y="5539500"/>
            <a:ext cx="4267258" cy="369332"/>
          </a:xfrm>
          <a:prstGeom prst="rect">
            <a:avLst/>
          </a:prstGeom>
        </p:spPr>
        <p:txBody>
          <a:bodyPr wrap="none">
            <a:spAutoFit/>
          </a:bodyPr>
          <a:lstStyle/>
          <a:p>
            <a:r>
              <a:rPr lang="en-US" dirty="0"/>
              <a:t>Ice should melt into water in 1 to 6 minutes</a:t>
            </a:r>
          </a:p>
        </p:txBody>
      </p:sp>
    </p:spTree>
    <p:extLst>
      <p:ext uri="{BB962C8B-B14F-4D97-AF65-F5344CB8AC3E}">
        <p14:creationId xmlns:p14="http://schemas.microsoft.com/office/powerpoint/2010/main" val="3977610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402"/>
            <a:ext cx="10515600" cy="839421"/>
          </a:xfrm>
        </p:spPr>
        <p:txBody>
          <a:bodyPr>
            <a:normAutofit fontScale="90000"/>
          </a:bodyPr>
          <a:lstStyle/>
          <a:p>
            <a:r>
              <a:rPr lang="en-US" b="1" dirty="0"/>
              <a:t>Time Constraint</a:t>
            </a:r>
            <a:r>
              <a:rPr lang="en-US" b="1" i="1" dirty="0"/>
              <a:t/>
            </a:r>
            <a:br>
              <a:rPr lang="en-US" b="1" i="1" dirty="0"/>
            </a:br>
            <a:endParaRPr lang="en-US" b="1"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Time constraint is an interval constraint that refers to a time interval. The time interval is time expression used to determine whether the constraint is satisfied.</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62370" y="3349868"/>
            <a:ext cx="4204555" cy="1462454"/>
          </a:xfrm>
          <a:prstGeom prst="rect">
            <a:avLst/>
          </a:prstGeom>
        </p:spPr>
      </p:pic>
      <p:sp>
        <p:nvSpPr>
          <p:cNvPr id="5" name="Rectangle 4"/>
          <p:cNvSpPr/>
          <p:nvPr/>
        </p:nvSpPr>
        <p:spPr>
          <a:xfrm>
            <a:off x="6522466" y="5671011"/>
            <a:ext cx="4344459"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Person should wake up between 5:40 am and 6 am</a:t>
            </a:r>
          </a:p>
        </p:txBody>
      </p:sp>
    </p:spTree>
    <p:extLst>
      <p:ext uri="{BB962C8B-B14F-4D97-AF65-F5344CB8AC3E}">
        <p14:creationId xmlns:p14="http://schemas.microsoft.com/office/powerpoint/2010/main" val="746216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Destruction Occurrence:</a:t>
            </a:r>
            <a:r>
              <a:rPr lang="en-US" b="1" i="1" dirty="0"/>
              <a:t/>
            </a:r>
            <a:br>
              <a:rPr lang="en-US" b="1" i="1"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Destruction occurrence is a message occurrence which represents the destruction of the instance described by the lifeline. It may result in the subsequent destruction of other objects that this object owns by composition. No other occurrence may appear after the destruction event on a given lifeline.</a:t>
            </a:r>
          </a:p>
          <a:p>
            <a:r>
              <a:rPr lang="en-US" sz="2000" dirty="0">
                <a:latin typeface="Times New Roman" panose="02020603050405020304" pitchFamily="18" charset="0"/>
                <a:cs typeface="Times New Roman" panose="02020603050405020304" pitchFamily="18" charset="0"/>
              </a:rPr>
              <a:t>Notation: The destruction event is depicted by a cross in the form of an X at the end of a timeline.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20199" y="4088423"/>
            <a:ext cx="4877291" cy="1950916"/>
          </a:xfrm>
          <a:prstGeom prst="rect">
            <a:avLst/>
          </a:prstGeom>
        </p:spPr>
      </p:pic>
    </p:spTree>
    <p:extLst>
      <p:ext uri="{BB962C8B-B14F-4D97-AF65-F5344CB8AC3E}">
        <p14:creationId xmlns:p14="http://schemas.microsoft.com/office/powerpoint/2010/main" val="2116372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A timing diagram example of a medical domain that depicts different stages of Alzheimer's disease (AD) is explained below.</a:t>
            </a:r>
          </a:p>
        </p:txBody>
      </p:sp>
      <p:pic>
        <p:nvPicPr>
          <p:cNvPr id="4" name="Content Placeholder 3"/>
          <p:cNvPicPr>
            <a:picLocks noGrp="1" noChangeAspect="1"/>
          </p:cNvPicPr>
          <p:nvPr>
            <p:ph idx="1"/>
          </p:nvPr>
        </p:nvPicPr>
        <p:blipFill rotWithShape="1">
          <a:blip r:embed="rId2"/>
          <a:srcRect l="642" t="30756"/>
          <a:stretch/>
        </p:blipFill>
        <p:spPr>
          <a:xfrm>
            <a:off x="2057400" y="2356338"/>
            <a:ext cx="6796454" cy="2671059"/>
          </a:xfrm>
          <a:prstGeom prst="rect">
            <a:avLst/>
          </a:prstGeom>
        </p:spPr>
      </p:pic>
    </p:spTree>
    <p:extLst>
      <p:ext uri="{BB962C8B-B14F-4D97-AF65-F5344CB8AC3E}">
        <p14:creationId xmlns:p14="http://schemas.microsoft.com/office/powerpoint/2010/main" val="1223933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81257" y="1389184"/>
            <a:ext cx="6496989" cy="3651309"/>
          </a:xfrm>
          <a:prstGeom prst="rect">
            <a:avLst/>
          </a:prstGeom>
        </p:spPr>
      </p:pic>
    </p:spTree>
    <p:extLst>
      <p:ext uri="{BB962C8B-B14F-4D97-AF65-F5344CB8AC3E}">
        <p14:creationId xmlns:p14="http://schemas.microsoft.com/office/powerpoint/2010/main" val="1461996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Part of the lift specification used in this scenario. The requirements maybe described “...A part of the lift system contains two objects: the floor sensor and the lift. The lift movement states are separated into three steps: moving up(2), stop at floor and moving down(1). The floor sensor has two states: on and off. The relation between the lift movement and the floor sensors means a user presses a button to request the lift from floor 1, the lift starts moving down from the current </a:t>
            </a:r>
            <a:r>
              <a:rPr lang="en-US" dirty="0" smtClean="0"/>
              <a:t>floor;  </a:t>
            </a:r>
            <a:r>
              <a:rPr lang="en-US" dirty="0"/>
              <a:t>lift must be arrive at requested floor within between 2 – 5 seconds after the lift starts moving, the floor sensor of the current floor will turn off within given time frame .” </a:t>
            </a:r>
          </a:p>
          <a:p>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t>
            </a:r>
            <a:r>
              <a:rPr lang="en-US" dirty="0" err="1" smtClean="0"/>
              <a:t>FloorSensor</a:t>
            </a:r>
            <a:r>
              <a:rPr lang="en-US" dirty="0" smtClean="0"/>
              <a:t>   </a:t>
            </a:r>
            <a:r>
              <a:rPr lang="en-US" sz="2600" dirty="0" smtClean="0">
                <a:solidFill>
                  <a:schemeClr val="accent1"/>
                </a:solidFill>
              </a:rPr>
              <a:t>on</a:t>
            </a:r>
          </a:p>
          <a:p>
            <a:pPr marL="0" indent="0">
              <a:buNone/>
            </a:pPr>
            <a:r>
              <a:rPr lang="en-US" sz="2600" dirty="0" smtClean="0">
                <a:solidFill>
                  <a:schemeClr val="accent1"/>
                </a:solidFill>
              </a:rPr>
              <a:t>	           off</a:t>
            </a:r>
            <a:r>
              <a:rPr lang="en-US" dirty="0"/>
              <a:t> </a:t>
            </a:r>
            <a:r>
              <a:rPr lang="en-US" dirty="0" smtClean="0"/>
              <a:t>	        </a:t>
            </a:r>
            <a:r>
              <a:rPr lang="en-US" sz="1800" dirty="0" smtClean="0"/>
              <a:t>{</a:t>
            </a:r>
            <a:r>
              <a:rPr lang="en-US" sz="1800" dirty="0"/>
              <a:t>2s..</a:t>
            </a:r>
            <a:r>
              <a:rPr lang="en-US" sz="1800" dirty="0" smtClean="0"/>
              <a:t>5s}</a:t>
            </a:r>
            <a:endParaRPr lang="en-US" sz="1500" dirty="0" smtClean="0">
              <a:solidFill>
                <a:schemeClr val="accent1"/>
              </a:solidFill>
            </a:endParaRP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:Lift          </a:t>
            </a:r>
            <a:r>
              <a:rPr lang="en-US" sz="2300" dirty="0" err="1" smtClean="0">
                <a:solidFill>
                  <a:schemeClr val="accent1"/>
                </a:solidFill>
              </a:rPr>
              <a:t>MovingUp</a:t>
            </a:r>
            <a:endParaRPr lang="en-US" sz="2300" dirty="0" smtClean="0">
              <a:solidFill>
                <a:schemeClr val="accent1"/>
              </a:solidFill>
            </a:endParaRPr>
          </a:p>
          <a:p>
            <a:pPr marL="0" indent="0">
              <a:buNone/>
            </a:pPr>
            <a:r>
              <a:rPr lang="en-US" sz="2300" dirty="0">
                <a:solidFill>
                  <a:schemeClr val="accent1"/>
                </a:solidFill>
              </a:rPr>
              <a:t>	</a:t>
            </a:r>
            <a:r>
              <a:rPr lang="en-US" sz="2300" dirty="0" err="1" smtClean="0">
                <a:solidFill>
                  <a:schemeClr val="accent1"/>
                </a:solidFill>
              </a:rPr>
              <a:t>StopAtFloor</a:t>
            </a:r>
            <a:endParaRPr lang="en-US" sz="2300" dirty="0" smtClean="0">
              <a:solidFill>
                <a:schemeClr val="accent1"/>
              </a:solidFill>
            </a:endParaRPr>
          </a:p>
          <a:p>
            <a:pPr marL="0" indent="0">
              <a:buNone/>
            </a:pPr>
            <a:r>
              <a:rPr lang="en-US" sz="2300" dirty="0">
                <a:solidFill>
                  <a:schemeClr val="accent1"/>
                </a:solidFill>
              </a:rPr>
              <a:t>	</a:t>
            </a:r>
            <a:r>
              <a:rPr lang="en-US" sz="2300" dirty="0" err="1" smtClean="0">
                <a:solidFill>
                  <a:schemeClr val="accent1"/>
                </a:solidFill>
              </a:rPr>
              <a:t>MovingDown</a:t>
            </a:r>
            <a:r>
              <a:rPr lang="en-US" sz="2300" dirty="0" smtClean="0">
                <a:solidFill>
                  <a:schemeClr val="accent1"/>
                </a:solidFill>
              </a:rPr>
              <a:t>       </a:t>
            </a:r>
            <a:r>
              <a:rPr lang="en-US" sz="1800" dirty="0" smtClean="0"/>
              <a:t>{2s..5s}</a:t>
            </a:r>
            <a:endParaRPr lang="en-US" sz="1800" dirty="0"/>
          </a:p>
        </p:txBody>
      </p:sp>
      <p:cxnSp>
        <p:nvCxnSpPr>
          <p:cNvPr id="9" name="Straight Connector 8"/>
          <p:cNvCxnSpPr/>
          <p:nvPr/>
        </p:nvCxnSpPr>
        <p:spPr>
          <a:xfrm flipV="1">
            <a:off x="8660423" y="4097215"/>
            <a:ext cx="694592" cy="1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355015" y="4097215"/>
            <a:ext cx="0" cy="39565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9355015" y="4492869"/>
            <a:ext cx="7825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8801100" y="2404329"/>
            <a:ext cx="553915" cy="1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355015" y="1973873"/>
            <a:ext cx="0" cy="40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355015" y="1925119"/>
            <a:ext cx="553915" cy="1758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43600" y="1543844"/>
            <a:ext cx="5715000" cy="39337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5943600" y="3068515"/>
            <a:ext cx="5715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53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CC6C-1132-45BF-A1AB-353DB65CE7B3}"/>
              </a:ext>
            </a:extLst>
          </p:cNvPr>
          <p:cNvSpPr>
            <a:spLocks noGrp="1"/>
          </p:cNvSpPr>
          <p:nvPr>
            <p:ph type="title"/>
          </p:nvPr>
        </p:nvSpPr>
        <p:spPr/>
        <p:txBody>
          <a:bodyPr/>
          <a:lstStyle/>
          <a:p>
            <a:r>
              <a:rPr lang="en-US" b="1" dirty="0"/>
              <a:t>Timing Diagram:</a:t>
            </a:r>
          </a:p>
        </p:txBody>
      </p:sp>
      <p:sp>
        <p:nvSpPr>
          <p:cNvPr id="3" name="Content Placeholder 2">
            <a:extLst>
              <a:ext uri="{FF2B5EF4-FFF2-40B4-BE49-F238E27FC236}">
                <a16:creationId xmlns:a16="http://schemas.microsoft.com/office/drawing/2014/main" id="{EC54E99A-1238-47C0-BEA9-DB850B2A2A78}"/>
              </a:ext>
            </a:extLst>
          </p:cNvPr>
          <p:cNvSpPr>
            <a:spLocks noGrp="1"/>
          </p:cNvSpPr>
          <p:nvPr>
            <p:ph idx="1"/>
          </p:nvPr>
        </p:nvSpPr>
        <p:spPr/>
        <p:txBody>
          <a:bodyPr/>
          <a:lstStyle/>
          <a:p>
            <a:r>
              <a:rPr lang="en-US" dirty="0"/>
              <a:t>A </a:t>
            </a:r>
            <a:r>
              <a:rPr lang="en-US" b="1" dirty="0"/>
              <a:t>timing diagram</a:t>
            </a:r>
            <a:r>
              <a:rPr lang="en-US" dirty="0"/>
              <a:t> in the Unified Modeling Language is a specific type of interaction diagram, where the focus is on timing constraints.</a:t>
            </a:r>
          </a:p>
          <a:p>
            <a:r>
              <a:rPr lang="en-US" dirty="0"/>
              <a:t>It is used to explore the behaviors of objects throughout a given period of time.</a:t>
            </a:r>
          </a:p>
          <a:p>
            <a:r>
              <a:rPr lang="en-US" dirty="0"/>
              <a:t>A timing diagram is a special form of a sequence diagram. The differences between timing diagram and sequence diagram are the axes are reversed so that the time increases from left to right and the lifelines are shown in separate compartments arranged vertically.</a:t>
            </a:r>
          </a:p>
          <a:p>
            <a:r>
              <a:rPr lang="en-US" dirty="0"/>
              <a:t>The timing diagram is available since UML version 2.0 and includes elements such as message, lifeline, timeline, and object or role.</a:t>
            </a:r>
          </a:p>
          <a:p>
            <a:endParaRPr lang="en-US" dirty="0"/>
          </a:p>
        </p:txBody>
      </p:sp>
    </p:spTree>
    <p:extLst>
      <p:ext uri="{BB962C8B-B14F-4D97-AF65-F5344CB8AC3E}">
        <p14:creationId xmlns:p14="http://schemas.microsoft.com/office/powerpoint/2010/main" val="234553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cs typeface="Times New Roman" panose="02020603050405020304" pitchFamily="18" charset="0"/>
              </a:rPr>
              <a:t>UML Timing Diagram</a:t>
            </a:r>
            <a:r>
              <a:rPr lang="en-US" sz="3600" b="1" dirty="0" smtClean="0">
                <a:cs typeface="Times New Roman" panose="02020603050405020304" pitchFamily="18" charset="0"/>
              </a:rPr>
              <a:t>: (Robust Notation)</a:t>
            </a:r>
            <a:endParaRPr lang="en-US" sz="3600" b="1" dirty="0">
              <a:cs typeface="Times New Roman" panose="02020603050405020304" pitchFamily="18" charset="0"/>
            </a:endParaRPr>
          </a:p>
        </p:txBody>
      </p:sp>
      <p:pic>
        <p:nvPicPr>
          <p:cNvPr id="4" name="Picture 3">
            <a:extLst>
              <a:ext uri="{FF2B5EF4-FFF2-40B4-BE49-F238E27FC236}">
                <a16:creationId xmlns:a16="http://schemas.microsoft.com/office/drawing/2014/main" id="{7FB90779-340E-48E3-ACCC-95C61809DAC8}"/>
              </a:ext>
            </a:extLst>
          </p:cNvPr>
          <p:cNvPicPr>
            <a:picLocks noChangeAspect="1"/>
          </p:cNvPicPr>
          <p:nvPr/>
        </p:nvPicPr>
        <p:blipFill>
          <a:blip r:embed="rId2"/>
          <a:stretch>
            <a:fillRect/>
          </a:stretch>
        </p:blipFill>
        <p:spPr>
          <a:xfrm>
            <a:off x="2039282" y="2604811"/>
            <a:ext cx="6925941" cy="4031029"/>
          </a:xfrm>
          <a:prstGeom prst="rect">
            <a:avLst/>
          </a:prstGeom>
        </p:spPr>
      </p:pic>
      <p:sp>
        <p:nvSpPr>
          <p:cNvPr id="3" name="Rectangle 2"/>
          <p:cNvSpPr/>
          <p:nvPr/>
        </p:nvSpPr>
        <p:spPr>
          <a:xfrm>
            <a:off x="1096107" y="1606705"/>
            <a:ext cx="7869115" cy="646331"/>
          </a:xfrm>
          <a:prstGeom prst="rect">
            <a:avLst/>
          </a:prstGeom>
        </p:spPr>
        <p:txBody>
          <a:bodyPr wrap="square">
            <a:spAutoFit/>
          </a:bodyPr>
          <a:lstStyle/>
          <a:p>
            <a:r>
              <a:rPr lang="en-US" dirty="0" smtClean="0"/>
              <a:t>robust</a:t>
            </a:r>
            <a:r>
              <a:rPr lang="en-US" dirty="0"/>
              <a:t>: A complex line signal designed to show the </a:t>
            </a:r>
            <a:r>
              <a:rPr lang="en-US" dirty="0" smtClean="0"/>
              <a:t>transition from </a:t>
            </a:r>
            <a:r>
              <a:rPr lang="en-US" dirty="0"/>
              <a:t>one state to another (can have many states).</a:t>
            </a:r>
          </a:p>
        </p:txBody>
      </p:sp>
    </p:spTree>
    <p:extLst>
      <p:ext uri="{BB962C8B-B14F-4D97-AF65-F5344CB8AC3E}">
        <p14:creationId xmlns:p14="http://schemas.microsoft.com/office/powerpoint/2010/main" val="366290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4565-C468-4219-A1C7-AA3B49D249D0}"/>
              </a:ext>
            </a:extLst>
          </p:cNvPr>
          <p:cNvSpPr>
            <a:spLocks noGrp="1"/>
          </p:cNvSpPr>
          <p:nvPr>
            <p:ph type="title"/>
          </p:nvPr>
        </p:nvSpPr>
        <p:spPr/>
        <p:txBody>
          <a:bodyPr>
            <a:normAutofit/>
          </a:bodyPr>
          <a:lstStyle/>
          <a:p>
            <a:r>
              <a:rPr lang="en-US" sz="3600" b="1" dirty="0" smtClean="0"/>
              <a:t> </a:t>
            </a:r>
            <a:r>
              <a:rPr lang="en-US" sz="3200" b="1" dirty="0" smtClean="0"/>
              <a:t>Alternative notation of UML Timing diagram: (Concise Notation)</a:t>
            </a:r>
            <a:endParaRPr lang="en-US" sz="3200" b="1" dirty="0"/>
          </a:p>
        </p:txBody>
      </p:sp>
      <p:pic>
        <p:nvPicPr>
          <p:cNvPr id="1026" name="Picture 2" descr="Compact view of Timing Diagram">
            <a:extLst>
              <a:ext uri="{FF2B5EF4-FFF2-40B4-BE49-F238E27FC236}">
                <a16:creationId xmlns:a16="http://schemas.microsoft.com/office/drawing/2014/main" id="{D6325572-3696-4EA7-87E8-12BBDA736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191" y="2954215"/>
            <a:ext cx="9077618" cy="28205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57190" y="1891531"/>
            <a:ext cx="8553963" cy="369332"/>
          </a:xfrm>
          <a:prstGeom prst="rect">
            <a:avLst/>
          </a:prstGeom>
        </p:spPr>
        <p:txBody>
          <a:bodyPr wrap="square">
            <a:spAutoFit/>
          </a:bodyPr>
          <a:lstStyle/>
          <a:p>
            <a:pPr lvl="0"/>
            <a:r>
              <a:rPr lang="en-US" dirty="0" smtClean="0">
                <a:solidFill>
                  <a:prstClr val="black"/>
                </a:solidFill>
              </a:rPr>
              <a:t>Concise</a:t>
            </a:r>
            <a:r>
              <a:rPr lang="en-US" dirty="0">
                <a:solidFill>
                  <a:prstClr val="black"/>
                </a:solidFill>
              </a:rPr>
              <a:t>: A simplified signal designed to show the movement of data (great for messages).</a:t>
            </a:r>
          </a:p>
        </p:txBody>
      </p:sp>
    </p:spTree>
    <p:extLst>
      <p:ext uri="{BB962C8B-B14F-4D97-AF65-F5344CB8AC3E}">
        <p14:creationId xmlns:p14="http://schemas.microsoft.com/office/powerpoint/2010/main" val="348811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895E-7B11-4BCE-998E-5F6BB6602BDC}"/>
              </a:ext>
            </a:extLst>
          </p:cNvPr>
          <p:cNvSpPr>
            <a:spLocks noGrp="1"/>
          </p:cNvSpPr>
          <p:nvPr>
            <p:ph type="title"/>
          </p:nvPr>
        </p:nvSpPr>
        <p:spPr/>
        <p:txBody>
          <a:bodyPr/>
          <a:lstStyle/>
          <a:p>
            <a:r>
              <a:rPr lang="en-US" b="1" dirty="0">
                <a:cs typeface="Times New Roman" panose="02020603050405020304" pitchFamily="18" charset="0"/>
              </a:rPr>
              <a:t>Major elements of timing UML diagram:</a:t>
            </a:r>
            <a:endParaRPr lang="en-US" dirty="0"/>
          </a:p>
        </p:txBody>
      </p:sp>
      <p:pic>
        <p:nvPicPr>
          <p:cNvPr id="4" name="Picture 3">
            <a:extLst>
              <a:ext uri="{FF2B5EF4-FFF2-40B4-BE49-F238E27FC236}">
                <a16:creationId xmlns:a16="http://schemas.microsoft.com/office/drawing/2014/main" id="{A883A37A-D2BD-4C69-ACF5-E89E072B397F}"/>
              </a:ext>
            </a:extLst>
          </p:cNvPr>
          <p:cNvPicPr>
            <a:picLocks noChangeAspect="1"/>
          </p:cNvPicPr>
          <p:nvPr/>
        </p:nvPicPr>
        <p:blipFill>
          <a:blip r:embed="rId2"/>
          <a:stretch>
            <a:fillRect/>
          </a:stretch>
        </p:blipFill>
        <p:spPr>
          <a:xfrm>
            <a:off x="1702542" y="1380392"/>
            <a:ext cx="7650666" cy="4758482"/>
          </a:xfrm>
          <a:prstGeom prst="rect">
            <a:avLst/>
          </a:prstGeom>
        </p:spPr>
      </p:pic>
    </p:spTree>
    <p:extLst>
      <p:ext uri="{BB962C8B-B14F-4D97-AF65-F5344CB8AC3E}">
        <p14:creationId xmlns:p14="http://schemas.microsoft.com/office/powerpoint/2010/main" val="198307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Lifeline:</a:t>
            </a:r>
          </a:p>
        </p:txBody>
      </p:sp>
      <p:sp>
        <p:nvSpPr>
          <p:cNvPr id="3" name="Content Placeholder 2"/>
          <p:cNvSpPr>
            <a:spLocks noGrp="1"/>
          </p:cNvSpPr>
          <p:nvPr>
            <p:ph idx="1"/>
          </p:nvPr>
        </p:nvSpPr>
        <p:spPr>
          <a:xfrm>
            <a:off x="653048" y="1434904"/>
            <a:ext cx="5379720" cy="4826465"/>
          </a:xfrm>
        </p:spPr>
        <p:txBody>
          <a:bodyPr>
            <a:normAutofit/>
          </a:bodyPr>
          <a:lstStyle/>
          <a:p>
            <a:r>
              <a:rPr lang="en-US" dirty="0">
                <a:cs typeface="Times New Roman" panose="02020603050405020304" pitchFamily="18" charset="0"/>
              </a:rPr>
              <a:t>Lifeline is a named element which represents an individual participant in the interaction.</a:t>
            </a:r>
          </a:p>
          <a:p>
            <a:pPr marL="0" indent="0">
              <a:buNone/>
            </a:pPr>
            <a:endParaRPr lang="en-US" dirty="0">
              <a:cs typeface="Times New Roman" panose="02020603050405020304" pitchFamily="18" charset="0"/>
            </a:endParaRPr>
          </a:p>
          <a:p>
            <a:r>
              <a:rPr lang="en-US" dirty="0">
                <a:cs typeface="Times New Roman" panose="02020603050405020304" pitchFamily="18" charset="0"/>
              </a:rPr>
              <a:t>Lifeline on the timing diagrams is represented by the name of classifier or the instance it represents. It could be placed inside diagram frame or a "swim lane".</a:t>
            </a:r>
          </a:p>
          <a:p>
            <a:endParaRPr lang="en-US" sz="3600" dirty="0"/>
          </a:p>
        </p:txBody>
      </p:sp>
      <p:pic>
        <p:nvPicPr>
          <p:cNvPr id="6" name="Picture 5">
            <a:extLst>
              <a:ext uri="{FF2B5EF4-FFF2-40B4-BE49-F238E27FC236}">
                <a16:creationId xmlns:a16="http://schemas.microsoft.com/office/drawing/2014/main" id="{5D9B513F-B042-4FA7-9F7C-5BB2EAA399B4}"/>
              </a:ext>
            </a:extLst>
          </p:cNvPr>
          <p:cNvPicPr>
            <a:picLocks noChangeAspect="1"/>
          </p:cNvPicPr>
          <p:nvPr/>
        </p:nvPicPr>
        <p:blipFill>
          <a:blip r:embed="rId2"/>
          <a:stretch>
            <a:fillRect/>
          </a:stretch>
        </p:blipFill>
        <p:spPr>
          <a:xfrm>
            <a:off x="7270725" y="2198958"/>
            <a:ext cx="4318636" cy="1841103"/>
          </a:xfrm>
          <a:prstGeom prst="rect">
            <a:avLst/>
          </a:prstGeom>
        </p:spPr>
      </p:pic>
    </p:spTree>
    <p:extLst>
      <p:ext uri="{BB962C8B-B14F-4D97-AF65-F5344CB8AC3E}">
        <p14:creationId xmlns:p14="http://schemas.microsoft.com/office/powerpoint/2010/main" val="104162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p>
        </p:txBody>
      </p:sp>
      <p:sp>
        <p:nvSpPr>
          <p:cNvPr id="5" name="Content Placeholder 4">
            <a:extLst>
              <a:ext uri="{FF2B5EF4-FFF2-40B4-BE49-F238E27FC236}">
                <a16:creationId xmlns:a16="http://schemas.microsoft.com/office/drawing/2014/main" id="{F6CBA6AB-C6AD-482B-A62F-3CCDABC5AEB5}"/>
              </a:ext>
            </a:extLst>
          </p:cNvPr>
          <p:cNvSpPr>
            <a:spLocks noGrp="1"/>
          </p:cNvSpPr>
          <p:nvPr>
            <p:ph idx="1"/>
          </p:nvPr>
        </p:nvSpPr>
        <p:spPr>
          <a:xfrm>
            <a:off x="838200" y="1825625"/>
            <a:ext cx="5661074" cy="1325563"/>
          </a:xfrm>
        </p:spPr>
        <p:txBody>
          <a:bodyPr/>
          <a:lstStyle/>
          <a:p>
            <a:r>
              <a:rPr lang="en-US" dirty="0"/>
              <a:t>Multiple lifelines may be stacked within the same frame to model the interaction between them.</a:t>
            </a:r>
          </a:p>
          <a:p>
            <a:pPr marL="0" indent="0">
              <a:buNone/>
            </a:pPr>
            <a:endParaRPr lang="en-US" dirty="0"/>
          </a:p>
        </p:txBody>
      </p:sp>
      <p:pic>
        <p:nvPicPr>
          <p:cNvPr id="7" name="Picture 6">
            <a:extLst>
              <a:ext uri="{FF2B5EF4-FFF2-40B4-BE49-F238E27FC236}">
                <a16:creationId xmlns:a16="http://schemas.microsoft.com/office/drawing/2014/main" id="{2A398DCD-B90B-4F49-80B7-3735D984D817}"/>
              </a:ext>
            </a:extLst>
          </p:cNvPr>
          <p:cNvPicPr>
            <a:picLocks noChangeAspect="1"/>
          </p:cNvPicPr>
          <p:nvPr/>
        </p:nvPicPr>
        <p:blipFill>
          <a:blip r:embed="rId2"/>
          <a:stretch>
            <a:fillRect/>
          </a:stretch>
        </p:blipFill>
        <p:spPr>
          <a:xfrm>
            <a:off x="7246180" y="1690688"/>
            <a:ext cx="4107620" cy="2724001"/>
          </a:xfrm>
          <a:prstGeom prst="rect">
            <a:avLst/>
          </a:prstGeom>
        </p:spPr>
      </p:pic>
    </p:spTree>
    <p:extLst>
      <p:ext uri="{BB962C8B-B14F-4D97-AF65-F5344CB8AC3E}">
        <p14:creationId xmlns:p14="http://schemas.microsoft.com/office/powerpoint/2010/main" val="100456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E7B6-9AA4-4228-BC22-BE951D536C8C}"/>
              </a:ext>
            </a:extLst>
          </p:cNvPr>
          <p:cNvSpPr>
            <a:spLocks noGrp="1"/>
          </p:cNvSpPr>
          <p:nvPr>
            <p:ph type="title"/>
          </p:nvPr>
        </p:nvSpPr>
        <p:spPr/>
        <p:txBody>
          <a:bodyPr/>
          <a:lstStyle/>
          <a:p>
            <a:r>
              <a:rPr lang="en-US" b="1" dirty="0"/>
              <a:t>State Timeline:</a:t>
            </a:r>
            <a:br>
              <a:rPr lang="en-US" b="1" dirty="0"/>
            </a:br>
            <a:endParaRPr lang="en-US" b="1" dirty="0"/>
          </a:p>
        </p:txBody>
      </p:sp>
      <p:pic>
        <p:nvPicPr>
          <p:cNvPr id="4" name="Content Placeholder 3">
            <a:extLst>
              <a:ext uri="{FF2B5EF4-FFF2-40B4-BE49-F238E27FC236}">
                <a16:creationId xmlns:a16="http://schemas.microsoft.com/office/drawing/2014/main" id="{C5C47911-B54D-4FD6-9416-F4746CFCE8C9}"/>
              </a:ext>
            </a:extLst>
          </p:cNvPr>
          <p:cNvPicPr>
            <a:picLocks noGrp="1" noChangeAspect="1"/>
          </p:cNvPicPr>
          <p:nvPr>
            <p:ph idx="1"/>
          </p:nvPr>
        </p:nvPicPr>
        <p:blipFill>
          <a:blip r:embed="rId2"/>
          <a:stretch>
            <a:fillRect/>
          </a:stretch>
        </p:blipFill>
        <p:spPr>
          <a:xfrm>
            <a:off x="5627078" y="2090172"/>
            <a:ext cx="5859194" cy="2986583"/>
          </a:xfrm>
          <a:prstGeom prst="rect">
            <a:avLst/>
          </a:prstGeom>
        </p:spPr>
      </p:pic>
      <p:sp>
        <p:nvSpPr>
          <p:cNvPr id="5" name="Rectangle 4">
            <a:extLst>
              <a:ext uri="{FF2B5EF4-FFF2-40B4-BE49-F238E27FC236}">
                <a16:creationId xmlns:a16="http://schemas.microsoft.com/office/drawing/2014/main" id="{0513D0A8-2876-4D35-B6E2-3DA4AB525F76}"/>
              </a:ext>
            </a:extLst>
          </p:cNvPr>
          <p:cNvSpPr/>
          <p:nvPr/>
        </p:nvSpPr>
        <p:spPr>
          <a:xfrm>
            <a:off x="562709" y="2090172"/>
            <a:ext cx="4656406" cy="2677656"/>
          </a:xfrm>
          <a:prstGeom prst="rect">
            <a:avLst/>
          </a:prstGeom>
        </p:spPr>
        <p:txBody>
          <a:bodyPr wrap="square">
            <a:spAutoFit/>
          </a:bodyPr>
          <a:lstStyle/>
          <a:p>
            <a:r>
              <a:rPr lang="en-US" sz="2800" dirty="0">
                <a:cs typeface="Times New Roman" panose="02020603050405020304" pitchFamily="18" charset="0"/>
              </a:rPr>
              <a:t>A state or condition timeline represents the set of valid states and time. The states are stacked on the left margin of the lifeline from top to bottom.</a:t>
            </a:r>
          </a:p>
        </p:txBody>
      </p:sp>
    </p:spTree>
    <p:extLst>
      <p:ext uri="{BB962C8B-B14F-4D97-AF65-F5344CB8AC3E}">
        <p14:creationId xmlns:p14="http://schemas.microsoft.com/office/powerpoint/2010/main" val="417598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33B3-FA77-4FF9-B270-8E3307AB60E5}"/>
              </a:ext>
            </a:extLst>
          </p:cNvPr>
          <p:cNvSpPr>
            <a:spLocks noGrp="1"/>
          </p:cNvSpPr>
          <p:nvPr>
            <p:ph type="title"/>
          </p:nvPr>
        </p:nvSpPr>
        <p:spPr>
          <a:xfrm>
            <a:off x="838200" y="336990"/>
            <a:ext cx="10515600" cy="1325563"/>
          </a:xfrm>
        </p:spPr>
        <p:txBody>
          <a:bodyPr/>
          <a:lstStyle/>
          <a:p>
            <a:r>
              <a:rPr lang="en-US" b="1" dirty="0"/>
              <a:t>Multiple Compartments:</a:t>
            </a:r>
          </a:p>
        </p:txBody>
      </p:sp>
      <p:pic>
        <p:nvPicPr>
          <p:cNvPr id="3074" name="Picture 2" descr="Mutliple Lifelines in Timing Frame">
            <a:extLst>
              <a:ext uri="{FF2B5EF4-FFF2-40B4-BE49-F238E27FC236}">
                <a16:creationId xmlns:a16="http://schemas.microsoft.com/office/drawing/2014/main" id="{4FFEA88D-DC30-46D5-9033-12A54684BD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275052"/>
            <a:ext cx="5529775" cy="39411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A132C6-FB58-48B7-9176-57B28D79A4CB}"/>
              </a:ext>
            </a:extLst>
          </p:cNvPr>
          <p:cNvSpPr/>
          <p:nvPr/>
        </p:nvSpPr>
        <p:spPr>
          <a:xfrm>
            <a:off x="464233" y="2422208"/>
            <a:ext cx="5529775" cy="3046988"/>
          </a:xfrm>
          <a:prstGeom prst="rect">
            <a:avLst/>
          </a:prstGeom>
        </p:spPr>
        <p:txBody>
          <a:bodyPr wrap="square">
            <a:spAutoFit/>
          </a:bodyPr>
          <a:lstStyle/>
          <a:p>
            <a:r>
              <a:rPr lang="en-US" sz="2400" dirty="0"/>
              <a:t>It is possible to stack several lifelines of different objects in the same timing diagram. One lifeline above the other. Messages sent from one object to another can be depicted using simple arrows. The start and the end points of each arrow indicate when each message was sent and when it was received.</a:t>
            </a:r>
          </a:p>
        </p:txBody>
      </p:sp>
    </p:spTree>
    <p:extLst>
      <p:ext uri="{BB962C8B-B14F-4D97-AF65-F5344CB8AC3E}">
        <p14:creationId xmlns:p14="http://schemas.microsoft.com/office/powerpoint/2010/main" val="153748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637</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Software Design and Architecture (SE:2002)</vt:lpstr>
      <vt:lpstr>Timing Diagram:</vt:lpstr>
      <vt:lpstr>UML Timing Diagram: (Robust Notation)</vt:lpstr>
      <vt:lpstr> Alternative notation of UML Timing diagram: (Concise Notation)</vt:lpstr>
      <vt:lpstr>Major elements of timing UML diagram:</vt:lpstr>
      <vt:lpstr>Lifeline:</vt:lpstr>
      <vt:lpstr>Continue…</vt:lpstr>
      <vt:lpstr>State Timeline: </vt:lpstr>
      <vt:lpstr>Multiple Compartments:</vt:lpstr>
      <vt:lpstr>Timeline and Constraints:</vt:lpstr>
      <vt:lpstr>Continue…</vt:lpstr>
      <vt:lpstr>Timing Ruler:</vt:lpstr>
      <vt:lpstr>Duration Constraint:</vt:lpstr>
      <vt:lpstr>Time Constraint </vt:lpstr>
      <vt:lpstr>Destruction Occurrence: </vt:lpstr>
      <vt:lpstr>A timing diagram example of a medical domain that depicts different stages of Alzheimer's disease (AD) is explained below.</vt:lpstr>
      <vt:lpstr>PowerPoint Presentation</vt:lpstr>
      <vt:lpstr>Scenario: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Romasha Khurshid</cp:lastModifiedBy>
  <cp:revision>66</cp:revision>
  <dcterms:created xsi:type="dcterms:W3CDTF">2020-11-28T09:50:57Z</dcterms:created>
  <dcterms:modified xsi:type="dcterms:W3CDTF">2022-04-22T03:30:48Z</dcterms:modified>
</cp:coreProperties>
</file>