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2" r:id="rId7"/>
    <p:sldId id="263" r:id="rId8"/>
    <p:sldId id="265" r:id="rId9"/>
    <p:sldId id="264" r:id="rId10"/>
    <p:sldId id="266" r:id="rId11"/>
    <p:sldId id="267" r:id="rId12"/>
    <p:sldId id="261" r:id="rId13"/>
    <p:sldId id="269" r:id="rId14"/>
    <p:sldId id="268"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3" d="100"/>
          <a:sy n="113" d="100"/>
        </p:scale>
        <p:origin x="36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3" Type="http://schemas.openxmlformats.org/officeDocument/2006/relationships/tableStyles" Target="tableStyles.xml"/><Relationship Id="rId62" Type="http://schemas.openxmlformats.org/officeDocument/2006/relationships/viewProps" Target="viewProps.xml"/><Relationship Id="rId61" Type="http://schemas.openxmlformats.org/officeDocument/2006/relationships/presProps" Target="presProps.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8414B77-9809-410E-B1BF-E7AF6C71B2BD}" type="doc">
      <dgm:prSet loTypeId="urn:microsoft.com/office/officeart/2005/8/layout/hProcess11" loCatId="process" qsTypeId="urn:microsoft.com/office/officeart/2005/8/quickstyle/simple1" qsCatId="simple" csTypeId="urn:microsoft.com/office/officeart/2005/8/colors/accent1_2" csCatId="accent1"/>
      <dgm:spPr/>
      <dgm:t>
        <a:bodyPr/>
        <a:lstStyle/>
        <a:p>
          <a:endParaRPr lang="en-US"/>
        </a:p>
      </dgm:t>
    </dgm:pt>
    <dgm:pt modelId="{3CA2075E-5EEE-4C0B-BEB2-9CE4157F4EC4}">
      <dgm:prSet/>
      <dgm:spPr/>
      <dgm:t>
        <a:bodyPr/>
        <a:lstStyle/>
        <a:p>
          <a:pPr rtl="0"/>
          <a:r>
            <a:rPr lang="en-US" b="1" i="1" smtClean="0"/>
            <a:t>Data interaction patterns</a:t>
          </a:r>
          <a:r>
            <a:rPr lang="en-US" smtClean="0"/>
            <a:t>: Data can also be communicated between the business process and the business process management system.</a:t>
          </a:r>
          <a:endParaRPr lang="en-US"/>
        </a:p>
      </dgm:t>
    </dgm:pt>
    <dgm:pt modelId="{1BAB0B42-9F76-484B-9534-BF567881BED4}" cxnId="{EB6DF70D-01BF-42AC-A598-BDCE8EB0BC50}" type="parTrans">
      <dgm:prSet/>
      <dgm:spPr/>
      <dgm:t>
        <a:bodyPr/>
        <a:lstStyle/>
        <a:p>
          <a:endParaRPr lang="en-US"/>
        </a:p>
      </dgm:t>
    </dgm:pt>
    <dgm:pt modelId="{42D04221-B8F7-4215-AF2E-4AAA6EEC47DC}" cxnId="{EB6DF70D-01BF-42AC-A598-BDCE8EB0BC50}" type="sibTrans">
      <dgm:prSet/>
      <dgm:spPr/>
      <dgm:t>
        <a:bodyPr/>
        <a:lstStyle/>
        <a:p>
          <a:endParaRPr lang="en-US"/>
        </a:p>
      </dgm:t>
    </dgm:pt>
    <dgm:pt modelId="{7CA74C4B-1A28-4DB8-81E5-5EBB12F4D92D}">
      <dgm:prSet/>
      <dgm:spPr/>
      <dgm:t>
        <a:bodyPr/>
        <a:lstStyle/>
        <a:p>
          <a:pPr rtl="0"/>
          <a:r>
            <a:rPr lang="en-US" b="1" i="1" smtClean="0"/>
            <a:t>Data Transfer: </a:t>
          </a:r>
          <a:r>
            <a:rPr lang="en-US" smtClean="0"/>
            <a:t>These data transfer patterns are very similar to call-by-value and call- by-reference, concepts used in programming languages to invoke procedures and functions.</a:t>
          </a:r>
          <a:endParaRPr lang="en-US"/>
        </a:p>
      </dgm:t>
    </dgm:pt>
    <dgm:pt modelId="{BAAA91A6-3BCB-4C6B-889A-D5AED620FCBF}" cxnId="{156645B6-4C11-429E-A94A-6D27329B4737}" type="parTrans">
      <dgm:prSet/>
      <dgm:spPr/>
      <dgm:t>
        <a:bodyPr/>
        <a:lstStyle/>
        <a:p>
          <a:endParaRPr lang="en-US"/>
        </a:p>
      </dgm:t>
    </dgm:pt>
    <dgm:pt modelId="{CDB2CFD4-0E8B-47E4-8704-6AD8F91FB52F}" cxnId="{156645B6-4C11-429E-A94A-6D27329B4737}" type="sibTrans">
      <dgm:prSet/>
      <dgm:spPr/>
      <dgm:t>
        <a:bodyPr/>
        <a:lstStyle/>
        <a:p>
          <a:endParaRPr lang="en-US"/>
        </a:p>
      </dgm:t>
    </dgm:pt>
    <dgm:pt modelId="{321C4569-3198-4060-A741-DC4C7ABDA19B}">
      <dgm:prSet/>
      <dgm:spPr/>
      <dgm:t>
        <a:bodyPr/>
        <a:lstStyle/>
        <a:p>
          <a:pPr rtl="0"/>
          <a:r>
            <a:rPr lang="en-US" b="1" i="1" smtClean="0"/>
            <a:t>Data base routing</a:t>
          </a:r>
          <a:r>
            <a:rPr lang="en-US" smtClean="0"/>
            <a:t>: data can have different implications on process enactment. In the simplest case, the presence of a data object can enable a process activity. Data objects can also be used to evaluate conditions in business process models, for instance, to decide on the particular branch to take in a split node.</a:t>
          </a:r>
          <a:endParaRPr lang="en-US"/>
        </a:p>
      </dgm:t>
    </dgm:pt>
    <dgm:pt modelId="{AFDA6398-9916-4FC8-BD20-5DF1B3DD21A5}" cxnId="{5BAA8CA5-DD1C-422A-9F5A-F4F88F1FBF63}" type="parTrans">
      <dgm:prSet/>
      <dgm:spPr/>
      <dgm:t>
        <a:bodyPr/>
        <a:lstStyle/>
        <a:p>
          <a:endParaRPr lang="en-US"/>
        </a:p>
      </dgm:t>
    </dgm:pt>
    <dgm:pt modelId="{5C7031EC-F61F-4A91-A23D-2A8A7934A490}" cxnId="{5BAA8CA5-DD1C-422A-9F5A-F4F88F1FBF63}" type="sibTrans">
      <dgm:prSet/>
      <dgm:spPr/>
      <dgm:t>
        <a:bodyPr/>
        <a:lstStyle/>
        <a:p>
          <a:endParaRPr lang="en-US"/>
        </a:p>
      </dgm:t>
    </dgm:pt>
    <dgm:pt modelId="{EB536BAF-3F56-4A39-9A59-A7E5F091FEB2}" type="pres">
      <dgm:prSet presAssocID="{D8414B77-9809-410E-B1BF-E7AF6C71B2BD}" presName="Name0" presStyleCnt="0">
        <dgm:presLayoutVars>
          <dgm:dir/>
          <dgm:resizeHandles val="exact"/>
        </dgm:presLayoutVars>
      </dgm:prSet>
      <dgm:spPr/>
      <dgm:t>
        <a:bodyPr/>
        <a:lstStyle/>
        <a:p>
          <a:endParaRPr lang="en-US"/>
        </a:p>
      </dgm:t>
    </dgm:pt>
    <dgm:pt modelId="{688A78A2-227D-47B8-8AF5-CA1DEC12ABDB}" type="pres">
      <dgm:prSet presAssocID="{D8414B77-9809-410E-B1BF-E7AF6C71B2BD}" presName="arrow" presStyleLbl="bgShp" presStyleIdx="0" presStyleCnt="1"/>
      <dgm:spPr/>
    </dgm:pt>
    <dgm:pt modelId="{7CF8E5B9-99AC-416E-95E7-F973D152763F}" type="pres">
      <dgm:prSet presAssocID="{D8414B77-9809-410E-B1BF-E7AF6C71B2BD}" presName="points" presStyleCnt="0"/>
      <dgm:spPr/>
    </dgm:pt>
    <dgm:pt modelId="{9E97E1BC-0752-45C5-813B-99F2F927A32C}" type="pres">
      <dgm:prSet presAssocID="{3CA2075E-5EEE-4C0B-BEB2-9CE4157F4EC4}" presName="compositeA" presStyleCnt="0"/>
      <dgm:spPr/>
    </dgm:pt>
    <dgm:pt modelId="{1B062316-DA3C-4E42-8793-9B9FDCBBC855}" type="pres">
      <dgm:prSet presAssocID="{3CA2075E-5EEE-4C0B-BEB2-9CE4157F4EC4}" presName="textA" presStyleLbl="revTx" presStyleIdx="0" presStyleCnt="3">
        <dgm:presLayoutVars>
          <dgm:bulletEnabled val="1"/>
        </dgm:presLayoutVars>
      </dgm:prSet>
      <dgm:spPr/>
      <dgm:t>
        <a:bodyPr/>
        <a:lstStyle/>
        <a:p>
          <a:endParaRPr lang="en-US"/>
        </a:p>
      </dgm:t>
    </dgm:pt>
    <dgm:pt modelId="{1A64A90F-FB03-4956-B378-A96850F872DD}" type="pres">
      <dgm:prSet presAssocID="{3CA2075E-5EEE-4C0B-BEB2-9CE4157F4EC4}" presName="circleA" presStyleLbl="node1" presStyleIdx="0" presStyleCnt="3"/>
      <dgm:spPr/>
    </dgm:pt>
    <dgm:pt modelId="{0DAD9F02-D3AE-4397-A39F-9930C54A04E9}" type="pres">
      <dgm:prSet presAssocID="{3CA2075E-5EEE-4C0B-BEB2-9CE4157F4EC4}" presName="spaceA" presStyleCnt="0"/>
      <dgm:spPr/>
    </dgm:pt>
    <dgm:pt modelId="{81CE0DAF-01EF-4056-AE84-F82C13D6540A}" type="pres">
      <dgm:prSet presAssocID="{42D04221-B8F7-4215-AF2E-4AAA6EEC47DC}" presName="space" presStyleCnt="0"/>
      <dgm:spPr/>
    </dgm:pt>
    <dgm:pt modelId="{055FD95C-2572-44B3-9277-636061A933B3}" type="pres">
      <dgm:prSet presAssocID="{7CA74C4B-1A28-4DB8-81E5-5EBB12F4D92D}" presName="compositeB" presStyleCnt="0"/>
      <dgm:spPr/>
    </dgm:pt>
    <dgm:pt modelId="{A9DA81A8-EAD7-48A9-BE5C-443CEF162B5A}" type="pres">
      <dgm:prSet presAssocID="{7CA74C4B-1A28-4DB8-81E5-5EBB12F4D92D}" presName="textB" presStyleLbl="revTx" presStyleIdx="1" presStyleCnt="3">
        <dgm:presLayoutVars>
          <dgm:bulletEnabled val="1"/>
        </dgm:presLayoutVars>
      </dgm:prSet>
      <dgm:spPr/>
      <dgm:t>
        <a:bodyPr/>
        <a:lstStyle/>
        <a:p>
          <a:endParaRPr lang="en-US"/>
        </a:p>
      </dgm:t>
    </dgm:pt>
    <dgm:pt modelId="{7A4FC408-F448-4C38-A313-3C8BF7601A1D}" type="pres">
      <dgm:prSet presAssocID="{7CA74C4B-1A28-4DB8-81E5-5EBB12F4D92D}" presName="circleB" presStyleLbl="node1" presStyleIdx="1" presStyleCnt="3"/>
      <dgm:spPr/>
    </dgm:pt>
    <dgm:pt modelId="{D5EB9278-CE69-4529-B620-7FE208983EF3}" type="pres">
      <dgm:prSet presAssocID="{7CA74C4B-1A28-4DB8-81E5-5EBB12F4D92D}" presName="spaceB" presStyleCnt="0"/>
      <dgm:spPr/>
    </dgm:pt>
    <dgm:pt modelId="{C2370728-BB09-4A71-A4D6-5E081DFA59EC}" type="pres">
      <dgm:prSet presAssocID="{CDB2CFD4-0E8B-47E4-8704-6AD8F91FB52F}" presName="space" presStyleCnt="0"/>
      <dgm:spPr/>
    </dgm:pt>
    <dgm:pt modelId="{99DDE502-7B64-4FF5-AC1B-15F692A822DC}" type="pres">
      <dgm:prSet presAssocID="{321C4569-3198-4060-A741-DC4C7ABDA19B}" presName="compositeA" presStyleCnt="0"/>
      <dgm:spPr/>
    </dgm:pt>
    <dgm:pt modelId="{B38BAAD0-296B-47E9-99BB-6BC066A4F71F}" type="pres">
      <dgm:prSet presAssocID="{321C4569-3198-4060-A741-DC4C7ABDA19B}" presName="textA" presStyleLbl="revTx" presStyleIdx="2" presStyleCnt="3">
        <dgm:presLayoutVars>
          <dgm:bulletEnabled val="1"/>
        </dgm:presLayoutVars>
      </dgm:prSet>
      <dgm:spPr/>
      <dgm:t>
        <a:bodyPr/>
        <a:lstStyle/>
        <a:p>
          <a:endParaRPr lang="en-US"/>
        </a:p>
      </dgm:t>
    </dgm:pt>
    <dgm:pt modelId="{A9430A8E-938E-4FFE-B9BD-5076B1B9AF70}" type="pres">
      <dgm:prSet presAssocID="{321C4569-3198-4060-A741-DC4C7ABDA19B}" presName="circleA" presStyleLbl="node1" presStyleIdx="2" presStyleCnt="3"/>
      <dgm:spPr/>
    </dgm:pt>
    <dgm:pt modelId="{75403B4E-0D5F-4964-876C-C2FADB4D2B5E}" type="pres">
      <dgm:prSet presAssocID="{321C4569-3198-4060-A741-DC4C7ABDA19B}" presName="spaceA" presStyleCnt="0"/>
      <dgm:spPr/>
    </dgm:pt>
  </dgm:ptLst>
  <dgm:cxnLst>
    <dgm:cxn modelId="{935A5701-4A50-4C45-8C27-C04F9515E3A5}" type="presOf" srcId="{7CA74C4B-1A28-4DB8-81E5-5EBB12F4D92D}" destId="{A9DA81A8-EAD7-48A9-BE5C-443CEF162B5A}" srcOrd="0" destOrd="0" presId="urn:microsoft.com/office/officeart/2005/8/layout/hProcess11"/>
    <dgm:cxn modelId="{5BAA8CA5-DD1C-422A-9F5A-F4F88F1FBF63}" srcId="{D8414B77-9809-410E-B1BF-E7AF6C71B2BD}" destId="{321C4569-3198-4060-A741-DC4C7ABDA19B}" srcOrd="2" destOrd="0" parTransId="{AFDA6398-9916-4FC8-BD20-5DF1B3DD21A5}" sibTransId="{5C7031EC-F61F-4A91-A23D-2A8A7934A490}"/>
    <dgm:cxn modelId="{E79DE765-3621-4337-8533-DD504FB4EFA5}" type="presOf" srcId="{321C4569-3198-4060-A741-DC4C7ABDA19B}" destId="{B38BAAD0-296B-47E9-99BB-6BC066A4F71F}" srcOrd="0" destOrd="0" presId="urn:microsoft.com/office/officeart/2005/8/layout/hProcess11"/>
    <dgm:cxn modelId="{EB6DF70D-01BF-42AC-A598-BDCE8EB0BC50}" srcId="{D8414B77-9809-410E-B1BF-E7AF6C71B2BD}" destId="{3CA2075E-5EEE-4C0B-BEB2-9CE4157F4EC4}" srcOrd="0" destOrd="0" parTransId="{1BAB0B42-9F76-484B-9534-BF567881BED4}" sibTransId="{42D04221-B8F7-4215-AF2E-4AAA6EEC47DC}"/>
    <dgm:cxn modelId="{4727A620-2D5C-4020-A69E-1E47E32494F6}" type="presOf" srcId="{3CA2075E-5EEE-4C0B-BEB2-9CE4157F4EC4}" destId="{1B062316-DA3C-4E42-8793-9B9FDCBBC855}" srcOrd="0" destOrd="0" presId="urn:microsoft.com/office/officeart/2005/8/layout/hProcess11"/>
    <dgm:cxn modelId="{156645B6-4C11-429E-A94A-6D27329B4737}" srcId="{D8414B77-9809-410E-B1BF-E7AF6C71B2BD}" destId="{7CA74C4B-1A28-4DB8-81E5-5EBB12F4D92D}" srcOrd="1" destOrd="0" parTransId="{BAAA91A6-3BCB-4C6B-889A-D5AED620FCBF}" sibTransId="{CDB2CFD4-0E8B-47E4-8704-6AD8F91FB52F}"/>
    <dgm:cxn modelId="{5C49422E-1571-45A0-8C5E-9A08B49FD7B2}" type="presOf" srcId="{D8414B77-9809-410E-B1BF-E7AF6C71B2BD}" destId="{EB536BAF-3F56-4A39-9A59-A7E5F091FEB2}" srcOrd="0" destOrd="0" presId="urn:microsoft.com/office/officeart/2005/8/layout/hProcess11"/>
    <dgm:cxn modelId="{82CCF00B-591C-4DAA-9253-C0DDADB7531D}" type="presParOf" srcId="{EB536BAF-3F56-4A39-9A59-A7E5F091FEB2}" destId="{688A78A2-227D-47B8-8AF5-CA1DEC12ABDB}" srcOrd="0" destOrd="0" presId="urn:microsoft.com/office/officeart/2005/8/layout/hProcess11"/>
    <dgm:cxn modelId="{363542DF-F1F7-4D5A-8B54-66E0EA151EEA}" type="presParOf" srcId="{EB536BAF-3F56-4A39-9A59-A7E5F091FEB2}" destId="{7CF8E5B9-99AC-416E-95E7-F973D152763F}" srcOrd="1" destOrd="0" presId="urn:microsoft.com/office/officeart/2005/8/layout/hProcess11"/>
    <dgm:cxn modelId="{9F67DCE1-3BCC-4C05-9B5C-2B7C5D4FAC94}" type="presParOf" srcId="{7CF8E5B9-99AC-416E-95E7-F973D152763F}" destId="{9E97E1BC-0752-45C5-813B-99F2F927A32C}" srcOrd="0" destOrd="0" presId="urn:microsoft.com/office/officeart/2005/8/layout/hProcess11"/>
    <dgm:cxn modelId="{844CE026-24CA-4086-873A-EC630135C08A}" type="presParOf" srcId="{9E97E1BC-0752-45C5-813B-99F2F927A32C}" destId="{1B062316-DA3C-4E42-8793-9B9FDCBBC855}" srcOrd="0" destOrd="0" presId="urn:microsoft.com/office/officeart/2005/8/layout/hProcess11"/>
    <dgm:cxn modelId="{EA505EBC-B43F-48D7-AA0C-8CB6C5D82E9F}" type="presParOf" srcId="{9E97E1BC-0752-45C5-813B-99F2F927A32C}" destId="{1A64A90F-FB03-4956-B378-A96850F872DD}" srcOrd="1" destOrd="0" presId="urn:microsoft.com/office/officeart/2005/8/layout/hProcess11"/>
    <dgm:cxn modelId="{BA5F5798-C4D2-4E79-9162-EEE8B5032EE7}" type="presParOf" srcId="{9E97E1BC-0752-45C5-813B-99F2F927A32C}" destId="{0DAD9F02-D3AE-4397-A39F-9930C54A04E9}" srcOrd="2" destOrd="0" presId="urn:microsoft.com/office/officeart/2005/8/layout/hProcess11"/>
    <dgm:cxn modelId="{FF56F29F-3F6C-4859-87DA-1B2E5C69AAFD}" type="presParOf" srcId="{7CF8E5B9-99AC-416E-95E7-F973D152763F}" destId="{81CE0DAF-01EF-4056-AE84-F82C13D6540A}" srcOrd="1" destOrd="0" presId="urn:microsoft.com/office/officeart/2005/8/layout/hProcess11"/>
    <dgm:cxn modelId="{18FE2553-E20F-44FC-95CD-5DB8CAC9E899}" type="presParOf" srcId="{7CF8E5B9-99AC-416E-95E7-F973D152763F}" destId="{055FD95C-2572-44B3-9277-636061A933B3}" srcOrd="2" destOrd="0" presId="urn:microsoft.com/office/officeart/2005/8/layout/hProcess11"/>
    <dgm:cxn modelId="{E59CAFD6-3B6C-4A91-A2D1-08D46B1234C8}" type="presParOf" srcId="{055FD95C-2572-44B3-9277-636061A933B3}" destId="{A9DA81A8-EAD7-48A9-BE5C-443CEF162B5A}" srcOrd="0" destOrd="0" presId="urn:microsoft.com/office/officeart/2005/8/layout/hProcess11"/>
    <dgm:cxn modelId="{3CD13B5B-DA71-4F40-AAEF-0F2970EA1DF5}" type="presParOf" srcId="{055FD95C-2572-44B3-9277-636061A933B3}" destId="{7A4FC408-F448-4C38-A313-3C8BF7601A1D}" srcOrd="1" destOrd="0" presId="urn:microsoft.com/office/officeart/2005/8/layout/hProcess11"/>
    <dgm:cxn modelId="{0D6B18EC-DDB9-4280-B17B-6DF43C3BD94A}" type="presParOf" srcId="{055FD95C-2572-44B3-9277-636061A933B3}" destId="{D5EB9278-CE69-4529-B620-7FE208983EF3}" srcOrd="2" destOrd="0" presId="urn:microsoft.com/office/officeart/2005/8/layout/hProcess11"/>
    <dgm:cxn modelId="{2FBF8CD7-4315-4592-8849-2AA541E89B92}" type="presParOf" srcId="{7CF8E5B9-99AC-416E-95E7-F973D152763F}" destId="{C2370728-BB09-4A71-A4D6-5E081DFA59EC}" srcOrd="3" destOrd="0" presId="urn:microsoft.com/office/officeart/2005/8/layout/hProcess11"/>
    <dgm:cxn modelId="{171A5640-6C22-4245-8F5E-46E5F3A45E58}" type="presParOf" srcId="{7CF8E5B9-99AC-416E-95E7-F973D152763F}" destId="{99DDE502-7B64-4FF5-AC1B-15F692A822DC}" srcOrd="4" destOrd="0" presId="urn:microsoft.com/office/officeart/2005/8/layout/hProcess11"/>
    <dgm:cxn modelId="{CC5FBD91-C01A-4334-8A3F-D6FA78553625}" type="presParOf" srcId="{99DDE502-7B64-4FF5-AC1B-15F692A822DC}" destId="{B38BAAD0-296B-47E9-99BB-6BC066A4F71F}" srcOrd="0" destOrd="0" presId="urn:microsoft.com/office/officeart/2005/8/layout/hProcess11"/>
    <dgm:cxn modelId="{3B35B81C-DF4D-4B7A-BADA-A4B362D56BC0}" type="presParOf" srcId="{99DDE502-7B64-4FF5-AC1B-15F692A822DC}" destId="{A9430A8E-938E-4FFE-B9BD-5076B1B9AF70}" srcOrd="1" destOrd="0" presId="urn:microsoft.com/office/officeart/2005/8/layout/hProcess11"/>
    <dgm:cxn modelId="{7BADF389-97A0-4F4D-9837-ABF5FE69D991}" type="presParOf" srcId="{99DDE502-7B64-4FF5-AC1B-15F692A822DC}" destId="{75403B4E-0D5F-4964-876C-C2FADB4D2B5E}" srcOrd="2" destOrd="0" presId="urn:microsoft.com/office/officeart/2005/8/layout/hProcess1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5A3932-AE7B-45C6-9112-2F99102768A0}" type="doc">
      <dgm:prSet loTypeId="urn:microsoft.com/office/officeart/2005/8/layout/venn1" loCatId="relationship" qsTypeId="urn:microsoft.com/office/officeart/2005/8/quickstyle/simple1" qsCatId="simple" csTypeId="urn:microsoft.com/office/officeart/2005/8/colors/accent1_2" csCatId="accent1"/>
      <dgm:spPr/>
      <dgm:t>
        <a:bodyPr/>
        <a:lstStyle/>
        <a:p>
          <a:endParaRPr lang="en-US"/>
        </a:p>
      </dgm:t>
    </dgm:pt>
    <dgm:pt modelId="{7DB46273-D1CC-456E-9324-351F9EFAAFFF}">
      <dgm:prSet/>
      <dgm:spPr/>
      <dgm:t>
        <a:bodyPr/>
        <a:lstStyle/>
        <a:p>
          <a:pPr algn="l" rtl="0"/>
          <a:r>
            <a:rPr lang="en-US" dirty="0" smtClean="0">
              <a:latin typeface="Times New Roman" panose="02020603050405020304" pitchFamily="18" charset="0"/>
              <a:cs typeface="Times New Roman" panose="02020603050405020304" pitchFamily="18" charset="0"/>
            </a:rPr>
            <a:t>There are three associated roles that represent the stakeholders involved in choreography design and implementation.</a:t>
          </a:r>
          <a:endParaRPr lang="en-US" dirty="0">
            <a:latin typeface="Times New Roman" panose="02020603050405020304" pitchFamily="18" charset="0"/>
            <a:cs typeface="Times New Roman" panose="02020603050405020304" pitchFamily="18" charset="0"/>
          </a:endParaRPr>
        </a:p>
      </dgm:t>
    </dgm:pt>
    <dgm:pt modelId="{A03774C4-596D-4465-A4BE-58D1AA69DEDC}" cxnId="{FAB9D06D-EE12-423E-BF72-DDEFFB045C10}" type="parTrans">
      <dgm:prSet/>
      <dgm:spPr/>
      <dgm:t>
        <a:bodyPr/>
        <a:lstStyle/>
        <a:p>
          <a:endParaRPr lang="en-US"/>
        </a:p>
      </dgm:t>
    </dgm:pt>
    <dgm:pt modelId="{A4FDA857-BE33-485D-A062-75D2AD617025}" cxnId="{FAB9D06D-EE12-423E-BF72-DDEFFB045C10}" type="sibTrans">
      <dgm:prSet/>
      <dgm:spPr/>
      <dgm:t>
        <a:bodyPr/>
        <a:lstStyle/>
        <a:p>
          <a:endParaRPr lang="en-US"/>
        </a:p>
      </dgm:t>
    </dgm:pt>
    <dgm:pt modelId="{0A2F34EB-F51E-4B64-93A9-76CE00D49E3F}" type="pres">
      <dgm:prSet presAssocID="{5C5A3932-AE7B-45C6-9112-2F99102768A0}" presName="compositeShape" presStyleCnt="0">
        <dgm:presLayoutVars>
          <dgm:chMax val="7"/>
          <dgm:dir/>
          <dgm:resizeHandles val="exact"/>
        </dgm:presLayoutVars>
      </dgm:prSet>
      <dgm:spPr/>
      <dgm:t>
        <a:bodyPr/>
        <a:lstStyle/>
        <a:p>
          <a:endParaRPr lang="en-US"/>
        </a:p>
      </dgm:t>
    </dgm:pt>
    <dgm:pt modelId="{431A3357-BD64-41BA-81E1-FFEA8563847D}" type="pres">
      <dgm:prSet presAssocID="{7DB46273-D1CC-456E-9324-351F9EFAAFFF}" presName="circ1TxSh" presStyleLbl="vennNode1" presStyleIdx="0" presStyleCnt="1" custLinFactNeighborX="5937" custLinFactNeighborY="27332"/>
      <dgm:spPr/>
      <dgm:t>
        <a:bodyPr/>
        <a:lstStyle/>
        <a:p>
          <a:endParaRPr lang="en-US"/>
        </a:p>
      </dgm:t>
    </dgm:pt>
  </dgm:ptLst>
  <dgm:cxnLst>
    <dgm:cxn modelId="{FAB9D06D-EE12-423E-BF72-DDEFFB045C10}" srcId="{5C5A3932-AE7B-45C6-9112-2F99102768A0}" destId="{7DB46273-D1CC-456E-9324-351F9EFAAFFF}" srcOrd="0" destOrd="0" parTransId="{A03774C4-596D-4465-A4BE-58D1AA69DEDC}" sibTransId="{A4FDA857-BE33-485D-A062-75D2AD617025}"/>
    <dgm:cxn modelId="{ECD9EF75-FE60-4E7F-979F-8653C25BCF1D}" type="presOf" srcId="{5C5A3932-AE7B-45C6-9112-2F99102768A0}" destId="{0A2F34EB-F51E-4B64-93A9-76CE00D49E3F}" srcOrd="0" destOrd="0" presId="urn:microsoft.com/office/officeart/2005/8/layout/venn1"/>
    <dgm:cxn modelId="{F1DF1926-20C9-4A09-81AF-CAC9FAF05F91}" type="presOf" srcId="{7DB46273-D1CC-456E-9324-351F9EFAAFFF}" destId="{431A3357-BD64-41BA-81E1-FFEA8563847D}" srcOrd="0" destOrd="0" presId="urn:microsoft.com/office/officeart/2005/8/layout/venn1"/>
    <dgm:cxn modelId="{B7167A0B-8F8E-4A2A-93B2-07E065426D93}" type="presParOf" srcId="{0A2F34EB-F51E-4B64-93A9-76CE00D49E3F}" destId="{431A3357-BD64-41BA-81E1-FFEA8563847D}" srcOrd="0" destOrd="0" presId="urn:microsoft.com/office/officeart/2005/8/layout/ven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915400" cy="3777622"/>
        <a:chOff x="0" y="0"/>
        <a:chExt cx="8915400" cy="3777622"/>
      </a:xfrm>
    </dsp:grpSpPr>
    <dsp:sp modelId="{688A78A2-227D-47B8-8AF5-CA1DEC12ABDB}">
      <dsp:nvSpPr>
        <dsp:cNvPr id="3" name="Notched Right Arrow 2"/>
        <dsp:cNvSpPr/>
      </dsp:nvSpPr>
      <dsp:spPr bwMode="white">
        <a:xfrm>
          <a:off x="0" y="1133287"/>
          <a:ext cx="8915400" cy="1511049"/>
        </a:xfrm>
        <a:prstGeom prst="notchedRightArrow">
          <a:avLst/>
        </a:prstGeom>
      </dsp:spPr>
      <dsp:style>
        <a:lnRef idx="0">
          <a:schemeClr val="accent1"/>
        </a:lnRef>
        <a:fillRef idx="1">
          <a:schemeClr val="accent1">
            <a:tint val="40000"/>
          </a:schemeClr>
        </a:fillRef>
        <a:effectRef idx="0">
          <a:scrgbClr r="0" g="0" b="0"/>
        </a:effectRef>
        <a:fontRef idx="minor"/>
      </dsp:style>
      <dsp:txXfrm>
        <a:off x="0" y="1133287"/>
        <a:ext cx="8915400" cy="1511049"/>
      </dsp:txXfrm>
    </dsp:sp>
    <dsp:sp modelId="{1B062316-DA3C-4E42-8793-9B9FDCBBC855}">
      <dsp:nvSpPr>
        <dsp:cNvPr id="4" name="Rectangles 3"/>
        <dsp:cNvSpPr/>
      </dsp:nvSpPr>
      <dsp:spPr bwMode="white">
        <a:xfrm>
          <a:off x="0" y="0"/>
          <a:ext cx="2588342" cy="15110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008" tIns="64008" rIns="64008" bIns="64008" anchor="b"/>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rtl="0">
            <a:lnSpc>
              <a:spcPct val="100000"/>
            </a:lnSpc>
            <a:spcBef>
              <a:spcPct val="0"/>
            </a:spcBef>
            <a:spcAft>
              <a:spcPct val="35000"/>
            </a:spcAft>
          </a:pPr>
          <a:r>
            <a:rPr lang="en-US" b="1" i="1" smtClean="0">
              <a:solidFill>
                <a:schemeClr val="tx1"/>
              </a:solidFill>
            </a:rPr>
            <a:t>Data interaction patterns</a:t>
          </a:r>
          <a:r>
            <a:rPr lang="en-US" smtClean="0">
              <a:solidFill>
                <a:schemeClr val="tx1"/>
              </a:solidFill>
            </a:rPr>
            <a:t>: Data can also be communicated between the business process and the business process management system.</a:t>
          </a:r>
          <a:endParaRPr lang="en-US">
            <a:solidFill>
              <a:schemeClr val="tx1"/>
            </a:solidFill>
          </a:endParaRPr>
        </a:p>
      </dsp:txBody>
      <dsp:txXfrm>
        <a:off x="0" y="0"/>
        <a:ext cx="2588342" cy="1511049"/>
      </dsp:txXfrm>
    </dsp:sp>
    <dsp:sp modelId="{1A64A90F-FB03-4956-B378-A96850F872DD}">
      <dsp:nvSpPr>
        <dsp:cNvPr id="5" name="Oval 4"/>
        <dsp:cNvSpPr/>
      </dsp:nvSpPr>
      <dsp:spPr bwMode="white">
        <a:xfrm>
          <a:off x="1105290" y="1699930"/>
          <a:ext cx="377762" cy="377762"/>
        </a:xfrm>
        <a:prstGeom prst="ellipse">
          <a:avLst/>
        </a:prstGeom>
      </dsp:spPr>
      <dsp:style>
        <a:lnRef idx="2">
          <a:schemeClr val="lt1"/>
        </a:lnRef>
        <a:fillRef idx="1">
          <a:schemeClr val="accent1"/>
        </a:fillRef>
        <a:effectRef idx="0">
          <a:scrgbClr r="0" g="0" b="0"/>
        </a:effectRef>
        <a:fontRef idx="minor">
          <a:schemeClr val="lt1"/>
        </a:fontRef>
      </dsp:style>
      <dsp:txXfrm>
        <a:off x="1105290" y="1699930"/>
        <a:ext cx="377762" cy="377762"/>
      </dsp:txXfrm>
    </dsp:sp>
    <dsp:sp modelId="{A9DA81A8-EAD7-48A9-BE5C-443CEF162B5A}">
      <dsp:nvSpPr>
        <dsp:cNvPr id="6" name="Rectangles 5"/>
        <dsp:cNvSpPr/>
      </dsp:nvSpPr>
      <dsp:spPr bwMode="white">
        <a:xfrm>
          <a:off x="2717759" y="2266573"/>
          <a:ext cx="2588342" cy="15110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008" tIns="64008" rIns="64008" bIns="64008" anchor="t"/>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rtl="0">
            <a:lnSpc>
              <a:spcPct val="100000"/>
            </a:lnSpc>
            <a:spcBef>
              <a:spcPct val="0"/>
            </a:spcBef>
            <a:spcAft>
              <a:spcPct val="35000"/>
            </a:spcAft>
          </a:pPr>
          <a:r>
            <a:rPr lang="en-US" b="1" i="1" smtClean="0">
              <a:solidFill>
                <a:schemeClr val="tx1"/>
              </a:solidFill>
            </a:rPr>
            <a:t>Data Transfer: </a:t>
          </a:r>
          <a:r>
            <a:rPr lang="en-US" smtClean="0">
              <a:solidFill>
                <a:schemeClr val="tx1"/>
              </a:solidFill>
            </a:rPr>
            <a:t>These data transfer patterns are very similar to call-by-value and call- by-reference, concepts used in programming languages to invoke procedures and functions.</a:t>
          </a:r>
          <a:endParaRPr lang="en-US">
            <a:solidFill>
              <a:schemeClr val="tx1"/>
            </a:solidFill>
          </a:endParaRPr>
        </a:p>
      </dsp:txBody>
      <dsp:txXfrm>
        <a:off x="2717759" y="2266573"/>
        <a:ext cx="2588342" cy="1511049"/>
      </dsp:txXfrm>
    </dsp:sp>
    <dsp:sp modelId="{7A4FC408-F448-4C38-A313-3C8BF7601A1D}">
      <dsp:nvSpPr>
        <dsp:cNvPr id="7" name="Oval 6"/>
        <dsp:cNvSpPr/>
      </dsp:nvSpPr>
      <dsp:spPr bwMode="white">
        <a:xfrm>
          <a:off x="3823049" y="1699930"/>
          <a:ext cx="377762" cy="377762"/>
        </a:xfrm>
        <a:prstGeom prst="ellipse">
          <a:avLst/>
        </a:prstGeom>
      </dsp:spPr>
      <dsp:style>
        <a:lnRef idx="2">
          <a:schemeClr val="lt1"/>
        </a:lnRef>
        <a:fillRef idx="1">
          <a:schemeClr val="accent1"/>
        </a:fillRef>
        <a:effectRef idx="0">
          <a:scrgbClr r="0" g="0" b="0"/>
        </a:effectRef>
        <a:fontRef idx="minor">
          <a:schemeClr val="lt1"/>
        </a:fontRef>
      </dsp:style>
      <dsp:txXfrm>
        <a:off x="3823049" y="1699930"/>
        <a:ext cx="377762" cy="377762"/>
      </dsp:txXfrm>
    </dsp:sp>
    <dsp:sp modelId="{B38BAAD0-296B-47E9-99BB-6BC066A4F71F}">
      <dsp:nvSpPr>
        <dsp:cNvPr id="8" name="Rectangles 7"/>
        <dsp:cNvSpPr/>
      </dsp:nvSpPr>
      <dsp:spPr bwMode="white">
        <a:xfrm>
          <a:off x="5435518" y="0"/>
          <a:ext cx="2588342" cy="1511049"/>
        </a:xfrm>
        <a:prstGeom prst="rect">
          <a:avLst/>
        </a:prstGeom>
      </dsp:spPr>
      <dsp:style>
        <a:lnRef idx="0">
          <a:schemeClr val="dk1">
            <a:alpha val="0"/>
          </a:schemeClr>
        </a:lnRef>
        <a:fillRef idx="0">
          <a:schemeClr val="lt1">
            <a:alpha val="0"/>
          </a:schemeClr>
        </a:fillRef>
        <a:effectRef idx="0">
          <a:scrgbClr r="0" g="0" b="0"/>
        </a:effectRef>
        <a:fontRef idx="minor"/>
      </dsp:style>
      <dsp:txBody>
        <a:bodyPr lIns="64008" tIns="64008" rIns="64008" bIns="64008" anchor="b"/>
        <a:lstStyle>
          <a:lvl1pPr algn="ctr">
            <a:defRPr sz="900"/>
          </a:lvl1pPr>
          <a:lvl2pPr marL="57150" indent="-57150" algn="ctr">
            <a:defRPr sz="700"/>
          </a:lvl2pPr>
          <a:lvl3pPr marL="114300" indent="-57150" algn="ctr">
            <a:defRPr sz="700"/>
          </a:lvl3pPr>
          <a:lvl4pPr marL="171450" indent="-57150" algn="ctr">
            <a:defRPr sz="700"/>
          </a:lvl4pPr>
          <a:lvl5pPr marL="228600" indent="-57150" algn="ctr">
            <a:defRPr sz="700"/>
          </a:lvl5pPr>
          <a:lvl6pPr marL="285750" indent="-57150" algn="ctr">
            <a:defRPr sz="700"/>
          </a:lvl6pPr>
          <a:lvl7pPr marL="342900" indent="-57150" algn="ctr">
            <a:defRPr sz="700"/>
          </a:lvl7pPr>
          <a:lvl8pPr marL="400050" indent="-57150" algn="ctr">
            <a:defRPr sz="700"/>
          </a:lvl8pPr>
          <a:lvl9pPr marL="457200" indent="-57150" algn="ctr">
            <a:defRPr sz="700"/>
          </a:lvl9pPr>
        </a:lstStyle>
        <a:p>
          <a:pPr lvl="0" rtl="0">
            <a:lnSpc>
              <a:spcPct val="100000"/>
            </a:lnSpc>
            <a:spcBef>
              <a:spcPct val="0"/>
            </a:spcBef>
            <a:spcAft>
              <a:spcPct val="35000"/>
            </a:spcAft>
          </a:pPr>
          <a:r>
            <a:rPr lang="en-US" b="1" i="1" smtClean="0">
              <a:solidFill>
                <a:schemeClr val="tx1"/>
              </a:solidFill>
            </a:rPr>
            <a:t>Data base routing</a:t>
          </a:r>
          <a:r>
            <a:rPr lang="en-US" smtClean="0">
              <a:solidFill>
                <a:schemeClr val="tx1"/>
              </a:solidFill>
            </a:rPr>
            <a:t>: data can have different implications on process enactment. In the simplest case, the presence of a data object can enable a process activity. Data objects can also be used to evaluate conditions in business process models, for instance, to decide on the particular branch to take in a split node.</a:t>
          </a:r>
          <a:endParaRPr lang="en-US">
            <a:solidFill>
              <a:schemeClr val="tx1"/>
            </a:solidFill>
          </a:endParaRPr>
        </a:p>
      </dsp:txBody>
      <dsp:txXfrm>
        <a:off x="5435518" y="0"/>
        <a:ext cx="2588342" cy="1511049"/>
      </dsp:txXfrm>
    </dsp:sp>
    <dsp:sp modelId="{A9430A8E-938E-4FFE-B9BD-5076B1B9AF70}">
      <dsp:nvSpPr>
        <dsp:cNvPr id="9" name="Oval 8"/>
        <dsp:cNvSpPr/>
      </dsp:nvSpPr>
      <dsp:spPr bwMode="white">
        <a:xfrm>
          <a:off x="6540808" y="1699930"/>
          <a:ext cx="377762" cy="377762"/>
        </a:xfrm>
        <a:prstGeom prst="ellipse">
          <a:avLst/>
        </a:prstGeom>
      </dsp:spPr>
      <dsp:style>
        <a:lnRef idx="2">
          <a:schemeClr val="lt1"/>
        </a:lnRef>
        <a:fillRef idx="1">
          <a:schemeClr val="accent1"/>
        </a:fillRef>
        <a:effectRef idx="0">
          <a:scrgbClr r="0" g="0" b="0"/>
        </a:effectRef>
        <a:fontRef idx="minor">
          <a:schemeClr val="lt1"/>
        </a:fontRef>
      </dsp:style>
      <dsp:txXfrm>
        <a:off x="6540808" y="1699930"/>
        <a:ext cx="377762" cy="377762"/>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1894702" cy="1894702"/>
        <a:chOff x="0" y="0"/>
        <a:chExt cx="1894702" cy="1894702"/>
      </a:xfrm>
    </dsp:grpSpPr>
    <dsp:sp modelId="{431A3357-BD64-41BA-81E1-FFEA8563847D}">
      <dsp:nvSpPr>
        <dsp:cNvPr id="3" name="Oval 2"/>
        <dsp:cNvSpPr/>
      </dsp:nvSpPr>
      <dsp:spPr bwMode="white">
        <a:xfrm>
          <a:off x="0" y="142277"/>
          <a:ext cx="1894702" cy="1894702"/>
        </a:xfrm>
        <a:prstGeom prst="ellipse">
          <a:avLst/>
        </a:prstGeom>
      </dsp:spPr>
      <dsp:style>
        <a:lnRef idx="2">
          <a:schemeClr val="lt1"/>
        </a:lnRef>
        <a:fillRef idx="1">
          <a:schemeClr val="accent1">
            <a:alpha val="50000"/>
          </a:schemeClr>
        </a:fillRef>
        <a:effectRef idx="0">
          <a:scrgbClr r="0" g="0" b="0"/>
        </a:effectRef>
        <a:fontRef idx="minor">
          <a:schemeClr val="tx1"/>
        </a:fontRef>
      </dsp:style>
      <dsp:txBody>
        <a:bodyPr lIns="0" tIns="0" rIns="0" bIns="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algn="l" rtl="0">
            <a:lnSpc>
              <a:spcPct val="100000"/>
            </a:lnSpc>
            <a:spcBef>
              <a:spcPct val="0"/>
            </a:spcBef>
            <a:spcAft>
              <a:spcPct val="35000"/>
            </a:spcAft>
          </a:pPr>
          <a:r>
            <a:rPr lang="en-US" dirty="0" smtClean="0">
              <a:latin typeface="Times New Roman" panose="02020603050405020304" pitchFamily="18" charset="0"/>
              <a:cs typeface="Times New Roman" panose="02020603050405020304" pitchFamily="18" charset="0"/>
            </a:rPr>
            <a:t>There are three associated roles that represent the stakeholders involved in choreography design and implementation.</a:t>
          </a:r>
          <a:endParaRPr lang="en-US" dirty="0">
            <a:latin typeface="Times New Roman" panose="02020603050405020304" pitchFamily="18" charset="0"/>
            <a:cs typeface="Times New Roman" panose="02020603050405020304" pitchFamily="18" charset="0"/>
          </a:endParaRPr>
        </a:p>
      </dsp:txBody>
      <dsp:txXfrm>
        <a:off x="0" y="142277"/>
        <a:ext cx="1894702" cy="1894702"/>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type="notchedRightArrow" r:blip="" rot="180">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HorzCh" val="ctr"/>
                  <dgm:param type="txAnchorVertCh" val="b"/>
                  <dgm:param type="txAnchorVert" val="b"/>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HorzCh" val="ctr"/>
                  <dgm:param type="txAnchorVertCh" val="t"/>
                  <dgm:param type="txAnchorVert" val="t"/>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panose="020B0604020202020204"/>
              </a:rPr>
              <a:t>”</a:t>
            </a:r>
            <a:endParaRPr lang="en-US" sz="8000" baseline="0" dirty="0">
              <a:ln w="3175" cmpd="sng">
                <a:noFill/>
              </a:ln>
              <a:solidFill>
                <a:schemeClr val="accent1"/>
              </a:solidFill>
              <a:effectLst/>
              <a:latin typeface="Arial" panose="020B0604020202020204"/>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BCA20078-376C-4EC9-9B35-3283D4F330F1}"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BCA20078-376C-4EC9-9B35-3283D4F330F1}"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CAF889C2-980D-49CA-AB7C-1E654BA5E52F}"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CA20078-376C-4EC9-9B35-3283D4F330F1}"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A20078-376C-4EC9-9B35-3283D4F330F1}"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AF889C2-980D-49CA-AB7C-1E654BA5E52F}"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BCA20078-376C-4EC9-9B35-3283D4F330F1}"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CAF889C2-980D-49CA-AB7C-1E654BA5E52F}"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CA20078-376C-4EC9-9B35-3283D4F330F1}" type="datetimeFigureOut">
              <a:rPr lang="en-US" smtClean="0"/>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CAF889C2-980D-49CA-AB7C-1E654BA5E52F}"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panose="05040102010807070707"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panose="05040102010807070707"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panose="05040102010807070707"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panose="05040102010807070707"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hyperlink" Target="mailto:Sobia.Iftikhar@nu.edu.pk" TargetMode="Externa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6.png"/><Relationship Id="rId1"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2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2.jpeg"/></Relationships>
</file>

<file path=ppt/slides/_rels/slide41.xml.rels><?xml version="1.0" encoding="UTF-8" standalone="yes"?>
<Relationships xmlns="http://schemas.openxmlformats.org/package/2006/relationships"><Relationship Id="rId7"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image" Target="../media/image3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4.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5.png"/><Relationship Id="rId1" Type="http://schemas.openxmlformats.org/officeDocument/2006/relationships/image" Target="../media/image34.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6.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38.png"/></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35.png"/><Relationship Id="rId1" Type="http://schemas.openxmlformats.org/officeDocument/2006/relationships/image" Target="../media/image39.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40.png"/></Relationships>
</file>

<file path=ppt/slides/_rels/slide53.xml.rels><?xml version="1.0" encoding="UTF-8" standalone="yes"?>
<Relationships xmlns="http://schemas.openxmlformats.org/package/2006/relationships"><Relationship Id="rId4" Type="http://schemas.openxmlformats.org/officeDocument/2006/relationships/slideLayout" Target="../slideLayouts/slideLayout8.xml"/><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image" Target="../media/image41.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7.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Business Process Engineering </a:t>
            </a:r>
            <a:endParaRPr lang="en-US" dirty="0"/>
          </a:p>
        </p:txBody>
      </p:sp>
      <p:sp>
        <p:nvSpPr>
          <p:cNvPr id="3" name="Subtitle 2"/>
          <p:cNvSpPr>
            <a:spLocks noGrp="1"/>
          </p:cNvSpPr>
          <p:nvPr>
            <p:ph type="subTitle" idx="1"/>
          </p:nvPr>
        </p:nvSpPr>
        <p:spPr/>
        <p:txBody>
          <a:bodyPr>
            <a:normAutofit/>
          </a:bodyPr>
          <a:lstStyle/>
          <a:p>
            <a:r>
              <a:rPr lang="en-US" dirty="0" smtClean="0">
                <a:hlinkClick r:id="rId1"/>
              </a:rPr>
              <a:t>Sobia.Iftikhar@nu.edu.pk</a:t>
            </a:r>
            <a:r>
              <a:rPr lang="en-US" dirty="0" smtClean="0"/>
              <a:t>                         Week </a:t>
            </a:r>
            <a:r>
              <a:rPr lang="en-US" dirty="0" smtClean="0"/>
              <a:t>04</a:t>
            </a:r>
            <a:endParaRPr lang="en-US" dirty="0" smtClean="0"/>
          </a:p>
          <a:p>
            <a:endParaRPr lang="en-US" dirty="0" smtClean="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Composition</a:t>
            </a:r>
            <a:endParaRPr lang="en-US" dirty="0"/>
          </a:p>
        </p:txBody>
      </p:sp>
      <p:sp>
        <p:nvSpPr>
          <p:cNvPr id="5" name="Rectangle 4"/>
          <p:cNvSpPr/>
          <p:nvPr/>
        </p:nvSpPr>
        <p:spPr>
          <a:xfrm>
            <a:off x="1778000" y="5235507"/>
            <a:ext cx="6096000" cy="646331"/>
          </a:xfrm>
          <a:prstGeom prst="rect">
            <a:avLst/>
          </a:prstGeom>
        </p:spPr>
        <p:txBody>
          <a:bodyPr>
            <a:spAutoFit/>
          </a:bodyPr>
          <a:lstStyle/>
          <a:p>
            <a:r>
              <a:rPr lang="en-US" dirty="0"/>
              <a:t>Using service composition to realize composite applications</a:t>
            </a:r>
            <a:endParaRPr lang="en-US" dirty="0"/>
          </a:p>
        </p:txBody>
      </p:sp>
      <p:pic>
        <p:nvPicPr>
          <p:cNvPr id="7" name="Picture 6"/>
          <p:cNvPicPr>
            <a:picLocks noChangeAspect="1"/>
          </p:cNvPicPr>
          <p:nvPr/>
        </p:nvPicPr>
        <p:blipFill>
          <a:blip r:embed="rId1"/>
          <a:stretch>
            <a:fillRect/>
          </a:stretch>
        </p:blipFill>
        <p:spPr>
          <a:xfrm>
            <a:off x="3581400" y="1895475"/>
            <a:ext cx="5029200" cy="3067050"/>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925" y="0"/>
            <a:ext cx="10816687" cy="1280890"/>
          </a:xfrm>
        </p:spPr>
        <p:txBody>
          <a:bodyPr/>
          <a:lstStyle/>
          <a:p>
            <a:r>
              <a:rPr lang="en-US" dirty="0"/>
              <a:t>Business process management landscape</a:t>
            </a:r>
            <a:endParaRPr lang="en-US" dirty="0"/>
          </a:p>
        </p:txBody>
      </p:sp>
      <p:pic>
        <p:nvPicPr>
          <p:cNvPr id="4" name="Content Placeholder 3"/>
          <p:cNvPicPr>
            <a:picLocks noGrp="1" noChangeAspect="1"/>
          </p:cNvPicPr>
          <p:nvPr>
            <p:ph idx="1"/>
          </p:nvPr>
        </p:nvPicPr>
        <p:blipFill>
          <a:blip r:embed="rId1"/>
          <a:stretch>
            <a:fillRect/>
          </a:stretch>
        </p:blipFill>
        <p:spPr>
          <a:xfrm>
            <a:off x="7535419" y="766718"/>
            <a:ext cx="4385647" cy="5712399"/>
          </a:xfrm>
          <a:prstGeom prst="rect">
            <a:avLst/>
          </a:prstGeom>
        </p:spPr>
      </p:pic>
      <p:sp>
        <p:nvSpPr>
          <p:cNvPr id="5" name="Rectangle 4"/>
          <p:cNvSpPr/>
          <p:nvPr/>
        </p:nvSpPr>
        <p:spPr>
          <a:xfrm>
            <a:off x="1371600" y="1280890"/>
            <a:ext cx="6096000" cy="923330"/>
          </a:xfrm>
          <a:prstGeom prst="rect">
            <a:avLst/>
          </a:prstGeom>
        </p:spPr>
        <p:txBody>
          <a:bodyPr>
            <a:spAutoFit/>
          </a:bodyPr>
          <a:lstStyle/>
          <a:p>
            <a:r>
              <a:rPr lang="en-US" dirty="0"/>
              <a:t>Workflow Management Coalition defines workflows and workflow management</a:t>
            </a:r>
            <a:endParaRPr lang="en-US" dirty="0"/>
          </a:p>
          <a:p>
            <a:r>
              <a:rPr lang="en-US" dirty="0"/>
              <a:t>systems as follows.</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Modeling </a:t>
            </a:r>
            <a:endParaRPr lang="en-US" dirty="0"/>
          </a:p>
        </p:txBody>
      </p:sp>
      <p:pic>
        <p:nvPicPr>
          <p:cNvPr id="4" name="Content Placeholder 3"/>
          <p:cNvPicPr>
            <a:picLocks noGrp="1" noChangeAspect="1"/>
          </p:cNvPicPr>
          <p:nvPr>
            <p:ph idx="1"/>
          </p:nvPr>
        </p:nvPicPr>
        <p:blipFill>
          <a:blip r:embed="rId1"/>
          <a:stretch>
            <a:fillRect/>
          </a:stretch>
        </p:blipFill>
        <p:spPr>
          <a:xfrm>
            <a:off x="5575300" y="1609196"/>
            <a:ext cx="5991225" cy="2981325"/>
          </a:xfrm>
          <a:prstGeom prst="rect">
            <a:avLst/>
          </a:prstGeom>
        </p:spPr>
      </p:pic>
      <p:sp>
        <p:nvSpPr>
          <p:cNvPr id="5" name="Rectangle 4"/>
          <p:cNvSpPr/>
          <p:nvPr/>
        </p:nvSpPr>
        <p:spPr>
          <a:xfrm>
            <a:off x="1811867" y="4524571"/>
            <a:ext cx="6096000" cy="1200329"/>
          </a:xfrm>
          <a:prstGeom prst="rect">
            <a:avLst/>
          </a:prstGeom>
        </p:spPr>
        <p:txBody>
          <a:bodyPr>
            <a:spAutoFit/>
          </a:bodyPr>
          <a:lstStyle/>
          <a:p>
            <a:r>
              <a:rPr lang="en-US" dirty="0"/>
              <a:t>Function modelling, data modelling, organization modelling, and </a:t>
            </a:r>
            <a:r>
              <a:rPr lang="en-US" dirty="0" smtClean="0"/>
              <a:t>modelling </a:t>
            </a:r>
            <a:r>
              <a:rPr lang="en-US" dirty="0"/>
              <a:t>of the operational information technology landscape are required to</a:t>
            </a:r>
            <a:endParaRPr lang="en-US" dirty="0"/>
          </a:p>
          <a:p>
            <a:r>
              <a:rPr lang="en-US" dirty="0" smtClean="0"/>
              <a:t>provide </a:t>
            </a:r>
            <a:r>
              <a:rPr lang="en-US" dirty="0"/>
              <a:t>a complete picture of a business process.</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01800" y="209244"/>
            <a:ext cx="4197879" cy="1280890"/>
          </a:xfrm>
        </p:spPr>
        <p:txBody>
          <a:bodyPr>
            <a:normAutofit fontScale="90000"/>
          </a:bodyPr>
          <a:lstStyle/>
          <a:p>
            <a:r>
              <a:rPr lang="en-US" dirty="0"/>
              <a:t>Activity Models and Activity Instances</a:t>
            </a:r>
            <a:endParaRPr lang="en-US" dirty="0"/>
          </a:p>
        </p:txBody>
      </p:sp>
      <p:pic>
        <p:nvPicPr>
          <p:cNvPr id="5" name="Picture 4"/>
          <p:cNvPicPr>
            <a:picLocks noChangeAspect="1"/>
          </p:cNvPicPr>
          <p:nvPr/>
        </p:nvPicPr>
        <p:blipFill>
          <a:blip r:embed="rId1"/>
          <a:stretch>
            <a:fillRect/>
          </a:stretch>
        </p:blipFill>
        <p:spPr>
          <a:xfrm>
            <a:off x="6443134" y="0"/>
            <a:ext cx="5249333" cy="6651144"/>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Process Modeling</a:t>
            </a:r>
            <a:endParaRPr lang="en-US" dirty="0"/>
          </a:p>
        </p:txBody>
      </p:sp>
      <p:sp>
        <p:nvSpPr>
          <p:cNvPr id="3" name="Content Placeholder 2"/>
          <p:cNvSpPr>
            <a:spLocks noGrp="1"/>
          </p:cNvSpPr>
          <p:nvPr>
            <p:ph idx="1"/>
          </p:nvPr>
        </p:nvSpPr>
        <p:spPr/>
        <p:txBody>
          <a:bodyPr/>
          <a:lstStyle/>
          <a:p>
            <a:pPr marL="0" indent="0">
              <a:buNone/>
            </a:pPr>
            <a:r>
              <a:rPr lang="en-US" b="1" dirty="0"/>
              <a:t>Conceptual </a:t>
            </a:r>
            <a:r>
              <a:rPr lang="en-US" b="1" dirty="0" smtClean="0"/>
              <a:t>Model:</a:t>
            </a:r>
            <a:endParaRPr lang="en-US" b="1" dirty="0" smtClean="0"/>
          </a:p>
          <a:p>
            <a:r>
              <a:rPr lang="en-US" dirty="0"/>
              <a:t>Business processes consist of activities whose coordinated execution </a:t>
            </a:r>
            <a:r>
              <a:rPr lang="en-US" dirty="0" smtClean="0"/>
              <a:t>realizes </a:t>
            </a:r>
            <a:r>
              <a:rPr lang="en-US" dirty="0"/>
              <a:t>some business goal. These activities can </a:t>
            </a:r>
            <a:r>
              <a:rPr lang="en-US" dirty="0" smtClean="0"/>
              <a:t>be: </a:t>
            </a:r>
            <a:endParaRPr lang="en-US" dirty="0" smtClean="0"/>
          </a:p>
          <a:p>
            <a:pPr>
              <a:buFont typeface="+mj-lt"/>
              <a:buAutoNum type="arabicPeriod"/>
            </a:pPr>
            <a:r>
              <a:rPr lang="en-US" dirty="0" smtClean="0"/>
              <a:t>system activities</a:t>
            </a:r>
            <a:endParaRPr lang="en-US" dirty="0" smtClean="0"/>
          </a:p>
          <a:p>
            <a:pPr>
              <a:buFont typeface="+mj-lt"/>
              <a:buAutoNum type="arabicPeriod"/>
            </a:pPr>
            <a:r>
              <a:rPr lang="en-US" dirty="0" smtClean="0"/>
              <a:t>user inter-action activities</a:t>
            </a:r>
            <a:endParaRPr lang="en-US" dirty="0" smtClean="0"/>
          </a:p>
          <a:p>
            <a:pPr>
              <a:buFont typeface="+mj-lt"/>
              <a:buAutoNum type="arabicPeriod"/>
            </a:pPr>
            <a:r>
              <a:rPr lang="en-US" dirty="0" smtClean="0"/>
              <a:t>manual activities. </a:t>
            </a: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 Model </a:t>
            </a:r>
            <a:endParaRPr lang="en-US" dirty="0"/>
          </a:p>
        </p:txBody>
      </p:sp>
      <p:sp>
        <p:nvSpPr>
          <p:cNvPr id="3" name="Content Placeholder 2"/>
          <p:cNvSpPr>
            <a:spLocks noGrp="1"/>
          </p:cNvSpPr>
          <p:nvPr>
            <p:ph idx="1"/>
          </p:nvPr>
        </p:nvSpPr>
        <p:spPr>
          <a:xfrm>
            <a:off x="7323666" y="1617134"/>
            <a:ext cx="4498976" cy="3777622"/>
          </a:xfrm>
          <a:noFill/>
        </p:spPr>
        <p:txBody>
          <a:bodyPr>
            <a:normAutofit fontScale="85000" lnSpcReduction="20000"/>
          </a:bodyPr>
          <a:lstStyle/>
          <a:p>
            <a:pPr>
              <a:buFont typeface="+mj-lt"/>
              <a:buAutoNum type="arabicPeriod"/>
            </a:pPr>
            <a:r>
              <a:rPr lang="en-US" b="1" dirty="0" smtClean="0"/>
              <a:t>Manual Activity </a:t>
            </a:r>
            <a:endParaRPr lang="en-US" b="1" dirty="0" smtClean="0"/>
          </a:p>
          <a:p>
            <a:pPr marL="0" indent="0">
              <a:buNone/>
            </a:pPr>
            <a:r>
              <a:rPr lang="en-US" dirty="0" smtClean="0"/>
              <a:t>	manual </a:t>
            </a:r>
            <a:r>
              <a:rPr lang="en-US" dirty="0"/>
              <a:t>activity is sending a parcel to a business partner</a:t>
            </a:r>
            <a:r>
              <a:rPr lang="en-US" dirty="0" smtClean="0"/>
              <a:t>.</a:t>
            </a:r>
            <a:r>
              <a:rPr lang="en-US" dirty="0"/>
              <a:t> Manual activities are not supported by information systems.</a:t>
            </a:r>
            <a:endParaRPr lang="en-US" b="1" dirty="0" smtClean="0"/>
          </a:p>
          <a:p>
            <a:pPr>
              <a:buFont typeface="+mj-lt"/>
              <a:buAutoNum type="arabicPeriod" startAt="2"/>
            </a:pPr>
            <a:r>
              <a:rPr lang="en-US" b="1" dirty="0" smtClean="0"/>
              <a:t>User Interaction Activity</a:t>
            </a:r>
            <a:endParaRPr lang="en-US" b="1" dirty="0" smtClean="0"/>
          </a:p>
          <a:p>
            <a:pPr marL="0" indent="0">
              <a:buNone/>
            </a:pPr>
            <a:r>
              <a:rPr lang="en-US" b="1" dirty="0"/>
              <a:t>	</a:t>
            </a:r>
            <a:r>
              <a:rPr lang="en-US" dirty="0"/>
              <a:t> human interaction activity is entering data on </a:t>
            </a:r>
            <a:r>
              <a:rPr lang="en-US" dirty="0" smtClean="0"/>
              <a:t>an insurance </a:t>
            </a:r>
            <a:r>
              <a:rPr lang="en-US" dirty="0"/>
              <a:t>claim in a call </a:t>
            </a:r>
            <a:r>
              <a:rPr lang="en-US" dirty="0" smtClean="0"/>
              <a:t>center </a:t>
            </a:r>
            <a:r>
              <a:rPr lang="en-US" dirty="0"/>
              <a:t>environment. There is no physical </a:t>
            </a:r>
            <a:r>
              <a:rPr lang="en-US" dirty="0" smtClean="0"/>
              <a:t>activity  involved</a:t>
            </a:r>
            <a:r>
              <a:rPr lang="en-US" dirty="0"/>
              <a:t>.</a:t>
            </a:r>
            <a:endParaRPr lang="en-US" dirty="0" smtClean="0"/>
          </a:p>
          <a:p>
            <a:pPr>
              <a:buFont typeface="+mj-lt"/>
              <a:buAutoNum type="arabicPeriod" startAt="3"/>
            </a:pPr>
            <a:r>
              <a:rPr lang="en-US" b="1" dirty="0" smtClean="0"/>
              <a:t>System Activity</a:t>
            </a:r>
            <a:endParaRPr lang="en-US" b="1" dirty="0" smtClean="0"/>
          </a:p>
          <a:p>
            <a:pPr marL="0" indent="0">
              <a:buNone/>
            </a:pPr>
            <a:r>
              <a:rPr lang="en-US" dirty="0"/>
              <a:t>	 System activities do not involve a human user; they are executed by </a:t>
            </a:r>
            <a:r>
              <a:rPr lang="en-US" dirty="0" smtClean="0"/>
              <a:t>in-formation </a:t>
            </a:r>
            <a:r>
              <a:rPr lang="en-US" dirty="0"/>
              <a:t>systems. An example of a system activity is retrieving stock </a:t>
            </a:r>
            <a:r>
              <a:rPr lang="en-US" dirty="0" smtClean="0"/>
              <a:t>in formation </a:t>
            </a:r>
            <a:r>
              <a:rPr lang="en-US" dirty="0"/>
              <a:t>from a stock broker application or checking the balance of a </a:t>
            </a:r>
            <a:r>
              <a:rPr lang="en-US" dirty="0" smtClean="0"/>
              <a:t>bank account</a:t>
            </a:r>
            <a:r>
              <a:rPr lang="en-US" dirty="0"/>
              <a:t>. It</a:t>
            </a:r>
            <a:endParaRPr lang="en-US" dirty="0" smtClean="0"/>
          </a:p>
        </p:txBody>
      </p:sp>
      <p:pic>
        <p:nvPicPr>
          <p:cNvPr id="4" name="Picture 3"/>
          <p:cNvPicPr>
            <a:picLocks noChangeAspect="1"/>
          </p:cNvPicPr>
          <p:nvPr/>
        </p:nvPicPr>
        <p:blipFill>
          <a:blip r:embed="rId1"/>
          <a:stretch>
            <a:fillRect/>
          </a:stretch>
        </p:blipFill>
        <p:spPr>
          <a:xfrm>
            <a:off x="147108" y="1539032"/>
            <a:ext cx="6753225" cy="393382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 Process Modeling Notation:</a:t>
            </a:r>
            <a:endParaRPr lang="en-US" dirty="0"/>
          </a:p>
        </p:txBody>
      </p:sp>
      <p:pic>
        <p:nvPicPr>
          <p:cNvPr id="4" name="Content Placeholder 3"/>
          <p:cNvPicPr>
            <a:picLocks noGrp="1" noChangeAspect="1"/>
          </p:cNvPicPr>
          <p:nvPr>
            <p:ph idx="1"/>
          </p:nvPr>
        </p:nvPicPr>
        <p:blipFill>
          <a:blip r:embed="rId1"/>
          <a:stretch>
            <a:fillRect/>
          </a:stretch>
        </p:blipFill>
        <p:spPr>
          <a:xfrm>
            <a:off x="4469341" y="1663700"/>
            <a:ext cx="6238875" cy="2076450"/>
          </a:xfrm>
          <a:prstGeom prst="rect">
            <a:avLst/>
          </a:prstGeom>
        </p:spPr>
      </p:pic>
      <p:sp>
        <p:nvSpPr>
          <p:cNvPr id="5" name="Rectangle 4"/>
          <p:cNvSpPr/>
          <p:nvPr/>
        </p:nvSpPr>
        <p:spPr>
          <a:xfrm>
            <a:off x="1794932" y="3875038"/>
            <a:ext cx="10117667" cy="1477328"/>
          </a:xfrm>
          <a:prstGeom prst="rect">
            <a:avLst/>
          </a:prstGeom>
        </p:spPr>
        <p:txBody>
          <a:bodyPr wrap="square">
            <a:spAutoFit/>
          </a:bodyPr>
          <a:lstStyle/>
          <a:p>
            <a:r>
              <a:rPr lang="en-US" dirty="0"/>
              <a:t>• Event model nodes are represented by circles; the final event model </a:t>
            </a:r>
            <a:r>
              <a:rPr lang="en-US" dirty="0" smtClean="0"/>
              <a:t>is represented </a:t>
            </a:r>
            <a:r>
              <a:rPr lang="en-US" dirty="0"/>
              <a:t>by a bold circle.</a:t>
            </a:r>
            <a:endParaRPr lang="en-US" dirty="0"/>
          </a:p>
          <a:p>
            <a:r>
              <a:rPr lang="en-US" dirty="0"/>
              <a:t>• Activity models are represented by rectangles with rounded edges.</a:t>
            </a:r>
            <a:endParaRPr lang="en-US" dirty="0"/>
          </a:p>
          <a:p>
            <a:r>
              <a:rPr lang="en-US" dirty="0"/>
              <a:t>• Gateway models are represented by diamonds.</a:t>
            </a:r>
            <a:endParaRPr lang="en-US" dirty="0"/>
          </a:p>
          <a:p>
            <a:r>
              <a:rPr lang="en-US" dirty="0"/>
              <a:t>• Edges are represented by directed edges between nodes.</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Interactions</a:t>
            </a:r>
            <a:endParaRPr lang="en-US" dirty="0"/>
          </a:p>
        </p:txBody>
      </p:sp>
      <p:pic>
        <p:nvPicPr>
          <p:cNvPr id="7" name="Content Placeholder 6"/>
          <p:cNvPicPr>
            <a:picLocks noGrp="1" noChangeAspect="1"/>
          </p:cNvPicPr>
          <p:nvPr>
            <p:ph idx="1"/>
          </p:nvPr>
        </p:nvPicPr>
        <p:blipFill>
          <a:blip r:embed="rId1"/>
          <a:stretch>
            <a:fillRect/>
          </a:stretch>
        </p:blipFill>
        <p:spPr>
          <a:xfrm>
            <a:off x="1589773" y="2045230"/>
            <a:ext cx="5188061" cy="2154238"/>
          </a:xfrm>
          <a:prstGeom prst="rect">
            <a:avLst/>
          </a:prstGeom>
        </p:spPr>
      </p:pic>
      <p:pic>
        <p:nvPicPr>
          <p:cNvPr id="5" name="Picture 4"/>
          <p:cNvPicPr>
            <a:picLocks noChangeAspect="1"/>
          </p:cNvPicPr>
          <p:nvPr/>
        </p:nvPicPr>
        <p:blipFill>
          <a:blip r:embed="rId2"/>
          <a:stretch>
            <a:fillRect/>
          </a:stretch>
        </p:blipFill>
        <p:spPr>
          <a:xfrm>
            <a:off x="6872885" y="1154578"/>
            <a:ext cx="5183648" cy="3527489"/>
          </a:xfrm>
          <a:prstGeom prst="rect">
            <a:avLst/>
          </a:prstGeom>
        </p:spPr>
      </p:pic>
      <p:sp>
        <p:nvSpPr>
          <p:cNvPr id="6" name="Rectangle 5"/>
          <p:cNvSpPr/>
          <p:nvPr/>
        </p:nvSpPr>
        <p:spPr>
          <a:xfrm>
            <a:off x="7010399" y="4748369"/>
            <a:ext cx="5418667" cy="646331"/>
          </a:xfrm>
          <a:prstGeom prst="rect">
            <a:avLst/>
          </a:prstGeom>
        </p:spPr>
        <p:txBody>
          <a:bodyPr wrap="square">
            <a:spAutoFit/>
          </a:bodyPr>
          <a:lstStyle/>
          <a:p>
            <a:pPr algn="ctr"/>
            <a:r>
              <a:rPr lang="en-US" dirty="0"/>
              <a:t>Interacting business processes involving buyer and reseller</a:t>
            </a:r>
            <a:endParaRPr lang="en-US" dirty="0"/>
          </a:p>
        </p:txBody>
      </p:sp>
      <p:sp>
        <p:nvSpPr>
          <p:cNvPr id="8" name="Rectangle 7"/>
          <p:cNvSpPr/>
          <p:nvPr/>
        </p:nvSpPr>
        <p:spPr>
          <a:xfrm>
            <a:off x="2429933" y="4682067"/>
            <a:ext cx="3336424" cy="646331"/>
          </a:xfrm>
          <a:prstGeom prst="rect">
            <a:avLst/>
          </a:prstGeom>
        </p:spPr>
        <p:txBody>
          <a:bodyPr wrap="square">
            <a:spAutoFit/>
          </a:bodyPr>
          <a:lstStyle/>
          <a:p>
            <a:pPr algn="ctr"/>
            <a:r>
              <a:rPr lang="en-US" dirty="0"/>
              <a:t>Event diagram of interacting processes shown</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Process Data</a:t>
            </a:r>
            <a:endParaRPr lang="en-US" dirty="0"/>
          </a:p>
        </p:txBody>
      </p:sp>
      <p:sp>
        <p:nvSpPr>
          <p:cNvPr id="3" name="Content Placeholder 2"/>
          <p:cNvSpPr>
            <a:spLocks noGrp="1"/>
          </p:cNvSpPr>
          <p:nvPr>
            <p:ph idx="1"/>
          </p:nvPr>
        </p:nvSpPr>
        <p:spPr/>
        <p:txBody>
          <a:bodyPr/>
          <a:lstStyle/>
          <a:p>
            <a:r>
              <a:rPr lang="en-US" dirty="0"/>
              <a:t>Business processes operate on data. </a:t>
            </a:r>
            <a:endParaRPr lang="en-US" dirty="0" smtClean="0"/>
          </a:p>
          <a:p>
            <a:r>
              <a:rPr lang="en-US" dirty="0" smtClean="0"/>
              <a:t>Explicitly </a:t>
            </a:r>
            <a:r>
              <a:rPr lang="en-US" dirty="0"/>
              <a:t>representing data, data </a:t>
            </a:r>
            <a:r>
              <a:rPr lang="en-US" dirty="0" smtClean="0"/>
              <a:t>types, and </a:t>
            </a:r>
            <a:r>
              <a:rPr lang="en-US" dirty="0"/>
              <a:t>data dependencies between activities of a business process puts a </a:t>
            </a:r>
            <a:r>
              <a:rPr lang="en-US" dirty="0" smtClean="0"/>
              <a:t>business process </a:t>
            </a:r>
            <a:r>
              <a:rPr lang="en-US" dirty="0"/>
              <a:t>management system in a position to control the transfer of </a:t>
            </a:r>
            <a:r>
              <a:rPr lang="en-US" dirty="0" smtClean="0"/>
              <a:t>relevant data </a:t>
            </a:r>
            <a:r>
              <a:rPr lang="en-US" dirty="0"/>
              <a:t>as generated and processed during processes enactment.</a:t>
            </a: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Process Data</a:t>
            </a:r>
            <a:endParaRPr lang="en-US" dirty="0"/>
          </a:p>
        </p:txBody>
      </p:sp>
      <p:sp>
        <p:nvSpPr>
          <p:cNvPr id="3" name="Content Placeholder 2"/>
          <p:cNvSpPr>
            <a:spLocks noGrp="1"/>
          </p:cNvSpPr>
          <p:nvPr>
            <p:ph idx="1"/>
          </p:nvPr>
        </p:nvSpPr>
        <p:spPr>
          <a:xfrm>
            <a:off x="2199746" y="1346200"/>
            <a:ext cx="8915400" cy="3777622"/>
          </a:xfrm>
        </p:spPr>
        <p:txBody>
          <a:bodyPr/>
          <a:lstStyle/>
          <a:p>
            <a:pPr marL="0" indent="0">
              <a:buNone/>
            </a:pPr>
            <a:r>
              <a:rPr lang="en-US" b="1" i="1" dirty="0" smtClean="0"/>
              <a:t>Modelling Data:</a:t>
            </a:r>
            <a:endParaRPr lang="en-US" b="1" i="1" dirty="0" smtClean="0"/>
          </a:p>
          <a:p>
            <a:pPr>
              <a:buFont typeface="+mj-lt"/>
              <a:buAutoNum type="arabicPeriod"/>
            </a:pPr>
            <a:r>
              <a:rPr lang="en-US" dirty="0"/>
              <a:t>Data modelling is at the core of database design. </a:t>
            </a:r>
            <a:endParaRPr lang="en-US" dirty="0" smtClean="0"/>
          </a:p>
          <a:p>
            <a:pPr>
              <a:buFont typeface="+mj-lt"/>
              <a:buAutoNum type="arabicPeriod"/>
            </a:pPr>
            <a:r>
              <a:rPr lang="en-US" dirty="0" smtClean="0"/>
              <a:t>The </a:t>
            </a:r>
            <a:r>
              <a:rPr lang="en-US" dirty="0"/>
              <a:t>Entity </a:t>
            </a:r>
            <a:r>
              <a:rPr lang="en-US" dirty="0" smtClean="0"/>
              <a:t>Relationship approach </a:t>
            </a:r>
            <a:r>
              <a:rPr lang="en-US" dirty="0"/>
              <a:t>is used to classify and organize data in a given application domain.</a:t>
            </a:r>
            <a:endParaRPr lang="en-US" dirty="0"/>
          </a:p>
          <a:p>
            <a:pPr lvl="8"/>
            <a:endParaRPr lang="en-US" dirty="0"/>
          </a:p>
        </p:txBody>
      </p:sp>
      <p:pic>
        <p:nvPicPr>
          <p:cNvPr id="4" name="Picture 3"/>
          <p:cNvPicPr>
            <a:picLocks noChangeAspect="1"/>
          </p:cNvPicPr>
          <p:nvPr/>
        </p:nvPicPr>
        <p:blipFill>
          <a:blip r:embed="rId1"/>
          <a:stretch>
            <a:fillRect/>
          </a:stretch>
        </p:blipFill>
        <p:spPr>
          <a:xfrm>
            <a:off x="561446" y="2743730"/>
            <a:ext cx="5991225" cy="3495675"/>
          </a:xfrm>
          <a:prstGeom prst="rect">
            <a:avLst/>
          </a:prstGeom>
        </p:spPr>
      </p:pic>
      <p:sp>
        <p:nvSpPr>
          <p:cNvPr id="5" name="Rectangle 4"/>
          <p:cNvSpPr/>
          <p:nvPr/>
        </p:nvSpPr>
        <p:spPr>
          <a:xfrm>
            <a:off x="8495215" y="6393934"/>
            <a:ext cx="2092239" cy="369332"/>
          </a:xfrm>
          <a:prstGeom prst="rect">
            <a:avLst/>
          </a:prstGeom>
        </p:spPr>
        <p:txBody>
          <a:bodyPr wrap="none">
            <a:spAutoFit/>
          </a:bodyPr>
          <a:lstStyle/>
          <a:p>
            <a:r>
              <a:rPr lang="en-US" dirty="0" smtClean="0"/>
              <a:t>Metamodel level</a:t>
            </a:r>
            <a:endParaRPr lang="en-US" dirty="0"/>
          </a:p>
        </p:txBody>
      </p:sp>
      <p:sp>
        <p:nvSpPr>
          <p:cNvPr id="6" name="Rectangle 5"/>
          <p:cNvSpPr/>
          <p:nvPr/>
        </p:nvSpPr>
        <p:spPr>
          <a:xfrm>
            <a:off x="6657446" y="3052746"/>
            <a:ext cx="6096000" cy="2031325"/>
          </a:xfrm>
          <a:prstGeom prst="rect">
            <a:avLst/>
          </a:prstGeom>
        </p:spPr>
        <p:txBody>
          <a:bodyPr>
            <a:spAutoFit/>
          </a:bodyPr>
          <a:lstStyle/>
          <a:p>
            <a:pPr marL="285750" indent="-285750">
              <a:buFont typeface="Arial" panose="020B0604020202020204" pitchFamily="34" charset="0"/>
              <a:buChar char="•"/>
            </a:pPr>
            <a:r>
              <a:rPr lang="en-US" dirty="0"/>
              <a:t>In a modelling effort, the most important entities are identified and </a:t>
            </a:r>
            <a:r>
              <a:rPr lang="en-US" dirty="0" smtClean="0"/>
              <a:t>classified.</a:t>
            </a:r>
            <a:endParaRPr lang="en-US" dirty="0" smtClean="0"/>
          </a:p>
          <a:p>
            <a:pPr marL="285750" indent="-285750">
              <a:buFont typeface="Arial" panose="020B0604020202020204" pitchFamily="34" charset="0"/>
              <a:buChar char="•"/>
            </a:pPr>
            <a:r>
              <a:rPr lang="en-US" dirty="0"/>
              <a:t>orders, </a:t>
            </a:r>
            <a:r>
              <a:rPr lang="en-US" dirty="0" smtClean="0"/>
              <a:t>customers, and </a:t>
            </a:r>
            <a:r>
              <a:rPr lang="en-US" dirty="0"/>
              <a:t>products are among the entities of the real world that need to be </a:t>
            </a:r>
            <a:r>
              <a:rPr lang="en-US" dirty="0" smtClean="0"/>
              <a:t>represented </a:t>
            </a:r>
            <a:r>
              <a:rPr lang="en-US" dirty="0"/>
              <a:t>in the data model</a:t>
            </a:r>
            <a:r>
              <a:rPr lang="en-US" dirty="0" smtClean="0"/>
              <a:t>.</a:t>
            </a:r>
            <a:endParaRPr lang="en-US" dirty="0" smtClean="0"/>
          </a:p>
          <a:p>
            <a:pPr marL="285750" indent="-285750">
              <a:buFont typeface="Arial" panose="020B0604020202020204" pitchFamily="34" charset="0"/>
              <a:buChar char="•"/>
            </a:pPr>
            <a:r>
              <a:rPr lang="en-US" dirty="0" smtClean="0"/>
              <a:t>Properties of the entities (Oder nu, price, quantity)</a:t>
            </a:r>
            <a:endParaRPr lang="en-US" dirty="0" smtClean="0"/>
          </a:p>
          <a:p>
            <a:pPr marL="285750" indent="-285750">
              <a:buFont typeface="Arial" panose="020B0604020202020204" pitchFamily="34" charset="0"/>
              <a:buChar char="•"/>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endParaRPr lang="en-US" dirty="0"/>
          </a:p>
        </p:txBody>
      </p:sp>
      <p:sp>
        <p:nvSpPr>
          <p:cNvPr id="3" name="Content Placeholder 2"/>
          <p:cNvSpPr>
            <a:spLocks noGrp="1"/>
          </p:cNvSpPr>
          <p:nvPr>
            <p:ph idx="1"/>
          </p:nvPr>
        </p:nvSpPr>
        <p:spPr/>
        <p:txBody>
          <a:bodyPr/>
          <a:lstStyle/>
          <a:p>
            <a:r>
              <a:rPr lang="en-US" dirty="0"/>
              <a:t>The business motivation behind interacting business processes stems </a:t>
            </a:r>
            <a:r>
              <a:rPr lang="en-US" dirty="0" smtClean="0"/>
              <a:t>from value </a:t>
            </a:r>
            <a:r>
              <a:rPr lang="en-US" dirty="0"/>
              <a:t>systems, which represent collaborations between the value chains </a:t>
            </a:r>
            <a:r>
              <a:rPr lang="en-US" dirty="0" smtClean="0"/>
              <a:t>of multiple </a:t>
            </a:r>
            <a:r>
              <a:rPr lang="en-US" dirty="0"/>
              <a:t>companies</a:t>
            </a:r>
            <a:r>
              <a:rPr lang="en-US" dirty="0" smtClean="0"/>
              <a:t>.</a:t>
            </a:r>
            <a:endParaRPr lang="en-US" dirty="0" smtClean="0"/>
          </a:p>
          <a:p>
            <a:r>
              <a:rPr lang="en-US" dirty="0"/>
              <a:t>These high-level collaborations are realized by </a:t>
            </a:r>
            <a:r>
              <a:rPr lang="en-US" dirty="0" smtClean="0"/>
              <a:t>interacting business </a:t>
            </a:r>
            <a:r>
              <a:rPr lang="en-US" dirty="0"/>
              <a:t>processes, each of which is run by one company in a business </a:t>
            </a:r>
            <a:r>
              <a:rPr lang="en-US" dirty="0" smtClean="0"/>
              <a:t>to business </a:t>
            </a:r>
            <a:r>
              <a:rPr lang="en-US" dirty="0"/>
              <a:t>process scenario.</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Process Data</a:t>
            </a:r>
            <a:endParaRPr lang="en-US" dirty="0"/>
          </a:p>
        </p:txBody>
      </p:sp>
      <p:sp>
        <p:nvSpPr>
          <p:cNvPr id="3" name="Content Placeholder 2"/>
          <p:cNvSpPr>
            <a:spLocks noGrp="1"/>
          </p:cNvSpPr>
          <p:nvPr>
            <p:ph idx="1"/>
          </p:nvPr>
        </p:nvSpPr>
        <p:spPr/>
        <p:txBody>
          <a:bodyPr/>
          <a:lstStyle/>
          <a:p>
            <a:r>
              <a:rPr lang="en-US" smtClean="0"/>
              <a:t>Modeling Data (ERD)</a:t>
            </a:r>
            <a:endParaRPr lang="en-US" dirty="0"/>
          </a:p>
        </p:txBody>
      </p:sp>
      <p:pic>
        <p:nvPicPr>
          <p:cNvPr id="4" name="Picture 3"/>
          <p:cNvPicPr>
            <a:picLocks noChangeAspect="1"/>
          </p:cNvPicPr>
          <p:nvPr/>
        </p:nvPicPr>
        <p:blipFill>
          <a:blip r:embed="rId1"/>
          <a:stretch>
            <a:fillRect/>
          </a:stretch>
        </p:blipFill>
        <p:spPr>
          <a:xfrm>
            <a:off x="5462599" y="2133707"/>
            <a:ext cx="6542605" cy="2287588"/>
          </a:xfrm>
          <a:prstGeom prst="rect">
            <a:avLst/>
          </a:prstGeom>
        </p:spPr>
      </p:pic>
      <p:sp>
        <p:nvSpPr>
          <p:cNvPr id="5" name="Rectangle 4"/>
          <p:cNvSpPr/>
          <p:nvPr/>
        </p:nvSpPr>
        <p:spPr>
          <a:xfrm>
            <a:off x="1236134" y="2640013"/>
            <a:ext cx="4351867" cy="923330"/>
          </a:xfrm>
          <a:prstGeom prst="rect">
            <a:avLst/>
          </a:prstGeom>
        </p:spPr>
        <p:txBody>
          <a:bodyPr wrap="square">
            <a:spAutoFit/>
          </a:bodyPr>
          <a:lstStyle/>
          <a:p>
            <a:pPr marL="285750" indent="-285750">
              <a:buFont typeface="Arial" panose="020B0604020202020204" pitchFamily="34" charset="0"/>
              <a:buChar char="•"/>
            </a:pPr>
            <a:r>
              <a:rPr lang="en-US" dirty="0"/>
              <a:t>In Entity Relationship diagrams, relationship types are typically </a:t>
            </a:r>
            <a:r>
              <a:rPr lang="en-US" dirty="0" smtClean="0"/>
              <a:t>represented </a:t>
            </a:r>
            <a:r>
              <a:rPr lang="en-US" dirty="0"/>
              <a:t>by diamond symbols,</a:t>
            </a:r>
            <a:endParaRPr 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endParaRPr lang="en-US" dirty="0"/>
          </a:p>
        </p:txBody>
      </p:sp>
      <p:sp>
        <p:nvSpPr>
          <p:cNvPr id="3" name="Content Placeholder 2"/>
          <p:cNvSpPr>
            <a:spLocks noGrp="1"/>
          </p:cNvSpPr>
          <p:nvPr>
            <p:ph idx="1"/>
          </p:nvPr>
        </p:nvSpPr>
        <p:spPr>
          <a:xfrm>
            <a:off x="2513012" y="1905000"/>
            <a:ext cx="8915400" cy="3777622"/>
          </a:xfrm>
        </p:spPr>
        <p:txBody>
          <a:bodyPr/>
          <a:lstStyle/>
          <a:p>
            <a:r>
              <a:rPr lang="en-US" dirty="0"/>
              <a:t>To organize data-related issues in business process management, </a:t>
            </a:r>
            <a:r>
              <a:rPr lang="en-US" dirty="0" smtClean="0"/>
              <a:t>workflow data </a:t>
            </a:r>
            <a:r>
              <a:rPr lang="en-US" dirty="0"/>
              <a:t>patterns have been introduced</a:t>
            </a:r>
            <a:r>
              <a:rPr lang="en-US" dirty="0" smtClean="0"/>
              <a:t>.</a:t>
            </a:r>
            <a:endParaRPr lang="en-US" dirty="0" smtClean="0"/>
          </a:p>
          <a:p>
            <a:r>
              <a:rPr lang="en-US" dirty="0"/>
              <a:t>Purpose: how to handle data in business processes</a:t>
            </a:r>
            <a:r>
              <a:rPr lang="en-US" dirty="0" smtClean="0"/>
              <a:t>.</a:t>
            </a:r>
            <a:endParaRPr lang="en-US" dirty="0" smtClean="0"/>
          </a:p>
          <a:p>
            <a:r>
              <a:rPr lang="en-US" dirty="0"/>
              <a:t>They are </a:t>
            </a:r>
            <a:r>
              <a:rPr lang="en-US" dirty="0" smtClean="0"/>
              <a:t>organized according </a:t>
            </a:r>
            <a:r>
              <a:rPr lang="en-US" dirty="0"/>
              <a:t>to the </a:t>
            </a:r>
            <a:r>
              <a:rPr lang="en-US" dirty="0" smtClean="0"/>
              <a:t>dimensions: </a:t>
            </a:r>
            <a:endParaRPr lang="en-US" dirty="0" smtClean="0"/>
          </a:p>
          <a:p>
            <a:pPr lvl="1"/>
            <a:r>
              <a:rPr lang="en-US" dirty="0" smtClean="0"/>
              <a:t>data visibility</a:t>
            </a:r>
            <a:endParaRPr lang="en-US" dirty="0" smtClean="0"/>
          </a:p>
          <a:p>
            <a:pPr lvl="1"/>
            <a:r>
              <a:rPr lang="en-US" dirty="0" smtClean="0"/>
              <a:t>data interaction</a:t>
            </a:r>
            <a:endParaRPr lang="en-US" dirty="0" smtClean="0"/>
          </a:p>
          <a:p>
            <a:pPr lvl="1"/>
            <a:r>
              <a:rPr lang="en-US" dirty="0" smtClean="0"/>
              <a:t>data transfer</a:t>
            </a:r>
            <a:endParaRPr lang="en-US" dirty="0" smtClean="0"/>
          </a:p>
          <a:p>
            <a:pPr lvl="1"/>
            <a:r>
              <a:rPr lang="en-US" dirty="0" smtClean="0"/>
              <a:t>data-based </a:t>
            </a:r>
            <a:r>
              <a:rPr lang="en-US" dirty="0"/>
              <a:t>routing.</a:t>
            </a:r>
            <a:endParaRPr 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i="1" dirty="0" smtClean="0"/>
              <a:t>Data Visibility</a:t>
            </a:r>
            <a:endParaRPr lang="en-US" b="1" i="1" dirty="0" smtClean="0"/>
          </a:p>
          <a:p>
            <a:pPr marL="0" indent="0">
              <a:buNone/>
            </a:pPr>
            <a:r>
              <a:rPr lang="en-US" dirty="0"/>
              <a:t>The most important workflow data patterns regarding</a:t>
            </a:r>
            <a:endParaRPr lang="en-US" dirty="0"/>
          </a:p>
          <a:p>
            <a:pPr marL="0" indent="0">
              <a:buNone/>
            </a:pPr>
            <a:r>
              <a:rPr lang="en-US" dirty="0"/>
              <a:t>data visibility are as </a:t>
            </a:r>
            <a:r>
              <a:rPr lang="en-US" dirty="0" smtClean="0"/>
              <a:t>follows.</a:t>
            </a:r>
            <a:endParaRPr lang="en-US" dirty="0" smtClean="0"/>
          </a:p>
          <a:p>
            <a:pPr>
              <a:buFont typeface="+mj-lt"/>
              <a:buAutoNum type="arabicPeriod"/>
            </a:pPr>
            <a:r>
              <a:rPr lang="en-US" dirty="0" smtClean="0"/>
              <a:t>Task </a:t>
            </a:r>
            <a:r>
              <a:rPr lang="en-US" dirty="0"/>
              <a:t>data: The data object is local to a particular activity; it is not </a:t>
            </a:r>
            <a:r>
              <a:rPr lang="en-US" dirty="0" smtClean="0"/>
              <a:t>visible to </a:t>
            </a:r>
            <a:r>
              <a:rPr lang="en-US" dirty="0"/>
              <a:t>other activities of the same process or other </a:t>
            </a:r>
            <a:r>
              <a:rPr lang="en-US" dirty="0" smtClean="0"/>
              <a:t>processes.</a:t>
            </a:r>
            <a:endParaRPr lang="en-US" dirty="0" smtClean="0"/>
          </a:p>
          <a:p>
            <a:pPr lvl="1">
              <a:buFont typeface="+mj-lt"/>
              <a:buAutoNum type="arabicPeriod"/>
            </a:pPr>
            <a:r>
              <a:rPr lang="en-US" dirty="0" err="1" smtClean="0">
                <a:solidFill>
                  <a:srgbClr val="FF0000"/>
                </a:solidFill>
              </a:rPr>
              <a:t>Eg</a:t>
            </a:r>
            <a:r>
              <a:rPr lang="en-US" dirty="0" smtClean="0">
                <a:solidFill>
                  <a:srgbClr val="FF0000"/>
                </a:solidFill>
              </a:rPr>
              <a:t>: The</a:t>
            </a:r>
            <a:r>
              <a:rPr lang="en-US" dirty="0">
                <a:solidFill>
                  <a:srgbClr val="FF0000"/>
                </a:solidFill>
              </a:rPr>
              <a:t> </a:t>
            </a:r>
            <a:r>
              <a:rPr lang="en-US" i="1" dirty="0">
                <a:solidFill>
                  <a:srgbClr val="FF0000"/>
                </a:solidFill>
              </a:rPr>
              <a:t>working trajectory </a:t>
            </a:r>
            <a:r>
              <a:rPr lang="en-US" dirty="0">
                <a:solidFill>
                  <a:srgbClr val="FF0000"/>
                </a:solidFill>
              </a:rPr>
              <a:t>variable is only used within the </a:t>
            </a:r>
            <a:r>
              <a:rPr lang="en-US" i="1" dirty="0">
                <a:solidFill>
                  <a:srgbClr val="FF0000"/>
                </a:solidFill>
              </a:rPr>
              <a:t>Calculate Flight Path </a:t>
            </a:r>
            <a:r>
              <a:rPr lang="en-US" dirty="0">
                <a:solidFill>
                  <a:srgbClr val="FF0000"/>
                </a:solidFill>
              </a:rPr>
              <a:t>task.</a:t>
            </a:r>
            <a:endParaRPr lang="en-US" dirty="0" smtClean="0">
              <a:solidFill>
                <a:srgbClr val="FF0000"/>
              </a:solidFill>
            </a:endParaRPr>
          </a:p>
          <a:p>
            <a:pPr>
              <a:buFont typeface="+mj-lt"/>
              <a:buAutoNum type="arabicPeriod"/>
            </a:pPr>
            <a:r>
              <a:rPr lang="en-US" dirty="0" smtClean="0"/>
              <a:t>Block </a:t>
            </a:r>
            <a:r>
              <a:rPr lang="en-US" dirty="0"/>
              <a:t>data: The data object is visible to all activities of a given </a:t>
            </a:r>
            <a:r>
              <a:rPr lang="en-US" dirty="0" err="1" smtClean="0"/>
              <a:t>subprocess</a:t>
            </a:r>
            <a:r>
              <a:rPr lang="en-US" dirty="0" smtClean="0"/>
              <a:t>.</a:t>
            </a:r>
            <a:endParaRPr lang="en-US" dirty="0" smtClean="0"/>
          </a:p>
          <a:p>
            <a:pPr>
              <a:buFont typeface="+mj-lt"/>
              <a:buAutoNum type="arabicPeriod"/>
            </a:pPr>
            <a:r>
              <a:rPr lang="en-US" dirty="0" smtClean="0"/>
              <a:t>Workflow </a:t>
            </a:r>
            <a:r>
              <a:rPr lang="en-US" dirty="0"/>
              <a:t>data: The data object is visible to all activities of a given </a:t>
            </a:r>
            <a:r>
              <a:rPr lang="en-US" dirty="0" smtClean="0"/>
              <a:t>business </a:t>
            </a:r>
            <a:r>
              <a:rPr lang="en-US" dirty="0"/>
              <a:t>process, but access is restricted by the business process </a:t>
            </a:r>
            <a:r>
              <a:rPr lang="en-US" dirty="0" smtClean="0"/>
              <a:t>management system</a:t>
            </a:r>
            <a:r>
              <a:rPr lang="en-US" dirty="0"/>
              <a:t>, as defined in the business process model</a:t>
            </a:r>
            <a:r>
              <a:rPr lang="en-US" dirty="0" smtClean="0"/>
              <a:t>.</a:t>
            </a:r>
            <a:endParaRPr lang="en-US" dirty="0" smtClean="0"/>
          </a:p>
          <a:p>
            <a:pPr>
              <a:buFont typeface="+mj-lt"/>
              <a:buAutoNum type="arabicPeriod"/>
            </a:pPr>
            <a:r>
              <a:rPr lang="en-US" dirty="0"/>
              <a:t>Environment data: Data elements which exist in the external operating environment are able to be accessed by components of processes during execution.</a:t>
            </a:r>
            <a:endParaRPr 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endParaRPr lang="en-US" dirty="0"/>
          </a:p>
        </p:txBody>
      </p:sp>
      <p:pic>
        <p:nvPicPr>
          <p:cNvPr id="4" name="Picture 3"/>
          <p:cNvPicPr>
            <a:picLocks noChangeAspect="1"/>
          </p:cNvPicPr>
          <p:nvPr/>
        </p:nvPicPr>
        <p:blipFill>
          <a:blip r:embed="rId1"/>
          <a:stretch>
            <a:fillRect/>
          </a:stretch>
        </p:blipFill>
        <p:spPr>
          <a:xfrm>
            <a:off x="1082675" y="1331912"/>
            <a:ext cx="3219450" cy="2619375"/>
          </a:xfrm>
          <a:prstGeom prst="rect">
            <a:avLst/>
          </a:prstGeom>
        </p:spPr>
      </p:pic>
      <p:sp>
        <p:nvSpPr>
          <p:cNvPr id="5" name="Rectangle 4"/>
          <p:cNvSpPr/>
          <p:nvPr/>
        </p:nvSpPr>
        <p:spPr>
          <a:xfrm>
            <a:off x="946803" y="4034935"/>
            <a:ext cx="3582418" cy="923330"/>
          </a:xfrm>
          <a:prstGeom prst="rect">
            <a:avLst/>
          </a:prstGeom>
          <a:solidFill>
            <a:schemeClr val="bg2">
              <a:lumMod val="90000"/>
            </a:schemeClr>
          </a:solidFill>
        </p:spPr>
        <p:txBody>
          <a:bodyPr wrap="square">
            <a:spAutoFit/>
          </a:bodyPr>
          <a:lstStyle/>
          <a:p>
            <a:r>
              <a:rPr lang="en-US" dirty="0">
                <a:solidFill>
                  <a:srgbClr val="000000"/>
                </a:solidFill>
                <a:latin typeface="Palatino Linotype" panose="02040502050505030304" pitchFamily="18" charset="0"/>
              </a:rPr>
              <a:t>The </a:t>
            </a:r>
            <a:r>
              <a:rPr lang="en-US" i="1" dirty="0">
                <a:solidFill>
                  <a:srgbClr val="000000"/>
                </a:solidFill>
                <a:latin typeface="Palatino Linotype" panose="02040502050505030304" pitchFamily="18" charset="0"/>
              </a:rPr>
              <a:t>working trajectory </a:t>
            </a:r>
            <a:r>
              <a:rPr lang="en-US" dirty="0">
                <a:solidFill>
                  <a:srgbClr val="000000"/>
                </a:solidFill>
                <a:latin typeface="Palatino Linotype" panose="02040502050505030304" pitchFamily="18" charset="0"/>
              </a:rPr>
              <a:t>variable is only used within the </a:t>
            </a:r>
            <a:r>
              <a:rPr lang="en-US" i="1" dirty="0">
                <a:solidFill>
                  <a:srgbClr val="000000"/>
                </a:solidFill>
                <a:latin typeface="Palatino Linotype" panose="02040502050505030304" pitchFamily="18" charset="0"/>
              </a:rPr>
              <a:t>Calculate Flight Path </a:t>
            </a:r>
            <a:r>
              <a:rPr lang="en-US" dirty="0">
                <a:solidFill>
                  <a:srgbClr val="000000"/>
                </a:solidFill>
                <a:latin typeface="Palatino Linotype" panose="02040502050505030304" pitchFamily="18" charset="0"/>
              </a:rPr>
              <a:t>task.</a:t>
            </a:r>
            <a:endParaRPr lang="en-US" dirty="0"/>
          </a:p>
        </p:txBody>
      </p:sp>
      <p:pic>
        <p:nvPicPr>
          <p:cNvPr id="6" name="Picture 5"/>
          <p:cNvPicPr>
            <a:picLocks noChangeAspect="1"/>
          </p:cNvPicPr>
          <p:nvPr/>
        </p:nvPicPr>
        <p:blipFill>
          <a:blip r:embed="rId2"/>
          <a:stretch>
            <a:fillRect/>
          </a:stretch>
        </p:blipFill>
        <p:spPr>
          <a:xfrm>
            <a:off x="4386003" y="1460036"/>
            <a:ext cx="3514725" cy="2628900"/>
          </a:xfrm>
          <a:prstGeom prst="rect">
            <a:avLst/>
          </a:prstGeom>
        </p:spPr>
      </p:pic>
      <p:sp>
        <p:nvSpPr>
          <p:cNvPr id="7" name="Rectangle 6"/>
          <p:cNvSpPr/>
          <p:nvPr/>
        </p:nvSpPr>
        <p:spPr>
          <a:xfrm>
            <a:off x="4571160" y="3951287"/>
            <a:ext cx="3500887" cy="1477328"/>
          </a:xfrm>
          <a:prstGeom prst="rect">
            <a:avLst/>
          </a:prstGeom>
          <a:solidFill>
            <a:schemeClr val="bg2">
              <a:lumMod val="90000"/>
            </a:schemeClr>
          </a:solidFill>
        </p:spPr>
        <p:txBody>
          <a:bodyPr wrap="square">
            <a:spAutoFit/>
          </a:bodyPr>
          <a:lstStyle/>
          <a:p>
            <a:r>
              <a:rPr lang="en-US" dirty="0">
                <a:solidFill>
                  <a:srgbClr val="000000"/>
                </a:solidFill>
                <a:latin typeface="Palatino Linotype" panose="02040502050505030304" pitchFamily="18" charset="0"/>
              </a:rPr>
              <a:t>All components of the </a:t>
            </a:r>
            <a:r>
              <a:rPr lang="en-US" dirty="0" smtClean="0">
                <a:solidFill>
                  <a:srgbClr val="000000"/>
                </a:solidFill>
                <a:latin typeface="Palatino Linotype" panose="02040502050505030304" pitchFamily="18" charset="0"/>
              </a:rPr>
              <a:t>sub process </a:t>
            </a:r>
            <a:r>
              <a:rPr lang="en-US" dirty="0">
                <a:solidFill>
                  <a:srgbClr val="000000"/>
                </a:solidFill>
                <a:latin typeface="Palatino Linotype" panose="02040502050505030304" pitchFamily="18" charset="0"/>
              </a:rPr>
              <a:t>which define the </a:t>
            </a:r>
            <a:r>
              <a:rPr lang="en-US" i="1" dirty="0">
                <a:solidFill>
                  <a:srgbClr val="000000"/>
                </a:solidFill>
                <a:latin typeface="Palatino Linotype" panose="02040502050505030304" pitchFamily="18" charset="0"/>
              </a:rPr>
              <a:t>Assess Investment Risk </a:t>
            </a:r>
            <a:r>
              <a:rPr lang="en-US" dirty="0">
                <a:solidFill>
                  <a:srgbClr val="000000"/>
                </a:solidFill>
                <a:latin typeface="Palatino Linotype" panose="02040502050505030304" pitchFamily="18" charset="0"/>
              </a:rPr>
              <a:t>block task can </a:t>
            </a:r>
            <a:r>
              <a:rPr lang="en-US" dirty="0" smtClean="0">
                <a:solidFill>
                  <a:srgbClr val="000000"/>
                </a:solidFill>
                <a:latin typeface="Palatino Linotype" panose="02040502050505030304" pitchFamily="18" charset="0"/>
              </a:rPr>
              <a:t>utilize </a:t>
            </a:r>
            <a:r>
              <a:rPr lang="en-US" dirty="0">
                <a:solidFill>
                  <a:srgbClr val="000000"/>
                </a:solidFill>
                <a:latin typeface="Palatino Linotype" panose="02040502050505030304" pitchFamily="18" charset="0"/>
              </a:rPr>
              <a:t>the </a:t>
            </a:r>
            <a:r>
              <a:rPr lang="en-US" i="1" dirty="0">
                <a:solidFill>
                  <a:srgbClr val="000000"/>
                </a:solidFill>
                <a:latin typeface="Palatino Linotype" panose="02040502050505030304" pitchFamily="18" charset="0"/>
              </a:rPr>
              <a:t>security details </a:t>
            </a:r>
            <a:r>
              <a:rPr lang="en-US" dirty="0">
                <a:solidFill>
                  <a:srgbClr val="000000"/>
                </a:solidFill>
                <a:latin typeface="Palatino Linotype" panose="02040502050505030304" pitchFamily="18" charset="0"/>
              </a:rPr>
              <a:t>data element.</a:t>
            </a:r>
            <a:endParaRPr lang="en-US" dirty="0"/>
          </a:p>
        </p:txBody>
      </p:sp>
      <p:pic>
        <p:nvPicPr>
          <p:cNvPr id="8" name="Picture 7"/>
          <p:cNvPicPr>
            <a:picLocks noChangeAspect="1"/>
          </p:cNvPicPr>
          <p:nvPr/>
        </p:nvPicPr>
        <p:blipFill>
          <a:blip r:embed="rId3"/>
          <a:stretch>
            <a:fillRect/>
          </a:stretch>
        </p:blipFill>
        <p:spPr>
          <a:xfrm>
            <a:off x="8243367" y="1050163"/>
            <a:ext cx="3190875" cy="2352675"/>
          </a:xfrm>
          <a:prstGeom prst="rect">
            <a:avLst/>
          </a:prstGeom>
        </p:spPr>
      </p:pic>
      <p:sp>
        <p:nvSpPr>
          <p:cNvPr id="9" name="Rectangle 8"/>
          <p:cNvSpPr/>
          <p:nvPr/>
        </p:nvSpPr>
        <p:spPr>
          <a:xfrm>
            <a:off x="8352929" y="3725610"/>
            <a:ext cx="3839071" cy="1200329"/>
          </a:xfrm>
          <a:prstGeom prst="rect">
            <a:avLst/>
          </a:prstGeom>
          <a:solidFill>
            <a:schemeClr val="bg2">
              <a:lumMod val="90000"/>
            </a:schemeClr>
          </a:solidFill>
        </p:spPr>
        <p:txBody>
          <a:bodyPr wrap="square">
            <a:spAutoFit/>
          </a:bodyPr>
          <a:lstStyle/>
          <a:p>
            <a:r>
              <a:rPr lang="en-US" dirty="0">
                <a:solidFill>
                  <a:srgbClr val="000000"/>
                </a:solidFill>
                <a:latin typeface="Palatino Linotype" panose="02040502050505030304" pitchFamily="18" charset="0"/>
              </a:rPr>
              <a:t>The </a:t>
            </a:r>
            <a:r>
              <a:rPr lang="en-US" i="1" dirty="0">
                <a:solidFill>
                  <a:srgbClr val="000000"/>
                </a:solidFill>
                <a:latin typeface="Palatino Linotype" panose="02040502050505030304" pitchFamily="18" charset="0"/>
              </a:rPr>
              <a:t>risk/premium matrix </a:t>
            </a:r>
            <a:r>
              <a:rPr lang="en-US" dirty="0">
                <a:solidFill>
                  <a:srgbClr val="000000"/>
                </a:solidFill>
                <a:latin typeface="Palatino Linotype" panose="02040502050505030304" pitchFamily="18" charset="0"/>
              </a:rPr>
              <a:t>can be </a:t>
            </a:r>
            <a:r>
              <a:rPr lang="en-US" dirty="0" err="1">
                <a:solidFill>
                  <a:srgbClr val="000000"/>
                </a:solidFill>
                <a:latin typeface="Palatino Linotype" panose="02040502050505030304" pitchFamily="18" charset="0"/>
              </a:rPr>
              <a:t>utilised</a:t>
            </a:r>
            <a:r>
              <a:rPr lang="en-US" dirty="0">
                <a:solidFill>
                  <a:srgbClr val="000000"/>
                </a:solidFill>
                <a:latin typeface="Palatino Linotype" panose="02040502050505030304" pitchFamily="18" charset="0"/>
              </a:rPr>
              <a:t> by all of the cases of the </a:t>
            </a:r>
            <a:r>
              <a:rPr lang="en-US" i="1" dirty="0">
                <a:solidFill>
                  <a:srgbClr val="000000"/>
                </a:solidFill>
                <a:latin typeface="Palatino Linotype" panose="02040502050505030304" pitchFamily="18" charset="0"/>
              </a:rPr>
              <a:t>Write Insurance Policy </a:t>
            </a:r>
            <a:r>
              <a:rPr lang="en-US" dirty="0">
                <a:solidFill>
                  <a:srgbClr val="000000"/>
                </a:solidFill>
                <a:latin typeface="Palatino Linotype" panose="02040502050505030304" pitchFamily="18" charset="0"/>
              </a:rPr>
              <a:t>workflow and all tasks within each case.</a:t>
            </a:r>
            <a:endParaRPr lang="en-US"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Workflow Data Patterns</a:t>
            </a:r>
            <a:endParaRPr lang="en-US"/>
          </a:p>
        </p:txBody>
      </p:sp>
      <p:pic>
        <p:nvPicPr>
          <p:cNvPr id="4" name="Content Placeholder 3"/>
          <p:cNvPicPr>
            <a:picLocks noGrp="1" noChangeAspect="1"/>
          </p:cNvPicPr>
          <p:nvPr>
            <p:ph idx="1"/>
          </p:nvPr>
        </p:nvPicPr>
        <p:blipFill>
          <a:blip r:embed="rId1"/>
          <a:stretch>
            <a:fillRect/>
          </a:stretch>
        </p:blipFill>
        <p:spPr>
          <a:xfrm>
            <a:off x="4862780" y="1905000"/>
            <a:ext cx="4371975" cy="2514600"/>
          </a:xfrm>
          <a:prstGeom prst="rect">
            <a:avLst/>
          </a:prstGeom>
        </p:spPr>
      </p:pic>
      <p:sp>
        <p:nvSpPr>
          <p:cNvPr id="5" name="Rectangle 4"/>
          <p:cNvSpPr/>
          <p:nvPr/>
        </p:nvSpPr>
        <p:spPr>
          <a:xfrm>
            <a:off x="2209800" y="4419600"/>
            <a:ext cx="6096000" cy="923330"/>
          </a:xfrm>
          <a:prstGeom prst="rect">
            <a:avLst/>
          </a:prstGeom>
        </p:spPr>
        <p:txBody>
          <a:bodyPr>
            <a:spAutoFit/>
          </a:bodyPr>
          <a:lstStyle/>
          <a:p>
            <a:r>
              <a:rPr lang="en-US" dirty="0">
                <a:solidFill>
                  <a:srgbClr val="3C3C3C"/>
                </a:solidFill>
                <a:latin typeface="AvenirLST45Book"/>
              </a:rPr>
              <a:t>Data elements which exist in the external operating environment are able to be accessed by components of processes during execution.</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Workflow Data Patterns</a:t>
            </a:r>
            <a:endParaRPr lang="en-US" dirty="0"/>
          </a:p>
        </p:txBody>
      </p:sp>
      <p:graphicFrame>
        <p:nvGraphicFramePr>
          <p:cNvPr id="4" name="Content Placeholder 3"/>
          <p:cNvGraphicFramePr>
            <a:graphicFrameLocks noGrp="1"/>
          </p:cNvGraphicFramePr>
          <p:nvPr>
            <p:ph idx="1"/>
          </p:nvPr>
        </p:nvGraphicFramePr>
        <p:xfrm>
          <a:off x="2589212" y="2133600"/>
          <a:ext cx="8915400" cy="377762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endParaRPr lang="en-US" dirty="0"/>
          </a:p>
        </p:txBody>
      </p:sp>
      <p:pic>
        <p:nvPicPr>
          <p:cNvPr id="4" name="Picture 3"/>
          <p:cNvPicPr>
            <a:picLocks noChangeAspect="1"/>
          </p:cNvPicPr>
          <p:nvPr/>
        </p:nvPicPr>
        <p:blipFill>
          <a:blip r:embed="rId1"/>
          <a:stretch>
            <a:fillRect/>
          </a:stretch>
        </p:blipFill>
        <p:spPr>
          <a:xfrm>
            <a:off x="604837" y="1727200"/>
            <a:ext cx="6715125" cy="3781425"/>
          </a:xfrm>
          <a:prstGeom prst="rect">
            <a:avLst/>
          </a:prstGeom>
        </p:spPr>
      </p:pic>
      <p:sp>
        <p:nvSpPr>
          <p:cNvPr id="5" name="Rectangle 4"/>
          <p:cNvSpPr/>
          <p:nvPr/>
        </p:nvSpPr>
        <p:spPr>
          <a:xfrm>
            <a:off x="7319962" y="1905000"/>
            <a:ext cx="4258733" cy="2585323"/>
          </a:xfrm>
          <a:prstGeom prst="rect">
            <a:avLst/>
          </a:prstGeom>
        </p:spPr>
        <p:txBody>
          <a:bodyPr wrap="square">
            <a:spAutoFit/>
          </a:bodyPr>
          <a:lstStyle/>
          <a:p>
            <a:r>
              <a:rPr lang="en-US" dirty="0"/>
              <a:t>Persons are part of an organization, typically a business organization. </a:t>
            </a:r>
            <a:r>
              <a:rPr lang="en-US" dirty="0" smtClean="0"/>
              <a:t>The persons </a:t>
            </a:r>
            <a:r>
              <a:rPr lang="en-US" dirty="0"/>
              <a:t>in these organizations work to fulfil the business goals of the </a:t>
            </a:r>
            <a:r>
              <a:rPr lang="en-US" dirty="0" smtClean="0"/>
              <a:t>enterprise</a:t>
            </a:r>
            <a:r>
              <a:rPr lang="en-US" dirty="0"/>
              <a:t>. Each person </a:t>
            </a:r>
            <a:r>
              <a:rPr lang="en-US" dirty="0" smtClean="0"/>
              <a:t>typically occupies </a:t>
            </a:r>
            <a:r>
              <a:rPr lang="en-US" dirty="0"/>
              <a:t>some position, and the duties </a:t>
            </a:r>
            <a:r>
              <a:rPr lang="en-US" dirty="0" smtClean="0"/>
              <a:t>and privileges </a:t>
            </a:r>
            <a:r>
              <a:rPr lang="en-US" dirty="0"/>
              <a:t>of that person come with the position, not with the person.</a:t>
            </a:r>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endParaRPr lang="en-US" dirty="0"/>
          </a:p>
        </p:txBody>
      </p:sp>
      <p:pic>
        <p:nvPicPr>
          <p:cNvPr id="5" name="Content Placeholder 4"/>
          <p:cNvPicPr>
            <a:picLocks noGrp="1" noChangeAspect="1"/>
          </p:cNvPicPr>
          <p:nvPr>
            <p:ph idx="1"/>
          </p:nvPr>
        </p:nvPicPr>
        <p:blipFill>
          <a:blip r:embed="rId1"/>
          <a:stretch>
            <a:fillRect/>
          </a:stretch>
        </p:blipFill>
        <p:spPr>
          <a:xfrm>
            <a:off x="3206223" y="1905000"/>
            <a:ext cx="6648450" cy="3124200"/>
          </a:xfrm>
          <a:prstGeom prst="rect">
            <a:avLst/>
          </a:prstGeom>
        </p:spPr>
      </p:pic>
      <p:sp>
        <p:nvSpPr>
          <p:cNvPr id="4" name="Rectangle 3"/>
          <p:cNvSpPr/>
          <p:nvPr/>
        </p:nvSpPr>
        <p:spPr>
          <a:xfrm>
            <a:off x="4723682" y="5327134"/>
            <a:ext cx="3015569" cy="369332"/>
          </a:xfrm>
          <a:prstGeom prst="rect">
            <a:avLst/>
          </a:prstGeom>
        </p:spPr>
        <p:txBody>
          <a:bodyPr wrap="none">
            <a:spAutoFit/>
          </a:bodyPr>
          <a:lstStyle/>
          <a:p>
            <a:r>
              <a:rPr lang="en-US" dirty="0"/>
              <a:t>Organization metamodel</a:t>
            </a:r>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endParaRPr lang="en-US" dirty="0"/>
          </a:p>
        </p:txBody>
      </p:sp>
      <p:pic>
        <p:nvPicPr>
          <p:cNvPr id="4" name="Content Placeholder 3"/>
          <p:cNvPicPr>
            <a:picLocks noGrp="1" noChangeAspect="1"/>
          </p:cNvPicPr>
          <p:nvPr>
            <p:ph idx="1"/>
          </p:nvPr>
        </p:nvPicPr>
        <p:blipFill>
          <a:blip r:embed="rId1"/>
          <a:stretch>
            <a:fillRect/>
          </a:stretch>
        </p:blipFill>
        <p:spPr>
          <a:xfrm>
            <a:off x="3369696" y="1540933"/>
            <a:ext cx="5982833" cy="3778250"/>
          </a:xfrm>
          <a:prstGeom prst="rect">
            <a:avLst/>
          </a:prstGeom>
        </p:spPr>
      </p:pic>
      <p:sp>
        <p:nvSpPr>
          <p:cNvPr id="5" name="Rectangle 4"/>
          <p:cNvSpPr/>
          <p:nvPr/>
        </p:nvSpPr>
        <p:spPr>
          <a:xfrm>
            <a:off x="5125840" y="5319183"/>
            <a:ext cx="3345788" cy="369332"/>
          </a:xfrm>
          <a:prstGeom prst="rect">
            <a:avLst/>
          </a:prstGeom>
        </p:spPr>
        <p:txBody>
          <a:bodyPr wrap="none">
            <a:spAutoFit/>
          </a:bodyPr>
          <a:lstStyle/>
          <a:p>
            <a:r>
              <a:rPr lang="en-US" dirty="0"/>
              <a:t>Sample organizational chart</a:t>
            </a:r>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Modelling Organization</a:t>
            </a:r>
            <a:endParaRPr lang="en-US" dirty="0"/>
          </a:p>
        </p:txBody>
      </p:sp>
      <p:sp>
        <p:nvSpPr>
          <p:cNvPr id="3" name="Content Placeholder 2"/>
          <p:cNvSpPr>
            <a:spLocks noGrp="1"/>
          </p:cNvSpPr>
          <p:nvPr>
            <p:ph idx="1"/>
          </p:nvPr>
        </p:nvSpPr>
        <p:spPr/>
        <p:txBody>
          <a:bodyPr/>
          <a:lstStyle/>
          <a:p>
            <a:r>
              <a:rPr lang="en-US" dirty="0" smtClean="0"/>
              <a:t>Roll Information </a:t>
            </a:r>
            <a:endParaRPr lang="en-US" dirty="0"/>
          </a:p>
        </p:txBody>
      </p:sp>
      <p:pic>
        <p:nvPicPr>
          <p:cNvPr id="4" name="Picture 3"/>
          <p:cNvPicPr>
            <a:picLocks noChangeAspect="1"/>
          </p:cNvPicPr>
          <p:nvPr/>
        </p:nvPicPr>
        <p:blipFill>
          <a:blip r:embed="rId1"/>
          <a:stretch>
            <a:fillRect/>
          </a:stretch>
        </p:blipFill>
        <p:spPr>
          <a:xfrm>
            <a:off x="3811587" y="2982383"/>
            <a:ext cx="7058025" cy="3009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endParaRPr lang="en-US" dirty="0"/>
          </a:p>
        </p:txBody>
      </p:sp>
      <p:sp>
        <p:nvSpPr>
          <p:cNvPr id="3" name="Content Placeholder 2"/>
          <p:cNvSpPr>
            <a:spLocks noGrp="1"/>
          </p:cNvSpPr>
          <p:nvPr>
            <p:ph idx="1"/>
          </p:nvPr>
        </p:nvSpPr>
        <p:spPr/>
        <p:txBody>
          <a:bodyPr/>
          <a:lstStyle/>
          <a:p>
            <a:r>
              <a:rPr lang="en-US" dirty="0"/>
              <a:t>A buyer orders goods from a </a:t>
            </a:r>
            <a:r>
              <a:rPr lang="en-US" dirty="0" smtClean="0"/>
              <a:t>reseller, who </a:t>
            </a:r>
            <a:r>
              <a:rPr lang="en-US" dirty="0"/>
              <a:t>acts as an intermediary. </a:t>
            </a:r>
            <a:endParaRPr lang="en-US" dirty="0" smtClean="0"/>
          </a:p>
          <a:p>
            <a:r>
              <a:rPr lang="en-US" dirty="0" smtClean="0"/>
              <a:t>The </a:t>
            </a:r>
            <a:r>
              <a:rPr lang="en-US" dirty="0"/>
              <a:t>reseller sends a respective product request </a:t>
            </a:r>
            <a:r>
              <a:rPr lang="en-US" dirty="0" smtClean="0"/>
              <a:t>to a </a:t>
            </a:r>
            <a:r>
              <a:rPr lang="en-US" dirty="0"/>
              <a:t>manufacturer, who delivers to product to the buyer. In addition, the </a:t>
            </a:r>
            <a:r>
              <a:rPr lang="en-US" dirty="0" smtClean="0"/>
              <a:t>reseller asks </a:t>
            </a:r>
            <a:r>
              <a:rPr lang="en-US" dirty="0"/>
              <a:t>a payment organization to take care of the billing.</a:t>
            </a:r>
            <a:endParaRPr lang="en-US" dirty="0"/>
          </a:p>
        </p:txBody>
      </p:sp>
      <p:pic>
        <p:nvPicPr>
          <p:cNvPr id="4" name="Picture 3"/>
          <p:cNvPicPr>
            <a:picLocks noChangeAspect="1"/>
          </p:cNvPicPr>
          <p:nvPr/>
        </p:nvPicPr>
        <p:blipFill>
          <a:blip r:embed="rId1"/>
          <a:stretch>
            <a:fillRect/>
          </a:stretch>
        </p:blipFill>
        <p:spPr>
          <a:xfrm>
            <a:off x="3813704" y="3919537"/>
            <a:ext cx="4581525" cy="160972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Selection of Business Partners in Process Choreographies</a:t>
            </a:r>
            <a:endParaRPr lang="en-US" dirty="0"/>
          </a:p>
        </p:txBody>
      </p:sp>
      <p:sp>
        <p:nvSpPr>
          <p:cNvPr id="3" name="Content Placeholder 2"/>
          <p:cNvSpPr>
            <a:spLocks noGrp="1"/>
          </p:cNvSpPr>
          <p:nvPr>
            <p:ph idx="1"/>
          </p:nvPr>
        </p:nvSpPr>
        <p:spPr>
          <a:xfrm>
            <a:off x="726545" y="2235200"/>
            <a:ext cx="5674255" cy="3777622"/>
          </a:xfrm>
        </p:spPr>
        <p:txBody>
          <a:bodyPr/>
          <a:lstStyle/>
          <a:p>
            <a:r>
              <a:rPr lang="en-US" dirty="0"/>
              <a:t>Consider a business process choreography with multiple business </a:t>
            </a:r>
            <a:r>
              <a:rPr lang="en-US" dirty="0" smtClean="0"/>
              <a:t>partners, each </a:t>
            </a:r>
            <a:r>
              <a:rPr lang="en-US" dirty="0"/>
              <a:t>of which plays a specific role in the choreography. If there is a role </a:t>
            </a:r>
            <a:r>
              <a:rPr lang="en-US" dirty="0" smtClean="0"/>
              <a:t>Shipper specified </a:t>
            </a:r>
            <a:r>
              <a:rPr lang="en-US" dirty="0"/>
              <a:t>according to the requirements for shipping goods, it can be bound </a:t>
            </a:r>
            <a:r>
              <a:rPr lang="en-US" dirty="0" smtClean="0"/>
              <a:t>to specific </a:t>
            </a:r>
            <a:r>
              <a:rPr lang="en-US" dirty="0"/>
              <a:t>enterprises that can perform the work.</a:t>
            </a:r>
            <a:endParaRPr lang="en-US" dirty="0"/>
          </a:p>
        </p:txBody>
      </p:sp>
      <p:pic>
        <p:nvPicPr>
          <p:cNvPr id="4" name="Picture 3"/>
          <p:cNvPicPr>
            <a:picLocks noChangeAspect="1"/>
          </p:cNvPicPr>
          <p:nvPr/>
        </p:nvPicPr>
        <p:blipFill>
          <a:blip r:embed="rId1"/>
          <a:stretch>
            <a:fillRect/>
          </a:stretch>
        </p:blipFill>
        <p:spPr>
          <a:xfrm>
            <a:off x="6994012" y="2125133"/>
            <a:ext cx="4510600" cy="356838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6" y="692711"/>
            <a:ext cx="10290741" cy="749712"/>
          </a:xfrm>
          <a:prstGeom prst="rect">
            <a:avLst/>
          </a:prstGeom>
        </p:spPr>
        <p:txBody>
          <a:bodyPr vert="horz" wrap="square" lIns="0" tIns="10941" rIns="0" bIns="0" rtlCol="0" anchor="ctr">
            <a:spAutoFit/>
          </a:bodyPr>
          <a:lstStyle/>
          <a:p>
            <a:pPr marL="11430">
              <a:lnSpc>
                <a:spcPct val="100000"/>
              </a:lnSpc>
              <a:spcBef>
                <a:spcPts val="85"/>
              </a:spcBef>
            </a:pPr>
            <a:r>
              <a:rPr spc="-9" dirty="0"/>
              <a:t>Public </a:t>
            </a:r>
            <a:r>
              <a:rPr spc="-5" dirty="0"/>
              <a:t>vs. </a:t>
            </a:r>
            <a:r>
              <a:rPr spc="-9" dirty="0"/>
              <a:t>Private</a:t>
            </a:r>
            <a:r>
              <a:rPr spc="-5" dirty="0"/>
              <a:t> </a:t>
            </a:r>
            <a:r>
              <a:rPr spc="-9" dirty="0"/>
              <a:t>Processes</a:t>
            </a:r>
            <a:endParaRPr spc="-9" dirty="0"/>
          </a:p>
        </p:txBody>
      </p:sp>
      <p:sp>
        <p:nvSpPr>
          <p:cNvPr id="3" name="object 3"/>
          <p:cNvSpPr txBox="1"/>
          <p:nvPr/>
        </p:nvSpPr>
        <p:spPr>
          <a:xfrm>
            <a:off x="2315987" y="1710411"/>
            <a:ext cx="9091528" cy="4310368"/>
          </a:xfrm>
          <a:prstGeom prst="rect">
            <a:avLst/>
          </a:prstGeom>
        </p:spPr>
        <p:txBody>
          <a:bodyPr vert="horz" wrap="square" lIns="0" tIns="62188" rIns="0" bIns="0" rtlCol="0">
            <a:spAutoFit/>
          </a:bodyPr>
          <a:lstStyle/>
          <a:p>
            <a:pPr marL="322580" marR="1303655" indent="-311150">
              <a:lnSpc>
                <a:spcPts val="2220"/>
              </a:lnSpc>
              <a:spcBef>
                <a:spcPts val="490"/>
              </a:spcBef>
              <a:buChar char="■"/>
              <a:tabLst>
                <a:tab pos="321310" algn="l"/>
                <a:tab pos="321945" algn="l"/>
              </a:tabLst>
            </a:pPr>
            <a:r>
              <a:rPr sz="2175" dirty="0">
                <a:solidFill>
                  <a:srgbClr val="323232"/>
                </a:solidFill>
                <a:latin typeface="Arial" panose="020B0604020202020204"/>
                <a:cs typeface="Arial" panose="020B0604020202020204"/>
              </a:rPr>
              <a:t>Often </a:t>
            </a:r>
            <a:r>
              <a:rPr sz="2175" spc="-5" dirty="0">
                <a:solidFill>
                  <a:srgbClr val="323232"/>
                </a:solidFill>
                <a:latin typeface="Arial" panose="020B0604020202020204"/>
                <a:cs typeface="Arial" panose="020B0604020202020204"/>
              </a:rPr>
              <a:t>multiple </a:t>
            </a:r>
            <a:r>
              <a:rPr sz="2175" dirty="0">
                <a:solidFill>
                  <a:srgbClr val="323232"/>
                </a:solidFill>
                <a:latin typeface="Arial" panose="020B0604020202020204"/>
                <a:cs typeface="Arial" panose="020B0604020202020204"/>
              </a:rPr>
              <a:t>agencies (organisations,</a:t>
            </a:r>
            <a:r>
              <a:rPr sz="2175" spc="-59"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companies)  cooperate,</a:t>
            </a:r>
            <a:r>
              <a:rPr sz="2175" spc="-9" dirty="0">
                <a:solidFill>
                  <a:srgbClr val="323232"/>
                </a:solidFill>
                <a:latin typeface="Arial" panose="020B0604020202020204"/>
                <a:cs typeface="Arial" panose="020B0604020202020204"/>
              </a:rPr>
              <a:t> </a:t>
            </a:r>
            <a:r>
              <a:rPr sz="2175" spc="-5" dirty="0">
                <a:solidFill>
                  <a:srgbClr val="323232"/>
                </a:solidFill>
                <a:latin typeface="Arial" panose="020B0604020202020204"/>
                <a:cs typeface="Arial" panose="020B0604020202020204"/>
              </a:rPr>
              <a:t>e.g.</a:t>
            </a:r>
            <a:endParaRPr sz="2175" dirty="0">
              <a:latin typeface="Arial" panose="020B0604020202020204"/>
              <a:cs typeface="Arial" panose="020B0604020202020204"/>
            </a:endParaRPr>
          </a:p>
          <a:p>
            <a:pPr marL="684530" marR="702945" lvl="1" indent="-259080">
              <a:lnSpc>
                <a:spcPts val="2030"/>
              </a:lnSpc>
              <a:spcBef>
                <a:spcPts val="710"/>
              </a:spcBef>
              <a:buChar char="♦"/>
              <a:tabLst>
                <a:tab pos="684530" algn="l"/>
                <a:tab pos="685165" algn="l"/>
              </a:tabLst>
            </a:pPr>
            <a:r>
              <a:rPr sz="1995" spc="-5" dirty="0">
                <a:solidFill>
                  <a:srgbClr val="323232"/>
                </a:solidFill>
                <a:latin typeface="Arial" panose="020B0604020202020204"/>
                <a:cs typeface="Arial" panose="020B0604020202020204"/>
              </a:rPr>
              <a:t>Classical purchasing </a:t>
            </a:r>
            <a:r>
              <a:rPr sz="1995" dirty="0">
                <a:solidFill>
                  <a:srgbClr val="323232"/>
                </a:solidFill>
                <a:latin typeface="Arial" panose="020B0604020202020204"/>
                <a:cs typeface="Arial" panose="020B0604020202020204"/>
              </a:rPr>
              <a:t>scenarios </a:t>
            </a:r>
            <a:r>
              <a:rPr sz="1995" spc="-5" dirty="0">
                <a:solidFill>
                  <a:srgbClr val="323232"/>
                </a:solidFill>
                <a:latin typeface="Arial" panose="020B0604020202020204"/>
                <a:cs typeface="Arial" panose="020B0604020202020204"/>
              </a:rPr>
              <a:t>with customer, </a:t>
            </a:r>
            <a:r>
              <a:rPr sz="1995" dirty="0">
                <a:solidFill>
                  <a:srgbClr val="323232"/>
                </a:solidFill>
                <a:latin typeface="Arial" panose="020B0604020202020204"/>
                <a:cs typeface="Arial" panose="020B0604020202020204"/>
              </a:rPr>
              <a:t>retailer </a:t>
            </a:r>
            <a:r>
              <a:rPr sz="1995" spc="-5" dirty="0">
                <a:solidFill>
                  <a:srgbClr val="323232"/>
                </a:solidFill>
                <a:latin typeface="Arial" panose="020B0604020202020204"/>
                <a:cs typeface="Arial" panose="020B0604020202020204"/>
              </a:rPr>
              <a:t>and  </a:t>
            </a:r>
            <a:r>
              <a:rPr sz="1995" dirty="0">
                <a:solidFill>
                  <a:srgbClr val="323232"/>
                </a:solidFill>
                <a:latin typeface="Arial" panose="020B0604020202020204"/>
                <a:cs typeface="Arial" panose="020B0604020202020204"/>
              </a:rPr>
              <a:t>transporter</a:t>
            </a:r>
            <a:endParaRPr sz="1995" dirty="0">
              <a:latin typeface="Arial" panose="020B0604020202020204"/>
              <a:cs typeface="Arial" panose="020B0604020202020204"/>
            </a:endParaRPr>
          </a:p>
          <a:p>
            <a:pPr marL="684530" marR="416560" lvl="1" indent="-259080">
              <a:lnSpc>
                <a:spcPts val="2030"/>
              </a:lnSpc>
              <a:spcBef>
                <a:spcPts val="710"/>
              </a:spcBef>
              <a:buChar char="♦"/>
              <a:tabLst>
                <a:tab pos="684530" algn="l"/>
                <a:tab pos="685165" algn="l"/>
              </a:tabLst>
            </a:pPr>
            <a:r>
              <a:rPr sz="1995" dirty="0">
                <a:solidFill>
                  <a:srgbClr val="323232"/>
                </a:solidFill>
                <a:latin typeface="Arial" panose="020B0604020202020204"/>
                <a:cs typeface="Arial" panose="020B0604020202020204"/>
              </a:rPr>
              <a:t>Partnership where </a:t>
            </a:r>
            <a:r>
              <a:rPr sz="1995" spc="-5" dirty="0">
                <a:solidFill>
                  <a:srgbClr val="323232"/>
                </a:solidFill>
                <a:latin typeface="Arial" panose="020B0604020202020204"/>
                <a:cs typeface="Arial" panose="020B0604020202020204"/>
              </a:rPr>
              <a:t>different </a:t>
            </a:r>
            <a:r>
              <a:rPr sz="1995" dirty="0">
                <a:solidFill>
                  <a:srgbClr val="323232"/>
                </a:solidFill>
                <a:latin typeface="Arial" panose="020B0604020202020204"/>
                <a:cs typeface="Arial" panose="020B0604020202020204"/>
              </a:rPr>
              <a:t>partners with their resources and  know how contribute to a service </a:t>
            </a:r>
            <a:r>
              <a:rPr sz="1995" spc="-5" dirty="0">
                <a:solidFill>
                  <a:srgbClr val="323232"/>
                </a:solidFill>
                <a:latin typeface="Arial" panose="020B0604020202020204"/>
                <a:cs typeface="Arial" panose="020B0604020202020204"/>
              </a:rPr>
              <a:t>or</a:t>
            </a:r>
            <a:r>
              <a:rPr sz="1995" spc="-36" dirty="0">
                <a:solidFill>
                  <a:srgbClr val="323232"/>
                </a:solidFill>
                <a:latin typeface="Arial" panose="020B0604020202020204"/>
                <a:cs typeface="Arial" panose="020B0604020202020204"/>
              </a:rPr>
              <a:t> </a:t>
            </a:r>
            <a:r>
              <a:rPr sz="1995" dirty="0">
                <a:solidFill>
                  <a:srgbClr val="323232"/>
                </a:solidFill>
                <a:latin typeface="Arial" panose="020B0604020202020204"/>
                <a:cs typeface="Arial" panose="020B0604020202020204"/>
              </a:rPr>
              <a:t>product</a:t>
            </a:r>
            <a:endParaRPr sz="1995" dirty="0">
              <a:latin typeface="Arial" panose="020B0604020202020204"/>
              <a:cs typeface="Arial" panose="020B0604020202020204"/>
            </a:endParaRPr>
          </a:p>
          <a:p>
            <a:pPr marL="322580" marR="488315" indent="-311150">
              <a:lnSpc>
                <a:spcPts val="2220"/>
              </a:lnSpc>
              <a:spcBef>
                <a:spcPts val="1295"/>
              </a:spcBef>
              <a:buChar char="■"/>
              <a:tabLst>
                <a:tab pos="321310" algn="l"/>
                <a:tab pos="321945" algn="l"/>
              </a:tabLst>
            </a:pPr>
            <a:r>
              <a:rPr sz="2175" dirty="0">
                <a:solidFill>
                  <a:srgbClr val="323232"/>
                </a:solidFill>
                <a:latin typeface="Arial" panose="020B0604020202020204"/>
                <a:cs typeface="Arial" panose="020B0604020202020204"/>
              </a:rPr>
              <a:t>In this case we can distinguish between public and</a:t>
            </a:r>
            <a:r>
              <a:rPr sz="2175" spc="-118"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private  processes</a:t>
            </a:r>
            <a:endParaRPr sz="2175" dirty="0">
              <a:latin typeface="Arial" panose="020B0604020202020204"/>
              <a:cs typeface="Arial" panose="020B0604020202020204"/>
            </a:endParaRPr>
          </a:p>
          <a:p>
            <a:pPr marL="685165" lvl="1" indent="-259715">
              <a:spcBef>
                <a:spcPts val="345"/>
              </a:spcBef>
              <a:buChar char="♦"/>
              <a:tabLst>
                <a:tab pos="684530" algn="l"/>
                <a:tab pos="685165" algn="l"/>
              </a:tabLst>
            </a:pPr>
            <a:r>
              <a:rPr sz="1995" spc="-5" dirty="0">
                <a:solidFill>
                  <a:srgbClr val="323232"/>
                </a:solidFill>
                <a:latin typeface="Arial" panose="020B0604020202020204"/>
                <a:cs typeface="Arial" panose="020B0604020202020204"/>
              </a:rPr>
              <a:t>Public Process: coordinates work between partners</a:t>
            </a:r>
            <a:endParaRPr sz="1995" dirty="0">
              <a:latin typeface="Arial" panose="020B0604020202020204"/>
              <a:cs typeface="Arial" panose="020B0604020202020204"/>
            </a:endParaRPr>
          </a:p>
          <a:p>
            <a:pPr marL="1047750" lvl="2" indent="-207645">
              <a:spcBef>
                <a:spcPts val="105"/>
              </a:spcBef>
              <a:buChar char="●"/>
              <a:tabLst>
                <a:tab pos="1047750" algn="l"/>
              </a:tabLst>
            </a:pPr>
            <a:r>
              <a:rPr sz="1630" spc="-5" dirty="0">
                <a:solidFill>
                  <a:srgbClr val="323232"/>
                </a:solidFill>
                <a:latin typeface="Arial" panose="020B0604020202020204"/>
                <a:cs typeface="Arial" panose="020B0604020202020204"/>
              </a:rPr>
              <a:t>describes </a:t>
            </a:r>
            <a:r>
              <a:rPr sz="1630" dirty="0">
                <a:solidFill>
                  <a:srgbClr val="323232"/>
                </a:solidFill>
                <a:latin typeface="Arial" panose="020B0604020202020204"/>
                <a:cs typeface="Arial" panose="020B0604020202020204"/>
              </a:rPr>
              <a:t>the </a:t>
            </a:r>
            <a:r>
              <a:rPr sz="1630" spc="-5" dirty="0">
                <a:solidFill>
                  <a:srgbClr val="323232"/>
                </a:solidFill>
                <a:latin typeface="Arial" panose="020B0604020202020204"/>
                <a:cs typeface="Arial" panose="020B0604020202020204"/>
              </a:rPr>
              <a:t>inter-organisational</a:t>
            </a:r>
            <a:r>
              <a:rPr sz="1630" spc="-14" dirty="0">
                <a:solidFill>
                  <a:srgbClr val="323232"/>
                </a:solidFill>
                <a:latin typeface="Arial" panose="020B0604020202020204"/>
                <a:cs typeface="Arial" panose="020B0604020202020204"/>
              </a:rPr>
              <a:t> </a:t>
            </a:r>
            <a:r>
              <a:rPr sz="1630" spc="-5" dirty="0">
                <a:solidFill>
                  <a:srgbClr val="323232"/>
                </a:solidFill>
                <a:latin typeface="Arial" panose="020B0604020202020204"/>
                <a:cs typeface="Arial" panose="020B0604020202020204"/>
              </a:rPr>
              <a:t>cooperation</a:t>
            </a:r>
            <a:endParaRPr sz="1630" dirty="0">
              <a:latin typeface="Arial" panose="020B0604020202020204"/>
              <a:cs typeface="Arial" panose="020B0604020202020204"/>
            </a:endParaRPr>
          </a:p>
          <a:p>
            <a:pPr marL="1047750" lvl="2" indent="-207645">
              <a:spcBef>
                <a:spcPts val="105"/>
              </a:spcBef>
              <a:buChar char="●"/>
              <a:tabLst>
                <a:tab pos="1047750" algn="l"/>
              </a:tabLst>
            </a:pPr>
            <a:r>
              <a:rPr sz="1630" spc="-5" dirty="0">
                <a:solidFill>
                  <a:srgbClr val="323232"/>
                </a:solidFill>
                <a:latin typeface="Arial" panose="020B0604020202020204"/>
                <a:cs typeface="Arial" panose="020B0604020202020204"/>
              </a:rPr>
              <a:t>internal processes </a:t>
            </a:r>
            <a:r>
              <a:rPr sz="1630" dirty="0">
                <a:solidFill>
                  <a:srgbClr val="323232"/>
                </a:solidFill>
                <a:latin typeface="Arial" panose="020B0604020202020204"/>
                <a:cs typeface="Arial" panose="020B0604020202020204"/>
              </a:rPr>
              <a:t>of </a:t>
            </a:r>
            <a:r>
              <a:rPr sz="1630" spc="-5" dirty="0">
                <a:solidFill>
                  <a:srgbClr val="323232"/>
                </a:solidFill>
                <a:latin typeface="Arial" panose="020B0604020202020204"/>
                <a:cs typeface="Arial" panose="020B0604020202020204"/>
              </a:rPr>
              <a:t>the partners are treated as "black</a:t>
            </a:r>
            <a:r>
              <a:rPr sz="1630" spc="-32" dirty="0">
                <a:solidFill>
                  <a:srgbClr val="323232"/>
                </a:solidFill>
                <a:latin typeface="Arial" panose="020B0604020202020204"/>
                <a:cs typeface="Arial" panose="020B0604020202020204"/>
              </a:rPr>
              <a:t> </a:t>
            </a:r>
            <a:r>
              <a:rPr sz="1630" spc="-5" dirty="0">
                <a:solidFill>
                  <a:srgbClr val="323232"/>
                </a:solidFill>
                <a:latin typeface="Arial" panose="020B0604020202020204"/>
                <a:cs typeface="Arial" panose="020B0604020202020204"/>
              </a:rPr>
              <a:t>boxes"</a:t>
            </a:r>
            <a:endParaRPr sz="1630" dirty="0">
              <a:latin typeface="Arial" panose="020B0604020202020204"/>
              <a:cs typeface="Arial" panose="020B0604020202020204"/>
            </a:endParaRPr>
          </a:p>
          <a:p>
            <a:pPr marL="1047750" lvl="2" indent="-207645">
              <a:spcBef>
                <a:spcPts val="105"/>
              </a:spcBef>
              <a:buChar char="●"/>
              <a:tabLst>
                <a:tab pos="1047750" algn="l"/>
              </a:tabLst>
            </a:pPr>
            <a:r>
              <a:rPr sz="1630" spc="-5" dirty="0">
                <a:solidFill>
                  <a:srgbClr val="323232"/>
                </a:solidFill>
                <a:latin typeface="Arial" panose="020B0604020202020204"/>
                <a:cs typeface="Arial" panose="020B0604020202020204"/>
              </a:rPr>
              <a:t>Specifies the information and objects that are exchanges between</a:t>
            </a:r>
            <a:r>
              <a:rPr sz="1630" spc="-54" dirty="0">
                <a:solidFill>
                  <a:srgbClr val="323232"/>
                </a:solidFill>
                <a:latin typeface="Arial" panose="020B0604020202020204"/>
                <a:cs typeface="Arial" panose="020B0604020202020204"/>
              </a:rPr>
              <a:t> </a:t>
            </a:r>
            <a:r>
              <a:rPr sz="1630" spc="-5" dirty="0">
                <a:solidFill>
                  <a:srgbClr val="323232"/>
                </a:solidFill>
                <a:latin typeface="Arial" panose="020B0604020202020204"/>
                <a:cs typeface="Arial" panose="020B0604020202020204"/>
              </a:rPr>
              <a:t>partners</a:t>
            </a:r>
            <a:endParaRPr sz="1630" dirty="0">
              <a:latin typeface="Arial" panose="020B0604020202020204"/>
              <a:cs typeface="Arial" panose="020B0604020202020204"/>
            </a:endParaRPr>
          </a:p>
          <a:p>
            <a:pPr marL="685165" lvl="1" indent="-259715">
              <a:spcBef>
                <a:spcPts val="350"/>
              </a:spcBef>
              <a:buChar char="♦"/>
              <a:tabLst>
                <a:tab pos="684530" algn="l"/>
                <a:tab pos="685165" algn="l"/>
              </a:tabLst>
            </a:pPr>
            <a:r>
              <a:rPr sz="1995" dirty="0">
                <a:solidFill>
                  <a:srgbClr val="323232"/>
                </a:solidFill>
                <a:latin typeface="Arial" panose="020B0604020202020204"/>
                <a:cs typeface="Arial" panose="020B0604020202020204"/>
              </a:rPr>
              <a:t>Private Process: Process </a:t>
            </a:r>
            <a:r>
              <a:rPr sz="1995" spc="-5" dirty="0">
                <a:solidFill>
                  <a:srgbClr val="323232"/>
                </a:solidFill>
                <a:latin typeface="Arial" panose="020B0604020202020204"/>
                <a:cs typeface="Arial" panose="020B0604020202020204"/>
              </a:rPr>
              <a:t>within one</a:t>
            </a:r>
            <a:r>
              <a:rPr sz="1995" spc="-27" dirty="0">
                <a:solidFill>
                  <a:srgbClr val="323232"/>
                </a:solidFill>
                <a:latin typeface="Arial" panose="020B0604020202020204"/>
                <a:cs typeface="Arial" panose="020B0604020202020204"/>
              </a:rPr>
              <a:t> </a:t>
            </a:r>
            <a:r>
              <a:rPr sz="1995" spc="-5" dirty="0">
                <a:solidFill>
                  <a:srgbClr val="323232"/>
                </a:solidFill>
                <a:latin typeface="Arial" panose="020B0604020202020204"/>
                <a:cs typeface="Arial" panose="020B0604020202020204"/>
              </a:rPr>
              <a:t>organisation</a:t>
            </a:r>
            <a:endParaRPr sz="1995" dirty="0">
              <a:latin typeface="Arial" panose="020B0604020202020204"/>
              <a:cs typeface="Arial" panose="020B0604020202020204"/>
            </a:endParaRPr>
          </a:p>
          <a:p>
            <a:pPr marL="1047750" lvl="2" indent="-207645">
              <a:spcBef>
                <a:spcPts val="105"/>
              </a:spcBef>
              <a:buChar char="●"/>
              <a:tabLst>
                <a:tab pos="1047750" algn="l"/>
              </a:tabLst>
            </a:pPr>
            <a:r>
              <a:rPr sz="1630" spc="-5" dirty="0">
                <a:solidFill>
                  <a:srgbClr val="323232"/>
                </a:solidFill>
                <a:latin typeface="Arial" panose="020B0604020202020204"/>
                <a:cs typeface="Arial" panose="020B0604020202020204"/>
              </a:rPr>
              <a:t>Destailed process </a:t>
            </a:r>
            <a:r>
              <a:rPr sz="1630" dirty="0">
                <a:solidFill>
                  <a:srgbClr val="323232"/>
                </a:solidFill>
                <a:latin typeface="Arial" panose="020B0604020202020204"/>
                <a:cs typeface="Arial" panose="020B0604020202020204"/>
              </a:rPr>
              <a:t>flow for </a:t>
            </a:r>
            <a:r>
              <a:rPr sz="1630" spc="-5" dirty="0">
                <a:solidFill>
                  <a:srgbClr val="323232"/>
                </a:solidFill>
                <a:latin typeface="Arial" panose="020B0604020202020204"/>
                <a:cs typeface="Arial" panose="020B0604020202020204"/>
              </a:rPr>
              <a:t>each</a:t>
            </a:r>
            <a:r>
              <a:rPr sz="1630" spc="-18" dirty="0">
                <a:solidFill>
                  <a:srgbClr val="323232"/>
                </a:solidFill>
                <a:latin typeface="Arial" panose="020B0604020202020204"/>
                <a:cs typeface="Arial" panose="020B0604020202020204"/>
              </a:rPr>
              <a:t> </a:t>
            </a:r>
            <a:r>
              <a:rPr sz="1630" spc="-5" dirty="0">
                <a:solidFill>
                  <a:srgbClr val="323232"/>
                </a:solidFill>
                <a:latin typeface="Arial" panose="020B0604020202020204"/>
                <a:cs typeface="Arial" panose="020B0604020202020204"/>
              </a:rPr>
              <a:t>partner</a:t>
            </a:r>
            <a:endParaRPr sz="163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10080879" cy="749712"/>
          </a:xfrm>
          <a:prstGeom prst="rect">
            <a:avLst/>
          </a:prstGeom>
        </p:spPr>
        <p:txBody>
          <a:bodyPr vert="horz" wrap="square" lIns="0" tIns="10941" rIns="0" bIns="0" rtlCol="0" anchor="ctr">
            <a:spAutoFit/>
          </a:bodyPr>
          <a:lstStyle/>
          <a:p>
            <a:pPr marL="11430">
              <a:lnSpc>
                <a:spcPct val="100000"/>
              </a:lnSpc>
              <a:spcBef>
                <a:spcPts val="85"/>
              </a:spcBef>
            </a:pPr>
            <a:r>
              <a:rPr spc="-9" dirty="0"/>
              <a:t>Public </a:t>
            </a:r>
            <a:r>
              <a:rPr spc="-5" dirty="0"/>
              <a:t>and </a:t>
            </a:r>
            <a:r>
              <a:rPr spc="-9" dirty="0"/>
              <a:t>Private</a:t>
            </a:r>
            <a:r>
              <a:rPr spc="-5" dirty="0"/>
              <a:t> </a:t>
            </a:r>
            <a:r>
              <a:rPr spc="-9" dirty="0"/>
              <a:t>Processes</a:t>
            </a:r>
            <a:endParaRPr spc="-9" dirty="0"/>
          </a:p>
        </p:txBody>
      </p:sp>
      <p:sp>
        <p:nvSpPr>
          <p:cNvPr id="3" name="object 3"/>
          <p:cNvSpPr/>
          <p:nvPr/>
        </p:nvSpPr>
        <p:spPr>
          <a:xfrm>
            <a:off x="2655725" y="1554710"/>
            <a:ext cx="6964410" cy="4574994"/>
          </a:xfrm>
          <a:prstGeom prst="rect">
            <a:avLst/>
          </a:prstGeom>
          <a:blipFill>
            <a:blip r:embed="rId1" cstate="print"/>
            <a:stretch>
              <a:fillRect/>
            </a:stretch>
          </a:blipFill>
        </p:spPr>
        <p:txBody>
          <a:bodyPr wrap="square" lIns="0" tIns="0" rIns="0" bIns="0" rtlCol="0"/>
          <a:lstStyle/>
          <a:p>
            <a:endParaRPr sz="163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323380"/>
            <a:ext cx="6366827" cy="1488375"/>
          </a:xfrm>
          <a:prstGeom prst="rect">
            <a:avLst/>
          </a:prstGeom>
        </p:spPr>
        <p:txBody>
          <a:bodyPr vert="horz" wrap="square" lIns="0" tIns="10941" rIns="0" bIns="0" rtlCol="0" anchor="ctr">
            <a:spAutoFit/>
          </a:bodyPr>
          <a:lstStyle/>
          <a:p>
            <a:pPr marL="11430">
              <a:lnSpc>
                <a:spcPct val="100000"/>
              </a:lnSpc>
              <a:spcBef>
                <a:spcPts val="85"/>
              </a:spcBef>
            </a:pPr>
            <a:r>
              <a:rPr spc="-9" dirty="0"/>
              <a:t>Private </a:t>
            </a:r>
            <a:r>
              <a:rPr spc="-5" dirty="0"/>
              <a:t>and </a:t>
            </a:r>
            <a:r>
              <a:rPr spc="-9" dirty="0"/>
              <a:t>Public Processes </a:t>
            </a:r>
            <a:r>
              <a:rPr spc="-5" dirty="0"/>
              <a:t>in</a:t>
            </a:r>
            <a:r>
              <a:rPr spc="41" dirty="0"/>
              <a:t> </a:t>
            </a:r>
            <a:r>
              <a:rPr spc="-9" dirty="0"/>
              <a:t>BPMN</a:t>
            </a:r>
            <a:endParaRPr spc="-9" dirty="0"/>
          </a:p>
        </p:txBody>
      </p:sp>
      <p:sp>
        <p:nvSpPr>
          <p:cNvPr id="3" name="object 3"/>
          <p:cNvSpPr txBox="1"/>
          <p:nvPr/>
        </p:nvSpPr>
        <p:spPr>
          <a:xfrm>
            <a:off x="2315987" y="1919089"/>
            <a:ext cx="7852439" cy="3960750"/>
          </a:xfrm>
          <a:prstGeom prst="rect">
            <a:avLst/>
          </a:prstGeom>
        </p:spPr>
        <p:txBody>
          <a:bodyPr vert="horz" wrap="square" lIns="0" tIns="48945" rIns="0" bIns="0" rtlCol="0">
            <a:spAutoFit/>
          </a:bodyPr>
          <a:lstStyle/>
          <a:p>
            <a:pPr marL="322580" marR="4445" indent="-311150">
              <a:lnSpc>
                <a:spcPts val="2350"/>
              </a:lnSpc>
              <a:spcBef>
                <a:spcPts val="385"/>
              </a:spcBef>
              <a:buChar char="■"/>
              <a:tabLst>
                <a:tab pos="321310" algn="l"/>
                <a:tab pos="321945" algn="l"/>
              </a:tabLst>
            </a:pPr>
            <a:r>
              <a:rPr sz="2175" dirty="0">
                <a:solidFill>
                  <a:srgbClr val="323232"/>
                </a:solidFill>
                <a:latin typeface="Arial" panose="020B0604020202020204"/>
                <a:cs typeface="Arial" panose="020B0604020202020204"/>
              </a:rPr>
              <a:t>BPMN uses Pools when representing the interaction</a:t>
            </a:r>
            <a:r>
              <a:rPr sz="2175" spc="-109"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between  an organisations and participants outside of its</a:t>
            </a:r>
            <a:r>
              <a:rPr sz="2175" spc="-68"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control.</a:t>
            </a:r>
            <a:endParaRPr sz="2175">
              <a:latin typeface="Arial" panose="020B0604020202020204"/>
              <a:cs typeface="Arial" panose="020B0604020202020204"/>
            </a:endParaRPr>
          </a:p>
          <a:p>
            <a:pPr marL="322580" marR="37465" indent="-311150">
              <a:lnSpc>
                <a:spcPts val="2350"/>
              </a:lnSpc>
              <a:spcBef>
                <a:spcPts val="1300"/>
              </a:spcBef>
              <a:buChar char="■"/>
              <a:tabLst>
                <a:tab pos="321310" algn="l"/>
                <a:tab pos="321945" algn="l"/>
              </a:tabLst>
            </a:pPr>
            <a:r>
              <a:rPr sz="2175" dirty="0">
                <a:solidFill>
                  <a:srgbClr val="323232"/>
                </a:solidFill>
                <a:latin typeface="Arial" panose="020B0604020202020204"/>
                <a:cs typeface="Arial" panose="020B0604020202020204"/>
              </a:rPr>
              <a:t>Each participant operates a separate process </a:t>
            </a:r>
            <a:r>
              <a:rPr sz="2175" spc="-5" dirty="0">
                <a:solidFill>
                  <a:srgbClr val="323232"/>
                </a:solidFill>
                <a:latin typeface="Arial" panose="020B0604020202020204"/>
                <a:cs typeface="Arial" panose="020B0604020202020204"/>
              </a:rPr>
              <a:t>represented</a:t>
            </a:r>
            <a:r>
              <a:rPr sz="2175" spc="-68"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by  pools.</a:t>
            </a:r>
            <a:endParaRPr sz="2175">
              <a:latin typeface="Arial" panose="020B0604020202020204"/>
              <a:cs typeface="Arial" panose="020B0604020202020204"/>
            </a:endParaRPr>
          </a:p>
          <a:p>
            <a:pPr marL="322580" marR="804545" indent="-311150">
              <a:lnSpc>
                <a:spcPts val="2350"/>
              </a:lnSpc>
              <a:spcBef>
                <a:spcPts val="1295"/>
              </a:spcBef>
              <a:buChar char="■"/>
              <a:tabLst>
                <a:tab pos="321310" algn="l"/>
                <a:tab pos="321945" algn="l"/>
              </a:tabLst>
            </a:pPr>
            <a:r>
              <a:rPr sz="2175" dirty="0">
                <a:solidFill>
                  <a:srgbClr val="323232"/>
                </a:solidFill>
                <a:latin typeface="Arial" panose="020B0604020202020204"/>
                <a:cs typeface="Arial" panose="020B0604020202020204"/>
              </a:rPr>
              <a:t>Within a company, a single pool covers its </a:t>
            </a:r>
            <a:r>
              <a:rPr sz="2175" spc="-5" dirty="0">
                <a:solidFill>
                  <a:srgbClr val="323232"/>
                </a:solidFill>
                <a:latin typeface="Arial" panose="020B0604020202020204"/>
                <a:cs typeface="Arial" panose="020B0604020202020204"/>
              </a:rPr>
              <a:t>own</a:t>
            </a:r>
            <a:r>
              <a:rPr sz="2175" spc="-109"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internal  operations. It is only when it interacts with </a:t>
            </a:r>
            <a:r>
              <a:rPr sz="2175" spc="-5" dirty="0">
                <a:solidFill>
                  <a:srgbClr val="323232"/>
                </a:solidFill>
                <a:latin typeface="Arial" panose="020B0604020202020204"/>
                <a:cs typeface="Arial" panose="020B0604020202020204"/>
              </a:rPr>
              <a:t>external  </a:t>
            </a:r>
            <a:r>
              <a:rPr sz="2175" dirty="0">
                <a:solidFill>
                  <a:srgbClr val="323232"/>
                </a:solidFill>
                <a:latin typeface="Arial" panose="020B0604020202020204"/>
                <a:cs typeface="Arial" panose="020B0604020202020204"/>
              </a:rPr>
              <a:t>participants that additional pools are</a:t>
            </a:r>
            <a:r>
              <a:rPr sz="2175" spc="-32" dirty="0">
                <a:solidFill>
                  <a:srgbClr val="323232"/>
                </a:solidFill>
                <a:latin typeface="Arial" panose="020B0604020202020204"/>
                <a:cs typeface="Arial" panose="020B0604020202020204"/>
              </a:rPr>
              <a:t> </a:t>
            </a:r>
            <a:r>
              <a:rPr sz="2175" spc="-5" dirty="0">
                <a:solidFill>
                  <a:srgbClr val="323232"/>
                </a:solidFill>
                <a:latin typeface="Arial" panose="020B0604020202020204"/>
                <a:cs typeface="Arial" panose="020B0604020202020204"/>
              </a:rPr>
              <a:t>required.</a:t>
            </a:r>
            <a:endParaRPr sz="2175">
              <a:latin typeface="Arial" panose="020B0604020202020204"/>
              <a:cs typeface="Arial" panose="020B0604020202020204"/>
            </a:endParaRPr>
          </a:p>
          <a:p>
            <a:pPr marL="322580" marR="97790" indent="-311150">
              <a:lnSpc>
                <a:spcPts val="2350"/>
              </a:lnSpc>
              <a:spcBef>
                <a:spcPts val="1295"/>
              </a:spcBef>
              <a:buChar char="■"/>
              <a:tabLst>
                <a:tab pos="321310" algn="l"/>
                <a:tab pos="321945" algn="l"/>
              </a:tabLst>
            </a:pPr>
            <a:r>
              <a:rPr sz="2175" dirty="0">
                <a:solidFill>
                  <a:srgbClr val="323232"/>
                </a:solidFill>
                <a:latin typeface="Arial" panose="020B0604020202020204"/>
                <a:cs typeface="Arial" panose="020B0604020202020204"/>
              </a:rPr>
              <a:t>Message Flow cannot communicate between Tasks inside a  single Pool. This is what Sequence Flow and data flow</a:t>
            </a:r>
            <a:r>
              <a:rPr sz="2175" spc="-118"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does.</a:t>
            </a:r>
            <a:endParaRPr sz="2175">
              <a:latin typeface="Arial" panose="020B0604020202020204"/>
              <a:cs typeface="Arial" panose="020B0604020202020204"/>
            </a:endParaRPr>
          </a:p>
          <a:p>
            <a:pPr marL="322580" marR="869315" indent="-311150">
              <a:lnSpc>
                <a:spcPts val="2350"/>
              </a:lnSpc>
              <a:spcBef>
                <a:spcPts val="1295"/>
              </a:spcBef>
              <a:buChar char="■"/>
              <a:tabLst>
                <a:tab pos="321310" algn="l"/>
                <a:tab pos="321945" algn="l"/>
              </a:tabLst>
            </a:pPr>
            <a:r>
              <a:rPr sz="2175" dirty="0">
                <a:solidFill>
                  <a:srgbClr val="323232"/>
                </a:solidFill>
                <a:latin typeface="Arial" panose="020B0604020202020204"/>
                <a:cs typeface="Arial" panose="020B0604020202020204"/>
              </a:rPr>
              <a:t>Message Flow moves </a:t>
            </a:r>
            <a:r>
              <a:rPr sz="2175" spc="-5" dirty="0">
                <a:solidFill>
                  <a:srgbClr val="323232"/>
                </a:solidFill>
                <a:latin typeface="Arial" panose="020B0604020202020204"/>
                <a:cs typeface="Arial" panose="020B0604020202020204"/>
              </a:rPr>
              <a:t>the </a:t>
            </a:r>
            <a:r>
              <a:rPr sz="2175" dirty="0">
                <a:solidFill>
                  <a:srgbClr val="323232"/>
                </a:solidFill>
                <a:latin typeface="Arial" panose="020B0604020202020204"/>
                <a:cs typeface="Arial" panose="020B0604020202020204"/>
              </a:rPr>
              <a:t>Process </a:t>
            </a:r>
            <a:r>
              <a:rPr sz="2175" spc="-5" dirty="0">
                <a:solidFill>
                  <a:srgbClr val="323232"/>
                </a:solidFill>
                <a:latin typeface="Arial" panose="020B0604020202020204"/>
                <a:cs typeface="Arial" panose="020B0604020202020204"/>
              </a:rPr>
              <a:t>from </a:t>
            </a:r>
            <a:r>
              <a:rPr sz="2175" dirty="0">
                <a:solidFill>
                  <a:srgbClr val="323232"/>
                </a:solidFill>
                <a:latin typeface="Arial" panose="020B0604020202020204"/>
                <a:cs typeface="Arial" panose="020B0604020202020204"/>
              </a:rPr>
              <a:t>one agency</a:t>
            </a:r>
            <a:r>
              <a:rPr sz="2175" spc="-82"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to  </a:t>
            </a:r>
            <a:r>
              <a:rPr sz="2175" spc="-5" dirty="0">
                <a:solidFill>
                  <a:srgbClr val="323232"/>
                </a:solidFill>
                <a:latin typeface="Arial" panose="020B0604020202020204"/>
                <a:cs typeface="Arial" panose="020B0604020202020204"/>
              </a:rPr>
              <a:t>another.</a:t>
            </a:r>
            <a:endParaRPr sz="2175">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14982" y="460402"/>
            <a:ext cx="9807129" cy="1488375"/>
          </a:xfrm>
          <a:prstGeom prst="rect">
            <a:avLst/>
          </a:prstGeom>
        </p:spPr>
        <p:txBody>
          <a:bodyPr vert="horz" wrap="square" lIns="0" tIns="10941" rIns="0" bIns="0" rtlCol="0" anchor="ctr">
            <a:spAutoFit/>
          </a:bodyPr>
          <a:lstStyle/>
          <a:p>
            <a:pPr marL="304800">
              <a:lnSpc>
                <a:spcPct val="100000"/>
              </a:lnSpc>
              <a:spcBef>
                <a:spcPts val="85"/>
              </a:spcBef>
            </a:pPr>
            <a:r>
              <a:rPr spc="-9" dirty="0"/>
              <a:t>Orchestration, Choreography, </a:t>
            </a:r>
            <a:r>
              <a:rPr spc="-5" dirty="0"/>
              <a:t>and</a:t>
            </a:r>
            <a:r>
              <a:rPr spc="54" dirty="0"/>
              <a:t> </a:t>
            </a:r>
            <a:r>
              <a:rPr spc="-9" dirty="0"/>
              <a:t>Collaboration</a:t>
            </a:r>
            <a:endParaRPr spc="-9" dirty="0"/>
          </a:p>
        </p:txBody>
      </p:sp>
      <p:sp>
        <p:nvSpPr>
          <p:cNvPr id="3" name="object 3"/>
          <p:cNvSpPr txBox="1"/>
          <p:nvPr/>
        </p:nvSpPr>
        <p:spPr>
          <a:xfrm>
            <a:off x="2378637" y="1813863"/>
            <a:ext cx="7920961" cy="4720799"/>
          </a:xfrm>
          <a:prstGeom prst="rect">
            <a:avLst/>
          </a:prstGeom>
        </p:spPr>
        <p:txBody>
          <a:bodyPr vert="horz" wrap="square" lIns="0" tIns="10941" rIns="0" bIns="0" rtlCol="0">
            <a:spAutoFit/>
          </a:bodyPr>
          <a:lstStyle/>
          <a:p>
            <a:pPr marL="322580" indent="-311785">
              <a:lnSpc>
                <a:spcPts val="1760"/>
              </a:lnSpc>
              <a:spcBef>
                <a:spcPts val="85"/>
              </a:spcBef>
              <a:buChar char="■"/>
              <a:tabLst>
                <a:tab pos="321310" algn="l"/>
                <a:tab pos="322580" algn="l"/>
              </a:tabLst>
            </a:pPr>
            <a:r>
              <a:rPr sz="1540" spc="-5" dirty="0">
                <a:solidFill>
                  <a:srgbClr val="323232"/>
                </a:solidFill>
                <a:latin typeface="Arial" panose="020B0604020202020204"/>
                <a:cs typeface="Arial" panose="020B0604020202020204"/>
              </a:rPr>
              <a:t>BPMN supports three main categories of</a:t>
            </a:r>
            <a:r>
              <a:rPr sz="1540" spc="50" dirty="0">
                <a:solidFill>
                  <a:srgbClr val="323232"/>
                </a:solidFill>
                <a:latin typeface="Arial" panose="020B0604020202020204"/>
                <a:cs typeface="Arial" panose="020B0604020202020204"/>
              </a:rPr>
              <a:t> </a:t>
            </a:r>
            <a:r>
              <a:rPr sz="1540" spc="-5" dirty="0">
                <a:solidFill>
                  <a:srgbClr val="323232"/>
                </a:solidFill>
                <a:latin typeface="Arial" panose="020B0604020202020204"/>
                <a:cs typeface="Arial" panose="020B0604020202020204"/>
              </a:rPr>
              <a:t>Processes:</a:t>
            </a:r>
            <a:endParaRPr sz="1540" dirty="0">
              <a:latin typeface="Arial" panose="020B0604020202020204"/>
              <a:cs typeface="Arial" panose="020B0604020202020204"/>
            </a:endParaRPr>
          </a:p>
          <a:p>
            <a:pPr marL="685165" lvl="1" indent="-259715">
              <a:lnSpc>
                <a:spcPts val="1665"/>
              </a:lnSpc>
              <a:buChar char="♦"/>
              <a:tabLst>
                <a:tab pos="684530" algn="l"/>
                <a:tab pos="685165" algn="l"/>
              </a:tabLst>
            </a:pPr>
            <a:r>
              <a:rPr sz="1540" spc="-5" dirty="0">
                <a:solidFill>
                  <a:srgbClr val="323232"/>
                </a:solidFill>
                <a:latin typeface="Arial" panose="020B0604020202020204"/>
                <a:cs typeface="Arial" panose="020B0604020202020204"/>
              </a:rPr>
              <a:t>Orchestration</a:t>
            </a:r>
            <a:endParaRPr sz="1540" dirty="0">
              <a:latin typeface="Arial" panose="020B0604020202020204"/>
              <a:cs typeface="Arial" panose="020B0604020202020204"/>
            </a:endParaRPr>
          </a:p>
          <a:p>
            <a:pPr marL="685165" lvl="1" indent="-259715">
              <a:lnSpc>
                <a:spcPts val="1670"/>
              </a:lnSpc>
              <a:buChar char="♦"/>
              <a:tabLst>
                <a:tab pos="684530" algn="l"/>
                <a:tab pos="685165" algn="l"/>
              </a:tabLst>
            </a:pPr>
            <a:r>
              <a:rPr sz="1540" spc="-5" dirty="0">
                <a:solidFill>
                  <a:srgbClr val="323232"/>
                </a:solidFill>
                <a:latin typeface="Arial" panose="020B0604020202020204"/>
                <a:cs typeface="Arial" panose="020B0604020202020204"/>
              </a:rPr>
              <a:t>Choreography</a:t>
            </a:r>
            <a:endParaRPr sz="1540" dirty="0">
              <a:latin typeface="Arial" panose="020B0604020202020204"/>
              <a:cs typeface="Arial" panose="020B0604020202020204"/>
            </a:endParaRPr>
          </a:p>
          <a:p>
            <a:pPr marL="685165" lvl="1" indent="-259715">
              <a:lnSpc>
                <a:spcPts val="1760"/>
              </a:lnSpc>
              <a:buChar char="♦"/>
              <a:tabLst>
                <a:tab pos="684530" algn="l"/>
                <a:tab pos="685165" algn="l"/>
              </a:tabLst>
            </a:pPr>
            <a:r>
              <a:rPr sz="1540" spc="-5" dirty="0">
                <a:solidFill>
                  <a:srgbClr val="323232"/>
                </a:solidFill>
                <a:latin typeface="Arial" panose="020B0604020202020204"/>
                <a:cs typeface="Arial" panose="020B0604020202020204"/>
              </a:rPr>
              <a:t>Collaboration</a:t>
            </a:r>
            <a:endParaRPr sz="1540" dirty="0">
              <a:latin typeface="Arial" panose="020B0604020202020204"/>
              <a:cs typeface="Arial" panose="020B0604020202020204"/>
            </a:endParaRPr>
          </a:p>
          <a:p>
            <a:pPr marL="322580" marR="674370" indent="-311150">
              <a:lnSpc>
                <a:spcPts val="1670"/>
              </a:lnSpc>
              <a:spcBef>
                <a:spcPts val="950"/>
              </a:spcBef>
              <a:buChar char="■"/>
              <a:tabLst>
                <a:tab pos="321310" algn="l"/>
                <a:tab pos="322580" algn="l"/>
              </a:tabLst>
            </a:pPr>
            <a:r>
              <a:rPr sz="1540" spc="-5" dirty="0">
                <a:solidFill>
                  <a:srgbClr val="323232"/>
                </a:solidFill>
                <a:latin typeface="Arial" panose="020B0604020202020204"/>
                <a:cs typeface="Arial" panose="020B0604020202020204"/>
              </a:rPr>
              <a:t>Orchestration models imply a </a:t>
            </a:r>
            <a:r>
              <a:rPr sz="1540" dirty="0">
                <a:solidFill>
                  <a:srgbClr val="323232"/>
                </a:solidFill>
                <a:latin typeface="Arial" panose="020B0604020202020204"/>
                <a:cs typeface="Arial" panose="020B0604020202020204"/>
              </a:rPr>
              <a:t>single coordinating </a:t>
            </a:r>
            <a:r>
              <a:rPr sz="1540" spc="-5" dirty="0">
                <a:solidFill>
                  <a:srgbClr val="323232"/>
                </a:solidFill>
                <a:latin typeface="Arial" panose="020B0604020202020204"/>
                <a:cs typeface="Arial" panose="020B0604020202020204"/>
              </a:rPr>
              <a:t>point of view. An orchestration  Process describes a process within a </a:t>
            </a:r>
            <a:r>
              <a:rPr sz="1540" dirty="0">
                <a:solidFill>
                  <a:srgbClr val="323232"/>
                </a:solidFill>
                <a:latin typeface="Arial" panose="020B0604020202020204"/>
                <a:cs typeface="Arial" panose="020B0604020202020204"/>
              </a:rPr>
              <a:t>single business</a:t>
            </a:r>
            <a:r>
              <a:rPr sz="1540" spc="82" dirty="0">
                <a:solidFill>
                  <a:srgbClr val="323232"/>
                </a:solidFill>
                <a:latin typeface="Arial" panose="020B0604020202020204"/>
                <a:cs typeface="Arial" panose="020B0604020202020204"/>
              </a:rPr>
              <a:t> </a:t>
            </a:r>
            <a:r>
              <a:rPr sz="1540" spc="-5" dirty="0">
                <a:solidFill>
                  <a:srgbClr val="323232"/>
                </a:solidFill>
                <a:latin typeface="Arial" panose="020B0604020202020204"/>
                <a:cs typeface="Arial" panose="020B0604020202020204"/>
              </a:rPr>
              <a:t>entity.</a:t>
            </a:r>
            <a:endParaRPr sz="1540" dirty="0">
              <a:latin typeface="Arial" panose="020B0604020202020204"/>
              <a:cs typeface="Arial" panose="020B0604020202020204"/>
            </a:endParaRPr>
          </a:p>
          <a:p>
            <a:pPr marL="684530" marR="749935" lvl="1" indent="-259080">
              <a:lnSpc>
                <a:spcPts val="1670"/>
              </a:lnSpc>
              <a:spcBef>
                <a:spcPts val="370"/>
              </a:spcBef>
              <a:buChar char="♦"/>
              <a:tabLst>
                <a:tab pos="684530" algn="l"/>
                <a:tab pos="685165" algn="l"/>
              </a:tabLst>
            </a:pPr>
            <a:r>
              <a:rPr sz="1540" dirty="0">
                <a:solidFill>
                  <a:srgbClr val="323232"/>
                </a:solidFill>
                <a:latin typeface="Arial" panose="020B0604020202020204"/>
                <a:cs typeface="Arial" panose="020B0604020202020204"/>
              </a:rPr>
              <a:t>An </a:t>
            </a:r>
            <a:r>
              <a:rPr sz="1540" i="1" spc="-5" dirty="0">
                <a:solidFill>
                  <a:srgbClr val="323232"/>
                </a:solidFill>
                <a:latin typeface="Arial" panose="020B0604020202020204"/>
                <a:cs typeface="Arial" panose="020B0604020202020204"/>
              </a:rPr>
              <a:t>orchestration </a:t>
            </a:r>
            <a:r>
              <a:rPr sz="1540" spc="-5" dirty="0">
                <a:solidFill>
                  <a:srgbClr val="323232"/>
                </a:solidFill>
                <a:latin typeface="Arial" panose="020B0604020202020204"/>
                <a:cs typeface="Arial" panose="020B0604020202020204"/>
              </a:rPr>
              <a:t>is contained within a Pool and normally has a well-formed  context.</a:t>
            </a:r>
            <a:endParaRPr sz="1540" dirty="0">
              <a:latin typeface="Arial" panose="020B0604020202020204"/>
              <a:cs typeface="Arial" panose="020B0604020202020204"/>
            </a:endParaRPr>
          </a:p>
          <a:p>
            <a:pPr marL="322580" indent="-311150">
              <a:lnSpc>
                <a:spcPts val="1760"/>
              </a:lnSpc>
              <a:spcBef>
                <a:spcPts val="715"/>
              </a:spcBef>
              <a:buChar char="■"/>
              <a:tabLst>
                <a:tab pos="321310" algn="l"/>
                <a:tab pos="321945" algn="l"/>
              </a:tabLst>
            </a:pPr>
            <a:r>
              <a:rPr sz="1540" spc="-5" dirty="0">
                <a:solidFill>
                  <a:srgbClr val="323232"/>
                </a:solidFill>
                <a:latin typeface="Arial" panose="020B0604020202020204"/>
                <a:cs typeface="Arial" panose="020B0604020202020204"/>
              </a:rPr>
              <a:t>A </a:t>
            </a:r>
            <a:r>
              <a:rPr sz="1540" i="1" spc="-5" dirty="0">
                <a:solidFill>
                  <a:srgbClr val="323232"/>
                </a:solidFill>
                <a:latin typeface="Arial" panose="020B0604020202020204"/>
                <a:cs typeface="Arial" panose="020B0604020202020204"/>
              </a:rPr>
              <a:t>choreography </a:t>
            </a:r>
            <a:r>
              <a:rPr sz="1540" spc="-5" dirty="0">
                <a:solidFill>
                  <a:srgbClr val="323232"/>
                </a:solidFill>
                <a:latin typeface="Arial" panose="020B0604020202020204"/>
                <a:cs typeface="Arial" panose="020B0604020202020204"/>
              </a:rPr>
              <a:t>process model is a definition of the behavior between</a:t>
            </a:r>
            <a:r>
              <a:rPr sz="1540" spc="168" dirty="0">
                <a:solidFill>
                  <a:srgbClr val="323232"/>
                </a:solidFill>
                <a:latin typeface="Arial" panose="020B0604020202020204"/>
                <a:cs typeface="Arial" panose="020B0604020202020204"/>
              </a:rPr>
              <a:t> </a:t>
            </a:r>
            <a:r>
              <a:rPr sz="1540" spc="-5" dirty="0">
                <a:solidFill>
                  <a:srgbClr val="323232"/>
                </a:solidFill>
                <a:latin typeface="Arial" panose="020B0604020202020204"/>
                <a:cs typeface="Arial" panose="020B0604020202020204"/>
              </a:rPr>
              <a:t>interacting</a:t>
            </a:r>
            <a:endParaRPr sz="1540" dirty="0">
              <a:latin typeface="Arial" panose="020B0604020202020204"/>
              <a:cs typeface="Arial" panose="020B0604020202020204"/>
            </a:endParaRPr>
          </a:p>
          <a:p>
            <a:pPr marL="321945">
              <a:lnSpc>
                <a:spcPts val="1760"/>
              </a:lnSpc>
            </a:pPr>
            <a:r>
              <a:rPr sz="1540" i="1" spc="-5" dirty="0">
                <a:solidFill>
                  <a:srgbClr val="323232"/>
                </a:solidFill>
                <a:latin typeface="Arial" panose="020B0604020202020204"/>
                <a:cs typeface="Arial" panose="020B0604020202020204"/>
              </a:rPr>
              <a:t>participants.</a:t>
            </a:r>
            <a:endParaRPr sz="1540" dirty="0">
              <a:latin typeface="Arial" panose="020B0604020202020204"/>
              <a:cs typeface="Arial" panose="020B0604020202020204"/>
            </a:endParaRPr>
          </a:p>
          <a:p>
            <a:pPr marL="684530" lvl="1" indent="-259715">
              <a:lnSpc>
                <a:spcPts val="1760"/>
              </a:lnSpc>
              <a:spcBef>
                <a:spcPts val="190"/>
              </a:spcBef>
              <a:buFont typeface="Arial" panose="020B0604020202020204"/>
              <a:buChar char="♦"/>
              <a:tabLst>
                <a:tab pos="684530" algn="l"/>
                <a:tab pos="685165" algn="l"/>
              </a:tabLst>
            </a:pPr>
            <a:r>
              <a:rPr sz="1540" i="1" spc="-5" dirty="0">
                <a:solidFill>
                  <a:srgbClr val="323232"/>
                </a:solidFill>
                <a:latin typeface="Arial" panose="020B0604020202020204"/>
                <a:cs typeface="Arial" panose="020B0604020202020204"/>
              </a:rPr>
              <a:t>A choreography </a:t>
            </a:r>
            <a:r>
              <a:rPr sz="1540" spc="-5" dirty="0">
                <a:solidFill>
                  <a:srgbClr val="323232"/>
                </a:solidFill>
                <a:latin typeface="Arial" panose="020B0604020202020204"/>
                <a:cs typeface="Arial" panose="020B0604020202020204"/>
              </a:rPr>
              <a:t>does not exist within a well-formed context or </a:t>
            </a:r>
            <a:r>
              <a:rPr sz="1540" dirty="0">
                <a:solidFill>
                  <a:srgbClr val="323232"/>
                </a:solidFill>
                <a:latin typeface="Arial" panose="020B0604020202020204"/>
                <a:cs typeface="Arial" panose="020B0604020202020204"/>
              </a:rPr>
              <a:t>focus </a:t>
            </a:r>
            <a:r>
              <a:rPr sz="1540" spc="-5" dirty="0">
                <a:solidFill>
                  <a:srgbClr val="323232"/>
                </a:solidFill>
                <a:latin typeface="Arial" panose="020B0604020202020204"/>
                <a:cs typeface="Arial" panose="020B0604020202020204"/>
              </a:rPr>
              <a:t>of</a:t>
            </a:r>
            <a:r>
              <a:rPr sz="1540" spc="230" dirty="0">
                <a:solidFill>
                  <a:srgbClr val="323232"/>
                </a:solidFill>
                <a:latin typeface="Arial" panose="020B0604020202020204"/>
                <a:cs typeface="Arial" panose="020B0604020202020204"/>
              </a:rPr>
              <a:t> </a:t>
            </a:r>
            <a:r>
              <a:rPr sz="1540" spc="-5" dirty="0">
                <a:solidFill>
                  <a:srgbClr val="323232"/>
                </a:solidFill>
                <a:latin typeface="Arial" panose="020B0604020202020204"/>
                <a:cs typeface="Arial" panose="020B0604020202020204"/>
              </a:rPr>
              <a:t>control.</a:t>
            </a:r>
            <a:endParaRPr sz="1540" dirty="0">
              <a:latin typeface="Arial" panose="020B0604020202020204"/>
              <a:cs typeface="Arial" panose="020B0604020202020204"/>
            </a:endParaRPr>
          </a:p>
          <a:p>
            <a:pPr marL="684530" marR="607060">
              <a:lnSpc>
                <a:spcPts val="1670"/>
              </a:lnSpc>
              <a:spcBef>
                <a:spcPts val="115"/>
              </a:spcBef>
            </a:pPr>
            <a:r>
              <a:rPr sz="1540" spc="-5" dirty="0">
                <a:solidFill>
                  <a:srgbClr val="323232"/>
                </a:solidFill>
                <a:latin typeface="Arial" panose="020B0604020202020204"/>
                <a:cs typeface="Arial" panose="020B0604020202020204"/>
              </a:rPr>
              <a:t>There is no central mechanism that drives or keeps track of a </a:t>
            </a:r>
            <a:r>
              <a:rPr sz="1540" i="1" spc="-5" dirty="0">
                <a:solidFill>
                  <a:srgbClr val="323232"/>
                </a:solidFill>
                <a:latin typeface="Arial" panose="020B0604020202020204"/>
                <a:cs typeface="Arial" panose="020B0604020202020204"/>
              </a:rPr>
              <a:t>choreography.  </a:t>
            </a:r>
            <a:r>
              <a:rPr sz="1540" spc="-5" dirty="0">
                <a:solidFill>
                  <a:srgbClr val="323232"/>
                </a:solidFill>
                <a:latin typeface="Arial" panose="020B0604020202020204"/>
                <a:cs typeface="Arial" panose="020B0604020202020204"/>
              </a:rPr>
              <a:t>Therefore, </a:t>
            </a:r>
            <a:r>
              <a:rPr sz="1540" dirty="0">
                <a:solidFill>
                  <a:srgbClr val="323232"/>
                </a:solidFill>
                <a:latin typeface="Arial" panose="020B0604020202020204"/>
                <a:cs typeface="Arial" panose="020B0604020202020204"/>
              </a:rPr>
              <a:t>there </a:t>
            </a:r>
            <a:r>
              <a:rPr sz="1540" spc="-5" dirty="0">
                <a:solidFill>
                  <a:srgbClr val="323232"/>
                </a:solidFill>
                <a:latin typeface="Arial" panose="020B0604020202020204"/>
                <a:cs typeface="Arial" panose="020B0604020202020204"/>
              </a:rPr>
              <a:t>are no shared </a:t>
            </a:r>
            <a:r>
              <a:rPr sz="1540" dirty="0">
                <a:solidFill>
                  <a:srgbClr val="323232"/>
                </a:solidFill>
                <a:latin typeface="Arial" panose="020B0604020202020204"/>
                <a:cs typeface="Arial" panose="020B0604020202020204"/>
              </a:rPr>
              <a:t>data available to </a:t>
            </a:r>
            <a:r>
              <a:rPr sz="1540" spc="-5" dirty="0">
                <a:solidFill>
                  <a:srgbClr val="323232"/>
                </a:solidFill>
                <a:latin typeface="Arial" panose="020B0604020202020204"/>
                <a:cs typeface="Arial" panose="020B0604020202020204"/>
              </a:rPr>
              <a:t>all </a:t>
            </a:r>
            <a:r>
              <a:rPr sz="1540" dirty="0">
                <a:solidFill>
                  <a:srgbClr val="323232"/>
                </a:solidFill>
                <a:latin typeface="Arial" panose="020B0604020202020204"/>
                <a:cs typeface="Arial" panose="020B0604020202020204"/>
              </a:rPr>
              <a:t>the </a:t>
            </a:r>
            <a:r>
              <a:rPr sz="1540" spc="-5" dirty="0">
                <a:solidFill>
                  <a:srgbClr val="323232"/>
                </a:solidFill>
                <a:latin typeface="Arial" panose="020B0604020202020204"/>
                <a:cs typeface="Arial" panose="020B0604020202020204"/>
              </a:rPr>
              <a:t>elements of </a:t>
            </a:r>
            <a:r>
              <a:rPr sz="1540" dirty="0">
                <a:solidFill>
                  <a:srgbClr val="323232"/>
                </a:solidFill>
                <a:latin typeface="Arial" panose="020B0604020202020204"/>
                <a:cs typeface="Arial" panose="020B0604020202020204"/>
              </a:rPr>
              <a:t>the  </a:t>
            </a:r>
            <a:r>
              <a:rPr sz="1540" i="1" spc="-5" dirty="0">
                <a:solidFill>
                  <a:srgbClr val="323232"/>
                </a:solidFill>
                <a:latin typeface="Arial" panose="020B0604020202020204"/>
                <a:cs typeface="Arial" panose="020B0604020202020204"/>
              </a:rPr>
              <a:t>choreography.</a:t>
            </a:r>
            <a:endParaRPr sz="1540" dirty="0">
              <a:latin typeface="Arial" panose="020B0604020202020204"/>
              <a:cs typeface="Arial" panose="020B0604020202020204"/>
            </a:endParaRPr>
          </a:p>
          <a:p>
            <a:pPr marL="684530" lvl="1" indent="-259715">
              <a:spcBef>
                <a:spcPts val="160"/>
              </a:spcBef>
              <a:buChar char="♦"/>
              <a:tabLst>
                <a:tab pos="684530" algn="l"/>
                <a:tab pos="685165" algn="l"/>
              </a:tabLst>
            </a:pPr>
            <a:r>
              <a:rPr sz="1540" spc="-5" dirty="0">
                <a:solidFill>
                  <a:srgbClr val="323232"/>
                </a:solidFill>
                <a:latin typeface="Arial" panose="020B0604020202020204"/>
                <a:cs typeface="Arial" panose="020B0604020202020204"/>
              </a:rPr>
              <a:t>To place choreography within BPMN diagrams is to put </a:t>
            </a:r>
            <a:r>
              <a:rPr sz="1540" dirty="0">
                <a:solidFill>
                  <a:srgbClr val="323232"/>
                </a:solidFill>
                <a:latin typeface="Arial" panose="020B0604020202020204"/>
                <a:cs typeface="Arial" panose="020B0604020202020204"/>
              </a:rPr>
              <a:t>them </a:t>
            </a:r>
            <a:r>
              <a:rPr sz="1540" spc="-5" dirty="0">
                <a:solidFill>
                  <a:srgbClr val="323232"/>
                </a:solidFill>
                <a:latin typeface="Arial" panose="020B0604020202020204"/>
                <a:cs typeface="Arial" panose="020B0604020202020204"/>
              </a:rPr>
              <a:t>between </a:t>
            </a:r>
            <a:r>
              <a:rPr sz="1540" dirty="0">
                <a:solidFill>
                  <a:srgbClr val="323232"/>
                </a:solidFill>
                <a:latin typeface="Arial" panose="020B0604020202020204"/>
                <a:cs typeface="Arial" panose="020B0604020202020204"/>
              </a:rPr>
              <a:t>the</a:t>
            </a:r>
            <a:r>
              <a:rPr sz="1540" spc="181" dirty="0">
                <a:solidFill>
                  <a:srgbClr val="323232"/>
                </a:solidFill>
                <a:latin typeface="Arial" panose="020B0604020202020204"/>
                <a:cs typeface="Arial" panose="020B0604020202020204"/>
              </a:rPr>
              <a:t> </a:t>
            </a:r>
            <a:r>
              <a:rPr sz="1540" spc="-5" dirty="0">
                <a:solidFill>
                  <a:srgbClr val="323232"/>
                </a:solidFill>
                <a:latin typeface="Arial" panose="020B0604020202020204"/>
                <a:cs typeface="Arial" panose="020B0604020202020204"/>
              </a:rPr>
              <a:t>Pools.</a:t>
            </a:r>
            <a:endParaRPr sz="1540" dirty="0">
              <a:latin typeface="Arial" panose="020B0604020202020204"/>
              <a:cs typeface="Arial" panose="020B0604020202020204"/>
            </a:endParaRPr>
          </a:p>
          <a:p>
            <a:pPr marL="322580" indent="-311150">
              <a:spcBef>
                <a:spcPts val="745"/>
              </a:spcBef>
              <a:buChar char="■"/>
              <a:tabLst>
                <a:tab pos="321310" algn="l"/>
                <a:tab pos="321945" algn="l"/>
              </a:tabLst>
            </a:pPr>
            <a:r>
              <a:rPr sz="1540" spc="-5" dirty="0">
                <a:solidFill>
                  <a:srgbClr val="323232"/>
                </a:solidFill>
                <a:latin typeface="Arial" panose="020B0604020202020204"/>
                <a:cs typeface="Arial" panose="020B0604020202020204"/>
              </a:rPr>
              <a:t>Collaboration shows the participants and their</a:t>
            </a:r>
            <a:r>
              <a:rPr sz="1540" spc="59" dirty="0">
                <a:solidFill>
                  <a:srgbClr val="323232"/>
                </a:solidFill>
                <a:latin typeface="Arial" panose="020B0604020202020204"/>
                <a:cs typeface="Arial" panose="020B0604020202020204"/>
              </a:rPr>
              <a:t> </a:t>
            </a:r>
            <a:r>
              <a:rPr sz="1540" spc="-5" dirty="0">
                <a:solidFill>
                  <a:srgbClr val="323232"/>
                </a:solidFill>
                <a:latin typeface="Arial" panose="020B0604020202020204"/>
                <a:cs typeface="Arial" panose="020B0604020202020204"/>
              </a:rPr>
              <a:t>interactions</a:t>
            </a:r>
            <a:endParaRPr sz="1540" dirty="0">
              <a:latin typeface="Arial" panose="020B0604020202020204"/>
              <a:cs typeface="Arial" panose="020B0604020202020204"/>
            </a:endParaRPr>
          </a:p>
          <a:p>
            <a:pPr marL="684530" lvl="1" indent="-259715">
              <a:spcBef>
                <a:spcPts val="190"/>
              </a:spcBef>
              <a:buChar char="♦"/>
              <a:tabLst>
                <a:tab pos="684530" algn="l"/>
                <a:tab pos="685165" algn="l"/>
              </a:tabLst>
            </a:pPr>
            <a:r>
              <a:rPr sz="1540" spc="-5" dirty="0">
                <a:solidFill>
                  <a:srgbClr val="323232"/>
                </a:solidFill>
                <a:latin typeface="Arial" panose="020B0604020202020204"/>
                <a:cs typeface="Arial" panose="020B0604020202020204"/>
              </a:rPr>
              <a:t>In BPMN a collaboration only shows Pools and the message flow between</a:t>
            </a:r>
            <a:r>
              <a:rPr sz="1540" spc="204" dirty="0">
                <a:solidFill>
                  <a:srgbClr val="323232"/>
                </a:solidFill>
                <a:latin typeface="Arial" panose="020B0604020202020204"/>
                <a:cs typeface="Arial" panose="020B0604020202020204"/>
              </a:rPr>
              <a:t> </a:t>
            </a:r>
            <a:r>
              <a:rPr sz="1540" spc="-5" dirty="0">
                <a:solidFill>
                  <a:srgbClr val="323232"/>
                </a:solidFill>
                <a:latin typeface="Arial" panose="020B0604020202020204"/>
                <a:cs typeface="Arial" panose="020B0604020202020204"/>
              </a:rPr>
              <a:t>them</a:t>
            </a:r>
            <a:endParaRPr sz="1540" dirty="0">
              <a:latin typeface="Arial" panose="020B0604020202020204"/>
              <a:cs typeface="Arial" panose="020B0604020202020204"/>
            </a:endParaRPr>
          </a:p>
          <a:p>
            <a:pPr>
              <a:spcBef>
                <a:spcPts val="25"/>
              </a:spcBef>
            </a:pPr>
            <a:endParaRPr sz="1540" dirty="0">
              <a:latin typeface="Arial" panose="020B0604020202020204"/>
              <a:cs typeface="Arial" panose="020B0604020202020204"/>
            </a:endParaRPr>
          </a:p>
          <a:p>
            <a:pPr marR="4445" algn="r"/>
            <a:r>
              <a:rPr sz="1270" spc="-5" dirty="0">
                <a:solidFill>
                  <a:srgbClr val="323232"/>
                </a:solidFill>
                <a:latin typeface="Arial" panose="020B0604020202020204"/>
                <a:cs typeface="Arial" panose="020B0604020202020204"/>
              </a:rPr>
              <a:t>(White &amp; Miers 2008, pp.</a:t>
            </a:r>
            <a:r>
              <a:rPr sz="1270" spc="-32" dirty="0">
                <a:solidFill>
                  <a:srgbClr val="323232"/>
                </a:solidFill>
                <a:latin typeface="Arial" panose="020B0604020202020204"/>
                <a:cs typeface="Arial" panose="020B0604020202020204"/>
              </a:rPr>
              <a:t> </a:t>
            </a:r>
            <a:r>
              <a:rPr sz="1270" spc="-9" dirty="0">
                <a:solidFill>
                  <a:srgbClr val="323232"/>
                </a:solidFill>
                <a:latin typeface="Arial" panose="020B0604020202020204"/>
                <a:cs typeface="Arial" panose="020B0604020202020204"/>
              </a:rPr>
              <a:t>29ff)</a:t>
            </a:r>
            <a:endParaRPr sz="1270" dirty="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6843003" cy="749712"/>
          </a:xfrm>
          <a:prstGeom prst="rect">
            <a:avLst/>
          </a:prstGeom>
        </p:spPr>
        <p:txBody>
          <a:bodyPr vert="horz" wrap="square" lIns="0" tIns="10941" rIns="0" bIns="0" rtlCol="0" anchor="ctr">
            <a:spAutoFit/>
          </a:bodyPr>
          <a:lstStyle/>
          <a:p>
            <a:pPr marL="11430">
              <a:lnSpc>
                <a:spcPct val="100000"/>
              </a:lnSpc>
              <a:spcBef>
                <a:spcPts val="85"/>
              </a:spcBef>
            </a:pPr>
            <a:r>
              <a:rPr spc="-9" dirty="0"/>
              <a:t>Orchestration </a:t>
            </a:r>
            <a:r>
              <a:rPr spc="-5" dirty="0"/>
              <a:t>in</a:t>
            </a:r>
            <a:r>
              <a:rPr spc="-23" dirty="0"/>
              <a:t> </a:t>
            </a:r>
            <a:r>
              <a:rPr spc="-9" dirty="0"/>
              <a:t>BPMN</a:t>
            </a:r>
            <a:endParaRPr spc="-9" dirty="0"/>
          </a:p>
        </p:txBody>
      </p:sp>
      <p:sp>
        <p:nvSpPr>
          <p:cNvPr id="3" name="object 3"/>
          <p:cNvSpPr txBox="1"/>
          <p:nvPr/>
        </p:nvSpPr>
        <p:spPr>
          <a:xfrm>
            <a:off x="2315987" y="1946037"/>
            <a:ext cx="7880078" cy="1350969"/>
          </a:xfrm>
          <a:prstGeom prst="rect">
            <a:avLst/>
          </a:prstGeom>
        </p:spPr>
        <p:txBody>
          <a:bodyPr vert="horz" wrap="square" lIns="0" tIns="11516" rIns="0" bIns="0" rtlCol="0">
            <a:spAutoFit/>
          </a:bodyPr>
          <a:lstStyle/>
          <a:p>
            <a:pPr marL="321945" marR="4445" indent="-311150">
              <a:spcBef>
                <a:spcPts val="90"/>
              </a:spcBef>
              <a:buChar char="■"/>
              <a:tabLst>
                <a:tab pos="321310" algn="l"/>
                <a:tab pos="321945" algn="l"/>
              </a:tabLst>
            </a:pPr>
            <a:r>
              <a:rPr sz="2175" dirty="0">
                <a:solidFill>
                  <a:srgbClr val="323232"/>
                </a:solidFill>
                <a:latin typeface="Arial" panose="020B0604020202020204"/>
                <a:cs typeface="Arial" panose="020B0604020202020204"/>
              </a:rPr>
              <a:t>A BPMN diagram </a:t>
            </a:r>
            <a:r>
              <a:rPr sz="2175" spc="-5" dirty="0">
                <a:solidFill>
                  <a:srgbClr val="323232"/>
                </a:solidFill>
                <a:latin typeface="Arial" panose="020B0604020202020204"/>
                <a:cs typeface="Arial" panose="020B0604020202020204"/>
              </a:rPr>
              <a:t>may </a:t>
            </a:r>
            <a:r>
              <a:rPr sz="2175" dirty="0">
                <a:solidFill>
                  <a:srgbClr val="323232"/>
                </a:solidFill>
                <a:latin typeface="Arial" panose="020B0604020202020204"/>
                <a:cs typeface="Arial" panose="020B0604020202020204"/>
              </a:rPr>
              <a:t>contain </a:t>
            </a:r>
            <a:r>
              <a:rPr sz="2175" spc="-5" dirty="0">
                <a:solidFill>
                  <a:srgbClr val="323232"/>
                </a:solidFill>
                <a:latin typeface="Arial" panose="020B0604020202020204"/>
                <a:cs typeface="Arial" panose="020B0604020202020204"/>
              </a:rPr>
              <a:t>more than </a:t>
            </a:r>
            <a:r>
              <a:rPr sz="2175" dirty="0">
                <a:solidFill>
                  <a:srgbClr val="323232"/>
                </a:solidFill>
                <a:latin typeface="Arial" panose="020B0604020202020204"/>
                <a:cs typeface="Arial" panose="020B0604020202020204"/>
              </a:rPr>
              <a:t>one </a:t>
            </a:r>
            <a:r>
              <a:rPr sz="2175" i="1" dirty="0">
                <a:solidFill>
                  <a:srgbClr val="323232"/>
                </a:solidFill>
                <a:latin typeface="Arial" panose="020B0604020202020204"/>
                <a:cs typeface="Arial" panose="020B0604020202020204"/>
              </a:rPr>
              <a:t>orchestration. </a:t>
            </a:r>
            <a:r>
              <a:rPr sz="2175" spc="-5" dirty="0">
                <a:solidFill>
                  <a:srgbClr val="323232"/>
                </a:solidFill>
                <a:latin typeface="Arial" panose="020B0604020202020204"/>
                <a:cs typeface="Arial" panose="020B0604020202020204"/>
              </a:rPr>
              <a:t>If  </a:t>
            </a:r>
            <a:r>
              <a:rPr sz="2175" dirty="0">
                <a:solidFill>
                  <a:srgbClr val="323232"/>
                </a:solidFill>
                <a:latin typeface="Arial" panose="020B0604020202020204"/>
                <a:cs typeface="Arial" panose="020B0604020202020204"/>
              </a:rPr>
              <a:t>so, each </a:t>
            </a:r>
            <a:r>
              <a:rPr sz="2175" i="1" spc="-5" dirty="0">
                <a:solidFill>
                  <a:srgbClr val="323232"/>
                </a:solidFill>
                <a:latin typeface="Arial" panose="020B0604020202020204"/>
                <a:cs typeface="Arial" panose="020B0604020202020204"/>
              </a:rPr>
              <a:t>orchestration </a:t>
            </a:r>
            <a:r>
              <a:rPr sz="2175" dirty="0">
                <a:solidFill>
                  <a:srgbClr val="323232"/>
                </a:solidFill>
                <a:latin typeface="Arial" panose="020B0604020202020204"/>
                <a:cs typeface="Arial" panose="020B0604020202020204"/>
              </a:rPr>
              <a:t>appears within its own container called  a </a:t>
            </a:r>
            <a:r>
              <a:rPr sz="2175" spc="-5" dirty="0">
                <a:solidFill>
                  <a:srgbClr val="323232"/>
                </a:solidFill>
                <a:latin typeface="Arial" panose="020B0604020202020204"/>
                <a:cs typeface="Arial" panose="020B0604020202020204"/>
              </a:rPr>
              <a:t>Pool. </a:t>
            </a:r>
            <a:r>
              <a:rPr sz="2175" dirty="0">
                <a:solidFill>
                  <a:srgbClr val="323232"/>
                </a:solidFill>
                <a:latin typeface="Arial" panose="020B0604020202020204"/>
                <a:cs typeface="Arial" panose="020B0604020202020204"/>
              </a:rPr>
              <a:t>Thus, </a:t>
            </a:r>
            <a:r>
              <a:rPr sz="2175" i="1" spc="-5" dirty="0">
                <a:solidFill>
                  <a:srgbClr val="323232"/>
                </a:solidFill>
                <a:latin typeface="Arial" panose="020B0604020202020204"/>
                <a:cs typeface="Arial" panose="020B0604020202020204"/>
              </a:rPr>
              <a:t>orchestrations </a:t>
            </a:r>
            <a:r>
              <a:rPr sz="2175" dirty="0">
                <a:solidFill>
                  <a:srgbClr val="323232"/>
                </a:solidFill>
                <a:latin typeface="Arial" panose="020B0604020202020204"/>
                <a:cs typeface="Arial" panose="020B0604020202020204"/>
              </a:rPr>
              <a:t>(i.e., Processes) </a:t>
            </a:r>
            <a:r>
              <a:rPr sz="2175" spc="-5" dirty="0">
                <a:solidFill>
                  <a:srgbClr val="323232"/>
                </a:solidFill>
                <a:latin typeface="Arial" panose="020B0604020202020204"/>
                <a:cs typeface="Arial" panose="020B0604020202020204"/>
              </a:rPr>
              <a:t>are always  </a:t>
            </a:r>
            <a:r>
              <a:rPr sz="2175" dirty="0">
                <a:solidFill>
                  <a:srgbClr val="323232"/>
                </a:solidFill>
                <a:latin typeface="Arial" panose="020B0604020202020204"/>
                <a:cs typeface="Arial" panose="020B0604020202020204"/>
              </a:rPr>
              <a:t>contained within a</a:t>
            </a:r>
            <a:r>
              <a:rPr sz="2175" spc="-14" dirty="0">
                <a:solidFill>
                  <a:srgbClr val="323232"/>
                </a:solidFill>
                <a:latin typeface="Arial" panose="020B0604020202020204"/>
                <a:cs typeface="Arial" panose="020B0604020202020204"/>
              </a:rPr>
              <a:t> </a:t>
            </a:r>
            <a:r>
              <a:rPr sz="2175" dirty="0">
                <a:solidFill>
                  <a:srgbClr val="323232"/>
                </a:solidFill>
                <a:latin typeface="Arial" panose="020B0604020202020204"/>
                <a:cs typeface="Arial" panose="020B0604020202020204"/>
              </a:rPr>
              <a:t>Pool.</a:t>
            </a:r>
            <a:endParaRPr sz="2175">
              <a:latin typeface="Arial" panose="020B0604020202020204"/>
              <a:cs typeface="Arial" panose="020B0604020202020204"/>
            </a:endParaRPr>
          </a:p>
        </p:txBody>
      </p:sp>
      <p:sp>
        <p:nvSpPr>
          <p:cNvPr id="4" name="object 4"/>
          <p:cNvSpPr/>
          <p:nvPr/>
        </p:nvSpPr>
        <p:spPr>
          <a:xfrm>
            <a:off x="2114686" y="3626275"/>
            <a:ext cx="8438278" cy="2280242"/>
          </a:xfrm>
          <a:prstGeom prst="rect">
            <a:avLst/>
          </a:prstGeom>
          <a:blipFill>
            <a:blip r:embed="rId1" cstate="print"/>
            <a:stretch>
              <a:fillRect/>
            </a:stretch>
          </a:blipFill>
        </p:spPr>
        <p:txBody>
          <a:bodyPr wrap="square" lIns="0" tIns="0" rIns="0" bIns="0" rtlCol="0"/>
          <a:lstStyle/>
          <a:p>
            <a:endParaRPr sz="1630"/>
          </a:p>
        </p:txBody>
      </p:sp>
      <p:sp>
        <p:nvSpPr>
          <p:cNvPr id="5" name="object 5"/>
          <p:cNvSpPr txBox="1"/>
          <p:nvPr/>
        </p:nvSpPr>
        <p:spPr>
          <a:xfrm>
            <a:off x="8258440" y="6012517"/>
            <a:ext cx="1978513" cy="192360"/>
          </a:xfrm>
          <a:prstGeom prst="rect">
            <a:avLst/>
          </a:prstGeom>
        </p:spPr>
        <p:txBody>
          <a:bodyPr vert="horz" wrap="square" lIns="0" tIns="0" rIns="0" bIns="0" rtlCol="0">
            <a:spAutoFit/>
          </a:bodyPr>
          <a:lstStyle/>
          <a:p>
            <a:pPr marL="11430">
              <a:lnSpc>
                <a:spcPts val="1490"/>
              </a:lnSpc>
            </a:pPr>
            <a:r>
              <a:rPr sz="1270" spc="-9" dirty="0">
                <a:solidFill>
                  <a:srgbClr val="323232"/>
                </a:solidFill>
                <a:latin typeface="Arial" panose="020B0604020202020204"/>
                <a:cs typeface="Arial" panose="020B0604020202020204"/>
              </a:rPr>
              <a:t>(White </a:t>
            </a:r>
            <a:r>
              <a:rPr sz="1270" spc="-5" dirty="0">
                <a:solidFill>
                  <a:srgbClr val="323232"/>
                </a:solidFill>
                <a:latin typeface="Arial" panose="020B0604020202020204"/>
                <a:cs typeface="Arial" panose="020B0604020202020204"/>
              </a:rPr>
              <a:t>&amp; Miers 2008, p.</a:t>
            </a:r>
            <a:r>
              <a:rPr sz="1270" spc="-45" dirty="0">
                <a:solidFill>
                  <a:srgbClr val="323232"/>
                </a:solidFill>
                <a:latin typeface="Arial" panose="020B0604020202020204"/>
                <a:cs typeface="Arial" panose="020B0604020202020204"/>
              </a:rPr>
              <a:t> </a:t>
            </a:r>
            <a:r>
              <a:rPr sz="1270" spc="-9" dirty="0">
                <a:solidFill>
                  <a:srgbClr val="323232"/>
                </a:solidFill>
                <a:latin typeface="Arial" panose="020B0604020202020204"/>
                <a:cs typeface="Arial" panose="020B0604020202020204"/>
              </a:rPr>
              <a:t>29)</a:t>
            </a:r>
            <a:endParaRPr sz="1270">
              <a:latin typeface="Arial" panose="020B0604020202020204"/>
              <a:cs typeface="Arial" panose="020B0604020202020204"/>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process orchestration vs choreography</a:t>
            </a:r>
            <a:endParaRPr lang="en-US" dirty="0"/>
          </a:p>
        </p:txBody>
      </p:sp>
      <p:pic>
        <p:nvPicPr>
          <p:cNvPr id="1026" name="Picture 2" descr="Architectures of web service orchestration and web service choreography |  Download Scientific Diagra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61953" y="2230395"/>
            <a:ext cx="8096250" cy="35052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889684" y="5809736"/>
            <a:ext cx="11162271" cy="646331"/>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term Process Conversation refers to the concrete messages that are </a:t>
            </a:r>
            <a:r>
              <a:rPr lang="en-US" dirty="0" smtClean="0">
                <a:latin typeface="Times New Roman" panose="02020603050405020304" pitchFamily="18" charset="0"/>
                <a:cs typeface="Times New Roman" panose="02020603050405020304" pitchFamily="18" charset="0"/>
              </a:rPr>
              <a:t>ex-changed </a:t>
            </a:r>
            <a:r>
              <a:rPr lang="en-US" dirty="0">
                <a:latin typeface="Times New Roman" panose="02020603050405020304" pitchFamily="18" charset="0"/>
                <a:cs typeface="Times New Roman" panose="02020603050405020304" pitchFamily="18" charset="0"/>
              </a:rPr>
              <a:t>as specified in a given process choreography. Therefore, process </a:t>
            </a:r>
            <a:r>
              <a:rPr lang="en-US" dirty="0" smtClean="0">
                <a:latin typeface="Times New Roman" panose="02020603050405020304" pitchFamily="18" charset="0"/>
                <a:cs typeface="Times New Roman" panose="02020603050405020304" pitchFamily="18" charset="0"/>
              </a:rPr>
              <a:t>choreographies </a:t>
            </a:r>
            <a:r>
              <a:rPr lang="en-US" dirty="0">
                <a:latin typeface="Times New Roman" panose="02020603050405020304" pitchFamily="18" charset="0"/>
                <a:cs typeface="Times New Roman" panose="02020603050405020304" pitchFamily="18" charset="0"/>
              </a:rPr>
              <a:t>serve as conversation models.</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Process Choreography</a:t>
            </a:r>
            <a:endParaRPr lang="en-US" dirty="0"/>
          </a:p>
        </p:txBody>
      </p:sp>
      <p:sp>
        <p:nvSpPr>
          <p:cNvPr id="3" name="Content Placeholder 2"/>
          <p:cNvSpPr>
            <a:spLocks noGrp="1"/>
          </p:cNvSpPr>
          <p:nvPr>
            <p:ph idx="1"/>
          </p:nvPr>
        </p:nvSpPr>
        <p:spPr/>
        <p:txBody>
          <a:bodyPr>
            <a:normAutofit/>
          </a:bodyPr>
          <a:lstStyle/>
          <a:p>
            <a:r>
              <a:rPr lang="en-US" dirty="0"/>
              <a:t>Choreographies have a central role in ensuring interoperability </a:t>
            </a:r>
            <a:r>
              <a:rPr lang="en-US" dirty="0" smtClean="0"/>
              <a:t>between process orchestrations.</a:t>
            </a:r>
            <a:endParaRPr lang="en-US" dirty="0" smtClean="0"/>
          </a:p>
          <a:p>
            <a:r>
              <a:rPr lang="en-US" dirty="0"/>
              <a:t>It is </a:t>
            </a:r>
            <a:r>
              <a:rPr lang="en-US" dirty="0" smtClean="0"/>
              <a:t>performed </a:t>
            </a:r>
            <a:r>
              <a:rPr lang="en-US" dirty="0"/>
              <a:t>by a participant in </a:t>
            </a:r>
            <a:r>
              <a:rPr lang="en-US" dirty="0" smtClean="0"/>
              <a:t>a business-to-business </a:t>
            </a:r>
            <a:r>
              <a:rPr lang="en-US" dirty="0"/>
              <a:t>collaboration</a:t>
            </a:r>
            <a:r>
              <a:rPr lang="en-US" dirty="0" smtClean="0"/>
              <a:t>.</a:t>
            </a:r>
            <a:endParaRPr lang="en-US" dirty="0" smtClean="0"/>
          </a:p>
          <a:p>
            <a:r>
              <a:rPr lang="en-US" dirty="0"/>
              <a:t>Several industry initiatives are in </a:t>
            </a:r>
            <a:r>
              <a:rPr lang="en-US" dirty="0" smtClean="0"/>
              <a:t>place for </a:t>
            </a:r>
            <a:r>
              <a:rPr lang="en-US" dirty="0"/>
              <a:t>establishing standardized choreographies in particular domains. </a:t>
            </a:r>
            <a:endParaRPr lang="en-US" dirty="0" smtClean="0"/>
          </a:p>
          <a:p>
            <a:r>
              <a:rPr lang="en-US" dirty="0" smtClean="0"/>
              <a:t>Examples: include </a:t>
            </a:r>
            <a:r>
              <a:rPr lang="en-US" b="1" dirty="0" err="1"/>
              <a:t>RosettaNet</a:t>
            </a:r>
            <a:r>
              <a:rPr lang="en-US" dirty="0"/>
              <a:t> for the supply chain domain, </a:t>
            </a:r>
            <a:r>
              <a:rPr lang="en-US" b="1" dirty="0" err="1"/>
              <a:t>SWIFTNet</a:t>
            </a:r>
            <a:r>
              <a:rPr lang="en-US" b="1" dirty="0"/>
              <a:t> </a:t>
            </a:r>
            <a:r>
              <a:rPr lang="en-US" dirty="0"/>
              <a:t>for financial </a:t>
            </a:r>
            <a:r>
              <a:rPr lang="en-US" dirty="0" smtClean="0"/>
              <a:t>services</a:t>
            </a:r>
            <a:r>
              <a:rPr lang="en-US" dirty="0"/>
              <a:t>, and Health Level Seven (</a:t>
            </a:r>
            <a:r>
              <a:rPr lang="en-US" b="1" dirty="0"/>
              <a:t>HL7</a:t>
            </a:r>
            <a:r>
              <a:rPr lang="en-US" dirty="0"/>
              <a:t>) for health care services. </a:t>
            </a:r>
            <a:endParaRPr lang="en-US" dirty="0" smtClean="0"/>
          </a:p>
          <a:p>
            <a:r>
              <a:rPr lang="en-US" dirty="0" smtClean="0"/>
              <a:t>They </a:t>
            </a:r>
            <a:r>
              <a:rPr lang="en-US" dirty="0"/>
              <a:t>all </a:t>
            </a:r>
            <a:r>
              <a:rPr lang="en-US" dirty="0" smtClean="0"/>
              <a:t>define rules </a:t>
            </a:r>
            <a:r>
              <a:rPr lang="en-US" dirty="0"/>
              <a:t>for the collaboration that companies need to comply with in order </a:t>
            </a:r>
            <a:r>
              <a:rPr lang="en-US" dirty="0" smtClean="0"/>
              <a:t>to collaborate </a:t>
            </a:r>
            <a:r>
              <a:rPr lang="en-US" dirty="0"/>
              <a:t>with each other.</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a:t>
            </a:r>
            <a:endParaRPr lang="en-US" dirty="0"/>
          </a:p>
        </p:txBody>
      </p:sp>
      <p:sp>
        <p:nvSpPr>
          <p:cNvPr id="3" name="Content Placeholder 2"/>
          <p:cNvSpPr>
            <a:spLocks noGrp="1"/>
          </p:cNvSpPr>
          <p:nvPr>
            <p:ph idx="1"/>
          </p:nvPr>
        </p:nvSpPr>
        <p:spPr/>
        <p:txBody>
          <a:bodyPr/>
          <a:lstStyle/>
          <a:p>
            <a:r>
              <a:rPr lang="en-US" dirty="0"/>
              <a:t>By introducing collaboration rules, costs for the individual companies </a:t>
            </a:r>
            <a:r>
              <a:rPr lang="en-US" dirty="0" smtClean="0"/>
              <a:t>are reduced.</a:t>
            </a:r>
            <a:endParaRPr lang="en-US" dirty="0" smtClean="0"/>
          </a:p>
          <a:p>
            <a:r>
              <a:rPr lang="en-US" dirty="0"/>
              <a:t>New companies can join the market more </a:t>
            </a:r>
            <a:r>
              <a:rPr lang="en-US" dirty="0" smtClean="0"/>
              <a:t>easily, since </a:t>
            </a:r>
            <a:r>
              <a:rPr lang="en-US" dirty="0"/>
              <a:t>they know the rules of that domain</a:t>
            </a:r>
            <a:r>
              <a:rPr lang="en-US" dirty="0" smtClean="0"/>
              <a:t>.</a:t>
            </a:r>
            <a:endParaRPr lang="en-US" dirty="0" smtClean="0"/>
          </a:p>
          <a:p>
            <a:r>
              <a:rPr lang="en-US" dirty="0"/>
              <a:t>These collaboration rules are specified by process choreographies.</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a:t>
            </a:r>
            <a:endParaRPr lang="en-US" dirty="0"/>
          </a:p>
        </p:txBody>
      </p:sp>
      <p:pic>
        <p:nvPicPr>
          <p:cNvPr id="4" name="Content Placeholder 3"/>
          <p:cNvPicPr>
            <a:picLocks noGrp="1" noChangeAspect="1"/>
          </p:cNvPicPr>
          <p:nvPr>
            <p:ph idx="1"/>
          </p:nvPr>
        </p:nvPicPr>
        <p:blipFill>
          <a:blip r:embed="rId1"/>
          <a:stretch>
            <a:fillRect/>
          </a:stretch>
        </p:blipFill>
        <p:spPr>
          <a:xfrm>
            <a:off x="4241330" y="2111676"/>
            <a:ext cx="7530540" cy="3932237"/>
          </a:xfrm>
          <a:prstGeom prst="rect">
            <a:avLst/>
          </a:prstGeom>
        </p:spPr>
      </p:pic>
      <p:sp>
        <p:nvSpPr>
          <p:cNvPr id="5" name="Rectangle 4"/>
          <p:cNvSpPr/>
          <p:nvPr/>
        </p:nvSpPr>
        <p:spPr>
          <a:xfrm>
            <a:off x="716691" y="5979207"/>
            <a:ext cx="11055179" cy="646331"/>
          </a:xfrm>
          <a:prstGeom prst="rect">
            <a:avLst/>
          </a:prstGeom>
        </p:spPr>
        <p:txBody>
          <a:bodyPr wrap="square">
            <a:spAutoFit/>
          </a:bodyPr>
          <a:lstStyle/>
          <a:p>
            <a:r>
              <a:rPr lang="en-US" i="1" dirty="0">
                <a:solidFill>
                  <a:srgbClr val="FF0000"/>
                </a:solidFill>
                <a:latin typeface="Times New Roman" panose="02020603050405020304" pitchFamily="18" charset="0"/>
                <a:cs typeface="Times New Roman" panose="02020603050405020304" pitchFamily="18" charset="0"/>
              </a:rPr>
              <a:t>To </a:t>
            </a:r>
            <a:r>
              <a:rPr lang="en-US" i="1" dirty="0" smtClean="0">
                <a:solidFill>
                  <a:srgbClr val="FF0000"/>
                </a:solidFill>
                <a:latin typeface="Times New Roman" panose="02020603050405020304" pitchFamily="18" charset="0"/>
                <a:cs typeface="Times New Roman" panose="02020603050405020304" pitchFamily="18" charset="0"/>
              </a:rPr>
              <a:t>avoid these </a:t>
            </a:r>
            <a:r>
              <a:rPr lang="en-US" i="1" dirty="0">
                <a:solidFill>
                  <a:srgbClr val="FF0000"/>
                </a:solidFill>
                <a:latin typeface="Times New Roman" panose="02020603050405020304" pitchFamily="18" charset="0"/>
                <a:cs typeface="Times New Roman" panose="02020603050405020304" pitchFamily="18" charset="0"/>
              </a:rPr>
              <a:t>kinds of problems, the partners involved in a process choreography need</a:t>
            </a:r>
            <a:endParaRPr lang="en-US" i="1" dirty="0">
              <a:solidFill>
                <a:srgbClr val="FF0000"/>
              </a:solidFill>
              <a:latin typeface="Times New Roman" panose="02020603050405020304" pitchFamily="18" charset="0"/>
              <a:cs typeface="Times New Roman" panose="02020603050405020304" pitchFamily="18" charset="0"/>
            </a:endParaRPr>
          </a:p>
          <a:p>
            <a:r>
              <a:rPr lang="en-US" i="1" dirty="0">
                <a:solidFill>
                  <a:srgbClr val="FF0000"/>
                </a:solidFill>
                <a:latin typeface="Times New Roman" panose="02020603050405020304" pitchFamily="18" charset="0"/>
                <a:cs typeface="Times New Roman" panose="02020603050405020304" pitchFamily="18" charset="0"/>
              </a:rPr>
              <a:t>to agree on the process choreography.</a:t>
            </a:r>
            <a:endParaRPr lang="en-US" i="1" dirty="0">
              <a:solidFill>
                <a:srgbClr val="FF0000"/>
              </a:solidFill>
              <a:latin typeface="Times New Roman" panose="02020603050405020304" pitchFamily="18" charset="0"/>
              <a:cs typeface="Times New Roman" panose="02020603050405020304" pitchFamily="18" charset="0"/>
            </a:endParaRPr>
          </a:p>
        </p:txBody>
      </p:sp>
      <p:sp>
        <p:nvSpPr>
          <p:cNvPr id="6" name="Rectangle 5"/>
          <p:cNvSpPr/>
          <p:nvPr/>
        </p:nvSpPr>
        <p:spPr>
          <a:xfrm>
            <a:off x="716691" y="2231134"/>
            <a:ext cx="3451655" cy="3693319"/>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The first activity to be performed by Company 1 is receive activity </a:t>
            </a:r>
            <a:r>
              <a:rPr lang="en-US" dirty="0" smtClean="0">
                <a:latin typeface="Times New Roman" panose="02020603050405020304" pitchFamily="18" charset="0"/>
                <a:cs typeface="Times New Roman" panose="02020603050405020304" pitchFamily="18" charset="0"/>
              </a:rPr>
              <a:t>A1.This </a:t>
            </a:r>
            <a:r>
              <a:rPr lang="en-US" dirty="0">
                <a:latin typeface="Times New Roman" panose="02020603050405020304" pitchFamily="18" charset="0"/>
                <a:cs typeface="Times New Roman" panose="02020603050405020304" pitchFamily="18" charset="0"/>
              </a:rPr>
              <a:t>activity waits to receive a message sent by activity B2.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receive activity A1 is blocking, </a:t>
            </a:r>
            <a:r>
              <a:rPr lang="en-US" dirty="0" smtClean="0">
                <a:latin typeface="Times New Roman" panose="02020603050405020304" pitchFamily="18" charset="0"/>
                <a:cs typeface="Times New Roman" panose="02020603050405020304" pitchFamily="18" charset="0"/>
              </a:rPr>
              <a:t>the process </a:t>
            </a:r>
            <a:r>
              <a:rPr lang="en-US" dirty="0">
                <a:latin typeface="Times New Roman" panose="02020603050405020304" pitchFamily="18" charset="0"/>
                <a:cs typeface="Times New Roman" panose="02020603050405020304" pitchFamily="18" charset="0"/>
              </a:rPr>
              <a:t>orchestration run </a:t>
            </a:r>
            <a:r>
              <a:rPr lang="en-US" dirty="0" smtClean="0">
                <a:latin typeface="Times New Roman" panose="02020603050405020304" pitchFamily="18" charset="0"/>
                <a:cs typeface="Times New Roman" panose="02020603050405020304" pitchFamily="18" charset="0"/>
              </a:rPr>
              <a:t>by Company </a:t>
            </a:r>
            <a:r>
              <a:rPr lang="en-US" dirty="0">
                <a:latin typeface="Times New Roman" panose="02020603050405020304" pitchFamily="18" charset="0"/>
                <a:cs typeface="Times New Roman" panose="02020603050405020304" pitchFamily="18" charset="0"/>
              </a:rPr>
              <a:t>1 cannot proceed. Company 2 waits in activity A2 to receive a message </a:t>
            </a:r>
            <a:r>
              <a:rPr lang="en-US" dirty="0" smtClean="0">
                <a:latin typeface="Times New Roman" panose="02020603050405020304" pitchFamily="18" charset="0"/>
                <a:cs typeface="Times New Roman" panose="02020603050405020304" pitchFamily="18" charset="0"/>
              </a:rPr>
              <a:t>from activity </a:t>
            </a:r>
            <a:r>
              <a:rPr lang="en-US" dirty="0">
                <a:latin typeface="Times New Roman" panose="02020603050405020304" pitchFamily="18" charset="0"/>
                <a:cs typeface="Times New Roman" panose="02020603050405020304" pitchFamily="18" charset="0"/>
              </a:rPr>
              <a:t>C1 to be sent by Company 1. As a result, both process orchestrations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cannot proceed: they are stuck in a permanent deadlock situation.</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of business-to-business collaboration through interacting </a:t>
            </a:r>
            <a:r>
              <a:rPr lang="en-US" dirty="0" err="1"/>
              <a:t>busi</a:t>
            </a:r>
            <a:r>
              <a:rPr lang="en-US" dirty="0"/>
              <a:t>-</a:t>
            </a:r>
            <a:br>
              <a:rPr lang="en-US" dirty="0"/>
            </a:br>
            <a:r>
              <a:rPr lang="en-US" dirty="0"/>
              <a:t>ness processes</a:t>
            </a:r>
            <a:endParaRPr lang="en-US" dirty="0"/>
          </a:p>
        </p:txBody>
      </p:sp>
      <p:pic>
        <p:nvPicPr>
          <p:cNvPr id="4" name="Content Placeholder 3"/>
          <p:cNvPicPr>
            <a:picLocks noGrp="1" noChangeAspect="1"/>
          </p:cNvPicPr>
          <p:nvPr>
            <p:ph idx="1"/>
          </p:nvPr>
        </p:nvPicPr>
        <p:blipFill>
          <a:blip r:embed="rId1"/>
          <a:stretch>
            <a:fillRect/>
          </a:stretch>
        </p:blipFill>
        <p:spPr>
          <a:xfrm>
            <a:off x="3697636" y="2540000"/>
            <a:ext cx="4463354" cy="377825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15987" y="692711"/>
            <a:ext cx="9876013" cy="749712"/>
          </a:xfrm>
          <a:prstGeom prst="rect">
            <a:avLst/>
          </a:prstGeom>
        </p:spPr>
        <p:txBody>
          <a:bodyPr vert="horz" wrap="square" lIns="0" tIns="10941" rIns="0" bIns="0" rtlCol="0" anchor="ctr">
            <a:spAutoFit/>
          </a:bodyPr>
          <a:lstStyle/>
          <a:p>
            <a:pPr marL="11430">
              <a:lnSpc>
                <a:spcPct val="100000"/>
              </a:lnSpc>
              <a:spcBef>
                <a:spcPts val="85"/>
              </a:spcBef>
            </a:pPr>
            <a:r>
              <a:rPr spc="-9" dirty="0"/>
              <a:t>Choreography</a:t>
            </a:r>
            <a:r>
              <a:rPr spc="-27" dirty="0"/>
              <a:t> </a:t>
            </a:r>
            <a:r>
              <a:rPr spc="-9" dirty="0"/>
              <a:t>Example</a:t>
            </a:r>
            <a:endParaRPr spc="-9" dirty="0"/>
          </a:p>
        </p:txBody>
      </p:sp>
      <p:sp>
        <p:nvSpPr>
          <p:cNvPr id="3" name="object 3"/>
          <p:cNvSpPr/>
          <p:nvPr/>
        </p:nvSpPr>
        <p:spPr>
          <a:xfrm>
            <a:off x="1064303" y="1633928"/>
            <a:ext cx="9870644" cy="4942895"/>
          </a:xfrm>
          <a:prstGeom prst="rect">
            <a:avLst/>
          </a:prstGeom>
          <a:blipFill>
            <a:blip r:embed="rId1" cstate="print"/>
            <a:stretch>
              <a:fillRect/>
            </a:stretch>
          </a:blipFill>
        </p:spPr>
        <p:txBody>
          <a:bodyPr wrap="square" lIns="0" tIns="0" rIns="0" bIns="0" rtlCol="0"/>
          <a:lstStyle/>
          <a:p>
            <a:endParaRPr sz="1630"/>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The phases involved in </a:t>
            </a:r>
            <a:r>
              <a:rPr lang="en-US" sz="3200" dirty="0" smtClean="0"/>
              <a:t>the development </a:t>
            </a:r>
            <a:r>
              <a:rPr lang="en-US" sz="3200" dirty="0"/>
              <a:t>of process choreographies</a:t>
            </a:r>
            <a:endParaRPr lang="en-US" sz="3200" dirty="0"/>
          </a:p>
        </p:txBody>
      </p:sp>
      <p:pic>
        <p:nvPicPr>
          <p:cNvPr id="4" name="Picture 3"/>
          <p:cNvPicPr>
            <a:picLocks noChangeAspect="1"/>
          </p:cNvPicPr>
          <p:nvPr/>
        </p:nvPicPr>
        <p:blipFill>
          <a:blip r:embed="rId1"/>
          <a:stretch>
            <a:fillRect/>
          </a:stretch>
        </p:blipFill>
        <p:spPr>
          <a:xfrm>
            <a:off x="3443415" y="2014194"/>
            <a:ext cx="5685395" cy="4336855"/>
          </a:xfrm>
          <a:prstGeom prst="rect">
            <a:avLst/>
          </a:prstGeom>
        </p:spPr>
      </p:pic>
      <p:sp>
        <p:nvSpPr>
          <p:cNvPr id="6" name="Left Brace 5"/>
          <p:cNvSpPr/>
          <p:nvPr/>
        </p:nvSpPr>
        <p:spPr>
          <a:xfrm>
            <a:off x="2496065" y="3229232"/>
            <a:ext cx="617838" cy="198531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8" name="Diagram 7"/>
          <p:cNvGraphicFramePr/>
          <p:nvPr/>
        </p:nvGraphicFramePr>
        <p:xfrm>
          <a:off x="601363" y="3080952"/>
          <a:ext cx="1894702" cy="203697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Engineers</a:t>
            </a:r>
            <a:endParaRPr lang="en-US" dirty="0"/>
          </a:p>
        </p:txBody>
      </p:sp>
      <p:sp>
        <p:nvSpPr>
          <p:cNvPr id="3" name="Rectangle 2"/>
          <p:cNvSpPr/>
          <p:nvPr/>
        </p:nvSpPr>
        <p:spPr>
          <a:xfrm>
            <a:off x="1219199" y="2242912"/>
            <a:ext cx="10190205" cy="2862322"/>
          </a:xfrm>
          <a:prstGeom prst="rect">
            <a:avLst/>
          </a:prstGeom>
        </p:spPr>
        <p:txBody>
          <a:bodyPr wrap="square">
            <a:spAutoFit/>
          </a:bodyPr>
          <a:lstStyle/>
          <a:p>
            <a:r>
              <a:rPr lang="en-US" sz="2000" dirty="0">
                <a:cs typeface="Times New Roman" panose="02020603050405020304" pitchFamily="18" charset="0"/>
              </a:rPr>
              <a:t>Business engineers are mainly involved in the choreography design </a:t>
            </a:r>
            <a:r>
              <a:rPr lang="en-US" sz="2000" dirty="0" smtClean="0">
                <a:cs typeface="Times New Roman" panose="02020603050405020304" pitchFamily="18" charset="0"/>
              </a:rPr>
              <a:t>phases including:</a:t>
            </a:r>
            <a:endParaRPr lang="en-US" sz="2000" dirty="0" smtClean="0">
              <a:cs typeface="Times New Roman" panose="02020603050405020304" pitchFamily="18" charset="0"/>
            </a:endParaRP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scenario modelling--Plan</a:t>
            </a:r>
            <a:endParaRPr lang="en-US" sz="2000" dirty="0" smtClean="0">
              <a:cs typeface="Times New Roman" panose="02020603050405020304" pitchFamily="18" charset="0"/>
            </a:endParaRP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domain scoping--</a:t>
            </a:r>
            <a:r>
              <a:rPr lang="en-US" sz="2000" dirty="0">
                <a:cs typeface="Times New Roman" panose="02020603050405020304" pitchFamily="18" charset="0"/>
              </a:rPr>
              <a:t>what users can and cannot access</a:t>
            </a:r>
            <a:endParaRPr lang="en-US" sz="2000" dirty="0" smtClean="0">
              <a:cs typeface="Times New Roman" panose="02020603050405020304" pitchFamily="18" charset="0"/>
            </a:endParaRP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milestone definition--Goals</a:t>
            </a:r>
            <a:endParaRPr lang="en-US" sz="2000" dirty="0" smtClean="0">
              <a:cs typeface="Times New Roman" panose="02020603050405020304" pitchFamily="18" charset="0"/>
            </a:endParaRPr>
          </a:p>
          <a:p>
            <a:pPr marL="457200" indent="-457200">
              <a:buFont typeface="+mj-lt"/>
              <a:buAutoNum type="arabicPeriod"/>
            </a:pPr>
            <a:r>
              <a:rPr lang="en-US" sz="2000" dirty="0">
                <a:cs typeface="Times New Roman" panose="02020603050405020304" pitchFamily="18" charset="0"/>
              </a:rPr>
              <a:t>	</a:t>
            </a:r>
            <a:r>
              <a:rPr lang="en-US" sz="2000" dirty="0" smtClean="0">
                <a:cs typeface="Times New Roman" panose="02020603050405020304" pitchFamily="18" charset="0"/>
              </a:rPr>
              <a:t>participant identification</a:t>
            </a:r>
            <a:endParaRPr lang="en-US" sz="2000" dirty="0" smtClean="0">
              <a:cs typeface="Times New Roman" panose="02020603050405020304" pitchFamily="18" charset="0"/>
            </a:endParaRPr>
          </a:p>
          <a:p>
            <a:r>
              <a:rPr lang="en-US" sz="2000" dirty="0" smtClean="0">
                <a:cs typeface="Times New Roman" panose="02020603050405020304" pitchFamily="18" charset="0"/>
              </a:rPr>
              <a:t>Business </a:t>
            </a:r>
            <a:r>
              <a:rPr lang="en-US" sz="2000" dirty="0">
                <a:cs typeface="Times New Roman" panose="02020603050405020304" pitchFamily="18" charset="0"/>
              </a:rPr>
              <a:t>engineers are responsible for </a:t>
            </a:r>
            <a:r>
              <a:rPr lang="en-US" sz="2000" dirty="0" smtClean="0">
                <a:cs typeface="Times New Roman" panose="02020603050405020304" pitchFamily="18" charset="0"/>
              </a:rPr>
              <a:t>business-related aspects </a:t>
            </a:r>
            <a:r>
              <a:rPr lang="en-US" sz="2000" dirty="0">
                <a:cs typeface="Times New Roman" panose="02020603050405020304" pitchFamily="18" charset="0"/>
              </a:rPr>
              <a:t>of the process choreography; they need to make sure that the </a:t>
            </a:r>
            <a:r>
              <a:rPr lang="en-US" sz="2000" dirty="0" smtClean="0">
                <a:cs typeface="Times New Roman" panose="02020603050405020304" pitchFamily="18" charset="0"/>
              </a:rPr>
              <a:t>collaboration </a:t>
            </a:r>
            <a:r>
              <a:rPr lang="en-US" sz="2000" dirty="0">
                <a:cs typeface="Times New Roman" panose="02020603050405020304" pitchFamily="18" charset="0"/>
              </a:rPr>
              <a:t>contributes to the goals of the enterprise, similarly to </a:t>
            </a:r>
            <a:r>
              <a:rPr lang="en-US" sz="2000" dirty="0" smtClean="0">
                <a:cs typeface="Times New Roman" panose="02020603050405020304" pitchFamily="18" charset="0"/>
              </a:rPr>
              <a:t>organizational business </a:t>
            </a:r>
            <a:r>
              <a:rPr lang="en-US" sz="2000" dirty="0">
                <a:cs typeface="Times New Roman" panose="02020603050405020304" pitchFamily="18" charset="0"/>
              </a:rPr>
              <a:t>processe</a:t>
            </a:r>
            <a:r>
              <a:rPr lang="en-US" sz="2000" dirty="0">
                <a:latin typeface="Times New Roman" panose="02020603050405020304" pitchFamily="18" charset="0"/>
                <a:cs typeface="Times New Roman" panose="02020603050405020304" pitchFamily="18" charset="0"/>
              </a:rPr>
              <a:t>s.</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System Architecture</a:t>
            </a:r>
            <a:endParaRPr lang="en-US" dirty="0"/>
          </a:p>
        </p:txBody>
      </p:sp>
      <p:sp>
        <p:nvSpPr>
          <p:cNvPr id="3" name="Rectangle 2"/>
          <p:cNvSpPr/>
          <p:nvPr/>
        </p:nvSpPr>
        <p:spPr>
          <a:xfrm>
            <a:off x="1153297" y="2102362"/>
            <a:ext cx="9440562" cy="923330"/>
          </a:xfrm>
          <a:prstGeom prst="rect">
            <a:avLst/>
          </a:prstGeom>
        </p:spPr>
        <p:txBody>
          <a:bodyPr wrap="square">
            <a:spAutoFit/>
          </a:bodyPr>
          <a:lstStyle/>
          <a:p>
            <a:pPr marL="285750" indent="-285750">
              <a:buFont typeface="Arial" panose="020B0604020202020204" pitchFamily="34" charset="0"/>
              <a:buChar char="•"/>
            </a:pPr>
            <a:r>
              <a:rPr lang="en-US" dirty="0"/>
              <a:t>System architects are responsible for the architectural aspects of the </a:t>
            </a:r>
            <a:r>
              <a:rPr lang="en-US" dirty="0" smtClean="0"/>
              <a:t>implemented </a:t>
            </a:r>
            <a:r>
              <a:rPr lang="en-US" dirty="0"/>
              <a:t>process choreography</a:t>
            </a:r>
            <a:r>
              <a:rPr lang="en-US" dirty="0" smtClean="0"/>
              <a:t>.</a:t>
            </a:r>
            <a:endParaRPr lang="en-US" dirty="0" smtClean="0"/>
          </a:p>
          <a:p>
            <a:pPr marL="285750" indent="-285750">
              <a:buFont typeface="Arial" panose="020B0604020202020204" pitchFamily="34" charset="0"/>
              <a:buChar char="•"/>
            </a:pPr>
            <a:r>
              <a:rPr lang="en-US" dirty="0"/>
              <a:t>System architects are at the border of </a:t>
            </a:r>
            <a:r>
              <a:rPr lang="en-US" dirty="0" smtClean="0"/>
              <a:t>design and </a:t>
            </a:r>
            <a:r>
              <a:rPr lang="en-US" dirty="0"/>
              <a:t>implementation,</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Choreography Design</a:t>
            </a:r>
            <a:endParaRPr lang="en-US" dirty="0"/>
          </a:p>
        </p:txBody>
      </p:sp>
      <p:sp>
        <p:nvSpPr>
          <p:cNvPr id="3" name="Rectangle 2"/>
          <p:cNvSpPr/>
          <p:nvPr/>
        </p:nvSpPr>
        <p:spPr>
          <a:xfrm>
            <a:off x="1493685" y="2264032"/>
            <a:ext cx="3757760" cy="1200329"/>
          </a:xfrm>
          <a:prstGeom prst="rect">
            <a:avLst/>
          </a:prstGeom>
        </p:spPr>
        <p:txBody>
          <a:bodyPr wrap="none">
            <a:spAutoFit/>
          </a:bodyPr>
          <a:lstStyle/>
          <a:p>
            <a:pPr marL="342900" indent="-342900">
              <a:buFont typeface="+mj-lt"/>
              <a:buAutoNum type="arabicPeriod"/>
            </a:pPr>
            <a:r>
              <a:rPr lang="en-US" dirty="0"/>
              <a:t>High-level Structure Design</a:t>
            </a:r>
            <a:r>
              <a:rPr lang="en-US" dirty="0" smtClean="0"/>
              <a:t>:</a:t>
            </a:r>
            <a:endParaRPr lang="en-US" dirty="0" smtClean="0"/>
          </a:p>
          <a:p>
            <a:pPr marL="342900" indent="-342900">
              <a:buFont typeface="+mj-lt"/>
              <a:buAutoNum type="arabicPeriod"/>
            </a:pPr>
            <a:r>
              <a:rPr lang="en-US" dirty="0" smtClean="0"/>
              <a:t>High-level Behavioral </a:t>
            </a:r>
            <a:r>
              <a:rPr lang="en-US" dirty="0"/>
              <a:t>Design</a:t>
            </a:r>
            <a:r>
              <a:rPr lang="en-US" dirty="0" smtClean="0"/>
              <a:t>:</a:t>
            </a:r>
            <a:endParaRPr lang="en-US" dirty="0" smtClean="0"/>
          </a:p>
          <a:p>
            <a:pPr marL="342900" indent="-342900">
              <a:buFont typeface="+mj-lt"/>
              <a:buAutoNum type="arabicPeriod"/>
            </a:pPr>
            <a:r>
              <a:rPr lang="en-US" dirty="0"/>
              <a:t>Collaboration Scenarios</a:t>
            </a:r>
            <a:r>
              <a:rPr lang="en-US" dirty="0" smtClean="0"/>
              <a:t>:</a:t>
            </a:r>
            <a:endParaRPr lang="en-US" dirty="0" smtClean="0"/>
          </a:p>
          <a:p>
            <a:pPr marL="342900" indent="-342900">
              <a:buFont typeface="+mj-lt"/>
              <a:buAutoNum type="arabicPeriod"/>
            </a:pPr>
            <a:r>
              <a:rPr lang="en-US" dirty="0" smtClean="0"/>
              <a:t>Behavioral </a:t>
            </a:r>
            <a:r>
              <a:rPr lang="en-US" dirty="0"/>
              <a:t>Interfaces: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Rectangle 2"/>
          <p:cNvSpPr/>
          <p:nvPr/>
        </p:nvSpPr>
        <p:spPr>
          <a:xfrm>
            <a:off x="1128582" y="1939656"/>
            <a:ext cx="10445580" cy="2031325"/>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Auctioning brings together a seller and a buyer. The seller owns a certain good or offers a certain service. There are a number of potential buyers interested in the same item offered. The auctioning mechanism determines the actual buyer by allowing bidders (the potential buyers) to place bids. The auction has a predefined timeframe, e.g. several days. Only during the auction, the bidders are allowed to place their bids. The seller might define a minimum bid and there might be a fixed bidding increment depending on the currently highest bid and the policies of the auctioning service. Once the auction is over, the bidder who has placed the highest bid wins and follow-up activities such as payment and delivery are initiated.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a:pPr>
            <a:r>
              <a:rPr lang="en-US" dirty="0" smtClean="0"/>
              <a:t>High-Level Design-Structural </a:t>
            </a:r>
            <a:endParaRPr lang="en-US" dirty="0"/>
          </a:p>
        </p:txBody>
      </p:sp>
      <p:sp>
        <p:nvSpPr>
          <p:cNvPr id="4" name="Rectangle 3"/>
          <p:cNvSpPr/>
          <p:nvPr/>
        </p:nvSpPr>
        <p:spPr>
          <a:xfrm>
            <a:off x="1252151" y="2014194"/>
            <a:ext cx="9473514" cy="1200329"/>
          </a:xfrm>
          <a:prstGeom prst="rect">
            <a:avLst/>
          </a:prstGeom>
        </p:spPr>
        <p:txBody>
          <a:bodyPr wrap="square">
            <a:spAutoFit/>
          </a:bodyPr>
          <a:lstStyle/>
          <a:p>
            <a:pPr marL="285750" indent="-285750">
              <a:buFont typeface="Arial" panose="020B0604020202020204" pitchFamily="34" charset="0"/>
              <a:buChar char="•"/>
            </a:pPr>
            <a:r>
              <a:rPr lang="en-US" dirty="0"/>
              <a:t>High-level process choreography design involves structure design and </a:t>
            </a:r>
            <a:r>
              <a:rPr lang="en-US" dirty="0" smtClean="0"/>
              <a:t>behaviour </a:t>
            </a:r>
            <a:r>
              <a:rPr lang="en-US" dirty="0"/>
              <a:t>design. </a:t>
            </a:r>
            <a:endParaRPr lang="en-US" dirty="0"/>
          </a:p>
          <a:p>
            <a:pPr marL="742950" lvl="1" indent="-285750">
              <a:buFont typeface="Arial" panose="020B0604020202020204" pitchFamily="34" charset="0"/>
              <a:buChar char="•"/>
            </a:pPr>
            <a:r>
              <a:rPr lang="en-US" dirty="0" smtClean="0"/>
              <a:t>In </a:t>
            </a:r>
            <a:r>
              <a:rPr lang="en-US" dirty="0"/>
              <a:t>high-level structure design, participant roles of the </a:t>
            </a:r>
            <a:r>
              <a:rPr lang="en-US" dirty="0" smtClean="0"/>
              <a:t>choreography </a:t>
            </a:r>
            <a:r>
              <a:rPr lang="en-US" dirty="0"/>
              <a:t>are defined,</a:t>
            </a:r>
            <a:endParaRPr lang="en-US" dirty="0"/>
          </a:p>
        </p:txBody>
      </p:sp>
      <p:pic>
        <p:nvPicPr>
          <p:cNvPr id="5" name="Picture 4"/>
          <p:cNvPicPr>
            <a:picLocks noChangeAspect="1"/>
          </p:cNvPicPr>
          <p:nvPr/>
        </p:nvPicPr>
        <p:blipFill>
          <a:blip r:embed="rId1"/>
          <a:stretch>
            <a:fillRect/>
          </a:stretch>
        </p:blipFill>
        <p:spPr>
          <a:xfrm>
            <a:off x="3846041" y="3067949"/>
            <a:ext cx="4648200" cy="199072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2"/>
            </a:pPr>
            <a:r>
              <a:rPr lang="en-US" dirty="0"/>
              <a:t>High-Level </a:t>
            </a:r>
            <a:r>
              <a:rPr lang="en-US" dirty="0" smtClean="0"/>
              <a:t>Design-Behaviour</a:t>
            </a:r>
            <a:endParaRPr lang="en-US" dirty="0"/>
          </a:p>
        </p:txBody>
      </p:sp>
      <p:sp>
        <p:nvSpPr>
          <p:cNvPr id="4" name="Rectangle 3"/>
          <p:cNvSpPr/>
          <p:nvPr/>
        </p:nvSpPr>
        <p:spPr>
          <a:xfrm>
            <a:off x="1252151" y="2014194"/>
            <a:ext cx="9473514" cy="1754326"/>
          </a:xfrm>
          <a:prstGeom prst="rect">
            <a:avLst/>
          </a:prstGeom>
        </p:spPr>
        <p:txBody>
          <a:bodyPr wrap="square">
            <a:spAutoFit/>
          </a:bodyPr>
          <a:lstStyle/>
          <a:p>
            <a:pPr marL="285750" indent="-285750">
              <a:buFont typeface="Arial" panose="020B0604020202020204" pitchFamily="34" charset="0"/>
              <a:buChar char="•"/>
            </a:pPr>
            <a:r>
              <a:rPr lang="en-US" dirty="0"/>
              <a:t>High-level process choreography design involves structure design and </a:t>
            </a:r>
            <a:r>
              <a:rPr lang="en-US" dirty="0" smtClean="0"/>
              <a:t>behaviour </a:t>
            </a:r>
            <a:r>
              <a:rPr lang="en-US" dirty="0"/>
              <a:t>design. </a:t>
            </a:r>
            <a:endParaRPr lang="en-US" dirty="0"/>
          </a:p>
          <a:p>
            <a:pPr marL="742950" lvl="1" indent="-285750">
              <a:buFont typeface="Arial" panose="020B0604020202020204" pitchFamily="34" charset="0"/>
              <a:buChar char="•"/>
            </a:pPr>
            <a:r>
              <a:rPr lang="en-US" dirty="0"/>
              <a:t>High-level behaviour design uses milestones that are achieved during </a:t>
            </a:r>
            <a:r>
              <a:rPr lang="en-US" dirty="0" smtClean="0"/>
              <a:t>the collaboration;</a:t>
            </a:r>
            <a:endParaRPr lang="en-US" dirty="0" smtClean="0"/>
          </a:p>
          <a:p>
            <a:pPr marL="742950" lvl="1" indent="-285750">
              <a:buFont typeface="Arial" panose="020B0604020202020204" pitchFamily="34" charset="0"/>
              <a:buChar char="•"/>
            </a:pPr>
            <a:r>
              <a:rPr lang="en-US" dirty="0"/>
              <a:t>Each </a:t>
            </a:r>
            <a:r>
              <a:rPr lang="en-US" dirty="0" smtClean="0"/>
              <a:t>milestone </a:t>
            </a:r>
            <a:r>
              <a:rPr lang="en-US" dirty="0"/>
              <a:t>represents a state in the overall collaboration that has a business </a:t>
            </a:r>
            <a:r>
              <a:rPr lang="en-US" dirty="0" smtClean="0"/>
              <a:t>meaning. </a:t>
            </a:r>
            <a:endParaRPr lang="en-US" dirty="0" smtClean="0"/>
          </a:p>
        </p:txBody>
      </p:sp>
      <p:pic>
        <p:nvPicPr>
          <p:cNvPr id="5" name="Picture 4"/>
          <p:cNvPicPr>
            <a:picLocks noChangeAspect="1"/>
          </p:cNvPicPr>
          <p:nvPr/>
        </p:nvPicPr>
        <p:blipFill>
          <a:blip r:embed="rId1"/>
          <a:stretch>
            <a:fillRect/>
          </a:stretch>
        </p:blipFill>
        <p:spPr>
          <a:xfrm>
            <a:off x="679621" y="3898599"/>
            <a:ext cx="3077559" cy="1318053"/>
          </a:xfrm>
          <a:prstGeom prst="rect">
            <a:avLst/>
          </a:prstGeom>
        </p:spPr>
      </p:pic>
      <p:pic>
        <p:nvPicPr>
          <p:cNvPr id="6" name="Picture 5"/>
          <p:cNvPicPr>
            <a:picLocks noChangeAspect="1"/>
          </p:cNvPicPr>
          <p:nvPr/>
        </p:nvPicPr>
        <p:blipFill>
          <a:blip r:embed="rId2"/>
          <a:stretch>
            <a:fillRect/>
          </a:stretch>
        </p:blipFill>
        <p:spPr>
          <a:xfrm>
            <a:off x="4678835" y="3686560"/>
            <a:ext cx="6953250" cy="2466975"/>
          </a:xfrm>
          <a:prstGeom prst="rect">
            <a:avLst/>
          </a:prstGeom>
        </p:spPr>
      </p:pic>
      <p:sp>
        <p:nvSpPr>
          <p:cNvPr id="7" name="Rectangle 6"/>
          <p:cNvSpPr/>
          <p:nvPr/>
        </p:nvSpPr>
        <p:spPr>
          <a:xfrm>
            <a:off x="679621" y="5346731"/>
            <a:ext cx="6096000" cy="1200329"/>
          </a:xfrm>
          <a:prstGeom prst="rect">
            <a:avLst/>
          </a:prstGeom>
        </p:spPr>
        <p:txBody>
          <a:bodyPr>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milestones are defined by circles, </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where </a:t>
            </a:r>
            <a:r>
              <a:rPr lang="en-US" dirty="0">
                <a:latin typeface="Times New Roman" panose="02020603050405020304" pitchFamily="18" charset="0"/>
                <a:cs typeface="Times New Roman" panose="02020603050405020304" pitchFamily="18" charset="0"/>
              </a:rPr>
              <a:t>the initial </a:t>
            </a:r>
            <a:r>
              <a:rPr lang="en-US" dirty="0" smtClean="0">
                <a:latin typeface="Times New Roman" panose="02020603050405020304" pitchFamily="18" charset="0"/>
                <a:cs typeface="Times New Roman" panose="02020603050405020304" pitchFamily="18" charset="0"/>
              </a:rPr>
              <a:t>milestone has </a:t>
            </a:r>
            <a:r>
              <a:rPr lang="en-US" dirty="0">
                <a:latin typeface="Times New Roman" panose="02020603050405020304" pitchFamily="18" charset="0"/>
                <a:cs typeface="Times New Roman" panose="02020603050405020304" pitchFamily="18" charset="0"/>
              </a:rPr>
              <a:t>a single </a:t>
            </a:r>
            <a:r>
              <a:rPr lang="en-US" dirty="0" smtClean="0">
                <a:latin typeface="Times New Roman" panose="02020603050405020304" pitchFamily="18" charset="0"/>
                <a:cs typeface="Times New Roman" panose="02020603050405020304" pitchFamily="18" charset="0"/>
              </a:rPr>
              <a:t>border.</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intermediate milestones have double borders, and </a:t>
            </a:r>
            <a:r>
              <a:rPr lang="en-US" dirty="0" smtClean="0">
                <a:latin typeface="Times New Roman" panose="02020603050405020304" pitchFamily="18" charset="0"/>
                <a:cs typeface="Times New Roman" panose="02020603050405020304" pitchFamily="18" charset="0"/>
              </a:rPr>
              <a:t>the ultimate </a:t>
            </a:r>
            <a:r>
              <a:rPr lang="en-US" dirty="0">
                <a:latin typeface="Times New Roman" panose="02020603050405020304" pitchFamily="18" charset="0"/>
                <a:cs typeface="Times New Roman" panose="02020603050405020304" pitchFamily="18" charset="0"/>
              </a:rPr>
              <a:t>goal milestone has a bold border.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118919" y="4499362"/>
            <a:ext cx="1424889" cy="307777"/>
          </a:xfrm>
          <a:prstGeom prst="rect">
            <a:avLst/>
          </a:prstGeom>
          <a:solidFill>
            <a:srgbClr val="92D050"/>
          </a:solidFill>
        </p:spPr>
        <p:txBody>
          <a:bodyPr wrap="square" rtlCol="0">
            <a:spAutoFit/>
          </a:bodyPr>
          <a:lstStyle/>
          <a:p>
            <a:r>
              <a:rPr lang="en-US" sz="1400" dirty="0" smtClean="0"/>
              <a:t>Initial Goal</a:t>
            </a:r>
            <a:endParaRPr lang="en-US" sz="1400" dirty="0"/>
          </a:p>
        </p:txBody>
      </p:sp>
      <p:sp>
        <p:nvSpPr>
          <p:cNvPr id="8" name="TextBox 7"/>
          <p:cNvSpPr txBox="1"/>
          <p:nvPr/>
        </p:nvSpPr>
        <p:spPr>
          <a:xfrm>
            <a:off x="10211186" y="5286997"/>
            <a:ext cx="1424889" cy="307777"/>
          </a:xfrm>
          <a:prstGeom prst="rect">
            <a:avLst/>
          </a:prstGeom>
          <a:solidFill>
            <a:srgbClr val="92D050"/>
          </a:solidFill>
        </p:spPr>
        <p:txBody>
          <a:bodyPr wrap="square" rtlCol="0">
            <a:spAutoFit/>
          </a:bodyPr>
          <a:lstStyle/>
          <a:p>
            <a:r>
              <a:rPr lang="en-US" sz="1400" dirty="0" smtClean="0"/>
              <a:t>Ultimate Goal</a:t>
            </a:r>
            <a:endParaRPr lang="en-US" sz="1400" dirty="0"/>
          </a:p>
        </p:txBody>
      </p:sp>
      <p:sp>
        <p:nvSpPr>
          <p:cNvPr id="9" name="TextBox 8"/>
          <p:cNvSpPr txBox="1"/>
          <p:nvPr/>
        </p:nvSpPr>
        <p:spPr>
          <a:xfrm>
            <a:off x="5910648" y="5282671"/>
            <a:ext cx="1424889" cy="523220"/>
          </a:xfrm>
          <a:prstGeom prst="rect">
            <a:avLst/>
          </a:prstGeom>
          <a:solidFill>
            <a:srgbClr val="92D050"/>
          </a:solidFill>
        </p:spPr>
        <p:txBody>
          <a:bodyPr wrap="square" rtlCol="0">
            <a:spAutoFit/>
          </a:bodyPr>
          <a:lstStyle/>
          <a:p>
            <a:r>
              <a:rPr lang="en-US" sz="1400" dirty="0" smtClean="0"/>
              <a:t>Intermediate Goal</a:t>
            </a:r>
            <a:endParaRPr lang="en-US" sz="1400" dirty="0"/>
          </a:p>
        </p:txBody>
      </p:sp>
      <p:sp>
        <p:nvSpPr>
          <p:cNvPr id="10" name="Left Brace 9"/>
          <p:cNvSpPr/>
          <p:nvPr/>
        </p:nvSpPr>
        <p:spPr>
          <a:xfrm rot="5400000" flipH="1">
            <a:off x="6537602" y="4712242"/>
            <a:ext cx="190453" cy="947642"/>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High-level </a:t>
            </a:r>
            <a:r>
              <a:rPr lang="en-US" sz="3200" dirty="0" err="1"/>
              <a:t>behavioural</a:t>
            </a:r>
            <a:r>
              <a:rPr lang="en-US" sz="3200" dirty="0"/>
              <a:t> model for bidding scenario, with different outcomes</a:t>
            </a:r>
            <a:endParaRPr lang="en-US" sz="3200" dirty="0"/>
          </a:p>
        </p:txBody>
      </p:sp>
      <p:pic>
        <p:nvPicPr>
          <p:cNvPr id="3" name="Picture 2"/>
          <p:cNvPicPr>
            <a:picLocks noChangeAspect="1"/>
          </p:cNvPicPr>
          <p:nvPr/>
        </p:nvPicPr>
        <p:blipFill>
          <a:blip r:embed="rId1"/>
          <a:stretch>
            <a:fillRect/>
          </a:stretch>
        </p:blipFill>
        <p:spPr>
          <a:xfrm>
            <a:off x="4003590" y="3276728"/>
            <a:ext cx="7696200" cy="2924175"/>
          </a:xfrm>
          <a:prstGeom prst="rect">
            <a:avLst/>
          </a:prstGeom>
        </p:spPr>
      </p:pic>
      <p:sp>
        <p:nvSpPr>
          <p:cNvPr id="4" name="Rectangle 3"/>
          <p:cNvSpPr/>
          <p:nvPr/>
        </p:nvSpPr>
        <p:spPr>
          <a:xfrm>
            <a:off x="988541" y="2617740"/>
            <a:ext cx="3072714" cy="1754326"/>
          </a:xfrm>
          <a:prstGeom prst="rect">
            <a:avLst/>
          </a:prstGeom>
        </p:spPr>
        <p:txBody>
          <a:bodyPr wrap="square">
            <a:spAutoFit/>
          </a:bodyPr>
          <a:lstStyle/>
          <a:p>
            <a:r>
              <a:rPr lang="en-US" dirty="0">
                <a:latin typeface="Times New Roman" panose="02020603050405020304" pitchFamily="18" charset="0"/>
                <a:cs typeface="Times New Roman" panose="02020603050405020304" pitchFamily="18" charset="0"/>
              </a:rPr>
              <a:t>if no </a:t>
            </a:r>
            <a:r>
              <a:rPr lang="en-US" dirty="0" smtClean="0">
                <a:latin typeface="Times New Roman" panose="02020603050405020304" pitchFamily="18" charset="0"/>
                <a:cs typeface="Times New Roman" panose="02020603050405020304" pitchFamily="18" charset="0"/>
              </a:rPr>
              <a:t>single bid </a:t>
            </a:r>
            <a:r>
              <a:rPr lang="en-US" dirty="0">
                <a:latin typeface="Times New Roman" panose="02020603050405020304" pitchFamily="18" charset="0"/>
                <a:cs typeface="Times New Roman" panose="02020603050405020304" pitchFamily="18" charset="0"/>
              </a:rPr>
              <a:t>is placed during the auction. In this case, delivery and payment cannot</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occur, and the conversation ends without the final goal being reached.</a:t>
            </a:r>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914400" indent="-914400">
              <a:buFont typeface="+mj-lt"/>
              <a:buAutoNum type="arabicPeriod" startAt="3"/>
            </a:pPr>
            <a:r>
              <a:rPr lang="en-US" dirty="0"/>
              <a:t>Collaboration Scenarios</a:t>
            </a:r>
            <a:endParaRPr lang="en-US" dirty="0"/>
          </a:p>
        </p:txBody>
      </p:sp>
      <p:sp>
        <p:nvSpPr>
          <p:cNvPr id="3" name="Rectangle 2"/>
          <p:cNvSpPr/>
          <p:nvPr/>
        </p:nvSpPr>
        <p:spPr>
          <a:xfrm>
            <a:off x="1392194" y="1863465"/>
            <a:ext cx="9885406" cy="923330"/>
          </a:xfrm>
          <a:prstGeom prst="rect">
            <a:avLst/>
          </a:prstGeom>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this phase, </a:t>
            </a:r>
            <a:r>
              <a:rPr lang="en-US" dirty="0" smtClean="0">
                <a:latin typeface="Times New Roman" panose="02020603050405020304" pitchFamily="18" charset="0"/>
                <a:cs typeface="Times New Roman" panose="02020603050405020304" pitchFamily="18" charset="0"/>
              </a:rPr>
              <a:t>the interactions </a:t>
            </a:r>
            <a:r>
              <a:rPr lang="en-US" dirty="0">
                <a:latin typeface="Times New Roman" panose="02020603050405020304" pitchFamily="18" charset="0"/>
                <a:cs typeface="Times New Roman" panose="02020603050405020304" pitchFamily="18" charset="0"/>
              </a:rPr>
              <a:t>needed to proceed from one milestone to another are specified</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smtClean="0">
                <a:latin typeface="Times New Roman" panose="02020603050405020304" pitchFamily="18" charset="0"/>
                <a:cs typeface="Times New Roman" panose="02020603050405020304" pitchFamily="18" charset="0"/>
              </a:rPr>
              <a:t>Interactions between </a:t>
            </a:r>
            <a:r>
              <a:rPr lang="en-US" dirty="0">
                <a:latin typeface="Times New Roman" panose="02020603050405020304" pitchFamily="18" charset="0"/>
                <a:cs typeface="Times New Roman" panose="02020603050405020304" pitchFamily="18" charset="0"/>
              </a:rPr>
              <a:t>process participants serve as the building blocks for the </a:t>
            </a:r>
            <a:r>
              <a:rPr lang="en-US" dirty="0" smtClean="0">
                <a:latin typeface="Times New Roman" panose="02020603050405020304" pitchFamily="18" charset="0"/>
                <a:cs typeface="Times New Roman" panose="02020603050405020304" pitchFamily="18" charset="0"/>
              </a:rPr>
              <a:t>resulting collaboration </a:t>
            </a:r>
            <a:r>
              <a:rPr lang="en-US" dirty="0">
                <a:latin typeface="Times New Roman" panose="02020603050405020304" pitchFamily="18" charset="0"/>
                <a:cs typeface="Times New Roman" panose="02020603050405020304" pitchFamily="18" charset="0"/>
              </a:rPr>
              <a:t>scenarios.</a:t>
            </a:r>
            <a:endParaRPr lang="en-US" dirty="0">
              <a:latin typeface="Times New Roman" panose="02020603050405020304" pitchFamily="18" charset="0"/>
              <a:cs typeface="Times New Roman" panose="02020603050405020304" pitchFamily="18" charset="0"/>
            </a:endParaRPr>
          </a:p>
        </p:txBody>
      </p:sp>
      <p:sp>
        <p:nvSpPr>
          <p:cNvPr id="4" name="Rectangle 3"/>
          <p:cNvSpPr/>
          <p:nvPr/>
        </p:nvSpPr>
        <p:spPr>
          <a:xfrm>
            <a:off x="2957384" y="6195024"/>
            <a:ext cx="7419798" cy="338554"/>
          </a:xfrm>
          <a:prstGeom prst="rect">
            <a:avLst/>
          </a:prstGeom>
        </p:spPr>
        <p:txBody>
          <a:bodyPr wrap="square">
            <a:spAutoFit/>
          </a:bodyPr>
          <a:lstStyle/>
          <a:p>
            <a:r>
              <a:rPr lang="en-US" sz="1600" i="1" dirty="0">
                <a:solidFill>
                  <a:srgbClr val="FF0000"/>
                </a:solidFill>
                <a:latin typeface="Times New Roman" panose="02020603050405020304" pitchFamily="18" charset="0"/>
                <a:cs typeface="Times New Roman" panose="02020603050405020304" pitchFamily="18" charset="0"/>
              </a:rPr>
              <a:t>Collaboration scenario: reaching milestones through interactions</a:t>
            </a:r>
            <a:endParaRPr lang="en-US" sz="1600" i="1" dirty="0">
              <a:solidFill>
                <a:srgbClr val="FF0000"/>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2930996" y="2493139"/>
            <a:ext cx="6807801" cy="370188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endParaRPr lang="en-US" dirty="0"/>
          </a:p>
        </p:txBody>
      </p:sp>
      <p:sp>
        <p:nvSpPr>
          <p:cNvPr id="3" name="Content Placeholder 2"/>
          <p:cNvSpPr>
            <a:spLocks noGrp="1"/>
          </p:cNvSpPr>
          <p:nvPr>
            <p:ph idx="1"/>
          </p:nvPr>
        </p:nvSpPr>
        <p:spPr/>
        <p:txBody>
          <a:bodyPr/>
          <a:lstStyle/>
          <a:p>
            <a:r>
              <a:rPr lang="en-US" dirty="0"/>
              <a:t>Workflows in which humans are actively involved and </a:t>
            </a:r>
            <a:r>
              <a:rPr lang="en-US" dirty="0" smtClean="0"/>
              <a:t>interact </a:t>
            </a:r>
            <a:r>
              <a:rPr lang="en-US" dirty="0"/>
              <a:t>with information </a:t>
            </a:r>
            <a:r>
              <a:rPr lang="en-US" dirty="0" smtClean="0"/>
              <a:t>systems </a:t>
            </a:r>
            <a:r>
              <a:rPr lang="en-US" dirty="0"/>
              <a:t>are called human interaction workflows.</a:t>
            </a:r>
            <a:endParaRPr lang="en-US" dirty="0"/>
          </a:p>
        </p:txBody>
      </p:sp>
      <p:pic>
        <p:nvPicPr>
          <p:cNvPr id="4" name="Picture 3"/>
          <p:cNvPicPr>
            <a:picLocks noChangeAspect="1"/>
          </p:cNvPicPr>
          <p:nvPr/>
        </p:nvPicPr>
        <p:blipFill>
          <a:blip r:embed="rId1"/>
          <a:stretch>
            <a:fillRect/>
          </a:stretch>
        </p:blipFill>
        <p:spPr>
          <a:xfrm>
            <a:off x="3477683" y="2935287"/>
            <a:ext cx="5981700" cy="3324225"/>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Behavioral </a:t>
            </a:r>
            <a:r>
              <a:rPr lang="en-US" dirty="0"/>
              <a:t>interface for seller</a:t>
            </a:r>
            <a:endParaRPr lang="en-US" dirty="0"/>
          </a:p>
        </p:txBody>
      </p:sp>
      <p:pic>
        <p:nvPicPr>
          <p:cNvPr id="3" name="Picture 2"/>
          <p:cNvPicPr>
            <a:picLocks noChangeAspect="1"/>
          </p:cNvPicPr>
          <p:nvPr/>
        </p:nvPicPr>
        <p:blipFill>
          <a:blip r:embed="rId1"/>
          <a:stretch>
            <a:fillRect/>
          </a:stretch>
        </p:blipFill>
        <p:spPr>
          <a:xfrm>
            <a:off x="3305380" y="2697032"/>
            <a:ext cx="8507678" cy="3261168"/>
          </a:xfrm>
          <a:prstGeom prst="rect">
            <a:avLst/>
          </a:prstGeom>
        </p:spPr>
      </p:pic>
      <p:sp>
        <p:nvSpPr>
          <p:cNvPr id="4" name="Rectangle 3"/>
          <p:cNvSpPr/>
          <p:nvPr/>
        </p:nvSpPr>
        <p:spPr>
          <a:xfrm>
            <a:off x="3123500" y="5773534"/>
            <a:ext cx="8001699" cy="369332"/>
          </a:xfrm>
          <a:prstGeom prst="rect">
            <a:avLst/>
          </a:prstGeom>
        </p:spPr>
        <p:txBody>
          <a:bodyPr wrap="square">
            <a:spAutoFit/>
          </a:bodyPr>
          <a:lstStyle/>
          <a:p>
            <a:r>
              <a:rPr lang="en-US" dirty="0" smtClean="0"/>
              <a:t>Behavioral </a:t>
            </a:r>
            <a:r>
              <a:rPr lang="en-US" dirty="0"/>
              <a:t>interfaces consider parts of process orchestrations</a:t>
            </a:r>
            <a:endParaRPr lang="en-US" dirty="0"/>
          </a:p>
        </p:txBody>
      </p:sp>
      <p:sp>
        <p:nvSpPr>
          <p:cNvPr id="6" name="Rectangle 5"/>
          <p:cNvSpPr/>
          <p:nvPr/>
        </p:nvSpPr>
        <p:spPr>
          <a:xfrm>
            <a:off x="1066800" y="1960243"/>
            <a:ext cx="8765059" cy="646331"/>
          </a:xfrm>
          <a:prstGeom prst="rect">
            <a:avLst/>
          </a:prstGeom>
        </p:spPr>
        <p:txBody>
          <a:bodyPr wrap="square">
            <a:spAutoFit/>
          </a:bodyPr>
          <a:lstStyle/>
          <a:p>
            <a:r>
              <a:rPr lang="en-US" dirty="0"/>
              <a:t>A </a:t>
            </a:r>
            <a:r>
              <a:rPr lang="en-US" dirty="0" err="1"/>
              <a:t>behavioural</a:t>
            </a:r>
            <a:r>
              <a:rPr lang="en-US" dirty="0"/>
              <a:t> interface covers the </a:t>
            </a:r>
            <a:r>
              <a:rPr lang="en-US" dirty="0" smtClean="0"/>
              <a:t>individual </a:t>
            </a:r>
            <a:r>
              <a:rPr lang="en-US" dirty="0"/>
              <a:t>view of one specific participant in the process choreography;</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7730" y="-123525"/>
            <a:ext cx="10058400" cy="1371600"/>
          </a:xfrm>
        </p:spPr>
        <p:txBody>
          <a:bodyPr>
            <a:normAutofit/>
          </a:bodyPr>
          <a:lstStyle/>
          <a:p>
            <a:r>
              <a:rPr lang="en-US" dirty="0"/>
              <a:t>Summary- </a:t>
            </a:r>
            <a:r>
              <a:rPr lang="en-US" sz="3200" dirty="0"/>
              <a:t>model for bidding scenario,</a:t>
            </a:r>
            <a:endParaRPr lang="en-US" dirty="0"/>
          </a:p>
        </p:txBody>
      </p:sp>
      <p:pic>
        <p:nvPicPr>
          <p:cNvPr id="3" name="Picture 2"/>
          <p:cNvPicPr>
            <a:picLocks noChangeAspect="1"/>
          </p:cNvPicPr>
          <p:nvPr/>
        </p:nvPicPr>
        <p:blipFill>
          <a:blip r:embed="rId1"/>
          <a:stretch>
            <a:fillRect/>
          </a:stretch>
        </p:blipFill>
        <p:spPr>
          <a:xfrm>
            <a:off x="267730" y="1011562"/>
            <a:ext cx="9459646" cy="5011733"/>
          </a:xfrm>
          <a:prstGeom prst="rect">
            <a:avLst/>
          </a:prstGeom>
        </p:spPr>
      </p:pic>
      <p:pic>
        <p:nvPicPr>
          <p:cNvPr id="4" name="Picture 3"/>
          <p:cNvPicPr>
            <a:picLocks noChangeAspect="1"/>
          </p:cNvPicPr>
          <p:nvPr/>
        </p:nvPicPr>
        <p:blipFill>
          <a:blip r:embed="rId2"/>
          <a:stretch>
            <a:fillRect/>
          </a:stretch>
        </p:blipFill>
        <p:spPr>
          <a:xfrm>
            <a:off x="8902581" y="5493338"/>
            <a:ext cx="2987402" cy="1059914"/>
          </a:xfrm>
          <a:prstGeom prst="rect">
            <a:avLst/>
          </a:prstGeom>
          <a:ln w="76200">
            <a:solidFill>
              <a:srgbClr val="FF0000"/>
            </a:solidFill>
          </a:ln>
        </p:spPr>
      </p:pic>
      <p:sp>
        <p:nvSpPr>
          <p:cNvPr id="5" name="Left Brace 4"/>
          <p:cNvSpPr/>
          <p:nvPr/>
        </p:nvSpPr>
        <p:spPr>
          <a:xfrm>
            <a:off x="0" y="1639330"/>
            <a:ext cx="444843" cy="3772929"/>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Rectangle 6"/>
          <p:cNvSpPr/>
          <p:nvPr/>
        </p:nvSpPr>
        <p:spPr>
          <a:xfrm rot="16200000">
            <a:off x="-1312525" y="3531019"/>
            <a:ext cx="2523448"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smtClean="0"/>
              <a:t>Structural-Participant</a:t>
            </a:r>
            <a:endParaRPr lang="en-US" dirty="0"/>
          </a:p>
        </p:txBody>
      </p:sp>
      <p:sp>
        <p:nvSpPr>
          <p:cNvPr id="9" name="Rectangle 8"/>
          <p:cNvSpPr/>
          <p:nvPr/>
        </p:nvSpPr>
        <p:spPr>
          <a:xfrm>
            <a:off x="9217057" y="6539870"/>
            <a:ext cx="2658100" cy="369332"/>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dirty="0" smtClean="0"/>
              <a:t>Behavioral-Participant</a:t>
            </a:r>
            <a:endParaRPr lang="en-US" dirty="0"/>
          </a:p>
        </p:txBody>
      </p:sp>
      <p:sp>
        <p:nvSpPr>
          <p:cNvPr id="10" name="Rectangle 9"/>
          <p:cNvSpPr/>
          <p:nvPr/>
        </p:nvSpPr>
        <p:spPr>
          <a:xfrm>
            <a:off x="9514813" y="1502594"/>
            <a:ext cx="2305439"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seller</a:t>
            </a:r>
            <a:endParaRPr lang="en-US" sz="1200" dirty="0"/>
          </a:p>
        </p:txBody>
      </p:sp>
      <p:sp>
        <p:nvSpPr>
          <p:cNvPr id="11" name="Rectangle 10"/>
          <p:cNvSpPr/>
          <p:nvPr/>
        </p:nvSpPr>
        <p:spPr>
          <a:xfrm>
            <a:off x="9513617" y="3337361"/>
            <a:ext cx="2525050"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Auction</a:t>
            </a:r>
            <a:endParaRPr lang="en-US" sz="1200" dirty="0"/>
          </a:p>
        </p:txBody>
      </p:sp>
      <p:sp>
        <p:nvSpPr>
          <p:cNvPr id="12" name="Rectangle 11"/>
          <p:cNvSpPr/>
          <p:nvPr/>
        </p:nvSpPr>
        <p:spPr>
          <a:xfrm>
            <a:off x="9513618" y="4998888"/>
            <a:ext cx="2416046" cy="276999"/>
          </a:xfrm>
          <a:prstGeom prst="rect">
            <a:avLst/>
          </a:prstGeom>
        </p:spPr>
        <p:style>
          <a:lnRef idx="1">
            <a:schemeClr val="accent2"/>
          </a:lnRef>
          <a:fillRef idx="3">
            <a:schemeClr val="accent2"/>
          </a:fillRef>
          <a:effectRef idx="2">
            <a:schemeClr val="accent2"/>
          </a:effectRef>
          <a:fontRef idx="minor">
            <a:schemeClr val="lt1"/>
          </a:fontRef>
        </p:style>
        <p:txBody>
          <a:bodyPr wrap="none">
            <a:spAutoFit/>
          </a:bodyPr>
          <a:lstStyle/>
          <a:p>
            <a:r>
              <a:rPr lang="en-US" sz="1200" dirty="0" smtClean="0"/>
              <a:t>Behavioral-Interface of Bidder</a:t>
            </a:r>
            <a:endParaRPr lang="en-US" sz="12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Interaction Model/</a:t>
            </a:r>
            <a:r>
              <a:rPr lang="en-US" dirty="0" err="1" smtClean="0"/>
              <a:t>collabration</a:t>
            </a:r>
            <a:endParaRPr lang="en-US" dirty="0"/>
          </a:p>
        </p:txBody>
      </p:sp>
      <p:pic>
        <p:nvPicPr>
          <p:cNvPr id="3" name="Picture 2"/>
          <p:cNvPicPr>
            <a:picLocks noChangeAspect="1"/>
          </p:cNvPicPr>
          <p:nvPr/>
        </p:nvPicPr>
        <p:blipFill>
          <a:blip r:embed="rId1"/>
          <a:stretch>
            <a:fillRect/>
          </a:stretch>
        </p:blipFill>
        <p:spPr>
          <a:xfrm>
            <a:off x="1734708" y="1947347"/>
            <a:ext cx="7915275" cy="406717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 Interaction Patterns</a:t>
            </a:r>
            <a:endParaRPr lang="en-US" dirty="0"/>
          </a:p>
        </p:txBody>
      </p:sp>
      <p:sp>
        <p:nvSpPr>
          <p:cNvPr id="10" name="Text Placeholder 9"/>
          <p:cNvSpPr>
            <a:spLocks noGrp="1"/>
          </p:cNvSpPr>
          <p:nvPr>
            <p:ph type="body" sz="half" idx="2"/>
          </p:nvPr>
        </p:nvSpPr>
        <p:spPr/>
        <p:txBody>
          <a:bodyPr/>
          <a:lstStyle/>
          <a:p>
            <a:endParaRPr lang="en-US"/>
          </a:p>
        </p:txBody>
      </p:sp>
      <p:pic>
        <p:nvPicPr>
          <p:cNvPr id="4" name="Picture 3"/>
          <p:cNvPicPr>
            <a:picLocks noChangeAspect="1"/>
          </p:cNvPicPr>
          <p:nvPr/>
        </p:nvPicPr>
        <p:blipFill>
          <a:blip r:embed="rId1"/>
          <a:stretch>
            <a:fillRect/>
          </a:stretch>
        </p:blipFill>
        <p:spPr>
          <a:xfrm>
            <a:off x="286654" y="4484843"/>
            <a:ext cx="4561271" cy="1996814"/>
          </a:xfrm>
          <a:prstGeom prst="rect">
            <a:avLst/>
          </a:prstGeom>
        </p:spPr>
      </p:pic>
      <p:pic>
        <p:nvPicPr>
          <p:cNvPr id="5" name="Picture 4"/>
          <p:cNvPicPr>
            <a:picLocks noChangeAspect="1"/>
          </p:cNvPicPr>
          <p:nvPr/>
        </p:nvPicPr>
        <p:blipFill>
          <a:blip r:embed="rId2"/>
          <a:stretch>
            <a:fillRect/>
          </a:stretch>
        </p:blipFill>
        <p:spPr>
          <a:xfrm>
            <a:off x="286654" y="284249"/>
            <a:ext cx="4153541" cy="2100297"/>
          </a:xfrm>
          <a:prstGeom prst="rect">
            <a:avLst/>
          </a:prstGeom>
        </p:spPr>
      </p:pic>
      <p:pic>
        <p:nvPicPr>
          <p:cNvPr id="6" name="Picture 5"/>
          <p:cNvPicPr>
            <a:picLocks noChangeAspect="1"/>
          </p:cNvPicPr>
          <p:nvPr/>
        </p:nvPicPr>
        <p:blipFill>
          <a:blip r:embed="rId3"/>
          <a:stretch>
            <a:fillRect/>
          </a:stretch>
        </p:blipFill>
        <p:spPr>
          <a:xfrm>
            <a:off x="401984" y="2689346"/>
            <a:ext cx="3453324" cy="1694488"/>
          </a:xfrm>
          <a:prstGeom prst="rect">
            <a:avLst/>
          </a:prstGeom>
        </p:spPr>
      </p:pic>
      <p:sp>
        <p:nvSpPr>
          <p:cNvPr id="12" name="Rectangle 11"/>
          <p:cNvSpPr/>
          <p:nvPr/>
        </p:nvSpPr>
        <p:spPr>
          <a:xfrm>
            <a:off x="4188499" y="3167258"/>
            <a:ext cx="4387740" cy="369332"/>
          </a:xfrm>
          <a:prstGeom prst="rect">
            <a:avLst/>
          </a:prstGeom>
        </p:spPr>
        <p:txBody>
          <a:bodyPr wrap="none">
            <a:spAutoFit/>
          </a:bodyPr>
          <a:lstStyle/>
          <a:p>
            <a:r>
              <a:rPr lang="en-US" dirty="0" smtClean="0"/>
              <a:t>Send</a:t>
            </a:r>
            <a:r>
              <a:rPr lang="en-US" dirty="0"/>
              <a:t>: from perspective of the sender.</a:t>
            </a:r>
            <a:endParaRPr lang="en-US" dirty="0"/>
          </a:p>
        </p:txBody>
      </p:sp>
      <p:sp>
        <p:nvSpPr>
          <p:cNvPr id="13" name="Rectangle 12"/>
          <p:cNvSpPr/>
          <p:nvPr/>
        </p:nvSpPr>
        <p:spPr>
          <a:xfrm>
            <a:off x="4440195" y="1061020"/>
            <a:ext cx="4939173" cy="369332"/>
          </a:xfrm>
          <a:prstGeom prst="rect">
            <a:avLst/>
          </a:prstGeom>
        </p:spPr>
        <p:txBody>
          <a:bodyPr wrap="none">
            <a:spAutoFit/>
          </a:bodyPr>
          <a:lstStyle/>
          <a:p>
            <a:r>
              <a:rPr lang="en-US" dirty="0" err="1" smtClean="0"/>
              <a:t>Recive</a:t>
            </a:r>
            <a:r>
              <a:rPr lang="en-US" dirty="0" smtClean="0"/>
              <a:t>: </a:t>
            </a:r>
            <a:r>
              <a:rPr lang="en-US" dirty="0"/>
              <a:t>from perspective of the </a:t>
            </a:r>
            <a:r>
              <a:rPr lang="en-US" dirty="0" smtClean="0"/>
              <a:t>Receiver.</a:t>
            </a:r>
            <a:endParaRPr lang="en-US" dirty="0"/>
          </a:p>
        </p:txBody>
      </p:sp>
      <p:sp>
        <p:nvSpPr>
          <p:cNvPr id="14" name="Rectangle 13"/>
          <p:cNvSpPr/>
          <p:nvPr/>
        </p:nvSpPr>
        <p:spPr>
          <a:xfrm>
            <a:off x="4809024" y="5298584"/>
            <a:ext cx="1766830" cy="369332"/>
          </a:xfrm>
          <a:prstGeom prst="rect">
            <a:avLst/>
          </a:prstGeom>
        </p:spPr>
        <p:txBody>
          <a:bodyPr wrap="none">
            <a:spAutoFit/>
          </a:bodyPr>
          <a:lstStyle/>
          <a:p>
            <a:r>
              <a:rPr lang="en-US" dirty="0"/>
              <a:t>Send/Receive</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93806" y="486076"/>
            <a:ext cx="10058400" cy="1371600"/>
          </a:xfrm>
        </p:spPr>
        <p:txBody>
          <a:bodyPr/>
          <a:lstStyle/>
          <a:p>
            <a:r>
              <a:rPr lang="en-US" dirty="0"/>
              <a:t>Racing Incoming Messages</a:t>
            </a:r>
            <a:endParaRPr lang="en-US" dirty="0"/>
          </a:p>
        </p:txBody>
      </p:sp>
      <p:sp>
        <p:nvSpPr>
          <p:cNvPr id="6" name="Content Placeholder 5"/>
          <p:cNvSpPr>
            <a:spLocks noGrp="1"/>
          </p:cNvSpPr>
          <p:nvPr>
            <p:ph idx="1"/>
          </p:nvPr>
        </p:nvSpPr>
        <p:spPr>
          <a:xfrm>
            <a:off x="1000898" y="5115697"/>
            <a:ext cx="10058400" cy="3646068"/>
          </a:xfrm>
        </p:spPr>
        <p:txBody>
          <a:bodyPr/>
          <a:lstStyle/>
          <a:p>
            <a:pPr marL="0" indent="0">
              <a:buNone/>
            </a:pPr>
            <a:r>
              <a:rPr lang="en-US" dirty="0"/>
              <a:t>Figure 5.21 shows a scenario where a travel agent has reserved a flight for</a:t>
            </a:r>
            <a:endParaRPr lang="en-US" dirty="0"/>
          </a:p>
          <a:p>
            <a:pPr marL="0" indent="0">
              <a:buNone/>
            </a:pPr>
            <a:r>
              <a:rPr lang="en-US" dirty="0"/>
              <a:t>a customer, and now waits for a confirmation or a notification that the flight</a:t>
            </a:r>
            <a:endParaRPr lang="en-US" dirty="0"/>
          </a:p>
          <a:p>
            <a:pPr marL="0" indent="0">
              <a:buNone/>
            </a:pPr>
            <a:r>
              <a:rPr lang="en-US" dirty="0"/>
              <a:t>details are not acceptable. In the case of confirmation the payment is initiated,</a:t>
            </a:r>
            <a:endParaRPr lang="en-US" dirty="0"/>
          </a:p>
          <a:p>
            <a:pPr marL="0" indent="0">
              <a:buNone/>
            </a:pPr>
            <a:r>
              <a:rPr lang="en-US" dirty="0"/>
              <a:t>and in the case of rejection a new flight reservation might be needed.</a:t>
            </a:r>
            <a:endParaRPr lang="en-US" dirty="0"/>
          </a:p>
        </p:txBody>
      </p:sp>
      <p:sp>
        <p:nvSpPr>
          <p:cNvPr id="7" name="Rectangle 6"/>
          <p:cNvSpPr/>
          <p:nvPr/>
        </p:nvSpPr>
        <p:spPr>
          <a:xfrm>
            <a:off x="893806" y="1584404"/>
            <a:ext cx="10696832" cy="1477328"/>
          </a:xfrm>
          <a:prstGeom prst="rect">
            <a:avLst/>
          </a:prstGeom>
        </p:spPr>
        <p:txBody>
          <a:bodyPr wrap="square">
            <a:spAutoFit/>
          </a:bodyPr>
          <a:lstStyle/>
          <a:p>
            <a:r>
              <a:rPr lang="en-US" dirty="0"/>
              <a:t>Racing incoming messages are common in business-to-business scenarios; </a:t>
            </a:r>
            <a:r>
              <a:rPr lang="en-US" dirty="0" smtClean="0"/>
              <a:t>this pattern </a:t>
            </a:r>
            <a:r>
              <a:rPr lang="en-US" dirty="0"/>
              <a:t>is described as follows: a participant is waiting for a message to </a:t>
            </a:r>
            <a:r>
              <a:rPr lang="en-US" dirty="0" smtClean="0"/>
              <a:t>arrive, but </a:t>
            </a:r>
            <a:r>
              <a:rPr lang="en-US" dirty="0"/>
              <a:t>other participants have the chance to send a message. These messages </a:t>
            </a:r>
            <a:r>
              <a:rPr lang="en-US" dirty="0" smtClean="0"/>
              <a:t>by different </a:t>
            </a:r>
            <a:r>
              <a:rPr lang="en-US" dirty="0"/>
              <a:t>participants “race” with each other. Only the first message arriving</a:t>
            </a:r>
            <a:endParaRPr lang="en-US" dirty="0"/>
          </a:p>
          <a:p>
            <a:r>
              <a:rPr lang="en-US" dirty="0"/>
              <a:t>will be processed.</a:t>
            </a:r>
            <a:endParaRPr lang="en-US" dirty="0"/>
          </a:p>
        </p:txBody>
      </p:sp>
      <p:pic>
        <p:nvPicPr>
          <p:cNvPr id="8" name="Picture 7"/>
          <p:cNvPicPr>
            <a:picLocks noChangeAspect="1"/>
          </p:cNvPicPr>
          <p:nvPr/>
        </p:nvPicPr>
        <p:blipFill>
          <a:blip r:embed="rId1"/>
          <a:stretch>
            <a:fillRect/>
          </a:stretch>
        </p:blipFill>
        <p:spPr>
          <a:xfrm>
            <a:off x="6369781" y="2609677"/>
            <a:ext cx="4689517" cy="2603927"/>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One-To-Many Send</a:t>
            </a:r>
            <a:endParaRPr lang="en-US" dirty="0"/>
          </a:p>
        </p:txBody>
      </p:sp>
      <p:pic>
        <p:nvPicPr>
          <p:cNvPr id="2" name="Content Placeholder 1"/>
          <p:cNvPicPr>
            <a:picLocks noGrp="1" noChangeAspect="1"/>
          </p:cNvPicPr>
          <p:nvPr>
            <p:ph idx="1"/>
          </p:nvPr>
        </p:nvPicPr>
        <p:blipFill>
          <a:blip r:embed="rId1"/>
          <a:stretch>
            <a:fillRect/>
          </a:stretch>
        </p:blipFill>
        <p:spPr>
          <a:xfrm>
            <a:off x="6418176" y="3010608"/>
            <a:ext cx="4924425" cy="3419475"/>
          </a:xfrm>
          <a:prstGeom prst="rect">
            <a:avLst/>
          </a:prstGeom>
        </p:spPr>
      </p:pic>
      <p:sp>
        <p:nvSpPr>
          <p:cNvPr id="3" name="Rectangle 2"/>
          <p:cNvSpPr/>
          <p:nvPr/>
        </p:nvSpPr>
        <p:spPr>
          <a:xfrm>
            <a:off x="564292" y="3519647"/>
            <a:ext cx="6096000" cy="646331"/>
          </a:xfrm>
          <a:prstGeom prst="rect">
            <a:avLst/>
          </a:prstGeom>
        </p:spPr>
        <p:txBody>
          <a:bodyPr>
            <a:spAutoFit/>
          </a:bodyPr>
          <a:lstStyle/>
          <a:p>
            <a:r>
              <a:rPr lang="en-US" dirty="0"/>
              <a:t>A participant sends out several messages to other participants in parallel.</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One-From-Many Receive</a:t>
            </a:r>
            <a:endParaRPr lang="en-US" dirty="0"/>
          </a:p>
        </p:txBody>
      </p:sp>
      <p:sp>
        <p:nvSpPr>
          <p:cNvPr id="2" name="Rectangle 1"/>
          <p:cNvSpPr/>
          <p:nvPr/>
        </p:nvSpPr>
        <p:spPr>
          <a:xfrm>
            <a:off x="1066800" y="2014194"/>
            <a:ext cx="10235514" cy="646331"/>
          </a:xfrm>
          <a:prstGeom prst="rect">
            <a:avLst/>
          </a:prstGeom>
        </p:spPr>
        <p:txBody>
          <a:bodyPr wrap="square">
            <a:spAutoFit/>
          </a:bodyPr>
          <a:lstStyle/>
          <a:p>
            <a:r>
              <a:rPr lang="en-US" dirty="0"/>
              <a:t>In the one-from-many receive pattern, messages can be received from many</a:t>
            </a:r>
            <a:endParaRPr lang="en-US" dirty="0"/>
          </a:p>
          <a:p>
            <a:r>
              <a:rPr lang="en-US" dirty="0"/>
              <a:t>participants. In</a:t>
            </a:r>
            <a:endParaRPr lang="en-US" dirty="0"/>
          </a:p>
        </p:txBody>
      </p:sp>
      <p:pic>
        <p:nvPicPr>
          <p:cNvPr id="3" name="Picture 2"/>
          <p:cNvPicPr>
            <a:picLocks noChangeAspect="1"/>
          </p:cNvPicPr>
          <p:nvPr/>
        </p:nvPicPr>
        <p:blipFill>
          <a:blip r:embed="rId1"/>
          <a:stretch>
            <a:fillRect/>
          </a:stretch>
        </p:blipFill>
        <p:spPr>
          <a:xfrm>
            <a:off x="4788244" y="2544848"/>
            <a:ext cx="5334000" cy="412432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One-To-Many Send/Receive</a:t>
            </a:r>
            <a:endParaRPr lang="en-US" dirty="0"/>
          </a:p>
        </p:txBody>
      </p:sp>
      <p:pic>
        <p:nvPicPr>
          <p:cNvPr id="2" name="Content Placeholder 1"/>
          <p:cNvPicPr>
            <a:picLocks noGrp="1" noChangeAspect="1"/>
          </p:cNvPicPr>
          <p:nvPr>
            <p:ph idx="1"/>
          </p:nvPr>
        </p:nvPicPr>
        <p:blipFill>
          <a:blip r:embed="rId1"/>
          <a:stretch>
            <a:fillRect/>
          </a:stretch>
        </p:blipFill>
        <p:spPr>
          <a:xfrm>
            <a:off x="6096000" y="2490616"/>
            <a:ext cx="5255585" cy="3932237"/>
          </a:xfrm>
          <a:prstGeom prst="rect">
            <a:avLst/>
          </a:prstGeom>
        </p:spPr>
      </p:pic>
      <p:sp>
        <p:nvSpPr>
          <p:cNvPr id="3" name="Rectangle 2"/>
          <p:cNvSpPr/>
          <p:nvPr/>
        </p:nvSpPr>
        <p:spPr>
          <a:xfrm>
            <a:off x="683741" y="2014194"/>
            <a:ext cx="6096000" cy="1200329"/>
          </a:xfrm>
          <a:prstGeom prst="rect">
            <a:avLst/>
          </a:prstGeom>
        </p:spPr>
        <p:txBody>
          <a:bodyPr>
            <a:spAutoFit/>
          </a:bodyPr>
          <a:lstStyle/>
          <a:p>
            <a:r>
              <a:rPr lang="en-US" dirty="0"/>
              <a:t>A travel agency looks for the best offer for a flight on a certain route. </a:t>
            </a:r>
            <a:r>
              <a:rPr lang="en-US" dirty="0" smtClean="0"/>
              <a:t>The agent </a:t>
            </a:r>
            <a:r>
              <a:rPr lang="en-US" dirty="0"/>
              <a:t>therefore initiates requests and the airlines give their prices and current</a:t>
            </a:r>
            <a:endParaRPr lang="en-US" dirty="0"/>
          </a:p>
          <a:p>
            <a:r>
              <a:rPr lang="en-US" dirty="0"/>
              <a:t>availability,</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contingent </a:t>
            </a:r>
            <a:r>
              <a:rPr lang="en-US" dirty="0" smtClean="0"/>
              <a:t>requests patter</a:t>
            </a:r>
            <a:endParaRPr lang="en-US" dirty="0"/>
          </a:p>
        </p:txBody>
      </p:sp>
      <p:pic>
        <p:nvPicPr>
          <p:cNvPr id="4" name="Content Placeholder 3"/>
          <p:cNvPicPr>
            <a:picLocks noGrp="1" noChangeAspect="1"/>
          </p:cNvPicPr>
          <p:nvPr>
            <p:ph idx="1"/>
          </p:nvPr>
        </p:nvPicPr>
        <p:blipFill>
          <a:blip r:embed="rId1"/>
          <a:stretch>
            <a:fillRect/>
          </a:stretch>
        </p:blipFill>
        <p:spPr>
          <a:xfrm>
            <a:off x="5622967" y="2854862"/>
            <a:ext cx="6086475" cy="3286125"/>
          </a:xfrm>
          <a:prstGeom prst="rect">
            <a:avLst/>
          </a:prstGeom>
        </p:spPr>
      </p:pic>
      <p:sp>
        <p:nvSpPr>
          <p:cNvPr id="5" name="Rectangle 4"/>
          <p:cNvSpPr/>
          <p:nvPr/>
        </p:nvSpPr>
        <p:spPr>
          <a:xfrm>
            <a:off x="370702" y="2086912"/>
            <a:ext cx="6096000" cy="2585323"/>
          </a:xfrm>
          <a:prstGeom prst="rect">
            <a:avLst/>
          </a:prstGeom>
        </p:spPr>
        <p:txBody>
          <a:bodyPr>
            <a:spAutoFit/>
          </a:bodyPr>
          <a:lstStyle/>
          <a:p>
            <a:r>
              <a:rPr lang="en-US" dirty="0"/>
              <a:t>a participant sends a request to another</a:t>
            </a:r>
            <a:endParaRPr lang="en-US" dirty="0"/>
          </a:p>
          <a:p>
            <a:r>
              <a:rPr lang="en-US" dirty="0"/>
              <a:t>participant. If this participant does not answer within a given time, the request</a:t>
            </a:r>
            <a:endParaRPr lang="en-US" dirty="0"/>
          </a:p>
          <a:p>
            <a:r>
              <a:rPr lang="en-US" dirty="0"/>
              <a:t>is sent to a second participant. Again, if no response comes back, a third</a:t>
            </a:r>
            <a:endParaRPr lang="en-US" dirty="0"/>
          </a:p>
          <a:p>
            <a:r>
              <a:rPr lang="en-US" dirty="0"/>
              <a:t>participant is contacted, and so on. Delayed responses, i.e., responses arriving</a:t>
            </a:r>
            <a:endParaRPr lang="en-US" dirty="0"/>
          </a:p>
          <a:p>
            <a:r>
              <a:rPr lang="en-US" dirty="0"/>
              <a:t>after the time-out has already occurred, might or might not be discarded.</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endParaRPr lang="en-US" dirty="0"/>
          </a:p>
        </p:txBody>
      </p:sp>
      <p:sp>
        <p:nvSpPr>
          <p:cNvPr id="3" name="Content Placeholder 2"/>
          <p:cNvSpPr>
            <a:spLocks noGrp="1"/>
          </p:cNvSpPr>
          <p:nvPr>
            <p:ph idx="1"/>
          </p:nvPr>
        </p:nvSpPr>
        <p:spPr>
          <a:xfrm>
            <a:off x="2479145" y="1413933"/>
            <a:ext cx="8915400" cy="3777622"/>
          </a:xfrm>
        </p:spPr>
        <p:txBody>
          <a:bodyPr/>
          <a:lstStyle/>
          <a:p>
            <a:pPr marL="0" indent="0">
              <a:buNone/>
            </a:pPr>
            <a:r>
              <a:rPr lang="en-US" b="1" i="1" dirty="0"/>
              <a:t>Enterprise Services Computing</a:t>
            </a:r>
            <a:endParaRPr lang="en-US" b="1" i="1" dirty="0"/>
          </a:p>
          <a:p>
            <a:r>
              <a:rPr lang="en-US" dirty="0" smtClean="0"/>
              <a:t>A </a:t>
            </a:r>
            <a:r>
              <a:rPr lang="en-US" dirty="0"/>
              <a:t>service captures functionality with a business value that </a:t>
            </a:r>
            <a:r>
              <a:rPr lang="en-US" dirty="0" smtClean="0"/>
              <a:t>is ready </a:t>
            </a:r>
            <a:r>
              <a:rPr lang="en-US" dirty="0"/>
              <a:t>to be used. </a:t>
            </a:r>
            <a:endParaRPr lang="en-US" dirty="0" smtClean="0"/>
          </a:p>
          <a:p>
            <a:r>
              <a:rPr lang="en-US" dirty="0" smtClean="0"/>
              <a:t>Services </a:t>
            </a:r>
            <a:r>
              <a:rPr lang="en-US" dirty="0"/>
              <a:t>are made available by service providers. </a:t>
            </a:r>
            <a:endParaRPr lang="en-US" dirty="0" smtClean="0"/>
          </a:p>
          <a:p>
            <a:r>
              <a:rPr lang="en-US" dirty="0" smtClean="0"/>
              <a:t>A service requires </a:t>
            </a:r>
            <a:r>
              <a:rPr lang="en-US" dirty="0"/>
              <a:t>a service description that can be accessed and understood by </a:t>
            </a:r>
            <a:r>
              <a:rPr lang="en-US" dirty="0" smtClean="0"/>
              <a:t>potential service </a:t>
            </a:r>
            <a:r>
              <a:rPr lang="en-US" dirty="0"/>
              <a:t>requestors</a:t>
            </a:r>
            <a:r>
              <a:rPr lang="en-US" dirty="0" smtClean="0"/>
              <a:t>.</a:t>
            </a:r>
            <a:endParaRPr lang="en-US" dirty="0" smtClean="0"/>
          </a:p>
          <a:p>
            <a:r>
              <a:rPr lang="en-US" dirty="0" smtClean="0"/>
              <a:t> </a:t>
            </a:r>
            <a:r>
              <a:rPr lang="en-US" dirty="0"/>
              <a:t>Software services are services that are realized by </a:t>
            </a:r>
            <a:r>
              <a:rPr lang="en-US" dirty="0" smtClean="0"/>
              <a:t>software systems</a:t>
            </a:r>
            <a:r>
              <a:rPr lang="en-US" dirty="0"/>
              <a:t>.</a:t>
            </a:r>
            <a:endParaRPr lang="en-US" dirty="0"/>
          </a:p>
        </p:txBody>
      </p:sp>
      <p:sp>
        <p:nvSpPr>
          <p:cNvPr id="5" name="Rectangle 4"/>
          <p:cNvSpPr/>
          <p:nvPr/>
        </p:nvSpPr>
        <p:spPr>
          <a:xfrm>
            <a:off x="3567113" y="4175892"/>
            <a:ext cx="7882466" cy="1200329"/>
          </a:xfrm>
          <a:prstGeom prst="rect">
            <a:avLst/>
          </a:prstGeom>
        </p:spPr>
        <p:txBody>
          <a:bodyPr wrap="square">
            <a:spAutoFit/>
          </a:bodyPr>
          <a:lstStyle/>
          <a:p>
            <a:r>
              <a:rPr lang="en-US" dirty="0"/>
              <a:t>Consider a real-world service, for example, one to fix a car. The </a:t>
            </a:r>
            <a:r>
              <a:rPr lang="en-US" dirty="0" smtClean="0"/>
              <a:t>service the </a:t>
            </a:r>
            <a:r>
              <a:rPr lang="en-US" dirty="0"/>
              <a:t>garage provides needs to be specified in a way that the customer can </a:t>
            </a:r>
            <a:r>
              <a:rPr lang="en-US" dirty="0" smtClean="0"/>
              <a:t>find and </a:t>
            </a:r>
            <a:r>
              <a:rPr lang="en-US" dirty="0"/>
              <a:t>use. Once the car is fixed, the customer pays the bill and the </a:t>
            </a:r>
            <a:r>
              <a:rPr lang="en-US" dirty="0" smtClean="0"/>
              <a:t>service is </a:t>
            </a:r>
            <a:r>
              <a:rPr lang="en-US" dirty="0"/>
              <a:t>completed.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endParaRPr lang="en-US" dirty="0"/>
          </a:p>
        </p:txBody>
      </p:sp>
      <p:sp>
        <p:nvSpPr>
          <p:cNvPr id="3" name="Content Placeholder 2"/>
          <p:cNvSpPr>
            <a:spLocks noGrp="1"/>
          </p:cNvSpPr>
          <p:nvPr>
            <p:ph idx="1"/>
          </p:nvPr>
        </p:nvSpPr>
        <p:spPr>
          <a:xfrm>
            <a:off x="2479145" y="1413933"/>
            <a:ext cx="8915400" cy="3777622"/>
          </a:xfrm>
        </p:spPr>
        <p:txBody>
          <a:bodyPr/>
          <a:lstStyle/>
          <a:p>
            <a:pPr marL="0" indent="0">
              <a:buNone/>
            </a:pPr>
            <a:r>
              <a:rPr lang="en-US" b="1" i="1" dirty="0"/>
              <a:t>Enterprise Services </a:t>
            </a:r>
            <a:r>
              <a:rPr lang="en-US" b="1" i="1" dirty="0" smtClean="0"/>
              <a:t>Computing</a:t>
            </a:r>
            <a:endParaRPr lang="en-US" b="1" i="1" dirty="0" smtClean="0"/>
          </a:p>
          <a:p>
            <a:pPr marL="0" indent="0">
              <a:buNone/>
            </a:pPr>
            <a:r>
              <a:rPr lang="en-US" b="1" i="1" dirty="0"/>
              <a:t>	</a:t>
            </a:r>
            <a:r>
              <a:rPr lang="en-US" b="1" i="1" dirty="0" smtClean="0"/>
              <a:t>Service Oriented Architecture</a:t>
            </a:r>
            <a:endParaRPr lang="en-US" b="1" i="1" dirty="0" smtClean="0"/>
          </a:p>
          <a:p>
            <a:pPr marL="0" indent="0">
              <a:buNone/>
            </a:pPr>
            <a:endParaRPr lang="en-US" b="1" i="1" dirty="0"/>
          </a:p>
          <a:p>
            <a:endParaRPr lang="en-US" dirty="0"/>
          </a:p>
        </p:txBody>
      </p:sp>
      <p:pic>
        <p:nvPicPr>
          <p:cNvPr id="4" name="Picture 3"/>
          <p:cNvPicPr>
            <a:picLocks noChangeAspect="1"/>
          </p:cNvPicPr>
          <p:nvPr/>
        </p:nvPicPr>
        <p:blipFill>
          <a:blip r:embed="rId1"/>
          <a:stretch>
            <a:fillRect/>
          </a:stretch>
        </p:blipFill>
        <p:spPr>
          <a:xfrm>
            <a:off x="1664229" y="2429090"/>
            <a:ext cx="3952875" cy="2238375"/>
          </a:xfrm>
          <a:prstGeom prst="rect">
            <a:avLst/>
          </a:prstGeom>
        </p:spPr>
      </p:pic>
      <p:sp>
        <p:nvSpPr>
          <p:cNvPr id="6" name="Rectangle 5"/>
          <p:cNvSpPr/>
          <p:nvPr/>
        </p:nvSpPr>
        <p:spPr>
          <a:xfrm>
            <a:off x="8006757" y="1863410"/>
            <a:ext cx="2250937" cy="369332"/>
          </a:xfrm>
          <a:prstGeom prst="rect">
            <a:avLst/>
          </a:prstGeom>
        </p:spPr>
        <p:txBody>
          <a:bodyPr wrap="none">
            <a:spAutoFit/>
          </a:bodyPr>
          <a:lstStyle/>
          <a:p>
            <a:r>
              <a:rPr lang="en-US" b="1" i="1" dirty="0"/>
              <a:t>Enterprise Services</a:t>
            </a:r>
            <a:endParaRPr lang="en-US" b="1" i="1" dirty="0"/>
          </a:p>
        </p:txBody>
      </p:sp>
      <p:sp>
        <p:nvSpPr>
          <p:cNvPr id="7" name="Rectangle 6"/>
          <p:cNvSpPr/>
          <p:nvPr/>
        </p:nvSpPr>
        <p:spPr>
          <a:xfrm>
            <a:off x="7349067" y="2379414"/>
            <a:ext cx="3384020" cy="923330"/>
          </a:xfrm>
          <a:prstGeom prst="rect">
            <a:avLst/>
          </a:prstGeom>
        </p:spPr>
        <p:txBody>
          <a:bodyPr wrap="square">
            <a:spAutoFit/>
          </a:bodyPr>
          <a:lstStyle/>
          <a:p>
            <a:r>
              <a:rPr lang="en-US" dirty="0"/>
              <a:t>functionality of application </a:t>
            </a:r>
            <a:r>
              <a:rPr lang="en-US" dirty="0" smtClean="0"/>
              <a:t>systems can </a:t>
            </a:r>
            <a:r>
              <a:rPr lang="en-US" dirty="0"/>
              <a:t>be described and provided by services.</a:t>
            </a:r>
            <a:endParaRPr lang="en-US" dirty="0"/>
          </a:p>
        </p:txBody>
      </p:sp>
      <p:pic>
        <p:nvPicPr>
          <p:cNvPr id="8" name="Picture 7"/>
          <p:cNvPicPr>
            <a:picLocks noChangeAspect="1"/>
          </p:cNvPicPr>
          <p:nvPr/>
        </p:nvPicPr>
        <p:blipFill>
          <a:blip r:embed="rId2"/>
          <a:stretch>
            <a:fillRect/>
          </a:stretch>
        </p:blipFill>
        <p:spPr>
          <a:xfrm>
            <a:off x="9191624" y="3285125"/>
            <a:ext cx="2533650" cy="1924050"/>
          </a:xfrm>
          <a:prstGeom prst="rect">
            <a:avLst/>
          </a:prstGeom>
        </p:spPr>
      </p:pic>
      <p:pic>
        <p:nvPicPr>
          <p:cNvPr id="1026" name="Picture 2" descr="Enterprise Services Cloud (ESC) | NTT Global Net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3164" y="3869970"/>
            <a:ext cx="3171208" cy="232515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Business-to-Business Processes</a:t>
            </a:r>
            <a:endParaRPr lang="en-US" dirty="0"/>
          </a:p>
        </p:txBody>
      </p:sp>
      <p:sp>
        <p:nvSpPr>
          <p:cNvPr id="3" name="Content Placeholder 2"/>
          <p:cNvSpPr>
            <a:spLocks noGrp="1"/>
          </p:cNvSpPr>
          <p:nvPr>
            <p:ph idx="1"/>
          </p:nvPr>
        </p:nvSpPr>
        <p:spPr>
          <a:xfrm>
            <a:off x="2592925" y="1447800"/>
            <a:ext cx="8915400" cy="3777622"/>
          </a:xfrm>
        </p:spPr>
        <p:txBody>
          <a:bodyPr>
            <a:normAutofit/>
          </a:bodyPr>
          <a:lstStyle/>
          <a:p>
            <a:pPr marL="0" indent="0">
              <a:buNone/>
            </a:pPr>
            <a:r>
              <a:rPr lang="en-US" b="1" dirty="0"/>
              <a:t>Composite </a:t>
            </a:r>
            <a:r>
              <a:rPr lang="en-US" b="1" dirty="0" smtClean="0"/>
              <a:t>Application</a:t>
            </a:r>
            <a:endParaRPr lang="en-US" b="1" dirty="0" smtClean="0"/>
          </a:p>
          <a:p>
            <a:pPr marL="0" indent="0">
              <a:buNone/>
            </a:pPr>
            <a:r>
              <a:rPr lang="en-US" dirty="0" smtClean="0"/>
              <a:t>With </a:t>
            </a:r>
            <a:r>
              <a:rPr lang="en-US" dirty="0"/>
              <a:t>this background in enterprise services architectures, an intra-company</a:t>
            </a:r>
            <a:endParaRPr lang="en-US" dirty="0"/>
          </a:p>
          <a:p>
            <a:pPr marL="0" indent="0">
              <a:buNone/>
            </a:pPr>
            <a:r>
              <a:rPr lang="en-US" dirty="0" smtClean="0"/>
              <a:t>scenario </a:t>
            </a:r>
            <a:r>
              <a:rPr lang="en-US" dirty="0"/>
              <a:t>is sketched, where new applications should be built on top of an </a:t>
            </a:r>
            <a:r>
              <a:rPr lang="en-US" dirty="0" smtClean="0"/>
              <a:t>existing </a:t>
            </a:r>
            <a:r>
              <a:rPr lang="en-US" dirty="0"/>
              <a:t>customer relationship management system, a supply chain </a:t>
            </a:r>
            <a:r>
              <a:rPr lang="en-US" dirty="0" smtClean="0"/>
              <a:t>management system</a:t>
            </a:r>
            <a:r>
              <a:rPr lang="en-US" dirty="0"/>
              <a:t>, and an enterprise resource planning system. These systems </a:t>
            </a:r>
            <a:r>
              <a:rPr lang="en-US" dirty="0" smtClean="0"/>
              <a:t>expose enterprise </a:t>
            </a:r>
            <a:r>
              <a:rPr lang="en-US" dirty="0"/>
              <a:t>services via standardized interfaces. The applications built on </a:t>
            </a:r>
            <a:r>
              <a:rPr lang="en-US" dirty="0" smtClean="0"/>
              <a:t>top are </a:t>
            </a:r>
            <a:r>
              <a:rPr lang="en-US" dirty="0"/>
              <a:t>known as composite applications,</a:t>
            </a:r>
            <a:endParaRPr lang="en-US" dirty="0"/>
          </a:p>
        </p:txBody>
      </p:sp>
      <p:pic>
        <p:nvPicPr>
          <p:cNvPr id="4" name="Picture 3"/>
          <p:cNvPicPr>
            <a:picLocks noChangeAspect="1"/>
          </p:cNvPicPr>
          <p:nvPr/>
        </p:nvPicPr>
        <p:blipFill>
          <a:blip r:embed="rId1"/>
          <a:stretch>
            <a:fillRect/>
          </a:stretch>
        </p:blipFill>
        <p:spPr>
          <a:xfrm>
            <a:off x="7484580" y="3903133"/>
            <a:ext cx="3422074" cy="2672820"/>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omposite Application Layer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83933" y="849579"/>
            <a:ext cx="7315200" cy="60084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0</TotalTime>
  <Words>16061</Words>
  <Application>WPS Presentation</Application>
  <PresentationFormat>Widescreen</PresentationFormat>
  <Paragraphs>369</Paragraphs>
  <Slides>58</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58</vt:i4>
      </vt:variant>
    </vt:vector>
  </HeadingPairs>
  <TitlesOfParts>
    <vt:vector size="72" baseType="lpstr">
      <vt:lpstr>Arial</vt:lpstr>
      <vt:lpstr>SimSun</vt:lpstr>
      <vt:lpstr>Wingdings</vt:lpstr>
      <vt:lpstr>Wingdings 3</vt:lpstr>
      <vt:lpstr>Arial</vt:lpstr>
      <vt:lpstr>Century Gothic</vt:lpstr>
      <vt:lpstr>Microsoft YaHei</vt:lpstr>
      <vt:lpstr>Arial Unicode MS</vt:lpstr>
      <vt:lpstr>Calibri</vt:lpstr>
      <vt:lpstr>Palatino Linotype</vt:lpstr>
      <vt:lpstr>AvenirLST45Book</vt:lpstr>
      <vt:lpstr>Segoe Print</vt:lpstr>
      <vt:lpstr>Times New Roman</vt:lpstr>
      <vt:lpstr>Wisp</vt:lpstr>
      <vt:lpstr>Business Process Engineering </vt:lpstr>
      <vt:lpstr>Business-to-Business Processes</vt:lpstr>
      <vt:lpstr>Business-to-Business Processes</vt:lpstr>
      <vt:lpstr>Example of business-to-business collaboration through interacting busi- ness processes</vt:lpstr>
      <vt:lpstr>Business-to-Business Processes</vt:lpstr>
      <vt:lpstr>Business-to-Business Processes</vt:lpstr>
      <vt:lpstr>Business-to-Business Processes</vt:lpstr>
      <vt:lpstr>Business-to-Business Processes</vt:lpstr>
      <vt:lpstr>PowerPoint 演示文稿</vt:lpstr>
      <vt:lpstr>Service Composition</vt:lpstr>
      <vt:lpstr>Business process management landscape</vt:lpstr>
      <vt:lpstr>Business Process Modeling </vt:lpstr>
      <vt:lpstr>Activity Models and Activity Instances</vt:lpstr>
      <vt:lpstr>Business Process Modeling</vt:lpstr>
      <vt:lpstr>Conceptual Model </vt:lpstr>
      <vt:lpstr>Business Process Modeling Notation:</vt:lpstr>
      <vt:lpstr>Process Interactions</vt:lpstr>
      <vt:lpstr>Modelling Process Data</vt:lpstr>
      <vt:lpstr>Modelling Process Data</vt:lpstr>
      <vt:lpstr>Modelling Process Data</vt:lpstr>
      <vt:lpstr>Workflow Data Patterns</vt:lpstr>
      <vt:lpstr>Workflow Data Patterns</vt:lpstr>
      <vt:lpstr>Workflow Data Patterns</vt:lpstr>
      <vt:lpstr>Workflow Data Patterns</vt:lpstr>
      <vt:lpstr>Workflow Data Patterns</vt:lpstr>
      <vt:lpstr>Modelling Organization</vt:lpstr>
      <vt:lpstr>Modelling Organization</vt:lpstr>
      <vt:lpstr>Modelling Organization</vt:lpstr>
      <vt:lpstr>Modelling Organization</vt:lpstr>
      <vt:lpstr>Selection of Business Partners in Process Choreographies</vt:lpstr>
      <vt:lpstr>Public vs. Private Processes</vt:lpstr>
      <vt:lpstr>Public and Private Processes</vt:lpstr>
      <vt:lpstr>Private and Public Processes in BPMN</vt:lpstr>
      <vt:lpstr>Orchestration, Choreography, and Collaboration</vt:lpstr>
      <vt:lpstr>Orchestration in BPMN</vt:lpstr>
      <vt:lpstr>process orchestration vs choreography</vt:lpstr>
      <vt:lpstr>Process Choreography</vt:lpstr>
      <vt:lpstr>Process Choreography</vt:lpstr>
      <vt:lpstr>Process Choreography</vt:lpstr>
      <vt:lpstr>Choreography Example</vt:lpstr>
      <vt:lpstr>The phases involved in the development of process choreographies</vt:lpstr>
      <vt:lpstr>Business Engineers</vt:lpstr>
      <vt:lpstr>System Architecture</vt:lpstr>
      <vt:lpstr>Process Choreography Design</vt:lpstr>
      <vt:lpstr>Problem Statement</vt:lpstr>
      <vt:lpstr>High-Level Design-Structural </vt:lpstr>
      <vt:lpstr>High-Level Design-Behaviour</vt:lpstr>
      <vt:lpstr>High-level behavioural model for bidding scenario, with different outcomes</vt:lpstr>
      <vt:lpstr>Collaboration Scenarios</vt:lpstr>
      <vt:lpstr>4. Behavioral interface for seller</vt:lpstr>
      <vt:lpstr>Summary- model for bidding scenario,</vt:lpstr>
      <vt:lpstr>Interaction Model/collabration</vt:lpstr>
      <vt:lpstr>Service Interaction Patterns</vt:lpstr>
      <vt:lpstr>Racing Incoming Messages</vt:lpstr>
      <vt:lpstr>One-To-Many Send</vt:lpstr>
      <vt:lpstr>One-From-Many Receive</vt:lpstr>
      <vt:lpstr>One-To-Many Send/Receive</vt:lpstr>
      <vt:lpstr>contingent requests patter</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Business Process Engineering</dc:title>
  <dc:creator>Administrator</dc:creator>
  <cp:lastModifiedBy>Syed Hassan</cp:lastModifiedBy>
  <cp:revision>60</cp:revision>
  <dcterms:created xsi:type="dcterms:W3CDTF">2023-01-16T07:23:00Z</dcterms:created>
  <dcterms:modified xsi:type="dcterms:W3CDTF">2023-05-24T19:41:02Z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5F4C860064D74118967CEBA5133D380D</vt:lpwstr>
  </property>
  <property fmtid="{D5CDD505-2E9C-101B-9397-08002B2CF9AE}" pid="3" name="KSOProductBuildVer">
    <vt:lpwstr>1033-11.2.0.11537</vt:lpwstr>
  </property>
</Properties>
</file>