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59" r:id="rId8"/>
    <p:sldId id="262" r:id="rId9"/>
    <p:sldId id="264" r:id="rId10"/>
    <p:sldId id="263" r:id="rId11"/>
    <p:sldId id="265" r:id="rId12"/>
    <p:sldId id="266" r:id="rId13"/>
    <p:sldId id="267" r:id="rId14"/>
    <p:sldId id="269" r:id="rId15"/>
    <p:sldId id="270" r:id="rId16"/>
    <p:sldId id="271" r:id="rId17"/>
    <p:sldId id="268"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CE513DB2-BE89-422D-B629-347966350C90}" type="datetimeFigureOut">
              <a:rPr lang="en-US" smtClean="0"/>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86294241-ED2E-4E64-976D-57C374767D2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CE513DB2-BE89-422D-B629-347966350C9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E513DB2-BE89-422D-B629-347966350C90}" type="datetimeFigureOut">
              <a:rPr lang="en-US" smtClean="0"/>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86294241-ED2E-4E64-976D-57C374767D26}"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CE513DB2-BE89-422D-B629-347966350C9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CE513DB2-BE89-422D-B629-347966350C9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13DB2-BE89-422D-B629-347966350C9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13DB2-BE89-422D-B629-347966350C9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94241-ED2E-4E64-976D-57C374767D26}"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p:txBody>
          <a:bodyPr/>
          <a:lstStyle/>
          <a:p>
            <a:fld id="{CE513DB2-BE89-422D-B629-347966350C90}" type="datetimeFigureOut">
              <a:rPr lang="en-US" smtClean="0"/>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86294241-ED2E-4E64-976D-57C374767D26}" type="slidenum">
              <a:rPr lang="en-US" smtClean="0"/>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CE513DB2-BE89-422D-B629-347966350C90}" type="datetimeFigureOut">
              <a:rPr lang="en-US" smtClean="0"/>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86294241-ED2E-4E64-976D-57C374767D26}" type="slidenum">
              <a:rPr lang="en-US" smtClean="0"/>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E513DB2-BE89-422D-B629-347966350C90}" type="datetimeFigureOut">
              <a:rPr lang="en-US" smtClean="0"/>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86294241-ED2E-4E64-976D-57C374767D26}"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cbinsights.com/research-reports/The-20-Reasons-Startups-Fail.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endParaRPr lang="en-US" dirty="0"/>
          </a:p>
        </p:txBody>
      </p:sp>
      <p:sp>
        <p:nvSpPr>
          <p:cNvPr id="3" name="Subtitle 2"/>
          <p:cNvSpPr>
            <a:spLocks noGrp="1"/>
          </p:cNvSpPr>
          <p:nvPr>
            <p:ph type="subTitle" idx="1"/>
          </p:nvPr>
        </p:nvSpPr>
        <p:spPr/>
        <p:txBody>
          <a:bodyPr/>
          <a:lstStyle/>
          <a:p>
            <a:r>
              <a:rPr lang="en-US" dirty="0"/>
              <a:t>Sobia Iftikhar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Times New Roman" panose="02020603050405020304" pitchFamily="18" charset="0"/>
                <a:cs typeface="Times New Roman" panose="02020603050405020304" pitchFamily="18" charset="0"/>
              </a:rPr>
              <a:t>4 aspects that make Lean Canvas different than Business Model Canvas</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Problem</a:t>
            </a:r>
            <a:endParaRPr lang="en-US" dirty="0" smtClean="0"/>
          </a:p>
          <a:p>
            <a:r>
              <a:rPr lang="en-US" dirty="0" smtClean="0"/>
              <a:t>Solution</a:t>
            </a:r>
            <a:endParaRPr lang="en-US" dirty="0" smtClean="0"/>
          </a:p>
          <a:p>
            <a:r>
              <a:rPr lang="en-US" dirty="0" smtClean="0"/>
              <a:t>Measurements</a:t>
            </a:r>
            <a:endParaRPr lang="en-US" dirty="0" smtClean="0"/>
          </a:p>
          <a:p>
            <a:r>
              <a:rPr lang="en-US" dirty="0" smtClean="0"/>
              <a:t>Unfair Competition</a:t>
            </a:r>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1945" y="309219"/>
            <a:ext cx="10058400" cy="1371600"/>
          </a:xfrm>
        </p:spPr>
        <p:txBody>
          <a:bodyPr/>
          <a:lstStyle/>
          <a:p>
            <a:r>
              <a:rPr lang="en-US" dirty="0" smtClean="0"/>
              <a:t>Lean Canvas</a:t>
            </a:r>
            <a:endParaRPr lang="en-US" dirty="0"/>
          </a:p>
        </p:txBody>
      </p:sp>
      <p:pic>
        <p:nvPicPr>
          <p:cNvPr id="5" name="Content Placeholder 4"/>
          <p:cNvPicPr>
            <a:picLocks noGrp="1" noChangeAspect="1"/>
          </p:cNvPicPr>
          <p:nvPr>
            <p:ph idx="1"/>
          </p:nvPr>
        </p:nvPicPr>
        <p:blipFill>
          <a:blip r:embed="rId1"/>
          <a:stretch>
            <a:fillRect/>
          </a:stretch>
        </p:blipFill>
        <p:spPr>
          <a:xfrm>
            <a:off x="3518356" y="1747649"/>
            <a:ext cx="7082495" cy="3932237"/>
          </a:xfrm>
          <a:prstGeom prst="rect">
            <a:avLst/>
          </a:prstGeom>
        </p:spPr>
      </p:pic>
      <p:sp>
        <p:nvSpPr>
          <p:cNvPr id="6" name="Rectangle 5"/>
          <p:cNvSpPr/>
          <p:nvPr/>
        </p:nvSpPr>
        <p:spPr>
          <a:xfrm>
            <a:off x="321791" y="2098804"/>
            <a:ext cx="3138616" cy="1477328"/>
          </a:xfrm>
          <a:prstGeom prst="rect">
            <a:avLst/>
          </a:prstGeom>
        </p:spPr>
        <p:txBody>
          <a:bodyPr wrap="square">
            <a:spAutoFit/>
          </a:bodyPr>
          <a:lstStyle/>
          <a:p>
            <a:r>
              <a:rPr lang="en-US" dirty="0">
                <a:solidFill>
                  <a:srgbClr val="111111"/>
                </a:solidFill>
                <a:latin typeface="Times New Roman" panose="02020603050405020304" pitchFamily="18" charset="0"/>
                <a:cs typeface="Times New Roman" panose="02020603050405020304" pitchFamily="18" charset="0"/>
              </a:rPr>
              <a:t>This canvas enables entrepreneurs and startups to quickly validate their business idea following the principles of lean startup.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9-Factors</a:t>
            </a:r>
            <a:endParaRPr lang="en-US" dirty="0"/>
          </a:p>
        </p:txBody>
      </p:sp>
      <p:sp>
        <p:nvSpPr>
          <p:cNvPr id="3" name="Content Placeholder 2"/>
          <p:cNvSpPr>
            <a:spLocks noGrp="1"/>
          </p:cNvSpPr>
          <p:nvPr>
            <p:ph idx="1"/>
          </p:nvPr>
        </p:nvSpPr>
        <p:spPr/>
        <p:txBody>
          <a:bodyPr>
            <a:normAutofit fontScale="70000" lnSpcReduction="20000"/>
          </a:bodyPr>
          <a:lstStyle/>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Customer segments</a:t>
            </a:r>
            <a:r>
              <a:rPr lang="en-US" dirty="0">
                <a:latin typeface="Times New Roman" panose="02020603050405020304" pitchFamily="18" charset="0"/>
                <a:cs typeface="Times New Roman" panose="02020603050405020304" pitchFamily="18" charset="0"/>
              </a:rPr>
              <a:t>: This canvas is mainly focused on completely new propositions and startups. If you come up with a new proposition, it is useful to know where you can find the so-called early adopters. This group is part of the final, larger customer segment. We find this element in all canvases, but here it is a bit more specific.</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Problem</a:t>
            </a:r>
            <a:r>
              <a:rPr lang="en-US" dirty="0">
                <a:latin typeface="Times New Roman" panose="02020603050405020304" pitchFamily="18" charset="0"/>
                <a:cs typeface="Times New Roman" panose="02020603050405020304" pitchFamily="18" charset="0"/>
              </a:rPr>
              <a:t>: The focus in Lean Startup and this canvas is on solving problems that are really worthwhile. Here you describe the top 3 problems that the customer has to deal with and that you want to solve.</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Solution</a:t>
            </a:r>
            <a:r>
              <a:rPr lang="en-US" dirty="0">
                <a:latin typeface="Times New Roman" panose="02020603050405020304" pitchFamily="18" charset="0"/>
                <a:cs typeface="Times New Roman" panose="02020603050405020304" pitchFamily="18" charset="0"/>
              </a:rPr>
              <a:t>: This is how you want to deliver value. The solution is often what we all get excited about and work hard for. It is deliberately a small box that should only be filled in after the customer segments and their problems are known. With the other canvases, the solution falls under value proposition.</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Value proposition</a:t>
            </a:r>
            <a:r>
              <a:rPr lang="en-US" dirty="0">
                <a:latin typeface="Times New Roman" panose="02020603050405020304" pitchFamily="18" charset="0"/>
                <a:cs typeface="Times New Roman" panose="02020603050405020304" pitchFamily="18" charset="0"/>
              </a:rPr>
              <a:t>: The convincing plan or offer that solves the customer's problems. This element is part of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The revenue model and pricing is part of the business model. This element is reflected in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Channels</a:t>
            </a:r>
            <a:r>
              <a:rPr lang="en-US" dirty="0">
                <a:latin typeface="Times New Roman" panose="02020603050405020304" pitchFamily="18" charset="0"/>
                <a:cs typeface="Times New Roman" panose="02020603050405020304" pitchFamily="18" charset="0"/>
              </a:rPr>
              <a:t>: Which channels do you use to get to the customer and reach them? To be compared with customer relations and channels from the Business Model Canvas.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Measuring success</a:t>
            </a:r>
            <a:r>
              <a:rPr lang="en-US" dirty="0">
                <a:latin typeface="Times New Roman" panose="02020603050405020304" pitchFamily="18" charset="0"/>
                <a:cs typeface="Times New Roman" panose="02020603050405020304" pitchFamily="18" charset="0"/>
              </a:rPr>
              <a:t>: How are you going to measure whether you are successful? Which customer actions have value for you? This does not always have to be a financial metric. Determining the right metrics is important to make sure you don't make decisions based on irrelevant data.</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Costs</a:t>
            </a:r>
            <a:r>
              <a:rPr lang="en-US" dirty="0">
                <a:latin typeface="Times New Roman" panose="02020603050405020304" pitchFamily="18" charset="0"/>
                <a:cs typeface="Times New Roman" panose="02020603050405020304" pitchFamily="18" charset="0"/>
              </a:rPr>
              <a:t>: What are your fixed and variable costs and how do they compare to the standards you have set? Part of all canvases.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b="1" dirty="0">
                <a:latin typeface="Times New Roman" panose="02020603050405020304" pitchFamily="18" charset="0"/>
                <a:cs typeface="Times New Roman" panose="02020603050405020304" pitchFamily="18" charset="0"/>
              </a:rPr>
              <a:t>Unfair advantage:</a:t>
            </a:r>
            <a:r>
              <a:rPr lang="en-US" dirty="0">
                <a:latin typeface="Times New Roman" panose="02020603050405020304" pitchFamily="18" charset="0"/>
                <a:cs typeface="Times New Roman" panose="02020603050405020304" pitchFamily="18" charset="0"/>
              </a:rPr>
              <a:t> What does your organization have to offer that cannot easily be copied by others? How do you arm yourself against competition? This part is also included in the Strategy outline among competitors.</a:t>
            </a: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a:t>Google</a:t>
            </a:r>
            <a:endParaRPr lang="en-US" dirty="0"/>
          </a:p>
          <a:p>
            <a:r>
              <a:rPr lang="en-US" dirty="0"/>
              <a:t>Year of foundation: 1998</a:t>
            </a:r>
            <a:endParaRPr lang="en-US" dirty="0"/>
          </a:p>
          <a:p>
            <a:r>
              <a:rPr lang="en-US" dirty="0"/>
              <a:t>Venue: Menlo Park, CA</a:t>
            </a:r>
            <a:endParaRPr lang="en-US" dirty="0"/>
          </a:p>
          <a:p>
            <a:r>
              <a:rPr lang="en-US" dirty="0"/>
              <a:t>Original name: Googol</a:t>
            </a:r>
            <a:endParaRPr lang="en-US" dirty="0"/>
          </a:p>
          <a:p>
            <a:r>
              <a:rPr lang="en-US" dirty="0"/>
              <a:t>Founded by: Larry Page and Sergey </a:t>
            </a:r>
            <a:r>
              <a:rPr lang="en-US" dirty="0" err="1"/>
              <a:t>Brin</a:t>
            </a:r>
            <a:endParaRPr lang="en-US" dirty="0"/>
          </a:p>
          <a:p>
            <a:r>
              <a:rPr lang="en-US" dirty="0"/>
              <a:t>Total funding amount: $36.1 million (last funding in 2000)</a:t>
            </a:r>
            <a:endParaRPr lang="en-US" dirty="0"/>
          </a:p>
          <a:p>
            <a:r>
              <a:rPr lang="en-US" dirty="0"/>
              <a:t>IPO: raised $1.7 billion in 2004</a:t>
            </a:r>
            <a:endParaRPr lang="en-US" dirty="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terms of popularity and global adoption, Google is an undisputed number one company. What originated as an advanced web search engine has grown into a multinational giant that specializes in online advertising, cloud computing, hard and soft products, and many others. It’s hard to believe, but Google’s bootstrapping began in a garage, where two Montessori minds implemented their knowledge obtained in the Stanford University more than 20 years ago.</a:t>
            </a:r>
            <a:endParaRPr lang="en-US" dirty="0"/>
          </a:p>
          <a:p>
            <a:r>
              <a:rPr lang="en-US" dirty="0"/>
              <a:t>Sergey </a:t>
            </a:r>
            <a:r>
              <a:rPr lang="en-US" dirty="0" err="1"/>
              <a:t>Brin</a:t>
            </a:r>
            <a:r>
              <a:rPr lang="en-US" dirty="0"/>
              <a:t> and Larry Page saw gaps in Excite or Yahoo – search tools of those days and strived to improve upon their idea – to create a reliable, comprehensive and speedy search engine. The synergy of their collaboration resulted in the PageRank algorithm, which was based on the Page’s project nicknamed </a:t>
            </a:r>
            <a:r>
              <a:rPr lang="en-US" dirty="0" err="1"/>
              <a:t>BackRub</a:t>
            </a:r>
            <a:r>
              <a:rPr lang="en-US" dirty="0"/>
              <a:t>. According to modern </a:t>
            </a:r>
            <a:r>
              <a:rPr lang="en-US" dirty="0" err="1"/>
              <a:t>realia</a:t>
            </a:r>
            <a:r>
              <a:rPr lang="en-US" dirty="0"/>
              <a:t>, PageRank was the startup’s unfair advantage. Google’s founders made attempts to sell the technology to their potential competitors but failed. So, they changed the direction towards developing their research project into the lean startup. Fortunately, the co-founder of Sun Microsystems, Andy </a:t>
            </a:r>
            <a:r>
              <a:rPr lang="en-US" dirty="0" err="1"/>
              <a:t>Bechtolsheim</a:t>
            </a:r>
            <a:r>
              <a:rPr lang="en-US" dirty="0"/>
              <a:t>, saw some potential in their work and invested $100K. In 2018, the market value of Google exceeded $700 billion.</a:t>
            </a:r>
            <a:endParaRPr lang="en-US" dirty="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a:t>
            </a:r>
            <a:endParaRPr lang="en-US" dirty="0"/>
          </a:p>
        </p:txBody>
      </p:sp>
      <p:pic>
        <p:nvPicPr>
          <p:cNvPr id="5122" name="Picture 2" descr="Google-lean-canvas"/>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4064692" y="2013903"/>
            <a:ext cx="3390786" cy="3932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a:t>
            </a:r>
            <a:endParaRPr lang="en-US" dirty="0"/>
          </a:p>
        </p:txBody>
      </p:sp>
      <p:pic>
        <p:nvPicPr>
          <p:cNvPr id="4098" name="Picture 2" descr="bm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6800" y="1875167"/>
            <a:ext cx="5095961" cy="367627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leancanvas vs bm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599" y="1935320"/>
            <a:ext cx="5296371" cy="37617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7345" y="436245"/>
            <a:ext cx="11497945" cy="6146800"/>
          </a:xfrm>
        </p:spPr>
        <p:txBody>
          <a:bodyPr>
            <a:noAutofit/>
          </a:bodyPr>
          <a:p>
            <a:pPr algn="l"/>
            <a:endParaRPr lang="en-US" sz="1300">
              <a:cs typeface="+mn-lt"/>
            </a:endParaRPr>
          </a:p>
          <a:p>
            <a:pPr algn="l"/>
            <a:r>
              <a:rPr lang="en-US" sz="1300" b="1">
                <a:cs typeface="+mn-lt"/>
              </a:rPr>
              <a:t>Sure. Here is an example of a complete scenario-based question and its mapping to the Lean Canvas and the Business Model Canvas:</a:t>
            </a:r>
            <a:endParaRPr lang="en-US" sz="1300" b="1">
              <a:cs typeface="+mn-lt"/>
            </a:endParaRPr>
          </a:p>
          <a:p>
            <a:pPr algn="l"/>
            <a:endParaRPr lang="en-US" sz="1300" b="1">
              <a:cs typeface="+mn-lt"/>
            </a:endParaRPr>
          </a:p>
          <a:p>
            <a:pPr algn="l"/>
            <a:r>
              <a:rPr lang="en-US" sz="1300" b="1">
                <a:cs typeface="+mn-lt"/>
              </a:rPr>
              <a:t>Scenario:</a:t>
            </a:r>
            <a:endParaRPr lang="en-US" sz="1300" b="1">
              <a:cs typeface="+mn-lt"/>
            </a:endParaRPr>
          </a:p>
          <a:p>
            <a:pPr algn="l"/>
            <a:endParaRPr lang="en-US" sz="1300" b="1">
              <a:cs typeface="+mn-lt"/>
            </a:endParaRPr>
          </a:p>
          <a:p>
            <a:pPr algn="l"/>
            <a:r>
              <a:rPr lang="en-US" sz="1300" b="1">
                <a:cs typeface="+mn-lt"/>
              </a:rPr>
              <a:t>You are a startup founder who is developing a new type of software that helps people manage their finances. You have a great idea for the software, but you are not sure how to make money from it.</a:t>
            </a:r>
            <a:endParaRPr lang="en-US" sz="1300" b="1">
              <a:cs typeface="+mn-lt"/>
            </a:endParaRPr>
          </a:p>
          <a:p>
            <a:pPr algn="l"/>
            <a:endParaRPr lang="en-US" sz="1300" b="1">
              <a:cs typeface="+mn-lt"/>
            </a:endParaRPr>
          </a:p>
          <a:p>
            <a:pPr algn="l"/>
            <a:r>
              <a:rPr lang="en-US" sz="1300" b="1">
                <a:cs typeface="+mn-lt"/>
              </a:rPr>
              <a:t>Lean Canvas:</a:t>
            </a:r>
            <a:endParaRPr lang="en-US" sz="1300" b="1">
              <a:cs typeface="+mn-lt"/>
            </a:endParaRPr>
          </a:p>
          <a:p>
            <a:pPr marL="0" indent="0" algn="l">
              <a:buNone/>
            </a:pPr>
            <a:endParaRPr lang="en-US" sz="1300" b="1">
              <a:cs typeface="+mn-lt"/>
            </a:endParaRPr>
          </a:p>
          <a:p>
            <a:pPr algn="l"/>
            <a:r>
              <a:rPr lang="en-US" sz="1300" b="1">
                <a:cs typeface="+mn-lt"/>
              </a:rPr>
              <a:t>Problem: People are struggling to manage their finances.</a:t>
            </a:r>
            <a:endParaRPr lang="en-US" sz="1300" b="1">
              <a:cs typeface="+mn-lt"/>
            </a:endParaRPr>
          </a:p>
          <a:p>
            <a:pPr algn="l"/>
            <a:r>
              <a:rPr lang="en-US" sz="1300" b="1">
                <a:cs typeface="+mn-lt"/>
              </a:rPr>
              <a:t>Customer: People who are trying to save money, pay off debt, or invest for the future.</a:t>
            </a:r>
            <a:endParaRPr lang="en-US" sz="1300" b="1">
              <a:cs typeface="+mn-lt"/>
            </a:endParaRPr>
          </a:p>
          <a:p>
            <a:pPr algn="l"/>
            <a:r>
              <a:rPr lang="en-US" sz="1300" b="1">
                <a:cs typeface="+mn-lt"/>
              </a:rPr>
              <a:t>Solution: A software that helps people track their spending, set budgets, and reach their financial goals.</a:t>
            </a:r>
            <a:endParaRPr lang="en-US" sz="1300" b="1">
              <a:cs typeface="+mn-lt"/>
            </a:endParaRPr>
          </a:p>
          <a:p>
            <a:pPr algn="l"/>
            <a:r>
              <a:rPr lang="en-US" sz="1300" b="1">
                <a:cs typeface="+mn-lt"/>
              </a:rPr>
              <a:t>Value Proposition: The software is easy to use and provides a comprehensive overview of a person's finances.</a:t>
            </a:r>
            <a:endParaRPr lang="en-US" sz="1300" b="1">
              <a:cs typeface="+mn-lt"/>
            </a:endParaRPr>
          </a:p>
          <a:p>
            <a:pPr algn="l"/>
            <a:r>
              <a:rPr lang="en-US" sz="1300" b="1">
                <a:cs typeface="+mn-lt"/>
              </a:rPr>
              <a:t>Channels: The software will be available online and through mobile apps.</a:t>
            </a:r>
            <a:endParaRPr lang="en-US" sz="1300" b="1">
              <a:cs typeface="+mn-lt"/>
            </a:endParaRPr>
          </a:p>
          <a:p>
            <a:pPr algn="l"/>
            <a:r>
              <a:rPr lang="en-US" sz="1300" b="1">
                <a:cs typeface="+mn-lt"/>
              </a:rPr>
              <a:t>Customer Segments: The target customers are people of all ages and income levels who are interested in managing their finances better.</a:t>
            </a:r>
            <a:endParaRPr lang="en-US" sz="1300" b="1">
              <a:cs typeface="+mn-lt"/>
            </a:endParaRPr>
          </a:p>
          <a:p>
            <a:pPr algn="l"/>
            <a:r>
              <a:rPr lang="en-US" sz="1300" b="1">
                <a:cs typeface="+mn-lt"/>
              </a:rPr>
              <a:t>Key Resources: The key resources are the software development team, the marketing team, and the sales team.</a:t>
            </a:r>
            <a:endParaRPr lang="en-US" sz="1300" b="1">
              <a:cs typeface="+mn-lt"/>
            </a:endParaRPr>
          </a:p>
          <a:p>
            <a:pPr algn="l"/>
            <a:r>
              <a:rPr lang="en-US" sz="1300" b="1">
                <a:cs typeface="+mn-lt"/>
              </a:rPr>
              <a:t>Key Activities: The key activities are developing the software, marketing the software, and selling the software.</a:t>
            </a:r>
            <a:endParaRPr lang="en-US" sz="1300" b="1">
              <a:cs typeface="+mn-lt"/>
            </a:endParaRPr>
          </a:p>
          <a:p>
            <a:pPr algn="l"/>
            <a:r>
              <a:rPr lang="en-US" sz="1300" b="1">
                <a:cs typeface="+mn-lt"/>
              </a:rPr>
              <a:t>Key Partnerships: The key partnerships are with banks, credit card companies, and financial advisors.</a:t>
            </a:r>
            <a:endParaRPr lang="en-US" sz="1300" b="1">
              <a:cs typeface="+mn-lt"/>
            </a:endParaRPr>
          </a:p>
          <a:p>
            <a:pPr algn="l"/>
            <a:r>
              <a:rPr lang="en-US" sz="1300" b="1">
                <a:cs typeface="+mn-lt"/>
              </a:rPr>
              <a:t>Revenue Streams: The revenue streams are subscription fees, advertising fees, and transaction fees.</a:t>
            </a:r>
            <a:endParaRPr lang="en-US" sz="1300" b="1">
              <a:cs typeface="+mn-lt"/>
            </a:endParaRPr>
          </a:p>
          <a:p>
            <a:endParaRPr lang="en-US" sz="1300">
              <a:cs typeface="+mn-lt"/>
            </a:endParaRPr>
          </a:p>
          <a:p>
            <a:endParaRPr lang="en-US" sz="1300">
              <a:cs typeface="+mn-lt"/>
            </a:endParaRPr>
          </a:p>
          <a:p>
            <a:pPr marL="0" indent="0">
              <a:buNone/>
            </a:pPr>
            <a:endParaRPr lang="en-US" sz="1300">
              <a:cs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38150" y="427355"/>
            <a:ext cx="11372215" cy="5607685"/>
          </a:xfrm>
        </p:spPr>
        <p:txBody>
          <a:bodyPr/>
          <a:p>
            <a:r>
              <a:rPr lang="en-US"/>
              <a:t>Business Model Canvas:</a:t>
            </a:r>
            <a:endParaRPr lang="en-US"/>
          </a:p>
          <a:p>
            <a:endParaRPr lang="en-US"/>
          </a:p>
          <a:p>
            <a:r>
              <a:rPr lang="en-US"/>
              <a:t>Customer Segments: People who are trying to save money, pay off debt, or invest for the future.</a:t>
            </a:r>
            <a:endParaRPr lang="en-US"/>
          </a:p>
          <a:p>
            <a:r>
              <a:rPr lang="en-US"/>
              <a:t>Value Proposition: A software that helps people track their spending, set budgets, and reach their financial goals.</a:t>
            </a:r>
            <a:endParaRPr lang="en-US"/>
          </a:p>
          <a:p>
            <a:r>
              <a:rPr lang="en-US"/>
              <a:t>Channels: Online and mobile apps.</a:t>
            </a:r>
            <a:endParaRPr lang="en-US"/>
          </a:p>
          <a:p>
            <a:r>
              <a:rPr lang="en-US"/>
              <a:t>Customer Relationships: Direct relationships with customers.</a:t>
            </a:r>
            <a:endParaRPr lang="en-US"/>
          </a:p>
          <a:p>
            <a:r>
              <a:rPr lang="en-US"/>
              <a:t>Revenue Streams: Subscription fees, advertising fees, and transaction fees.</a:t>
            </a:r>
            <a:endParaRPr lang="en-US"/>
          </a:p>
          <a:p>
            <a:r>
              <a:rPr lang="en-US"/>
              <a:t>Key Resources: Software development team, marketing team, sales team.</a:t>
            </a:r>
            <a:endParaRPr lang="en-US"/>
          </a:p>
          <a:p>
            <a:r>
              <a:rPr lang="en-US"/>
              <a:t>Key Activities: Developing the software, marketing the software, and selling the software.</a:t>
            </a:r>
            <a:endParaRPr lang="en-US"/>
          </a:p>
          <a:p>
            <a:r>
              <a:rPr lang="en-US"/>
              <a:t>Key Partnerships: Banks, credit card companies, and financial advisors.</a:t>
            </a:r>
            <a:endParaRPr lang="en-US"/>
          </a:p>
          <a:p>
            <a:r>
              <a:rPr lang="en-US"/>
              <a:t>Cost Structure: Development costs, marketing costs, sales costs, and operational costs.</a:t>
            </a:r>
            <a:endParaRPr lang="en-US"/>
          </a:p>
          <a:p>
            <a:r>
              <a:rPr lang="en-US"/>
              <a:t>By using both the Lean Canvas and the Business Model Canvas, you can get a more complete picture of your business model and make sure that it is aligned with your startup's goals. This will help you to build a successful business.</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a:xfrm>
            <a:off x="1066800" y="2103120"/>
            <a:ext cx="10301416" cy="3931920"/>
          </a:xfrm>
        </p:spPr>
        <p:txBody>
          <a:bodyPr/>
          <a:lstStyle/>
          <a:p>
            <a:pPr lvl="0"/>
            <a:r>
              <a:rPr lang="en-US" dirty="0" smtClean="0">
                <a:latin typeface="Times New Roman" panose="02020603050405020304" pitchFamily="18" charset="0"/>
                <a:cs typeface="Times New Roman" panose="02020603050405020304" pitchFamily="18" charset="0"/>
              </a:rPr>
              <a:t>Business Canvas Model</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Lean Canvas Model</a:t>
            </a:r>
            <a:endParaRPr lang="en-US" dirty="0" smtClean="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Business Process </a:t>
            </a:r>
            <a:r>
              <a:rPr lang="en-US" dirty="0" smtClean="0">
                <a:latin typeface="Times New Roman" panose="02020603050405020304" pitchFamily="18" charset="0"/>
                <a:cs typeface="Times New Roman" panose="02020603050405020304" pitchFamily="18" charset="0"/>
              </a:rPr>
              <a:t>Architecture</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Process Architecture Design Approaches.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Goal </a:t>
            </a:r>
            <a:r>
              <a:rPr lang="en-US" dirty="0">
                <a:latin typeface="Times New Roman" panose="02020603050405020304" pitchFamily="18" charset="0"/>
                <a:cs typeface="Times New Roman" panose="02020603050405020304" pitchFamily="18" charset="0"/>
              </a:rPr>
              <a:t>Based, Action Based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Object </a:t>
            </a:r>
            <a:r>
              <a:rPr lang="en-US" dirty="0">
                <a:latin typeface="Times New Roman" panose="02020603050405020304" pitchFamily="18" charset="0"/>
                <a:cs typeface="Times New Roman" panose="02020603050405020304" pitchFamily="18" charset="0"/>
              </a:rPr>
              <a:t>Based, Function </a:t>
            </a:r>
            <a:r>
              <a:rPr lang="en-US" dirty="0" smtClean="0">
                <a:latin typeface="Times New Roman" panose="02020603050405020304" pitchFamily="18" charset="0"/>
                <a:cs typeface="Times New Roman" panose="02020603050405020304" pitchFamily="18" charset="0"/>
              </a:rPr>
              <a:t>Based</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Reference </a:t>
            </a:r>
            <a:r>
              <a:rPr lang="en-US" dirty="0">
                <a:latin typeface="Times New Roman" panose="02020603050405020304" pitchFamily="18" charset="0"/>
                <a:cs typeface="Times New Roman" panose="02020603050405020304" pitchFamily="18" charset="0"/>
              </a:rPr>
              <a:t>Model Based)</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Benefits of Process Based Business Architecture</a:t>
            </a:r>
            <a:endParaRPr lang="en-US" dirty="0">
              <a:latin typeface="Times New Roman" panose="02020603050405020304" pitchFamily="18" charset="0"/>
              <a:cs typeface="Times New Roman" panose="02020603050405020304" pitchFamily="18" charset="0"/>
            </a:endParaRPr>
          </a:p>
          <a:p>
            <a:pPr lvl="0"/>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Canvas Model</a:t>
            </a:r>
            <a:endParaRPr lang="en-US" dirty="0"/>
          </a:p>
        </p:txBody>
      </p:sp>
      <p:sp>
        <p:nvSpPr>
          <p:cNvPr id="3" name="Content Placeholder 2"/>
          <p:cNvSpPr>
            <a:spLocks noGrp="1"/>
          </p:cNvSpPr>
          <p:nvPr>
            <p:ph idx="1"/>
          </p:nvPr>
        </p:nvSpPr>
        <p:spPr/>
        <p:txBody>
          <a:bodyPr/>
          <a:lstStyle/>
          <a:p>
            <a:r>
              <a:rPr lang="en-US" b="1" dirty="0" smtClean="0">
                <a:latin typeface="Times New Roman" panose="02020603050405020304" pitchFamily="18" charset="0"/>
                <a:cs typeface="Times New Roman" panose="02020603050405020304" pitchFamily="18" charset="0"/>
              </a:rPr>
              <a:t>Business </a:t>
            </a:r>
            <a:r>
              <a:rPr lang="en-US" b="1" dirty="0">
                <a:latin typeface="Times New Roman" panose="02020603050405020304" pitchFamily="18" charset="0"/>
                <a:cs typeface="Times New Roman" panose="02020603050405020304" pitchFamily="18" charset="0"/>
              </a:rPr>
              <a:t>Model Canvas</a:t>
            </a:r>
            <a:r>
              <a:rPr lang="en-US" dirty="0">
                <a:latin typeface="Times New Roman" panose="02020603050405020304" pitchFamily="18" charset="0"/>
                <a:cs typeface="Times New Roman" panose="02020603050405020304" pitchFamily="18" charset="0"/>
              </a:rPr>
              <a:t> is a basic tool for defining the way of the functioning of a business.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is a simplified model of a business plan, which is used to verify the quality delivered to clients based on the market conditions.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model enables you to logically examine the relationships within your activity, take a close look at your own proposition and judge it rationally.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Model Canvas is also a kind of a test – is your business matched with the clients’ needs, and is your proposition </a:t>
            </a:r>
            <a:r>
              <a:rPr lang="en-US" dirty="0" smtClean="0">
                <a:latin typeface="Times New Roman" panose="02020603050405020304" pitchFamily="18" charset="0"/>
                <a:cs typeface="Times New Roman" panose="02020603050405020304" pitchFamily="18" charset="0"/>
              </a:rPr>
              <a:t>profitable.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6821"/>
            <a:ext cx="10058400" cy="831979"/>
          </a:xfrm>
        </p:spPr>
        <p:txBody>
          <a:bodyPr>
            <a:noAutofit/>
          </a:bodyPr>
          <a:lstStyle/>
          <a:p>
            <a:r>
              <a:rPr lang="en-US" sz="2800" dirty="0" smtClean="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2111357"/>
            <a:ext cx="10058400" cy="3931920"/>
          </a:xfrm>
        </p:spPr>
        <p:txBody>
          <a:bodyPr/>
          <a:lstStyle/>
          <a:p>
            <a:r>
              <a:rPr lang="en-US" b="1" dirty="0">
                <a:latin typeface="Times New Roman" panose="02020603050405020304" pitchFamily="18" charset="0"/>
                <a:cs typeface="Times New Roman" panose="02020603050405020304" pitchFamily="18" charset="0"/>
              </a:rPr>
              <a:t>Value </a:t>
            </a:r>
            <a:r>
              <a:rPr lang="en-US" b="1" dirty="0" smtClean="0">
                <a:latin typeface="Times New Roman" panose="02020603050405020304" pitchFamily="18" charset="0"/>
                <a:cs typeface="Times New Roman" panose="02020603050405020304" pitchFamily="18" charset="0"/>
              </a:rPr>
              <a:t>proposition:</a:t>
            </a:r>
            <a:endParaRPr lang="en-US" b="1"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it’s good to know why a client chooses your company over </a:t>
            </a:r>
            <a:r>
              <a:rPr lang="en-US" dirty="0" smtClean="0">
                <a:latin typeface="Times New Roman" panose="02020603050405020304" pitchFamily="18" charset="0"/>
                <a:cs typeface="Times New Roman" panose="02020603050405020304" pitchFamily="18" charset="0"/>
              </a:rPr>
              <a:t>another?</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becomes their key </a:t>
            </a:r>
            <a:r>
              <a:rPr lang="en-US" dirty="0" smtClean="0">
                <a:latin typeface="Times New Roman" panose="02020603050405020304" pitchFamily="18" charset="0"/>
                <a:cs typeface="Times New Roman" panose="02020603050405020304" pitchFamily="18" charset="0"/>
              </a:rPr>
              <a:t>motivation?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which </a:t>
            </a:r>
            <a:r>
              <a:rPr lang="en-US" dirty="0">
                <a:latin typeface="Times New Roman" panose="02020603050405020304" pitchFamily="18" charset="0"/>
                <a:cs typeface="Times New Roman" panose="02020603050405020304" pitchFamily="18" charset="0"/>
              </a:rPr>
              <a:t>need you </a:t>
            </a:r>
            <a:r>
              <a:rPr lang="en-US" dirty="0" smtClean="0">
                <a:latin typeface="Times New Roman" panose="02020603050405020304" pitchFamily="18" charset="0"/>
                <a:cs typeface="Times New Roman" panose="02020603050405020304" pitchFamily="18" charset="0"/>
              </a:rPr>
              <a:t>fulfill?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elements of your business are vital to </a:t>
            </a:r>
            <a:r>
              <a:rPr lang="en-US" dirty="0" smtClean="0">
                <a:latin typeface="Times New Roman" panose="02020603050405020304" pitchFamily="18" charset="0"/>
                <a:cs typeface="Times New Roman" panose="02020603050405020304" pitchFamily="18" charset="0"/>
              </a:rPr>
              <a:t>them?</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it is that you stand out and what value you generate for them.</a:t>
            </a:r>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Segmentation </a:t>
            </a:r>
            <a:r>
              <a:rPr lang="en-US" b="1" dirty="0">
                <a:latin typeface="Times New Roman" panose="02020603050405020304" pitchFamily="18" charset="0"/>
                <a:cs typeface="Times New Roman" panose="02020603050405020304" pitchFamily="18" charset="0"/>
              </a:rPr>
              <a:t>of </a:t>
            </a:r>
            <a:r>
              <a:rPr lang="en-US" b="1" dirty="0" smtClean="0">
                <a:latin typeface="Times New Roman" panose="02020603050405020304" pitchFamily="18" charset="0"/>
                <a:cs typeface="Times New Roman" panose="02020603050405020304" pitchFamily="18" charset="0"/>
              </a:rPr>
              <a:t>clients:</a:t>
            </a:r>
            <a:endParaRPr lang="en-US" b="1"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basic question that you need to ask yourself is: </a:t>
            </a:r>
            <a:r>
              <a:rPr lang="en-US" b="1" dirty="0">
                <a:latin typeface="Times New Roman" panose="02020603050405020304" pitchFamily="18" charset="0"/>
                <a:cs typeface="Times New Roman" panose="02020603050405020304" pitchFamily="18" charset="0"/>
              </a:rPr>
              <a:t>who are my clients?</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1"/>
            <a:r>
              <a:rPr lang="en-US" dirty="0" smtClean="0">
                <a:latin typeface="Times New Roman" panose="02020603050405020304" pitchFamily="18" charset="0"/>
                <a:cs typeface="Times New Roman" panose="02020603050405020304" pitchFamily="18" charset="0"/>
              </a:rPr>
              <a:t>Segmental </a:t>
            </a:r>
            <a:r>
              <a:rPr lang="en-US" dirty="0">
                <a:latin typeface="Times New Roman" panose="02020603050405020304" pitchFamily="18" charset="0"/>
                <a:cs typeface="Times New Roman" panose="02020603050405020304" pitchFamily="18" charset="0"/>
              </a:rPr>
              <a:t>questions of demographic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behavioral (shopping behaviors of the user) character may come in handy</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At this stage, you normally characterize your client in a general way, focusing on their one most dominant characteristics, e.g. their profession. </a:t>
            </a:r>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9 Business Canvases Important From The Perspective Of Running A Business:</a:t>
            </a:r>
            <a:endParaRPr lang="en-US" sz="2800" dirty="0"/>
          </a:p>
        </p:txBody>
      </p:sp>
      <p:sp>
        <p:nvSpPr>
          <p:cNvPr id="3" name="Content Placeholder 2"/>
          <p:cNvSpPr>
            <a:spLocks noGrp="1"/>
          </p:cNvSpPr>
          <p:nvPr>
            <p:ph idx="1"/>
          </p:nvPr>
        </p:nvSpPr>
        <p:spPr/>
        <p:txBody>
          <a:bodyPr>
            <a:normAutofit/>
          </a:bodyPr>
          <a:lstStyle/>
          <a:p>
            <a:r>
              <a:rPr lang="en-US" b="1" dirty="0">
                <a:latin typeface="Times New Roman" panose="02020603050405020304" pitchFamily="18" charset="0"/>
                <a:cs typeface="Times New Roman" panose="02020603050405020304" pitchFamily="18" charset="0"/>
              </a:rPr>
              <a:t>Relations with </a:t>
            </a:r>
            <a:r>
              <a:rPr lang="en-US" b="1" dirty="0" smtClean="0">
                <a:latin typeface="Times New Roman" panose="02020603050405020304" pitchFamily="18" charset="0"/>
                <a:cs typeface="Times New Roman" panose="02020603050405020304" pitchFamily="18" charset="0"/>
              </a:rPr>
              <a:t>clients: </a:t>
            </a:r>
            <a:r>
              <a:rPr lang="en-US" dirty="0" smtClean="0">
                <a:latin typeface="Times New Roman" panose="02020603050405020304" pitchFamily="18" charset="0"/>
                <a:cs typeface="Times New Roman" panose="02020603050405020304" pitchFamily="18" charset="0"/>
              </a:rPr>
              <a:t>you’ll </a:t>
            </a:r>
            <a:r>
              <a:rPr lang="en-US" dirty="0">
                <a:latin typeface="Times New Roman" panose="02020603050405020304" pitchFamily="18" charset="0"/>
                <a:cs typeface="Times New Roman" panose="02020603050405020304" pitchFamily="18" charset="0"/>
              </a:rPr>
              <a:t>communicate differently with a business client (B2B), and differently with the end-user (B2C</a:t>
            </a:r>
            <a:r>
              <a:rPr lang="en-US" dirty="0" smtClean="0">
                <a:latin typeface="Times New Roman" panose="02020603050405020304" pitchFamily="18" charset="0"/>
                <a:cs typeface="Times New Roman" panose="02020603050405020304" pitchFamily="18" charset="0"/>
              </a:rPr>
              <a:t>).</a:t>
            </a:r>
            <a:endParaRPr lang="en-US" b="1" dirty="0" smtClean="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Revenue streams</a:t>
            </a:r>
            <a:r>
              <a:rPr lang="en-US" dirty="0">
                <a:latin typeface="Times New Roman" panose="02020603050405020304" pitchFamily="18" charset="0"/>
                <a:cs typeface="Times New Roman" panose="02020603050405020304" pitchFamily="18" charset="0"/>
              </a:rPr>
              <a:t>: What are customers willing to pay and how? This is part of all canvases.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resources</a:t>
            </a:r>
            <a:r>
              <a:rPr lang="en-US" dirty="0">
                <a:latin typeface="Times New Roman" panose="02020603050405020304" pitchFamily="18" charset="0"/>
                <a:cs typeface="Times New Roman" panose="02020603050405020304" pitchFamily="18" charset="0"/>
              </a:rPr>
              <a:t>: What resources (time, money, resources) am I using to create this value?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activities</a:t>
            </a:r>
            <a:r>
              <a:rPr lang="en-US" dirty="0">
                <a:latin typeface="Times New Roman" panose="02020603050405020304" pitchFamily="18" charset="0"/>
                <a:cs typeface="Times New Roman" panose="02020603050405020304" pitchFamily="18" charset="0"/>
              </a:rPr>
              <a:t>: What should we do to deliver, what crucial activities should be done to create value?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partners</a:t>
            </a:r>
            <a:r>
              <a:rPr lang="en-US" dirty="0">
                <a:latin typeface="Times New Roman" panose="02020603050405020304" pitchFamily="18" charset="0"/>
                <a:cs typeface="Times New Roman" panose="02020603050405020304" pitchFamily="18" charset="0"/>
              </a:rPr>
              <a:t>: Which partnerships are necessary / can be developed in order to create value? Also part of the Strategy Sketch.</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Cost structure</a:t>
            </a:r>
            <a:r>
              <a:rPr lang="en-US" dirty="0">
                <a:latin typeface="Times New Roman" panose="02020603050405020304" pitchFamily="18" charset="0"/>
                <a:cs typeface="Times New Roman" panose="02020603050405020304" pitchFamily="18" charset="0"/>
              </a:rPr>
              <a:t>: What are the costs resulting from this addition? Are these fixed, recurring costs? What are the variable costs? And what are the one-off costs?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461645"/>
            <a:ext cx="10133965" cy="1076960"/>
          </a:xfrm>
        </p:spPr>
        <p:txBody>
          <a:bodyPr>
            <a:normAutofit/>
          </a:bodyPr>
          <a:lstStyle/>
          <a:p>
            <a:r>
              <a:rPr lang="en-US" dirty="0" smtClean="0"/>
              <a:t>Business </a:t>
            </a:r>
            <a:r>
              <a:rPr lang="en-US" dirty="0"/>
              <a:t>Model Canvas consist of</a:t>
            </a:r>
            <a:endParaRPr lang="en-US" dirty="0"/>
          </a:p>
        </p:txBody>
      </p:sp>
      <p:pic>
        <p:nvPicPr>
          <p:cNvPr id="5" name="Content Placeholder 4"/>
          <p:cNvPicPr>
            <a:picLocks noGrp="1" noChangeAspect="1"/>
          </p:cNvPicPr>
          <p:nvPr>
            <p:ph idx="1"/>
          </p:nvPr>
        </p:nvPicPr>
        <p:blipFill>
          <a:blip r:embed="rId1"/>
          <a:stretch>
            <a:fillRect/>
          </a:stretch>
        </p:blipFill>
        <p:spPr>
          <a:xfrm>
            <a:off x="2121871" y="1775296"/>
            <a:ext cx="8406086" cy="467201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030" y="283845"/>
            <a:ext cx="10058400" cy="802005"/>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1002030" y="977265"/>
            <a:ext cx="10058400" cy="474980"/>
          </a:xfrm>
        </p:spPr>
        <p:txBody>
          <a:bodyPr/>
          <a:lstStyle/>
          <a:p>
            <a:r>
              <a:rPr lang="en-US" b="1" dirty="0"/>
              <a:t>Example of Business Model Canvas (BMC) for mobile and web software development</a:t>
            </a:r>
            <a:endParaRPr lang="en-US" b="1" dirty="0"/>
          </a:p>
          <a:p>
            <a:endParaRPr lang="en-US" dirty="0"/>
          </a:p>
        </p:txBody>
      </p:sp>
      <p:pic>
        <p:nvPicPr>
          <p:cNvPr id="5" name="Picture 4"/>
          <p:cNvPicPr>
            <a:picLocks noChangeAspect="1"/>
          </p:cNvPicPr>
          <p:nvPr/>
        </p:nvPicPr>
        <p:blipFill>
          <a:blip r:embed="rId1"/>
          <a:stretch>
            <a:fillRect/>
          </a:stretch>
        </p:blipFill>
        <p:spPr>
          <a:xfrm>
            <a:off x="1567086" y="1452219"/>
            <a:ext cx="9058275" cy="502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Lean Canvas Model</a:t>
            </a:r>
            <a:endParaRPr lang="en-US" dirty="0"/>
          </a:p>
        </p:txBody>
      </p:sp>
      <p:sp>
        <p:nvSpPr>
          <p:cNvPr id="3" name="Content Placeholder 2"/>
          <p:cNvSpPr>
            <a:spLocks noGrp="1"/>
          </p:cNvSpPr>
          <p:nvPr>
            <p:ph idx="1"/>
          </p:nvPr>
        </p:nvSpPr>
        <p:spPr/>
        <p:txBody>
          <a:bodyPr>
            <a:normAutofit/>
          </a:bodyPr>
          <a:lstStyle/>
          <a:p>
            <a:pPr>
              <a:lnSpc>
                <a:spcPct val="150000"/>
              </a:lnSpc>
            </a:pPr>
            <a:r>
              <a:rPr lang="en-US" sz="1600" dirty="0">
                <a:latin typeface="Times New Roman" panose="02020603050405020304" pitchFamily="18" charset="0"/>
                <a:cs typeface="Times New Roman" panose="02020603050405020304" pitchFamily="18" charset="0"/>
              </a:rPr>
              <a:t>It is estimated that 90% startups in Silicon Valley fail. </a:t>
            </a:r>
            <a:r>
              <a:rPr lang="en-US" sz="1600" b="1" dirty="0">
                <a:latin typeface="Times New Roman" panose="02020603050405020304" pitchFamily="18" charset="0"/>
                <a:cs typeface="Times New Roman" panose="02020603050405020304" pitchFamily="18" charset="0"/>
                <a:hlinkClick r:id="rId1"/>
              </a:rPr>
              <a:t>CB Insights</a:t>
            </a:r>
            <a:r>
              <a:rPr lang="en-US" sz="1600" dirty="0">
                <a:latin typeface="Times New Roman" panose="02020603050405020304" pitchFamily="18" charset="0"/>
                <a:cs typeface="Times New Roman" panose="02020603050405020304" pitchFamily="18" charset="0"/>
              </a:rPr>
              <a:t> did a study on 101 startups, analyzing 20 main reasons for their failure. The biggest mistake was the mismatch between the solution to the </a:t>
            </a:r>
            <a:r>
              <a:rPr lang="en-US" sz="1600" b="1" dirty="0">
                <a:latin typeface="Times New Roman" panose="02020603050405020304" pitchFamily="18" charset="0"/>
                <a:cs typeface="Times New Roman" panose="02020603050405020304" pitchFamily="18" charset="0"/>
              </a:rPr>
              <a:t>market need</a:t>
            </a:r>
            <a:r>
              <a:rPr lang="en-US" sz="1600" dirty="0">
                <a:latin typeface="Times New Roman" panose="02020603050405020304" pitchFamily="18" charset="0"/>
                <a:cs typeface="Times New Roman" panose="02020603050405020304" pitchFamily="18" charset="0"/>
              </a:rPr>
              <a:t>. Moreover, in the first ten, apart from the issues with financing, the following things also appeared: </a:t>
            </a:r>
            <a:r>
              <a:rPr lang="en-US" sz="1600" b="1" dirty="0">
                <a:latin typeface="Times New Roman" panose="02020603050405020304" pitchFamily="18" charset="0"/>
                <a:cs typeface="Times New Roman" panose="02020603050405020304" pitchFamily="18" charset="0"/>
              </a:rPr>
              <a:t>wrong team member selection, competitors, weak product, business model and marketing</a:t>
            </a:r>
            <a:r>
              <a:rPr lang="en-US" sz="1600" dirty="0">
                <a:latin typeface="Times New Roman" panose="02020603050405020304" pitchFamily="18" charset="0"/>
                <a:cs typeface="Times New Roman" panose="02020603050405020304" pitchFamily="18" charset="0"/>
              </a:rPr>
              <a:t>. All these elements are part of a bit complex question, which is strategic management of a company. That’s why after the initial sketching of the business activity and checking the logic behind the relations, you need to enhance this basic sketch with a more in-depth analysis. Lean Canvas is a starting point for startups which helps you validate your idea.</a:t>
            </a:r>
            <a:endParaRPr lang="en-US" sz="1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9010</Words>
  <Application>WPS Presentation</Application>
  <PresentationFormat>Widescreen</PresentationFormat>
  <Paragraphs>139</Paragraphs>
  <Slides>18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18</vt:i4>
      </vt:variant>
    </vt:vector>
  </HeadingPairs>
  <TitlesOfParts>
    <vt:vector size="28" baseType="lpstr">
      <vt:lpstr>Arial</vt:lpstr>
      <vt:lpstr>SimSun</vt:lpstr>
      <vt:lpstr>Wingdings</vt:lpstr>
      <vt:lpstr>Garamond</vt:lpstr>
      <vt:lpstr>Times New Roman</vt:lpstr>
      <vt:lpstr>Century Gothic</vt:lpstr>
      <vt:lpstr>Microsoft YaHei</vt:lpstr>
      <vt:lpstr>Arial Unicode MS</vt:lpstr>
      <vt:lpstr>Calibri</vt:lpstr>
      <vt:lpstr>Savon</vt:lpstr>
      <vt:lpstr>Business Process Engineering </vt:lpstr>
      <vt:lpstr>Content</vt:lpstr>
      <vt:lpstr>Business Canvas Model</vt:lpstr>
      <vt:lpstr>9 Business Canvases Important From The Perspective Of Running A Business:</vt:lpstr>
      <vt:lpstr>9 Business Canvases Important From The Perspective Of Running A Business:</vt:lpstr>
      <vt:lpstr>Business Model Canvas consist of?</vt:lpstr>
      <vt:lpstr>Example</vt:lpstr>
      <vt:lpstr>Example</vt:lpstr>
      <vt:lpstr>Lean Canvas Model</vt:lpstr>
      <vt:lpstr>4 aspects that make Lean Canvas different than Business Model Canvas </vt:lpstr>
      <vt:lpstr>Lean Canvas</vt:lpstr>
      <vt:lpstr>9-Factors</vt:lpstr>
      <vt:lpstr>Example</vt:lpstr>
      <vt:lpstr>PowerPoint 演示文稿</vt:lpstr>
      <vt:lpstr>Lean Canvas </vt:lpstr>
      <vt:lpstr>Difference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Syed Hassan</cp:lastModifiedBy>
  <cp:revision>93</cp:revision>
  <dcterms:created xsi:type="dcterms:W3CDTF">2022-02-09T04:55:00Z</dcterms:created>
  <dcterms:modified xsi:type="dcterms:W3CDTF">2023-05-25T17:43:24Z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0CCD401C48E54824BEDF9ACCC29F93E7</vt:lpwstr>
  </property>
  <property fmtid="{D5CDD505-2E9C-101B-9397-08002B2CF9AE}" pid="3" name="KSOProductBuildVer">
    <vt:lpwstr>1033-11.2.0.11537</vt:lpwstr>
  </property>
</Properties>
</file>