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56"/>
  </p:notesMasterIdLst>
  <p:handoutMasterIdLst>
    <p:handoutMasterId r:id="rId57"/>
  </p:handoutMasterIdLst>
  <p:sldIdLst>
    <p:sldId id="359" r:id="rId5"/>
    <p:sldId id="433" r:id="rId6"/>
    <p:sldId id="434" r:id="rId7"/>
    <p:sldId id="442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395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393" r:id="rId33"/>
    <p:sldId id="483" r:id="rId34"/>
    <p:sldId id="484" r:id="rId35"/>
    <p:sldId id="485" r:id="rId36"/>
    <p:sldId id="459" r:id="rId37"/>
    <p:sldId id="460" r:id="rId38"/>
    <p:sldId id="461" r:id="rId39"/>
    <p:sldId id="462" r:id="rId40"/>
    <p:sldId id="463" r:id="rId41"/>
    <p:sldId id="464" r:id="rId42"/>
    <p:sldId id="465" r:id="rId43"/>
    <p:sldId id="466" r:id="rId44"/>
    <p:sldId id="394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86" r:id="rId54"/>
    <p:sldId id="432" r:id="rId55"/>
  </p:sldIdLst>
  <p:sldSz cx="9144000" cy="5715000" type="screen16x10"/>
  <p:notesSz cx="6858000" cy="9144000"/>
  <p:custDataLst>
    <p:tags r:id="rId5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5465">
          <p15:clr>
            <a:srgbClr val="A4A3A4"/>
          </p15:clr>
        </p15:guide>
        <p15:guide id="3" pos="4241">
          <p15:clr>
            <a:srgbClr val="A4A3A4"/>
          </p15:clr>
        </p15:guide>
        <p15:guide id="4" pos="4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2" name="Author" initials="A" lastIdx="0" clrIdx="2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C8AC8"/>
    <a:srgbClr val="CBDDEF"/>
    <a:srgbClr val="E7EFF7"/>
    <a:srgbClr val="0096D3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570" autoAdjust="0"/>
  </p:normalViewPr>
  <p:slideViewPr>
    <p:cSldViewPr snapToGrid="0" showGuides="1">
      <p:cViewPr varScale="1">
        <p:scale>
          <a:sx n="84" d="100"/>
          <a:sy n="84" d="100"/>
        </p:scale>
        <p:origin x="432" y="3"/>
      </p:cViewPr>
      <p:guideLst>
        <p:guide orient="horz" pos="1800"/>
        <p:guide pos="5465"/>
        <p:guide pos="4241"/>
        <p:guide pos="4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274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1604-D121-4F4B-BFC7-0629A1B5445B}" type="doc">
      <dgm:prSet loTypeId="urn:microsoft.com/office/officeart/2005/8/layout/radial4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1CFF04A-F251-2240-B278-30F6AF621663}">
      <dgm:prSet/>
      <dgm:spPr/>
      <dgm:t>
        <a:bodyPr/>
        <a:lstStyle/>
        <a:p>
          <a:pPr rtl="0"/>
          <a:r>
            <a:rPr lang="en-US" dirty="0" smtClean="0"/>
            <a:t>Issue Register &amp; Pareto Chart</a:t>
          </a:r>
          <a:endParaRPr lang="en-US" dirty="0"/>
        </a:p>
      </dgm:t>
    </dgm:pt>
    <dgm:pt modelId="{FDABB9B0-12EE-5949-B64A-77C4BAADD632}" type="parTrans" cxnId="{E41C11D5-9A0E-594F-A0A4-A2A4F50F8D3D}">
      <dgm:prSet/>
      <dgm:spPr/>
      <dgm:t>
        <a:bodyPr/>
        <a:lstStyle/>
        <a:p>
          <a:endParaRPr lang="en-US"/>
        </a:p>
      </dgm:t>
    </dgm:pt>
    <dgm:pt modelId="{CECAFAC7-33E9-4F43-97B3-71A1F14B2331}" type="sibTrans" cxnId="{E41C11D5-9A0E-594F-A0A4-A2A4F50F8D3D}">
      <dgm:prSet/>
      <dgm:spPr/>
      <dgm:t>
        <a:bodyPr/>
        <a:lstStyle/>
        <a:p>
          <a:endParaRPr lang="en-US"/>
        </a:p>
      </dgm:t>
    </dgm:pt>
    <dgm:pt modelId="{67EACBF3-4B3A-7D43-A758-04884A663EA6}">
      <dgm:prSet/>
      <dgm:spPr/>
      <dgm:t>
        <a:bodyPr/>
        <a:lstStyle/>
        <a:p>
          <a:pPr rtl="0"/>
          <a:r>
            <a:rPr lang="en-US" dirty="0" smtClean="0"/>
            <a:t>Value-Added &amp; Waste Analysis</a:t>
          </a:r>
          <a:endParaRPr lang="en-US" dirty="0"/>
        </a:p>
      </dgm:t>
    </dgm:pt>
    <dgm:pt modelId="{A460125A-5EE2-174F-9084-0DDD452C9577}" type="parTrans" cxnId="{685E3C56-49D7-EA40-932D-E9FF8ADC7CFB}">
      <dgm:prSet/>
      <dgm:spPr/>
      <dgm:t>
        <a:bodyPr/>
        <a:lstStyle/>
        <a:p>
          <a:endParaRPr lang="en-US"/>
        </a:p>
      </dgm:t>
    </dgm:pt>
    <dgm:pt modelId="{DEED4191-C839-B94A-BB3B-A26DEE42DEB3}" type="sibTrans" cxnId="{685E3C56-49D7-EA40-932D-E9FF8ADC7CFB}">
      <dgm:prSet/>
      <dgm:spPr/>
      <dgm:t>
        <a:bodyPr/>
        <a:lstStyle/>
        <a:p>
          <a:endParaRPr lang="en-US"/>
        </a:p>
      </dgm:t>
    </dgm:pt>
    <dgm:pt modelId="{9408AB92-BF7D-504A-A6AA-EBC8C6F5D743}">
      <dgm:prSet/>
      <dgm:spPr/>
      <dgm:t>
        <a:bodyPr/>
        <a:lstStyle/>
        <a:p>
          <a:pPr rtl="0"/>
          <a:r>
            <a:rPr lang="en-US" dirty="0" smtClean="0"/>
            <a:t>Root-Cause Analysis</a:t>
          </a:r>
          <a:endParaRPr lang="en-US" dirty="0"/>
        </a:p>
      </dgm:t>
    </dgm:pt>
    <dgm:pt modelId="{4869BFA6-4536-6647-B9DE-327BDAA71DCF}" type="parTrans" cxnId="{A5399E60-92AD-B24B-B4BE-A1199546D231}">
      <dgm:prSet/>
      <dgm:spPr/>
      <dgm:t>
        <a:bodyPr/>
        <a:lstStyle/>
        <a:p>
          <a:endParaRPr lang="en-US"/>
        </a:p>
      </dgm:t>
    </dgm:pt>
    <dgm:pt modelId="{D882A189-8650-4443-9A39-5C8451540E5B}" type="sibTrans" cxnId="{A5399E60-92AD-B24B-B4BE-A1199546D231}">
      <dgm:prSet/>
      <dgm:spPr/>
      <dgm:t>
        <a:bodyPr/>
        <a:lstStyle/>
        <a:p>
          <a:endParaRPr lang="en-US"/>
        </a:p>
      </dgm:t>
    </dgm:pt>
    <dgm:pt modelId="{006ADB03-3C80-4A8F-8207-390E1D8652B1}">
      <dgm:prSet/>
      <dgm:spPr/>
      <dgm:t>
        <a:bodyPr/>
        <a:lstStyle/>
        <a:p>
          <a:pPr rtl="0"/>
          <a:r>
            <a:rPr lang="en-US" dirty="0" smtClean="0"/>
            <a:t>Stakeholder analysis</a:t>
          </a:r>
          <a:endParaRPr lang="en-US" dirty="0"/>
        </a:p>
      </dgm:t>
    </dgm:pt>
    <dgm:pt modelId="{B6FDFA70-4526-4F46-897C-D369FBA81C5B}" type="parTrans" cxnId="{AEA715C6-18FF-456E-9514-50F5280241E3}">
      <dgm:prSet/>
      <dgm:spPr/>
      <dgm:t>
        <a:bodyPr/>
        <a:lstStyle/>
        <a:p>
          <a:endParaRPr lang="en-US"/>
        </a:p>
      </dgm:t>
    </dgm:pt>
    <dgm:pt modelId="{46D9E48A-4C29-445D-AC8D-6094E21FF1E1}" type="sibTrans" cxnId="{AEA715C6-18FF-456E-9514-50F5280241E3}">
      <dgm:prSet/>
      <dgm:spPr/>
      <dgm:t>
        <a:bodyPr/>
        <a:lstStyle/>
        <a:p>
          <a:endParaRPr lang="en-US"/>
        </a:p>
      </dgm:t>
    </dgm:pt>
    <dgm:pt modelId="{46DFBB54-775F-FF47-B718-D4393B260DC0}" type="pres">
      <dgm:prSet presAssocID="{DBCD1604-D121-4F4B-BFC7-0629A1B5445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2B09E2-E3AF-4247-A227-33FC1EB6FA9B}" type="pres">
      <dgm:prSet presAssocID="{41CFF04A-F251-2240-B278-30F6AF621663}" presName="centerShape" presStyleLbl="node0" presStyleIdx="0" presStyleCnt="1"/>
      <dgm:spPr/>
      <dgm:t>
        <a:bodyPr/>
        <a:lstStyle/>
        <a:p>
          <a:endParaRPr lang="en-US"/>
        </a:p>
      </dgm:t>
    </dgm:pt>
    <dgm:pt modelId="{59B37C41-D20C-7941-A678-36D21648C9DD}" type="pres">
      <dgm:prSet presAssocID="{A460125A-5EE2-174F-9084-0DDD452C9577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2499119C-F713-424F-A8E6-2B00C6009680}" type="pres">
      <dgm:prSet presAssocID="{67EACBF3-4B3A-7D43-A758-04884A663EA6}" presName="node" presStyleLbl="node1" presStyleIdx="0" presStyleCnt="3" custRadScaleRad="99789" custRadScaleInc="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A5EA5-9302-4CA9-BB31-A3428C80177A}" type="pres">
      <dgm:prSet presAssocID="{B6FDFA70-4526-4F46-897C-D369FBA81C5B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6C6D6FC1-0C0A-4E5F-9464-A974C127AD98}" type="pres">
      <dgm:prSet presAssocID="{006ADB03-3C80-4A8F-8207-390E1D8652B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7FB694-FA8E-1641-A875-73FB2ED0C557}" type="pres">
      <dgm:prSet presAssocID="{4869BFA6-4536-6647-B9DE-327BDAA71DCF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BE21A5FA-E020-234C-9A83-4EFF996EAF59}" type="pres">
      <dgm:prSet presAssocID="{9408AB92-BF7D-504A-A6AA-EBC8C6F5D74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635C9-4CAD-7948-94B2-D9DCB6E6BB3F}" type="presOf" srcId="{4869BFA6-4536-6647-B9DE-327BDAA71DCF}" destId="{E27FB694-FA8E-1641-A875-73FB2ED0C557}" srcOrd="0" destOrd="0" presId="urn:microsoft.com/office/officeart/2005/8/layout/radial4"/>
    <dgm:cxn modelId="{A5399E60-92AD-B24B-B4BE-A1199546D231}" srcId="{41CFF04A-F251-2240-B278-30F6AF621663}" destId="{9408AB92-BF7D-504A-A6AA-EBC8C6F5D743}" srcOrd="2" destOrd="0" parTransId="{4869BFA6-4536-6647-B9DE-327BDAA71DCF}" sibTransId="{D882A189-8650-4443-9A39-5C8451540E5B}"/>
    <dgm:cxn modelId="{AEA715C6-18FF-456E-9514-50F5280241E3}" srcId="{41CFF04A-F251-2240-B278-30F6AF621663}" destId="{006ADB03-3C80-4A8F-8207-390E1D8652B1}" srcOrd="1" destOrd="0" parTransId="{B6FDFA70-4526-4F46-897C-D369FBA81C5B}" sibTransId="{46D9E48A-4C29-445D-AC8D-6094E21FF1E1}"/>
    <dgm:cxn modelId="{685E3C56-49D7-EA40-932D-E9FF8ADC7CFB}" srcId="{41CFF04A-F251-2240-B278-30F6AF621663}" destId="{67EACBF3-4B3A-7D43-A758-04884A663EA6}" srcOrd="0" destOrd="0" parTransId="{A460125A-5EE2-174F-9084-0DDD452C9577}" sibTransId="{DEED4191-C839-B94A-BB3B-A26DEE42DEB3}"/>
    <dgm:cxn modelId="{EDFFCACE-D3B9-D746-8F07-E12BC61D89C6}" type="presOf" srcId="{9408AB92-BF7D-504A-A6AA-EBC8C6F5D743}" destId="{BE21A5FA-E020-234C-9A83-4EFF996EAF59}" srcOrd="0" destOrd="0" presId="urn:microsoft.com/office/officeart/2005/8/layout/radial4"/>
    <dgm:cxn modelId="{EECA261A-F9C9-F24C-B87F-8666BE566773}" type="presOf" srcId="{41CFF04A-F251-2240-B278-30F6AF621663}" destId="{622B09E2-E3AF-4247-A227-33FC1EB6FA9B}" srcOrd="0" destOrd="0" presId="urn:microsoft.com/office/officeart/2005/8/layout/radial4"/>
    <dgm:cxn modelId="{E4069EF5-EC43-45E8-892E-1675252C14C9}" type="presOf" srcId="{006ADB03-3C80-4A8F-8207-390E1D8652B1}" destId="{6C6D6FC1-0C0A-4E5F-9464-A974C127AD98}" srcOrd="0" destOrd="0" presId="urn:microsoft.com/office/officeart/2005/8/layout/radial4"/>
    <dgm:cxn modelId="{37D0E4FE-8098-A448-AB5E-FE6F91480EE9}" type="presOf" srcId="{67EACBF3-4B3A-7D43-A758-04884A663EA6}" destId="{2499119C-F713-424F-A8E6-2B00C6009680}" srcOrd="0" destOrd="0" presId="urn:microsoft.com/office/officeart/2005/8/layout/radial4"/>
    <dgm:cxn modelId="{E41C11D5-9A0E-594F-A0A4-A2A4F50F8D3D}" srcId="{DBCD1604-D121-4F4B-BFC7-0629A1B5445B}" destId="{41CFF04A-F251-2240-B278-30F6AF621663}" srcOrd="0" destOrd="0" parTransId="{FDABB9B0-12EE-5949-B64A-77C4BAADD632}" sibTransId="{CECAFAC7-33E9-4F43-97B3-71A1F14B2331}"/>
    <dgm:cxn modelId="{5592656E-A85F-410E-8CA3-7DACB786181E}" type="presOf" srcId="{B6FDFA70-4526-4F46-897C-D369FBA81C5B}" destId="{EEFA5EA5-9302-4CA9-BB31-A3428C80177A}" srcOrd="0" destOrd="0" presId="urn:microsoft.com/office/officeart/2005/8/layout/radial4"/>
    <dgm:cxn modelId="{4A65A027-283F-8144-B649-9A1AA120C37A}" type="presOf" srcId="{A460125A-5EE2-174F-9084-0DDD452C9577}" destId="{59B37C41-D20C-7941-A678-36D21648C9DD}" srcOrd="0" destOrd="0" presId="urn:microsoft.com/office/officeart/2005/8/layout/radial4"/>
    <dgm:cxn modelId="{ED703915-CAF8-344A-B784-11CC401A6713}" type="presOf" srcId="{DBCD1604-D121-4F4B-BFC7-0629A1B5445B}" destId="{46DFBB54-775F-FF47-B718-D4393B260DC0}" srcOrd="0" destOrd="0" presId="urn:microsoft.com/office/officeart/2005/8/layout/radial4"/>
    <dgm:cxn modelId="{E4E0E46C-BFCB-0143-A21E-D03D2004DE8E}" type="presParOf" srcId="{46DFBB54-775F-FF47-B718-D4393B260DC0}" destId="{622B09E2-E3AF-4247-A227-33FC1EB6FA9B}" srcOrd="0" destOrd="0" presId="urn:microsoft.com/office/officeart/2005/8/layout/radial4"/>
    <dgm:cxn modelId="{D526955E-8D06-264E-A551-664502DD9111}" type="presParOf" srcId="{46DFBB54-775F-FF47-B718-D4393B260DC0}" destId="{59B37C41-D20C-7941-A678-36D21648C9DD}" srcOrd="1" destOrd="0" presId="urn:microsoft.com/office/officeart/2005/8/layout/radial4"/>
    <dgm:cxn modelId="{09F46ADA-383A-3A42-B7B7-0F35776B9511}" type="presParOf" srcId="{46DFBB54-775F-FF47-B718-D4393B260DC0}" destId="{2499119C-F713-424F-A8E6-2B00C6009680}" srcOrd="2" destOrd="0" presId="urn:microsoft.com/office/officeart/2005/8/layout/radial4"/>
    <dgm:cxn modelId="{0D54EA0B-DFF1-4145-B20F-0ABCB9CD197A}" type="presParOf" srcId="{46DFBB54-775F-FF47-B718-D4393B260DC0}" destId="{EEFA5EA5-9302-4CA9-BB31-A3428C80177A}" srcOrd="3" destOrd="0" presId="urn:microsoft.com/office/officeart/2005/8/layout/radial4"/>
    <dgm:cxn modelId="{F6B2729E-010E-44BC-A2C9-47475F258658}" type="presParOf" srcId="{46DFBB54-775F-FF47-B718-D4393B260DC0}" destId="{6C6D6FC1-0C0A-4E5F-9464-A974C127AD98}" srcOrd="4" destOrd="0" presId="urn:microsoft.com/office/officeart/2005/8/layout/radial4"/>
    <dgm:cxn modelId="{058893AE-9FDE-5F4C-ACD6-87CD4E024611}" type="presParOf" srcId="{46DFBB54-775F-FF47-B718-D4393B260DC0}" destId="{E27FB694-FA8E-1641-A875-73FB2ED0C557}" srcOrd="5" destOrd="0" presId="urn:microsoft.com/office/officeart/2005/8/layout/radial4"/>
    <dgm:cxn modelId="{763376A0-9667-9249-AA0E-B3CD4E3A673F}" type="presParOf" srcId="{46DFBB54-775F-FF47-B718-D4393B260DC0}" destId="{BE21A5FA-E020-234C-9A83-4EFF996EAF5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9FEA2-AD6E-E44E-B116-28B6066974D0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A93FE-F554-1245-B4A0-2AE91C40C99E}">
      <dgm:prSet/>
      <dgm:spPr/>
      <dgm:t>
        <a:bodyPr/>
        <a:lstStyle/>
        <a:p>
          <a:pPr rtl="0"/>
          <a:r>
            <a:rPr lang="en-US" dirty="0" smtClean="0"/>
            <a:t>Move</a:t>
          </a:r>
          <a:endParaRPr lang="en-US" dirty="0"/>
        </a:p>
      </dgm:t>
    </dgm:pt>
    <dgm:pt modelId="{EC72DE4A-AFAD-2442-A175-0ACD343AF716}" type="parTrans" cxnId="{3715C4EE-9E1E-F542-B431-495AC9DD7103}">
      <dgm:prSet/>
      <dgm:spPr/>
      <dgm:t>
        <a:bodyPr/>
        <a:lstStyle/>
        <a:p>
          <a:endParaRPr lang="en-US"/>
        </a:p>
      </dgm:t>
    </dgm:pt>
    <dgm:pt modelId="{746B505A-39F3-6B4F-9ACC-313665936098}" type="sibTrans" cxnId="{3715C4EE-9E1E-F542-B431-495AC9DD7103}">
      <dgm:prSet/>
      <dgm:spPr/>
      <dgm:t>
        <a:bodyPr/>
        <a:lstStyle/>
        <a:p>
          <a:endParaRPr lang="en-US"/>
        </a:p>
      </dgm:t>
    </dgm:pt>
    <dgm:pt modelId="{E66B832C-765A-FF46-8E18-0A79D3AC3810}">
      <dgm:prSet/>
      <dgm:spPr/>
      <dgm:t>
        <a:bodyPr/>
        <a:lstStyle/>
        <a:p>
          <a:pPr rtl="0"/>
          <a:r>
            <a:rPr lang="en-US" dirty="0" smtClean="0"/>
            <a:t>Motion</a:t>
          </a:r>
          <a:endParaRPr lang="en-US" dirty="0"/>
        </a:p>
      </dgm:t>
    </dgm:pt>
    <dgm:pt modelId="{95B491BB-920C-9447-9A28-B825BB46E854}" type="parTrans" cxnId="{247D0AC2-BB03-2843-97DA-5E8927419119}">
      <dgm:prSet/>
      <dgm:spPr/>
      <dgm:t>
        <a:bodyPr/>
        <a:lstStyle/>
        <a:p>
          <a:endParaRPr lang="en-US"/>
        </a:p>
      </dgm:t>
    </dgm:pt>
    <dgm:pt modelId="{945E9524-02A5-034B-A4F3-FC9F20C5B758}" type="sibTrans" cxnId="{247D0AC2-BB03-2843-97DA-5E8927419119}">
      <dgm:prSet/>
      <dgm:spPr/>
      <dgm:t>
        <a:bodyPr/>
        <a:lstStyle/>
        <a:p>
          <a:endParaRPr lang="en-US"/>
        </a:p>
      </dgm:t>
    </dgm:pt>
    <dgm:pt modelId="{0D26769D-967D-B346-BC74-F5ACDA54DB00}">
      <dgm:prSet/>
      <dgm:spPr/>
      <dgm:t>
        <a:bodyPr/>
        <a:lstStyle/>
        <a:p>
          <a:pPr rtl="0"/>
          <a:r>
            <a:rPr lang="en-US" dirty="0" smtClean="0"/>
            <a:t>Hold</a:t>
          </a:r>
          <a:endParaRPr lang="en-US" dirty="0"/>
        </a:p>
      </dgm:t>
    </dgm:pt>
    <dgm:pt modelId="{20E4F01F-1DBB-BD4C-8CD9-C3C7B56AA3CE}" type="parTrans" cxnId="{EACDFF47-B4A3-A84C-A119-AAE93927F74B}">
      <dgm:prSet/>
      <dgm:spPr/>
      <dgm:t>
        <a:bodyPr/>
        <a:lstStyle/>
        <a:p>
          <a:endParaRPr lang="en-US"/>
        </a:p>
      </dgm:t>
    </dgm:pt>
    <dgm:pt modelId="{B447A119-3BBE-5448-ABE8-63495ED6504D}" type="sibTrans" cxnId="{EACDFF47-B4A3-A84C-A119-AAE93927F74B}">
      <dgm:prSet/>
      <dgm:spPr/>
      <dgm:t>
        <a:bodyPr/>
        <a:lstStyle/>
        <a:p>
          <a:endParaRPr lang="en-US"/>
        </a:p>
      </dgm:t>
    </dgm:pt>
    <dgm:pt modelId="{64D28E3E-AA99-2647-9607-B7F47FCF3F2D}">
      <dgm:prSet/>
      <dgm:spPr/>
      <dgm:t>
        <a:bodyPr/>
        <a:lstStyle/>
        <a:p>
          <a:pPr rtl="0"/>
          <a:r>
            <a:rPr lang="en-US" dirty="0" smtClean="0"/>
            <a:t>Waiting (and idleness)</a:t>
          </a:r>
          <a:endParaRPr lang="en-US" dirty="0"/>
        </a:p>
      </dgm:t>
    </dgm:pt>
    <dgm:pt modelId="{1469B94A-60C5-7C4B-87DF-A4B91D1C2D07}" type="parTrans" cxnId="{FE946B48-2C45-1247-8023-B6A61E638608}">
      <dgm:prSet/>
      <dgm:spPr/>
      <dgm:t>
        <a:bodyPr/>
        <a:lstStyle/>
        <a:p>
          <a:endParaRPr lang="en-US"/>
        </a:p>
      </dgm:t>
    </dgm:pt>
    <dgm:pt modelId="{081924E5-4F28-B54C-8634-86C6857A70DA}" type="sibTrans" cxnId="{FE946B48-2C45-1247-8023-B6A61E638608}">
      <dgm:prSet/>
      <dgm:spPr/>
      <dgm:t>
        <a:bodyPr/>
        <a:lstStyle/>
        <a:p>
          <a:endParaRPr lang="en-US"/>
        </a:p>
      </dgm:t>
    </dgm:pt>
    <dgm:pt modelId="{04187B78-83C6-C044-88C4-84689F0E334B}">
      <dgm:prSet/>
      <dgm:spPr/>
      <dgm:t>
        <a:bodyPr/>
        <a:lstStyle/>
        <a:p>
          <a:pPr rtl="0"/>
          <a:r>
            <a:rPr lang="en-US" dirty="0" smtClean="0"/>
            <a:t>Over-do</a:t>
          </a:r>
          <a:endParaRPr lang="en-US" dirty="0"/>
        </a:p>
      </dgm:t>
    </dgm:pt>
    <dgm:pt modelId="{31BADD92-D2B9-E74F-BA3A-FBF0EF3EDFBE}" type="parTrans" cxnId="{2DE0815B-FD78-1443-8BA0-2DCDF1C5A4BA}">
      <dgm:prSet/>
      <dgm:spPr/>
      <dgm:t>
        <a:bodyPr/>
        <a:lstStyle/>
        <a:p>
          <a:endParaRPr lang="en-US"/>
        </a:p>
      </dgm:t>
    </dgm:pt>
    <dgm:pt modelId="{B531EAA2-C094-0B45-AAF8-1F9AEBAFE1C3}" type="sibTrans" cxnId="{2DE0815B-FD78-1443-8BA0-2DCDF1C5A4BA}">
      <dgm:prSet/>
      <dgm:spPr/>
      <dgm:t>
        <a:bodyPr/>
        <a:lstStyle/>
        <a:p>
          <a:endParaRPr lang="en-US"/>
        </a:p>
      </dgm:t>
    </dgm:pt>
    <dgm:pt modelId="{204BCC6B-AC64-B141-8DC2-4D29DFEF7DB6}">
      <dgm:prSet/>
      <dgm:spPr/>
      <dgm:t>
        <a:bodyPr/>
        <a:lstStyle/>
        <a:p>
          <a:pPr rtl="0"/>
          <a:r>
            <a:rPr lang="en-US" dirty="0" smtClean="0"/>
            <a:t>Over-Processing</a:t>
          </a:r>
          <a:endParaRPr lang="en-US" dirty="0"/>
        </a:p>
      </dgm:t>
    </dgm:pt>
    <dgm:pt modelId="{2A78A881-4829-3C48-ABF9-613CCC4B03A5}" type="parTrans" cxnId="{E99D3D82-D985-344A-A6E6-629BEA92E4D0}">
      <dgm:prSet/>
      <dgm:spPr/>
      <dgm:t>
        <a:bodyPr/>
        <a:lstStyle/>
        <a:p>
          <a:endParaRPr lang="en-US"/>
        </a:p>
      </dgm:t>
    </dgm:pt>
    <dgm:pt modelId="{5F31D3BA-8865-F04C-8327-5132548BB752}" type="sibTrans" cxnId="{E99D3D82-D985-344A-A6E6-629BEA92E4D0}">
      <dgm:prSet/>
      <dgm:spPr/>
      <dgm:t>
        <a:bodyPr/>
        <a:lstStyle/>
        <a:p>
          <a:endParaRPr lang="en-US"/>
        </a:p>
      </dgm:t>
    </dgm:pt>
    <dgm:pt modelId="{92DC4726-4DA8-0644-BB83-46780D4CC139}">
      <dgm:prSet/>
      <dgm:spPr/>
      <dgm:t>
        <a:bodyPr/>
        <a:lstStyle/>
        <a:p>
          <a:pPr rtl="0"/>
          <a:r>
            <a:rPr lang="en-US" dirty="0" smtClean="0"/>
            <a:t>Over-Production</a:t>
          </a:r>
          <a:endParaRPr lang="en-US" dirty="0"/>
        </a:p>
      </dgm:t>
    </dgm:pt>
    <dgm:pt modelId="{361F9A10-BB22-C24E-8C12-62EB95F4371F}" type="parTrans" cxnId="{A53597B1-3DEC-6343-B477-CBFAD1CE8A17}">
      <dgm:prSet/>
      <dgm:spPr/>
      <dgm:t>
        <a:bodyPr/>
        <a:lstStyle/>
        <a:p>
          <a:endParaRPr lang="en-US"/>
        </a:p>
      </dgm:t>
    </dgm:pt>
    <dgm:pt modelId="{82BF5A88-877C-6048-8178-A4C7C14481F0}" type="sibTrans" cxnId="{A53597B1-3DEC-6343-B477-CBFAD1CE8A17}">
      <dgm:prSet/>
      <dgm:spPr/>
      <dgm:t>
        <a:bodyPr/>
        <a:lstStyle/>
        <a:p>
          <a:endParaRPr lang="en-US"/>
        </a:p>
      </dgm:t>
    </dgm:pt>
    <dgm:pt modelId="{9D20A7FF-5E21-3248-A373-8597975F65E6}">
      <dgm:prSet/>
      <dgm:spPr/>
      <dgm:t>
        <a:bodyPr/>
        <a:lstStyle/>
        <a:p>
          <a:pPr rtl="0"/>
          <a:r>
            <a:rPr lang="en-US" dirty="0" smtClean="0"/>
            <a:t>Unnecessary Transportation</a:t>
          </a:r>
          <a:endParaRPr lang="en-US" dirty="0"/>
        </a:p>
      </dgm:t>
    </dgm:pt>
    <dgm:pt modelId="{A0BE220A-F3C1-D34C-9841-2B32CD069E1D}" type="parTrans" cxnId="{496F9D66-8E67-D04D-8525-7B8D50E25394}">
      <dgm:prSet/>
      <dgm:spPr/>
      <dgm:t>
        <a:bodyPr/>
        <a:lstStyle/>
        <a:p>
          <a:endParaRPr lang="en-US"/>
        </a:p>
      </dgm:t>
    </dgm:pt>
    <dgm:pt modelId="{065C1B28-D3C8-124B-8E14-D27A5D7A4EBD}" type="sibTrans" cxnId="{496F9D66-8E67-D04D-8525-7B8D50E25394}">
      <dgm:prSet/>
      <dgm:spPr/>
      <dgm:t>
        <a:bodyPr/>
        <a:lstStyle/>
        <a:p>
          <a:endParaRPr lang="en-US"/>
        </a:p>
      </dgm:t>
    </dgm:pt>
    <dgm:pt modelId="{267C8E93-AB54-3746-AEF9-E87671C97FA6}">
      <dgm:prSet/>
      <dgm:spPr/>
      <dgm:t>
        <a:bodyPr/>
        <a:lstStyle/>
        <a:p>
          <a:pPr rtl="0"/>
          <a:r>
            <a:rPr lang="en-US" dirty="0" smtClean="0"/>
            <a:t>Inventory</a:t>
          </a:r>
          <a:endParaRPr lang="en-US" dirty="0"/>
        </a:p>
      </dgm:t>
    </dgm:pt>
    <dgm:pt modelId="{117DF9FB-DBA3-B848-ACB2-6E51A123D65F}" type="parTrans" cxnId="{73B1FF1F-9D72-8A43-A99F-1249FD39CDE3}">
      <dgm:prSet/>
      <dgm:spPr/>
      <dgm:t>
        <a:bodyPr/>
        <a:lstStyle/>
        <a:p>
          <a:endParaRPr lang="en-US"/>
        </a:p>
      </dgm:t>
    </dgm:pt>
    <dgm:pt modelId="{E7357A3D-6B8B-974E-B666-BAF419016406}" type="sibTrans" cxnId="{73B1FF1F-9D72-8A43-A99F-1249FD39CDE3}">
      <dgm:prSet/>
      <dgm:spPr/>
      <dgm:t>
        <a:bodyPr/>
        <a:lstStyle/>
        <a:p>
          <a:endParaRPr lang="en-US"/>
        </a:p>
      </dgm:t>
    </dgm:pt>
    <dgm:pt modelId="{78F81CC4-867F-E84B-A638-9596B6BBEECB}">
      <dgm:prSet/>
      <dgm:spPr/>
      <dgm:t>
        <a:bodyPr/>
        <a:lstStyle/>
        <a:p>
          <a:pPr rtl="0"/>
          <a:r>
            <a:rPr lang="en-US" dirty="0" smtClean="0"/>
            <a:t>Defects</a:t>
          </a:r>
          <a:endParaRPr lang="en-US" dirty="0"/>
        </a:p>
      </dgm:t>
    </dgm:pt>
    <dgm:pt modelId="{4B2BC0A4-C6F5-1E42-B589-99D8E305BB00}" type="parTrans" cxnId="{C87532D9-052D-8346-BC87-2385E32CB476}">
      <dgm:prSet/>
      <dgm:spPr/>
      <dgm:t>
        <a:bodyPr/>
        <a:lstStyle/>
        <a:p>
          <a:endParaRPr lang="en-US"/>
        </a:p>
      </dgm:t>
    </dgm:pt>
    <dgm:pt modelId="{51F81142-F896-9E44-A67A-97C57E5DF889}" type="sibTrans" cxnId="{C87532D9-052D-8346-BC87-2385E32CB476}">
      <dgm:prSet/>
      <dgm:spPr/>
      <dgm:t>
        <a:bodyPr/>
        <a:lstStyle/>
        <a:p>
          <a:endParaRPr lang="en-US"/>
        </a:p>
      </dgm:t>
    </dgm:pt>
    <dgm:pt modelId="{B6ECCA80-9B82-DE4D-8DD2-3E8F6A0EF16A}" type="pres">
      <dgm:prSet presAssocID="{A8E9FEA2-AD6E-E44E-B116-28B6066974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57604D-77E5-FE4A-855B-2B3B5D68DD03}" type="pres">
      <dgm:prSet presAssocID="{77BA93FE-F554-1245-B4A0-2AE91C40C99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BB14F-3BFD-074B-9A70-B659D79B332C}" type="pres">
      <dgm:prSet presAssocID="{77BA93FE-F554-1245-B4A0-2AE91C40C99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E99DA-0818-9845-AB4C-BF65E7739ED0}" type="pres">
      <dgm:prSet presAssocID="{0D26769D-967D-B346-BC74-F5ACDA54DB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EDB1A-5548-FE45-B470-748107FF9986}" type="pres">
      <dgm:prSet presAssocID="{0D26769D-967D-B346-BC74-F5ACDA54DB0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2DF594-5932-6140-A2BD-4CE9ABA78C5A}" type="pres">
      <dgm:prSet presAssocID="{04187B78-83C6-C044-88C4-84689F0E334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013F5-5887-DD4C-A6C9-29C274A8850D}" type="pres">
      <dgm:prSet presAssocID="{04187B78-83C6-C044-88C4-84689F0E334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4C05F-248D-3C4B-9955-260F8ADCF07C}" type="presOf" srcId="{78F81CC4-867F-E84B-A638-9596B6BBEECB}" destId="{179013F5-5887-DD4C-A6C9-29C274A8850D}" srcOrd="0" destOrd="0" presId="urn:microsoft.com/office/officeart/2005/8/layout/vList2"/>
    <dgm:cxn modelId="{3715C4EE-9E1E-F542-B431-495AC9DD7103}" srcId="{A8E9FEA2-AD6E-E44E-B116-28B6066974D0}" destId="{77BA93FE-F554-1245-B4A0-2AE91C40C99E}" srcOrd="0" destOrd="0" parTransId="{EC72DE4A-AFAD-2442-A175-0ACD343AF716}" sibTransId="{746B505A-39F3-6B4F-9ACC-313665936098}"/>
    <dgm:cxn modelId="{68957D3E-A7AE-624A-A684-D3DD7C58086A}" type="presOf" srcId="{0D26769D-967D-B346-BC74-F5ACDA54DB00}" destId="{9F2E99DA-0818-9845-AB4C-BF65E7739ED0}" srcOrd="0" destOrd="0" presId="urn:microsoft.com/office/officeart/2005/8/layout/vList2"/>
    <dgm:cxn modelId="{F4025B1B-13A8-D849-9382-6EEB4E14641D}" type="presOf" srcId="{204BCC6B-AC64-B141-8DC2-4D29DFEF7DB6}" destId="{179013F5-5887-DD4C-A6C9-29C274A8850D}" srcOrd="0" destOrd="1" presId="urn:microsoft.com/office/officeart/2005/8/layout/vList2"/>
    <dgm:cxn modelId="{FE946B48-2C45-1247-8023-B6A61E638608}" srcId="{0D26769D-967D-B346-BC74-F5ACDA54DB00}" destId="{64D28E3E-AA99-2647-9607-B7F47FCF3F2D}" srcOrd="1" destOrd="0" parTransId="{1469B94A-60C5-7C4B-87DF-A4B91D1C2D07}" sibTransId="{081924E5-4F28-B54C-8634-86C6857A70DA}"/>
    <dgm:cxn modelId="{A53597B1-3DEC-6343-B477-CBFAD1CE8A17}" srcId="{04187B78-83C6-C044-88C4-84689F0E334B}" destId="{92DC4726-4DA8-0644-BB83-46780D4CC139}" srcOrd="2" destOrd="0" parTransId="{361F9A10-BB22-C24E-8C12-62EB95F4371F}" sibTransId="{82BF5A88-877C-6048-8178-A4C7C14481F0}"/>
    <dgm:cxn modelId="{EACDFF47-B4A3-A84C-A119-AAE93927F74B}" srcId="{A8E9FEA2-AD6E-E44E-B116-28B6066974D0}" destId="{0D26769D-967D-B346-BC74-F5ACDA54DB00}" srcOrd="1" destOrd="0" parTransId="{20E4F01F-1DBB-BD4C-8CD9-C3C7B56AA3CE}" sibTransId="{B447A119-3BBE-5448-ABE8-63495ED6504D}"/>
    <dgm:cxn modelId="{C87532D9-052D-8346-BC87-2385E32CB476}" srcId="{04187B78-83C6-C044-88C4-84689F0E334B}" destId="{78F81CC4-867F-E84B-A638-9596B6BBEECB}" srcOrd="0" destOrd="0" parTransId="{4B2BC0A4-C6F5-1E42-B589-99D8E305BB00}" sibTransId="{51F81142-F896-9E44-A67A-97C57E5DF889}"/>
    <dgm:cxn modelId="{E99D3D82-D985-344A-A6E6-629BEA92E4D0}" srcId="{04187B78-83C6-C044-88C4-84689F0E334B}" destId="{204BCC6B-AC64-B141-8DC2-4D29DFEF7DB6}" srcOrd="1" destOrd="0" parTransId="{2A78A881-4829-3C48-ABF9-613CCC4B03A5}" sibTransId="{5F31D3BA-8865-F04C-8327-5132548BB752}"/>
    <dgm:cxn modelId="{94A0086C-3431-5040-B050-FE047AE5203C}" type="presOf" srcId="{A8E9FEA2-AD6E-E44E-B116-28B6066974D0}" destId="{B6ECCA80-9B82-DE4D-8DD2-3E8F6A0EF16A}" srcOrd="0" destOrd="0" presId="urn:microsoft.com/office/officeart/2005/8/layout/vList2"/>
    <dgm:cxn modelId="{321870A3-5AAA-F14C-BBBB-D8B06C9C70A1}" type="presOf" srcId="{E66B832C-765A-FF46-8E18-0A79D3AC3810}" destId="{BD6BB14F-3BFD-074B-9A70-B659D79B332C}" srcOrd="0" destOrd="1" presId="urn:microsoft.com/office/officeart/2005/8/layout/vList2"/>
    <dgm:cxn modelId="{D7CCDE7C-D37D-3A44-B79F-F834880E959A}" type="presOf" srcId="{77BA93FE-F554-1245-B4A0-2AE91C40C99E}" destId="{9257604D-77E5-FE4A-855B-2B3B5D68DD03}" srcOrd="0" destOrd="0" presId="urn:microsoft.com/office/officeart/2005/8/layout/vList2"/>
    <dgm:cxn modelId="{1D264A7A-78FD-BB49-B49F-5B0FA355EA0F}" type="presOf" srcId="{64D28E3E-AA99-2647-9607-B7F47FCF3F2D}" destId="{A0FEDB1A-5548-FE45-B470-748107FF9986}" srcOrd="0" destOrd="1" presId="urn:microsoft.com/office/officeart/2005/8/layout/vList2"/>
    <dgm:cxn modelId="{2DE0815B-FD78-1443-8BA0-2DCDF1C5A4BA}" srcId="{A8E9FEA2-AD6E-E44E-B116-28B6066974D0}" destId="{04187B78-83C6-C044-88C4-84689F0E334B}" srcOrd="2" destOrd="0" parTransId="{31BADD92-D2B9-E74F-BA3A-FBF0EF3EDFBE}" sibTransId="{B531EAA2-C094-0B45-AAF8-1F9AEBAFE1C3}"/>
    <dgm:cxn modelId="{2ADB92CF-292E-9643-A704-DB7D5FA137D7}" type="presOf" srcId="{04187B78-83C6-C044-88C4-84689F0E334B}" destId="{022DF594-5932-6140-A2BD-4CE9ABA78C5A}" srcOrd="0" destOrd="0" presId="urn:microsoft.com/office/officeart/2005/8/layout/vList2"/>
    <dgm:cxn modelId="{B96AC2BB-D181-FD48-AA2F-C517F282CCCC}" type="presOf" srcId="{267C8E93-AB54-3746-AEF9-E87671C97FA6}" destId="{A0FEDB1A-5548-FE45-B470-748107FF9986}" srcOrd="0" destOrd="0" presId="urn:microsoft.com/office/officeart/2005/8/layout/vList2"/>
    <dgm:cxn modelId="{3A8712D1-199D-1048-A0C3-69E8F0014008}" type="presOf" srcId="{9D20A7FF-5E21-3248-A373-8597975F65E6}" destId="{BD6BB14F-3BFD-074B-9A70-B659D79B332C}" srcOrd="0" destOrd="0" presId="urn:microsoft.com/office/officeart/2005/8/layout/vList2"/>
    <dgm:cxn modelId="{496F9D66-8E67-D04D-8525-7B8D50E25394}" srcId="{77BA93FE-F554-1245-B4A0-2AE91C40C99E}" destId="{9D20A7FF-5E21-3248-A373-8597975F65E6}" srcOrd="0" destOrd="0" parTransId="{A0BE220A-F3C1-D34C-9841-2B32CD069E1D}" sibTransId="{065C1B28-D3C8-124B-8E14-D27A5D7A4EBD}"/>
    <dgm:cxn modelId="{4BBB98C2-74CF-4644-A239-848318E58226}" type="presOf" srcId="{92DC4726-4DA8-0644-BB83-46780D4CC139}" destId="{179013F5-5887-DD4C-A6C9-29C274A8850D}" srcOrd="0" destOrd="2" presId="urn:microsoft.com/office/officeart/2005/8/layout/vList2"/>
    <dgm:cxn modelId="{73B1FF1F-9D72-8A43-A99F-1249FD39CDE3}" srcId="{0D26769D-967D-B346-BC74-F5ACDA54DB00}" destId="{267C8E93-AB54-3746-AEF9-E87671C97FA6}" srcOrd="0" destOrd="0" parTransId="{117DF9FB-DBA3-B848-ACB2-6E51A123D65F}" sibTransId="{E7357A3D-6B8B-974E-B666-BAF419016406}"/>
    <dgm:cxn modelId="{247D0AC2-BB03-2843-97DA-5E8927419119}" srcId="{77BA93FE-F554-1245-B4A0-2AE91C40C99E}" destId="{E66B832C-765A-FF46-8E18-0A79D3AC3810}" srcOrd="1" destOrd="0" parTransId="{95B491BB-920C-9447-9A28-B825BB46E854}" sibTransId="{945E9524-02A5-034B-A4F3-FC9F20C5B758}"/>
    <dgm:cxn modelId="{E2023CBF-1D26-5747-9322-8E8957688C3A}" type="presParOf" srcId="{B6ECCA80-9B82-DE4D-8DD2-3E8F6A0EF16A}" destId="{9257604D-77E5-FE4A-855B-2B3B5D68DD03}" srcOrd="0" destOrd="0" presId="urn:microsoft.com/office/officeart/2005/8/layout/vList2"/>
    <dgm:cxn modelId="{A4CC5DAB-1555-4042-931C-28EF539609DA}" type="presParOf" srcId="{B6ECCA80-9B82-DE4D-8DD2-3E8F6A0EF16A}" destId="{BD6BB14F-3BFD-074B-9A70-B659D79B332C}" srcOrd="1" destOrd="0" presId="urn:microsoft.com/office/officeart/2005/8/layout/vList2"/>
    <dgm:cxn modelId="{4237CE50-6172-404E-88AE-AA4FEE789AA9}" type="presParOf" srcId="{B6ECCA80-9B82-DE4D-8DD2-3E8F6A0EF16A}" destId="{9F2E99DA-0818-9845-AB4C-BF65E7739ED0}" srcOrd="2" destOrd="0" presId="urn:microsoft.com/office/officeart/2005/8/layout/vList2"/>
    <dgm:cxn modelId="{712DDCD4-CDDF-C84A-B543-0D6E68B54205}" type="presParOf" srcId="{B6ECCA80-9B82-DE4D-8DD2-3E8F6A0EF16A}" destId="{A0FEDB1A-5548-FE45-B470-748107FF9986}" srcOrd="3" destOrd="0" presId="urn:microsoft.com/office/officeart/2005/8/layout/vList2"/>
    <dgm:cxn modelId="{3CFAB8B9-40CD-5143-9822-90D1493185EC}" type="presParOf" srcId="{B6ECCA80-9B82-DE4D-8DD2-3E8F6A0EF16A}" destId="{022DF594-5932-6140-A2BD-4CE9ABA78C5A}" srcOrd="4" destOrd="0" presId="urn:microsoft.com/office/officeart/2005/8/layout/vList2"/>
    <dgm:cxn modelId="{A1753AD1-9DA8-CE4F-BC97-6E0959DA4668}" type="presParOf" srcId="{B6ECCA80-9B82-DE4D-8DD2-3E8F6A0EF16A}" destId="{179013F5-5887-DD4C-A6C9-29C274A8850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099587-62D3-C94D-A519-384AD625F8FD}" type="doc">
      <dgm:prSet loTypeId="urn:microsoft.com/office/officeart/2005/8/layout/list1" loCatId="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52C046-373F-9840-ABC6-B7B0A123323C}">
      <dgm:prSet custT="1"/>
      <dgm:spPr/>
      <dgm:t>
        <a:bodyPr/>
        <a:lstStyle/>
        <a:p>
          <a:pPr rtl="0"/>
          <a:r>
            <a:rPr lang="en-US" sz="2400" dirty="0" smtClean="0"/>
            <a:t>Transportation</a:t>
          </a:r>
          <a:endParaRPr lang="en-US" sz="2400" dirty="0"/>
        </a:p>
      </dgm:t>
    </dgm:pt>
    <dgm:pt modelId="{F54B9AFC-A5C9-614E-A47D-158610945729}" type="parTrans" cxnId="{C549E848-94D1-464F-AF36-68C4A1588F57}">
      <dgm:prSet/>
      <dgm:spPr/>
      <dgm:t>
        <a:bodyPr/>
        <a:lstStyle/>
        <a:p>
          <a:endParaRPr lang="en-US"/>
        </a:p>
      </dgm:t>
    </dgm:pt>
    <dgm:pt modelId="{A154EC7C-9724-2946-BD5B-5ACB6C9D4AA6}" type="sibTrans" cxnId="{C549E848-94D1-464F-AF36-68C4A1588F57}">
      <dgm:prSet/>
      <dgm:spPr/>
      <dgm:t>
        <a:bodyPr/>
        <a:lstStyle/>
        <a:p>
          <a:endParaRPr lang="en-US"/>
        </a:p>
      </dgm:t>
    </dgm:pt>
    <dgm:pt modelId="{E2F21850-7AC1-CD44-AA72-4C62542F4E1C}">
      <dgm:prSet/>
      <dgm:spPr/>
      <dgm:t>
        <a:bodyPr/>
        <a:lstStyle/>
        <a:p>
          <a:pPr rtl="0"/>
          <a:r>
            <a:rPr lang="en-US" dirty="0" smtClean="0"/>
            <a:t>Site engineer sends request to clerk</a:t>
          </a:r>
          <a:endParaRPr lang="en-US" dirty="0"/>
        </a:p>
      </dgm:t>
    </dgm:pt>
    <dgm:pt modelId="{CD7801FE-ED99-6845-B7CE-E64CFA7C85CF}" type="parTrans" cxnId="{FFF9620E-73FC-0B4E-BE0A-ECA8461F256B}">
      <dgm:prSet/>
      <dgm:spPr/>
      <dgm:t>
        <a:bodyPr/>
        <a:lstStyle/>
        <a:p>
          <a:endParaRPr lang="en-US"/>
        </a:p>
      </dgm:t>
    </dgm:pt>
    <dgm:pt modelId="{BE383B3A-0917-CB42-8D32-FAFE3CE69C7B}" type="sibTrans" cxnId="{FFF9620E-73FC-0B4E-BE0A-ECA8461F256B}">
      <dgm:prSet/>
      <dgm:spPr/>
      <dgm:t>
        <a:bodyPr/>
        <a:lstStyle/>
        <a:p>
          <a:endParaRPr lang="en-US"/>
        </a:p>
      </dgm:t>
    </dgm:pt>
    <dgm:pt modelId="{D97F44D2-A8E4-BE4D-9719-B7B2A7D81D58}">
      <dgm:prSet/>
      <dgm:spPr/>
      <dgm:t>
        <a:bodyPr/>
        <a:lstStyle/>
        <a:p>
          <a:pPr rtl="0"/>
          <a:r>
            <a:rPr lang="en-US" dirty="0" smtClean="0"/>
            <a:t>Clerk forwards to works engineer</a:t>
          </a:r>
          <a:endParaRPr lang="en-US" dirty="0"/>
        </a:p>
      </dgm:t>
    </dgm:pt>
    <dgm:pt modelId="{1780D9BA-F0DD-7845-825B-8DED444E685B}" type="parTrans" cxnId="{307020BD-9794-884E-826E-AACF6A0E3796}">
      <dgm:prSet/>
      <dgm:spPr/>
      <dgm:t>
        <a:bodyPr/>
        <a:lstStyle/>
        <a:p>
          <a:endParaRPr lang="en-US"/>
        </a:p>
      </dgm:t>
    </dgm:pt>
    <dgm:pt modelId="{10930A1C-E618-984C-BDAA-2B2383BDD2CF}" type="sibTrans" cxnId="{307020BD-9794-884E-826E-AACF6A0E3796}">
      <dgm:prSet/>
      <dgm:spPr/>
      <dgm:t>
        <a:bodyPr/>
        <a:lstStyle/>
        <a:p>
          <a:endParaRPr lang="en-US"/>
        </a:p>
      </dgm:t>
    </dgm:pt>
    <dgm:pt modelId="{DA9736D6-9503-064E-91A0-E7BC295A4FE0}">
      <dgm:prSet/>
      <dgm:spPr/>
      <dgm:t>
        <a:bodyPr/>
        <a:lstStyle/>
        <a:p>
          <a:pPr rtl="0"/>
          <a:r>
            <a:rPr lang="en-US" dirty="0" smtClean="0"/>
            <a:t>Works engineer send back to clerk</a:t>
          </a:r>
          <a:endParaRPr lang="en-US" dirty="0"/>
        </a:p>
      </dgm:t>
    </dgm:pt>
    <dgm:pt modelId="{154578BD-EE5A-B14D-9757-880A43CB166E}" type="parTrans" cxnId="{0D8D4A37-1F2D-3A43-A641-3096FEC0DC85}">
      <dgm:prSet/>
      <dgm:spPr/>
      <dgm:t>
        <a:bodyPr/>
        <a:lstStyle/>
        <a:p>
          <a:endParaRPr lang="en-US"/>
        </a:p>
      </dgm:t>
    </dgm:pt>
    <dgm:pt modelId="{19D7F7E1-D0EB-8D4E-A013-29ED6058D613}" type="sibTrans" cxnId="{0D8D4A37-1F2D-3A43-A641-3096FEC0DC85}">
      <dgm:prSet/>
      <dgm:spPr/>
      <dgm:t>
        <a:bodyPr/>
        <a:lstStyle/>
        <a:p>
          <a:endParaRPr lang="en-US"/>
        </a:p>
      </dgm:t>
    </dgm:pt>
    <dgm:pt modelId="{70EBB1D7-F1A3-8C45-BAED-1ADF2E0F9589}">
      <dgm:prSet custT="1"/>
      <dgm:spPr/>
      <dgm:t>
        <a:bodyPr/>
        <a:lstStyle/>
        <a:p>
          <a:pPr rtl="0"/>
          <a:r>
            <a:rPr lang="en-US" sz="2400" dirty="0" smtClean="0"/>
            <a:t>Inventory</a:t>
          </a:r>
          <a:endParaRPr lang="en-US" sz="2400" dirty="0"/>
        </a:p>
      </dgm:t>
    </dgm:pt>
    <dgm:pt modelId="{63597D5C-1969-7440-803B-ABD15FB8883A}" type="parTrans" cxnId="{8E0DC11B-D345-2B43-807B-C3B6501D1511}">
      <dgm:prSet/>
      <dgm:spPr/>
      <dgm:t>
        <a:bodyPr/>
        <a:lstStyle/>
        <a:p>
          <a:endParaRPr lang="en-US"/>
        </a:p>
      </dgm:t>
    </dgm:pt>
    <dgm:pt modelId="{E7C8DECD-5EEF-CF49-9819-E6525F13F61A}" type="sibTrans" cxnId="{8E0DC11B-D345-2B43-807B-C3B6501D1511}">
      <dgm:prSet/>
      <dgm:spPr/>
      <dgm:t>
        <a:bodyPr/>
        <a:lstStyle/>
        <a:p>
          <a:endParaRPr lang="en-US"/>
        </a:p>
      </dgm:t>
    </dgm:pt>
    <dgm:pt modelId="{DCF2E49D-15F7-AF42-B11A-8D70E10B79B5}">
      <dgm:prSet/>
      <dgm:spPr/>
      <dgm:t>
        <a:bodyPr/>
        <a:lstStyle/>
        <a:p>
          <a:pPr rtl="0"/>
          <a:r>
            <a:rPr lang="en-US" smtClean="0"/>
            <a:t>Equipment kept longer than needed</a:t>
          </a:r>
          <a:endParaRPr lang="en-US"/>
        </a:p>
      </dgm:t>
    </dgm:pt>
    <dgm:pt modelId="{4EBF4E7C-7489-8944-A178-9C4A0C1DC208}" type="parTrans" cxnId="{528F403E-04EA-F04B-88C5-6D72BB7E1EDE}">
      <dgm:prSet/>
      <dgm:spPr/>
      <dgm:t>
        <a:bodyPr/>
        <a:lstStyle/>
        <a:p>
          <a:endParaRPr lang="en-US"/>
        </a:p>
      </dgm:t>
    </dgm:pt>
    <dgm:pt modelId="{F54E22FE-1157-AC40-A442-2498F53403F2}" type="sibTrans" cxnId="{528F403E-04EA-F04B-88C5-6D72BB7E1EDE}">
      <dgm:prSet/>
      <dgm:spPr/>
      <dgm:t>
        <a:bodyPr/>
        <a:lstStyle/>
        <a:p>
          <a:endParaRPr lang="en-US"/>
        </a:p>
      </dgm:t>
    </dgm:pt>
    <dgm:pt modelId="{2C14C0BD-5895-5445-B76E-0554509C4A15}">
      <dgm:prSet custT="1"/>
      <dgm:spPr/>
      <dgm:t>
        <a:bodyPr/>
        <a:lstStyle/>
        <a:p>
          <a:pPr rtl="0"/>
          <a:r>
            <a:rPr lang="en-US" sz="2400" dirty="0" smtClean="0"/>
            <a:t>Waiting</a:t>
          </a:r>
          <a:endParaRPr lang="en-US" sz="2400" dirty="0"/>
        </a:p>
      </dgm:t>
    </dgm:pt>
    <dgm:pt modelId="{0BEE9D4A-8C2F-DD4A-A5E6-92404EB11320}" type="parTrans" cxnId="{FB50E2D2-DB53-214D-911F-9FFCEB21B45A}">
      <dgm:prSet/>
      <dgm:spPr/>
      <dgm:t>
        <a:bodyPr/>
        <a:lstStyle/>
        <a:p>
          <a:endParaRPr lang="en-US"/>
        </a:p>
      </dgm:t>
    </dgm:pt>
    <dgm:pt modelId="{C2291044-C862-B04D-851B-B8156D3DE050}" type="sibTrans" cxnId="{FB50E2D2-DB53-214D-911F-9FFCEB21B45A}">
      <dgm:prSet/>
      <dgm:spPr/>
      <dgm:t>
        <a:bodyPr/>
        <a:lstStyle/>
        <a:p>
          <a:endParaRPr lang="en-US"/>
        </a:p>
      </dgm:t>
    </dgm:pt>
    <dgm:pt modelId="{E348646F-A1D3-3C44-8820-90AE5FB62EE2}">
      <dgm:prSet/>
      <dgm:spPr/>
      <dgm:t>
        <a:bodyPr/>
        <a:lstStyle/>
        <a:p>
          <a:pPr rtl="0"/>
          <a:r>
            <a:rPr lang="en-US" smtClean="0"/>
            <a:t>Waiting for availability of works engineer to approve</a:t>
          </a:r>
          <a:endParaRPr lang="en-US"/>
        </a:p>
      </dgm:t>
    </dgm:pt>
    <dgm:pt modelId="{DB4885D1-A9D7-974C-AFFC-4E821E1CAD6C}" type="parTrans" cxnId="{4A89BC81-781D-3F48-842B-4B2F89F70DA8}">
      <dgm:prSet/>
      <dgm:spPr/>
      <dgm:t>
        <a:bodyPr/>
        <a:lstStyle/>
        <a:p>
          <a:endParaRPr lang="en-US"/>
        </a:p>
      </dgm:t>
    </dgm:pt>
    <dgm:pt modelId="{0FBEA883-94BF-BC4B-83BA-EE92F3E66595}" type="sibTrans" cxnId="{4A89BC81-781D-3F48-842B-4B2F89F70DA8}">
      <dgm:prSet/>
      <dgm:spPr/>
      <dgm:t>
        <a:bodyPr/>
        <a:lstStyle/>
        <a:p>
          <a:endParaRPr lang="en-US"/>
        </a:p>
      </dgm:t>
    </dgm:pt>
    <dgm:pt modelId="{BBB49B8A-1B5C-A649-8BA8-0EF9CD8DC4BC}" type="pres">
      <dgm:prSet presAssocID="{C1099587-62D3-C94D-A519-384AD625F8F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4D01C914-5C80-AB45-A46D-5CC9B2DC170A}" type="pres">
      <dgm:prSet presAssocID="{0552C046-373F-9840-ABC6-B7B0A123323C}" presName="parentLin" presStyleCnt="0"/>
      <dgm:spPr/>
    </dgm:pt>
    <dgm:pt modelId="{45D50CA7-0786-234D-AE4E-2BAB1CF1128A}" type="pres">
      <dgm:prSet presAssocID="{0552C046-373F-9840-ABC6-B7B0A123323C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4D3D7672-25A2-3745-8689-A012CC0457DA}" type="pres">
      <dgm:prSet presAssocID="{0552C046-373F-9840-ABC6-B7B0A123323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B8B618B-0445-1245-B6B5-BB4286676365}" type="pres">
      <dgm:prSet presAssocID="{0552C046-373F-9840-ABC6-B7B0A123323C}" presName="negativeSpace" presStyleCnt="0"/>
      <dgm:spPr/>
    </dgm:pt>
    <dgm:pt modelId="{64A0DEC9-8054-F24F-ABF8-DC9C3E5EBE02}" type="pres">
      <dgm:prSet presAssocID="{0552C046-373F-9840-ABC6-B7B0A123323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5583D0CA-E288-BC43-9B86-C900F8789D30}" type="pres">
      <dgm:prSet presAssocID="{A154EC7C-9724-2946-BD5B-5ACB6C9D4AA6}" presName="spaceBetweenRectangles" presStyleCnt="0"/>
      <dgm:spPr/>
    </dgm:pt>
    <dgm:pt modelId="{D19D6F32-082F-464F-8A72-C20BB0E561C8}" type="pres">
      <dgm:prSet presAssocID="{70EBB1D7-F1A3-8C45-BAED-1ADF2E0F9589}" presName="parentLin" presStyleCnt="0"/>
      <dgm:spPr/>
    </dgm:pt>
    <dgm:pt modelId="{F65FB0DD-7FEF-BC40-9F6F-1099D4A35773}" type="pres">
      <dgm:prSet presAssocID="{70EBB1D7-F1A3-8C45-BAED-1ADF2E0F9589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2C3CAE34-0E83-E94E-B9BE-478332AD53B9}" type="pres">
      <dgm:prSet presAssocID="{70EBB1D7-F1A3-8C45-BAED-1ADF2E0F958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A4A595F-D78A-AC42-B347-4EDB07DD17FF}" type="pres">
      <dgm:prSet presAssocID="{70EBB1D7-F1A3-8C45-BAED-1ADF2E0F9589}" presName="negativeSpace" presStyleCnt="0"/>
      <dgm:spPr/>
    </dgm:pt>
    <dgm:pt modelId="{6957F5B9-7E84-1645-9DBC-0F9C73387335}" type="pres">
      <dgm:prSet presAssocID="{70EBB1D7-F1A3-8C45-BAED-1ADF2E0F958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029CBA8-FF31-EA44-8613-2BFC69CAFA86}" type="pres">
      <dgm:prSet presAssocID="{E7C8DECD-5EEF-CF49-9819-E6525F13F61A}" presName="spaceBetweenRectangles" presStyleCnt="0"/>
      <dgm:spPr/>
    </dgm:pt>
    <dgm:pt modelId="{564F86BC-6E40-7C4D-86E6-3B2EA75E8EB6}" type="pres">
      <dgm:prSet presAssocID="{2C14C0BD-5895-5445-B76E-0554509C4A15}" presName="parentLin" presStyleCnt="0"/>
      <dgm:spPr/>
    </dgm:pt>
    <dgm:pt modelId="{F17D7B51-B9A3-4F44-B009-803E8B0F935B}" type="pres">
      <dgm:prSet presAssocID="{2C14C0BD-5895-5445-B76E-0554509C4A15}" presName="parentLeftMargin" presStyleLbl="node1" presStyleIdx="1" presStyleCnt="3"/>
      <dgm:spPr/>
      <dgm:t>
        <a:bodyPr/>
        <a:lstStyle/>
        <a:p>
          <a:endParaRPr lang="en-AU"/>
        </a:p>
      </dgm:t>
    </dgm:pt>
    <dgm:pt modelId="{1190623A-CAA1-D344-AD44-3E3A0211A2F0}" type="pres">
      <dgm:prSet presAssocID="{2C14C0BD-5895-5445-B76E-0554509C4A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0D83C40C-F50E-6C47-830D-1BDE3090AEAB}" type="pres">
      <dgm:prSet presAssocID="{2C14C0BD-5895-5445-B76E-0554509C4A15}" presName="negativeSpace" presStyleCnt="0"/>
      <dgm:spPr/>
    </dgm:pt>
    <dgm:pt modelId="{AE51FE02-AF22-6149-9558-D5EC29FAFD40}" type="pres">
      <dgm:prSet presAssocID="{2C14C0BD-5895-5445-B76E-0554509C4A1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C549E848-94D1-464F-AF36-68C4A1588F57}" srcId="{C1099587-62D3-C94D-A519-384AD625F8FD}" destId="{0552C046-373F-9840-ABC6-B7B0A123323C}" srcOrd="0" destOrd="0" parTransId="{F54B9AFC-A5C9-614E-A47D-158610945729}" sibTransId="{A154EC7C-9724-2946-BD5B-5ACB6C9D4AA6}"/>
    <dgm:cxn modelId="{FB50E2D2-DB53-214D-911F-9FFCEB21B45A}" srcId="{C1099587-62D3-C94D-A519-384AD625F8FD}" destId="{2C14C0BD-5895-5445-B76E-0554509C4A15}" srcOrd="2" destOrd="0" parTransId="{0BEE9D4A-8C2F-DD4A-A5E6-92404EB11320}" sibTransId="{C2291044-C862-B04D-851B-B8156D3DE050}"/>
    <dgm:cxn modelId="{4A89BC81-781D-3F48-842B-4B2F89F70DA8}" srcId="{2C14C0BD-5895-5445-B76E-0554509C4A15}" destId="{E348646F-A1D3-3C44-8820-90AE5FB62EE2}" srcOrd="0" destOrd="0" parTransId="{DB4885D1-A9D7-974C-AFFC-4E821E1CAD6C}" sibTransId="{0FBEA883-94BF-BC4B-83BA-EE92F3E66595}"/>
    <dgm:cxn modelId="{7B708F0F-6B7D-3045-AC84-67D9430FE4EE}" type="presOf" srcId="{DCF2E49D-15F7-AF42-B11A-8D70E10B79B5}" destId="{6957F5B9-7E84-1645-9DBC-0F9C73387335}" srcOrd="0" destOrd="0" presId="urn:microsoft.com/office/officeart/2005/8/layout/list1"/>
    <dgm:cxn modelId="{E3B342D5-6316-9243-9215-A8B995612269}" type="presOf" srcId="{E348646F-A1D3-3C44-8820-90AE5FB62EE2}" destId="{AE51FE02-AF22-6149-9558-D5EC29FAFD40}" srcOrd="0" destOrd="0" presId="urn:microsoft.com/office/officeart/2005/8/layout/list1"/>
    <dgm:cxn modelId="{B7435051-F85D-4D4A-889F-5EE0BE3D4748}" type="presOf" srcId="{E2F21850-7AC1-CD44-AA72-4C62542F4E1C}" destId="{64A0DEC9-8054-F24F-ABF8-DC9C3E5EBE02}" srcOrd="0" destOrd="0" presId="urn:microsoft.com/office/officeart/2005/8/layout/list1"/>
    <dgm:cxn modelId="{729626E8-F4FB-0242-A993-E08E5AC37925}" type="presOf" srcId="{D97F44D2-A8E4-BE4D-9719-B7B2A7D81D58}" destId="{64A0DEC9-8054-F24F-ABF8-DC9C3E5EBE02}" srcOrd="0" destOrd="1" presId="urn:microsoft.com/office/officeart/2005/8/layout/list1"/>
    <dgm:cxn modelId="{307020BD-9794-884E-826E-AACF6A0E3796}" srcId="{0552C046-373F-9840-ABC6-B7B0A123323C}" destId="{D97F44D2-A8E4-BE4D-9719-B7B2A7D81D58}" srcOrd="1" destOrd="0" parTransId="{1780D9BA-F0DD-7845-825B-8DED444E685B}" sibTransId="{10930A1C-E618-984C-BDAA-2B2383BDD2CF}"/>
    <dgm:cxn modelId="{8E0DC11B-D345-2B43-807B-C3B6501D1511}" srcId="{C1099587-62D3-C94D-A519-384AD625F8FD}" destId="{70EBB1D7-F1A3-8C45-BAED-1ADF2E0F9589}" srcOrd="1" destOrd="0" parTransId="{63597D5C-1969-7440-803B-ABD15FB8883A}" sibTransId="{E7C8DECD-5EEF-CF49-9819-E6525F13F61A}"/>
    <dgm:cxn modelId="{FFF9620E-73FC-0B4E-BE0A-ECA8461F256B}" srcId="{0552C046-373F-9840-ABC6-B7B0A123323C}" destId="{E2F21850-7AC1-CD44-AA72-4C62542F4E1C}" srcOrd="0" destOrd="0" parTransId="{CD7801FE-ED99-6845-B7CE-E64CFA7C85CF}" sibTransId="{BE383B3A-0917-CB42-8D32-FAFE3CE69C7B}"/>
    <dgm:cxn modelId="{0849C40D-217C-9A4F-BF6A-7869B1B2D6E3}" type="presOf" srcId="{2C14C0BD-5895-5445-B76E-0554509C4A15}" destId="{F17D7B51-B9A3-4F44-B009-803E8B0F935B}" srcOrd="0" destOrd="0" presId="urn:microsoft.com/office/officeart/2005/8/layout/list1"/>
    <dgm:cxn modelId="{528F403E-04EA-F04B-88C5-6D72BB7E1EDE}" srcId="{70EBB1D7-F1A3-8C45-BAED-1ADF2E0F9589}" destId="{DCF2E49D-15F7-AF42-B11A-8D70E10B79B5}" srcOrd="0" destOrd="0" parTransId="{4EBF4E7C-7489-8944-A178-9C4A0C1DC208}" sibTransId="{F54E22FE-1157-AC40-A442-2498F53403F2}"/>
    <dgm:cxn modelId="{0D8D4A37-1F2D-3A43-A641-3096FEC0DC85}" srcId="{0552C046-373F-9840-ABC6-B7B0A123323C}" destId="{DA9736D6-9503-064E-91A0-E7BC295A4FE0}" srcOrd="2" destOrd="0" parTransId="{154578BD-EE5A-B14D-9757-880A43CB166E}" sibTransId="{19D7F7E1-D0EB-8D4E-A013-29ED6058D613}"/>
    <dgm:cxn modelId="{306C7802-278F-4D4C-9CF5-F3122BCE0069}" type="presOf" srcId="{70EBB1D7-F1A3-8C45-BAED-1ADF2E0F9589}" destId="{2C3CAE34-0E83-E94E-B9BE-478332AD53B9}" srcOrd="1" destOrd="0" presId="urn:microsoft.com/office/officeart/2005/8/layout/list1"/>
    <dgm:cxn modelId="{4B4AEB1B-42B3-284D-B468-353FC988008F}" type="presOf" srcId="{DA9736D6-9503-064E-91A0-E7BC295A4FE0}" destId="{64A0DEC9-8054-F24F-ABF8-DC9C3E5EBE02}" srcOrd="0" destOrd="2" presId="urn:microsoft.com/office/officeart/2005/8/layout/list1"/>
    <dgm:cxn modelId="{7ADCD4F7-2799-F546-B628-7529CF6AF54F}" type="presOf" srcId="{0552C046-373F-9840-ABC6-B7B0A123323C}" destId="{4D3D7672-25A2-3745-8689-A012CC0457DA}" srcOrd="1" destOrd="0" presId="urn:microsoft.com/office/officeart/2005/8/layout/list1"/>
    <dgm:cxn modelId="{087478D5-ED2D-D144-9849-F757F97B0DB9}" type="presOf" srcId="{70EBB1D7-F1A3-8C45-BAED-1ADF2E0F9589}" destId="{F65FB0DD-7FEF-BC40-9F6F-1099D4A35773}" srcOrd="0" destOrd="0" presId="urn:microsoft.com/office/officeart/2005/8/layout/list1"/>
    <dgm:cxn modelId="{19A1B6A7-BEEE-E647-9DF0-E521C564DA44}" type="presOf" srcId="{0552C046-373F-9840-ABC6-B7B0A123323C}" destId="{45D50CA7-0786-234D-AE4E-2BAB1CF1128A}" srcOrd="0" destOrd="0" presId="urn:microsoft.com/office/officeart/2005/8/layout/list1"/>
    <dgm:cxn modelId="{008D5090-62A5-F143-A56E-7295509BFD4B}" type="presOf" srcId="{C1099587-62D3-C94D-A519-384AD625F8FD}" destId="{BBB49B8A-1B5C-A649-8BA8-0EF9CD8DC4BC}" srcOrd="0" destOrd="0" presId="urn:microsoft.com/office/officeart/2005/8/layout/list1"/>
    <dgm:cxn modelId="{94F8BE2F-1834-CC48-ACC8-CFE8E2126ADC}" type="presOf" srcId="{2C14C0BD-5895-5445-B76E-0554509C4A15}" destId="{1190623A-CAA1-D344-AD44-3E3A0211A2F0}" srcOrd="1" destOrd="0" presId="urn:microsoft.com/office/officeart/2005/8/layout/list1"/>
    <dgm:cxn modelId="{907DF9E1-EE51-0748-8860-6902A1EC6DD5}" type="presParOf" srcId="{BBB49B8A-1B5C-A649-8BA8-0EF9CD8DC4BC}" destId="{4D01C914-5C80-AB45-A46D-5CC9B2DC170A}" srcOrd="0" destOrd="0" presId="urn:microsoft.com/office/officeart/2005/8/layout/list1"/>
    <dgm:cxn modelId="{DCB08AA9-6F9C-DD45-9ED7-A076FC55F4D1}" type="presParOf" srcId="{4D01C914-5C80-AB45-A46D-5CC9B2DC170A}" destId="{45D50CA7-0786-234D-AE4E-2BAB1CF1128A}" srcOrd="0" destOrd="0" presId="urn:microsoft.com/office/officeart/2005/8/layout/list1"/>
    <dgm:cxn modelId="{15A81A5A-1111-8940-99CD-3C60B7CA7D21}" type="presParOf" srcId="{4D01C914-5C80-AB45-A46D-5CC9B2DC170A}" destId="{4D3D7672-25A2-3745-8689-A012CC0457DA}" srcOrd="1" destOrd="0" presId="urn:microsoft.com/office/officeart/2005/8/layout/list1"/>
    <dgm:cxn modelId="{8DB22181-0B60-6047-843D-2EA430DB49BB}" type="presParOf" srcId="{BBB49B8A-1B5C-A649-8BA8-0EF9CD8DC4BC}" destId="{7B8B618B-0445-1245-B6B5-BB4286676365}" srcOrd="1" destOrd="0" presId="urn:microsoft.com/office/officeart/2005/8/layout/list1"/>
    <dgm:cxn modelId="{0E9706DA-ECEA-5543-AD2A-D04E7B7E6E2D}" type="presParOf" srcId="{BBB49B8A-1B5C-A649-8BA8-0EF9CD8DC4BC}" destId="{64A0DEC9-8054-F24F-ABF8-DC9C3E5EBE02}" srcOrd="2" destOrd="0" presId="urn:microsoft.com/office/officeart/2005/8/layout/list1"/>
    <dgm:cxn modelId="{5BB37075-1B4C-AC47-B915-EBCCF8404748}" type="presParOf" srcId="{BBB49B8A-1B5C-A649-8BA8-0EF9CD8DC4BC}" destId="{5583D0CA-E288-BC43-9B86-C900F8789D30}" srcOrd="3" destOrd="0" presId="urn:microsoft.com/office/officeart/2005/8/layout/list1"/>
    <dgm:cxn modelId="{1844199C-8F98-EB4C-8A1D-D40BF4C95797}" type="presParOf" srcId="{BBB49B8A-1B5C-A649-8BA8-0EF9CD8DC4BC}" destId="{D19D6F32-082F-464F-8A72-C20BB0E561C8}" srcOrd="4" destOrd="0" presId="urn:microsoft.com/office/officeart/2005/8/layout/list1"/>
    <dgm:cxn modelId="{F0761E43-B903-0B4D-A12E-86295A97C282}" type="presParOf" srcId="{D19D6F32-082F-464F-8A72-C20BB0E561C8}" destId="{F65FB0DD-7FEF-BC40-9F6F-1099D4A35773}" srcOrd="0" destOrd="0" presId="urn:microsoft.com/office/officeart/2005/8/layout/list1"/>
    <dgm:cxn modelId="{94CED95C-AD2D-5842-8AE5-907A572261FB}" type="presParOf" srcId="{D19D6F32-082F-464F-8A72-C20BB0E561C8}" destId="{2C3CAE34-0E83-E94E-B9BE-478332AD53B9}" srcOrd="1" destOrd="0" presId="urn:microsoft.com/office/officeart/2005/8/layout/list1"/>
    <dgm:cxn modelId="{7632ADE4-69E5-5848-9D94-6DF7E7187B8E}" type="presParOf" srcId="{BBB49B8A-1B5C-A649-8BA8-0EF9CD8DC4BC}" destId="{FA4A595F-D78A-AC42-B347-4EDB07DD17FF}" srcOrd="5" destOrd="0" presId="urn:microsoft.com/office/officeart/2005/8/layout/list1"/>
    <dgm:cxn modelId="{3BF39A81-41B6-9E42-8A7C-A4AA78E3639F}" type="presParOf" srcId="{BBB49B8A-1B5C-A649-8BA8-0EF9CD8DC4BC}" destId="{6957F5B9-7E84-1645-9DBC-0F9C73387335}" srcOrd="6" destOrd="0" presId="urn:microsoft.com/office/officeart/2005/8/layout/list1"/>
    <dgm:cxn modelId="{03F98367-21A2-D547-A450-B9C51550108A}" type="presParOf" srcId="{BBB49B8A-1B5C-A649-8BA8-0EF9CD8DC4BC}" destId="{0029CBA8-FF31-EA44-8613-2BFC69CAFA86}" srcOrd="7" destOrd="0" presId="urn:microsoft.com/office/officeart/2005/8/layout/list1"/>
    <dgm:cxn modelId="{79CDBDDA-19E9-DE49-9F57-280FE7DBD3B8}" type="presParOf" srcId="{BBB49B8A-1B5C-A649-8BA8-0EF9CD8DC4BC}" destId="{564F86BC-6E40-7C4D-86E6-3B2EA75E8EB6}" srcOrd="8" destOrd="0" presId="urn:microsoft.com/office/officeart/2005/8/layout/list1"/>
    <dgm:cxn modelId="{541A65C3-F71B-D943-A0BA-98A05D92A12E}" type="presParOf" srcId="{564F86BC-6E40-7C4D-86E6-3B2EA75E8EB6}" destId="{F17D7B51-B9A3-4F44-B009-803E8B0F935B}" srcOrd="0" destOrd="0" presId="urn:microsoft.com/office/officeart/2005/8/layout/list1"/>
    <dgm:cxn modelId="{E1F9CE6F-978D-0843-94F6-F77DEEF11FCC}" type="presParOf" srcId="{564F86BC-6E40-7C4D-86E6-3B2EA75E8EB6}" destId="{1190623A-CAA1-D344-AD44-3E3A0211A2F0}" srcOrd="1" destOrd="0" presId="urn:microsoft.com/office/officeart/2005/8/layout/list1"/>
    <dgm:cxn modelId="{FF3FA617-F214-2444-9ECE-C59D34FB92D1}" type="presParOf" srcId="{BBB49B8A-1B5C-A649-8BA8-0EF9CD8DC4BC}" destId="{0D83C40C-F50E-6C47-830D-1BDE3090AEAB}" srcOrd="9" destOrd="0" presId="urn:microsoft.com/office/officeart/2005/8/layout/list1"/>
    <dgm:cxn modelId="{817B11BE-D643-1643-AF99-86F5EDF4F1F6}" type="presParOf" srcId="{BBB49B8A-1B5C-A649-8BA8-0EF9CD8DC4BC}" destId="{AE51FE02-AF22-6149-9558-D5EC29FAFD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1178F3-828B-8545-A506-E964EE3025A7}" type="doc">
      <dgm:prSet loTypeId="urn:microsoft.com/office/officeart/2005/8/layout/lis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E2EF40-50EC-8247-B991-FCBD5ED5D09A}">
      <dgm:prSet custT="1"/>
      <dgm:spPr/>
      <dgm:t>
        <a:bodyPr/>
        <a:lstStyle/>
        <a:p>
          <a:pPr rtl="0"/>
          <a:r>
            <a:rPr lang="en-US" sz="2400" dirty="0" smtClean="0"/>
            <a:t>Defect</a:t>
          </a:r>
          <a:endParaRPr lang="en-US" sz="2400" dirty="0"/>
        </a:p>
      </dgm:t>
    </dgm:pt>
    <dgm:pt modelId="{547B31E3-2CD2-CB4D-BD59-F73B68DF6602}" type="parTrans" cxnId="{1A19F859-1E31-0B4D-9F99-AB1CCF1242D8}">
      <dgm:prSet/>
      <dgm:spPr/>
      <dgm:t>
        <a:bodyPr/>
        <a:lstStyle/>
        <a:p>
          <a:endParaRPr lang="en-US"/>
        </a:p>
      </dgm:t>
    </dgm:pt>
    <dgm:pt modelId="{FF010B5E-4EEE-2F4F-A39A-AA125067AFD5}" type="sibTrans" cxnId="{1A19F859-1E31-0B4D-9F99-AB1CCF1242D8}">
      <dgm:prSet/>
      <dgm:spPr/>
      <dgm:t>
        <a:bodyPr/>
        <a:lstStyle/>
        <a:p>
          <a:endParaRPr lang="en-US"/>
        </a:p>
      </dgm:t>
    </dgm:pt>
    <dgm:pt modelId="{AD5EECA9-7014-CF4E-A616-878EECC17B34}">
      <dgm:prSet custT="1"/>
      <dgm:spPr/>
      <dgm:t>
        <a:bodyPr/>
        <a:lstStyle/>
        <a:p>
          <a:pPr rtl="0"/>
          <a:r>
            <a:rPr lang="en-US" sz="1600" baseline="0" dirty="0" smtClean="0"/>
            <a:t>Selected equipment not available, alternative equipment sought</a:t>
          </a:r>
          <a:endParaRPr lang="en-US" sz="1600" baseline="0" dirty="0"/>
        </a:p>
      </dgm:t>
    </dgm:pt>
    <dgm:pt modelId="{D5EFBFC0-BB86-E146-913D-A18EE100862B}" type="parTrans" cxnId="{43B331C8-496B-DC42-A1F2-97CF292DC095}">
      <dgm:prSet/>
      <dgm:spPr/>
      <dgm:t>
        <a:bodyPr/>
        <a:lstStyle/>
        <a:p>
          <a:endParaRPr lang="en-US"/>
        </a:p>
      </dgm:t>
    </dgm:pt>
    <dgm:pt modelId="{09671D83-8FE7-BA46-AA45-19A0ECF4ACFF}" type="sibTrans" cxnId="{43B331C8-496B-DC42-A1F2-97CF292DC095}">
      <dgm:prSet/>
      <dgm:spPr/>
      <dgm:t>
        <a:bodyPr/>
        <a:lstStyle/>
        <a:p>
          <a:endParaRPr lang="en-US"/>
        </a:p>
      </dgm:t>
    </dgm:pt>
    <dgm:pt modelId="{A88F7987-7F47-8D4E-84D2-031F69114DCA}">
      <dgm:prSet custT="1"/>
      <dgm:spPr/>
      <dgm:t>
        <a:bodyPr/>
        <a:lstStyle/>
        <a:p>
          <a:pPr rtl="0"/>
          <a:r>
            <a:rPr lang="en-US" sz="2400" dirty="0" smtClean="0"/>
            <a:t>Over-processing</a:t>
          </a:r>
          <a:endParaRPr lang="en-US" sz="2400" dirty="0"/>
        </a:p>
      </dgm:t>
    </dgm:pt>
    <dgm:pt modelId="{24921576-FA9B-0D43-83B6-7569EC264982}" type="parTrans" cxnId="{5B9264E7-84FA-0C49-98EB-11BF5BF74AA4}">
      <dgm:prSet/>
      <dgm:spPr/>
      <dgm:t>
        <a:bodyPr/>
        <a:lstStyle/>
        <a:p>
          <a:endParaRPr lang="en-US"/>
        </a:p>
      </dgm:t>
    </dgm:pt>
    <dgm:pt modelId="{31A40343-FC3E-864F-8BE3-366C55004D5E}" type="sibTrans" cxnId="{5B9264E7-84FA-0C49-98EB-11BF5BF74AA4}">
      <dgm:prSet/>
      <dgm:spPr/>
      <dgm:t>
        <a:bodyPr/>
        <a:lstStyle/>
        <a:p>
          <a:endParaRPr lang="en-US"/>
        </a:p>
      </dgm:t>
    </dgm:pt>
    <dgm:pt modelId="{4F5F35BA-C7AD-3D43-B79F-E53B947ABF94}">
      <dgm:prSet/>
      <dgm:spPr/>
      <dgm:t>
        <a:bodyPr/>
        <a:lstStyle/>
        <a:p>
          <a:pPr rtl="0"/>
          <a:r>
            <a:rPr lang="en-US" baseline="0" dirty="0" smtClean="0"/>
            <a:t>Rental requests being approved and then canceled by site engineer</a:t>
          </a:r>
          <a:endParaRPr lang="en-US" baseline="0" dirty="0"/>
        </a:p>
      </dgm:t>
    </dgm:pt>
    <dgm:pt modelId="{D32A04A2-4AA6-0140-BE59-C555C671FF14}" type="parTrans" cxnId="{2A1D1A15-0ADD-7240-B76A-4DC361DA1311}">
      <dgm:prSet/>
      <dgm:spPr/>
      <dgm:t>
        <a:bodyPr/>
        <a:lstStyle/>
        <a:p>
          <a:endParaRPr lang="en-US"/>
        </a:p>
      </dgm:t>
    </dgm:pt>
    <dgm:pt modelId="{96F8CD6B-D077-E148-829B-0701D6F45EFD}" type="sibTrans" cxnId="{2A1D1A15-0ADD-7240-B76A-4DC361DA1311}">
      <dgm:prSet/>
      <dgm:spPr/>
      <dgm:t>
        <a:bodyPr/>
        <a:lstStyle/>
        <a:p>
          <a:endParaRPr lang="en-US"/>
        </a:p>
      </dgm:t>
    </dgm:pt>
    <dgm:pt modelId="{E7295B82-D2B9-7F42-AD7A-B9557A27A0DF}">
      <dgm:prSet custT="1"/>
      <dgm:spPr/>
      <dgm:t>
        <a:bodyPr/>
        <a:lstStyle/>
        <a:p>
          <a:pPr rtl="0"/>
          <a:r>
            <a:rPr lang="en-US" sz="2400" dirty="0" smtClean="0"/>
            <a:t>Over-production</a:t>
          </a:r>
          <a:endParaRPr lang="en-US" sz="2400" dirty="0"/>
        </a:p>
      </dgm:t>
    </dgm:pt>
    <dgm:pt modelId="{37721654-F765-844F-8D0F-AD12BABF1B70}" type="parTrans" cxnId="{5BB294FA-727B-2846-8200-FCD0330B575D}">
      <dgm:prSet/>
      <dgm:spPr/>
      <dgm:t>
        <a:bodyPr/>
        <a:lstStyle/>
        <a:p>
          <a:endParaRPr lang="en-US"/>
        </a:p>
      </dgm:t>
    </dgm:pt>
    <dgm:pt modelId="{9F774AC4-72AB-8244-B30E-B3FD58FEE159}" type="sibTrans" cxnId="{5BB294FA-727B-2846-8200-FCD0330B575D}">
      <dgm:prSet/>
      <dgm:spPr/>
      <dgm:t>
        <a:bodyPr/>
        <a:lstStyle/>
        <a:p>
          <a:endParaRPr lang="en-US"/>
        </a:p>
      </dgm:t>
    </dgm:pt>
    <dgm:pt modelId="{724C86DE-4D04-954C-81C7-DBF8E4ECD36D}">
      <dgm:prSet/>
      <dgm:spPr/>
      <dgm:t>
        <a:bodyPr/>
        <a:lstStyle/>
        <a:p>
          <a:pPr rtl="0"/>
          <a:r>
            <a:rPr lang="en-US" dirty="0" smtClean="0"/>
            <a:t>Equipment being rented and not used at all</a:t>
          </a:r>
          <a:endParaRPr lang="en-US" dirty="0"/>
        </a:p>
      </dgm:t>
    </dgm:pt>
    <dgm:pt modelId="{4449980B-3A3C-D942-BF73-DAFF95E19E16}" type="parTrans" cxnId="{467B8621-FFEA-174A-AD1A-7A567F6E85D1}">
      <dgm:prSet/>
      <dgm:spPr/>
      <dgm:t>
        <a:bodyPr/>
        <a:lstStyle/>
        <a:p>
          <a:endParaRPr lang="en-US"/>
        </a:p>
      </dgm:t>
    </dgm:pt>
    <dgm:pt modelId="{A592586F-88D8-0849-9337-0699C8EC1D75}" type="sibTrans" cxnId="{467B8621-FFEA-174A-AD1A-7A567F6E85D1}">
      <dgm:prSet/>
      <dgm:spPr/>
      <dgm:t>
        <a:bodyPr/>
        <a:lstStyle/>
        <a:p>
          <a:endParaRPr lang="en-US"/>
        </a:p>
      </dgm:t>
    </dgm:pt>
    <dgm:pt modelId="{5A8E3D74-6838-4F56-BBD3-F7CE0AE5F385}">
      <dgm:prSet/>
      <dgm:spPr/>
      <dgm:t>
        <a:bodyPr/>
        <a:lstStyle/>
        <a:p>
          <a:pPr rtl="0"/>
          <a:r>
            <a:rPr lang="en-US" baseline="0" dirty="0" smtClean="0"/>
            <a:t>Clerk finds available equipment and rental request is rejected because equipment not needed</a:t>
          </a:r>
          <a:endParaRPr lang="en-US" baseline="0" dirty="0"/>
        </a:p>
      </dgm:t>
    </dgm:pt>
    <dgm:pt modelId="{8B4244A3-C213-46F8-8163-BAD8E24DDB2A}" type="parTrans" cxnId="{0F747DCD-6C1B-4238-93EC-873AE4C0C1E5}">
      <dgm:prSet/>
      <dgm:spPr/>
      <dgm:t>
        <a:bodyPr/>
        <a:lstStyle/>
        <a:p>
          <a:endParaRPr lang="en-AU"/>
        </a:p>
      </dgm:t>
    </dgm:pt>
    <dgm:pt modelId="{EFECD6DD-8EED-4344-97B8-A11379CC5F24}" type="sibTrans" cxnId="{0F747DCD-6C1B-4238-93EC-873AE4C0C1E5}">
      <dgm:prSet/>
      <dgm:spPr/>
      <dgm:t>
        <a:bodyPr/>
        <a:lstStyle/>
        <a:p>
          <a:endParaRPr lang="en-AU"/>
        </a:p>
      </dgm:t>
    </dgm:pt>
    <dgm:pt modelId="{6C4CE554-69E0-DB4B-8C9F-FF65DD074E8A}">
      <dgm:prSet custT="1"/>
      <dgm:spPr/>
      <dgm:t>
        <a:bodyPr/>
        <a:lstStyle/>
        <a:p>
          <a:pPr rtl="0"/>
          <a:r>
            <a:rPr lang="en-US" sz="1600" baseline="0" dirty="0" smtClean="0"/>
            <a:t>Incorrect equipment delivered and returned to supplier</a:t>
          </a:r>
          <a:endParaRPr lang="en-US" sz="1600" baseline="0" dirty="0"/>
        </a:p>
      </dgm:t>
    </dgm:pt>
    <dgm:pt modelId="{A01D683D-8C49-A440-B2EA-C0203B1CFA23}" type="sibTrans" cxnId="{918D3AC7-F9DA-1A42-A63E-6B31BF0BD2D3}">
      <dgm:prSet/>
      <dgm:spPr/>
      <dgm:t>
        <a:bodyPr/>
        <a:lstStyle/>
        <a:p>
          <a:endParaRPr lang="en-US"/>
        </a:p>
      </dgm:t>
    </dgm:pt>
    <dgm:pt modelId="{6F36311D-3F95-EF4D-BC2B-C8287AA0C152}" type="parTrans" cxnId="{918D3AC7-F9DA-1A42-A63E-6B31BF0BD2D3}">
      <dgm:prSet/>
      <dgm:spPr/>
      <dgm:t>
        <a:bodyPr/>
        <a:lstStyle/>
        <a:p>
          <a:endParaRPr lang="en-US"/>
        </a:p>
      </dgm:t>
    </dgm:pt>
    <dgm:pt modelId="{346712E7-45BA-704A-86F3-AC028410DFE4}" type="pres">
      <dgm:prSet presAssocID="{B51178F3-828B-8545-A506-E964EE3025A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C446CDA8-5D75-D84C-BB4B-851F9BA32178}" type="pres">
      <dgm:prSet presAssocID="{10E2EF40-50EC-8247-B991-FCBD5ED5D09A}" presName="parentLin" presStyleCnt="0"/>
      <dgm:spPr/>
    </dgm:pt>
    <dgm:pt modelId="{0C616E76-FCCF-B645-A722-53C14FB7464C}" type="pres">
      <dgm:prSet presAssocID="{10E2EF40-50EC-8247-B991-FCBD5ED5D09A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809F5857-5E03-0F44-ACFE-A938F31465A6}" type="pres">
      <dgm:prSet presAssocID="{10E2EF40-50EC-8247-B991-FCBD5ED5D0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DA64870-95A9-1748-B554-D18DBAC5AFE1}" type="pres">
      <dgm:prSet presAssocID="{10E2EF40-50EC-8247-B991-FCBD5ED5D09A}" presName="negativeSpace" presStyleCnt="0"/>
      <dgm:spPr/>
    </dgm:pt>
    <dgm:pt modelId="{2A03A2DB-BE36-3442-B16E-35D3F99DC13B}" type="pres">
      <dgm:prSet presAssocID="{10E2EF40-50EC-8247-B991-FCBD5ED5D09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550D4F-D477-634F-8A17-5A6FE203962F}" type="pres">
      <dgm:prSet presAssocID="{FF010B5E-4EEE-2F4F-A39A-AA125067AFD5}" presName="spaceBetweenRectangles" presStyleCnt="0"/>
      <dgm:spPr/>
    </dgm:pt>
    <dgm:pt modelId="{02984B1D-655F-EF4B-8096-2E2A317C0F56}" type="pres">
      <dgm:prSet presAssocID="{A88F7987-7F47-8D4E-84D2-031F69114DCA}" presName="parentLin" presStyleCnt="0"/>
      <dgm:spPr/>
    </dgm:pt>
    <dgm:pt modelId="{778D4363-0D4F-7C4C-9158-2BA0D55578E6}" type="pres">
      <dgm:prSet presAssocID="{A88F7987-7F47-8D4E-84D2-031F69114DCA}" presName="parentLeftMargin" presStyleLbl="node1" presStyleIdx="0" presStyleCnt="3"/>
      <dgm:spPr/>
      <dgm:t>
        <a:bodyPr/>
        <a:lstStyle/>
        <a:p>
          <a:endParaRPr lang="en-AU"/>
        </a:p>
      </dgm:t>
    </dgm:pt>
    <dgm:pt modelId="{AEA47DC9-248B-BE47-9DC2-28ED66BD520C}" type="pres">
      <dgm:prSet presAssocID="{A88F7987-7F47-8D4E-84D2-031F69114DC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B93CAA2-5B0E-B346-BAC2-E717CCEC7094}" type="pres">
      <dgm:prSet presAssocID="{A88F7987-7F47-8D4E-84D2-031F69114DCA}" presName="negativeSpace" presStyleCnt="0"/>
      <dgm:spPr/>
    </dgm:pt>
    <dgm:pt modelId="{FF8E5937-EDED-EE4E-BF2F-59D3F9019F57}" type="pres">
      <dgm:prSet presAssocID="{A88F7987-7F47-8D4E-84D2-031F69114DCA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059E8-F3EB-C348-8412-561CBEE06E1F}" type="pres">
      <dgm:prSet presAssocID="{31A40343-FC3E-864F-8BE3-366C55004D5E}" presName="spaceBetweenRectangles" presStyleCnt="0"/>
      <dgm:spPr/>
    </dgm:pt>
    <dgm:pt modelId="{A3AA2E90-52E8-8841-B135-FE2D6ED2D86C}" type="pres">
      <dgm:prSet presAssocID="{E7295B82-D2B9-7F42-AD7A-B9557A27A0DF}" presName="parentLin" presStyleCnt="0"/>
      <dgm:spPr/>
    </dgm:pt>
    <dgm:pt modelId="{AF2E8BDA-D14B-064C-91C3-552D8E233837}" type="pres">
      <dgm:prSet presAssocID="{E7295B82-D2B9-7F42-AD7A-B9557A27A0DF}" presName="parentLeftMargin" presStyleLbl="node1" presStyleIdx="1" presStyleCnt="3"/>
      <dgm:spPr/>
      <dgm:t>
        <a:bodyPr/>
        <a:lstStyle/>
        <a:p>
          <a:endParaRPr lang="en-AU"/>
        </a:p>
      </dgm:t>
    </dgm:pt>
    <dgm:pt modelId="{3D148E57-9D47-C448-B323-4C698B01DAFA}" type="pres">
      <dgm:prSet presAssocID="{E7295B82-D2B9-7F42-AD7A-B9557A27A0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7CFB6AD-FC16-3B4C-A992-EFCF47C06577}" type="pres">
      <dgm:prSet presAssocID="{E7295B82-D2B9-7F42-AD7A-B9557A27A0DF}" presName="negativeSpace" presStyleCnt="0"/>
      <dgm:spPr/>
    </dgm:pt>
    <dgm:pt modelId="{0BD9F23D-07AC-0840-8656-84F75D1ED434}" type="pres">
      <dgm:prSet presAssocID="{E7295B82-D2B9-7F42-AD7A-B9557A27A0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1A19F859-1E31-0B4D-9F99-AB1CCF1242D8}" srcId="{B51178F3-828B-8545-A506-E964EE3025A7}" destId="{10E2EF40-50EC-8247-B991-FCBD5ED5D09A}" srcOrd="0" destOrd="0" parTransId="{547B31E3-2CD2-CB4D-BD59-F73B68DF6602}" sibTransId="{FF010B5E-4EEE-2F4F-A39A-AA125067AFD5}"/>
    <dgm:cxn modelId="{F55B815E-A22A-5540-A54A-E8A17A893235}" type="presOf" srcId="{724C86DE-4D04-954C-81C7-DBF8E4ECD36D}" destId="{0BD9F23D-07AC-0840-8656-84F75D1ED434}" srcOrd="0" destOrd="0" presId="urn:microsoft.com/office/officeart/2005/8/layout/list1"/>
    <dgm:cxn modelId="{721CA896-6860-F845-BB81-E9DE357AEA4F}" type="presOf" srcId="{5A8E3D74-6838-4F56-BBD3-F7CE0AE5F385}" destId="{FF8E5937-EDED-EE4E-BF2F-59D3F9019F57}" srcOrd="0" destOrd="0" presId="urn:microsoft.com/office/officeart/2005/8/layout/list1"/>
    <dgm:cxn modelId="{918D3AC7-F9DA-1A42-A63E-6B31BF0BD2D3}" srcId="{10E2EF40-50EC-8247-B991-FCBD5ED5D09A}" destId="{6C4CE554-69E0-DB4B-8C9F-FF65DD074E8A}" srcOrd="1" destOrd="0" parTransId="{6F36311D-3F95-EF4D-BC2B-C8287AA0C152}" sibTransId="{A01D683D-8C49-A440-B2EA-C0203B1CFA23}"/>
    <dgm:cxn modelId="{0A1FBA77-94EE-2B4C-8550-4F563BFDA3E1}" type="presOf" srcId="{4F5F35BA-C7AD-3D43-B79F-E53B947ABF94}" destId="{FF8E5937-EDED-EE4E-BF2F-59D3F9019F57}" srcOrd="0" destOrd="1" presId="urn:microsoft.com/office/officeart/2005/8/layout/list1"/>
    <dgm:cxn modelId="{2A1D1A15-0ADD-7240-B76A-4DC361DA1311}" srcId="{A88F7987-7F47-8D4E-84D2-031F69114DCA}" destId="{4F5F35BA-C7AD-3D43-B79F-E53B947ABF94}" srcOrd="1" destOrd="0" parTransId="{D32A04A2-4AA6-0140-BE59-C555C671FF14}" sibTransId="{96F8CD6B-D077-E148-829B-0701D6F45EFD}"/>
    <dgm:cxn modelId="{542DC2A3-0D2E-584B-815B-DE00B4313401}" type="presOf" srcId="{10E2EF40-50EC-8247-B991-FCBD5ED5D09A}" destId="{809F5857-5E03-0F44-ACFE-A938F31465A6}" srcOrd="1" destOrd="0" presId="urn:microsoft.com/office/officeart/2005/8/layout/list1"/>
    <dgm:cxn modelId="{5B9264E7-84FA-0C49-98EB-11BF5BF74AA4}" srcId="{B51178F3-828B-8545-A506-E964EE3025A7}" destId="{A88F7987-7F47-8D4E-84D2-031F69114DCA}" srcOrd="1" destOrd="0" parTransId="{24921576-FA9B-0D43-83B6-7569EC264982}" sibTransId="{31A40343-FC3E-864F-8BE3-366C55004D5E}"/>
    <dgm:cxn modelId="{A4F54BF5-776E-0144-8A22-8381B8188C62}" type="presOf" srcId="{6C4CE554-69E0-DB4B-8C9F-FF65DD074E8A}" destId="{2A03A2DB-BE36-3442-B16E-35D3F99DC13B}" srcOrd="0" destOrd="1" presId="urn:microsoft.com/office/officeart/2005/8/layout/list1"/>
    <dgm:cxn modelId="{5BB294FA-727B-2846-8200-FCD0330B575D}" srcId="{B51178F3-828B-8545-A506-E964EE3025A7}" destId="{E7295B82-D2B9-7F42-AD7A-B9557A27A0DF}" srcOrd="2" destOrd="0" parTransId="{37721654-F765-844F-8D0F-AD12BABF1B70}" sibTransId="{9F774AC4-72AB-8244-B30E-B3FD58FEE159}"/>
    <dgm:cxn modelId="{43B331C8-496B-DC42-A1F2-97CF292DC095}" srcId="{10E2EF40-50EC-8247-B991-FCBD5ED5D09A}" destId="{AD5EECA9-7014-CF4E-A616-878EECC17B34}" srcOrd="0" destOrd="0" parTransId="{D5EFBFC0-BB86-E146-913D-A18EE100862B}" sibTransId="{09671D83-8FE7-BA46-AA45-19A0ECF4ACFF}"/>
    <dgm:cxn modelId="{C5F34B5C-D6B1-ED41-A2E6-9BC4E30B27D3}" type="presOf" srcId="{B51178F3-828B-8545-A506-E964EE3025A7}" destId="{346712E7-45BA-704A-86F3-AC028410DFE4}" srcOrd="0" destOrd="0" presId="urn:microsoft.com/office/officeart/2005/8/layout/list1"/>
    <dgm:cxn modelId="{00A13DEC-4983-DD4D-9CE4-24170AE60A69}" type="presOf" srcId="{A88F7987-7F47-8D4E-84D2-031F69114DCA}" destId="{AEA47DC9-248B-BE47-9DC2-28ED66BD520C}" srcOrd="1" destOrd="0" presId="urn:microsoft.com/office/officeart/2005/8/layout/list1"/>
    <dgm:cxn modelId="{A9A07015-7B90-2744-88E5-F844D32733E4}" type="presOf" srcId="{E7295B82-D2B9-7F42-AD7A-B9557A27A0DF}" destId="{AF2E8BDA-D14B-064C-91C3-552D8E233837}" srcOrd="0" destOrd="0" presId="urn:microsoft.com/office/officeart/2005/8/layout/list1"/>
    <dgm:cxn modelId="{22E8FFBB-4F40-A549-92CD-7B7F57C90997}" type="presOf" srcId="{A88F7987-7F47-8D4E-84D2-031F69114DCA}" destId="{778D4363-0D4F-7C4C-9158-2BA0D55578E6}" srcOrd="0" destOrd="0" presId="urn:microsoft.com/office/officeart/2005/8/layout/list1"/>
    <dgm:cxn modelId="{DB9A873F-2A08-F646-BAA8-DC51635D56A8}" type="presOf" srcId="{10E2EF40-50EC-8247-B991-FCBD5ED5D09A}" destId="{0C616E76-FCCF-B645-A722-53C14FB7464C}" srcOrd="0" destOrd="0" presId="urn:microsoft.com/office/officeart/2005/8/layout/list1"/>
    <dgm:cxn modelId="{D0EB650D-D4EF-714D-9C32-920C2B57766E}" type="presOf" srcId="{E7295B82-D2B9-7F42-AD7A-B9557A27A0DF}" destId="{3D148E57-9D47-C448-B323-4C698B01DAFA}" srcOrd="1" destOrd="0" presId="urn:microsoft.com/office/officeart/2005/8/layout/list1"/>
    <dgm:cxn modelId="{DCA0FA6A-B1BF-5440-BC68-DB4781B31074}" type="presOf" srcId="{AD5EECA9-7014-CF4E-A616-878EECC17B34}" destId="{2A03A2DB-BE36-3442-B16E-35D3F99DC13B}" srcOrd="0" destOrd="0" presId="urn:microsoft.com/office/officeart/2005/8/layout/list1"/>
    <dgm:cxn modelId="{467B8621-FFEA-174A-AD1A-7A567F6E85D1}" srcId="{E7295B82-D2B9-7F42-AD7A-B9557A27A0DF}" destId="{724C86DE-4D04-954C-81C7-DBF8E4ECD36D}" srcOrd="0" destOrd="0" parTransId="{4449980B-3A3C-D942-BF73-DAFF95E19E16}" sibTransId="{A592586F-88D8-0849-9337-0699C8EC1D75}"/>
    <dgm:cxn modelId="{0F747DCD-6C1B-4238-93EC-873AE4C0C1E5}" srcId="{A88F7987-7F47-8D4E-84D2-031F69114DCA}" destId="{5A8E3D74-6838-4F56-BBD3-F7CE0AE5F385}" srcOrd="0" destOrd="0" parTransId="{8B4244A3-C213-46F8-8163-BAD8E24DDB2A}" sibTransId="{EFECD6DD-8EED-4344-97B8-A11379CC5F24}"/>
    <dgm:cxn modelId="{5BD02F46-8579-BD4B-9B0B-D7C9998F2A93}" type="presParOf" srcId="{346712E7-45BA-704A-86F3-AC028410DFE4}" destId="{C446CDA8-5D75-D84C-BB4B-851F9BA32178}" srcOrd="0" destOrd="0" presId="urn:microsoft.com/office/officeart/2005/8/layout/list1"/>
    <dgm:cxn modelId="{61F87046-A1D7-9A43-A5A2-65F4D402833E}" type="presParOf" srcId="{C446CDA8-5D75-D84C-BB4B-851F9BA32178}" destId="{0C616E76-FCCF-B645-A722-53C14FB7464C}" srcOrd="0" destOrd="0" presId="urn:microsoft.com/office/officeart/2005/8/layout/list1"/>
    <dgm:cxn modelId="{2D412D8F-7DCB-EE4E-9F68-E6AE85FDDCE2}" type="presParOf" srcId="{C446CDA8-5D75-D84C-BB4B-851F9BA32178}" destId="{809F5857-5E03-0F44-ACFE-A938F31465A6}" srcOrd="1" destOrd="0" presId="urn:microsoft.com/office/officeart/2005/8/layout/list1"/>
    <dgm:cxn modelId="{1F482C92-5750-C349-8020-7BA5D5FEABFC}" type="presParOf" srcId="{346712E7-45BA-704A-86F3-AC028410DFE4}" destId="{ADA64870-95A9-1748-B554-D18DBAC5AFE1}" srcOrd="1" destOrd="0" presId="urn:microsoft.com/office/officeart/2005/8/layout/list1"/>
    <dgm:cxn modelId="{6CBEF067-A1B6-FA48-8AE6-C0614BE3823E}" type="presParOf" srcId="{346712E7-45BA-704A-86F3-AC028410DFE4}" destId="{2A03A2DB-BE36-3442-B16E-35D3F99DC13B}" srcOrd="2" destOrd="0" presId="urn:microsoft.com/office/officeart/2005/8/layout/list1"/>
    <dgm:cxn modelId="{31D96B28-5E06-1643-98F8-BDA2DC75E247}" type="presParOf" srcId="{346712E7-45BA-704A-86F3-AC028410DFE4}" destId="{7C550D4F-D477-634F-8A17-5A6FE203962F}" srcOrd="3" destOrd="0" presId="urn:microsoft.com/office/officeart/2005/8/layout/list1"/>
    <dgm:cxn modelId="{AB094B9C-67A3-7A41-B8D4-F734E240767F}" type="presParOf" srcId="{346712E7-45BA-704A-86F3-AC028410DFE4}" destId="{02984B1D-655F-EF4B-8096-2E2A317C0F56}" srcOrd="4" destOrd="0" presId="urn:microsoft.com/office/officeart/2005/8/layout/list1"/>
    <dgm:cxn modelId="{A4B7A493-88A3-C94E-B995-7E0E97CFAF99}" type="presParOf" srcId="{02984B1D-655F-EF4B-8096-2E2A317C0F56}" destId="{778D4363-0D4F-7C4C-9158-2BA0D55578E6}" srcOrd="0" destOrd="0" presId="urn:microsoft.com/office/officeart/2005/8/layout/list1"/>
    <dgm:cxn modelId="{AF8F749A-BBF4-5B48-A77E-72361D84592A}" type="presParOf" srcId="{02984B1D-655F-EF4B-8096-2E2A317C0F56}" destId="{AEA47DC9-248B-BE47-9DC2-28ED66BD520C}" srcOrd="1" destOrd="0" presId="urn:microsoft.com/office/officeart/2005/8/layout/list1"/>
    <dgm:cxn modelId="{9CD647C3-ED4C-3048-9A12-A18D381D58CA}" type="presParOf" srcId="{346712E7-45BA-704A-86F3-AC028410DFE4}" destId="{BB93CAA2-5B0E-B346-BAC2-E717CCEC7094}" srcOrd="5" destOrd="0" presId="urn:microsoft.com/office/officeart/2005/8/layout/list1"/>
    <dgm:cxn modelId="{6C2E140A-31C7-CF43-B806-24B4F7583D5F}" type="presParOf" srcId="{346712E7-45BA-704A-86F3-AC028410DFE4}" destId="{FF8E5937-EDED-EE4E-BF2F-59D3F9019F57}" srcOrd="6" destOrd="0" presId="urn:microsoft.com/office/officeart/2005/8/layout/list1"/>
    <dgm:cxn modelId="{9CF72762-7540-1A4B-A837-39C499118250}" type="presParOf" srcId="{346712E7-45BA-704A-86F3-AC028410DFE4}" destId="{306059E8-F3EB-C348-8412-561CBEE06E1F}" srcOrd="7" destOrd="0" presId="urn:microsoft.com/office/officeart/2005/8/layout/list1"/>
    <dgm:cxn modelId="{8C3BEE8E-4875-C340-9BCC-CD940F7737EF}" type="presParOf" srcId="{346712E7-45BA-704A-86F3-AC028410DFE4}" destId="{A3AA2E90-52E8-8841-B135-FE2D6ED2D86C}" srcOrd="8" destOrd="0" presId="urn:microsoft.com/office/officeart/2005/8/layout/list1"/>
    <dgm:cxn modelId="{9F1F5050-ACCE-9640-9FE1-208DC1BD0684}" type="presParOf" srcId="{A3AA2E90-52E8-8841-B135-FE2D6ED2D86C}" destId="{AF2E8BDA-D14B-064C-91C3-552D8E233837}" srcOrd="0" destOrd="0" presId="urn:microsoft.com/office/officeart/2005/8/layout/list1"/>
    <dgm:cxn modelId="{80CCCB95-6801-0F45-95BC-24FD23CE14CC}" type="presParOf" srcId="{A3AA2E90-52E8-8841-B135-FE2D6ED2D86C}" destId="{3D148E57-9D47-C448-B323-4C698B01DAFA}" srcOrd="1" destOrd="0" presId="urn:microsoft.com/office/officeart/2005/8/layout/list1"/>
    <dgm:cxn modelId="{2463FB92-8DFF-4649-A5C6-38D4DBE6706E}" type="presParOf" srcId="{346712E7-45BA-704A-86F3-AC028410DFE4}" destId="{A7CFB6AD-FC16-3B4C-A992-EFCF47C06577}" srcOrd="9" destOrd="0" presId="urn:microsoft.com/office/officeart/2005/8/layout/list1"/>
    <dgm:cxn modelId="{A7D9BCD0-156D-1F40-BC62-9A50C5DC0A33}" type="presParOf" srcId="{346712E7-45BA-704A-86F3-AC028410DFE4}" destId="{0BD9F23D-07AC-0840-8656-84F75D1ED4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7F5AAA-4D75-0E43-9C7C-EDCC3E51CF27}" type="doc">
      <dgm:prSet loTypeId="urn:microsoft.com/office/officeart/2005/8/layout/vList2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67142B-83DF-304D-86BE-0DD446B6215D}">
      <dgm:prSet custT="1"/>
      <dgm:spPr/>
      <dgm:t>
        <a:bodyPr/>
        <a:lstStyle/>
        <a:p>
          <a:pPr rtl="0"/>
          <a:r>
            <a:rPr lang="en-US" sz="2000" dirty="0" smtClean="0"/>
            <a:t>Issue name</a:t>
          </a:r>
          <a:endParaRPr lang="en-US" sz="2000" dirty="0"/>
        </a:p>
      </dgm:t>
    </dgm:pt>
    <dgm:pt modelId="{0DE717CE-A649-A847-BA1A-79B182A13A78}" type="parTrans" cxnId="{9A637E2D-949B-8644-947F-00076D0BED9D}">
      <dgm:prSet/>
      <dgm:spPr/>
      <dgm:t>
        <a:bodyPr/>
        <a:lstStyle/>
        <a:p>
          <a:endParaRPr lang="en-US"/>
        </a:p>
      </dgm:t>
    </dgm:pt>
    <dgm:pt modelId="{2E01E8A8-81B4-0046-9395-AB3702B00F9F}" type="sibTrans" cxnId="{9A637E2D-949B-8644-947F-00076D0BED9D}">
      <dgm:prSet/>
      <dgm:spPr/>
      <dgm:t>
        <a:bodyPr/>
        <a:lstStyle/>
        <a:p>
          <a:endParaRPr lang="en-US"/>
        </a:p>
      </dgm:t>
    </dgm:pt>
    <dgm:pt modelId="{CF629445-4513-1447-9866-FEDE73F0E8ED}">
      <dgm:prSet custT="1"/>
      <dgm:spPr/>
      <dgm:t>
        <a:bodyPr/>
        <a:lstStyle/>
        <a:p>
          <a:pPr rtl="0"/>
          <a:r>
            <a:rPr lang="en-US" sz="1600" baseline="0" dirty="0" smtClean="0"/>
            <a:t>Equipment kept longer than needed</a:t>
          </a:r>
          <a:endParaRPr lang="en-US" sz="1600" baseline="0" dirty="0"/>
        </a:p>
      </dgm:t>
    </dgm:pt>
    <dgm:pt modelId="{1E0F2C56-BF29-A942-84AB-2B805E41DA5D}" type="parTrans" cxnId="{E00B8D44-0E01-7D4F-8A6D-C1C218ACF43C}">
      <dgm:prSet/>
      <dgm:spPr/>
      <dgm:t>
        <a:bodyPr/>
        <a:lstStyle/>
        <a:p>
          <a:endParaRPr lang="en-US"/>
        </a:p>
      </dgm:t>
    </dgm:pt>
    <dgm:pt modelId="{66761171-2A1C-4745-9E8F-AC756F7303B9}" type="sibTrans" cxnId="{E00B8D44-0E01-7D4F-8A6D-C1C218ACF43C}">
      <dgm:prSet/>
      <dgm:spPr/>
      <dgm:t>
        <a:bodyPr/>
        <a:lstStyle/>
        <a:p>
          <a:endParaRPr lang="en-US"/>
        </a:p>
      </dgm:t>
    </dgm:pt>
    <dgm:pt modelId="{609A163D-A508-D247-9000-43873FA30491}">
      <dgm:prSet custT="1"/>
      <dgm:spPr/>
      <dgm:t>
        <a:bodyPr/>
        <a:lstStyle/>
        <a:p>
          <a:pPr rtl="0"/>
          <a:r>
            <a:rPr lang="en-US" sz="2000" dirty="0" smtClean="0"/>
            <a:t>Description</a:t>
          </a:r>
          <a:endParaRPr lang="en-US" sz="2000" dirty="0"/>
        </a:p>
      </dgm:t>
    </dgm:pt>
    <dgm:pt modelId="{E253E9AB-71E5-674D-92FA-33560E476B77}" type="parTrans" cxnId="{A037C921-CFF7-FC4B-9B99-495D21F5CE01}">
      <dgm:prSet/>
      <dgm:spPr/>
      <dgm:t>
        <a:bodyPr/>
        <a:lstStyle/>
        <a:p>
          <a:endParaRPr lang="en-US"/>
        </a:p>
      </dgm:t>
    </dgm:pt>
    <dgm:pt modelId="{A944A56D-6F15-D54B-A357-57B25FFBDEE7}" type="sibTrans" cxnId="{A037C921-CFF7-FC4B-9B99-495D21F5CE01}">
      <dgm:prSet/>
      <dgm:spPr/>
      <dgm:t>
        <a:bodyPr/>
        <a:lstStyle/>
        <a:p>
          <a:endParaRPr lang="en-US"/>
        </a:p>
      </dgm:t>
    </dgm:pt>
    <dgm:pt modelId="{EF7552A4-117C-614D-A92E-2E716F7E1EE2}">
      <dgm:prSet custT="1"/>
      <dgm:spPr/>
      <dgm:t>
        <a:bodyPr/>
        <a:lstStyle/>
        <a:p>
          <a:pPr rtl="0"/>
          <a:r>
            <a:rPr lang="en-US" sz="1600" baseline="0" dirty="0" smtClean="0"/>
            <a:t>Site engineers keep rented equipment longer than needed by asking for deadline extensions</a:t>
          </a:r>
          <a:endParaRPr lang="en-US" sz="1600" baseline="0" dirty="0"/>
        </a:p>
      </dgm:t>
    </dgm:pt>
    <dgm:pt modelId="{D5AB5230-6FB7-D94E-A4A3-4844DAD195C4}" type="parTrans" cxnId="{3C736A99-0DCF-7341-AC3B-A76187EEADF1}">
      <dgm:prSet/>
      <dgm:spPr/>
      <dgm:t>
        <a:bodyPr/>
        <a:lstStyle/>
        <a:p>
          <a:endParaRPr lang="en-US"/>
        </a:p>
      </dgm:t>
    </dgm:pt>
    <dgm:pt modelId="{79F500B3-0CF5-8549-A64C-EB343542E36C}" type="sibTrans" cxnId="{3C736A99-0DCF-7341-AC3B-A76187EEADF1}">
      <dgm:prSet/>
      <dgm:spPr/>
      <dgm:t>
        <a:bodyPr/>
        <a:lstStyle/>
        <a:p>
          <a:endParaRPr lang="en-US"/>
        </a:p>
      </dgm:t>
    </dgm:pt>
    <dgm:pt modelId="{BA9272DF-3DEB-F945-A808-D76392B0E03C}">
      <dgm:prSet custT="1"/>
      <dgm:spPr/>
      <dgm:t>
        <a:bodyPr/>
        <a:lstStyle/>
        <a:p>
          <a:pPr rtl="0"/>
          <a:r>
            <a:rPr lang="en-US" sz="2000" dirty="0" smtClean="0"/>
            <a:t>Assumptions</a:t>
          </a:r>
          <a:endParaRPr lang="en-US" sz="2000" dirty="0"/>
        </a:p>
      </dgm:t>
    </dgm:pt>
    <dgm:pt modelId="{0302322C-150E-8445-A025-BC156C2706BE}" type="parTrans" cxnId="{4AC82329-71CB-874A-B0E2-91D6C12F12A8}">
      <dgm:prSet/>
      <dgm:spPr/>
      <dgm:t>
        <a:bodyPr/>
        <a:lstStyle/>
        <a:p>
          <a:endParaRPr lang="en-US"/>
        </a:p>
      </dgm:t>
    </dgm:pt>
    <dgm:pt modelId="{CBD801C5-C389-6541-90CD-3C6EF4724C94}" type="sibTrans" cxnId="{4AC82329-71CB-874A-B0E2-91D6C12F12A8}">
      <dgm:prSet/>
      <dgm:spPr/>
      <dgm:t>
        <a:bodyPr/>
        <a:lstStyle/>
        <a:p>
          <a:endParaRPr lang="en-US"/>
        </a:p>
      </dgm:t>
    </dgm:pt>
    <dgm:pt modelId="{36082ADB-3DC1-BC4D-B9F6-730AFFF15A3C}">
      <dgm:prSet custT="1"/>
      <dgm:spPr/>
      <dgm:t>
        <a:bodyPr/>
        <a:lstStyle/>
        <a:p>
          <a:pPr rtl="0"/>
          <a:r>
            <a:rPr lang="en-US" sz="1600" baseline="0" dirty="0" smtClean="0"/>
            <a:t>3000 pieces of equipment rented p.a.</a:t>
          </a:r>
          <a:endParaRPr lang="en-US" sz="1600" baseline="0" dirty="0"/>
        </a:p>
      </dgm:t>
    </dgm:pt>
    <dgm:pt modelId="{D7384D31-3897-E840-9846-D7B360F3F2F1}" type="parTrans" cxnId="{150BCFC7-2242-0C4A-95ED-F8BFD11E64EE}">
      <dgm:prSet/>
      <dgm:spPr/>
      <dgm:t>
        <a:bodyPr/>
        <a:lstStyle/>
        <a:p>
          <a:endParaRPr lang="en-US"/>
        </a:p>
      </dgm:t>
    </dgm:pt>
    <dgm:pt modelId="{391CA55B-CD44-BF4E-AF06-5B17C0D7088F}" type="sibTrans" cxnId="{150BCFC7-2242-0C4A-95ED-F8BFD11E64EE}">
      <dgm:prSet/>
      <dgm:spPr/>
      <dgm:t>
        <a:bodyPr/>
        <a:lstStyle/>
        <a:p>
          <a:endParaRPr lang="en-US"/>
        </a:p>
      </dgm:t>
    </dgm:pt>
    <dgm:pt modelId="{951C0CF8-A847-E649-BBB4-3D57B3755115}">
      <dgm:prSet custT="1"/>
      <dgm:spPr/>
      <dgm:t>
        <a:bodyPr/>
        <a:lstStyle/>
        <a:p>
          <a:pPr rtl="0"/>
          <a:r>
            <a:rPr lang="en-US" sz="2000" baseline="0" dirty="0" smtClean="0"/>
            <a:t>Quantitative impact</a:t>
          </a:r>
          <a:endParaRPr lang="en-US" sz="2000" baseline="0" dirty="0"/>
        </a:p>
      </dgm:t>
    </dgm:pt>
    <dgm:pt modelId="{C76B4B11-1675-6840-80B6-AE65252434D6}" type="parTrans" cxnId="{29D9096E-43AE-3B49-BAE3-9CB734CE9281}">
      <dgm:prSet/>
      <dgm:spPr/>
      <dgm:t>
        <a:bodyPr/>
        <a:lstStyle/>
        <a:p>
          <a:endParaRPr lang="en-US"/>
        </a:p>
      </dgm:t>
    </dgm:pt>
    <dgm:pt modelId="{7705BD02-21E7-F247-9F60-8AABB165B1CD}" type="sibTrans" cxnId="{29D9096E-43AE-3B49-BAE3-9CB734CE9281}">
      <dgm:prSet/>
      <dgm:spPr/>
      <dgm:t>
        <a:bodyPr/>
        <a:lstStyle/>
        <a:p>
          <a:endParaRPr lang="en-US"/>
        </a:p>
      </dgm:t>
    </dgm:pt>
    <dgm:pt modelId="{FFAF67D0-3321-E349-82B0-191BBA37EE6E}">
      <dgm:prSet custT="1"/>
      <dgm:spPr/>
      <dgm:t>
        <a:bodyPr/>
        <a:lstStyle/>
        <a:p>
          <a:pPr rtl="0"/>
          <a:r>
            <a:rPr lang="en-US" sz="1600" baseline="0" dirty="0" smtClean="0"/>
            <a:t>0.1 × 3000 × 2 × 100 = 60,000 </a:t>
          </a:r>
          <a:r>
            <a:rPr lang="en-US" sz="1600" baseline="0" dirty="0" err="1" smtClean="0"/>
            <a:t>p.a</a:t>
          </a:r>
          <a:endParaRPr lang="en-US" sz="1600" baseline="0" dirty="0"/>
        </a:p>
      </dgm:t>
    </dgm:pt>
    <dgm:pt modelId="{F35C6726-927B-7641-9185-B0E7A6663BDA}" type="parTrans" cxnId="{6CCA56D2-B2D0-A344-B8A7-C2EF6D89E4DC}">
      <dgm:prSet/>
      <dgm:spPr/>
      <dgm:t>
        <a:bodyPr/>
        <a:lstStyle/>
        <a:p>
          <a:endParaRPr lang="en-US"/>
        </a:p>
      </dgm:t>
    </dgm:pt>
    <dgm:pt modelId="{123EB6DC-31AB-0E43-990A-8FA2247C44D9}" type="sibTrans" cxnId="{6CCA56D2-B2D0-A344-B8A7-C2EF6D89E4DC}">
      <dgm:prSet/>
      <dgm:spPr/>
      <dgm:t>
        <a:bodyPr/>
        <a:lstStyle/>
        <a:p>
          <a:endParaRPr lang="en-US"/>
        </a:p>
      </dgm:t>
    </dgm:pt>
    <dgm:pt modelId="{70324CF5-ABC2-4137-A689-2AB1E8185A01}">
      <dgm:prSet custT="1"/>
      <dgm:spPr/>
      <dgm:t>
        <a:bodyPr/>
        <a:lstStyle/>
        <a:p>
          <a:pPr rtl="0"/>
          <a:r>
            <a:rPr lang="en-US" sz="1600" baseline="0" dirty="0" smtClean="0"/>
            <a:t>In 10% of cases, equipment is kept two days more than needed</a:t>
          </a:r>
          <a:endParaRPr lang="en-US" sz="1600" baseline="0" dirty="0"/>
        </a:p>
      </dgm:t>
    </dgm:pt>
    <dgm:pt modelId="{7A9AABC5-162D-43AA-BDF0-4DA72919EFCD}" type="parTrans" cxnId="{B3B4F413-F2E6-431B-AD8B-8D8AE2D7697C}">
      <dgm:prSet/>
      <dgm:spPr/>
      <dgm:t>
        <a:bodyPr/>
        <a:lstStyle/>
        <a:p>
          <a:endParaRPr lang="en-US"/>
        </a:p>
      </dgm:t>
    </dgm:pt>
    <dgm:pt modelId="{52FBAE95-204C-4693-AD76-3FA77F18FAD4}" type="sibTrans" cxnId="{B3B4F413-F2E6-431B-AD8B-8D8AE2D7697C}">
      <dgm:prSet/>
      <dgm:spPr/>
      <dgm:t>
        <a:bodyPr/>
        <a:lstStyle/>
        <a:p>
          <a:endParaRPr lang="en-US"/>
        </a:p>
      </dgm:t>
    </dgm:pt>
    <dgm:pt modelId="{A0C05BE3-A332-4F0F-92F8-98E22DBFE091}">
      <dgm:prSet custT="1"/>
      <dgm:spPr/>
      <dgm:t>
        <a:bodyPr/>
        <a:lstStyle/>
        <a:p>
          <a:pPr rtl="0"/>
          <a:r>
            <a:rPr lang="en-US" sz="1600" baseline="0" dirty="0" smtClean="0"/>
            <a:t>Average rental cost is 100 per day</a:t>
          </a:r>
          <a:endParaRPr lang="en-US" sz="1600" baseline="0" dirty="0"/>
        </a:p>
      </dgm:t>
    </dgm:pt>
    <dgm:pt modelId="{834100A7-8481-4661-B843-F2451B982931}" type="parTrans" cxnId="{2C20E40C-CDC7-445A-B5BE-933DC0A5B7CB}">
      <dgm:prSet/>
      <dgm:spPr/>
      <dgm:t>
        <a:bodyPr/>
        <a:lstStyle/>
        <a:p>
          <a:endParaRPr lang="en-US"/>
        </a:p>
      </dgm:t>
    </dgm:pt>
    <dgm:pt modelId="{C7BF2105-8743-4F5E-ADC4-631A88580877}" type="sibTrans" cxnId="{2C20E40C-CDC7-445A-B5BE-933DC0A5B7CB}">
      <dgm:prSet/>
      <dgm:spPr/>
      <dgm:t>
        <a:bodyPr/>
        <a:lstStyle/>
        <a:p>
          <a:endParaRPr lang="en-US"/>
        </a:p>
      </dgm:t>
    </dgm:pt>
    <dgm:pt modelId="{162EC4A3-1072-A64E-807C-71C86E9579AE}" type="pres">
      <dgm:prSet presAssocID="{527F5AAA-4D75-0E43-9C7C-EDCC3E51CF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7B39B0-CD0D-D74D-B0AF-8F044FABDC31}" type="pres">
      <dgm:prSet presAssocID="{AF67142B-83DF-304D-86BE-0DD446B6215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3445D6-3FCA-0A47-8A62-782ECF808B51}" type="pres">
      <dgm:prSet presAssocID="{AF67142B-83DF-304D-86BE-0DD446B6215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2E7790-0779-B646-A6BB-5A1B210F8FBE}" type="pres">
      <dgm:prSet presAssocID="{609A163D-A508-D247-9000-43873FA3049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86654-C0E7-7F43-B458-C0F266AF002E}" type="pres">
      <dgm:prSet presAssocID="{609A163D-A508-D247-9000-43873FA30491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7A1435-D921-E74E-84FC-796B9ADCC8DA}" type="pres">
      <dgm:prSet presAssocID="{BA9272DF-3DEB-F945-A808-D76392B0E03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A47D0-88ED-AE49-9716-3F5685CA349E}" type="pres">
      <dgm:prSet presAssocID="{BA9272DF-3DEB-F945-A808-D76392B0E03C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A8CEF-3066-5045-8AFF-F98BEC37B4C8}" type="pres">
      <dgm:prSet presAssocID="{951C0CF8-A847-E649-BBB4-3D57B375511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E0249F-2E7B-CB4E-921F-B1747AEDDB09}" type="pres">
      <dgm:prSet presAssocID="{951C0CF8-A847-E649-BBB4-3D57B3755115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A4CA70-E8A0-404B-B009-391552D46B0A}" type="presOf" srcId="{70324CF5-ABC2-4137-A689-2AB1E8185A01}" destId="{A89A47D0-88ED-AE49-9716-3F5685CA349E}" srcOrd="0" destOrd="1" presId="urn:microsoft.com/office/officeart/2005/8/layout/vList2"/>
    <dgm:cxn modelId="{150BCFC7-2242-0C4A-95ED-F8BFD11E64EE}" srcId="{BA9272DF-3DEB-F945-A808-D76392B0E03C}" destId="{36082ADB-3DC1-BC4D-B9F6-730AFFF15A3C}" srcOrd="0" destOrd="0" parTransId="{D7384D31-3897-E840-9846-D7B360F3F2F1}" sibTransId="{391CA55B-CD44-BF4E-AF06-5B17C0D7088F}"/>
    <dgm:cxn modelId="{21D24803-09B2-2441-9953-21E47276CBA2}" type="presOf" srcId="{EF7552A4-117C-614D-A92E-2E716F7E1EE2}" destId="{2B986654-C0E7-7F43-B458-C0F266AF002E}" srcOrd="0" destOrd="0" presId="urn:microsoft.com/office/officeart/2005/8/layout/vList2"/>
    <dgm:cxn modelId="{3C736A99-0DCF-7341-AC3B-A76187EEADF1}" srcId="{609A163D-A508-D247-9000-43873FA30491}" destId="{EF7552A4-117C-614D-A92E-2E716F7E1EE2}" srcOrd="0" destOrd="0" parTransId="{D5AB5230-6FB7-D94E-A4A3-4844DAD195C4}" sibTransId="{79F500B3-0CF5-8549-A64C-EB343542E36C}"/>
    <dgm:cxn modelId="{4AC82329-71CB-874A-B0E2-91D6C12F12A8}" srcId="{527F5AAA-4D75-0E43-9C7C-EDCC3E51CF27}" destId="{BA9272DF-3DEB-F945-A808-D76392B0E03C}" srcOrd="2" destOrd="0" parTransId="{0302322C-150E-8445-A025-BC156C2706BE}" sibTransId="{CBD801C5-C389-6541-90CD-3C6EF4724C94}"/>
    <dgm:cxn modelId="{1260E6E5-4C41-4502-8412-21933E0F73C4}" type="presOf" srcId="{A0C05BE3-A332-4F0F-92F8-98E22DBFE091}" destId="{A89A47D0-88ED-AE49-9716-3F5685CA349E}" srcOrd="0" destOrd="2" presId="urn:microsoft.com/office/officeart/2005/8/layout/vList2"/>
    <dgm:cxn modelId="{5AC6C2F1-4934-0B49-AEE7-C4DE6C9F4A9F}" type="presOf" srcId="{CF629445-4513-1447-9866-FEDE73F0E8ED}" destId="{083445D6-3FCA-0A47-8A62-782ECF808B51}" srcOrd="0" destOrd="0" presId="urn:microsoft.com/office/officeart/2005/8/layout/vList2"/>
    <dgm:cxn modelId="{094ADB37-06B4-E047-95CB-8694DEFD0788}" type="presOf" srcId="{951C0CF8-A847-E649-BBB4-3D57B3755115}" destId="{531A8CEF-3066-5045-8AFF-F98BEC37B4C8}" srcOrd="0" destOrd="0" presId="urn:microsoft.com/office/officeart/2005/8/layout/vList2"/>
    <dgm:cxn modelId="{E00B8D44-0E01-7D4F-8A6D-C1C218ACF43C}" srcId="{AF67142B-83DF-304D-86BE-0DD446B6215D}" destId="{CF629445-4513-1447-9866-FEDE73F0E8ED}" srcOrd="0" destOrd="0" parTransId="{1E0F2C56-BF29-A942-84AB-2B805E41DA5D}" sibTransId="{66761171-2A1C-4745-9E8F-AC756F7303B9}"/>
    <dgm:cxn modelId="{2C20E40C-CDC7-445A-B5BE-933DC0A5B7CB}" srcId="{BA9272DF-3DEB-F945-A808-D76392B0E03C}" destId="{A0C05BE3-A332-4F0F-92F8-98E22DBFE091}" srcOrd="2" destOrd="0" parTransId="{834100A7-8481-4661-B843-F2451B982931}" sibTransId="{C7BF2105-8743-4F5E-ADC4-631A88580877}"/>
    <dgm:cxn modelId="{E79CAF5A-1AC7-914A-B338-D43EB5349A72}" type="presOf" srcId="{527F5AAA-4D75-0E43-9C7C-EDCC3E51CF27}" destId="{162EC4A3-1072-A64E-807C-71C86E9579AE}" srcOrd="0" destOrd="0" presId="urn:microsoft.com/office/officeart/2005/8/layout/vList2"/>
    <dgm:cxn modelId="{68E2C806-3FA2-B149-966E-3C176C2A05A7}" type="presOf" srcId="{609A163D-A508-D247-9000-43873FA30491}" destId="{C32E7790-0779-B646-A6BB-5A1B210F8FBE}" srcOrd="0" destOrd="0" presId="urn:microsoft.com/office/officeart/2005/8/layout/vList2"/>
    <dgm:cxn modelId="{B3B4F413-F2E6-431B-AD8B-8D8AE2D7697C}" srcId="{BA9272DF-3DEB-F945-A808-D76392B0E03C}" destId="{70324CF5-ABC2-4137-A689-2AB1E8185A01}" srcOrd="1" destOrd="0" parTransId="{7A9AABC5-162D-43AA-BDF0-4DA72919EFCD}" sibTransId="{52FBAE95-204C-4693-AD76-3FA77F18FAD4}"/>
    <dgm:cxn modelId="{6CCA56D2-B2D0-A344-B8A7-C2EF6D89E4DC}" srcId="{951C0CF8-A847-E649-BBB4-3D57B3755115}" destId="{FFAF67D0-3321-E349-82B0-191BBA37EE6E}" srcOrd="0" destOrd="0" parTransId="{F35C6726-927B-7641-9185-B0E7A6663BDA}" sibTransId="{123EB6DC-31AB-0E43-990A-8FA2247C44D9}"/>
    <dgm:cxn modelId="{29D9096E-43AE-3B49-BAE3-9CB734CE9281}" srcId="{527F5AAA-4D75-0E43-9C7C-EDCC3E51CF27}" destId="{951C0CF8-A847-E649-BBB4-3D57B3755115}" srcOrd="3" destOrd="0" parTransId="{C76B4B11-1675-6840-80B6-AE65252434D6}" sibTransId="{7705BD02-21E7-F247-9F60-8AABB165B1CD}"/>
    <dgm:cxn modelId="{FDE42610-CFD0-2B48-B7C5-CBB80737C9F4}" type="presOf" srcId="{FFAF67D0-3321-E349-82B0-191BBA37EE6E}" destId="{7EE0249F-2E7B-CB4E-921F-B1747AEDDB09}" srcOrd="0" destOrd="0" presId="urn:microsoft.com/office/officeart/2005/8/layout/vList2"/>
    <dgm:cxn modelId="{9A637E2D-949B-8644-947F-00076D0BED9D}" srcId="{527F5AAA-4D75-0E43-9C7C-EDCC3E51CF27}" destId="{AF67142B-83DF-304D-86BE-0DD446B6215D}" srcOrd="0" destOrd="0" parTransId="{0DE717CE-A649-A847-BA1A-79B182A13A78}" sibTransId="{2E01E8A8-81B4-0046-9395-AB3702B00F9F}"/>
    <dgm:cxn modelId="{A037C921-CFF7-FC4B-9B99-495D21F5CE01}" srcId="{527F5AAA-4D75-0E43-9C7C-EDCC3E51CF27}" destId="{609A163D-A508-D247-9000-43873FA30491}" srcOrd="1" destOrd="0" parTransId="{E253E9AB-71E5-674D-92FA-33560E476B77}" sibTransId="{A944A56D-6F15-D54B-A357-57B25FFBDEE7}"/>
    <dgm:cxn modelId="{C3BEFFB6-CA25-C94B-998C-03AD8C783DCF}" type="presOf" srcId="{AF67142B-83DF-304D-86BE-0DD446B6215D}" destId="{E67B39B0-CD0D-D74D-B0AF-8F044FABDC31}" srcOrd="0" destOrd="0" presId="urn:microsoft.com/office/officeart/2005/8/layout/vList2"/>
    <dgm:cxn modelId="{A132C107-84A9-D547-8F10-E4745FA38CFC}" type="presOf" srcId="{BA9272DF-3DEB-F945-A808-D76392B0E03C}" destId="{8A7A1435-D921-E74E-84FC-796B9ADCC8DA}" srcOrd="0" destOrd="0" presId="urn:microsoft.com/office/officeart/2005/8/layout/vList2"/>
    <dgm:cxn modelId="{64E12590-ECDE-B54F-8142-EC9F7AC88890}" type="presOf" srcId="{36082ADB-3DC1-BC4D-B9F6-730AFFF15A3C}" destId="{A89A47D0-88ED-AE49-9716-3F5685CA349E}" srcOrd="0" destOrd="0" presId="urn:microsoft.com/office/officeart/2005/8/layout/vList2"/>
    <dgm:cxn modelId="{C9891DE3-37BF-424E-AA9F-3D55A591F19A}" type="presParOf" srcId="{162EC4A3-1072-A64E-807C-71C86E9579AE}" destId="{E67B39B0-CD0D-D74D-B0AF-8F044FABDC31}" srcOrd="0" destOrd="0" presId="urn:microsoft.com/office/officeart/2005/8/layout/vList2"/>
    <dgm:cxn modelId="{EF256072-7BB1-2F4B-8A07-7F50804BE419}" type="presParOf" srcId="{162EC4A3-1072-A64E-807C-71C86E9579AE}" destId="{083445D6-3FCA-0A47-8A62-782ECF808B51}" srcOrd="1" destOrd="0" presId="urn:microsoft.com/office/officeart/2005/8/layout/vList2"/>
    <dgm:cxn modelId="{D7A89E40-3F46-F242-93A0-76CDFDD6751A}" type="presParOf" srcId="{162EC4A3-1072-A64E-807C-71C86E9579AE}" destId="{C32E7790-0779-B646-A6BB-5A1B210F8FBE}" srcOrd="2" destOrd="0" presId="urn:microsoft.com/office/officeart/2005/8/layout/vList2"/>
    <dgm:cxn modelId="{BB6F5184-35B2-1543-BFD0-5E3E9E20E28C}" type="presParOf" srcId="{162EC4A3-1072-A64E-807C-71C86E9579AE}" destId="{2B986654-C0E7-7F43-B458-C0F266AF002E}" srcOrd="3" destOrd="0" presId="urn:microsoft.com/office/officeart/2005/8/layout/vList2"/>
    <dgm:cxn modelId="{208CFE96-DB77-C146-9C69-6EDC08A442A2}" type="presParOf" srcId="{162EC4A3-1072-A64E-807C-71C86E9579AE}" destId="{8A7A1435-D921-E74E-84FC-796B9ADCC8DA}" srcOrd="4" destOrd="0" presId="urn:microsoft.com/office/officeart/2005/8/layout/vList2"/>
    <dgm:cxn modelId="{00A86CC9-7270-AF43-921F-928A561B2CB8}" type="presParOf" srcId="{162EC4A3-1072-A64E-807C-71C86E9579AE}" destId="{A89A47D0-88ED-AE49-9716-3F5685CA349E}" srcOrd="5" destOrd="0" presId="urn:microsoft.com/office/officeart/2005/8/layout/vList2"/>
    <dgm:cxn modelId="{BB2C6532-44BC-CB4A-A968-C8C8868F1D79}" type="presParOf" srcId="{162EC4A3-1072-A64E-807C-71C86E9579AE}" destId="{531A8CEF-3066-5045-8AFF-F98BEC37B4C8}" srcOrd="6" destOrd="0" presId="urn:microsoft.com/office/officeart/2005/8/layout/vList2"/>
    <dgm:cxn modelId="{A8665063-8E71-D840-8B9D-75C57BBA6028}" type="presParOf" srcId="{162EC4A3-1072-A64E-807C-71C86E9579AE}" destId="{7EE0249F-2E7B-CB4E-921F-B1747AEDDB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B09E2-E3AF-4247-A227-33FC1EB6FA9B}">
      <dsp:nvSpPr>
        <dsp:cNvPr id="0" name=""/>
        <dsp:cNvSpPr/>
      </dsp:nvSpPr>
      <dsp:spPr>
        <a:xfrm>
          <a:off x="2605336" y="1963629"/>
          <a:ext cx="1647326" cy="164732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Issue Register &amp; Pareto Chart</a:t>
          </a:r>
          <a:endParaRPr lang="en-US" sz="2000" kern="1200" dirty="0"/>
        </a:p>
      </dsp:txBody>
      <dsp:txXfrm>
        <a:off x="2846581" y="2204874"/>
        <a:ext cx="1164836" cy="1164836"/>
      </dsp:txXfrm>
    </dsp:sp>
    <dsp:sp modelId="{59B37C41-D20C-7941-A678-36D21648C9DD}">
      <dsp:nvSpPr>
        <dsp:cNvPr id="0" name=""/>
        <dsp:cNvSpPr/>
      </dsp:nvSpPr>
      <dsp:spPr>
        <a:xfrm rot="12903384">
          <a:off x="1549792" y="1675727"/>
          <a:ext cx="1259193" cy="4694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99119C-F713-424F-A8E6-2B00C6009680}">
      <dsp:nvSpPr>
        <dsp:cNvPr id="0" name=""/>
        <dsp:cNvSpPr/>
      </dsp:nvSpPr>
      <dsp:spPr>
        <a:xfrm>
          <a:off x="881529" y="922858"/>
          <a:ext cx="1564960" cy="1251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Value-Added &amp; Waste Analysis</a:t>
          </a:r>
          <a:endParaRPr lang="en-US" sz="1800" kern="1200" dirty="0"/>
        </a:p>
      </dsp:txBody>
      <dsp:txXfrm>
        <a:off x="918198" y="959527"/>
        <a:ext cx="1491622" cy="1178630"/>
      </dsp:txXfrm>
    </dsp:sp>
    <dsp:sp modelId="{EEFA5EA5-9302-4CA9-BB31-A3428C80177A}">
      <dsp:nvSpPr>
        <dsp:cNvPr id="0" name=""/>
        <dsp:cNvSpPr/>
      </dsp:nvSpPr>
      <dsp:spPr>
        <a:xfrm rot="16200000">
          <a:off x="2797249" y="1023597"/>
          <a:ext cx="1263501" cy="4694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6D6FC1-0C0A-4E5F-9464-A974C127AD98}">
      <dsp:nvSpPr>
        <dsp:cNvPr id="0" name=""/>
        <dsp:cNvSpPr/>
      </dsp:nvSpPr>
      <dsp:spPr>
        <a:xfrm>
          <a:off x="2646519" y="606"/>
          <a:ext cx="1564960" cy="1251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Stakeholder analysis</a:t>
          </a:r>
          <a:endParaRPr lang="en-US" sz="1800" kern="1200" dirty="0"/>
        </a:p>
      </dsp:txBody>
      <dsp:txXfrm>
        <a:off x="2683188" y="37275"/>
        <a:ext cx="1491622" cy="1178630"/>
      </dsp:txXfrm>
    </dsp:sp>
    <dsp:sp modelId="{E27FB694-FA8E-1641-A875-73FB2ED0C557}">
      <dsp:nvSpPr>
        <dsp:cNvPr id="0" name=""/>
        <dsp:cNvSpPr/>
      </dsp:nvSpPr>
      <dsp:spPr>
        <a:xfrm rot="19500000">
          <a:off x="4049692" y="1675578"/>
          <a:ext cx="1263501" cy="469488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21A5FA-E020-234C-9A83-4EFF996EAF59}">
      <dsp:nvSpPr>
        <dsp:cNvPr id="0" name=""/>
        <dsp:cNvSpPr/>
      </dsp:nvSpPr>
      <dsp:spPr>
        <a:xfrm>
          <a:off x="4416463" y="921981"/>
          <a:ext cx="1564960" cy="12519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Root-Cause Analysis</a:t>
          </a:r>
          <a:endParaRPr lang="en-US" sz="1800" kern="1200" dirty="0"/>
        </a:p>
      </dsp:txBody>
      <dsp:txXfrm>
        <a:off x="4453132" y="958650"/>
        <a:ext cx="1491622" cy="1178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7604D-77E5-FE4A-855B-2B3B5D68DD03}">
      <dsp:nvSpPr>
        <dsp:cNvPr id="0" name=""/>
        <dsp:cNvSpPr/>
      </dsp:nvSpPr>
      <dsp:spPr>
        <a:xfrm>
          <a:off x="0" y="99613"/>
          <a:ext cx="6780753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Move</a:t>
          </a:r>
          <a:endParaRPr lang="en-US" sz="2300" kern="1200" dirty="0"/>
        </a:p>
      </dsp:txBody>
      <dsp:txXfrm>
        <a:off x="26930" y="126543"/>
        <a:ext cx="6726893" cy="497795"/>
      </dsp:txXfrm>
    </dsp:sp>
    <dsp:sp modelId="{BD6BB14F-3BFD-074B-9A70-B659D79B332C}">
      <dsp:nvSpPr>
        <dsp:cNvPr id="0" name=""/>
        <dsp:cNvSpPr/>
      </dsp:nvSpPr>
      <dsp:spPr>
        <a:xfrm>
          <a:off x="0" y="651268"/>
          <a:ext cx="678075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289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Unnecessary Transportation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Motion</a:t>
          </a:r>
          <a:endParaRPr lang="en-US" sz="1800" kern="1200" dirty="0"/>
        </a:p>
      </dsp:txBody>
      <dsp:txXfrm>
        <a:off x="0" y="651268"/>
        <a:ext cx="6780753" cy="618930"/>
      </dsp:txXfrm>
    </dsp:sp>
    <dsp:sp modelId="{9F2E99DA-0818-9845-AB4C-BF65E7739ED0}">
      <dsp:nvSpPr>
        <dsp:cNvPr id="0" name=""/>
        <dsp:cNvSpPr/>
      </dsp:nvSpPr>
      <dsp:spPr>
        <a:xfrm>
          <a:off x="0" y="1270198"/>
          <a:ext cx="6780753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Hold</a:t>
          </a:r>
          <a:endParaRPr lang="en-US" sz="2300" kern="1200" dirty="0"/>
        </a:p>
      </dsp:txBody>
      <dsp:txXfrm>
        <a:off x="26930" y="1297128"/>
        <a:ext cx="6726893" cy="497795"/>
      </dsp:txXfrm>
    </dsp:sp>
    <dsp:sp modelId="{A0FEDB1A-5548-FE45-B470-748107FF9986}">
      <dsp:nvSpPr>
        <dsp:cNvPr id="0" name=""/>
        <dsp:cNvSpPr/>
      </dsp:nvSpPr>
      <dsp:spPr>
        <a:xfrm>
          <a:off x="0" y="1821853"/>
          <a:ext cx="6780753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289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Inventory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Waiting (and idleness)</a:t>
          </a:r>
          <a:endParaRPr lang="en-US" sz="1800" kern="1200" dirty="0"/>
        </a:p>
      </dsp:txBody>
      <dsp:txXfrm>
        <a:off x="0" y="1821853"/>
        <a:ext cx="6780753" cy="618930"/>
      </dsp:txXfrm>
    </dsp:sp>
    <dsp:sp modelId="{022DF594-5932-6140-A2BD-4CE9ABA78C5A}">
      <dsp:nvSpPr>
        <dsp:cNvPr id="0" name=""/>
        <dsp:cNvSpPr/>
      </dsp:nvSpPr>
      <dsp:spPr>
        <a:xfrm>
          <a:off x="0" y="2440783"/>
          <a:ext cx="6780753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Over-do</a:t>
          </a:r>
          <a:endParaRPr lang="en-US" sz="2300" kern="1200" dirty="0"/>
        </a:p>
      </dsp:txBody>
      <dsp:txXfrm>
        <a:off x="26930" y="2467713"/>
        <a:ext cx="6726893" cy="497795"/>
      </dsp:txXfrm>
    </dsp:sp>
    <dsp:sp modelId="{179013F5-5887-DD4C-A6C9-29C274A8850D}">
      <dsp:nvSpPr>
        <dsp:cNvPr id="0" name=""/>
        <dsp:cNvSpPr/>
      </dsp:nvSpPr>
      <dsp:spPr>
        <a:xfrm>
          <a:off x="0" y="2992438"/>
          <a:ext cx="6780753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289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Defects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Over-Processing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smtClean="0"/>
            <a:t>Over-Production</a:t>
          </a:r>
          <a:endParaRPr lang="en-US" sz="1800" kern="1200" dirty="0"/>
        </a:p>
      </dsp:txBody>
      <dsp:txXfrm>
        <a:off x="0" y="2992438"/>
        <a:ext cx="6780753" cy="9283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DEC9-8054-F24F-ABF8-DC9C3E5EBE02}">
      <dsp:nvSpPr>
        <dsp:cNvPr id="0" name=""/>
        <dsp:cNvSpPr/>
      </dsp:nvSpPr>
      <dsp:spPr>
        <a:xfrm>
          <a:off x="0" y="306951"/>
          <a:ext cx="6780753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262" tIns="354076" rIns="526262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Site engineer sends request to clerk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Clerk forwards to works engineer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Works engineer send back to clerk</a:t>
          </a:r>
          <a:endParaRPr lang="en-US" sz="1700" kern="1200" dirty="0"/>
        </a:p>
      </dsp:txBody>
      <dsp:txXfrm>
        <a:off x="0" y="306951"/>
        <a:ext cx="6780753" cy="1285200"/>
      </dsp:txXfrm>
    </dsp:sp>
    <dsp:sp modelId="{4D3D7672-25A2-3745-8689-A012CC0457DA}">
      <dsp:nvSpPr>
        <dsp:cNvPr id="0" name=""/>
        <dsp:cNvSpPr/>
      </dsp:nvSpPr>
      <dsp:spPr>
        <a:xfrm>
          <a:off x="339037" y="56031"/>
          <a:ext cx="4746527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407" tIns="0" rIns="17940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Transportation</a:t>
          </a:r>
          <a:endParaRPr lang="en-US" sz="2400" kern="1200" dirty="0"/>
        </a:p>
      </dsp:txBody>
      <dsp:txXfrm>
        <a:off x="363535" y="80529"/>
        <a:ext cx="4697531" cy="452844"/>
      </dsp:txXfrm>
    </dsp:sp>
    <dsp:sp modelId="{6957F5B9-7E84-1645-9DBC-0F9C73387335}">
      <dsp:nvSpPr>
        <dsp:cNvPr id="0" name=""/>
        <dsp:cNvSpPr/>
      </dsp:nvSpPr>
      <dsp:spPr>
        <a:xfrm>
          <a:off x="0" y="1934871"/>
          <a:ext cx="6780753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262" tIns="354076" rIns="526262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Equipment kept longer than needed</a:t>
          </a:r>
          <a:endParaRPr lang="en-US" sz="1700" kern="1200"/>
        </a:p>
      </dsp:txBody>
      <dsp:txXfrm>
        <a:off x="0" y="1934871"/>
        <a:ext cx="6780753" cy="722925"/>
      </dsp:txXfrm>
    </dsp:sp>
    <dsp:sp modelId="{2C3CAE34-0E83-E94E-B9BE-478332AD53B9}">
      <dsp:nvSpPr>
        <dsp:cNvPr id="0" name=""/>
        <dsp:cNvSpPr/>
      </dsp:nvSpPr>
      <dsp:spPr>
        <a:xfrm>
          <a:off x="339037" y="1683951"/>
          <a:ext cx="4746527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407" tIns="0" rIns="17940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Inventory</a:t>
          </a:r>
          <a:endParaRPr lang="en-US" sz="2400" kern="1200" dirty="0"/>
        </a:p>
      </dsp:txBody>
      <dsp:txXfrm>
        <a:off x="363535" y="1708449"/>
        <a:ext cx="4697531" cy="452844"/>
      </dsp:txXfrm>
    </dsp:sp>
    <dsp:sp modelId="{AE51FE02-AF22-6149-9558-D5EC29FAFD40}">
      <dsp:nvSpPr>
        <dsp:cNvPr id="0" name=""/>
        <dsp:cNvSpPr/>
      </dsp:nvSpPr>
      <dsp:spPr>
        <a:xfrm>
          <a:off x="0" y="3000516"/>
          <a:ext cx="678075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262" tIns="354076" rIns="526262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Waiting for availability of works engineer to approve</a:t>
          </a:r>
          <a:endParaRPr lang="en-US" sz="1700" kern="1200"/>
        </a:p>
      </dsp:txBody>
      <dsp:txXfrm>
        <a:off x="0" y="3000516"/>
        <a:ext cx="6780753" cy="963900"/>
      </dsp:txXfrm>
    </dsp:sp>
    <dsp:sp modelId="{1190623A-CAA1-D344-AD44-3E3A0211A2F0}">
      <dsp:nvSpPr>
        <dsp:cNvPr id="0" name=""/>
        <dsp:cNvSpPr/>
      </dsp:nvSpPr>
      <dsp:spPr>
        <a:xfrm>
          <a:off x="339037" y="2749596"/>
          <a:ext cx="4746527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407" tIns="0" rIns="17940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Waiting</a:t>
          </a:r>
          <a:endParaRPr lang="en-US" sz="2400" kern="1200" dirty="0"/>
        </a:p>
      </dsp:txBody>
      <dsp:txXfrm>
        <a:off x="363535" y="2774094"/>
        <a:ext cx="4697531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3A2DB-BE36-3442-B16E-35D3F99DC13B}">
      <dsp:nvSpPr>
        <dsp:cNvPr id="0" name=""/>
        <dsp:cNvSpPr/>
      </dsp:nvSpPr>
      <dsp:spPr>
        <a:xfrm>
          <a:off x="0" y="314898"/>
          <a:ext cx="6780753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262" tIns="333248" rIns="52626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/>
            <a:t>Selected equipment not available, alternative equipment sought</a:t>
          </a:r>
          <a:endParaRPr lang="en-US" sz="1600" kern="1200" baseline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/>
            <a:t>Incorrect equipment delivered and returned to supplier</a:t>
          </a:r>
          <a:endParaRPr lang="en-US" sz="1600" kern="1200" baseline="0" dirty="0"/>
        </a:p>
      </dsp:txBody>
      <dsp:txXfrm>
        <a:off x="0" y="314898"/>
        <a:ext cx="6780753" cy="1386000"/>
      </dsp:txXfrm>
    </dsp:sp>
    <dsp:sp modelId="{809F5857-5E03-0F44-ACFE-A938F31465A6}">
      <dsp:nvSpPr>
        <dsp:cNvPr id="0" name=""/>
        <dsp:cNvSpPr/>
      </dsp:nvSpPr>
      <dsp:spPr>
        <a:xfrm>
          <a:off x="339037" y="78738"/>
          <a:ext cx="4746527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407" tIns="0" rIns="17940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Defect</a:t>
          </a:r>
          <a:endParaRPr lang="en-US" sz="2400" kern="1200" dirty="0"/>
        </a:p>
      </dsp:txBody>
      <dsp:txXfrm>
        <a:off x="362094" y="101795"/>
        <a:ext cx="4700413" cy="426206"/>
      </dsp:txXfrm>
    </dsp:sp>
    <dsp:sp modelId="{FF8E5937-EDED-EE4E-BF2F-59D3F9019F57}">
      <dsp:nvSpPr>
        <dsp:cNvPr id="0" name=""/>
        <dsp:cNvSpPr/>
      </dsp:nvSpPr>
      <dsp:spPr>
        <a:xfrm>
          <a:off x="0" y="2023459"/>
          <a:ext cx="6780753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262" tIns="333248" rIns="52626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/>
            <a:t>Clerk finds available equipment and rental request is rejected because equipment not needed</a:t>
          </a:r>
          <a:endParaRPr lang="en-US" sz="1600" kern="1200" baseline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baseline="0" dirty="0" smtClean="0"/>
            <a:t>Rental requests being approved and then canceled by site engineer</a:t>
          </a:r>
          <a:endParaRPr lang="en-US" sz="1600" kern="1200" baseline="0" dirty="0"/>
        </a:p>
      </dsp:txBody>
      <dsp:txXfrm>
        <a:off x="0" y="2023459"/>
        <a:ext cx="6780753" cy="1386000"/>
      </dsp:txXfrm>
    </dsp:sp>
    <dsp:sp modelId="{AEA47DC9-248B-BE47-9DC2-28ED66BD520C}">
      <dsp:nvSpPr>
        <dsp:cNvPr id="0" name=""/>
        <dsp:cNvSpPr/>
      </dsp:nvSpPr>
      <dsp:spPr>
        <a:xfrm>
          <a:off x="339037" y="1787298"/>
          <a:ext cx="4746527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407" tIns="0" rIns="17940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Over-processing</a:t>
          </a:r>
          <a:endParaRPr lang="en-US" sz="2400" kern="1200" dirty="0"/>
        </a:p>
      </dsp:txBody>
      <dsp:txXfrm>
        <a:off x="362094" y="1810355"/>
        <a:ext cx="4700413" cy="426206"/>
      </dsp:txXfrm>
    </dsp:sp>
    <dsp:sp modelId="{0BD9F23D-07AC-0840-8656-84F75D1ED434}">
      <dsp:nvSpPr>
        <dsp:cNvPr id="0" name=""/>
        <dsp:cNvSpPr/>
      </dsp:nvSpPr>
      <dsp:spPr>
        <a:xfrm>
          <a:off x="0" y="3732019"/>
          <a:ext cx="678075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26262" tIns="333248" rIns="52626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Equipment being rented and not used at all</a:t>
          </a:r>
          <a:endParaRPr lang="en-US" sz="1600" kern="1200" dirty="0"/>
        </a:p>
      </dsp:txBody>
      <dsp:txXfrm>
        <a:off x="0" y="3732019"/>
        <a:ext cx="6780753" cy="680400"/>
      </dsp:txXfrm>
    </dsp:sp>
    <dsp:sp modelId="{3D148E57-9D47-C448-B323-4C698B01DAFA}">
      <dsp:nvSpPr>
        <dsp:cNvPr id="0" name=""/>
        <dsp:cNvSpPr/>
      </dsp:nvSpPr>
      <dsp:spPr>
        <a:xfrm>
          <a:off x="339037" y="3495859"/>
          <a:ext cx="4746527" cy="4723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9407" tIns="0" rIns="179407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Over-production</a:t>
          </a:r>
          <a:endParaRPr lang="en-US" sz="2400" kern="1200" dirty="0"/>
        </a:p>
      </dsp:txBody>
      <dsp:txXfrm>
        <a:off x="362094" y="3518916"/>
        <a:ext cx="4700413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B39B0-CD0D-D74D-B0AF-8F044FABDC31}">
      <dsp:nvSpPr>
        <dsp:cNvPr id="0" name=""/>
        <dsp:cNvSpPr/>
      </dsp:nvSpPr>
      <dsp:spPr>
        <a:xfrm>
          <a:off x="0" y="13661"/>
          <a:ext cx="7240557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Issue name</a:t>
          </a:r>
          <a:endParaRPr lang="en-US" sz="2000" kern="1200" dirty="0"/>
        </a:p>
      </dsp:txBody>
      <dsp:txXfrm>
        <a:off x="26501" y="40162"/>
        <a:ext cx="7187555" cy="489878"/>
      </dsp:txXfrm>
    </dsp:sp>
    <dsp:sp modelId="{083445D6-3FCA-0A47-8A62-782ECF808B51}">
      <dsp:nvSpPr>
        <dsp:cNvPr id="0" name=""/>
        <dsp:cNvSpPr/>
      </dsp:nvSpPr>
      <dsp:spPr>
        <a:xfrm>
          <a:off x="0" y="556541"/>
          <a:ext cx="7240557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88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baseline="0" dirty="0" smtClean="0"/>
            <a:t>Equipment kept longer than needed</a:t>
          </a:r>
          <a:endParaRPr lang="en-US" sz="1600" kern="1200" baseline="0" dirty="0"/>
        </a:p>
      </dsp:txBody>
      <dsp:txXfrm>
        <a:off x="0" y="556541"/>
        <a:ext cx="7240557" cy="480240"/>
      </dsp:txXfrm>
    </dsp:sp>
    <dsp:sp modelId="{C32E7790-0779-B646-A6BB-5A1B210F8FBE}">
      <dsp:nvSpPr>
        <dsp:cNvPr id="0" name=""/>
        <dsp:cNvSpPr/>
      </dsp:nvSpPr>
      <dsp:spPr>
        <a:xfrm>
          <a:off x="0" y="1036781"/>
          <a:ext cx="7240557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Description</a:t>
          </a:r>
          <a:endParaRPr lang="en-US" sz="2000" kern="1200" dirty="0"/>
        </a:p>
      </dsp:txBody>
      <dsp:txXfrm>
        <a:off x="26501" y="1063282"/>
        <a:ext cx="7187555" cy="489878"/>
      </dsp:txXfrm>
    </dsp:sp>
    <dsp:sp modelId="{2B986654-C0E7-7F43-B458-C0F266AF002E}">
      <dsp:nvSpPr>
        <dsp:cNvPr id="0" name=""/>
        <dsp:cNvSpPr/>
      </dsp:nvSpPr>
      <dsp:spPr>
        <a:xfrm>
          <a:off x="0" y="1579661"/>
          <a:ext cx="7240557" cy="495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88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baseline="0" dirty="0" smtClean="0"/>
            <a:t>Site engineers keep rented equipment longer than needed by asking for deadline extensions</a:t>
          </a:r>
          <a:endParaRPr lang="en-US" sz="1600" kern="1200" baseline="0" dirty="0"/>
        </a:p>
      </dsp:txBody>
      <dsp:txXfrm>
        <a:off x="0" y="1579661"/>
        <a:ext cx="7240557" cy="495247"/>
      </dsp:txXfrm>
    </dsp:sp>
    <dsp:sp modelId="{8A7A1435-D921-E74E-84FC-796B9ADCC8DA}">
      <dsp:nvSpPr>
        <dsp:cNvPr id="0" name=""/>
        <dsp:cNvSpPr/>
      </dsp:nvSpPr>
      <dsp:spPr>
        <a:xfrm>
          <a:off x="0" y="2074908"/>
          <a:ext cx="7240557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Assumptions</a:t>
          </a:r>
          <a:endParaRPr lang="en-US" sz="2000" kern="1200" dirty="0"/>
        </a:p>
      </dsp:txBody>
      <dsp:txXfrm>
        <a:off x="26501" y="2101409"/>
        <a:ext cx="7187555" cy="489878"/>
      </dsp:txXfrm>
    </dsp:sp>
    <dsp:sp modelId="{A89A47D0-88ED-AE49-9716-3F5685CA349E}">
      <dsp:nvSpPr>
        <dsp:cNvPr id="0" name=""/>
        <dsp:cNvSpPr/>
      </dsp:nvSpPr>
      <dsp:spPr>
        <a:xfrm>
          <a:off x="0" y="2617788"/>
          <a:ext cx="7240557" cy="81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88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baseline="0" dirty="0" smtClean="0"/>
            <a:t>3000 pieces of equipment rented p.a.</a:t>
          </a:r>
          <a:endParaRPr lang="en-US" sz="1600" kern="1200" baseline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baseline="0" dirty="0" smtClean="0"/>
            <a:t>In 10% of cases, equipment is kept two days more than needed</a:t>
          </a:r>
          <a:endParaRPr lang="en-US" sz="1600" kern="1200" baseline="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baseline="0" dirty="0" smtClean="0"/>
            <a:t>Average rental cost is 100 per day</a:t>
          </a:r>
          <a:endParaRPr lang="en-US" sz="1600" kern="1200" baseline="0" dirty="0"/>
        </a:p>
      </dsp:txBody>
      <dsp:txXfrm>
        <a:off x="0" y="2617788"/>
        <a:ext cx="7240557" cy="810404"/>
      </dsp:txXfrm>
    </dsp:sp>
    <dsp:sp modelId="{531A8CEF-3066-5045-8AFF-F98BEC37B4C8}">
      <dsp:nvSpPr>
        <dsp:cNvPr id="0" name=""/>
        <dsp:cNvSpPr/>
      </dsp:nvSpPr>
      <dsp:spPr>
        <a:xfrm>
          <a:off x="0" y="3428193"/>
          <a:ext cx="7240557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/>
            <a:t>Quantitative impact</a:t>
          </a:r>
          <a:endParaRPr lang="en-US" sz="2000" kern="1200" baseline="0" dirty="0"/>
        </a:p>
      </dsp:txBody>
      <dsp:txXfrm>
        <a:off x="26501" y="3454694"/>
        <a:ext cx="7187555" cy="489878"/>
      </dsp:txXfrm>
    </dsp:sp>
    <dsp:sp modelId="{7EE0249F-2E7B-CB4E-921F-B1747AEDDB09}">
      <dsp:nvSpPr>
        <dsp:cNvPr id="0" name=""/>
        <dsp:cNvSpPr/>
      </dsp:nvSpPr>
      <dsp:spPr>
        <a:xfrm>
          <a:off x="0" y="3971073"/>
          <a:ext cx="7240557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88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baseline="0" dirty="0" smtClean="0"/>
            <a:t>0.1 × 3000 × 2 × 100 = 60,000 </a:t>
          </a:r>
          <a:r>
            <a:rPr lang="en-US" sz="1600" kern="1200" baseline="0" dirty="0" err="1" smtClean="0"/>
            <a:t>p.a</a:t>
          </a:r>
          <a:endParaRPr lang="en-US" sz="1600" kern="1200" baseline="0" dirty="0"/>
        </a:p>
      </dsp:txBody>
      <dsp:txXfrm>
        <a:off x="0" y="3971073"/>
        <a:ext cx="7240557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03.05.2018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de-AT" smtClean="0"/>
              <a:pPr/>
              <a:t>03.05.2018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30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2901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57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77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098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83" indent="-285725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98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5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1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37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3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69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85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82B77F43-60BE-4E2C-9ECA-774DC50CDAB7}" type="slidenum">
              <a:rPr lang="en-US" sz="1000"/>
              <a:pPr/>
              <a:t>2</a:t>
            </a:fld>
            <a:endParaRPr 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79425" y="768350"/>
            <a:ext cx="6138863" cy="3838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4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4225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1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20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94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1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8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5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9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29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48076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4977" indent="-278838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5349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149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07630" indent="-223070" defTabSz="949597" eaLnBrk="0" hangingPunct="0"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376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99910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4604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2189" indent="-223070" defTabSz="949597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22033E-B691-CA4D-9A71-FE16B728D59F}" type="slidenum">
              <a:rPr lang="en-US" sz="1300" b="0"/>
              <a:pPr eaLnBrk="1" hangingPunct="1"/>
              <a:t>33</a:t>
            </a:fld>
            <a:endParaRPr lang="en-US" sz="1300" b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t-EE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8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6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2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02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6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4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62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41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71943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1E29B-21C5-4616-8C91-16E7C6184830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887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78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3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83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94599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22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4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8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50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898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4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4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759E-8999-4DBB-AFA5-27BEE8C6C2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344613"/>
            <a:ext cx="7759644" cy="3853905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06B7-302C-4F5F-8C6D-425307958B79}" type="datetime1">
              <a:rPr lang="de-AT" smtClean="0"/>
              <a:t>03.05.2018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494-9322-42D4-89C0-371FCD90BCBB}" type="datetime1">
              <a:rPr lang="de-AT" smtClean="0"/>
              <a:t>03.05.2018</a:t>
            </a:fld>
            <a:endParaRPr lang="de-AT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5E96A0-43D8-45AE-ACDA-B0069831F056}" type="datetime1">
              <a:rPr lang="de-AT" smtClean="0"/>
              <a:t>03.05.2018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5EA6F-A024-4C66-9C8B-8520E7132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7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34910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294340" y="978955"/>
            <a:ext cx="9137619" cy="2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3A7D816-8143-4089-A674-7FBE2F1D70E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711621" y="288569"/>
            <a:ext cx="1170000" cy="61728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4613"/>
            <a:ext cx="7764463" cy="3859212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462407" y="5412059"/>
            <a:ext cx="892150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err="1" smtClean="0"/>
              <a:t>Slides</a:t>
            </a:r>
            <a:r>
              <a:rPr lang="de-AT" dirty="0" smtClean="0"/>
              <a:t> </a:t>
            </a:r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 userDrawn="1">
            <p:ph type="dt" sz="half" idx="2"/>
          </p:nvPr>
        </p:nvSpPr>
        <p:spPr>
          <a:xfrm>
            <a:off x="5745181" y="5412059"/>
            <a:ext cx="987407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r">
              <a:defRPr lang="de-DE" sz="800" kern="1200" cap="all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CC9DEAF-4E2F-4BE8-ACB6-85FF8C703643}" type="datetime1">
              <a:rPr lang="de-AT" smtClean="0"/>
              <a:t>03.05.2018</a:t>
            </a:fld>
            <a:endParaRPr lang="de-AT" dirty="0"/>
          </a:p>
        </p:txBody>
      </p:sp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39700"/>
            <a:ext cx="6840000" cy="9038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Titelmasterformat durch </a:t>
            </a:r>
            <a:br>
              <a:rPr lang="de-AT" dirty="0"/>
            </a:br>
            <a:r>
              <a:rPr lang="de-AT" dirty="0"/>
              <a:t>Klicken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29F41FE-2827-48CB-9F30-E0C59775241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5351511"/>
            <a:ext cx="1318058" cy="2285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390525" cy="5715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513764" y="31277"/>
            <a:ext cx="1589820" cy="105488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57200" y="1030828"/>
            <a:ext cx="3954137" cy="5533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483847" y="1030828"/>
            <a:ext cx="3954137" cy="55338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>
          <a:xfrm>
            <a:off x="7355615" y="5087297"/>
            <a:ext cx="1849008" cy="697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  <p:sldLayoutId id="2147483670" r:id="rId5"/>
  </p:sldLayoutIdLst>
  <p:transition>
    <p:fade/>
  </p:transition>
  <p:hf hdr="0" ft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66700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SzPct val="100000"/>
        <a:buFont typeface="Wingdings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4388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74738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41438" indent="-2635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3278" userDrawn="1">
          <p15:clr>
            <a:srgbClr val="F26B43"/>
          </p15:clr>
        </p15:guide>
        <p15:guide id="9" orient="horz" pos="182" userDrawn="1">
          <p15:clr>
            <a:srgbClr val="F26B43"/>
          </p15:clr>
        </p15:guide>
        <p15:guide id="10" orient="horz" pos="847" userDrawn="1">
          <p15:clr>
            <a:srgbClr val="F26B43"/>
          </p15:clr>
        </p15:guide>
        <p15:guide id="11" orient="horz" pos="35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Value-Added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Waste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Stakeholder Analysis &amp; Issue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Root-Cause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1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de-AT" dirty="0"/>
              <a:t>6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: Qualitative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215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Equipment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Rental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Process – VA Analysis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 descr="Screen Shot 2015-03-10 at 10.29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1" y="1314112"/>
            <a:ext cx="7296726" cy="39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7" dirty="0"/>
              <a:t>Pharmacy prescription process (Exercise 1.6)</a:t>
            </a:r>
          </a:p>
          <a:p>
            <a:pPr lvl="1"/>
            <a:r>
              <a:rPr lang="en-US" sz="1833" dirty="0"/>
              <a:t>Identify at least three VA steps, at least three BVA steps and at least three NVA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Value-Added Analysis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Waste</a:t>
            </a:r>
            <a:endParaRPr lang="en-US" sz="1400" dirty="0"/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Move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Hold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Overdo</a:t>
            </a:r>
            <a:endParaRPr lang="en-US" dirty="0"/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Stakeholder Analysis &amp; Issue Documentation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12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de-AT" dirty="0"/>
              <a:t>6</a:t>
            </a:r>
            <a:r>
              <a:rPr lang="de-AT" dirty="0" smtClean="0"/>
              <a:t>: Qualitative </a:t>
            </a:r>
            <a:r>
              <a:rPr lang="de-AT" dirty="0" err="1" smtClean="0"/>
              <a:t>Process</a:t>
            </a:r>
            <a:r>
              <a:rPr lang="de-AT" dirty="0" smtClean="0"/>
              <a:t> Analysis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8284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Waste analysis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"</a:t>
            </a: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All we are doing is looking at the time line, from the moment the customer gives us an order to the point when we collect the cash.</a:t>
            </a:r>
          </a:p>
          <a:p>
            <a:pPr>
              <a:buFontTx/>
              <a:buNone/>
            </a:pPr>
            <a:r>
              <a:rPr lang="en-US" i="1" dirty="0">
                <a:latin typeface="Arial" charset="0"/>
                <a:ea typeface="ＭＳ Ｐゴシック" charset="0"/>
                <a:cs typeface="ＭＳ Ｐゴシック" charset="0"/>
              </a:rPr>
              <a:t>	And we are reducing the time line by reducing the non-value-adding wastes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				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Taiichi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Ohno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1508" name="Picture 3" descr="taiichi-oh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71" y="3419600"/>
            <a:ext cx="1600729" cy="175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40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51620" y="1117307"/>
          <a:ext cx="6780753" cy="402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sources of waste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14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762000" y="1206500"/>
            <a:ext cx="3302000" cy="1778000"/>
          </a:xfrm>
        </p:spPr>
        <p:txBody>
          <a:bodyPr/>
          <a:lstStyle/>
          <a:p>
            <a:r>
              <a:rPr lang="en-US" b="1" dirty="0" smtClean="0"/>
              <a:t>Move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5334000"/>
            <a:ext cx="381000" cy="1270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15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755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1620" y="1117307"/>
            <a:ext cx="6869138" cy="4187298"/>
          </a:xfrm>
        </p:spPr>
        <p:txBody>
          <a:bodyPr>
            <a:normAutofit/>
          </a:bodyPr>
          <a:lstStyle/>
          <a:p>
            <a:r>
              <a:rPr lang="en-US" sz="2333" dirty="0"/>
              <a:t>Send or receive materials or documents (incl. electronic) taken as input or output by the process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apply for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admission at a University,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students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fill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 an online form.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When a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student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submits 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online form, a PDF document is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generated. 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student is requested to download it, sign it, and send it by post together with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required documents: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Certified copies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degree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academic transcripts. 2. Results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language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test. 3.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CV.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When the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documents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arrive to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admissions office, an officer checks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their completeness. If a document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missing, an e-mail is sent to the student. The student has 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send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missing documents by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e-mail or post depending on document type.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Unnecessary transportation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16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Motion </a:t>
            </a:r>
            <a:r>
              <a:rPr lang="en-US" sz="2167" dirty="0"/>
              <a:t>of resources internally within the process</a:t>
            </a:r>
          </a:p>
          <a:p>
            <a:r>
              <a:rPr lang="en-US" sz="2167" dirty="0"/>
              <a:t>Common in manufacturing processes, less common in business processes</a:t>
            </a:r>
          </a:p>
          <a:p>
            <a:pPr marL="0" indent="0"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Examples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Vehicle inspection process, a process worker moves with the inspection forms from one inspection base to  another; in some cases inspection equipment also needs to be moved around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Approval process, a process workers moves around the organization to collect signatures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5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762000" y="1206500"/>
            <a:ext cx="3302000" cy="1778000"/>
          </a:xfrm>
        </p:spPr>
        <p:txBody>
          <a:bodyPr/>
          <a:lstStyle/>
          <a:p>
            <a:r>
              <a:rPr lang="en-US" b="1" dirty="0" smtClean="0"/>
              <a:t>Hold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5334000"/>
            <a:ext cx="381000" cy="1270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990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Materials inventory</a:t>
            </a:r>
          </a:p>
          <a:p>
            <a:r>
              <a:rPr lang="en-US" dirty="0" smtClean="0"/>
              <a:t>Work-in-process (WIP)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r>
              <a:rPr lang="en-US" dirty="0" smtClean="0"/>
              <a:t>Vehicle inspection process, when a vehicle does not pass the first inspection, it is sent back for adjustments and left in a pending status. At a given point in time, about 100 vehicles are in the “pending” status across all inspection stations</a:t>
            </a:r>
          </a:p>
          <a:p>
            <a:r>
              <a:rPr lang="en-US" dirty="0" smtClean="0"/>
              <a:t>University admission process: About </a:t>
            </a:r>
            <a:r>
              <a:rPr lang="en-US" dirty="0"/>
              <a:t>3000 applications are handled concurrently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19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79" y="1254559"/>
            <a:ext cx="4381909" cy="4073545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5375" y="33069"/>
            <a:ext cx="6600336" cy="879231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Process Analysis in the BPM Lifecycle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7222726" y="1515663"/>
            <a:ext cx="554404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686015" y="2402221"/>
            <a:ext cx="109904" cy="55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pic>
        <p:nvPicPr>
          <p:cNvPr id="18" name="Picture 4" descr="\\psf\Home\Desktop\pics\ch3_PurchaseOrde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" y="4356406"/>
            <a:ext cx="125217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\\psf\Home\Desktop\pics\ch3_PurchaseOrde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7053" y="2506670"/>
            <a:ext cx="1862287" cy="21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\\psf\Home\Desktop\pics\ch6_cause_effect_rejected_equipme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77" y="3779062"/>
            <a:ext cx="1330525" cy="940297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2" descr="\\psf\Home\Desktop\pics\ch10_fina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31" y="5313235"/>
            <a:ext cx="1413403" cy="35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 bwMode="auto">
          <a:xfrm>
            <a:off x="5229913" y="3232868"/>
            <a:ext cx="1083315" cy="563274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5258308" y="2325767"/>
            <a:ext cx="745773" cy="433776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631194" y="3989339"/>
            <a:ext cx="873670" cy="605722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pic>
        <p:nvPicPr>
          <p:cNvPr id="15" name="Inhaltsplatzhalter 7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635620" y="1373072"/>
            <a:ext cx="1450014" cy="7678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1" y="1863105"/>
            <a:ext cx="2019196" cy="6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04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Waiting for materials or input data</a:t>
            </a:r>
          </a:p>
          <a:p>
            <a:r>
              <a:rPr lang="en-US" dirty="0" smtClean="0"/>
              <a:t>Task waiting </a:t>
            </a:r>
            <a:r>
              <a:rPr lang="en-US" dirty="0"/>
              <a:t>for a resource</a:t>
            </a:r>
          </a:p>
          <a:p>
            <a:r>
              <a:rPr lang="en-US" dirty="0" smtClean="0"/>
              <a:t>Resource waiting for work (resource idleness)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r>
              <a:rPr lang="en-US" dirty="0" smtClean="0"/>
              <a:t>Vehicle inspection process: A technician at a base of the inspection station waiting for the next vehicle</a:t>
            </a:r>
          </a:p>
          <a:p>
            <a:r>
              <a:rPr lang="en-US" dirty="0" smtClean="0"/>
              <a:t>Approval process: Request waiting for approver</a:t>
            </a:r>
          </a:p>
          <a:p>
            <a:r>
              <a:rPr lang="en-US" dirty="0" smtClean="0"/>
              <a:t>University admission process: Incomplete application waiting for additional documents; batch of applications waiting for committee to meet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762000" y="1206500"/>
            <a:ext cx="3302000" cy="1778000"/>
          </a:xfrm>
        </p:spPr>
        <p:txBody>
          <a:bodyPr/>
          <a:lstStyle/>
          <a:p>
            <a:r>
              <a:rPr lang="en-US" b="1" dirty="0" smtClean="0"/>
              <a:t>Over-do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01000" y="5334000"/>
            <a:ext cx="381000" cy="127000"/>
          </a:xfrm>
        </p:spPr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21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73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Correcting or compensating for a defect</a:t>
            </a:r>
          </a:p>
          <a:p>
            <a:r>
              <a:rPr lang="en-US" dirty="0" smtClean="0"/>
              <a:t>Rework loops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r>
              <a:rPr lang="en-US" dirty="0" smtClean="0"/>
              <a:t>Vehicle inspection: A vehicle needs to come back to a station due to an omission</a:t>
            </a:r>
          </a:p>
          <a:p>
            <a:r>
              <a:rPr lang="en-US" dirty="0" smtClean="0"/>
              <a:t>Travel approval: Request sent back to requestor for revision</a:t>
            </a:r>
          </a:p>
          <a:p>
            <a:r>
              <a:rPr lang="en-US" dirty="0" smtClean="0"/>
              <a:t>University admission: Application sent back to applicant for modification; request needs to be re-assessed later due to incomplete information</a:t>
            </a:r>
          </a:p>
          <a:p>
            <a:pPr marL="190492" lvl="1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22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1619" y="1117306"/>
            <a:ext cx="6809043" cy="4292263"/>
          </a:xfrm>
        </p:spPr>
        <p:txBody>
          <a:bodyPr>
            <a:normAutofit/>
          </a:bodyPr>
          <a:lstStyle/>
          <a:p>
            <a:r>
              <a:rPr lang="en-US" dirty="0" smtClean="0"/>
              <a:t>Tasks performed unnecessarily given the outcome of the process</a:t>
            </a:r>
          </a:p>
          <a:p>
            <a:r>
              <a:rPr lang="en-US" dirty="0" smtClean="0"/>
              <a:t>Unnecessary perfectionism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r>
              <a:rPr lang="en-US" dirty="0" smtClean="0"/>
              <a:t>Vehicle inspection: Technicians take time to measure vehicle emissions with higher accuracy than required, only to find that the vehicle clearly does not fulfill the required emission levels</a:t>
            </a:r>
          </a:p>
          <a:p>
            <a:r>
              <a:rPr lang="en-US" dirty="0" smtClean="0"/>
              <a:t>Travel approval: 10% of approvals are trivially rejected at the end of the process due to lack of budget</a:t>
            </a:r>
          </a:p>
          <a:p>
            <a:r>
              <a:rPr lang="en-US" dirty="0" smtClean="0"/>
              <a:t>University admission: Officers spend time verifying the authenticity of degrees, transcripts and language test results. In 1% of cases, these verifications uncover issues.</a:t>
            </a:r>
            <a:br>
              <a:rPr lang="en-US" dirty="0" smtClean="0"/>
            </a:br>
            <a:r>
              <a:rPr lang="en-US" dirty="0" smtClean="0"/>
              <a:t>Verified applications are sent to the admissions committee. The admission committee accepts 20% of the applications it receives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23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Unnecessary process instances are performed, producing outcomes that do not add value upon completion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Examples</a:t>
            </a:r>
          </a:p>
          <a:p>
            <a:r>
              <a:rPr lang="en-US" dirty="0" smtClean="0"/>
              <a:t>Order-to-cash: In 50% of cases, issued quotes do not lead to an order</a:t>
            </a:r>
          </a:p>
          <a:p>
            <a:r>
              <a:rPr lang="en-US" dirty="0"/>
              <a:t>Travel approval: </a:t>
            </a:r>
            <a:r>
              <a:rPr lang="en-US" dirty="0" smtClean="0"/>
              <a:t>In 5% of cases, travel requests are approved but the travel is cancelled</a:t>
            </a:r>
          </a:p>
          <a:p>
            <a:r>
              <a:rPr lang="en-US" dirty="0" smtClean="0"/>
              <a:t>University admission: About 3000 applications are submitted, but only 800 are considered eligible after assessment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Over-production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24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Equipment rental process: wastes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 descr="ch1_PlantHireInitialFra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0" y="1097533"/>
            <a:ext cx="7056058" cy="43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6234" y="1293592"/>
            <a:ext cx="3214893" cy="2974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Send request to clerk (Transp.)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1240" y="3919978"/>
            <a:ext cx="2529527" cy="7076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Open and read request </a:t>
            </a:r>
          </a:p>
          <a:p>
            <a:pPr algn="ctr"/>
            <a:r>
              <a:rPr lang="en-US" sz="1333" dirty="0"/>
              <a:t>(Handover </a:t>
            </a:r>
            <a:r>
              <a:rPr lang="en-US" sz="1333" dirty="0">
                <a:sym typeface="Wingdings"/>
              </a:rPr>
              <a:t></a:t>
            </a:r>
            <a:r>
              <a:rPr lang="en-US" sz="1333" dirty="0"/>
              <a:t> transportation)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226" y="3878381"/>
            <a:ext cx="2217722" cy="7076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Forward request to </a:t>
            </a:r>
          </a:p>
          <a:p>
            <a:r>
              <a:rPr lang="en-US" sz="1333" dirty="0"/>
              <a:t>works engineer (Transp.)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94454" y="2419339"/>
            <a:ext cx="908637" cy="2974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33" dirty="0"/>
              <a:t>Defect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7373" y="4773495"/>
            <a:ext cx="2217722" cy="5025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Forward request back to clerk (Transp.)</a:t>
            </a:r>
          </a:p>
        </p:txBody>
      </p:sp>
    </p:spTree>
    <p:extLst>
      <p:ext uri="{BB962C8B-B14F-4D97-AF65-F5344CB8AC3E}">
        <p14:creationId xmlns:p14="http://schemas.microsoft.com/office/powerpoint/2010/main" val="37180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1151620" y="1117307"/>
          <a:ext cx="6780753" cy="4020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Equipment rental process: wastes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26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403105"/>
              </p:ext>
            </p:extLst>
          </p:nvPr>
        </p:nvGraphicFramePr>
        <p:xfrm>
          <a:off x="1137875" y="897373"/>
          <a:ext cx="6780753" cy="4491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 rental process: </a:t>
            </a:r>
            <a:r>
              <a:rPr lang="en-US" dirty="0" smtClean="0"/>
              <a:t>wastes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7" dirty="0"/>
              <a:t>Pharmacy prescription process (Exercise 1.6)</a:t>
            </a:r>
          </a:p>
          <a:p>
            <a:pPr lvl="1"/>
            <a:r>
              <a:rPr lang="en-US" sz="1833" dirty="0"/>
              <a:t>Identify wastes in this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Value-Added Analysis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Waste Analysis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Stakeholder Analysis &amp; Issue Register</a:t>
            </a:r>
            <a:endParaRPr lang="en-US" sz="1400" dirty="0"/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Stakeholder Analysis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Issue Register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Pareto &amp; PICK Chart</a:t>
            </a:r>
            <a:endParaRPr lang="en-US" dirty="0"/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29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  <a:r>
              <a:rPr lang="de-AT" dirty="0" smtClean="0"/>
              <a:t>: Qualitative </a:t>
            </a:r>
            <a:r>
              <a:rPr lang="de-AT" dirty="0" err="1" smtClean="0"/>
              <a:t>Process</a:t>
            </a:r>
            <a:r>
              <a:rPr lang="de-AT" dirty="0" smtClean="0"/>
              <a:t> Analysis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62213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>
          <a:xfrm>
            <a:off x="1143000" y="127000"/>
            <a:ext cx="6858000" cy="952500"/>
          </a:xfrm>
        </p:spPr>
        <p:txBody>
          <a:bodyPr/>
          <a:lstStyle/>
          <a:p>
            <a:r>
              <a:rPr lang="en-US" dirty="0" smtClean="0"/>
              <a:t>Qualitative Process Analysis: Overview</a:t>
            </a:r>
            <a:endParaRPr lang="et-EE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80370" y="1296134"/>
          <a:ext cx="6858000" cy="3611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1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 </a:t>
            </a:r>
            <a:r>
              <a:rPr lang="en-US" dirty="0" smtClean="0"/>
              <a:t>analysis: allows </a:t>
            </a:r>
            <a:r>
              <a:rPr lang="en-US" dirty="0"/>
              <a:t>us to collect issues from </a:t>
            </a:r>
            <a:r>
              <a:rPr lang="en-US" dirty="0" smtClean="0"/>
              <a:t>complementary </a:t>
            </a:r>
            <a:r>
              <a:rPr lang="en-GB" dirty="0" smtClean="0"/>
              <a:t>perspectives</a:t>
            </a:r>
            <a:r>
              <a:rPr lang="en-GB" dirty="0"/>
              <a:t>.</a:t>
            </a:r>
          </a:p>
          <a:p>
            <a:r>
              <a:rPr lang="en-US" dirty="0" smtClean="0"/>
              <a:t>Issue register: allows </a:t>
            </a:r>
            <a:r>
              <a:rPr lang="en-US" dirty="0"/>
              <a:t>us to document issues </a:t>
            </a:r>
            <a:r>
              <a:rPr lang="en-US" dirty="0" smtClean="0"/>
              <a:t>and their impact in </a:t>
            </a:r>
            <a:r>
              <a:rPr lang="en-US" dirty="0"/>
              <a:t>a structured </a:t>
            </a:r>
            <a:r>
              <a:rPr lang="en-US" dirty="0" smtClean="0"/>
              <a:t>manner</a:t>
            </a:r>
            <a:endParaRPr lang="en-US" dirty="0"/>
          </a:p>
          <a:p>
            <a:r>
              <a:rPr lang="en-US" dirty="0" smtClean="0"/>
              <a:t>Pareto </a:t>
            </a:r>
            <a:r>
              <a:rPr lang="en-US" dirty="0"/>
              <a:t>analysis and PICK </a:t>
            </a:r>
            <a:r>
              <a:rPr lang="en-US" dirty="0" smtClean="0"/>
              <a:t>charts: allow </a:t>
            </a:r>
            <a:r>
              <a:rPr lang="en-US" dirty="0"/>
              <a:t>us to select a subset of issues </a:t>
            </a:r>
            <a:r>
              <a:rPr lang="en-US" dirty="0" smtClean="0"/>
              <a:t>for </a:t>
            </a:r>
            <a:r>
              <a:rPr lang="en-GB" dirty="0" smtClean="0"/>
              <a:t>further </a:t>
            </a:r>
            <a:r>
              <a:rPr lang="en-GB" dirty="0"/>
              <a:t>analysis and redesign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30</a:t>
            </a:fld>
            <a:endParaRPr lang="de-A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Identifying and documenting process issues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26810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Stajeholder</a:t>
            </a:r>
            <a:r>
              <a:rPr lang="en-US" dirty="0" smtClean="0"/>
              <a:t> analysis is about gathering </a:t>
            </a:r>
            <a:r>
              <a:rPr lang="en-US" dirty="0"/>
              <a:t>data from multiple sources by interviewing stakeholders of different types and reconciling their viewpoints</a:t>
            </a:r>
          </a:p>
          <a:p>
            <a:pPr marL="0" indent="0">
              <a:buNone/>
            </a:pPr>
            <a:r>
              <a:rPr lang="en-US" dirty="0" smtClean="0"/>
              <a:t>In BPM</a:t>
            </a:r>
            <a:r>
              <a:rPr lang="en-US" dirty="0"/>
              <a:t>, stakeholder analysis is commonly used to gather information</a:t>
            </a:r>
          </a:p>
          <a:p>
            <a:pPr marL="0" indent="0">
              <a:buNone/>
            </a:pPr>
            <a:r>
              <a:rPr lang="en-US" dirty="0"/>
              <a:t>about issues that affect the performance of the process from different perspectives.</a:t>
            </a:r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typically five categories of stakeholders:</a:t>
            </a:r>
          </a:p>
          <a:p>
            <a:r>
              <a:rPr lang="en-US" dirty="0" smtClean="0"/>
              <a:t>The </a:t>
            </a:r>
            <a:r>
              <a:rPr lang="en-US" dirty="0"/>
              <a:t>customer(s) of the process.</a:t>
            </a:r>
          </a:p>
          <a:p>
            <a:r>
              <a:rPr lang="en-US" dirty="0" smtClean="0"/>
              <a:t>The </a:t>
            </a:r>
            <a:r>
              <a:rPr lang="en-US" dirty="0"/>
              <a:t>process participants.</a:t>
            </a:r>
          </a:p>
          <a:p>
            <a:r>
              <a:rPr lang="en-US" dirty="0" smtClean="0"/>
              <a:t>The </a:t>
            </a:r>
            <a:r>
              <a:rPr lang="en-US" dirty="0"/>
              <a:t>external parties (e.g., suppliers, sub-contractors) involved in the process.</a:t>
            </a:r>
          </a:p>
          <a:p>
            <a:r>
              <a:rPr lang="en-US" dirty="0" smtClean="0"/>
              <a:t>The </a:t>
            </a:r>
            <a:r>
              <a:rPr lang="en-US" dirty="0"/>
              <a:t>process owner and the operational managers who supervise the </a:t>
            </a:r>
            <a:r>
              <a:rPr lang="en-US" dirty="0" smtClean="0"/>
              <a:t>process participants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sponsor of the process improvement effort and other executive </a:t>
            </a:r>
            <a:r>
              <a:rPr lang="en-US" dirty="0" smtClean="0"/>
              <a:t>managers who </a:t>
            </a:r>
            <a:r>
              <a:rPr lang="en-US" dirty="0"/>
              <a:t>have a stake in the performance of the process.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31</a:t>
            </a:fld>
            <a:endParaRPr lang="de-A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Stakeholder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04822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2019" y="1344613"/>
            <a:ext cx="7759644" cy="40481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Customers </a:t>
            </a:r>
            <a:r>
              <a:rPr lang="en-US" dirty="0"/>
              <a:t>are </a:t>
            </a:r>
            <a:r>
              <a:rPr lang="en-US" dirty="0" smtClean="0"/>
              <a:t>often concerned about slow </a:t>
            </a:r>
            <a:r>
              <a:rPr lang="en-US" dirty="0"/>
              <a:t>cycle time, defects, lack of transparency, or lack of </a:t>
            </a:r>
            <a:r>
              <a:rPr lang="en-US" dirty="0" smtClean="0"/>
              <a:t>traceability (inability </a:t>
            </a:r>
            <a:r>
              <a:rPr lang="en-US" dirty="0"/>
              <a:t>to observe the current </a:t>
            </a:r>
            <a:r>
              <a:rPr lang="en-US" dirty="0" smtClean="0"/>
              <a:t>process status).</a:t>
            </a:r>
          </a:p>
          <a:p>
            <a:r>
              <a:rPr lang="en-US" dirty="0"/>
              <a:t>Process participants might be rather concerned </a:t>
            </a:r>
            <a:r>
              <a:rPr lang="en-US" dirty="0" smtClean="0"/>
              <a:t>about:</a:t>
            </a:r>
          </a:p>
          <a:p>
            <a:pPr lvl="1"/>
            <a:r>
              <a:rPr lang="en-US" dirty="0" smtClean="0"/>
              <a:t>High </a:t>
            </a:r>
            <a:r>
              <a:rPr lang="en-US" dirty="0"/>
              <a:t>resource utilization, </a:t>
            </a:r>
            <a:r>
              <a:rPr lang="en-US" dirty="0" smtClean="0"/>
              <a:t>working </a:t>
            </a:r>
            <a:r>
              <a:rPr lang="en-US" dirty="0"/>
              <a:t>under stress. </a:t>
            </a:r>
            <a:endParaRPr lang="en-US" dirty="0" smtClean="0"/>
          </a:p>
          <a:p>
            <a:pPr lvl="1"/>
            <a:r>
              <a:rPr lang="en-US" dirty="0" smtClean="0"/>
              <a:t>Defects arising </a:t>
            </a:r>
            <a:r>
              <a:rPr lang="en-US" dirty="0"/>
              <a:t>from handoffs in the </a:t>
            </a:r>
            <a:r>
              <a:rPr lang="en-US" dirty="0" smtClean="0"/>
              <a:t>process and wastes.</a:t>
            </a:r>
          </a:p>
          <a:p>
            <a:r>
              <a:rPr lang="en-US" dirty="0"/>
              <a:t>External parties </a:t>
            </a:r>
            <a:r>
              <a:rPr lang="en-US" dirty="0" smtClean="0"/>
              <a:t>(e.g. suppliers </a:t>
            </a:r>
            <a:r>
              <a:rPr lang="en-US" dirty="0"/>
              <a:t>and </a:t>
            </a:r>
            <a:r>
              <a:rPr lang="en-US" dirty="0" smtClean="0"/>
              <a:t>sub-contractors) </a:t>
            </a:r>
            <a:r>
              <a:rPr lang="en-US" dirty="0"/>
              <a:t>are generally concerned about having a steady or growing stream of work from the process, being able to plan their work ahead, and being able to meet contractual requirements</a:t>
            </a:r>
            <a:r>
              <a:rPr lang="en-US" dirty="0" smtClean="0"/>
              <a:t>.</a:t>
            </a:r>
          </a:p>
          <a:p>
            <a:r>
              <a:rPr lang="en-US" dirty="0"/>
              <a:t>The process owner </a:t>
            </a:r>
            <a:r>
              <a:rPr lang="en-US" dirty="0" smtClean="0"/>
              <a:t>is usually  concerned </a:t>
            </a:r>
            <a:r>
              <a:rPr lang="en-US" dirty="0"/>
              <a:t>with </a:t>
            </a:r>
            <a:r>
              <a:rPr lang="en-US" dirty="0" smtClean="0"/>
              <a:t>performance, </a:t>
            </a:r>
            <a:r>
              <a:rPr lang="en-US" dirty="0"/>
              <a:t>be it high cycle times or high processing times. </a:t>
            </a:r>
            <a:r>
              <a:rPr lang="en-US" dirty="0" smtClean="0"/>
              <a:t>Also </a:t>
            </a:r>
            <a:r>
              <a:rPr lang="en-US" dirty="0"/>
              <a:t>be concerned about common </a:t>
            </a:r>
            <a:r>
              <a:rPr lang="en-US" dirty="0" smtClean="0"/>
              <a:t>defects and wastes, and  </a:t>
            </a:r>
            <a:r>
              <a:rPr lang="en-US" dirty="0"/>
              <a:t>compliance with internal policy and external regulations</a:t>
            </a:r>
            <a:r>
              <a:rPr lang="en-US" dirty="0" smtClean="0"/>
              <a:t>.</a:t>
            </a:r>
          </a:p>
          <a:p>
            <a:r>
              <a:rPr lang="en-US" dirty="0"/>
              <a:t>The sponsor and other high-level managers are generally concerned with the strategic alignment of the process and the contribution of the process to </a:t>
            </a:r>
            <a:r>
              <a:rPr lang="en-US" dirty="0" smtClean="0"/>
              <a:t>key </a:t>
            </a:r>
            <a:r>
              <a:rPr lang="en-US" dirty="0"/>
              <a:t>performance </a:t>
            </a:r>
            <a:r>
              <a:rPr lang="en-US" dirty="0" smtClean="0"/>
              <a:t>indicators. Also concerned </a:t>
            </a:r>
            <a:r>
              <a:rPr lang="en-US" dirty="0"/>
              <a:t>about the ability of the process to adapt to evolving customer expectations, </a:t>
            </a:r>
            <a:r>
              <a:rPr lang="en-US" dirty="0" smtClean="0"/>
              <a:t>competition</a:t>
            </a:r>
            <a:r>
              <a:rPr lang="en-US" dirty="0"/>
              <a:t>, and </a:t>
            </a:r>
            <a:r>
              <a:rPr lang="en-US" dirty="0" smtClean="0"/>
              <a:t>market </a:t>
            </a:r>
            <a:r>
              <a:rPr lang="en-US" dirty="0"/>
              <a:t>conditions.</a:t>
            </a: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32</a:t>
            </a:fld>
            <a:endParaRPr lang="de-AT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Typical Stakeholder Concerns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675126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78594"/>
            <a:ext cx="6858000" cy="952500"/>
          </a:xfrm>
        </p:spPr>
        <p:txBody>
          <a:bodyPr/>
          <a:lstStyle/>
          <a:p>
            <a:r>
              <a:rPr lang="en-AU">
                <a:latin typeface="Arial" charset="0"/>
                <a:ea typeface="ＭＳ Ｐゴシック" charset="0"/>
                <a:cs typeface="ＭＳ Ｐゴシック" charset="0"/>
              </a:rPr>
              <a:t>Issue </a:t>
            </a:r>
            <a:r>
              <a:rPr lang="en-AU" smtClean="0">
                <a:latin typeface="Arial" charset="0"/>
                <a:ea typeface="ＭＳ Ｐゴシック" charset="0"/>
                <a:cs typeface="ＭＳ Ｐゴシック" charset="0"/>
              </a:rPr>
              <a:t>register</a:t>
            </a:r>
            <a:endParaRPr lang="en-AU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0115" y="1131094"/>
            <a:ext cx="6477000" cy="3929063"/>
          </a:xfrm>
        </p:spPr>
        <p:txBody>
          <a:bodyPr/>
          <a:lstStyle/>
          <a:p>
            <a:r>
              <a:rPr lang="en-AU" sz="1833" dirty="0">
                <a:latin typeface="Arial" charset="0"/>
                <a:ea typeface="ＭＳ Ｐゴシック" charset="0"/>
                <a:cs typeface="ＭＳ Ｐゴシック" charset="0"/>
              </a:rPr>
              <a:t>Purpose: to maintain, organize and prioritize perceived weaknesses of the process (issues)</a:t>
            </a:r>
          </a:p>
          <a:p>
            <a:r>
              <a:rPr lang="en-AU" sz="1833" dirty="0">
                <a:latin typeface="Arial" charset="0"/>
                <a:ea typeface="ＭＳ Ｐゴシック" charset="0"/>
                <a:cs typeface="ＭＳ Ｐゴシック" charset="0"/>
              </a:rPr>
              <a:t>Sources of issues:</a:t>
            </a:r>
          </a:p>
          <a:p>
            <a:pPr lvl="1"/>
            <a:r>
              <a:rPr lang="en-AU" sz="1333" dirty="0">
                <a:latin typeface="Arial" charset="0"/>
                <a:ea typeface="ＭＳ Ｐゴシック" charset="0"/>
                <a:cs typeface="ＭＳ Ｐゴシック" charset="0"/>
              </a:rPr>
              <a:t>Input to a process modelling project</a:t>
            </a:r>
          </a:p>
          <a:p>
            <a:pPr lvl="1"/>
            <a:r>
              <a:rPr lang="en-AU" sz="1333" dirty="0">
                <a:latin typeface="Arial" charset="0"/>
                <a:ea typeface="ＭＳ Ｐゴシック" charset="0"/>
                <a:cs typeface="ＭＳ Ｐゴシック" charset="0"/>
              </a:rPr>
              <a:t>Collected as part of ongoing process improvement actions</a:t>
            </a:r>
          </a:p>
          <a:p>
            <a:pPr lvl="1"/>
            <a:r>
              <a:rPr lang="en-AU" sz="1333" dirty="0">
                <a:latin typeface="Arial" charset="0"/>
                <a:ea typeface="ＭＳ Ｐゴシック" charset="0"/>
                <a:cs typeface="ＭＳ Ｐゴシック" charset="0"/>
              </a:rPr>
              <a:t>Collected during process discovery (modelling)</a:t>
            </a:r>
          </a:p>
          <a:p>
            <a:pPr lvl="1"/>
            <a:r>
              <a:rPr lang="en-AU" sz="1333" dirty="0">
                <a:latin typeface="Arial" charset="0"/>
                <a:ea typeface="ＭＳ Ｐゴシック" charset="0"/>
                <a:cs typeface="ＭＳ Ｐゴシック" charset="0"/>
              </a:rPr>
              <a:t>Value-added/waste analysis</a:t>
            </a:r>
          </a:p>
          <a:p>
            <a:pPr lvl="1">
              <a:buFontTx/>
              <a:buChar char="•"/>
            </a:pPr>
            <a:endParaRPr lang="et-EE" dirty="0">
              <a:latin typeface="Arial" charset="0"/>
              <a:ea typeface="ＭＳ Ｐゴシック" charset="0"/>
            </a:endParaRPr>
          </a:p>
          <a:p>
            <a:endParaRPr lang="en-AU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9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latin typeface="Arial" charset="0"/>
                <a:ea typeface="ＭＳ Ｐゴシック" charset="0"/>
                <a:cs typeface="ＭＳ Ｐゴシック" charset="0"/>
              </a:rPr>
              <a:t>Can take the form of a </a:t>
            </a:r>
            <a:r>
              <a:rPr lang="en-AU" dirty="0">
                <a:latin typeface="Arial" charset="0"/>
                <a:ea typeface="ＭＳ Ｐゴシック" charset="0"/>
                <a:cs typeface="ＭＳ Ｐゴシック" charset="0"/>
              </a:rPr>
              <a:t>table </a:t>
            </a:r>
            <a:r>
              <a:rPr lang="en-AU" dirty="0" smtClean="0">
                <a:latin typeface="Arial" charset="0"/>
                <a:ea typeface="ＭＳ Ｐゴシック" charset="0"/>
                <a:cs typeface="ＭＳ Ｐゴシック" charset="0"/>
              </a:rPr>
              <a:t>with:</a:t>
            </a:r>
            <a:endParaRPr lang="en-AU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AU" sz="1667" dirty="0">
                <a:latin typeface="Arial" charset="0"/>
                <a:ea typeface="ＭＳ Ｐゴシック" charset="0"/>
              </a:rPr>
              <a:t>Issue identifier</a:t>
            </a:r>
          </a:p>
          <a:p>
            <a:pPr lvl="1"/>
            <a:r>
              <a:rPr lang="en-AU" sz="1667" dirty="0">
                <a:latin typeface="Arial" charset="0"/>
                <a:ea typeface="ＭＳ Ｐゴシック" charset="0"/>
              </a:rPr>
              <a:t>Short name</a:t>
            </a:r>
          </a:p>
          <a:p>
            <a:pPr lvl="1"/>
            <a:r>
              <a:rPr lang="en-AU" sz="1667" dirty="0">
                <a:latin typeface="Arial" charset="0"/>
                <a:ea typeface="ＭＳ Ｐゴシック" charset="0"/>
              </a:rPr>
              <a:t>Description</a:t>
            </a:r>
          </a:p>
          <a:p>
            <a:pPr lvl="1"/>
            <a:r>
              <a:rPr lang="en-AU" sz="1667" dirty="0">
                <a:latin typeface="Arial" charset="0"/>
                <a:ea typeface="ＭＳ Ｐゴシック" charset="0"/>
              </a:rPr>
              <a:t>Assumptions</a:t>
            </a:r>
          </a:p>
          <a:p>
            <a:pPr lvl="1"/>
            <a:r>
              <a:rPr lang="en-AU" sz="1667" dirty="0">
                <a:latin typeface="Arial" charset="0"/>
                <a:ea typeface="ＭＳ Ｐゴシック" charset="0"/>
              </a:rPr>
              <a:t>Impact: Qualitative and Quantitative</a:t>
            </a:r>
          </a:p>
          <a:p>
            <a:pPr lvl="1"/>
            <a:r>
              <a:rPr lang="en-AU" sz="1667" dirty="0">
                <a:latin typeface="Arial" charset="0"/>
                <a:ea typeface="ＭＳ Ｐゴシック" charset="0"/>
              </a:rPr>
              <a:t>Possible improvement actions</a:t>
            </a:r>
          </a:p>
          <a:p>
            <a:r>
              <a:rPr lang="en-AU" dirty="0" smtClean="0">
                <a:latin typeface="Arial" charset="0"/>
                <a:ea typeface="ＭＳ Ｐゴシック" charset="0"/>
              </a:rPr>
              <a:t>Larger process improvement projects may require issue trackers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register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34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484418"/>
              </p:ext>
            </p:extLst>
          </p:nvPr>
        </p:nvGraphicFramePr>
        <p:xfrm>
          <a:off x="1125489" y="1051973"/>
          <a:ext cx="7240557" cy="4464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an issue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35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Arial" charset="0"/>
                <a:ea typeface="ＭＳ Ｐゴシック" charset="0"/>
                <a:cs typeface="ＭＳ Ｐゴシック" charset="0"/>
              </a:rPr>
              <a:t>Issue </a:t>
            </a:r>
            <a:r>
              <a:rPr lang="en-AU" dirty="0" smtClean="0">
                <a:latin typeface="Arial" charset="0"/>
                <a:ea typeface="ＭＳ Ｐゴシック" charset="0"/>
                <a:cs typeface="ＭＳ Ｐゴシック" charset="0"/>
              </a:rPr>
              <a:t>Register Example</a:t>
            </a:r>
            <a:endParaRPr lang="en-US" dirty="0"/>
          </a:p>
        </p:txBody>
      </p:sp>
      <p:graphicFrame>
        <p:nvGraphicFramePr>
          <p:cNvPr id="666627" name="Group 3"/>
          <p:cNvGraphicFramePr>
            <a:graphicFrameLocks noGrp="1"/>
          </p:cNvGraphicFramePr>
          <p:nvPr>
            <p:extLst/>
          </p:nvPr>
        </p:nvGraphicFramePr>
        <p:xfrm>
          <a:off x="846892" y="1120633"/>
          <a:ext cx="7295977" cy="4143273"/>
        </p:xfrm>
        <a:graphic>
          <a:graphicData uri="http://schemas.openxmlformats.org/drawingml/2006/table">
            <a:tbl>
              <a:tblPr/>
              <a:tblGrid>
                <a:gridCol w="97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6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Name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103566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75000" marR="75000" marT="39006" marB="39006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Explanation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103566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Assumptions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Qualitative Impact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103566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103566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AU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Quantitative Impact</a:t>
                      </a:r>
                      <a:endParaRPr kumimoji="0" lang="en-AU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103566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35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Equipment kept longer than needed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Site engineers keep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equipment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longer than needed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via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deadline extensions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3000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pieces of equipment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rented p.a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10% of cases,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equipment kept two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days longer than needed.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Rental cost is 100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per day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0.1 × 3000 × 2 × 100 = 60,000 p.a.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98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Rejected equipment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Site engineers reject delivered equipment due to non-conformance to their specifications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3000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pieces of equipment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rented p.a.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5% of them are rejected due to an internal mistake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For each equipment rejected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due to an internal mistake,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BuildIT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 is billed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100.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Disrupted schedules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Employee stress and frustration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3000 × 0.05 × 100 = 15,000 p.a.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7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Late payment fees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Late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payment fees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incurred because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invoices are not paid by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their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due date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3000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pieces of equipment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rented p.a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.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Average rental time is 4 days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Rental cost is 100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per day.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Each rental leads to one invoice.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About 10% of invoices are paid late.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Times New Roman" charset="0"/>
                        </a:rPr>
                        <a:t>Penalty for late payment is 2%.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Poor reputation with suppliers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B1B1B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0.1 × 3000 × 4 × 100 × 0.02 = 2400 p.a.</a:t>
                      </a:r>
                    </a:p>
                  </a:txBody>
                  <a:tcPr marL="75000" marR="75000" marT="39006" marB="3900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19" name="Rectangle 57"/>
          <p:cNvSpPr>
            <a:spLocks noChangeArrowheads="1"/>
          </p:cNvSpPr>
          <p:nvPr/>
        </p:nvSpPr>
        <p:spPr bwMode="auto">
          <a:xfrm>
            <a:off x="873125" y="3921109"/>
            <a:ext cx="151529" cy="30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/>
          <a:p>
            <a:r>
              <a:rPr lang="de-DE" sz="750">
                <a:solidFill>
                  <a:srgbClr val="000000"/>
                </a:solidFill>
              </a:rPr>
              <a:t/>
            </a:r>
            <a:br>
              <a:rPr lang="de-DE" sz="750">
                <a:solidFill>
                  <a:srgbClr val="000000"/>
                </a:solidFill>
              </a:rPr>
            </a:br>
            <a:endParaRPr lang="de-DE" sz="75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02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Pareto chart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Useful to prioritize a collection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issues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Bar chart where the height of the bar denotes the impact of each issue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Bars sorted by impact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Superposed curve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of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cumulative percentage impact</a:t>
            </a:r>
          </a:p>
        </p:txBody>
      </p:sp>
    </p:spTree>
    <p:extLst>
      <p:ext uri="{BB962C8B-B14F-4D97-AF65-F5344CB8AC3E}">
        <p14:creationId xmlns:p14="http://schemas.microsoft.com/office/powerpoint/2010/main" val="25148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143000" y="63500"/>
            <a:ext cx="6858000" cy="9525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Pareto chart example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45" y="1166506"/>
            <a:ext cx="6799483" cy="44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Two-Dimensional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Prioritization: PICK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Chart</a:t>
            </a:r>
          </a:p>
        </p:txBody>
      </p:sp>
      <p:pic>
        <p:nvPicPr>
          <p:cNvPr id="26626" name="Picture 3" descr="ch6_PICK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91" y="1239092"/>
            <a:ext cx="4988958" cy="418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7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Value-Added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Waste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Stakeholder Analysis &amp; Issue 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smtClean="0"/>
              <a:t>Root-</a:t>
            </a:r>
            <a:r>
              <a:rPr lang="de-DE" sz="1400" dirty="0" err="1" smtClean="0"/>
              <a:t>Cause</a:t>
            </a:r>
            <a:r>
              <a:rPr lang="de-DE" sz="1400" dirty="0" smtClean="0"/>
              <a:t> Analysis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err="1" smtClean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4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de-AT" dirty="0"/>
              <a:t>6</a:t>
            </a:r>
            <a:r>
              <a:rPr lang="de-AT" dirty="0" smtClean="0"/>
              <a:t>: Qualitative </a:t>
            </a:r>
            <a:r>
              <a:rPr lang="de-AT" dirty="0" err="1" smtClean="0"/>
              <a:t>Process</a:t>
            </a:r>
            <a:r>
              <a:rPr lang="de-AT" dirty="0" smtClean="0"/>
              <a:t> Analysis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253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7" dirty="0"/>
              <a:t>Pharmacy prescription process (Exercise 1.6)</a:t>
            </a:r>
          </a:p>
          <a:p>
            <a:pPr lvl="1"/>
            <a:r>
              <a:rPr lang="en-US" sz="1833" dirty="0"/>
              <a:t>Identify and document at least two issues in an issue register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0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Value-Added Analysis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Waste Analysis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Stakeholder Analysis &amp; Issue Register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 smtClean="0"/>
              <a:t>Root-Cause Analysis</a:t>
            </a:r>
            <a:endParaRPr lang="en-US" sz="1400" dirty="0"/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Cause-Effect Diagram</a:t>
            </a:r>
          </a:p>
          <a:p>
            <a:pPr marL="615976" lvl="2" indent="-342900">
              <a:lnSpc>
                <a:spcPct val="110000"/>
              </a:lnSpc>
              <a:spcAft>
                <a:spcPts val="600"/>
              </a:spcAft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dirty="0" smtClean="0"/>
              <a:t>Why-Why Diagram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41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  <a:r>
              <a:rPr lang="de-AT" dirty="0" smtClean="0"/>
              <a:t>: Qualitative </a:t>
            </a:r>
            <a:r>
              <a:rPr lang="de-AT" dirty="0" err="1" smtClean="0"/>
              <a:t>Process</a:t>
            </a:r>
            <a:r>
              <a:rPr lang="de-AT" dirty="0" smtClean="0"/>
              <a:t> Analysis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56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Root-cause analysis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2078661" y="1237313"/>
            <a:ext cx="4651368" cy="2097848"/>
          </a:xfrm>
          <a:custGeom>
            <a:avLst/>
            <a:gdLst>
              <a:gd name="connsiteX0" fmla="*/ 0 w 3949259"/>
              <a:gd name="connsiteY0" fmla="*/ 2567018 h 3949259"/>
              <a:gd name="connsiteX1" fmla="*/ 987315 w 3949259"/>
              <a:gd name="connsiteY1" fmla="*/ 2567018 h 3949259"/>
              <a:gd name="connsiteX2" fmla="*/ 987315 w 3949259"/>
              <a:gd name="connsiteY2" fmla="*/ 0 h 3949259"/>
              <a:gd name="connsiteX3" fmla="*/ 2961944 w 3949259"/>
              <a:gd name="connsiteY3" fmla="*/ 0 h 3949259"/>
              <a:gd name="connsiteX4" fmla="*/ 2961944 w 3949259"/>
              <a:gd name="connsiteY4" fmla="*/ 2567018 h 3949259"/>
              <a:gd name="connsiteX5" fmla="*/ 3949259 w 3949259"/>
              <a:gd name="connsiteY5" fmla="*/ 2567018 h 3949259"/>
              <a:gd name="connsiteX6" fmla="*/ 1974630 w 3949259"/>
              <a:gd name="connsiteY6" fmla="*/ 3949259 h 3949259"/>
              <a:gd name="connsiteX7" fmla="*/ 0 w 3949259"/>
              <a:gd name="connsiteY7" fmla="*/ 2567018 h 39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9259" h="3949259">
                <a:moveTo>
                  <a:pt x="1382241" y="0"/>
                </a:moveTo>
                <a:lnTo>
                  <a:pt x="1382241" y="987315"/>
                </a:lnTo>
                <a:lnTo>
                  <a:pt x="3949259" y="987315"/>
                </a:lnTo>
                <a:lnTo>
                  <a:pt x="3949259" y="2961944"/>
                </a:lnTo>
                <a:lnTo>
                  <a:pt x="1382241" y="2961944"/>
                </a:lnTo>
                <a:lnTo>
                  <a:pt x="1382241" y="3949259"/>
                </a:lnTo>
                <a:lnTo>
                  <a:pt x="0" y="1974630"/>
                </a:lnTo>
                <a:lnTo>
                  <a:pt x="1382241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927" tIns="1065756" rIns="242994" bIns="1065756" numCol="1" spcCol="1270" anchor="ctr" anchorCtr="0">
            <a:noAutofit/>
          </a:bodyPr>
          <a:lstStyle/>
          <a:p>
            <a:pPr algn="ctr" defTabSz="15186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dirty="0">
                <a:latin typeface="+mj-lt"/>
              </a:rPr>
              <a:t>Why-why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1220" y="2584448"/>
            <a:ext cx="1501239" cy="1528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3333" b="1" dirty="0">
              <a:latin typeface="+mj-lt"/>
            </a:endParaRPr>
          </a:p>
          <a:p>
            <a:pPr algn="ctr"/>
            <a:r>
              <a:rPr lang="en-US" sz="2667" b="1" dirty="0">
                <a:latin typeface="+mj-lt"/>
              </a:rPr>
              <a:t>Factors</a:t>
            </a:r>
          </a:p>
          <a:p>
            <a:pPr algn="ctr"/>
            <a:endParaRPr lang="en-US" sz="3333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79249" y="2600679"/>
            <a:ext cx="1353573" cy="15285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3333" b="1" dirty="0">
              <a:latin typeface="+mj-lt"/>
            </a:endParaRPr>
          </a:p>
          <a:p>
            <a:pPr algn="ctr"/>
            <a:r>
              <a:rPr lang="en-US" sz="2667" b="1" dirty="0">
                <a:latin typeface="+mj-lt"/>
              </a:rPr>
              <a:t>Issue</a:t>
            </a:r>
          </a:p>
          <a:p>
            <a:pPr algn="ctr"/>
            <a:endParaRPr lang="en-US" sz="3333" b="1" dirty="0">
              <a:latin typeface="+mj-lt"/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2312460" y="3437337"/>
            <a:ext cx="4371004" cy="2113769"/>
          </a:xfrm>
          <a:prstGeom prst="leftRightArrow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8927" tIns="1065756" rIns="242994" bIns="1065756" numCol="1" spcCol="1270" anchor="ctr" anchorCtr="0">
            <a:noAutofit/>
          </a:bodyPr>
          <a:lstStyle/>
          <a:p>
            <a:pPr algn="ctr" defTabSz="1518648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3000" dirty="0">
                <a:latin typeface="+mj-lt"/>
              </a:rPr>
              <a:t>Cause-effect diagram</a:t>
            </a:r>
          </a:p>
        </p:txBody>
      </p:sp>
    </p:spTree>
    <p:extLst>
      <p:ext uri="{BB962C8B-B14F-4D97-AF65-F5344CB8AC3E}">
        <p14:creationId xmlns:p14="http://schemas.microsoft.com/office/powerpoint/2010/main" val="15383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-why diagram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5293" y="2433797"/>
            <a:ext cx="1540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Five levels of nesting</a:t>
            </a:r>
          </a:p>
          <a:p>
            <a:pPr algn="ctr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“Five Why’s”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67" y="1409306"/>
            <a:ext cx="4138326" cy="330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Why-why diagram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005331" y="1062451"/>
            <a:ext cx="7133339" cy="3387989"/>
          </a:xfrm>
        </p:spPr>
        <p:txBody>
          <a:bodyPr/>
          <a:lstStyle/>
          <a:p>
            <a:pPr>
              <a:buFontTx/>
              <a:buNone/>
            </a:pPr>
            <a:r>
              <a:rPr lang="en-US" sz="2333" dirty="0">
                <a:latin typeface="+mj-lt"/>
                <a:ea typeface="ＭＳ Ｐゴシック" charset="0"/>
                <a:cs typeface="ＭＳ Ｐゴシック" charset="0"/>
              </a:rPr>
              <a:t>Site engineers keep equipment longer, why?</a:t>
            </a:r>
          </a:p>
          <a:p>
            <a:r>
              <a:rPr lang="en-US" sz="2167" dirty="0">
                <a:latin typeface="+mj-lt"/>
                <a:ea typeface="ＭＳ Ｐゴシック" charset="0"/>
                <a:cs typeface="ＭＳ Ｐゴシック" charset="0"/>
              </a:rPr>
              <a:t>Site engineer fears that equipment will not be available later when needed, why?</a:t>
            </a:r>
          </a:p>
          <a:p>
            <a:pPr lvl="1"/>
            <a:r>
              <a:rPr lang="en-US" sz="2000" dirty="0">
                <a:latin typeface="+mj-lt"/>
                <a:ea typeface="ＭＳ Ｐゴシック" charset="0"/>
              </a:rPr>
              <a:t>time between request and delivery too long, why?</a:t>
            </a:r>
          </a:p>
          <a:p>
            <a:pPr lvl="2"/>
            <a:r>
              <a:rPr lang="en-US" sz="1833" dirty="0">
                <a:latin typeface="+mj-lt"/>
                <a:ea typeface="ＭＳ Ｐゴシック" charset="0"/>
              </a:rPr>
              <a:t>excessive time spent in ﬁnding suitable equipment and approving the request, why?</a:t>
            </a:r>
            <a:r>
              <a:rPr lang="en-US" dirty="0">
                <a:latin typeface="+mj-lt"/>
                <a:ea typeface="ＭＳ Ｐゴシック" charset="0"/>
              </a:rPr>
              <a:t> </a:t>
            </a:r>
          </a:p>
          <a:p>
            <a:pPr lvl="3"/>
            <a:r>
              <a:rPr lang="en-US" sz="1667" dirty="0">
                <a:latin typeface="+mj-lt"/>
                <a:ea typeface="ＭＳ Ｐゴシック" charset="0"/>
              </a:rPr>
              <a:t>time spent by clerk contacting possibly multiple suppliers sequentially;</a:t>
            </a:r>
          </a:p>
          <a:p>
            <a:pPr lvl="3"/>
            <a:r>
              <a:rPr lang="en-US" sz="1667" dirty="0">
                <a:latin typeface="+mj-lt"/>
                <a:ea typeface="ＭＳ Ｐゴシック" charset="0"/>
              </a:rPr>
              <a:t>time spent waiting for works engineer to check the requests; </a:t>
            </a:r>
          </a:p>
        </p:txBody>
      </p:sp>
    </p:spTree>
    <p:extLst>
      <p:ext uri="{BB962C8B-B14F-4D97-AF65-F5344CB8AC3E}">
        <p14:creationId xmlns:p14="http://schemas.microsoft.com/office/powerpoint/2010/main" val="21338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Cause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-effect </a:t>
            </a:r>
            <a:r>
              <a:rPr lang="en-US" dirty="0">
                <a:ea typeface="ＭＳ Ｐゴシック" charset="0"/>
                <a:cs typeface="ＭＳ Ｐゴシック" charset="0"/>
              </a:rPr>
              <a:t>(Fishbone)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diagram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00" y="999824"/>
            <a:ext cx="6372935" cy="456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0985" indent="-380985">
              <a:buFont typeface="+mj-lt"/>
              <a:buAutoNum type="arabicPeriod"/>
            </a:pPr>
            <a:r>
              <a:rPr lang="en-US" b="1" dirty="0" smtClean="0"/>
              <a:t>Machine:</a:t>
            </a:r>
            <a:r>
              <a:rPr lang="en-US" dirty="0" smtClean="0"/>
              <a:t> factors stemming from technology used</a:t>
            </a:r>
          </a:p>
          <a:p>
            <a:pPr marL="596612" lvl="1" indent="-149484"/>
            <a:r>
              <a:rPr lang="en-US" dirty="0" smtClean="0"/>
              <a:t>Lack of suitable functionality in the supporting software applications</a:t>
            </a:r>
          </a:p>
          <a:p>
            <a:pPr marL="596612" lvl="1" indent="-149484"/>
            <a:r>
              <a:rPr lang="en-US" dirty="0" smtClean="0"/>
              <a:t>Poor User Interface (UI) design</a:t>
            </a:r>
          </a:p>
          <a:p>
            <a:pPr marL="596612" lvl="1" indent="-149484"/>
            <a:r>
              <a:rPr lang="en-US" dirty="0" smtClean="0"/>
              <a:t>Lack of integration between systems</a:t>
            </a:r>
          </a:p>
          <a:p>
            <a:pPr marL="380985" indent="-380985">
              <a:buFont typeface="+mj-lt"/>
              <a:buAutoNum type="arabicPeriod"/>
            </a:pPr>
            <a:r>
              <a:rPr lang="en-US" b="1" dirty="0" smtClean="0"/>
              <a:t>Method:</a:t>
            </a:r>
            <a:r>
              <a:rPr lang="en-US" dirty="0" smtClean="0"/>
              <a:t> factors </a:t>
            </a:r>
            <a:r>
              <a:rPr lang="en-US" dirty="0"/>
              <a:t>stemming from the way the process is </a:t>
            </a:r>
            <a:r>
              <a:rPr lang="en-US" dirty="0" smtClean="0"/>
              <a:t>designed, understood </a:t>
            </a:r>
            <a:r>
              <a:rPr lang="en-US" dirty="0"/>
              <a:t>or </a:t>
            </a:r>
            <a:r>
              <a:rPr lang="en-US" dirty="0" smtClean="0"/>
              <a:t>performed</a:t>
            </a:r>
          </a:p>
          <a:p>
            <a:pPr marL="596612" lvl="1" indent="-149484"/>
            <a:r>
              <a:rPr lang="en-US" dirty="0"/>
              <a:t>Unclear assignments of responsibilities</a:t>
            </a:r>
          </a:p>
          <a:p>
            <a:pPr marL="596612" lvl="1" indent="-149484"/>
            <a:r>
              <a:rPr lang="en-US" dirty="0"/>
              <a:t>Unclear instructions</a:t>
            </a:r>
          </a:p>
          <a:p>
            <a:pPr marL="596612" lvl="1" indent="-149484"/>
            <a:r>
              <a:rPr lang="en-US" dirty="0"/>
              <a:t>Insufficient training</a:t>
            </a:r>
          </a:p>
          <a:p>
            <a:pPr marL="596612" lvl="1" indent="-149484"/>
            <a:r>
              <a:rPr lang="en-US" dirty="0"/>
              <a:t>Lack of timely communication</a:t>
            </a:r>
          </a:p>
          <a:p>
            <a:pPr marL="380985" indent="-380985">
              <a:buFont typeface="+mj-lt"/>
              <a:buAutoNum type="arabicPeriod"/>
            </a:pPr>
            <a:r>
              <a:rPr lang="en-US" b="1" dirty="0"/>
              <a:t>Material:</a:t>
            </a:r>
            <a:r>
              <a:rPr lang="en-US" dirty="0"/>
              <a:t> factors stemming from input materials or data</a:t>
            </a:r>
          </a:p>
          <a:p>
            <a:pPr marL="596612" lvl="1" indent="-149484"/>
            <a:r>
              <a:rPr lang="en-US" dirty="0"/>
              <a:t>Missing, incorrect or outdated data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causes: Six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46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8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85" indent="-380985">
              <a:buFont typeface="+mj-lt"/>
              <a:buAutoNum type="arabicPeriod" startAt="4"/>
            </a:pPr>
            <a:r>
              <a:rPr lang="en-US" b="1" dirty="0" smtClean="0"/>
              <a:t>Man: </a:t>
            </a:r>
            <a:r>
              <a:rPr lang="en-US" dirty="0" smtClean="0"/>
              <a:t>factors stemming from wrong assessments or incorrect performance of steps attributable to:</a:t>
            </a:r>
          </a:p>
          <a:p>
            <a:pPr marL="596612" lvl="1" indent="-149484"/>
            <a:r>
              <a:rPr lang="en-US" dirty="0"/>
              <a:t>Lack of training and clear instructions</a:t>
            </a:r>
          </a:p>
          <a:p>
            <a:pPr marL="596612" lvl="1" indent="-149484"/>
            <a:r>
              <a:rPr lang="en-US" dirty="0"/>
              <a:t>Lack of motivation</a:t>
            </a:r>
          </a:p>
          <a:p>
            <a:pPr marL="596612" lvl="1" indent="-149484"/>
            <a:r>
              <a:rPr lang="en-US" dirty="0"/>
              <a:t>Too high demands towards process workers</a:t>
            </a:r>
          </a:p>
          <a:p>
            <a:pPr marL="380985" indent="-380985">
              <a:buFont typeface="+mj-lt"/>
              <a:buAutoNum type="arabicPeriod" startAt="4"/>
            </a:pPr>
            <a:r>
              <a:rPr lang="en-US" b="1" dirty="0" smtClean="0"/>
              <a:t>Measurement: </a:t>
            </a:r>
            <a:r>
              <a:rPr lang="en-US" dirty="0" smtClean="0"/>
              <a:t>factors stemming from reliance on:</a:t>
            </a:r>
          </a:p>
          <a:p>
            <a:pPr marL="596612" lvl="1" indent="-149484"/>
            <a:r>
              <a:rPr lang="en-US" dirty="0"/>
              <a:t>Inaccurate estimations</a:t>
            </a:r>
          </a:p>
          <a:p>
            <a:pPr marL="596612" lvl="1" indent="-149484"/>
            <a:r>
              <a:rPr lang="en-US" dirty="0"/>
              <a:t>Miscalculations</a:t>
            </a:r>
          </a:p>
          <a:p>
            <a:pPr marL="380985" indent="-380985">
              <a:buFont typeface="+mj-lt"/>
              <a:buAutoNum type="arabicPeriod" startAt="6"/>
            </a:pPr>
            <a:r>
              <a:rPr lang="en-US" b="1" dirty="0" smtClean="0"/>
              <a:t>Milieu: </a:t>
            </a:r>
            <a:r>
              <a:rPr lang="en-US" dirty="0" smtClean="0"/>
              <a:t>factors outside the scope of the process</a:t>
            </a:r>
          </a:p>
          <a:p>
            <a:pPr marL="596612" lvl="1" indent="-149484"/>
            <a:r>
              <a:rPr lang="en-US" dirty="0"/>
              <a:t>Delays caused because of unresponsive external actors</a:t>
            </a:r>
          </a:p>
          <a:p>
            <a:pPr marL="596612" lvl="1" indent="-149484"/>
            <a:r>
              <a:rPr lang="en-US" dirty="0"/>
              <a:t>Sudden increases of workload due to special circumstances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causes: Six </a:t>
            </a:r>
            <a:r>
              <a:rPr lang="en-US" dirty="0" err="1" smtClean="0"/>
              <a:t>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7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Cause-effect diagram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example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73" y="997683"/>
            <a:ext cx="6435623" cy="45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67" dirty="0"/>
              <a:t>Pharmacy prescription process (Exercise 1.6)</a:t>
            </a:r>
          </a:p>
          <a:p>
            <a:pPr lvl="1"/>
            <a:r>
              <a:rPr lang="en-US" sz="1833" dirty="0"/>
              <a:t>Select one of the previously identified issues and analyze it using a why-why diagram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7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43000" y="63500"/>
            <a:ext cx="6858000" cy="952500"/>
          </a:xfrm>
        </p:spPr>
        <p:txBody>
          <a:bodyPr/>
          <a:lstStyle/>
          <a:p>
            <a:r>
              <a:rPr lang="en-US" dirty="0"/>
              <a:t>Value-</a:t>
            </a:r>
            <a:r>
              <a:rPr lang="en-US" dirty="0" smtClean="0"/>
              <a:t>added analysis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79500" y="1158782"/>
            <a:ext cx="7048500" cy="39212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Decorticate the process into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steps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Steps performed before a task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The task itself, possibly decomposed into smaller steps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Steps performed after a task, in preparation for the next task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Classify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each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step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Value-adding (VA)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Business value-adding (BVA)</a:t>
            </a:r>
          </a:p>
          <a:p>
            <a:pPr lvl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Non-value-adding (NVA)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Value-Added Analysis 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Waste Analysis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Stakeholder Analysis &amp; Issue Documentation</a:t>
            </a:r>
          </a:p>
          <a:p>
            <a:pPr marL="342900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Root-</a:t>
            </a:r>
            <a:r>
              <a:rPr lang="de-DE" sz="1400" dirty="0" err="1" smtClean="0">
                <a:solidFill>
                  <a:schemeClr val="bg1">
                    <a:lumMod val="85000"/>
                  </a:schemeClr>
                </a:solidFill>
              </a:rPr>
              <a:t>Cause</a:t>
            </a:r>
            <a:r>
              <a:rPr lang="de-DE" sz="1400" dirty="0" smtClean="0">
                <a:solidFill>
                  <a:schemeClr val="bg1">
                    <a:lumMod val="85000"/>
                  </a:schemeClr>
                </a:solidFill>
              </a:rPr>
              <a:t> Analysis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 err="1" smtClean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50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de-AT" dirty="0"/>
              <a:t>6</a:t>
            </a:r>
            <a:r>
              <a:rPr lang="de-AT" dirty="0" smtClean="0"/>
              <a:t>: Qualitative </a:t>
            </a:r>
            <a:r>
              <a:rPr lang="de-AT" dirty="0" err="1" smtClean="0"/>
              <a:t>Process</a:t>
            </a:r>
            <a:r>
              <a:rPr lang="de-AT" dirty="0" smtClean="0"/>
              <a:t> Analysis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9250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Segregate value-adding, business value-adding and non-value-adding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</a:t>
            </a:r>
            <a:r>
              <a:rPr lang="en-US" dirty="0" smtClean="0"/>
              <a:t>waste: move, hold, overdo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and systematically organize issues, assess their </a:t>
            </a:r>
            <a:r>
              <a:rPr lang="en-US" dirty="0" smtClean="0"/>
              <a:t>impact, </a:t>
            </a:r>
            <a:r>
              <a:rPr lang="en-US" dirty="0" err="1" smtClean="0"/>
              <a:t>priotirize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Analyze root causes of issues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51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32849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Produces </a:t>
            </a:r>
            <a:r>
              <a:rPr lang="en-US" dirty="0">
                <a:latin typeface="Arial" charset="0"/>
                <a:ea typeface="ＭＳ Ｐゴシック" charset="0"/>
              </a:rPr>
              <a:t>value or satisfaction to the </a:t>
            </a:r>
            <a:r>
              <a:rPr lang="en-US" dirty="0" smtClean="0">
                <a:latin typeface="Arial" charset="0"/>
                <a:ea typeface="ＭＳ Ｐゴシック" charset="0"/>
              </a:rPr>
              <a:t>customer.</a:t>
            </a:r>
          </a:p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Criteria: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Is </a:t>
            </a:r>
            <a:r>
              <a:rPr lang="en-US" dirty="0">
                <a:latin typeface="Arial" charset="0"/>
                <a:ea typeface="ＭＳ Ｐゴシック" charset="0"/>
              </a:rPr>
              <a:t>the customer willing to pay for this step</a:t>
            </a:r>
            <a:r>
              <a:rPr lang="en-US" dirty="0" smtClean="0">
                <a:latin typeface="Arial" charset="0"/>
                <a:ea typeface="ＭＳ Ｐゴシック" charset="0"/>
              </a:rPr>
              <a:t>?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Would the customer agree that this step is necessary to achieve their goals?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If the step is removed, would the customer perceive that the end product or service is less valuable?</a:t>
            </a:r>
          </a:p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Examples: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Order-to-cash process: Confirm delivery date, Deliver products 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University admission process: Assess application, Notify admission outcome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Value-adding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23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Necessary </a:t>
            </a:r>
            <a:r>
              <a:rPr lang="en-US" dirty="0">
                <a:latin typeface="Arial" charset="0"/>
                <a:ea typeface="ＭＳ Ｐゴシック" charset="0"/>
              </a:rPr>
              <a:t>or useful for the business to </a:t>
            </a:r>
            <a:r>
              <a:rPr lang="en-US" dirty="0" smtClean="0">
                <a:latin typeface="Arial" charset="0"/>
                <a:ea typeface="ＭＳ Ｐゴシック" charset="0"/>
              </a:rPr>
              <a:t>operate.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Criteria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Is this step required in order to collect revenue, to improve or grow the business?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Would </a:t>
            </a:r>
            <a:r>
              <a:rPr lang="en-US" dirty="0">
                <a:latin typeface="Arial" charset="0"/>
                <a:ea typeface="ＭＳ Ｐゴシック" charset="0"/>
              </a:rPr>
              <a:t>the business </a:t>
            </a:r>
            <a:r>
              <a:rPr lang="en-US" dirty="0" smtClean="0">
                <a:latin typeface="Arial" charset="0"/>
                <a:ea typeface="ＭＳ Ｐゴシック" charset="0"/>
              </a:rPr>
              <a:t>(potentially) </a:t>
            </a:r>
            <a:r>
              <a:rPr lang="en-US" dirty="0">
                <a:latin typeface="Arial" charset="0"/>
                <a:ea typeface="ＭＳ Ｐゴシック" charset="0"/>
              </a:rPr>
              <a:t>suffer in the long-term if this step was removed</a:t>
            </a:r>
            <a:r>
              <a:rPr lang="en-US" dirty="0" smtClean="0">
                <a:latin typeface="Arial" charset="0"/>
                <a:ea typeface="ＭＳ Ｐゴシック" charset="0"/>
              </a:rPr>
              <a:t>? Does it reduce risk of business losses?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Is this step required in order to comply with regulatory requirements?</a:t>
            </a:r>
          </a:p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Example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Order-to-cash process: </a:t>
            </a:r>
            <a:r>
              <a:rPr lang="en-US" u="sng" dirty="0" smtClean="0">
                <a:latin typeface="Arial" charset="0"/>
                <a:ea typeface="ＭＳ Ｐゴシック" charset="0"/>
              </a:rPr>
              <a:t>Check</a:t>
            </a:r>
            <a:r>
              <a:rPr lang="en-US" dirty="0" smtClean="0">
                <a:latin typeface="Arial" charset="0"/>
                <a:ea typeface="ＭＳ Ｐゴシック" charset="0"/>
              </a:rPr>
              <a:t> purchase order, </a:t>
            </a:r>
            <a:r>
              <a:rPr lang="en-US" u="sng" dirty="0" smtClean="0">
                <a:latin typeface="Arial" charset="0"/>
                <a:ea typeface="ＭＳ Ｐゴシック" charset="0"/>
              </a:rPr>
              <a:t>Check</a:t>
            </a:r>
            <a:r>
              <a:rPr lang="en-US" dirty="0" smtClean="0">
                <a:latin typeface="Arial" charset="0"/>
                <a:ea typeface="ＭＳ Ｐゴシック" charset="0"/>
              </a:rPr>
              <a:t> customer’s credit worthiness, Issue invoice, Collect payment, Collect customer feedback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University admission process: </a:t>
            </a:r>
            <a:r>
              <a:rPr lang="en-US" u="sng" dirty="0" smtClean="0">
                <a:latin typeface="Arial" charset="0"/>
                <a:ea typeface="ＭＳ Ｐゴシック" charset="0"/>
              </a:rPr>
              <a:t>Verify</a:t>
            </a:r>
            <a:r>
              <a:rPr lang="en-US" dirty="0" smtClean="0">
                <a:latin typeface="Arial" charset="0"/>
                <a:ea typeface="ＭＳ Ｐゴシック" charset="0"/>
              </a:rPr>
              <a:t> completeness of application, </a:t>
            </a:r>
            <a:r>
              <a:rPr lang="en-US" u="sng" dirty="0" smtClean="0">
                <a:latin typeface="Arial" charset="0"/>
                <a:ea typeface="ＭＳ Ｐゴシック" charset="0"/>
              </a:rPr>
              <a:t>Check</a:t>
            </a:r>
            <a:r>
              <a:rPr lang="en-US" dirty="0" smtClean="0">
                <a:latin typeface="Arial" charset="0"/>
                <a:ea typeface="ＭＳ Ｐゴシック" charset="0"/>
              </a:rPr>
              <a:t> validity of degrees, </a:t>
            </a:r>
            <a:r>
              <a:rPr lang="en-US" u="sng" dirty="0" smtClean="0">
                <a:latin typeface="Arial" charset="0"/>
                <a:ea typeface="ＭＳ Ｐゴシック" charset="0"/>
              </a:rPr>
              <a:t>Check</a:t>
            </a:r>
            <a:r>
              <a:rPr lang="en-US" dirty="0" smtClean="0">
                <a:latin typeface="Arial" charset="0"/>
                <a:ea typeface="ＭＳ Ｐゴシック" charset="0"/>
              </a:rPr>
              <a:t> validity of language test results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value-adding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Everything </a:t>
            </a:r>
            <a:r>
              <a:rPr lang="en-US" dirty="0">
                <a:latin typeface="Arial" charset="0"/>
                <a:ea typeface="ＭＳ Ｐゴシック" charset="0"/>
              </a:rPr>
              <a:t>else </a:t>
            </a:r>
            <a:r>
              <a:rPr lang="en-US" dirty="0" smtClean="0">
                <a:latin typeface="Arial" charset="0"/>
                <a:ea typeface="ＭＳ Ｐゴシック" charset="0"/>
              </a:rPr>
              <a:t>besides VA and BVA</a:t>
            </a:r>
          </a:p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Incudes: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Handovers, context switches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Waiting times, delays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Rework or defect correction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428608" indent="-285739"/>
            <a:r>
              <a:rPr lang="en-US" dirty="0" smtClean="0">
                <a:latin typeface="Arial" charset="0"/>
                <a:ea typeface="ＭＳ Ｐゴシック" charset="0"/>
              </a:rPr>
              <a:t>Examples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Order-to-cash: </a:t>
            </a:r>
            <a:r>
              <a:rPr lang="en-US" u="sng" dirty="0" smtClean="0">
                <a:latin typeface="Arial" charset="0"/>
                <a:ea typeface="ＭＳ Ｐゴシック" charset="0"/>
              </a:rPr>
              <a:t>Forward</a:t>
            </a:r>
            <a:r>
              <a:rPr lang="en-US" dirty="0" smtClean="0">
                <a:latin typeface="Arial" charset="0"/>
                <a:ea typeface="ＭＳ Ｐゴシック" charset="0"/>
              </a:rPr>
              <a:t> PO to warehouse, </a:t>
            </a:r>
            <a:r>
              <a:rPr lang="en-US" u="sng" dirty="0" smtClean="0">
                <a:latin typeface="Arial" charset="0"/>
                <a:ea typeface="ＭＳ Ｐゴシック" charset="0"/>
              </a:rPr>
              <a:t>Re-send</a:t>
            </a:r>
            <a:r>
              <a:rPr lang="en-US" dirty="0" smtClean="0">
                <a:latin typeface="Arial" charset="0"/>
                <a:ea typeface="ＭＳ Ｐゴシック" charset="0"/>
              </a:rPr>
              <a:t> confirmation, </a:t>
            </a:r>
            <a:r>
              <a:rPr lang="en-US" u="sng" dirty="0" smtClean="0">
                <a:latin typeface="Arial" charset="0"/>
                <a:ea typeface="ＭＳ Ｐゴシック" charset="0"/>
              </a:rPr>
              <a:t>Receive</a:t>
            </a:r>
            <a:r>
              <a:rPr lang="en-US" dirty="0" smtClean="0">
                <a:latin typeface="Arial" charset="0"/>
                <a:ea typeface="ＭＳ Ｐゴシック" charset="0"/>
              </a:rPr>
              <a:t> rejected products</a:t>
            </a:r>
          </a:p>
          <a:p>
            <a:pPr marL="619100" lvl="1" indent="-285739"/>
            <a:r>
              <a:rPr lang="en-US" dirty="0" smtClean="0">
                <a:latin typeface="Arial" charset="0"/>
                <a:ea typeface="ＭＳ Ｐゴシック" charset="0"/>
              </a:rPr>
              <a:t>University admission: </a:t>
            </a:r>
            <a:r>
              <a:rPr lang="en-US" u="sng" dirty="0" smtClean="0">
                <a:latin typeface="Arial" charset="0"/>
                <a:ea typeface="ＭＳ Ｐゴシック" charset="0"/>
              </a:rPr>
              <a:t>Forward</a:t>
            </a:r>
            <a:r>
              <a:rPr lang="en-US" dirty="0" smtClean="0">
                <a:latin typeface="Arial" charset="0"/>
                <a:ea typeface="ＭＳ Ｐゴシック" charset="0"/>
              </a:rPr>
              <a:t> applications to committee, </a:t>
            </a:r>
            <a:r>
              <a:rPr lang="en-US" u="sng" dirty="0" smtClean="0">
                <a:latin typeface="Arial" charset="0"/>
                <a:ea typeface="ＭＳ Ｐゴシック" charset="0"/>
              </a:rPr>
              <a:t>Receive</a:t>
            </a:r>
            <a:r>
              <a:rPr lang="en-US" dirty="0" smtClean="0">
                <a:latin typeface="Arial" charset="0"/>
                <a:ea typeface="ＭＳ Ｐゴシック" charset="0"/>
              </a:rPr>
              <a:t> admission results from committee</a:t>
            </a:r>
          </a:p>
          <a:p>
            <a:pPr marL="619100" lvl="1" indent="-285739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Non-value-adding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E539D-8AB8-485C-BFEF-50E8D5427D32}" type="slidenum">
              <a:rPr lang="en-AU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en-AU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Extract of Equipment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Rental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Process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4579" name="Picture 3" descr="ch1_PlantHireInitialFrag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0" y="1097533"/>
            <a:ext cx="7056058" cy="43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36235" y="1293592"/>
            <a:ext cx="2299396" cy="7076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Fill request (VA)</a:t>
            </a:r>
          </a:p>
          <a:p>
            <a:r>
              <a:rPr lang="en-US" sz="1333" dirty="0"/>
              <a:t>Send request to clerk (NVA)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7654" y="3919978"/>
            <a:ext cx="3344568" cy="7076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Open and read request (NVA)</a:t>
            </a:r>
          </a:p>
          <a:p>
            <a:r>
              <a:rPr lang="en-US" sz="1333" dirty="0"/>
              <a:t>Select suitable equipment (VA) – 1</a:t>
            </a:r>
            <a:r>
              <a:rPr lang="en-US" sz="1333" baseline="30000" dirty="0"/>
              <a:t>st</a:t>
            </a:r>
            <a:r>
              <a:rPr lang="en-US" sz="1333" dirty="0"/>
              <a:t>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46146" y="2531251"/>
            <a:ext cx="3674834" cy="111793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Check equipment availability (VA) – 1</a:t>
            </a:r>
            <a:r>
              <a:rPr lang="en-US" sz="1333" baseline="30000" dirty="0"/>
              <a:t>st</a:t>
            </a:r>
            <a:r>
              <a:rPr lang="en-US" sz="1333" dirty="0"/>
              <a:t> time</a:t>
            </a:r>
          </a:p>
          <a:p>
            <a:r>
              <a:rPr lang="en-US" sz="1333" dirty="0"/>
              <a:t>Record recommended equipment (BVA)</a:t>
            </a:r>
          </a:p>
          <a:p>
            <a:r>
              <a:rPr lang="en-US" sz="1333" dirty="0"/>
              <a:t>Forward request to works engineer (NVA)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9425" y="4905467"/>
            <a:ext cx="3672516" cy="7076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Open and examine </a:t>
            </a:r>
            <a:r>
              <a:rPr lang="en-US" sz="1333"/>
              <a:t>request (BVA</a:t>
            </a:r>
            <a:r>
              <a:rPr lang="en-US" sz="1333" dirty="0"/>
              <a:t>)</a:t>
            </a:r>
          </a:p>
          <a:p>
            <a:r>
              <a:rPr lang="en-US" sz="1333" dirty="0"/>
              <a:t>Communicate issues (BVA)</a:t>
            </a:r>
          </a:p>
          <a:p>
            <a:r>
              <a:rPr lang="en-US" sz="1333" dirty="0"/>
              <a:t>Forward request back to clerk (NVA)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5526" y="3908740"/>
            <a:ext cx="2250779" cy="70769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333" dirty="0"/>
              <a:t>Produce PO (BVA)</a:t>
            </a:r>
          </a:p>
          <a:p>
            <a:r>
              <a:rPr lang="en-US" sz="1333" dirty="0"/>
              <a:t>Submit PO to supplier (VA)</a:t>
            </a:r>
          </a:p>
        </p:txBody>
      </p:sp>
    </p:spTree>
    <p:extLst>
      <p:ext uri="{BB962C8B-B14F-4D97-AF65-F5344CB8AC3E}">
        <p14:creationId xmlns:p14="http://schemas.microsoft.com/office/powerpoint/2010/main" val="25409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 Musterpräsentation 16x10 V1.1.potx" id="{50821DC6-1170-4F69-BC0F-BF2469366875}" vid="{788B52EF-C0A8-4B8C-8AD4-D720815E0A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1" ma:contentTypeDescription="Ein neues Dokument erstellen." ma:contentTypeScope="" ma:versionID="458c1b80f8d593bdc96b60ff34dd40b4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2d31116d1a6b5af1b4a8b1ba7152d57a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Microsoft Office 2003"/>
              <xsd:enumeration value="Microsoft Office 2007-2013"/>
              <xsd:enumeration value="Microsoft Office 2013/2016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>Musterpräsentation im Format 16:10 (= WU Standard)</Beschreibung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Microsoft Office 2013/2016</Format>
  </documentManagement>
</p:properties>
</file>

<file path=customXml/itemProps1.xml><?xml version="1.0" encoding="utf-8"?>
<ds:datastoreItem xmlns:ds="http://schemas.openxmlformats.org/officeDocument/2006/customXml" ds:itemID="{9346B3ED-06B1-4DE8-9648-0F78B5B453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19F04-C1AE-47E9-9133-474D1173C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58DFAF-C9AD-4CE5-A221-45D64FB05328}">
  <ds:schemaRefs>
    <ds:schemaRef ds:uri="1a8d9a65-8471-4209-a900-f8e11db75e0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de413db-0745-4f3a-8dca-564dc7ff6f7d"/>
    <ds:schemaRef ds:uri="http://purl.org/dc/elements/1.1/"/>
    <ds:schemaRef ds:uri="http://schemas.microsoft.com/office/2006/metadata/properties"/>
    <ds:schemaRef ds:uri="http://schemas.microsoft.com/office/2006/documentManagement/types"/>
    <ds:schemaRef ds:uri="08b0a3ee-3d2a-451c-9a1a-7e5d5b0c9c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 Musterpr%C3%A4sentation 16x10</Template>
  <TotalTime>0</TotalTime>
  <Words>2362</Words>
  <Application>Microsoft Office PowerPoint</Application>
  <PresentationFormat>On-screen Show (16:10)</PresentationFormat>
  <Paragraphs>418</Paragraphs>
  <Slides>51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Georgia</vt:lpstr>
      <vt:lpstr>Times New Roman</vt:lpstr>
      <vt:lpstr>Verdana</vt:lpstr>
      <vt:lpstr>Wingdings</vt:lpstr>
      <vt:lpstr>WU 16:10</vt:lpstr>
      <vt:lpstr>Chapter 6: Qualitative Process Analysis</vt:lpstr>
      <vt:lpstr>Process Analysis in the BPM Lifecycle</vt:lpstr>
      <vt:lpstr>Qualitative Process Analysis: Overview</vt:lpstr>
      <vt:lpstr>Chapter 6: Qualitative Process Analysis</vt:lpstr>
      <vt:lpstr>Value-added analysis</vt:lpstr>
      <vt:lpstr>Value-adding activities</vt:lpstr>
      <vt:lpstr>Business value-adding activities</vt:lpstr>
      <vt:lpstr>Non-value-adding activities</vt:lpstr>
      <vt:lpstr>Extract of Equipment Rental Process</vt:lpstr>
      <vt:lpstr>Equipment Rental Process – VA Analysis</vt:lpstr>
      <vt:lpstr>Exercise</vt:lpstr>
      <vt:lpstr>Chapter 6: Qualitative Process Analysis</vt:lpstr>
      <vt:lpstr>Waste analysis</vt:lpstr>
      <vt:lpstr>Seven sources of waste</vt:lpstr>
      <vt:lpstr>Move</vt:lpstr>
      <vt:lpstr>Unnecessary transportation</vt:lpstr>
      <vt:lpstr>Motion</vt:lpstr>
      <vt:lpstr>Hold</vt:lpstr>
      <vt:lpstr>Inventory</vt:lpstr>
      <vt:lpstr>Waiting</vt:lpstr>
      <vt:lpstr>Over-do</vt:lpstr>
      <vt:lpstr>Defects</vt:lpstr>
      <vt:lpstr>Over-processing</vt:lpstr>
      <vt:lpstr>Over-production</vt:lpstr>
      <vt:lpstr>Equipment rental process: wastes</vt:lpstr>
      <vt:lpstr>Equipment rental process: wastes</vt:lpstr>
      <vt:lpstr>Equipment rental process: wastes</vt:lpstr>
      <vt:lpstr>Exercise</vt:lpstr>
      <vt:lpstr>Chapter 6: Qualitative Process Analysis</vt:lpstr>
      <vt:lpstr>Identifying and documenting process issues</vt:lpstr>
      <vt:lpstr>Stakeholder Analysis</vt:lpstr>
      <vt:lpstr>Typical Stakeholder Concerns</vt:lpstr>
      <vt:lpstr>Issue register</vt:lpstr>
      <vt:lpstr>Issue register structure</vt:lpstr>
      <vt:lpstr>Example of an issue documentation</vt:lpstr>
      <vt:lpstr>Issue Register Example</vt:lpstr>
      <vt:lpstr>Pareto chart</vt:lpstr>
      <vt:lpstr>Pareto chart example</vt:lpstr>
      <vt:lpstr>Two-Dimensional Prioritization: PICK Chart</vt:lpstr>
      <vt:lpstr>Exercise</vt:lpstr>
      <vt:lpstr>Chapter 6: Qualitative Process Analysis</vt:lpstr>
      <vt:lpstr>Root-cause analysis</vt:lpstr>
      <vt:lpstr>Why-why diagram</vt:lpstr>
      <vt:lpstr>Why-why diagram example</vt:lpstr>
      <vt:lpstr>Cause-effect (Fishbone) diagram</vt:lpstr>
      <vt:lpstr>Categories of causes: Six Ms</vt:lpstr>
      <vt:lpstr>Categories of causes: Six Ms</vt:lpstr>
      <vt:lpstr>Cause-effect diagram example</vt:lpstr>
      <vt:lpstr>Exercise</vt:lpstr>
      <vt:lpstr>Chapter 6: Qualitative Process Analysis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2018-01-12T14:33:51Z</dcterms:created>
  <dcterms:modified xsi:type="dcterms:W3CDTF">2018-05-02T21:52:35Z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U Thema">
    <vt:lpwstr>403;#Corporate Design|19895bcd-b158-45ae-ab7b-f5ca217dfcec</vt:lpwstr>
  </property>
  <property fmtid="{D5CDD505-2E9C-101B-9397-08002B2CF9AE}" pid="3" name="Dokumentenart">
    <vt:lpwstr>266;#Vorlagen|17fc50ed-8ad1-47be-ab12-04243fd74ddb</vt:lpwstr>
  </property>
  <property fmtid="{D5CDD505-2E9C-101B-9397-08002B2CF9AE}" pid="4" name="ContentTypeId">
    <vt:lpwstr>0x010100BCF651A35DF3154DB01328AF51148DAE</vt:lpwstr>
  </property>
</Properties>
</file>