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
  </p:sldMasterIdLst>
  <p:notesMasterIdLst>
    <p:notesMasterId r:id="rId71"/>
  </p:notesMasterIdLst>
  <p:handoutMasterIdLst>
    <p:handoutMasterId r:id="rId72"/>
  </p:handoutMasterIdLst>
  <p:sldIdLst>
    <p:sldId id="359" r:id="rId5"/>
    <p:sldId id="433" r:id="rId6"/>
    <p:sldId id="442" r:id="rId7"/>
    <p:sldId id="486" r:id="rId8"/>
    <p:sldId id="505" r:id="rId9"/>
    <p:sldId id="503" r:id="rId10"/>
    <p:sldId id="504" r:id="rId11"/>
    <p:sldId id="487" r:id="rId12"/>
    <p:sldId id="488" r:id="rId13"/>
    <p:sldId id="489" r:id="rId14"/>
    <p:sldId id="490" r:id="rId15"/>
    <p:sldId id="491" r:id="rId16"/>
    <p:sldId id="492" r:id="rId17"/>
    <p:sldId id="493" r:id="rId18"/>
    <p:sldId id="494" r:id="rId19"/>
    <p:sldId id="497" r:id="rId20"/>
    <p:sldId id="498" r:id="rId21"/>
    <p:sldId id="499" r:id="rId22"/>
    <p:sldId id="561" r:id="rId23"/>
    <p:sldId id="562" r:id="rId24"/>
    <p:sldId id="500" r:id="rId25"/>
    <p:sldId id="501" r:id="rId26"/>
    <p:sldId id="502" r:id="rId27"/>
    <p:sldId id="395" r:id="rId28"/>
    <p:sldId id="506" r:id="rId29"/>
    <p:sldId id="507" r:id="rId30"/>
    <p:sldId id="522" r:id="rId31"/>
    <p:sldId id="524" r:id="rId32"/>
    <p:sldId id="525" r:id="rId33"/>
    <p:sldId id="526" r:id="rId34"/>
    <p:sldId id="527" r:id="rId35"/>
    <p:sldId id="528" r:id="rId36"/>
    <p:sldId id="529" r:id="rId37"/>
    <p:sldId id="530" r:id="rId38"/>
    <p:sldId id="531" r:id="rId39"/>
    <p:sldId id="532" r:id="rId40"/>
    <p:sldId id="533" r:id="rId41"/>
    <p:sldId id="534" r:id="rId42"/>
    <p:sldId id="393" r:id="rId43"/>
    <p:sldId id="535" r:id="rId44"/>
    <p:sldId id="536" r:id="rId45"/>
    <p:sldId id="537" r:id="rId46"/>
    <p:sldId id="538" r:id="rId47"/>
    <p:sldId id="539" r:id="rId48"/>
    <p:sldId id="540" r:id="rId49"/>
    <p:sldId id="541" r:id="rId50"/>
    <p:sldId id="542" r:id="rId51"/>
    <p:sldId id="543" r:id="rId52"/>
    <p:sldId id="544" r:id="rId53"/>
    <p:sldId id="545" r:id="rId54"/>
    <p:sldId id="546" r:id="rId55"/>
    <p:sldId id="547" r:id="rId56"/>
    <p:sldId id="548" r:id="rId57"/>
    <p:sldId id="549" r:id="rId58"/>
    <p:sldId id="550" r:id="rId59"/>
    <p:sldId id="551" r:id="rId60"/>
    <p:sldId id="552" r:id="rId61"/>
    <p:sldId id="553" r:id="rId62"/>
    <p:sldId id="554" r:id="rId63"/>
    <p:sldId id="555" r:id="rId64"/>
    <p:sldId id="557" r:id="rId65"/>
    <p:sldId id="558" r:id="rId66"/>
    <p:sldId id="559" r:id="rId67"/>
    <p:sldId id="560" r:id="rId68"/>
    <p:sldId id="563" r:id="rId69"/>
    <p:sldId id="432" r:id="rId70"/>
  </p:sldIdLst>
  <p:sldSz cx="9144000" cy="5715000" type="screen16x10"/>
  <p:notesSz cx="6858000" cy="9144000"/>
  <p:custDataLst>
    <p:tags r:id="rId73"/>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5465">
          <p15:clr>
            <a:srgbClr val="A4A3A4"/>
          </p15:clr>
        </p15:guide>
        <p15:guide id="3" pos="4241">
          <p15:clr>
            <a:srgbClr val="A4A3A4"/>
          </p15:clr>
        </p15:guide>
        <p15:guide id="4" pos="469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1" name="Autor" initials="A" lastIdx="0" clrIdx="2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4C8AC8"/>
    <a:srgbClr val="CBDDEF"/>
    <a:srgbClr val="E7EFF7"/>
    <a:srgbClr val="0096D3"/>
    <a:srgbClr val="0C94B7"/>
    <a:srgbClr val="41B4CE"/>
    <a:srgbClr val="73BAD1"/>
    <a:srgbClr val="65B4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570" autoAdjust="0"/>
  </p:normalViewPr>
  <p:slideViewPr>
    <p:cSldViewPr snapToGrid="0" showGuides="1">
      <p:cViewPr varScale="1">
        <p:scale>
          <a:sx n="125" d="100"/>
          <a:sy n="125" d="100"/>
        </p:scale>
        <p:origin x="620" y="60"/>
      </p:cViewPr>
      <p:guideLst>
        <p:guide orient="horz" pos="1800"/>
        <p:guide pos="5465"/>
        <p:guide pos="4241"/>
        <p:guide pos="4695"/>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notesViewPr>
    <p:cSldViewPr snapToGrid="0" showGuides="1">
      <p:cViewPr varScale="1">
        <p:scale>
          <a:sx n="94" d="100"/>
          <a:sy n="94" d="100"/>
        </p:scale>
        <p:origin x="274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79"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_rels/viewProps.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slide" Target="slides/slide25.xml"/><Relationship Id="rId1" Type="http://schemas.openxmlformats.org/officeDocument/2006/relationships/slide" Target="slides/slide21.xml"/><Relationship Id="rId6" Type="http://schemas.openxmlformats.org/officeDocument/2006/relationships/slide" Target="slides/slide37.xml"/><Relationship Id="rId5" Type="http://schemas.openxmlformats.org/officeDocument/2006/relationships/slide" Target="slides/slide36.xml"/><Relationship Id="rId4"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A88A78-C9E2-4F47-9BEF-C9BD5E2D9FFA}" type="doc">
      <dgm:prSet loTypeId="urn:microsoft.com/office/officeart/2005/8/layout/equation2" loCatId="" qsTypeId="urn:microsoft.com/office/officeart/2005/8/quickstyle/simple5" qsCatId="simple" csTypeId="urn:microsoft.com/office/officeart/2005/8/colors/accent1_2" csCatId="accent1" phldr="1"/>
      <dgm:spPr/>
      <dgm:t>
        <a:bodyPr/>
        <a:lstStyle/>
        <a:p>
          <a:endParaRPr lang="en-US"/>
        </a:p>
      </dgm:t>
    </dgm:pt>
    <dgm:pt modelId="{928D5732-0CC3-1A4A-BFE8-F6CBE56668A4}">
      <dgm:prSet/>
      <dgm:spPr/>
      <dgm:t>
        <a:bodyPr/>
        <a:lstStyle/>
        <a:p>
          <a:pPr rtl="0"/>
          <a:r>
            <a:rPr lang="en-US" smtClean="0"/>
            <a:t>Process model</a:t>
          </a:r>
          <a:endParaRPr lang="en-US"/>
        </a:p>
      </dgm:t>
    </dgm:pt>
    <dgm:pt modelId="{C27B05EE-4B7F-F94D-974D-430B794C7633}" type="parTrans" cxnId="{07CA78A3-7C51-B040-9F58-CDBB7350536D}">
      <dgm:prSet/>
      <dgm:spPr/>
      <dgm:t>
        <a:bodyPr/>
        <a:lstStyle/>
        <a:p>
          <a:endParaRPr lang="en-US"/>
        </a:p>
      </dgm:t>
    </dgm:pt>
    <dgm:pt modelId="{B9C007DA-529A-FB40-B91F-DCDF15FC893C}" type="sibTrans" cxnId="{07CA78A3-7C51-B040-9F58-CDBB7350536D}">
      <dgm:prSet/>
      <dgm:spPr/>
      <dgm:t>
        <a:bodyPr/>
        <a:lstStyle/>
        <a:p>
          <a:endParaRPr lang="en-US"/>
        </a:p>
      </dgm:t>
    </dgm:pt>
    <dgm:pt modelId="{C91981D8-4F9A-2E41-8819-29232C717B5D}">
      <dgm:prSet/>
      <dgm:spPr/>
      <dgm:t>
        <a:bodyPr/>
        <a:lstStyle/>
        <a:p>
          <a:pPr rtl="0"/>
          <a:r>
            <a:rPr lang="en-US" dirty="0" smtClean="0"/>
            <a:t>Performance of each activity</a:t>
          </a:r>
          <a:endParaRPr lang="en-US" dirty="0"/>
        </a:p>
      </dgm:t>
    </dgm:pt>
    <dgm:pt modelId="{4AF9371B-A54F-9845-90D1-269AD6A4691C}" type="parTrans" cxnId="{106B745C-DCCD-EE41-AB70-4CD70E26D249}">
      <dgm:prSet/>
      <dgm:spPr/>
      <dgm:t>
        <a:bodyPr/>
        <a:lstStyle/>
        <a:p>
          <a:endParaRPr lang="en-US"/>
        </a:p>
      </dgm:t>
    </dgm:pt>
    <dgm:pt modelId="{56B1AE8C-4E6C-5545-9E8E-C9806B28A737}" type="sibTrans" cxnId="{106B745C-DCCD-EE41-AB70-4CD70E26D249}">
      <dgm:prSet/>
      <dgm:spPr/>
      <dgm:t>
        <a:bodyPr/>
        <a:lstStyle/>
        <a:p>
          <a:endParaRPr lang="en-US"/>
        </a:p>
      </dgm:t>
    </dgm:pt>
    <dgm:pt modelId="{9236C98A-3D78-9D4B-80DF-4CDFF0971F12}">
      <dgm:prSet/>
      <dgm:spPr/>
      <dgm:t>
        <a:bodyPr/>
        <a:lstStyle/>
        <a:p>
          <a:pPr rtl="0"/>
          <a:r>
            <a:rPr lang="en-US" smtClean="0"/>
            <a:t>Process performance</a:t>
          </a:r>
          <a:endParaRPr lang="en-US"/>
        </a:p>
      </dgm:t>
    </dgm:pt>
    <dgm:pt modelId="{2249B390-16FA-1642-9DC0-88F31A702089}" type="parTrans" cxnId="{9375EEEC-FDE8-6E4D-9E90-550CC8B6FD20}">
      <dgm:prSet/>
      <dgm:spPr/>
      <dgm:t>
        <a:bodyPr/>
        <a:lstStyle/>
        <a:p>
          <a:endParaRPr lang="en-US"/>
        </a:p>
      </dgm:t>
    </dgm:pt>
    <dgm:pt modelId="{03E90D44-4312-E748-B32A-3EEC2F74A3A0}" type="sibTrans" cxnId="{9375EEEC-FDE8-6E4D-9E90-550CC8B6FD20}">
      <dgm:prSet/>
      <dgm:spPr/>
      <dgm:t>
        <a:bodyPr/>
        <a:lstStyle/>
        <a:p>
          <a:endParaRPr lang="en-US"/>
        </a:p>
      </dgm:t>
    </dgm:pt>
    <dgm:pt modelId="{149A3A27-193D-6D40-BF0B-CC541810A174}" type="pres">
      <dgm:prSet presAssocID="{25A88A78-C9E2-4F47-9BEF-C9BD5E2D9FFA}" presName="Name0" presStyleCnt="0">
        <dgm:presLayoutVars>
          <dgm:dir/>
          <dgm:resizeHandles val="exact"/>
        </dgm:presLayoutVars>
      </dgm:prSet>
      <dgm:spPr/>
      <dgm:t>
        <a:bodyPr/>
        <a:lstStyle/>
        <a:p>
          <a:endParaRPr lang="en-US"/>
        </a:p>
      </dgm:t>
    </dgm:pt>
    <dgm:pt modelId="{3DE8D844-B4F5-964A-8C6C-50AD3DCC6034}" type="pres">
      <dgm:prSet presAssocID="{25A88A78-C9E2-4F47-9BEF-C9BD5E2D9FFA}" presName="vNodes" presStyleCnt="0"/>
      <dgm:spPr/>
    </dgm:pt>
    <dgm:pt modelId="{2814E4E5-75CD-0342-9032-2CE817AEAD21}" type="pres">
      <dgm:prSet presAssocID="{928D5732-0CC3-1A4A-BFE8-F6CBE56668A4}" presName="node" presStyleLbl="node1" presStyleIdx="0" presStyleCnt="3">
        <dgm:presLayoutVars>
          <dgm:bulletEnabled val="1"/>
        </dgm:presLayoutVars>
      </dgm:prSet>
      <dgm:spPr/>
      <dgm:t>
        <a:bodyPr/>
        <a:lstStyle/>
        <a:p>
          <a:endParaRPr lang="en-US"/>
        </a:p>
      </dgm:t>
    </dgm:pt>
    <dgm:pt modelId="{A2B412B1-5516-7246-8976-A0676CD8EA05}" type="pres">
      <dgm:prSet presAssocID="{B9C007DA-529A-FB40-B91F-DCDF15FC893C}" presName="spacerT" presStyleCnt="0"/>
      <dgm:spPr/>
    </dgm:pt>
    <dgm:pt modelId="{7E884958-F0FB-5A47-840D-6F158ABC1872}" type="pres">
      <dgm:prSet presAssocID="{B9C007DA-529A-FB40-B91F-DCDF15FC893C}" presName="sibTrans" presStyleLbl="sibTrans2D1" presStyleIdx="0" presStyleCnt="2"/>
      <dgm:spPr/>
      <dgm:t>
        <a:bodyPr/>
        <a:lstStyle/>
        <a:p>
          <a:endParaRPr lang="en-US"/>
        </a:p>
      </dgm:t>
    </dgm:pt>
    <dgm:pt modelId="{46F7BCA5-AFAD-E648-BD82-B3ACF08D2C51}" type="pres">
      <dgm:prSet presAssocID="{B9C007DA-529A-FB40-B91F-DCDF15FC893C}" presName="spacerB" presStyleCnt="0"/>
      <dgm:spPr/>
    </dgm:pt>
    <dgm:pt modelId="{026800D5-8C8D-4B43-AF93-FD3A63B13A65}" type="pres">
      <dgm:prSet presAssocID="{C91981D8-4F9A-2E41-8819-29232C717B5D}" presName="node" presStyleLbl="node1" presStyleIdx="1" presStyleCnt="3">
        <dgm:presLayoutVars>
          <dgm:bulletEnabled val="1"/>
        </dgm:presLayoutVars>
      </dgm:prSet>
      <dgm:spPr/>
      <dgm:t>
        <a:bodyPr/>
        <a:lstStyle/>
        <a:p>
          <a:endParaRPr lang="en-US"/>
        </a:p>
      </dgm:t>
    </dgm:pt>
    <dgm:pt modelId="{9CEA3CEA-3A6D-0240-8E2C-875CAC1970E0}" type="pres">
      <dgm:prSet presAssocID="{25A88A78-C9E2-4F47-9BEF-C9BD5E2D9FFA}" presName="sibTransLast" presStyleLbl="sibTrans2D1" presStyleIdx="1" presStyleCnt="2"/>
      <dgm:spPr/>
      <dgm:t>
        <a:bodyPr/>
        <a:lstStyle/>
        <a:p>
          <a:endParaRPr lang="en-US"/>
        </a:p>
      </dgm:t>
    </dgm:pt>
    <dgm:pt modelId="{505B7486-B315-B848-8FF1-CB5814B82D96}" type="pres">
      <dgm:prSet presAssocID="{25A88A78-C9E2-4F47-9BEF-C9BD5E2D9FFA}" presName="connectorText" presStyleLbl="sibTrans2D1" presStyleIdx="1" presStyleCnt="2"/>
      <dgm:spPr/>
      <dgm:t>
        <a:bodyPr/>
        <a:lstStyle/>
        <a:p>
          <a:endParaRPr lang="en-US"/>
        </a:p>
      </dgm:t>
    </dgm:pt>
    <dgm:pt modelId="{C60213D7-DF90-C24F-835F-5C7D8AD05533}" type="pres">
      <dgm:prSet presAssocID="{25A88A78-C9E2-4F47-9BEF-C9BD5E2D9FFA}" presName="lastNode" presStyleLbl="node1" presStyleIdx="2" presStyleCnt="3">
        <dgm:presLayoutVars>
          <dgm:bulletEnabled val="1"/>
        </dgm:presLayoutVars>
      </dgm:prSet>
      <dgm:spPr/>
      <dgm:t>
        <a:bodyPr/>
        <a:lstStyle/>
        <a:p>
          <a:endParaRPr lang="en-US"/>
        </a:p>
      </dgm:t>
    </dgm:pt>
  </dgm:ptLst>
  <dgm:cxnLst>
    <dgm:cxn modelId="{0728D698-9FA1-6748-A076-1DA965587C42}" type="presOf" srcId="{928D5732-0CC3-1A4A-BFE8-F6CBE56668A4}" destId="{2814E4E5-75CD-0342-9032-2CE817AEAD21}" srcOrd="0" destOrd="0" presId="urn:microsoft.com/office/officeart/2005/8/layout/equation2"/>
    <dgm:cxn modelId="{E624D592-1116-F342-879C-1EFE25BE235A}" type="presOf" srcId="{56B1AE8C-4E6C-5545-9E8E-C9806B28A737}" destId="{505B7486-B315-B848-8FF1-CB5814B82D96}" srcOrd="1" destOrd="0" presId="urn:microsoft.com/office/officeart/2005/8/layout/equation2"/>
    <dgm:cxn modelId="{BB0437B1-E9E3-DD4A-A3D7-5431F50582CB}" type="presOf" srcId="{B9C007DA-529A-FB40-B91F-DCDF15FC893C}" destId="{7E884958-F0FB-5A47-840D-6F158ABC1872}" srcOrd="0" destOrd="0" presId="urn:microsoft.com/office/officeart/2005/8/layout/equation2"/>
    <dgm:cxn modelId="{D7053E99-C185-0A49-B364-C5317007E0FF}" type="presOf" srcId="{56B1AE8C-4E6C-5545-9E8E-C9806B28A737}" destId="{9CEA3CEA-3A6D-0240-8E2C-875CAC1970E0}" srcOrd="0" destOrd="0" presId="urn:microsoft.com/office/officeart/2005/8/layout/equation2"/>
    <dgm:cxn modelId="{4F6E8654-D6F2-684A-B5B8-082A53B21EF4}" type="presOf" srcId="{9236C98A-3D78-9D4B-80DF-4CDFF0971F12}" destId="{C60213D7-DF90-C24F-835F-5C7D8AD05533}" srcOrd="0" destOrd="0" presId="urn:microsoft.com/office/officeart/2005/8/layout/equation2"/>
    <dgm:cxn modelId="{CF7BBD10-2135-CB4D-ACB4-9EAC53D31D85}" type="presOf" srcId="{25A88A78-C9E2-4F47-9BEF-C9BD5E2D9FFA}" destId="{149A3A27-193D-6D40-BF0B-CC541810A174}" srcOrd="0" destOrd="0" presId="urn:microsoft.com/office/officeart/2005/8/layout/equation2"/>
    <dgm:cxn modelId="{0036B37B-D1A7-B848-8D12-6AAA988A313D}" type="presOf" srcId="{C91981D8-4F9A-2E41-8819-29232C717B5D}" destId="{026800D5-8C8D-4B43-AF93-FD3A63B13A65}" srcOrd="0" destOrd="0" presId="urn:microsoft.com/office/officeart/2005/8/layout/equation2"/>
    <dgm:cxn modelId="{07CA78A3-7C51-B040-9F58-CDBB7350536D}" srcId="{25A88A78-C9E2-4F47-9BEF-C9BD5E2D9FFA}" destId="{928D5732-0CC3-1A4A-BFE8-F6CBE56668A4}" srcOrd="0" destOrd="0" parTransId="{C27B05EE-4B7F-F94D-974D-430B794C7633}" sibTransId="{B9C007DA-529A-FB40-B91F-DCDF15FC893C}"/>
    <dgm:cxn modelId="{106B745C-DCCD-EE41-AB70-4CD70E26D249}" srcId="{25A88A78-C9E2-4F47-9BEF-C9BD5E2D9FFA}" destId="{C91981D8-4F9A-2E41-8819-29232C717B5D}" srcOrd="1" destOrd="0" parTransId="{4AF9371B-A54F-9845-90D1-269AD6A4691C}" sibTransId="{56B1AE8C-4E6C-5545-9E8E-C9806B28A737}"/>
    <dgm:cxn modelId="{9375EEEC-FDE8-6E4D-9E90-550CC8B6FD20}" srcId="{25A88A78-C9E2-4F47-9BEF-C9BD5E2D9FFA}" destId="{9236C98A-3D78-9D4B-80DF-4CDFF0971F12}" srcOrd="2" destOrd="0" parTransId="{2249B390-16FA-1642-9DC0-88F31A702089}" sibTransId="{03E90D44-4312-E748-B32A-3EEC2F74A3A0}"/>
    <dgm:cxn modelId="{6CFE315D-AA09-9B44-B8AD-29EE63BDE26E}" type="presParOf" srcId="{149A3A27-193D-6D40-BF0B-CC541810A174}" destId="{3DE8D844-B4F5-964A-8C6C-50AD3DCC6034}" srcOrd="0" destOrd="0" presId="urn:microsoft.com/office/officeart/2005/8/layout/equation2"/>
    <dgm:cxn modelId="{4F0F2DE2-3D4E-704B-A938-52155AE64EEA}" type="presParOf" srcId="{3DE8D844-B4F5-964A-8C6C-50AD3DCC6034}" destId="{2814E4E5-75CD-0342-9032-2CE817AEAD21}" srcOrd="0" destOrd="0" presId="urn:microsoft.com/office/officeart/2005/8/layout/equation2"/>
    <dgm:cxn modelId="{B1B0B905-05A5-504C-8818-990C0DA5EB0C}" type="presParOf" srcId="{3DE8D844-B4F5-964A-8C6C-50AD3DCC6034}" destId="{A2B412B1-5516-7246-8976-A0676CD8EA05}" srcOrd="1" destOrd="0" presId="urn:microsoft.com/office/officeart/2005/8/layout/equation2"/>
    <dgm:cxn modelId="{575A8706-8217-4943-BED2-E8B045396B07}" type="presParOf" srcId="{3DE8D844-B4F5-964A-8C6C-50AD3DCC6034}" destId="{7E884958-F0FB-5A47-840D-6F158ABC1872}" srcOrd="2" destOrd="0" presId="urn:microsoft.com/office/officeart/2005/8/layout/equation2"/>
    <dgm:cxn modelId="{E673C101-CE45-D144-B75E-EB66E457CE7E}" type="presParOf" srcId="{3DE8D844-B4F5-964A-8C6C-50AD3DCC6034}" destId="{46F7BCA5-AFAD-E648-BD82-B3ACF08D2C51}" srcOrd="3" destOrd="0" presId="urn:microsoft.com/office/officeart/2005/8/layout/equation2"/>
    <dgm:cxn modelId="{97F508EA-BAF6-FA41-8B73-2E3AF0A97871}" type="presParOf" srcId="{3DE8D844-B4F5-964A-8C6C-50AD3DCC6034}" destId="{026800D5-8C8D-4B43-AF93-FD3A63B13A65}" srcOrd="4" destOrd="0" presId="urn:microsoft.com/office/officeart/2005/8/layout/equation2"/>
    <dgm:cxn modelId="{9BB996AE-076F-944F-B09B-56A647E8451E}" type="presParOf" srcId="{149A3A27-193D-6D40-BF0B-CC541810A174}" destId="{9CEA3CEA-3A6D-0240-8E2C-875CAC1970E0}" srcOrd="1" destOrd="0" presId="urn:microsoft.com/office/officeart/2005/8/layout/equation2"/>
    <dgm:cxn modelId="{C0D5CD4A-48B6-7443-80C7-BC2B156CDD47}" type="presParOf" srcId="{9CEA3CEA-3A6D-0240-8E2C-875CAC1970E0}" destId="{505B7486-B315-B848-8FF1-CB5814B82D96}" srcOrd="0" destOrd="0" presId="urn:microsoft.com/office/officeart/2005/8/layout/equation2"/>
    <dgm:cxn modelId="{0C94A7A5-D4EE-374E-AA10-6EF4F2D06E49}" type="presParOf" srcId="{149A3A27-193D-6D40-BF0B-CC541810A174}" destId="{C60213D7-DF90-C24F-835F-5C7D8AD05533}"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1050D3-38AF-D044-870C-14A97F35972C}" type="doc">
      <dgm:prSet loTypeId="urn:microsoft.com/office/officeart/2008/layout/RadialCluster" loCatId="" qsTypeId="urn:microsoft.com/office/officeart/2005/8/quickstyle/simple5" qsCatId="simple" csTypeId="urn:microsoft.com/office/officeart/2005/8/colors/accent1_2" csCatId="accent1" phldr="1"/>
      <dgm:spPr/>
      <dgm:t>
        <a:bodyPr/>
        <a:lstStyle/>
        <a:p>
          <a:endParaRPr lang="en-US"/>
        </a:p>
      </dgm:t>
    </dgm:pt>
    <dgm:pt modelId="{104C8D36-8794-8B48-9037-5E7BEEA99915}">
      <dgm:prSet phldrT="[Text]" custT="1"/>
      <dgm:spPr/>
      <dgm:t>
        <a:bodyPr/>
        <a:lstStyle/>
        <a:p>
          <a:r>
            <a:rPr lang="en-US" sz="2000" dirty="0" smtClean="0"/>
            <a:t>Process performance</a:t>
          </a:r>
          <a:endParaRPr lang="en-US" sz="2000" dirty="0"/>
        </a:p>
      </dgm:t>
    </dgm:pt>
    <dgm:pt modelId="{0C43625F-27C5-1945-A41E-5705A9ADAED2}" type="parTrans" cxnId="{6432A172-A6B5-7E44-8504-9A8134D322ED}">
      <dgm:prSet/>
      <dgm:spPr/>
      <dgm:t>
        <a:bodyPr/>
        <a:lstStyle/>
        <a:p>
          <a:endParaRPr lang="en-US" sz="2000"/>
        </a:p>
      </dgm:t>
    </dgm:pt>
    <dgm:pt modelId="{15210674-9A85-2D46-B86A-68A87B93187F}" type="sibTrans" cxnId="{6432A172-A6B5-7E44-8504-9A8134D322ED}">
      <dgm:prSet/>
      <dgm:spPr/>
      <dgm:t>
        <a:bodyPr/>
        <a:lstStyle/>
        <a:p>
          <a:endParaRPr lang="en-US" sz="2000"/>
        </a:p>
      </dgm:t>
    </dgm:pt>
    <dgm:pt modelId="{94435E71-CD53-EE4A-BE07-8F577EE20EF8}">
      <dgm:prSet phldrT="[Text]" custT="1"/>
      <dgm:spPr/>
      <dgm:t>
        <a:bodyPr/>
        <a:lstStyle/>
        <a:p>
          <a:r>
            <a:rPr lang="en-US" sz="2000" dirty="0" smtClean="0"/>
            <a:t>Time</a:t>
          </a:r>
          <a:endParaRPr lang="en-US" sz="2000" dirty="0"/>
        </a:p>
      </dgm:t>
    </dgm:pt>
    <dgm:pt modelId="{04094DD8-1BC4-4040-AC5C-36960E1321E9}" type="parTrans" cxnId="{2CB29BEA-9BCD-9A41-ACF3-9CDC3B6E0901}">
      <dgm:prSet/>
      <dgm:spPr/>
      <dgm:t>
        <a:bodyPr/>
        <a:lstStyle/>
        <a:p>
          <a:endParaRPr lang="en-US" sz="2000"/>
        </a:p>
      </dgm:t>
    </dgm:pt>
    <dgm:pt modelId="{6F33E841-6609-4C4B-8239-2E71FF3A37E5}" type="sibTrans" cxnId="{2CB29BEA-9BCD-9A41-ACF3-9CDC3B6E0901}">
      <dgm:prSet/>
      <dgm:spPr/>
      <dgm:t>
        <a:bodyPr/>
        <a:lstStyle/>
        <a:p>
          <a:endParaRPr lang="en-US" sz="2000"/>
        </a:p>
      </dgm:t>
    </dgm:pt>
    <dgm:pt modelId="{A92B8229-7D42-0544-AA03-2900FBEBEC9A}">
      <dgm:prSet phldrT="[Text]" custT="1"/>
      <dgm:spPr/>
      <dgm:t>
        <a:bodyPr/>
        <a:lstStyle/>
        <a:p>
          <a:r>
            <a:rPr lang="en-US" sz="2000" dirty="0" smtClean="0"/>
            <a:t>Cost</a:t>
          </a:r>
          <a:endParaRPr lang="en-US" sz="2000" dirty="0"/>
        </a:p>
      </dgm:t>
    </dgm:pt>
    <dgm:pt modelId="{CC36D1B4-5407-8043-825B-E3F3B7064DD5}" type="parTrans" cxnId="{0824626E-80BB-E44A-A72F-202F37F59E96}">
      <dgm:prSet/>
      <dgm:spPr/>
      <dgm:t>
        <a:bodyPr/>
        <a:lstStyle/>
        <a:p>
          <a:endParaRPr lang="en-US" sz="2000"/>
        </a:p>
      </dgm:t>
    </dgm:pt>
    <dgm:pt modelId="{BED3ADE8-4A30-124F-A48F-2AF8161045A5}" type="sibTrans" cxnId="{0824626E-80BB-E44A-A72F-202F37F59E96}">
      <dgm:prSet/>
      <dgm:spPr/>
      <dgm:t>
        <a:bodyPr/>
        <a:lstStyle/>
        <a:p>
          <a:endParaRPr lang="en-US" sz="2000"/>
        </a:p>
      </dgm:t>
    </dgm:pt>
    <dgm:pt modelId="{0DC41675-65BE-1548-862C-5AA061058A50}">
      <dgm:prSet phldrT="[Text]" custT="1"/>
      <dgm:spPr/>
      <dgm:t>
        <a:bodyPr/>
        <a:lstStyle/>
        <a:p>
          <a:r>
            <a:rPr lang="en-US" sz="2000" dirty="0" smtClean="0"/>
            <a:t>Quality</a:t>
          </a:r>
          <a:endParaRPr lang="en-US" sz="2000" dirty="0"/>
        </a:p>
      </dgm:t>
    </dgm:pt>
    <dgm:pt modelId="{A63A06B4-2C5F-5B4B-8C68-F8EA6FCA9843}" type="parTrans" cxnId="{F8BCA996-5488-5147-8119-A5E3DCA26B99}">
      <dgm:prSet/>
      <dgm:spPr/>
      <dgm:t>
        <a:bodyPr/>
        <a:lstStyle/>
        <a:p>
          <a:endParaRPr lang="en-US" sz="2000"/>
        </a:p>
      </dgm:t>
    </dgm:pt>
    <dgm:pt modelId="{0CD4B7EC-5665-A041-8BAF-B6EABD1D5DA7}" type="sibTrans" cxnId="{F8BCA996-5488-5147-8119-A5E3DCA26B99}">
      <dgm:prSet/>
      <dgm:spPr/>
      <dgm:t>
        <a:bodyPr/>
        <a:lstStyle/>
        <a:p>
          <a:endParaRPr lang="en-US" sz="2000"/>
        </a:p>
      </dgm:t>
    </dgm:pt>
    <dgm:pt modelId="{F8054447-29EE-934E-9CBE-632F261232F1}" type="pres">
      <dgm:prSet presAssocID="{BE1050D3-38AF-D044-870C-14A97F35972C}" presName="Name0" presStyleCnt="0">
        <dgm:presLayoutVars>
          <dgm:chMax val="1"/>
          <dgm:chPref val="1"/>
          <dgm:dir/>
          <dgm:animOne val="branch"/>
          <dgm:animLvl val="lvl"/>
        </dgm:presLayoutVars>
      </dgm:prSet>
      <dgm:spPr/>
      <dgm:t>
        <a:bodyPr/>
        <a:lstStyle/>
        <a:p>
          <a:endParaRPr lang="en-US"/>
        </a:p>
      </dgm:t>
    </dgm:pt>
    <dgm:pt modelId="{94F6E78A-B9CE-FE40-A247-31AB3A4F8956}" type="pres">
      <dgm:prSet presAssocID="{104C8D36-8794-8B48-9037-5E7BEEA99915}" presName="singleCycle" presStyleCnt="0"/>
      <dgm:spPr/>
    </dgm:pt>
    <dgm:pt modelId="{220DAC13-54AA-E041-A9E5-C22E7A08A98F}" type="pres">
      <dgm:prSet presAssocID="{104C8D36-8794-8B48-9037-5E7BEEA99915}" presName="singleCenter" presStyleLbl="node1" presStyleIdx="0" presStyleCnt="4" custScaleX="108774">
        <dgm:presLayoutVars>
          <dgm:chMax val="7"/>
          <dgm:chPref val="7"/>
        </dgm:presLayoutVars>
      </dgm:prSet>
      <dgm:spPr/>
      <dgm:t>
        <a:bodyPr/>
        <a:lstStyle/>
        <a:p>
          <a:endParaRPr lang="en-US"/>
        </a:p>
      </dgm:t>
    </dgm:pt>
    <dgm:pt modelId="{4FB9F069-ABF4-BB44-8D33-20F25006FB8D}" type="pres">
      <dgm:prSet presAssocID="{04094DD8-1BC4-4040-AC5C-36960E1321E9}" presName="Name56" presStyleLbl="parChTrans1D2" presStyleIdx="0" presStyleCnt="3"/>
      <dgm:spPr/>
      <dgm:t>
        <a:bodyPr/>
        <a:lstStyle/>
        <a:p>
          <a:endParaRPr lang="en-US"/>
        </a:p>
      </dgm:t>
    </dgm:pt>
    <dgm:pt modelId="{9CFA3157-0E90-B34C-8EF8-DCBB68F9EDAC}" type="pres">
      <dgm:prSet presAssocID="{94435E71-CD53-EE4A-BE07-8F577EE20EF8}" presName="text0" presStyleLbl="node1" presStyleIdx="1" presStyleCnt="4">
        <dgm:presLayoutVars>
          <dgm:bulletEnabled val="1"/>
        </dgm:presLayoutVars>
      </dgm:prSet>
      <dgm:spPr/>
      <dgm:t>
        <a:bodyPr/>
        <a:lstStyle/>
        <a:p>
          <a:endParaRPr lang="en-US"/>
        </a:p>
      </dgm:t>
    </dgm:pt>
    <dgm:pt modelId="{E162F1DE-BBD1-B545-8ABD-ACBD316160D9}" type="pres">
      <dgm:prSet presAssocID="{CC36D1B4-5407-8043-825B-E3F3B7064DD5}" presName="Name56" presStyleLbl="parChTrans1D2" presStyleIdx="1" presStyleCnt="3"/>
      <dgm:spPr/>
      <dgm:t>
        <a:bodyPr/>
        <a:lstStyle/>
        <a:p>
          <a:endParaRPr lang="en-US"/>
        </a:p>
      </dgm:t>
    </dgm:pt>
    <dgm:pt modelId="{2FBF166B-E8BB-5F46-AD16-9C15BBAE4BBB}" type="pres">
      <dgm:prSet presAssocID="{A92B8229-7D42-0544-AA03-2900FBEBEC9A}" presName="text0" presStyleLbl="node1" presStyleIdx="2" presStyleCnt="4">
        <dgm:presLayoutVars>
          <dgm:bulletEnabled val="1"/>
        </dgm:presLayoutVars>
      </dgm:prSet>
      <dgm:spPr/>
      <dgm:t>
        <a:bodyPr/>
        <a:lstStyle/>
        <a:p>
          <a:endParaRPr lang="en-US"/>
        </a:p>
      </dgm:t>
    </dgm:pt>
    <dgm:pt modelId="{BFD84AEB-EAE3-0643-BA1A-2B2BFF0AF66C}" type="pres">
      <dgm:prSet presAssocID="{A63A06B4-2C5F-5B4B-8C68-F8EA6FCA9843}" presName="Name56" presStyleLbl="parChTrans1D2" presStyleIdx="2" presStyleCnt="3"/>
      <dgm:spPr/>
      <dgm:t>
        <a:bodyPr/>
        <a:lstStyle/>
        <a:p>
          <a:endParaRPr lang="en-US"/>
        </a:p>
      </dgm:t>
    </dgm:pt>
    <dgm:pt modelId="{4341DF29-2870-3448-9903-54EC79E1AB98}" type="pres">
      <dgm:prSet presAssocID="{0DC41675-65BE-1548-862C-5AA061058A50}" presName="text0" presStyleLbl="node1" presStyleIdx="3" presStyleCnt="4" custScaleX="139099">
        <dgm:presLayoutVars>
          <dgm:bulletEnabled val="1"/>
        </dgm:presLayoutVars>
      </dgm:prSet>
      <dgm:spPr/>
      <dgm:t>
        <a:bodyPr/>
        <a:lstStyle/>
        <a:p>
          <a:endParaRPr lang="en-US"/>
        </a:p>
      </dgm:t>
    </dgm:pt>
  </dgm:ptLst>
  <dgm:cxnLst>
    <dgm:cxn modelId="{BFE97610-2D65-364A-A4E7-36C555AF1141}" type="presOf" srcId="{94435E71-CD53-EE4A-BE07-8F577EE20EF8}" destId="{9CFA3157-0E90-B34C-8EF8-DCBB68F9EDAC}" srcOrd="0" destOrd="0" presId="urn:microsoft.com/office/officeart/2008/layout/RadialCluster"/>
    <dgm:cxn modelId="{5C3A289B-B529-874B-9EC9-DF7DACB5839A}" type="presOf" srcId="{0DC41675-65BE-1548-862C-5AA061058A50}" destId="{4341DF29-2870-3448-9903-54EC79E1AB98}" srcOrd="0" destOrd="0" presId="urn:microsoft.com/office/officeart/2008/layout/RadialCluster"/>
    <dgm:cxn modelId="{48B4974C-E7B7-ED4E-83A2-9FAA9BD92029}" type="presOf" srcId="{A92B8229-7D42-0544-AA03-2900FBEBEC9A}" destId="{2FBF166B-E8BB-5F46-AD16-9C15BBAE4BBB}" srcOrd="0" destOrd="0" presId="urn:microsoft.com/office/officeart/2008/layout/RadialCluster"/>
    <dgm:cxn modelId="{6432A172-A6B5-7E44-8504-9A8134D322ED}" srcId="{BE1050D3-38AF-D044-870C-14A97F35972C}" destId="{104C8D36-8794-8B48-9037-5E7BEEA99915}" srcOrd="0" destOrd="0" parTransId="{0C43625F-27C5-1945-A41E-5705A9ADAED2}" sibTransId="{15210674-9A85-2D46-B86A-68A87B93187F}"/>
    <dgm:cxn modelId="{F4CBE542-C515-EC45-B633-AA2C04E271DB}" type="presOf" srcId="{104C8D36-8794-8B48-9037-5E7BEEA99915}" destId="{220DAC13-54AA-E041-A9E5-C22E7A08A98F}" srcOrd="0" destOrd="0" presId="urn:microsoft.com/office/officeart/2008/layout/RadialCluster"/>
    <dgm:cxn modelId="{E20AB2FA-6F16-3745-AD9A-EF5D5208B80E}" type="presOf" srcId="{BE1050D3-38AF-D044-870C-14A97F35972C}" destId="{F8054447-29EE-934E-9CBE-632F261232F1}" srcOrd="0" destOrd="0" presId="urn:microsoft.com/office/officeart/2008/layout/RadialCluster"/>
    <dgm:cxn modelId="{1689CC37-B9C6-DB45-AFA5-F03CED9E309E}" type="presOf" srcId="{CC36D1B4-5407-8043-825B-E3F3B7064DD5}" destId="{E162F1DE-BBD1-B545-8ABD-ACBD316160D9}" srcOrd="0" destOrd="0" presId="urn:microsoft.com/office/officeart/2008/layout/RadialCluster"/>
    <dgm:cxn modelId="{2CB29BEA-9BCD-9A41-ACF3-9CDC3B6E0901}" srcId="{104C8D36-8794-8B48-9037-5E7BEEA99915}" destId="{94435E71-CD53-EE4A-BE07-8F577EE20EF8}" srcOrd="0" destOrd="0" parTransId="{04094DD8-1BC4-4040-AC5C-36960E1321E9}" sibTransId="{6F33E841-6609-4C4B-8239-2E71FF3A37E5}"/>
    <dgm:cxn modelId="{7C51CC73-836D-504C-A715-D4DB2C9C8659}" type="presOf" srcId="{A63A06B4-2C5F-5B4B-8C68-F8EA6FCA9843}" destId="{BFD84AEB-EAE3-0643-BA1A-2B2BFF0AF66C}" srcOrd="0" destOrd="0" presId="urn:microsoft.com/office/officeart/2008/layout/RadialCluster"/>
    <dgm:cxn modelId="{E5F6C41D-8F32-384F-84C4-2EE5059B661C}" type="presOf" srcId="{04094DD8-1BC4-4040-AC5C-36960E1321E9}" destId="{4FB9F069-ABF4-BB44-8D33-20F25006FB8D}" srcOrd="0" destOrd="0" presId="urn:microsoft.com/office/officeart/2008/layout/RadialCluster"/>
    <dgm:cxn modelId="{0824626E-80BB-E44A-A72F-202F37F59E96}" srcId="{104C8D36-8794-8B48-9037-5E7BEEA99915}" destId="{A92B8229-7D42-0544-AA03-2900FBEBEC9A}" srcOrd="1" destOrd="0" parTransId="{CC36D1B4-5407-8043-825B-E3F3B7064DD5}" sibTransId="{BED3ADE8-4A30-124F-A48F-2AF8161045A5}"/>
    <dgm:cxn modelId="{F8BCA996-5488-5147-8119-A5E3DCA26B99}" srcId="{104C8D36-8794-8B48-9037-5E7BEEA99915}" destId="{0DC41675-65BE-1548-862C-5AA061058A50}" srcOrd="2" destOrd="0" parTransId="{A63A06B4-2C5F-5B4B-8C68-F8EA6FCA9843}" sibTransId="{0CD4B7EC-5665-A041-8BAF-B6EABD1D5DA7}"/>
    <dgm:cxn modelId="{2BD4113E-C2B4-954C-9EB7-EAE6D83D1811}" type="presParOf" srcId="{F8054447-29EE-934E-9CBE-632F261232F1}" destId="{94F6E78A-B9CE-FE40-A247-31AB3A4F8956}" srcOrd="0" destOrd="0" presId="urn:microsoft.com/office/officeart/2008/layout/RadialCluster"/>
    <dgm:cxn modelId="{9CC1D28F-C918-9849-B6C3-284C7D8CB575}" type="presParOf" srcId="{94F6E78A-B9CE-FE40-A247-31AB3A4F8956}" destId="{220DAC13-54AA-E041-A9E5-C22E7A08A98F}" srcOrd="0" destOrd="0" presId="urn:microsoft.com/office/officeart/2008/layout/RadialCluster"/>
    <dgm:cxn modelId="{C1902988-E061-3142-B122-4ED5EF5F9F89}" type="presParOf" srcId="{94F6E78A-B9CE-FE40-A247-31AB3A4F8956}" destId="{4FB9F069-ABF4-BB44-8D33-20F25006FB8D}" srcOrd="1" destOrd="0" presId="urn:microsoft.com/office/officeart/2008/layout/RadialCluster"/>
    <dgm:cxn modelId="{10DAEF62-D15F-7B4E-93C4-45B15A0A8E29}" type="presParOf" srcId="{94F6E78A-B9CE-FE40-A247-31AB3A4F8956}" destId="{9CFA3157-0E90-B34C-8EF8-DCBB68F9EDAC}" srcOrd="2" destOrd="0" presId="urn:microsoft.com/office/officeart/2008/layout/RadialCluster"/>
    <dgm:cxn modelId="{6362242C-1087-C64A-8450-55BB484CB2D5}" type="presParOf" srcId="{94F6E78A-B9CE-FE40-A247-31AB3A4F8956}" destId="{E162F1DE-BBD1-B545-8ABD-ACBD316160D9}" srcOrd="3" destOrd="0" presId="urn:microsoft.com/office/officeart/2008/layout/RadialCluster"/>
    <dgm:cxn modelId="{17AAE99F-3105-5E4F-9C81-0B7D42C54F7C}" type="presParOf" srcId="{94F6E78A-B9CE-FE40-A247-31AB3A4F8956}" destId="{2FBF166B-E8BB-5F46-AD16-9C15BBAE4BBB}" srcOrd="4" destOrd="0" presId="urn:microsoft.com/office/officeart/2008/layout/RadialCluster"/>
    <dgm:cxn modelId="{153E2648-AA10-904C-918A-69ECEB2BB67A}" type="presParOf" srcId="{94F6E78A-B9CE-FE40-A247-31AB3A4F8956}" destId="{BFD84AEB-EAE3-0643-BA1A-2B2BFF0AF66C}" srcOrd="5" destOrd="0" presId="urn:microsoft.com/office/officeart/2008/layout/RadialCluster"/>
    <dgm:cxn modelId="{67FB6D68-08A8-B740-8DBB-2A44EFDC2227}" type="presParOf" srcId="{94F6E78A-B9CE-FE40-A247-31AB3A4F8956}" destId="{4341DF29-2870-3448-9903-54EC79E1AB98}"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41377F-F59A-DC40-A1C6-FE92B6173744}" type="doc">
      <dgm:prSet loTypeId="urn:microsoft.com/office/officeart/2005/8/layout/equation2" loCatId="" qsTypeId="urn:microsoft.com/office/officeart/2005/8/quickstyle/simple5" qsCatId="simple" csTypeId="urn:microsoft.com/office/officeart/2005/8/colors/accent1_2" csCatId="accent1" phldr="1"/>
      <dgm:spPr/>
    </dgm:pt>
    <dgm:pt modelId="{59006A2A-7EF6-894C-B5D9-42E309BE7CD1}">
      <dgm:prSet phldrT="[Text]"/>
      <dgm:spPr/>
      <dgm:t>
        <a:bodyPr/>
        <a:lstStyle/>
        <a:p>
          <a:r>
            <a:rPr lang="en-US" dirty="0" smtClean="0"/>
            <a:t>Processing time</a:t>
          </a:r>
          <a:endParaRPr lang="en-US" dirty="0"/>
        </a:p>
      </dgm:t>
    </dgm:pt>
    <dgm:pt modelId="{51DDCB45-24FB-D547-AEA8-E17682D9ECBB}" type="parTrans" cxnId="{B71A0573-E2A4-D048-9A91-F6657E5F46E8}">
      <dgm:prSet/>
      <dgm:spPr/>
      <dgm:t>
        <a:bodyPr/>
        <a:lstStyle/>
        <a:p>
          <a:endParaRPr lang="en-US"/>
        </a:p>
      </dgm:t>
    </dgm:pt>
    <dgm:pt modelId="{6FE20168-BB7E-184D-A752-3723A593488C}" type="sibTrans" cxnId="{B71A0573-E2A4-D048-9A91-F6657E5F46E8}">
      <dgm:prSet/>
      <dgm:spPr/>
      <dgm:t>
        <a:bodyPr/>
        <a:lstStyle/>
        <a:p>
          <a:endParaRPr lang="en-US" dirty="0"/>
        </a:p>
      </dgm:t>
    </dgm:pt>
    <dgm:pt modelId="{4C654DFC-B692-AF4C-9CA3-E5AB9CC7DA02}">
      <dgm:prSet phldrT="[Text]"/>
      <dgm:spPr/>
      <dgm:t>
        <a:bodyPr/>
        <a:lstStyle/>
        <a:p>
          <a:r>
            <a:rPr lang="en-US" dirty="0" smtClean="0"/>
            <a:t>Waiting time</a:t>
          </a:r>
          <a:endParaRPr lang="en-US" dirty="0"/>
        </a:p>
      </dgm:t>
    </dgm:pt>
    <dgm:pt modelId="{EC695455-3336-5847-BF36-05E1D32A3711}" type="parTrans" cxnId="{0E5F51F9-4EC7-0141-AD0F-C8CC1C71EA8B}">
      <dgm:prSet/>
      <dgm:spPr/>
      <dgm:t>
        <a:bodyPr/>
        <a:lstStyle/>
        <a:p>
          <a:endParaRPr lang="en-US"/>
        </a:p>
      </dgm:t>
    </dgm:pt>
    <dgm:pt modelId="{E5417DA9-CA26-8A4C-AFEC-D60B5F012B6F}" type="sibTrans" cxnId="{0E5F51F9-4EC7-0141-AD0F-C8CC1C71EA8B}">
      <dgm:prSet/>
      <dgm:spPr/>
      <dgm:t>
        <a:bodyPr/>
        <a:lstStyle/>
        <a:p>
          <a:endParaRPr lang="en-US"/>
        </a:p>
      </dgm:t>
    </dgm:pt>
    <dgm:pt modelId="{D076442C-F716-494D-BAF1-492078D943EF}">
      <dgm:prSet phldrT="[Text]"/>
      <dgm:spPr/>
      <dgm:t>
        <a:bodyPr/>
        <a:lstStyle/>
        <a:p>
          <a:r>
            <a:rPr lang="en-US" dirty="0" smtClean="0"/>
            <a:t>Cycle time</a:t>
          </a:r>
          <a:endParaRPr lang="en-US" dirty="0"/>
        </a:p>
      </dgm:t>
    </dgm:pt>
    <dgm:pt modelId="{08D9B373-1727-0F40-83BA-A9D1CEC215F4}" type="parTrans" cxnId="{0CC5D6A7-A56F-994A-8E54-EE3CBBEEC3D7}">
      <dgm:prSet/>
      <dgm:spPr/>
      <dgm:t>
        <a:bodyPr/>
        <a:lstStyle/>
        <a:p>
          <a:endParaRPr lang="en-US"/>
        </a:p>
      </dgm:t>
    </dgm:pt>
    <dgm:pt modelId="{EC483ACC-C47F-1F44-B495-4333E4F26028}" type="sibTrans" cxnId="{0CC5D6A7-A56F-994A-8E54-EE3CBBEEC3D7}">
      <dgm:prSet/>
      <dgm:spPr/>
      <dgm:t>
        <a:bodyPr/>
        <a:lstStyle/>
        <a:p>
          <a:endParaRPr lang="en-US"/>
        </a:p>
      </dgm:t>
    </dgm:pt>
    <dgm:pt modelId="{24FECCBB-A050-7344-ABB2-F22CE6E05266}" type="pres">
      <dgm:prSet presAssocID="{8641377F-F59A-DC40-A1C6-FE92B6173744}" presName="Name0" presStyleCnt="0">
        <dgm:presLayoutVars>
          <dgm:dir/>
          <dgm:resizeHandles val="exact"/>
        </dgm:presLayoutVars>
      </dgm:prSet>
      <dgm:spPr/>
    </dgm:pt>
    <dgm:pt modelId="{A2FCEF3B-4719-BA4C-B846-D2F97B9928AC}" type="pres">
      <dgm:prSet presAssocID="{8641377F-F59A-DC40-A1C6-FE92B6173744}" presName="vNodes" presStyleCnt="0"/>
      <dgm:spPr/>
    </dgm:pt>
    <dgm:pt modelId="{F1FF5798-098E-0E40-AFAB-84AEEBFC4093}" type="pres">
      <dgm:prSet presAssocID="{59006A2A-7EF6-894C-B5D9-42E309BE7CD1}" presName="node" presStyleLbl="node1" presStyleIdx="0" presStyleCnt="3">
        <dgm:presLayoutVars>
          <dgm:bulletEnabled val="1"/>
        </dgm:presLayoutVars>
      </dgm:prSet>
      <dgm:spPr/>
      <dgm:t>
        <a:bodyPr/>
        <a:lstStyle/>
        <a:p>
          <a:endParaRPr lang="en-US"/>
        </a:p>
      </dgm:t>
    </dgm:pt>
    <dgm:pt modelId="{C757E7BD-05F9-6540-897D-19108888C591}" type="pres">
      <dgm:prSet presAssocID="{6FE20168-BB7E-184D-A752-3723A593488C}" presName="spacerT" presStyleCnt="0"/>
      <dgm:spPr/>
    </dgm:pt>
    <dgm:pt modelId="{8902BB47-6517-E54D-8193-320CCBFB32CF}" type="pres">
      <dgm:prSet presAssocID="{6FE20168-BB7E-184D-A752-3723A593488C}" presName="sibTrans" presStyleLbl="sibTrans2D1" presStyleIdx="0" presStyleCnt="2"/>
      <dgm:spPr/>
      <dgm:t>
        <a:bodyPr/>
        <a:lstStyle/>
        <a:p>
          <a:endParaRPr lang="en-US"/>
        </a:p>
      </dgm:t>
    </dgm:pt>
    <dgm:pt modelId="{1A256E44-F947-3C44-AB63-56F61387C30F}" type="pres">
      <dgm:prSet presAssocID="{6FE20168-BB7E-184D-A752-3723A593488C}" presName="spacerB" presStyleCnt="0"/>
      <dgm:spPr/>
    </dgm:pt>
    <dgm:pt modelId="{E7AB4E15-5D30-F240-88D7-CCFCCE8D1B61}" type="pres">
      <dgm:prSet presAssocID="{4C654DFC-B692-AF4C-9CA3-E5AB9CC7DA02}" presName="node" presStyleLbl="node1" presStyleIdx="1" presStyleCnt="3">
        <dgm:presLayoutVars>
          <dgm:bulletEnabled val="1"/>
        </dgm:presLayoutVars>
      </dgm:prSet>
      <dgm:spPr/>
      <dgm:t>
        <a:bodyPr/>
        <a:lstStyle/>
        <a:p>
          <a:endParaRPr lang="en-US"/>
        </a:p>
      </dgm:t>
    </dgm:pt>
    <dgm:pt modelId="{3BD31CF4-7840-E649-8A19-5A70370B0E05}" type="pres">
      <dgm:prSet presAssocID="{8641377F-F59A-DC40-A1C6-FE92B6173744}" presName="sibTransLast" presStyleLbl="sibTrans2D1" presStyleIdx="1" presStyleCnt="2"/>
      <dgm:spPr/>
      <dgm:t>
        <a:bodyPr/>
        <a:lstStyle/>
        <a:p>
          <a:endParaRPr lang="en-US"/>
        </a:p>
      </dgm:t>
    </dgm:pt>
    <dgm:pt modelId="{B03FC944-4734-C64C-AA3B-48FDB6BFECAE}" type="pres">
      <dgm:prSet presAssocID="{8641377F-F59A-DC40-A1C6-FE92B6173744}" presName="connectorText" presStyleLbl="sibTrans2D1" presStyleIdx="1" presStyleCnt="2"/>
      <dgm:spPr/>
      <dgm:t>
        <a:bodyPr/>
        <a:lstStyle/>
        <a:p>
          <a:endParaRPr lang="en-US"/>
        </a:p>
      </dgm:t>
    </dgm:pt>
    <dgm:pt modelId="{28875B03-43C7-3D40-A6F0-526757FDCDF5}" type="pres">
      <dgm:prSet presAssocID="{8641377F-F59A-DC40-A1C6-FE92B6173744}" presName="lastNode" presStyleLbl="node1" presStyleIdx="2" presStyleCnt="3">
        <dgm:presLayoutVars>
          <dgm:bulletEnabled val="1"/>
        </dgm:presLayoutVars>
      </dgm:prSet>
      <dgm:spPr/>
      <dgm:t>
        <a:bodyPr/>
        <a:lstStyle/>
        <a:p>
          <a:endParaRPr lang="en-US"/>
        </a:p>
      </dgm:t>
    </dgm:pt>
  </dgm:ptLst>
  <dgm:cxnLst>
    <dgm:cxn modelId="{A9FAB1DC-AC59-094F-A4A2-66F5F7C08649}" type="presOf" srcId="{59006A2A-7EF6-894C-B5D9-42E309BE7CD1}" destId="{F1FF5798-098E-0E40-AFAB-84AEEBFC4093}" srcOrd="0" destOrd="0" presId="urn:microsoft.com/office/officeart/2005/8/layout/equation2"/>
    <dgm:cxn modelId="{0E5F51F9-4EC7-0141-AD0F-C8CC1C71EA8B}" srcId="{8641377F-F59A-DC40-A1C6-FE92B6173744}" destId="{4C654DFC-B692-AF4C-9CA3-E5AB9CC7DA02}" srcOrd="1" destOrd="0" parTransId="{EC695455-3336-5847-BF36-05E1D32A3711}" sibTransId="{E5417DA9-CA26-8A4C-AFEC-D60B5F012B6F}"/>
    <dgm:cxn modelId="{59A203DE-4521-EA43-B46D-B0AA68E47EF1}" type="presOf" srcId="{8641377F-F59A-DC40-A1C6-FE92B6173744}" destId="{24FECCBB-A050-7344-ABB2-F22CE6E05266}" srcOrd="0" destOrd="0" presId="urn:microsoft.com/office/officeart/2005/8/layout/equation2"/>
    <dgm:cxn modelId="{A8F4F7FC-D240-3D46-8B81-1AEC29583CC4}" type="presOf" srcId="{E5417DA9-CA26-8A4C-AFEC-D60B5F012B6F}" destId="{B03FC944-4734-C64C-AA3B-48FDB6BFECAE}" srcOrd="1" destOrd="0" presId="urn:microsoft.com/office/officeart/2005/8/layout/equation2"/>
    <dgm:cxn modelId="{636B1898-233E-904E-AAB1-88694B2FDECD}" type="presOf" srcId="{4C654DFC-B692-AF4C-9CA3-E5AB9CC7DA02}" destId="{E7AB4E15-5D30-F240-88D7-CCFCCE8D1B61}" srcOrd="0" destOrd="0" presId="urn:microsoft.com/office/officeart/2005/8/layout/equation2"/>
    <dgm:cxn modelId="{999FACA6-20BA-3147-8855-B7F931F4102D}" type="presOf" srcId="{D076442C-F716-494D-BAF1-492078D943EF}" destId="{28875B03-43C7-3D40-A6F0-526757FDCDF5}" srcOrd="0" destOrd="0" presId="urn:microsoft.com/office/officeart/2005/8/layout/equation2"/>
    <dgm:cxn modelId="{B71A0573-E2A4-D048-9A91-F6657E5F46E8}" srcId="{8641377F-F59A-DC40-A1C6-FE92B6173744}" destId="{59006A2A-7EF6-894C-B5D9-42E309BE7CD1}" srcOrd="0" destOrd="0" parTransId="{51DDCB45-24FB-D547-AEA8-E17682D9ECBB}" sibTransId="{6FE20168-BB7E-184D-A752-3723A593488C}"/>
    <dgm:cxn modelId="{8DEAC8B6-D7C9-1040-A9E1-C0FB85732DA3}" type="presOf" srcId="{6FE20168-BB7E-184D-A752-3723A593488C}" destId="{8902BB47-6517-E54D-8193-320CCBFB32CF}" srcOrd="0" destOrd="0" presId="urn:microsoft.com/office/officeart/2005/8/layout/equation2"/>
    <dgm:cxn modelId="{FA377764-7564-5547-89D8-D2A603FAD2C6}" type="presOf" srcId="{E5417DA9-CA26-8A4C-AFEC-D60B5F012B6F}" destId="{3BD31CF4-7840-E649-8A19-5A70370B0E05}" srcOrd="0" destOrd="0" presId="urn:microsoft.com/office/officeart/2005/8/layout/equation2"/>
    <dgm:cxn modelId="{0CC5D6A7-A56F-994A-8E54-EE3CBBEEC3D7}" srcId="{8641377F-F59A-DC40-A1C6-FE92B6173744}" destId="{D076442C-F716-494D-BAF1-492078D943EF}" srcOrd="2" destOrd="0" parTransId="{08D9B373-1727-0F40-83BA-A9D1CEC215F4}" sibTransId="{EC483ACC-C47F-1F44-B495-4333E4F26028}"/>
    <dgm:cxn modelId="{6FAEB219-F8DF-BB43-8AC7-6A9097F8EDF4}" type="presParOf" srcId="{24FECCBB-A050-7344-ABB2-F22CE6E05266}" destId="{A2FCEF3B-4719-BA4C-B846-D2F97B9928AC}" srcOrd="0" destOrd="0" presId="urn:microsoft.com/office/officeart/2005/8/layout/equation2"/>
    <dgm:cxn modelId="{7D51CF89-9281-3C44-B0C3-670D2D5FEC2D}" type="presParOf" srcId="{A2FCEF3B-4719-BA4C-B846-D2F97B9928AC}" destId="{F1FF5798-098E-0E40-AFAB-84AEEBFC4093}" srcOrd="0" destOrd="0" presId="urn:microsoft.com/office/officeart/2005/8/layout/equation2"/>
    <dgm:cxn modelId="{66B286F6-15D6-CD4A-BD42-DE9562AD7A2B}" type="presParOf" srcId="{A2FCEF3B-4719-BA4C-B846-D2F97B9928AC}" destId="{C757E7BD-05F9-6540-897D-19108888C591}" srcOrd="1" destOrd="0" presId="urn:microsoft.com/office/officeart/2005/8/layout/equation2"/>
    <dgm:cxn modelId="{EF059821-3F2E-2E4C-9625-D84F6FC8B967}" type="presParOf" srcId="{A2FCEF3B-4719-BA4C-B846-D2F97B9928AC}" destId="{8902BB47-6517-E54D-8193-320CCBFB32CF}" srcOrd="2" destOrd="0" presId="urn:microsoft.com/office/officeart/2005/8/layout/equation2"/>
    <dgm:cxn modelId="{15CA362B-0CFD-194C-9F29-BEE373571AEB}" type="presParOf" srcId="{A2FCEF3B-4719-BA4C-B846-D2F97B9928AC}" destId="{1A256E44-F947-3C44-AB63-56F61387C30F}" srcOrd="3" destOrd="0" presId="urn:microsoft.com/office/officeart/2005/8/layout/equation2"/>
    <dgm:cxn modelId="{FB2A4E83-788F-8449-9414-D4D22DC07B2C}" type="presParOf" srcId="{A2FCEF3B-4719-BA4C-B846-D2F97B9928AC}" destId="{E7AB4E15-5D30-F240-88D7-CCFCCE8D1B61}" srcOrd="4" destOrd="0" presId="urn:microsoft.com/office/officeart/2005/8/layout/equation2"/>
    <dgm:cxn modelId="{6351EF2B-3F43-9A47-A2E6-0DEEF6F36F43}" type="presParOf" srcId="{24FECCBB-A050-7344-ABB2-F22CE6E05266}" destId="{3BD31CF4-7840-E649-8A19-5A70370B0E05}" srcOrd="1" destOrd="0" presId="urn:microsoft.com/office/officeart/2005/8/layout/equation2"/>
    <dgm:cxn modelId="{1E5C03FB-31DD-0047-9A46-FB51F2B07A94}" type="presParOf" srcId="{3BD31CF4-7840-E649-8A19-5A70370B0E05}" destId="{B03FC944-4734-C64C-AA3B-48FDB6BFECAE}" srcOrd="0" destOrd="0" presId="urn:microsoft.com/office/officeart/2005/8/layout/equation2"/>
    <dgm:cxn modelId="{BDC78D35-10FC-3045-96F1-771A554E818C}" type="presParOf" srcId="{24FECCBB-A050-7344-ABB2-F22CE6E05266}" destId="{28875B03-43C7-3D40-A6F0-526757FDCDF5}"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83A9FB-89F5-5C40-86C7-AA05FB0C365B}" type="doc">
      <dgm:prSet loTypeId="urn:microsoft.com/office/officeart/2005/8/layout/arrow6" loCatId="" qsTypeId="urn:microsoft.com/office/officeart/2005/8/quickstyle/simple5" qsCatId="simple" csTypeId="urn:microsoft.com/office/officeart/2005/8/colors/accent1_2" csCatId="accent1" phldr="1"/>
      <dgm:spPr/>
      <dgm:t>
        <a:bodyPr/>
        <a:lstStyle/>
        <a:p>
          <a:endParaRPr lang="en-US"/>
        </a:p>
      </dgm:t>
    </dgm:pt>
    <dgm:pt modelId="{69111B8F-0001-EA47-AB3E-75BAC2AF4951}">
      <dgm:prSet/>
      <dgm:spPr/>
      <dgm:t>
        <a:bodyPr/>
        <a:lstStyle/>
        <a:p>
          <a:pPr rtl="0"/>
          <a:r>
            <a:rPr lang="en-US" dirty="0" smtClean="0"/>
            <a:t>Resource utilization</a:t>
          </a:r>
          <a:endParaRPr lang="en-US" dirty="0"/>
        </a:p>
      </dgm:t>
    </dgm:pt>
    <dgm:pt modelId="{EC3547F8-833A-E748-ACD0-AF289D6AD980}" type="parTrans" cxnId="{864EBB82-45E4-9246-BB64-68530C13A054}">
      <dgm:prSet/>
      <dgm:spPr/>
      <dgm:t>
        <a:bodyPr/>
        <a:lstStyle/>
        <a:p>
          <a:endParaRPr lang="en-US"/>
        </a:p>
      </dgm:t>
    </dgm:pt>
    <dgm:pt modelId="{01BB8849-6C9E-C944-AB7E-360F51625104}" type="sibTrans" cxnId="{864EBB82-45E4-9246-BB64-68530C13A054}">
      <dgm:prSet/>
      <dgm:spPr/>
      <dgm:t>
        <a:bodyPr/>
        <a:lstStyle/>
        <a:p>
          <a:endParaRPr lang="en-US"/>
        </a:p>
      </dgm:t>
    </dgm:pt>
    <dgm:pt modelId="{ECEF789C-B904-B047-86AE-D8A027BA9715}">
      <dgm:prSet/>
      <dgm:spPr/>
      <dgm:t>
        <a:bodyPr/>
        <a:lstStyle/>
        <a:p>
          <a:pPr rtl="0"/>
          <a:r>
            <a:rPr lang="en-US" dirty="0" smtClean="0"/>
            <a:t>Waiting time</a:t>
          </a:r>
          <a:endParaRPr lang="en-US" dirty="0"/>
        </a:p>
      </dgm:t>
    </dgm:pt>
    <dgm:pt modelId="{A3944893-38B8-924F-A921-C464729A183C}" type="parTrans" cxnId="{EB09EBC0-BA65-8E49-81C3-FA9BCDD8902E}">
      <dgm:prSet/>
      <dgm:spPr/>
      <dgm:t>
        <a:bodyPr/>
        <a:lstStyle/>
        <a:p>
          <a:endParaRPr lang="en-US"/>
        </a:p>
      </dgm:t>
    </dgm:pt>
    <dgm:pt modelId="{D202A364-EA68-2E40-9352-8E18D929DED2}" type="sibTrans" cxnId="{EB09EBC0-BA65-8E49-81C3-FA9BCDD8902E}">
      <dgm:prSet/>
      <dgm:spPr/>
      <dgm:t>
        <a:bodyPr/>
        <a:lstStyle/>
        <a:p>
          <a:endParaRPr lang="en-US"/>
        </a:p>
      </dgm:t>
    </dgm:pt>
    <dgm:pt modelId="{7033EC40-E5F3-E14C-95E2-9560E74314FC}" type="pres">
      <dgm:prSet presAssocID="{8683A9FB-89F5-5C40-86C7-AA05FB0C365B}" presName="compositeShape" presStyleCnt="0">
        <dgm:presLayoutVars>
          <dgm:chMax val="2"/>
          <dgm:dir/>
          <dgm:resizeHandles val="exact"/>
        </dgm:presLayoutVars>
      </dgm:prSet>
      <dgm:spPr/>
      <dgm:t>
        <a:bodyPr/>
        <a:lstStyle/>
        <a:p>
          <a:endParaRPr lang="en-US"/>
        </a:p>
      </dgm:t>
    </dgm:pt>
    <dgm:pt modelId="{E275045B-AF0E-044B-81FD-F9A8017D5155}" type="pres">
      <dgm:prSet presAssocID="{8683A9FB-89F5-5C40-86C7-AA05FB0C365B}" presName="ribbon" presStyleLbl="node1" presStyleIdx="0" presStyleCnt="1"/>
      <dgm:spPr/>
    </dgm:pt>
    <dgm:pt modelId="{E8CBFB50-6AC8-234F-99A7-9F295F5EAAE5}" type="pres">
      <dgm:prSet presAssocID="{8683A9FB-89F5-5C40-86C7-AA05FB0C365B}" presName="leftArrowText" presStyleLbl="node1" presStyleIdx="0" presStyleCnt="1">
        <dgm:presLayoutVars>
          <dgm:chMax val="0"/>
          <dgm:bulletEnabled val="1"/>
        </dgm:presLayoutVars>
      </dgm:prSet>
      <dgm:spPr/>
      <dgm:t>
        <a:bodyPr/>
        <a:lstStyle/>
        <a:p>
          <a:endParaRPr lang="en-US"/>
        </a:p>
      </dgm:t>
    </dgm:pt>
    <dgm:pt modelId="{21CDE689-4E1F-E04F-B9F1-795F9C5D4BBA}" type="pres">
      <dgm:prSet presAssocID="{8683A9FB-89F5-5C40-86C7-AA05FB0C365B}" presName="rightArrowText" presStyleLbl="node1" presStyleIdx="0" presStyleCnt="1">
        <dgm:presLayoutVars>
          <dgm:chMax val="0"/>
          <dgm:bulletEnabled val="1"/>
        </dgm:presLayoutVars>
      </dgm:prSet>
      <dgm:spPr/>
      <dgm:t>
        <a:bodyPr/>
        <a:lstStyle/>
        <a:p>
          <a:endParaRPr lang="en-US"/>
        </a:p>
      </dgm:t>
    </dgm:pt>
  </dgm:ptLst>
  <dgm:cxnLst>
    <dgm:cxn modelId="{99AE3F59-61BD-044E-BE91-F4D20279A2C2}" type="presOf" srcId="{ECEF789C-B904-B047-86AE-D8A027BA9715}" destId="{21CDE689-4E1F-E04F-B9F1-795F9C5D4BBA}" srcOrd="0" destOrd="0" presId="urn:microsoft.com/office/officeart/2005/8/layout/arrow6"/>
    <dgm:cxn modelId="{EB09EBC0-BA65-8E49-81C3-FA9BCDD8902E}" srcId="{8683A9FB-89F5-5C40-86C7-AA05FB0C365B}" destId="{ECEF789C-B904-B047-86AE-D8A027BA9715}" srcOrd="1" destOrd="0" parTransId="{A3944893-38B8-924F-A921-C464729A183C}" sibTransId="{D202A364-EA68-2E40-9352-8E18D929DED2}"/>
    <dgm:cxn modelId="{864EBB82-45E4-9246-BB64-68530C13A054}" srcId="{8683A9FB-89F5-5C40-86C7-AA05FB0C365B}" destId="{69111B8F-0001-EA47-AB3E-75BAC2AF4951}" srcOrd="0" destOrd="0" parTransId="{EC3547F8-833A-E748-ACD0-AF289D6AD980}" sibTransId="{01BB8849-6C9E-C944-AB7E-360F51625104}"/>
    <dgm:cxn modelId="{B08CB9B6-5034-E144-BD07-CAA5D8508E10}" type="presOf" srcId="{69111B8F-0001-EA47-AB3E-75BAC2AF4951}" destId="{E8CBFB50-6AC8-234F-99A7-9F295F5EAAE5}" srcOrd="0" destOrd="0" presId="urn:microsoft.com/office/officeart/2005/8/layout/arrow6"/>
    <dgm:cxn modelId="{6ED0277A-7583-7E47-BC9B-673D4CFEFF8F}" type="presOf" srcId="{8683A9FB-89F5-5C40-86C7-AA05FB0C365B}" destId="{7033EC40-E5F3-E14C-95E2-9560E74314FC}" srcOrd="0" destOrd="0" presId="urn:microsoft.com/office/officeart/2005/8/layout/arrow6"/>
    <dgm:cxn modelId="{30AB8066-465C-A340-A416-7B4857D58A5E}" type="presParOf" srcId="{7033EC40-E5F3-E14C-95E2-9560E74314FC}" destId="{E275045B-AF0E-044B-81FD-F9A8017D5155}" srcOrd="0" destOrd="0" presId="urn:microsoft.com/office/officeart/2005/8/layout/arrow6"/>
    <dgm:cxn modelId="{4A209844-E144-CF47-804B-3119365F5717}" type="presParOf" srcId="{7033EC40-E5F3-E14C-95E2-9560E74314FC}" destId="{E8CBFB50-6AC8-234F-99A7-9F295F5EAAE5}" srcOrd="1" destOrd="0" presId="urn:microsoft.com/office/officeart/2005/8/layout/arrow6"/>
    <dgm:cxn modelId="{A5BF916A-C6DA-D344-9F2A-6CD9D7EB0289}" type="presParOf" srcId="{7033EC40-E5F3-E14C-95E2-9560E74314FC}" destId="{21CDE689-4E1F-E04F-B9F1-795F9C5D4BBA}"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smtClean="0"/>
            <a:t>Model the process</a:t>
          </a:r>
          <a:endParaRPr lang="en-US" dirty="0"/>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smtClean="0"/>
            <a:t>Define a simulation scenario</a:t>
          </a:r>
          <a:endParaRPr lang="en-US" dirty="0"/>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smtClean="0"/>
            <a:t>Run the simulation</a:t>
          </a:r>
          <a:endParaRPr lang="en-US" dirty="0"/>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smtClean="0"/>
            <a:t>Analyze the simulation outputs</a:t>
          </a:r>
          <a:endParaRPr lang="en-US"/>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smtClean="0"/>
            <a:t>Repeat for alternative scenarios</a:t>
          </a:r>
          <a:endParaRPr lang="en-US"/>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t>
        <a:bodyPr/>
        <a:lstStyle/>
        <a:p>
          <a:endParaRPr lang="en-US"/>
        </a:p>
      </dgm:t>
    </dgm:pt>
    <dgm:pt modelId="{AF0582A3-460C-9B47-A1DE-739B80779A36}" type="pres">
      <dgm:prSet presAssocID="{9A4CB858-793A-6F44-B587-A1158D94270D}" presName="node" presStyleLbl="node1" presStyleIdx="0" presStyleCnt="5">
        <dgm:presLayoutVars>
          <dgm:bulletEnabled val="1"/>
        </dgm:presLayoutVars>
      </dgm:prSet>
      <dgm:spPr/>
      <dgm:t>
        <a:bodyPr/>
        <a:lstStyle/>
        <a:p>
          <a:endParaRPr lang="en-US"/>
        </a:p>
      </dgm:t>
    </dgm:pt>
    <dgm:pt modelId="{15B4AF38-9FBF-3E45-ADAA-1140853D665B}" type="pres">
      <dgm:prSet presAssocID="{6EF14C26-D313-E940-B2B5-95020D72ACFC}" presName="sibTrans" presStyleLbl="sibTrans2D1" presStyleIdx="0" presStyleCnt="4"/>
      <dgm:spPr/>
      <dgm:t>
        <a:bodyPr/>
        <a:lstStyle/>
        <a:p>
          <a:endParaRPr lang="en-US"/>
        </a:p>
      </dgm:t>
    </dgm:pt>
    <dgm:pt modelId="{67FD96E8-5921-7F40-8DC9-E40F8AFF657C}" type="pres">
      <dgm:prSet presAssocID="{6EF14C26-D313-E940-B2B5-95020D72ACFC}" presName="connectorText" presStyleLbl="sibTrans2D1" presStyleIdx="0" presStyleCnt="4"/>
      <dgm:spPr/>
      <dgm:t>
        <a:bodyPr/>
        <a:lstStyle/>
        <a:p>
          <a:endParaRPr lang="en-US"/>
        </a:p>
      </dgm:t>
    </dgm:pt>
    <dgm:pt modelId="{2B7CDED4-2EF0-2640-A49F-552E2D64BB2D}" type="pres">
      <dgm:prSet presAssocID="{AF425C07-BA9A-5F48-8527-44A0DBA900C7}" presName="node" presStyleLbl="node1" presStyleIdx="1" presStyleCnt="5">
        <dgm:presLayoutVars>
          <dgm:bulletEnabled val="1"/>
        </dgm:presLayoutVars>
      </dgm:prSet>
      <dgm:spPr/>
      <dgm:t>
        <a:bodyPr/>
        <a:lstStyle/>
        <a:p>
          <a:endParaRPr lang="en-US"/>
        </a:p>
      </dgm:t>
    </dgm:pt>
    <dgm:pt modelId="{63FDAB66-3624-7443-B7A6-77C5970BADE7}" type="pres">
      <dgm:prSet presAssocID="{30FC3A73-A590-5B4D-BD0D-D620E29B0A5B}" presName="sibTrans" presStyleLbl="sibTrans2D1" presStyleIdx="1" presStyleCnt="4"/>
      <dgm:spPr/>
      <dgm:t>
        <a:bodyPr/>
        <a:lstStyle/>
        <a:p>
          <a:endParaRPr lang="en-US"/>
        </a:p>
      </dgm:t>
    </dgm:pt>
    <dgm:pt modelId="{19C5BF48-8327-3D45-ABBF-A3B205012F90}" type="pres">
      <dgm:prSet presAssocID="{30FC3A73-A590-5B4D-BD0D-D620E29B0A5B}" presName="connectorText" presStyleLbl="sibTrans2D1" presStyleIdx="1" presStyleCnt="4"/>
      <dgm:spPr/>
      <dgm:t>
        <a:bodyPr/>
        <a:lstStyle/>
        <a:p>
          <a:endParaRPr lang="en-US"/>
        </a:p>
      </dgm:t>
    </dgm:pt>
    <dgm:pt modelId="{C7E6F9B5-9345-F741-84CD-9C01E6BA7590}" type="pres">
      <dgm:prSet presAssocID="{710FCBED-1B47-B545-A792-E556A8A3ADEC}" presName="node" presStyleLbl="node1" presStyleIdx="2" presStyleCnt="5">
        <dgm:presLayoutVars>
          <dgm:bulletEnabled val="1"/>
        </dgm:presLayoutVars>
      </dgm:prSet>
      <dgm:spPr/>
      <dgm:t>
        <a:bodyPr/>
        <a:lstStyle/>
        <a:p>
          <a:endParaRPr lang="en-US"/>
        </a:p>
      </dgm:t>
    </dgm:pt>
    <dgm:pt modelId="{8A19228C-AC94-4445-9256-11B7692FE843}" type="pres">
      <dgm:prSet presAssocID="{0712FA60-3AEB-0A42-B08A-12B9A4F8C04B}" presName="sibTrans" presStyleLbl="sibTrans2D1" presStyleIdx="2" presStyleCnt="4"/>
      <dgm:spPr/>
      <dgm:t>
        <a:bodyPr/>
        <a:lstStyle/>
        <a:p>
          <a:endParaRPr lang="en-US"/>
        </a:p>
      </dgm:t>
    </dgm:pt>
    <dgm:pt modelId="{A9A8DEE9-4B6B-3848-9362-AC00612F88A4}" type="pres">
      <dgm:prSet presAssocID="{0712FA60-3AEB-0A42-B08A-12B9A4F8C04B}" presName="connectorText" presStyleLbl="sibTrans2D1" presStyleIdx="2" presStyleCnt="4"/>
      <dgm:spPr/>
      <dgm:t>
        <a:bodyPr/>
        <a:lstStyle/>
        <a:p>
          <a:endParaRPr lang="en-US"/>
        </a:p>
      </dgm:t>
    </dgm:pt>
    <dgm:pt modelId="{BAF18502-1DFA-DF4C-A33B-317EB66F564D}" type="pres">
      <dgm:prSet presAssocID="{7FFBCBB7-70CA-0649-BAF0-2A9F44B0349D}" presName="node" presStyleLbl="node1" presStyleIdx="3" presStyleCnt="5">
        <dgm:presLayoutVars>
          <dgm:bulletEnabled val="1"/>
        </dgm:presLayoutVars>
      </dgm:prSet>
      <dgm:spPr/>
      <dgm:t>
        <a:bodyPr/>
        <a:lstStyle/>
        <a:p>
          <a:endParaRPr lang="en-US"/>
        </a:p>
      </dgm:t>
    </dgm:pt>
    <dgm:pt modelId="{4023948F-FA1F-804B-9AF9-7A3B4B90187D}" type="pres">
      <dgm:prSet presAssocID="{62AC7BC7-2714-F54B-86EB-856BC6D139D3}" presName="sibTrans" presStyleLbl="sibTrans2D1" presStyleIdx="3" presStyleCnt="4"/>
      <dgm:spPr/>
      <dgm:t>
        <a:bodyPr/>
        <a:lstStyle/>
        <a:p>
          <a:endParaRPr lang="en-US"/>
        </a:p>
      </dgm:t>
    </dgm:pt>
    <dgm:pt modelId="{CE9F6CB2-4DB6-9C4F-A843-4E09E4AFF306}" type="pres">
      <dgm:prSet presAssocID="{62AC7BC7-2714-F54B-86EB-856BC6D139D3}" presName="connectorText" presStyleLbl="sibTrans2D1" presStyleIdx="3" presStyleCnt="4"/>
      <dgm:spPr/>
      <dgm:t>
        <a:bodyPr/>
        <a:lstStyle/>
        <a:p>
          <a:endParaRPr lang="en-US"/>
        </a:p>
      </dgm:t>
    </dgm:pt>
    <dgm:pt modelId="{3CD2F5DD-9690-9D4C-A654-D4BC27FEC685}" type="pres">
      <dgm:prSet presAssocID="{41F9B976-B63C-F44F-B54D-ACF70FC5F48F}" presName="node" presStyleLbl="node1" presStyleIdx="4" presStyleCnt="5">
        <dgm:presLayoutVars>
          <dgm:bulletEnabled val="1"/>
        </dgm:presLayoutVars>
      </dgm:prSet>
      <dgm:spPr/>
      <dgm:t>
        <a:bodyPr/>
        <a:lstStyle/>
        <a:p>
          <a:endParaRPr lang="en-US"/>
        </a:p>
      </dgm:t>
    </dgm:pt>
  </dgm:ptLst>
  <dgm:cxnLst>
    <dgm:cxn modelId="{FB809DB8-B94F-2647-846A-ECB68D82C233}" srcId="{742E2FDE-7900-C84C-A145-4A19BD999607}" destId="{41F9B976-B63C-F44F-B54D-ACF70FC5F48F}" srcOrd="4" destOrd="0" parTransId="{65E28A6B-40A6-D341-9321-BB8A0D167945}" sibTransId="{C41684A8-8662-244B-98EB-96D937D385FF}"/>
    <dgm:cxn modelId="{EDB85F98-30EB-8C41-9C56-917843591FA6}" srcId="{742E2FDE-7900-C84C-A145-4A19BD999607}" destId="{710FCBED-1B47-B545-A792-E556A8A3ADEC}" srcOrd="2" destOrd="0" parTransId="{D8D9BF2B-5B14-484C-AE4E-7D8A330917A2}" sibTransId="{0712FA60-3AEB-0A42-B08A-12B9A4F8C04B}"/>
    <dgm:cxn modelId="{8C4E5609-CD52-1D46-9DD1-BACA7387876E}" type="presOf" srcId="{6EF14C26-D313-E940-B2B5-95020D72ACFC}" destId="{67FD96E8-5921-7F40-8DC9-E40F8AFF657C}" srcOrd="1" destOrd="0" presId="urn:microsoft.com/office/officeart/2005/8/layout/process5"/>
    <dgm:cxn modelId="{7C80568E-8913-5540-93B1-F3C1FD7AE0C3}" type="presOf" srcId="{41F9B976-B63C-F44F-B54D-ACF70FC5F48F}" destId="{3CD2F5DD-9690-9D4C-A654-D4BC27FEC685}" srcOrd="0" destOrd="0" presId="urn:microsoft.com/office/officeart/2005/8/layout/process5"/>
    <dgm:cxn modelId="{77F64F4D-0BD5-9F4A-A9B1-94E35E77ED13}" type="presOf" srcId="{6EF14C26-D313-E940-B2B5-95020D72ACFC}" destId="{15B4AF38-9FBF-3E45-ADAA-1140853D665B}" srcOrd="0" destOrd="0" presId="urn:microsoft.com/office/officeart/2005/8/layout/process5"/>
    <dgm:cxn modelId="{3325EEF4-441E-6B47-BF04-78702B9C0EEC}" type="presOf" srcId="{62AC7BC7-2714-F54B-86EB-856BC6D139D3}" destId="{CE9F6CB2-4DB6-9C4F-A843-4E09E4AFF306}" srcOrd="1"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61062271-FE95-0F4D-BE29-92C24F63AAB2}" type="presOf" srcId="{710FCBED-1B47-B545-A792-E556A8A3ADEC}" destId="{C7E6F9B5-9345-F741-84CD-9C01E6BA7590}" srcOrd="0" destOrd="0" presId="urn:microsoft.com/office/officeart/2005/8/layout/process5"/>
    <dgm:cxn modelId="{C5538D3B-5B81-D34A-9886-E17B6D71D8F5}" type="presOf" srcId="{742E2FDE-7900-C84C-A145-4A19BD999607}" destId="{9E72BDF2-F50D-B846-9059-AFAA4FC2A8C8}" srcOrd="0" destOrd="0" presId="urn:microsoft.com/office/officeart/2005/8/layout/process5"/>
    <dgm:cxn modelId="{0A5B7063-18A4-874C-A020-99BFB31F8466}" type="presOf" srcId="{30FC3A73-A590-5B4D-BD0D-D620E29B0A5B}" destId="{63FDAB66-3624-7443-B7A6-77C5970BADE7}" srcOrd="0" destOrd="0" presId="urn:microsoft.com/office/officeart/2005/8/layout/process5"/>
    <dgm:cxn modelId="{DBD0A7E0-FD0C-254B-878A-C73D8589CD73}" type="presOf" srcId="{62AC7BC7-2714-F54B-86EB-856BC6D139D3}" destId="{4023948F-FA1F-804B-9AF9-7A3B4B90187D}" srcOrd="0" destOrd="0" presId="urn:microsoft.com/office/officeart/2005/8/layout/process5"/>
    <dgm:cxn modelId="{774E26F2-7A41-F843-9EF0-851E88A5FBC8}" type="presOf" srcId="{30FC3A73-A590-5B4D-BD0D-D620E29B0A5B}" destId="{19C5BF48-8327-3D45-ABBF-A3B205012F90}" srcOrd="1" destOrd="0" presId="urn:microsoft.com/office/officeart/2005/8/layout/process5"/>
    <dgm:cxn modelId="{7AC47CA7-9E26-C048-B4EE-72E4980A508C}" type="presOf" srcId="{9A4CB858-793A-6F44-B587-A1158D94270D}" destId="{AF0582A3-460C-9B47-A1DE-739B80779A36}" srcOrd="0" destOrd="0" presId="urn:microsoft.com/office/officeart/2005/8/layout/process5"/>
    <dgm:cxn modelId="{40659319-2B15-F14B-AABA-43652FD00A77}" type="presOf" srcId="{0712FA60-3AEB-0A42-B08A-12B9A4F8C04B}" destId="{8A19228C-AC94-4445-9256-11B7692FE843}" srcOrd="0" destOrd="0" presId="urn:microsoft.com/office/officeart/2005/8/layout/process5"/>
    <dgm:cxn modelId="{5C8B5F5C-9B16-5947-B856-367FE24810F6}" type="presOf" srcId="{0712FA60-3AEB-0A42-B08A-12B9A4F8C04B}" destId="{A9A8DEE9-4B6B-3848-9362-AC00612F88A4}" srcOrd="1" destOrd="0" presId="urn:microsoft.com/office/officeart/2005/8/layout/process5"/>
    <dgm:cxn modelId="{36469F4A-3911-A14A-84D5-74FAB71F4B3E}" type="presOf" srcId="{AF425C07-BA9A-5F48-8527-44A0DBA900C7}" destId="{2B7CDED4-2EF0-2640-A49F-552E2D64BB2D}" srcOrd="0" destOrd="0" presId="urn:microsoft.com/office/officeart/2005/8/layout/process5"/>
    <dgm:cxn modelId="{AD60793F-EEF2-5341-AD2A-20443FE44AFD}" type="presOf" srcId="{7FFBCBB7-70CA-0649-BAF0-2A9F44B0349D}" destId="{BAF18502-1DFA-DF4C-A33B-317EB66F564D}" srcOrd="0"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A41FD3A9-2836-9445-9E32-C8DF8BFE18B6}" srcId="{742E2FDE-7900-C84C-A145-4A19BD999607}" destId="{7FFBCBB7-70CA-0649-BAF0-2A9F44B0349D}" srcOrd="3" destOrd="0" parTransId="{BBC70AD5-396D-0E4A-80B5-9429850EE0CE}" sibTransId="{62AC7BC7-2714-F54B-86EB-856BC6D139D3}"/>
    <dgm:cxn modelId="{80666278-499F-F349-8C07-B93000994BF7}" type="presParOf" srcId="{9E72BDF2-F50D-B846-9059-AFAA4FC2A8C8}" destId="{AF0582A3-460C-9B47-A1DE-739B80779A36}" srcOrd="0" destOrd="0" presId="urn:microsoft.com/office/officeart/2005/8/layout/process5"/>
    <dgm:cxn modelId="{444F9F19-169F-EC4B-B34C-170A30065D45}" type="presParOf" srcId="{9E72BDF2-F50D-B846-9059-AFAA4FC2A8C8}" destId="{15B4AF38-9FBF-3E45-ADAA-1140853D665B}" srcOrd="1" destOrd="0" presId="urn:microsoft.com/office/officeart/2005/8/layout/process5"/>
    <dgm:cxn modelId="{FACA5FA3-140E-F24B-8FA0-420893D4E324}" type="presParOf" srcId="{15B4AF38-9FBF-3E45-ADAA-1140853D665B}" destId="{67FD96E8-5921-7F40-8DC9-E40F8AFF657C}" srcOrd="0" destOrd="0" presId="urn:microsoft.com/office/officeart/2005/8/layout/process5"/>
    <dgm:cxn modelId="{573B0812-F858-DF42-B098-B1DA1E0DC39A}" type="presParOf" srcId="{9E72BDF2-F50D-B846-9059-AFAA4FC2A8C8}" destId="{2B7CDED4-2EF0-2640-A49F-552E2D64BB2D}" srcOrd="2" destOrd="0" presId="urn:microsoft.com/office/officeart/2005/8/layout/process5"/>
    <dgm:cxn modelId="{72C2F995-2ECB-2C40-B0F3-472116AE355C}" type="presParOf" srcId="{9E72BDF2-F50D-B846-9059-AFAA4FC2A8C8}" destId="{63FDAB66-3624-7443-B7A6-77C5970BADE7}" srcOrd="3" destOrd="0" presId="urn:microsoft.com/office/officeart/2005/8/layout/process5"/>
    <dgm:cxn modelId="{9AEC9601-DF58-C44A-AED6-4E3AAA0A7B25}" type="presParOf" srcId="{63FDAB66-3624-7443-B7A6-77C5970BADE7}" destId="{19C5BF48-8327-3D45-ABBF-A3B205012F90}" srcOrd="0" destOrd="0" presId="urn:microsoft.com/office/officeart/2005/8/layout/process5"/>
    <dgm:cxn modelId="{9B6BF968-5377-1E46-90D1-ECA3034EDD14}" type="presParOf" srcId="{9E72BDF2-F50D-B846-9059-AFAA4FC2A8C8}" destId="{C7E6F9B5-9345-F741-84CD-9C01E6BA7590}" srcOrd="4" destOrd="0" presId="urn:microsoft.com/office/officeart/2005/8/layout/process5"/>
    <dgm:cxn modelId="{BDEA4B67-F08E-1B4B-848F-43453539DAFB}" type="presParOf" srcId="{9E72BDF2-F50D-B846-9059-AFAA4FC2A8C8}" destId="{8A19228C-AC94-4445-9256-11B7692FE843}" srcOrd="5" destOrd="0" presId="urn:microsoft.com/office/officeart/2005/8/layout/process5"/>
    <dgm:cxn modelId="{3BADF566-1966-2F4E-A51A-0F6EDED236CE}" type="presParOf" srcId="{8A19228C-AC94-4445-9256-11B7692FE843}" destId="{A9A8DEE9-4B6B-3848-9362-AC00612F88A4}" srcOrd="0" destOrd="0" presId="urn:microsoft.com/office/officeart/2005/8/layout/process5"/>
    <dgm:cxn modelId="{9C8C2B2C-E85E-FD42-B3D4-64AD3E998B02}" type="presParOf" srcId="{9E72BDF2-F50D-B846-9059-AFAA4FC2A8C8}" destId="{BAF18502-1DFA-DF4C-A33B-317EB66F564D}" srcOrd="6" destOrd="0" presId="urn:microsoft.com/office/officeart/2005/8/layout/process5"/>
    <dgm:cxn modelId="{3B8D5F7C-BBF0-8141-AF99-AB69335519A9}" type="presParOf" srcId="{9E72BDF2-F50D-B846-9059-AFAA4FC2A8C8}" destId="{4023948F-FA1F-804B-9AF9-7A3B4B90187D}" srcOrd="7" destOrd="0" presId="urn:microsoft.com/office/officeart/2005/8/layout/process5"/>
    <dgm:cxn modelId="{DBAED254-BB6B-CC48-B6E7-01BAB2767BC4}" type="presParOf" srcId="{4023948F-FA1F-804B-9AF9-7A3B4B90187D}" destId="{CE9F6CB2-4DB6-9C4F-A843-4E09E4AFF306}" srcOrd="0" destOrd="0" presId="urn:microsoft.com/office/officeart/2005/8/layout/process5"/>
    <dgm:cxn modelId="{88F87309-31E7-A149-B509-65DB267C8768}"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smtClean="0"/>
            <a:t>Model the process</a:t>
          </a:r>
          <a:endParaRPr lang="en-US" dirty="0"/>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smtClean="0"/>
            <a:t>Define a simulation scenario</a:t>
          </a:r>
          <a:endParaRPr lang="en-US" dirty="0"/>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smtClean="0"/>
            <a:t>Run the simulation</a:t>
          </a:r>
          <a:endParaRPr lang="en-US" dirty="0"/>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smtClean="0"/>
            <a:t>Analyze the simulation outputs</a:t>
          </a:r>
          <a:endParaRPr lang="en-US"/>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smtClean="0"/>
            <a:t>Repeat for alternative scenarios</a:t>
          </a:r>
          <a:endParaRPr lang="en-US"/>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t>
        <a:bodyPr/>
        <a:lstStyle/>
        <a:p>
          <a:endParaRPr lang="en-US"/>
        </a:p>
      </dgm:t>
    </dgm:pt>
    <dgm:pt modelId="{AF0582A3-460C-9B47-A1DE-739B80779A36}" type="pres">
      <dgm:prSet presAssocID="{9A4CB858-793A-6F44-B587-A1158D94270D}" presName="node" presStyleLbl="node1" presStyleIdx="0" presStyleCnt="5">
        <dgm:presLayoutVars>
          <dgm:bulletEnabled val="1"/>
        </dgm:presLayoutVars>
      </dgm:prSet>
      <dgm:spPr/>
      <dgm:t>
        <a:bodyPr/>
        <a:lstStyle/>
        <a:p>
          <a:endParaRPr lang="en-US"/>
        </a:p>
      </dgm:t>
    </dgm:pt>
    <dgm:pt modelId="{15B4AF38-9FBF-3E45-ADAA-1140853D665B}" type="pres">
      <dgm:prSet presAssocID="{6EF14C26-D313-E940-B2B5-95020D72ACFC}" presName="sibTrans" presStyleLbl="sibTrans2D1" presStyleIdx="0" presStyleCnt="4"/>
      <dgm:spPr/>
      <dgm:t>
        <a:bodyPr/>
        <a:lstStyle/>
        <a:p>
          <a:endParaRPr lang="en-US"/>
        </a:p>
      </dgm:t>
    </dgm:pt>
    <dgm:pt modelId="{67FD96E8-5921-7F40-8DC9-E40F8AFF657C}" type="pres">
      <dgm:prSet presAssocID="{6EF14C26-D313-E940-B2B5-95020D72ACFC}" presName="connectorText" presStyleLbl="sibTrans2D1" presStyleIdx="0" presStyleCnt="4"/>
      <dgm:spPr/>
      <dgm:t>
        <a:bodyPr/>
        <a:lstStyle/>
        <a:p>
          <a:endParaRPr lang="en-US"/>
        </a:p>
      </dgm:t>
    </dgm:pt>
    <dgm:pt modelId="{2B7CDED4-2EF0-2640-A49F-552E2D64BB2D}" type="pres">
      <dgm:prSet presAssocID="{AF425C07-BA9A-5F48-8527-44A0DBA900C7}" presName="node" presStyleLbl="node1" presStyleIdx="1" presStyleCnt="5">
        <dgm:presLayoutVars>
          <dgm:bulletEnabled val="1"/>
        </dgm:presLayoutVars>
      </dgm:prSet>
      <dgm:spPr/>
      <dgm:t>
        <a:bodyPr/>
        <a:lstStyle/>
        <a:p>
          <a:endParaRPr lang="en-US"/>
        </a:p>
      </dgm:t>
    </dgm:pt>
    <dgm:pt modelId="{63FDAB66-3624-7443-B7A6-77C5970BADE7}" type="pres">
      <dgm:prSet presAssocID="{30FC3A73-A590-5B4D-BD0D-D620E29B0A5B}" presName="sibTrans" presStyleLbl="sibTrans2D1" presStyleIdx="1" presStyleCnt="4"/>
      <dgm:spPr/>
      <dgm:t>
        <a:bodyPr/>
        <a:lstStyle/>
        <a:p>
          <a:endParaRPr lang="en-US"/>
        </a:p>
      </dgm:t>
    </dgm:pt>
    <dgm:pt modelId="{19C5BF48-8327-3D45-ABBF-A3B205012F90}" type="pres">
      <dgm:prSet presAssocID="{30FC3A73-A590-5B4D-BD0D-D620E29B0A5B}" presName="connectorText" presStyleLbl="sibTrans2D1" presStyleIdx="1" presStyleCnt="4"/>
      <dgm:spPr/>
      <dgm:t>
        <a:bodyPr/>
        <a:lstStyle/>
        <a:p>
          <a:endParaRPr lang="en-US"/>
        </a:p>
      </dgm:t>
    </dgm:pt>
    <dgm:pt modelId="{C7E6F9B5-9345-F741-84CD-9C01E6BA7590}" type="pres">
      <dgm:prSet presAssocID="{710FCBED-1B47-B545-A792-E556A8A3ADEC}" presName="node" presStyleLbl="node1" presStyleIdx="2" presStyleCnt="5">
        <dgm:presLayoutVars>
          <dgm:bulletEnabled val="1"/>
        </dgm:presLayoutVars>
      </dgm:prSet>
      <dgm:spPr/>
      <dgm:t>
        <a:bodyPr/>
        <a:lstStyle/>
        <a:p>
          <a:endParaRPr lang="en-US"/>
        </a:p>
      </dgm:t>
    </dgm:pt>
    <dgm:pt modelId="{8A19228C-AC94-4445-9256-11B7692FE843}" type="pres">
      <dgm:prSet presAssocID="{0712FA60-3AEB-0A42-B08A-12B9A4F8C04B}" presName="sibTrans" presStyleLbl="sibTrans2D1" presStyleIdx="2" presStyleCnt="4"/>
      <dgm:spPr/>
      <dgm:t>
        <a:bodyPr/>
        <a:lstStyle/>
        <a:p>
          <a:endParaRPr lang="en-US"/>
        </a:p>
      </dgm:t>
    </dgm:pt>
    <dgm:pt modelId="{A9A8DEE9-4B6B-3848-9362-AC00612F88A4}" type="pres">
      <dgm:prSet presAssocID="{0712FA60-3AEB-0A42-B08A-12B9A4F8C04B}" presName="connectorText" presStyleLbl="sibTrans2D1" presStyleIdx="2" presStyleCnt="4"/>
      <dgm:spPr/>
      <dgm:t>
        <a:bodyPr/>
        <a:lstStyle/>
        <a:p>
          <a:endParaRPr lang="en-US"/>
        </a:p>
      </dgm:t>
    </dgm:pt>
    <dgm:pt modelId="{BAF18502-1DFA-DF4C-A33B-317EB66F564D}" type="pres">
      <dgm:prSet presAssocID="{7FFBCBB7-70CA-0649-BAF0-2A9F44B0349D}" presName="node" presStyleLbl="node1" presStyleIdx="3" presStyleCnt="5">
        <dgm:presLayoutVars>
          <dgm:bulletEnabled val="1"/>
        </dgm:presLayoutVars>
      </dgm:prSet>
      <dgm:spPr/>
      <dgm:t>
        <a:bodyPr/>
        <a:lstStyle/>
        <a:p>
          <a:endParaRPr lang="en-US"/>
        </a:p>
      </dgm:t>
    </dgm:pt>
    <dgm:pt modelId="{4023948F-FA1F-804B-9AF9-7A3B4B90187D}" type="pres">
      <dgm:prSet presAssocID="{62AC7BC7-2714-F54B-86EB-856BC6D139D3}" presName="sibTrans" presStyleLbl="sibTrans2D1" presStyleIdx="3" presStyleCnt="4"/>
      <dgm:spPr/>
      <dgm:t>
        <a:bodyPr/>
        <a:lstStyle/>
        <a:p>
          <a:endParaRPr lang="en-US"/>
        </a:p>
      </dgm:t>
    </dgm:pt>
    <dgm:pt modelId="{CE9F6CB2-4DB6-9C4F-A843-4E09E4AFF306}" type="pres">
      <dgm:prSet presAssocID="{62AC7BC7-2714-F54B-86EB-856BC6D139D3}" presName="connectorText" presStyleLbl="sibTrans2D1" presStyleIdx="3" presStyleCnt="4"/>
      <dgm:spPr/>
      <dgm:t>
        <a:bodyPr/>
        <a:lstStyle/>
        <a:p>
          <a:endParaRPr lang="en-US"/>
        </a:p>
      </dgm:t>
    </dgm:pt>
    <dgm:pt modelId="{3CD2F5DD-9690-9D4C-A654-D4BC27FEC685}" type="pres">
      <dgm:prSet presAssocID="{41F9B976-B63C-F44F-B54D-ACF70FC5F48F}" presName="node" presStyleLbl="node1" presStyleIdx="4" presStyleCnt="5">
        <dgm:presLayoutVars>
          <dgm:bulletEnabled val="1"/>
        </dgm:presLayoutVars>
      </dgm:prSet>
      <dgm:spPr/>
      <dgm:t>
        <a:bodyPr/>
        <a:lstStyle/>
        <a:p>
          <a:endParaRPr lang="en-US"/>
        </a:p>
      </dgm:t>
    </dgm:pt>
  </dgm:ptLst>
  <dgm:cxnLst>
    <dgm:cxn modelId="{EDB85F98-30EB-8C41-9C56-917843591FA6}" srcId="{742E2FDE-7900-C84C-A145-4A19BD999607}" destId="{710FCBED-1B47-B545-A792-E556A8A3ADEC}" srcOrd="2" destOrd="0" parTransId="{D8D9BF2B-5B14-484C-AE4E-7D8A330917A2}" sibTransId="{0712FA60-3AEB-0A42-B08A-12B9A4F8C04B}"/>
    <dgm:cxn modelId="{FB809DB8-B94F-2647-846A-ECB68D82C233}" srcId="{742E2FDE-7900-C84C-A145-4A19BD999607}" destId="{41F9B976-B63C-F44F-B54D-ACF70FC5F48F}" srcOrd="4" destOrd="0" parTransId="{65E28A6B-40A6-D341-9321-BB8A0D167945}" sibTransId="{C41684A8-8662-244B-98EB-96D937D385FF}"/>
    <dgm:cxn modelId="{29C8B013-4951-3A4A-8A4A-CBD043A0E690}" type="presOf" srcId="{0712FA60-3AEB-0A42-B08A-12B9A4F8C04B}" destId="{8A19228C-AC94-4445-9256-11B7692FE843}" srcOrd="0" destOrd="0" presId="urn:microsoft.com/office/officeart/2005/8/layout/process5"/>
    <dgm:cxn modelId="{40DADA2C-C066-F846-8DB7-9F242E197EC5}" type="presOf" srcId="{742E2FDE-7900-C84C-A145-4A19BD999607}" destId="{9E72BDF2-F50D-B846-9059-AFAA4FC2A8C8}" srcOrd="0" destOrd="0" presId="urn:microsoft.com/office/officeart/2005/8/layout/process5"/>
    <dgm:cxn modelId="{BEFB4972-538D-7D44-83D1-ABA524E09B91}" type="presOf" srcId="{62AC7BC7-2714-F54B-86EB-856BC6D139D3}" destId="{CE9F6CB2-4DB6-9C4F-A843-4E09E4AFF306}" srcOrd="1" destOrd="0" presId="urn:microsoft.com/office/officeart/2005/8/layout/process5"/>
    <dgm:cxn modelId="{A718BBA5-E0B2-AB45-BF11-4C74B11FED1B}" type="presOf" srcId="{AF425C07-BA9A-5F48-8527-44A0DBA900C7}" destId="{2B7CDED4-2EF0-2640-A49F-552E2D64BB2D}" srcOrd="0" destOrd="0" presId="urn:microsoft.com/office/officeart/2005/8/layout/process5"/>
    <dgm:cxn modelId="{8A6D25C7-F2F4-4E4F-B87F-365AB09C8C04}" type="presOf" srcId="{30FC3A73-A590-5B4D-BD0D-D620E29B0A5B}" destId="{19C5BF48-8327-3D45-ABBF-A3B205012F90}" srcOrd="1" destOrd="0" presId="urn:microsoft.com/office/officeart/2005/8/layout/process5"/>
    <dgm:cxn modelId="{82A1E869-687E-8A4F-B3D5-8B372FF984A5}" type="presOf" srcId="{7FFBCBB7-70CA-0649-BAF0-2A9F44B0349D}" destId="{BAF18502-1DFA-DF4C-A33B-317EB66F564D}"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A9BDC66F-AF9F-614F-BE16-2F340F47BA85}" type="presOf" srcId="{710FCBED-1B47-B545-A792-E556A8A3ADEC}" destId="{C7E6F9B5-9345-F741-84CD-9C01E6BA7590}" srcOrd="0" destOrd="0" presId="urn:microsoft.com/office/officeart/2005/8/layout/process5"/>
    <dgm:cxn modelId="{66C1C6CE-290A-FB48-9342-A459B228E976}" type="presOf" srcId="{62AC7BC7-2714-F54B-86EB-856BC6D139D3}" destId="{4023948F-FA1F-804B-9AF9-7A3B4B90187D}" srcOrd="0" destOrd="0" presId="urn:microsoft.com/office/officeart/2005/8/layout/process5"/>
    <dgm:cxn modelId="{A212EE33-E9C3-4541-ADF9-0A482A599907}" srcId="{742E2FDE-7900-C84C-A145-4A19BD999607}" destId="{9A4CB858-793A-6F44-B587-A1158D94270D}" srcOrd="0" destOrd="0" parTransId="{7EF41987-EB3C-934D-8AE9-578ED47A7619}" sibTransId="{6EF14C26-D313-E940-B2B5-95020D72ACFC}"/>
    <dgm:cxn modelId="{1ED1B2DB-C9AF-674F-A702-5148DAB9FA4E}" type="presOf" srcId="{9A4CB858-793A-6F44-B587-A1158D94270D}" destId="{AF0582A3-460C-9B47-A1DE-739B80779A36}" srcOrd="0" destOrd="0" presId="urn:microsoft.com/office/officeart/2005/8/layout/process5"/>
    <dgm:cxn modelId="{A01FD011-F98D-5048-B59B-E20701E43C84}" type="presOf" srcId="{6EF14C26-D313-E940-B2B5-95020D72ACFC}" destId="{15B4AF38-9FBF-3E45-ADAA-1140853D665B}" srcOrd="0" destOrd="0" presId="urn:microsoft.com/office/officeart/2005/8/layout/process5"/>
    <dgm:cxn modelId="{82FC8B2E-0A40-6542-B9A7-4258824A24E2}" type="presOf" srcId="{30FC3A73-A590-5B4D-BD0D-D620E29B0A5B}" destId="{63FDAB66-3624-7443-B7A6-77C5970BADE7}" srcOrd="0" destOrd="0" presId="urn:microsoft.com/office/officeart/2005/8/layout/process5"/>
    <dgm:cxn modelId="{5A92AC2E-7F28-334D-93F7-073C84379DDA}" type="presOf" srcId="{0712FA60-3AEB-0A42-B08A-12B9A4F8C04B}" destId="{A9A8DEE9-4B6B-3848-9362-AC00612F88A4}" srcOrd="1" destOrd="0" presId="urn:microsoft.com/office/officeart/2005/8/layout/process5"/>
    <dgm:cxn modelId="{ED6983BB-EA66-C541-9277-3F5C8BE4C57F}" type="presOf" srcId="{41F9B976-B63C-F44F-B54D-ACF70FC5F48F}" destId="{3CD2F5DD-9690-9D4C-A654-D4BC27FEC685}" srcOrd="0" destOrd="0" presId="urn:microsoft.com/office/officeart/2005/8/layout/process5"/>
    <dgm:cxn modelId="{6BA34BDF-32C5-454A-AB0C-31FC501C6F22}" type="presOf" srcId="{6EF14C26-D313-E940-B2B5-95020D72ACFC}" destId="{67FD96E8-5921-7F40-8DC9-E40F8AFF657C}" srcOrd="1"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19531A44-C676-4A4E-98A8-8E3872DBAAD6}" type="presParOf" srcId="{9E72BDF2-F50D-B846-9059-AFAA4FC2A8C8}" destId="{AF0582A3-460C-9B47-A1DE-739B80779A36}" srcOrd="0" destOrd="0" presId="urn:microsoft.com/office/officeart/2005/8/layout/process5"/>
    <dgm:cxn modelId="{7D6EDA3C-B27D-504E-ACE0-718120ACE6CE}" type="presParOf" srcId="{9E72BDF2-F50D-B846-9059-AFAA4FC2A8C8}" destId="{15B4AF38-9FBF-3E45-ADAA-1140853D665B}" srcOrd="1" destOrd="0" presId="urn:microsoft.com/office/officeart/2005/8/layout/process5"/>
    <dgm:cxn modelId="{7CFABD1E-42DD-624F-84E5-843F4891516E}" type="presParOf" srcId="{15B4AF38-9FBF-3E45-ADAA-1140853D665B}" destId="{67FD96E8-5921-7F40-8DC9-E40F8AFF657C}" srcOrd="0" destOrd="0" presId="urn:microsoft.com/office/officeart/2005/8/layout/process5"/>
    <dgm:cxn modelId="{78BB2141-689C-EB49-8026-101A1E0E4547}" type="presParOf" srcId="{9E72BDF2-F50D-B846-9059-AFAA4FC2A8C8}" destId="{2B7CDED4-2EF0-2640-A49F-552E2D64BB2D}" srcOrd="2" destOrd="0" presId="urn:microsoft.com/office/officeart/2005/8/layout/process5"/>
    <dgm:cxn modelId="{88438763-DA35-9949-A5DC-35DA8892A491}" type="presParOf" srcId="{9E72BDF2-F50D-B846-9059-AFAA4FC2A8C8}" destId="{63FDAB66-3624-7443-B7A6-77C5970BADE7}" srcOrd="3" destOrd="0" presId="urn:microsoft.com/office/officeart/2005/8/layout/process5"/>
    <dgm:cxn modelId="{1663F5E3-7B15-8B47-9CDF-EA5C67D2A873}" type="presParOf" srcId="{63FDAB66-3624-7443-B7A6-77C5970BADE7}" destId="{19C5BF48-8327-3D45-ABBF-A3B205012F90}" srcOrd="0" destOrd="0" presId="urn:microsoft.com/office/officeart/2005/8/layout/process5"/>
    <dgm:cxn modelId="{2DAD66FC-6D1F-404D-8EB6-FF29D0B0E553}" type="presParOf" srcId="{9E72BDF2-F50D-B846-9059-AFAA4FC2A8C8}" destId="{C7E6F9B5-9345-F741-84CD-9C01E6BA7590}" srcOrd="4" destOrd="0" presId="urn:microsoft.com/office/officeart/2005/8/layout/process5"/>
    <dgm:cxn modelId="{6D67E6A0-7011-0043-8438-896A27D6C453}" type="presParOf" srcId="{9E72BDF2-F50D-B846-9059-AFAA4FC2A8C8}" destId="{8A19228C-AC94-4445-9256-11B7692FE843}" srcOrd="5" destOrd="0" presId="urn:microsoft.com/office/officeart/2005/8/layout/process5"/>
    <dgm:cxn modelId="{7475E797-3D1D-C44B-AC02-E3BC75904D06}" type="presParOf" srcId="{8A19228C-AC94-4445-9256-11B7692FE843}" destId="{A9A8DEE9-4B6B-3848-9362-AC00612F88A4}" srcOrd="0" destOrd="0" presId="urn:microsoft.com/office/officeart/2005/8/layout/process5"/>
    <dgm:cxn modelId="{61CFBC83-4C3C-F742-8E06-F4DD2638E16B}" type="presParOf" srcId="{9E72BDF2-F50D-B846-9059-AFAA4FC2A8C8}" destId="{BAF18502-1DFA-DF4C-A33B-317EB66F564D}" srcOrd="6" destOrd="0" presId="urn:microsoft.com/office/officeart/2005/8/layout/process5"/>
    <dgm:cxn modelId="{43A41701-4B97-9741-AD6F-92E46529DFC7}" type="presParOf" srcId="{9E72BDF2-F50D-B846-9059-AFAA4FC2A8C8}" destId="{4023948F-FA1F-804B-9AF9-7A3B4B90187D}" srcOrd="7" destOrd="0" presId="urn:microsoft.com/office/officeart/2005/8/layout/process5"/>
    <dgm:cxn modelId="{9E9086FD-BB11-2D4C-A536-D4C9273B4742}" type="presParOf" srcId="{4023948F-FA1F-804B-9AF9-7A3B4B90187D}" destId="{CE9F6CB2-4DB6-9C4F-A843-4E09E4AFF306}" srcOrd="0" destOrd="0" presId="urn:microsoft.com/office/officeart/2005/8/layout/process5"/>
    <dgm:cxn modelId="{65F6F7B2-DD13-F64E-8D80-60F2DF8A2750}"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42E2FDE-7900-C84C-A145-4A19BD999607}" type="doc">
      <dgm:prSet loTypeId="urn:microsoft.com/office/officeart/2005/8/layout/process5" loCatId="" qsTypeId="urn:microsoft.com/office/officeart/2005/8/quickstyle/simple5" qsCatId="simple" csTypeId="urn:microsoft.com/office/officeart/2005/8/colors/accent1_2" csCatId="accent1" phldr="1"/>
      <dgm:spPr/>
      <dgm:t>
        <a:bodyPr/>
        <a:lstStyle/>
        <a:p>
          <a:endParaRPr lang="en-US"/>
        </a:p>
      </dgm:t>
    </dgm:pt>
    <dgm:pt modelId="{9A4CB858-793A-6F44-B587-A1158D94270D}">
      <dgm:prSet/>
      <dgm:spPr/>
      <dgm:t>
        <a:bodyPr/>
        <a:lstStyle/>
        <a:p>
          <a:pPr rtl="0"/>
          <a:r>
            <a:rPr lang="en-US" dirty="0" smtClean="0"/>
            <a:t>Model the process</a:t>
          </a:r>
          <a:endParaRPr lang="en-US" dirty="0"/>
        </a:p>
      </dgm:t>
    </dgm:pt>
    <dgm:pt modelId="{7EF41987-EB3C-934D-8AE9-578ED47A7619}" type="parTrans" cxnId="{A212EE33-E9C3-4541-ADF9-0A482A599907}">
      <dgm:prSet/>
      <dgm:spPr/>
      <dgm:t>
        <a:bodyPr/>
        <a:lstStyle/>
        <a:p>
          <a:endParaRPr lang="en-US"/>
        </a:p>
      </dgm:t>
    </dgm:pt>
    <dgm:pt modelId="{6EF14C26-D313-E940-B2B5-95020D72ACFC}" type="sibTrans" cxnId="{A212EE33-E9C3-4541-ADF9-0A482A599907}">
      <dgm:prSet/>
      <dgm:spPr/>
      <dgm:t>
        <a:bodyPr/>
        <a:lstStyle/>
        <a:p>
          <a:endParaRPr lang="en-US"/>
        </a:p>
      </dgm:t>
    </dgm:pt>
    <dgm:pt modelId="{AF425C07-BA9A-5F48-8527-44A0DBA900C7}">
      <dgm:prSet/>
      <dgm:spPr/>
      <dgm:t>
        <a:bodyPr/>
        <a:lstStyle/>
        <a:p>
          <a:pPr rtl="0"/>
          <a:r>
            <a:rPr lang="en-US" dirty="0" smtClean="0"/>
            <a:t>Define a simulation scenario</a:t>
          </a:r>
          <a:endParaRPr lang="en-US" dirty="0"/>
        </a:p>
      </dgm:t>
    </dgm:pt>
    <dgm:pt modelId="{3E6E573A-C312-BC48-8E40-26BE350BC550}" type="parTrans" cxnId="{706BDB83-8CD2-F146-94B2-640C7428E1A6}">
      <dgm:prSet/>
      <dgm:spPr/>
      <dgm:t>
        <a:bodyPr/>
        <a:lstStyle/>
        <a:p>
          <a:endParaRPr lang="en-US"/>
        </a:p>
      </dgm:t>
    </dgm:pt>
    <dgm:pt modelId="{30FC3A73-A590-5B4D-BD0D-D620E29B0A5B}" type="sibTrans" cxnId="{706BDB83-8CD2-F146-94B2-640C7428E1A6}">
      <dgm:prSet/>
      <dgm:spPr/>
      <dgm:t>
        <a:bodyPr/>
        <a:lstStyle/>
        <a:p>
          <a:endParaRPr lang="en-US"/>
        </a:p>
      </dgm:t>
    </dgm:pt>
    <dgm:pt modelId="{710FCBED-1B47-B545-A792-E556A8A3ADEC}">
      <dgm:prSet/>
      <dgm:spPr/>
      <dgm:t>
        <a:bodyPr/>
        <a:lstStyle/>
        <a:p>
          <a:pPr rtl="0"/>
          <a:r>
            <a:rPr lang="en-US" dirty="0" smtClean="0"/>
            <a:t>Run the simulation</a:t>
          </a:r>
          <a:endParaRPr lang="en-US" dirty="0"/>
        </a:p>
      </dgm:t>
    </dgm:pt>
    <dgm:pt modelId="{D8D9BF2B-5B14-484C-AE4E-7D8A330917A2}" type="parTrans" cxnId="{EDB85F98-30EB-8C41-9C56-917843591FA6}">
      <dgm:prSet/>
      <dgm:spPr/>
      <dgm:t>
        <a:bodyPr/>
        <a:lstStyle/>
        <a:p>
          <a:endParaRPr lang="en-US"/>
        </a:p>
      </dgm:t>
    </dgm:pt>
    <dgm:pt modelId="{0712FA60-3AEB-0A42-B08A-12B9A4F8C04B}" type="sibTrans" cxnId="{EDB85F98-30EB-8C41-9C56-917843591FA6}">
      <dgm:prSet/>
      <dgm:spPr/>
      <dgm:t>
        <a:bodyPr/>
        <a:lstStyle/>
        <a:p>
          <a:endParaRPr lang="en-US"/>
        </a:p>
      </dgm:t>
    </dgm:pt>
    <dgm:pt modelId="{7FFBCBB7-70CA-0649-BAF0-2A9F44B0349D}">
      <dgm:prSet/>
      <dgm:spPr/>
      <dgm:t>
        <a:bodyPr/>
        <a:lstStyle/>
        <a:p>
          <a:pPr rtl="0"/>
          <a:r>
            <a:rPr lang="en-US" smtClean="0"/>
            <a:t>Analyze the simulation outputs</a:t>
          </a:r>
          <a:endParaRPr lang="en-US"/>
        </a:p>
      </dgm:t>
    </dgm:pt>
    <dgm:pt modelId="{BBC70AD5-396D-0E4A-80B5-9429850EE0CE}" type="parTrans" cxnId="{A41FD3A9-2836-9445-9E32-C8DF8BFE18B6}">
      <dgm:prSet/>
      <dgm:spPr/>
      <dgm:t>
        <a:bodyPr/>
        <a:lstStyle/>
        <a:p>
          <a:endParaRPr lang="en-US"/>
        </a:p>
      </dgm:t>
    </dgm:pt>
    <dgm:pt modelId="{62AC7BC7-2714-F54B-86EB-856BC6D139D3}" type="sibTrans" cxnId="{A41FD3A9-2836-9445-9E32-C8DF8BFE18B6}">
      <dgm:prSet/>
      <dgm:spPr/>
      <dgm:t>
        <a:bodyPr/>
        <a:lstStyle/>
        <a:p>
          <a:endParaRPr lang="en-US"/>
        </a:p>
      </dgm:t>
    </dgm:pt>
    <dgm:pt modelId="{41F9B976-B63C-F44F-B54D-ACF70FC5F48F}">
      <dgm:prSet/>
      <dgm:spPr/>
      <dgm:t>
        <a:bodyPr/>
        <a:lstStyle/>
        <a:p>
          <a:pPr rtl="0"/>
          <a:r>
            <a:rPr lang="en-US" smtClean="0"/>
            <a:t>Repeat for alternative scenarios</a:t>
          </a:r>
          <a:endParaRPr lang="en-US"/>
        </a:p>
      </dgm:t>
    </dgm:pt>
    <dgm:pt modelId="{65E28A6B-40A6-D341-9321-BB8A0D167945}" type="parTrans" cxnId="{FB809DB8-B94F-2647-846A-ECB68D82C233}">
      <dgm:prSet/>
      <dgm:spPr/>
      <dgm:t>
        <a:bodyPr/>
        <a:lstStyle/>
        <a:p>
          <a:endParaRPr lang="en-US"/>
        </a:p>
      </dgm:t>
    </dgm:pt>
    <dgm:pt modelId="{C41684A8-8662-244B-98EB-96D937D385FF}" type="sibTrans" cxnId="{FB809DB8-B94F-2647-846A-ECB68D82C233}">
      <dgm:prSet/>
      <dgm:spPr/>
      <dgm:t>
        <a:bodyPr/>
        <a:lstStyle/>
        <a:p>
          <a:endParaRPr lang="en-US"/>
        </a:p>
      </dgm:t>
    </dgm:pt>
    <dgm:pt modelId="{9E72BDF2-F50D-B846-9059-AFAA4FC2A8C8}" type="pres">
      <dgm:prSet presAssocID="{742E2FDE-7900-C84C-A145-4A19BD999607}" presName="diagram" presStyleCnt="0">
        <dgm:presLayoutVars>
          <dgm:dir/>
          <dgm:resizeHandles val="exact"/>
        </dgm:presLayoutVars>
      </dgm:prSet>
      <dgm:spPr/>
      <dgm:t>
        <a:bodyPr/>
        <a:lstStyle/>
        <a:p>
          <a:endParaRPr lang="en-US"/>
        </a:p>
      </dgm:t>
    </dgm:pt>
    <dgm:pt modelId="{AF0582A3-460C-9B47-A1DE-739B80779A36}" type="pres">
      <dgm:prSet presAssocID="{9A4CB858-793A-6F44-B587-A1158D94270D}" presName="node" presStyleLbl="node1" presStyleIdx="0" presStyleCnt="5">
        <dgm:presLayoutVars>
          <dgm:bulletEnabled val="1"/>
        </dgm:presLayoutVars>
      </dgm:prSet>
      <dgm:spPr/>
      <dgm:t>
        <a:bodyPr/>
        <a:lstStyle/>
        <a:p>
          <a:endParaRPr lang="en-US"/>
        </a:p>
      </dgm:t>
    </dgm:pt>
    <dgm:pt modelId="{15B4AF38-9FBF-3E45-ADAA-1140853D665B}" type="pres">
      <dgm:prSet presAssocID="{6EF14C26-D313-E940-B2B5-95020D72ACFC}" presName="sibTrans" presStyleLbl="sibTrans2D1" presStyleIdx="0" presStyleCnt="4"/>
      <dgm:spPr/>
      <dgm:t>
        <a:bodyPr/>
        <a:lstStyle/>
        <a:p>
          <a:endParaRPr lang="en-US"/>
        </a:p>
      </dgm:t>
    </dgm:pt>
    <dgm:pt modelId="{67FD96E8-5921-7F40-8DC9-E40F8AFF657C}" type="pres">
      <dgm:prSet presAssocID="{6EF14C26-D313-E940-B2B5-95020D72ACFC}" presName="connectorText" presStyleLbl="sibTrans2D1" presStyleIdx="0" presStyleCnt="4"/>
      <dgm:spPr/>
      <dgm:t>
        <a:bodyPr/>
        <a:lstStyle/>
        <a:p>
          <a:endParaRPr lang="en-US"/>
        </a:p>
      </dgm:t>
    </dgm:pt>
    <dgm:pt modelId="{2B7CDED4-2EF0-2640-A49F-552E2D64BB2D}" type="pres">
      <dgm:prSet presAssocID="{AF425C07-BA9A-5F48-8527-44A0DBA900C7}" presName="node" presStyleLbl="node1" presStyleIdx="1" presStyleCnt="5">
        <dgm:presLayoutVars>
          <dgm:bulletEnabled val="1"/>
        </dgm:presLayoutVars>
      </dgm:prSet>
      <dgm:spPr/>
      <dgm:t>
        <a:bodyPr/>
        <a:lstStyle/>
        <a:p>
          <a:endParaRPr lang="en-US"/>
        </a:p>
      </dgm:t>
    </dgm:pt>
    <dgm:pt modelId="{63FDAB66-3624-7443-B7A6-77C5970BADE7}" type="pres">
      <dgm:prSet presAssocID="{30FC3A73-A590-5B4D-BD0D-D620E29B0A5B}" presName="sibTrans" presStyleLbl="sibTrans2D1" presStyleIdx="1" presStyleCnt="4"/>
      <dgm:spPr/>
      <dgm:t>
        <a:bodyPr/>
        <a:lstStyle/>
        <a:p>
          <a:endParaRPr lang="en-US"/>
        </a:p>
      </dgm:t>
    </dgm:pt>
    <dgm:pt modelId="{19C5BF48-8327-3D45-ABBF-A3B205012F90}" type="pres">
      <dgm:prSet presAssocID="{30FC3A73-A590-5B4D-BD0D-D620E29B0A5B}" presName="connectorText" presStyleLbl="sibTrans2D1" presStyleIdx="1" presStyleCnt="4"/>
      <dgm:spPr/>
      <dgm:t>
        <a:bodyPr/>
        <a:lstStyle/>
        <a:p>
          <a:endParaRPr lang="en-US"/>
        </a:p>
      </dgm:t>
    </dgm:pt>
    <dgm:pt modelId="{C7E6F9B5-9345-F741-84CD-9C01E6BA7590}" type="pres">
      <dgm:prSet presAssocID="{710FCBED-1B47-B545-A792-E556A8A3ADEC}" presName="node" presStyleLbl="node1" presStyleIdx="2" presStyleCnt="5">
        <dgm:presLayoutVars>
          <dgm:bulletEnabled val="1"/>
        </dgm:presLayoutVars>
      </dgm:prSet>
      <dgm:spPr/>
      <dgm:t>
        <a:bodyPr/>
        <a:lstStyle/>
        <a:p>
          <a:endParaRPr lang="en-US"/>
        </a:p>
      </dgm:t>
    </dgm:pt>
    <dgm:pt modelId="{8A19228C-AC94-4445-9256-11B7692FE843}" type="pres">
      <dgm:prSet presAssocID="{0712FA60-3AEB-0A42-B08A-12B9A4F8C04B}" presName="sibTrans" presStyleLbl="sibTrans2D1" presStyleIdx="2" presStyleCnt="4"/>
      <dgm:spPr/>
      <dgm:t>
        <a:bodyPr/>
        <a:lstStyle/>
        <a:p>
          <a:endParaRPr lang="en-US"/>
        </a:p>
      </dgm:t>
    </dgm:pt>
    <dgm:pt modelId="{A9A8DEE9-4B6B-3848-9362-AC00612F88A4}" type="pres">
      <dgm:prSet presAssocID="{0712FA60-3AEB-0A42-B08A-12B9A4F8C04B}" presName="connectorText" presStyleLbl="sibTrans2D1" presStyleIdx="2" presStyleCnt="4"/>
      <dgm:spPr/>
      <dgm:t>
        <a:bodyPr/>
        <a:lstStyle/>
        <a:p>
          <a:endParaRPr lang="en-US"/>
        </a:p>
      </dgm:t>
    </dgm:pt>
    <dgm:pt modelId="{BAF18502-1DFA-DF4C-A33B-317EB66F564D}" type="pres">
      <dgm:prSet presAssocID="{7FFBCBB7-70CA-0649-BAF0-2A9F44B0349D}" presName="node" presStyleLbl="node1" presStyleIdx="3" presStyleCnt="5">
        <dgm:presLayoutVars>
          <dgm:bulletEnabled val="1"/>
        </dgm:presLayoutVars>
      </dgm:prSet>
      <dgm:spPr/>
      <dgm:t>
        <a:bodyPr/>
        <a:lstStyle/>
        <a:p>
          <a:endParaRPr lang="en-US"/>
        </a:p>
      </dgm:t>
    </dgm:pt>
    <dgm:pt modelId="{4023948F-FA1F-804B-9AF9-7A3B4B90187D}" type="pres">
      <dgm:prSet presAssocID="{62AC7BC7-2714-F54B-86EB-856BC6D139D3}" presName="sibTrans" presStyleLbl="sibTrans2D1" presStyleIdx="3" presStyleCnt="4"/>
      <dgm:spPr/>
      <dgm:t>
        <a:bodyPr/>
        <a:lstStyle/>
        <a:p>
          <a:endParaRPr lang="en-US"/>
        </a:p>
      </dgm:t>
    </dgm:pt>
    <dgm:pt modelId="{CE9F6CB2-4DB6-9C4F-A843-4E09E4AFF306}" type="pres">
      <dgm:prSet presAssocID="{62AC7BC7-2714-F54B-86EB-856BC6D139D3}" presName="connectorText" presStyleLbl="sibTrans2D1" presStyleIdx="3" presStyleCnt="4"/>
      <dgm:spPr/>
      <dgm:t>
        <a:bodyPr/>
        <a:lstStyle/>
        <a:p>
          <a:endParaRPr lang="en-US"/>
        </a:p>
      </dgm:t>
    </dgm:pt>
    <dgm:pt modelId="{3CD2F5DD-9690-9D4C-A654-D4BC27FEC685}" type="pres">
      <dgm:prSet presAssocID="{41F9B976-B63C-F44F-B54D-ACF70FC5F48F}" presName="node" presStyleLbl="node1" presStyleIdx="4" presStyleCnt="5">
        <dgm:presLayoutVars>
          <dgm:bulletEnabled val="1"/>
        </dgm:presLayoutVars>
      </dgm:prSet>
      <dgm:spPr/>
      <dgm:t>
        <a:bodyPr/>
        <a:lstStyle/>
        <a:p>
          <a:endParaRPr lang="en-US"/>
        </a:p>
      </dgm:t>
    </dgm:pt>
  </dgm:ptLst>
  <dgm:cxnLst>
    <dgm:cxn modelId="{AE1CD49D-841B-AE4F-881D-A30C72145B1D}" type="presOf" srcId="{30FC3A73-A590-5B4D-BD0D-D620E29B0A5B}" destId="{19C5BF48-8327-3D45-ABBF-A3B205012F90}" srcOrd="1" destOrd="0" presId="urn:microsoft.com/office/officeart/2005/8/layout/process5"/>
    <dgm:cxn modelId="{EDB85F98-30EB-8C41-9C56-917843591FA6}" srcId="{742E2FDE-7900-C84C-A145-4A19BD999607}" destId="{710FCBED-1B47-B545-A792-E556A8A3ADEC}" srcOrd="2" destOrd="0" parTransId="{D8D9BF2B-5B14-484C-AE4E-7D8A330917A2}" sibTransId="{0712FA60-3AEB-0A42-B08A-12B9A4F8C04B}"/>
    <dgm:cxn modelId="{1B724374-B89F-F04F-8E75-851DC4B045AA}" type="presOf" srcId="{9A4CB858-793A-6F44-B587-A1158D94270D}" destId="{AF0582A3-460C-9B47-A1DE-739B80779A36}" srcOrd="0" destOrd="0" presId="urn:microsoft.com/office/officeart/2005/8/layout/process5"/>
    <dgm:cxn modelId="{2E17D617-F10D-364D-AC54-E7C31BE9FEEE}" type="presOf" srcId="{AF425C07-BA9A-5F48-8527-44A0DBA900C7}" destId="{2B7CDED4-2EF0-2640-A49F-552E2D64BB2D}" srcOrd="0" destOrd="0" presId="urn:microsoft.com/office/officeart/2005/8/layout/process5"/>
    <dgm:cxn modelId="{E982A3D8-2D82-424B-9C80-730BF2BE5DF2}" type="presOf" srcId="{6EF14C26-D313-E940-B2B5-95020D72ACFC}" destId="{15B4AF38-9FBF-3E45-ADAA-1140853D665B}" srcOrd="0" destOrd="0" presId="urn:microsoft.com/office/officeart/2005/8/layout/process5"/>
    <dgm:cxn modelId="{FB809DB8-B94F-2647-846A-ECB68D82C233}" srcId="{742E2FDE-7900-C84C-A145-4A19BD999607}" destId="{41F9B976-B63C-F44F-B54D-ACF70FC5F48F}" srcOrd="4" destOrd="0" parTransId="{65E28A6B-40A6-D341-9321-BB8A0D167945}" sibTransId="{C41684A8-8662-244B-98EB-96D937D385FF}"/>
    <dgm:cxn modelId="{522F2F3A-6955-EB48-8A05-D3A614E419F0}" type="presOf" srcId="{0712FA60-3AEB-0A42-B08A-12B9A4F8C04B}" destId="{8A19228C-AC94-4445-9256-11B7692FE843}" srcOrd="0" destOrd="0" presId="urn:microsoft.com/office/officeart/2005/8/layout/process5"/>
    <dgm:cxn modelId="{EA77AB75-99AB-D74A-8F41-4A8F748833A0}" type="presOf" srcId="{62AC7BC7-2714-F54B-86EB-856BC6D139D3}" destId="{CE9F6CB2-4DB6-9C4F-A843-4E09E4AFF306}" srcOrd="1" destOrd="0" presId="urn:microsoft.com/office/officeart/2005/8/layout/process5"/>
    <dgm:cxn modelId="{82B94618-A17D-1441-86E5-AF6E2BCC8659}" type="presOf" srcId="{30FC3A73-A590-5B4D-BD0D-D620E29B0A5B}" destId="{63FDAB66-3624-7443-B7A6-77C5970BADE7}" srcOrd="0" destOrd="0" presId="urn:microsoft.com/office/officeart/2005/8/layout/process5"/>
    <dgm:cxn modelId="{3656A27E-100F-D04D-903E-B7FBCEF711FB}" type="presOf" srcId="{7FFBCBB7-70CA-0649-BAF0-2A9F44B0349D}" destId="{BAF18502-1DFA-DF4C-A33B-317EB66F564D}" srcOrd="0" destOrd="0" presId="urn:microsoft.com/office/officeart/2005/8/layout/process5"/>
    <dgm:cxn modelId="{4C383A2B-4ACD-C24D-A12B-F9D9EE718E2B}" type="presOf" srcId="{6EF14C26-D313-E940-B2B5-95020D72ACFC}" destId="{67FD96E8-5921-7F40-8DC9-E40F8AFF657C}" srcOrd="1" destOrd="0" presId="urn:microsoft.com/office/officeart/2005/8/layout/process5"/>
    <dgm:cxn modelId="{38D30A74-C833-414D-A1DF-6F44E140000E}" type="presOf" srcId="{62AC7BC7-2714-F54B-86EB-856BC6D139D3}" destId="{4023948F-FA1F-804B-9AF9-7A3B4B90187D}" srcOrd="0" destOrd="0" presId="urn:microsoft.com/office/officeart/2005/8/layout/process5"/>
    <dgm:cxn modelId="{A41FD3A9-2836-9445-9E32-C8DF8BFE18B6}" srcId="{742E2FDE-7900-C84C-A145-4A19BD999607}" destId="{7FFBCBB7-70CA-0649-BAF0-2A9F44B0349D}" srcOrd="3" destOrd="0" parTransId="{BBC70AD5-396D-0E4A-80B5-9429850EE0CE}" sibTransId="{62AC7BC7-2714-F54B-86EB-856BC6D139D3}"/>
    <dgm:cxn modelId="{A212EE33-E9C3-4541-ADF9-0A482A599907}" srcId="{742E2FDE-7900-C84C-A145-4A19BD999607}" destId="{9A4CB858-793A-6F44-B587-A1158D94270D}" srcOrd="0" destOrd="0" parTransId="{7EF41987-EB3C-934D-8AE9-578ED47A7619}" sibTransId="{6EF14C26-D313-E940-B2B5-95020D72ACFC}"/>
    <dgm:cxn modelId="{3C8305A9-61EA-234D-8047-83D1763E2BD3}" type="presOf" srcId="{710FCBED-1B47-B545-A792-E556A8A3ADEC}" destId="{C7E6F9B5-9345-F741-84CD-9C01E6BA7590}" srcOrd="0" destOrd="0" presId="urn:microsoft.com/office/officeart/2005/8/layout/process5"/>
    <dgm:cxn modelId="{BC93D1A3-4616-A94A-B977-007EFB7F94FB}" type="presOf" srcId="{0712FA60-3AEB-0A42-B08A-12B9A4F8C04B}" destId="{A9A8DEE9-4B6B-3848-9362-AC00612F88A4}" srcOrd="1" destOrd="0" presId="urn:microsoft.com/office/officeart/2005/8/layout/process5"/>
    <dgm:cxn modelId="{7AF0759B-5987-4945-972D-803553F0804A}" type="presOf" srcId="{742E2FDE-7900-C84C-A145-4A19BD999607}" destId="{9E72BDF2-F50D-B846-9059-AFAA4FC2A8C8}" srcOrd="0" destOrd="0" presId="urn:microsoft.com/office/officeart/2005/8/layout/process5"/>
    <dgm:cxn modelId="{609865E6-2800-D04C-AE64-C77F67EE0E92}" type="presOf" srcId="{41F9B976-B63C-F44F-B54D-ACF70FC5F48F}" destId="{3CD2F5DD-9690-9D4C-A654-D4BC27FEC685}" srcOrd="0" destOrd="0" presId="urn:microsoft.com/office/officeart/2005/8/layout/process5"/>
    <dgm:cxn modelId="{706BDB83-8CD2-F146-94B2-640C7428E1A6}" srcId="{742E2FDE-7900-C84C-A145-4A19BD999607}" destId="{AF425C07-BA9A-5F48-8527-44A0DBA900C7}" srcOrd="1" destOrd="0" parTransId="{3E6E573A-C312-BC48-8E40-26BE350BC550}" sibTransId="{30FC3A73-A590-5B4D-BD0D-D620E29B0A5B}"/>
    <dgm:cxn modelId="{3DDD1884-FF19-8344-AE77-75831BF02001}" type="presParOf" srcId="{9E72BDF2-F50D-B846-9059-AFAA4FC2A8C8}" destId="{AF0582A3-460C-9B47-A1DE-739B80779A36}" srcOrd="0" destOrd="0" presId="urn:microsoft.com/office/officeart/2005/8/layout/process5"/>
    <dgm:cxn modelId="{32877F4E-7ABF-C84F-AAF9-265CAD8DAAE0}" type="presParOf" srcId="{9E72BDF2-F50D-B846-9059-AFAA4FC2A8C8}" destId="{15B4AF38-9FBF-3E45-ADAA-1140853D665B}" srcOrd="1" destOrd="0" presId="urn:microsoft.com/office/officeart/2005/8/layout/process5"/>
    <dgm:cxn modelId="{9A15AC14-BB35-734A-9727-03C0722D0224}" type="presParOf" srcId="{15B4AF38-9FBF-3E45-ADAA-1140853D665B}" destId="{67FD96E8-5921-7F40-8DC9-E40F8AFF657C}" srcOrd="0" destOrd="0" presId="urn:microsoft.com/office/officeart/2005/8/layout/process5"/>
    <dgm:cxn modelId="{70405F62-4A47-3242-9EEE-4BEB8EBBBD2C}" type="presParOf" srcId="{9E72BDF2-F50D-B846-9059-AFAA4FC2A8C8}" destId="{2B7CDED4-2EF0-2640-A49F-552E2D64BB2D}" srcOrd="2" destOrd="0" presId="urn:microsoft.com/office/officeart/2005/8/layout/process5"/>
    <dgm:cxn modelId="{D2BE971C-0048-E64D-9AE1-0D701CBD4331}" type="presParOf" srcId="{9E72BDF2-F50D-B846-9059-AFAA4FC2A8C8}" destId="{63FDAB66-3624-7443-B7A6-77C5970BADE7}" srcOrd="3" destOrd="0" presId="urn:microsoft.com/office/officeart/2005/8/layout/process5"/>
    <dgm:cxn modelId="{B50FA3D1-9F42-B444-B333-B8B620E31604}" type="presParOf" srcId="{63FDAB66-3624-7443-B7A6-77C5970BADE7}" destId="{19C5BF48-8327-3D45-ABBF-A3B205012F90}" srcOrd="0" destOrd="0" presId="urn:microsoft.com/office/officeart/2005/8/layout/process5"/>
    <dgm:cxn modelId="{57D80A7C-849F-4A4B-9E3F-34AACED52CAF}" type="presParOf" srcId="{9E72BDF2-F50D-B846-9059-AFAA4FC2A8C8}" destId="{C7E6F9B5-9345-F741-84CD-9C01E6BA7590}" srcOrd="4" destOrd="0" presId="urn:microsoft.com/office/officeart/2005/8/layout/process5"/>
    <dgm:cxn modelId="{942EFC34-60FF-A744-8F59-FE351DA936D6}" type="presParOf" srcId="{9E72BDF2-F50D-B846-9059-AFAA4FC2A8C8}" destId="{8A19228C-AC94-4445-9256-11B7692FE843}" srcOrd="5" destOrd="0" presId="urn:microsoft.com/office/officeart/2005/8/layout/process5"/>
    <dgm:cxn modelId="{3CC50627-FAFD-EA41-8F5F-E9948E0EF92E}" type="presParOf" srcId="{8A19228C-AC94-4445-9256-11B7692FE843}" destId="{A9A8DEE9-4B6B-3848-9362-AC00612F88A4}" srcOrd="0" destOrd="0" presId="urn:microsoft.com/office/officeart/2005/8/layout/process5"/>
    <dgm:cxn modelId="{0B489AE9-2E72-A744-97FB-22B442A72F2C}" type="presParOf" srcId="{9E72BDF2-F50D-B846-9059-AFAA4FC2A8C8}" destId="{BAF18502-1DFA-DF4C-A33B-317EB66F564D}" srcOrd="6" destOrd="0" presId="urn:microsoft.com/office/officeart/2005/8/layout/process5"/>
    <dgm:cxn modelId="{E11F65BA-1D8C-F841-B275-0D0463827674}" type="presParOf" srcId="{9E72BDF2-F50D-B846-9059-AFAA4FC2A8C8}" destId="{4023948F-FA1F-804B-9AF9-7A3B4B90187D}" srcOrd="7" destOrd="0" presId="urn:microsoft.com/office/officeart/2005/8/layout/process5"/>
    <dgm:cxn modelId="{BA61C918-F721-FA48-97D5-C762748A6F9D}" type="presParOf" srcId="{4023948F-FA1F-804B-9AF9-7A3B4B90187D}" destId="{CE9F6CB2-4DB6-9C4F-A843-4E09E4AFF306}" srcOrd="0" destOrd="0" presId="urn:microsoft.com/office/officeart/2005/8/layout/process5"/>
    <dgm:cxn modelId="{CE48F97F-5BF2-F441-B94D-BB4C406C457D}" type="presParOf" srcId="{9E72BDF2-F50D-B846-9059-AFAA4FC2A8C8}" destId="{3CD2F5DD-9690-9D4C-A654-D4BC27FEC685}"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sz="1000" dirty="0">
              <a:latin typeface="Verdana" pitchFamily="34" charset="0"/>
              <a:ea typeface="Verdana" pitchFamily="34" charset="0"/>
              <a:cs typeface="Verdana" pitchFamily="34" charset="0"/>
            </a:endParaRPr>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68817FD-8155-4502-AF78-DBC2EA4B168F}" type="datetimeFigureOut">
              <a:rPr lang="de-AT" sz="1000" smtClean="0">
                <a:latin typeface="Verdana" pitchFamily="34" charset="0"/>
                <a:ea typeface="Verdana" pitchFamily="34" charset="0"/>
                <a:cs typeface="Verdana" pitchFamily="34" charset="0"/>
              </a:rPr>
              <a:t>07.02.2018</a:t>
            </a:fld>
            <a:endParaRPr lang="de-AT" sz="1000" dirty="0">
              <a:latin typeface="Verdana" pitchFamily="34" charset="0"/>
              <a:ea typeface="Verdana" pitchFamily="34" charset="0"/>
              <a:cs typeface="Verdana" pitchFamily="34" charset="0"/>
            </a:endParaRPr>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sz="1000" dirty="0">
              <a:latin typeface="Verdana" pitchFamily="34" charset="0"/>
              <a:ea typeface="Verdana" pitchFamily="34" charset="0"/>
              <a:cs typeface="Verdana" pitchFamily="34" charset="0"/>
            </a:endParaRPr>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7F6F62-1C91-45E7-BAED-FBFBF67C82BC}" type="slidenum">
              <a:rPr lang="de-AT" sz="1000" smtClean="0">
                <a:latin typeface="Verdana" pitchFamily="34" charset="0"/>
                <a:ea typeface="Verdana" pitchFamily="34" charset="0"/>
                <a:cs typeface="Verdana" pitchFamily="34" charset="0"/>
              </a:rPr>
              <a:t>‹Nr.›</a:t>
            </a:fld>
            <a:endParaRPr lang="de-AT" sz="10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754345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000">
                <a:latin typeface="Verdana" pitchFamily="34" charset="0"/>
                <a:ea typeface="Verdana" pitchFamily="34" charset="0"/>
                <a:cs typeface="Verdana" pitchFamily="34" charset="0"/>
              </a:defRPr>
            </a:lvl1pPr>
          </a:lstStyle>
          <a:p>
            <a:endParaRPr lang="de-AT"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000">
                <a:latin typeface="Verdana" pitchFamily="34" charset="0"/>
                <a:ea typeface="Verdana" pitchFamily="34" charset="0"/>
                <a:cs typeface="Verdana" pitchFamily="34" charset="0"/>
              </a:defRPr>
            </a:lvl1pPr>
          </a:lstStyle>
          <a:p>
            <a:fld id="{C0A972FC-F5E0-4F80-B169-F0B5EFC71333}" type="datetimeFigureOut">
              <a:rPr lang="de-AT" smtClean="0"/>
              <a:pPr/>
              <a:t>07.02.2018</a:t>
            </a:fld>
            <a:endParaRPr lang="de-AT" dirty="0"/>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AT" dirty="0"/>
              <a:t>Textmasterformat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000">
                <a:latin typeface="Verdana" pitchFamily="34" charset="0"/>
                <a:ea typeface="Verdana" pitchFamily="34" charset="0"/>
                <a:cs typeface="Verdana" pitchFamily="34" charset="0"/>
              </a:defRPr>
            </a:lvl1pPr>
          </a:lstStyle>
          <a:p>
            <a:endParaRPr lang="de-AT"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000">
                <a:latin typeface="Verdana" pitchFamily="34" charset="0"/>
                <a:ea typeface="Verdana" pitchFamily="34" charset="0"/>
                <a:cs typeface="Verdana" pitchFamily="34" charset="0"/>
              </a:defRPr>
            </a:lvl1pPr>
          </a:lstStyle>
          <a:p>
            <a:fld id="{219CC2FD-B32F-4992-A15B-F95E2E35C81B}" type="slidenum">
              <a:rPr lang="de-AT" smtClean="0"/>
              <a:pPr/>
              <a:t>‹Nr.›</a:t>
            </a:fld>
            <a:endParaRPr lang="de-AT" dirty="0"/>
          </a:p>
        </p:txBody>
      </p:sp>
    </p:spTree>
    <p:extLst>
      <p:ext uri="{BB962C8B-B14F-4D97-AF65-F5344CB8AC3E}">
        <p14:creationId xmlns:p14="http://schemas.microsoft.com/office/powerpoint/2010/main" val="915136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Verdana" pitchFamily="34" charset="0"/>
        <a:ea typeface="Verdana" pitchFamily="34" charset="0"/>
        <a:cs typeface="Verdana" pitchFamily="34" charset="0"/>
      </a:defRPr>
    </a:lvl1pPr>
    <a:lvl2pPr marL="457200" algn="l" defTabSz="914400" rtl="0" eaLnBrk="1" latinLnBrk="0" hangingPunct="1">
      <a:defRPr sz="1200" kern="1200">
        <a:solidFill>
          <a:schemeClr val="tx1"/>
        </a:solidFill>
        <a:latin typeface="Verdana" panose="020B0604030504040204" pitchFamily="34" charset="0"/>
        <a:ea typeface="+mn-ea"/>
        <a:cs typeface="+mn-cs"/>
      </a:defRPr>
    </a:lvl2pPr>
    <a:lvl3pPr marL="914400" algn="l" defTabSz="914400" rtl="0" eaLnBrk="1" latinLnBrk="0" hangingPunct="1">
      <a:defRPr sz="1200" kern="1200">
        <a:solidFill>
          <a:schemeClr val="tx1"/>
        </a:solidFill>
        <a:latin typeface="Verdana" panose="020B0604030504040204" pitchFamily="34" charset="0"/>
        <a:ea typeface="+mn-ea"/>
        <a:cs typeface="+mn-cs"/>
      </a:defRPr>
    </a:lvl3pPr>
    <a:lvl4pPr marL="1371600" algn="l" defTabSz="914400" rtl="0" eaLnBrk="1" latinLnBrk="0" hangingPunct="1">
      <a:defRPr sz="1200" kern="1200">
        <a:solidFill>
          <a:schemeClr val="tx1"/>
        </a:solidFill>
        <a:latin typeface="Verdana" panose="020B0604030504040204" pitchFamily="34" charset="0"/>
        <a:ea typeface="+mn-ea"/>
        <a:cs typeface="+mn-cs"/>
      </a:defRPr>
    </a:lvl4pPr>
    <a:lvl5pPr marL="1828800" algn="l" defTabSz="914400" rtl="0" eaLnBrk="1" latinLnBrk="0" hangingPunct="1">
      <a:defRPr sz="1200" kern="1200">
        <a:solidFill>
          <a:schemeClr val="tx1"/>
        </a:solidFill>
        <a:latin typeface="Verdana" panose="020B060403050404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219CC2FD-B32F-4992-A15B-F95E2E35C81B}" type="slidenum">
              <a:rPr lang="de-AT" smtClean="0"/>
              <a:pPr/>
              <a:t>1</a:t>
            </a:fld>
            <a:endParaRPr lang="de-AT" dirty="0"/>
          </a:p>
        </p:txBody>
      </p:sp>
    </p:spTree>
    <p:extLst>
      <p:ext uri="{BB962C8B-B14F-4D97-AF65-F5344CB8AC3E}">
        <p14:creationId xmlns:p14="http://schemas.microsoft.com/office/powerpoint/2010/main" val="24770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p:cNvSpPr>
          <p:nvPr>
            <p:ph type="sldImg"/>
          </p:nvPr>
        </p:nvSpPr>
        <p:spPr>
          <a:ln/>
        </p:spPr>
      </p:sp>
      <p:sp>
        <p:nvSpPr>
          <p:cNvPr id="13314"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What does “bursty traffic” mean?</a:t>
            </a:r>
          </a:p>
        </p:txBody>
      </p:sp>
      <p:sp>
        <p:nvSpPr>
          <p:cNvPr id="13315"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30F61E5F-24C1-7444-8C43-8F68E3323571}" type="slidenum">
              <a:rPr lang="en-US" sz="1300" b="0"/>
              <a:pPr eaLnBrk="1" hangingPunct="1"/>
              <a:t>27</a:t>
            </a:fld>
            <a:endParaRPr lang="en-US" sz="1300" b="0"/>
          </a:p>
        </p:txBody>
      </p:sp>
    </p:spTree>
    <p:extLst>
      <p:ext uri="{BB962C8B-B14F-4D97-AF65-F5344CB8AC3E}">
        <p14:creationId xmlns:p14="http://schemas.microsoft.com/office/powerpoint/2010/main" val="3558025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Delay probability is higher under heavy loading conditions than when the traffic is light</a:t>
            </a:r>
          </a:p>
        </p:txBody>
      </p:sp>
      <p:sp>
        <p:nvSpPr>
          <p:cNvPr id="17411"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73DCCB3-7DED-0B42-A24F-F0BDE2C238CB}" type="slidenum">
              <a:rPr lang="en-US" sz="1300" b="0"/>
              <a:pPr eaLnBrk="1" hangingPunct="1"/>
              <a:t>28</a:t>
            </a:fld>
            <a:endParaRPr lang="en-US" sz="1300" b="0"/>
          </a:p>
        </p:txBody>
      </p:sp>
    </p:spTree>
    <p:extLst>
      <p:ext uri="{BB962C8B-B14F-4D97-AF65-F5344CB8AC3E}">
        <p14:creationId xmlns:p14="http://schemas.microsoft.com/office/powerpoint/2010/main" val="33843168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1300">
                <a:latin typeface="Calibri" charset="0"/>
                <a:ea typeface="ＭＳ Ｐゴシック" charset="0"/>
                <a:cs typeface="ＭＳ Ｐゴシック" charset="0"/>
              </a:rPr>
              <a:t>A useful queuing model represents a real-life system with sufficient accuracy and is analytically tractable. A queuing model based on the Poisson process often meets these two requirements. A Poisson process models random events (such as a customer arrival, a request for action from a web server, or the completion of the actions requested of a web server) as emanating from a memoryless process. That is, the length of the time interval from the current time to the occurrence of the next event does not depend upon the time of occurrence of the last event</a:t>
            </a:r>
          </a:p>
          <a:p>
            <a:endParaRPr lang="en-US" sz="1300">
              <a:latin typeface="Calibri" charset="0"/>
              <a:ea typeface="ＭＳ Ｐゴシック" charset="0"/>
              <a:cs typeface="ＭＳ Ｐゴシック" charset="0"/>
            </a:endParaRPr>
          </a:p>
          <a:p>
            <a:pPr>
              <a:buFontTx/>
              <a:buChar char="-"/>
            </a:pPr>
            <a:r>
              <a:rPr lang="en-US" sz="1300">
                <a:latin typeface="Calibri" charset="0"/>
                <a:ea typeface="ＭＳ Ｐゴシック" charset="0"/>
                <a:cs typeface="ＭＳ Ｐゴシック" charset="0"/>
              </a:rPr>
              <a:t>Independent increments: the numbers of occurrences counted in disjoint intervals are independent from each other</a:t>
            </a:r>
          </a:p>
          <a:p>
            <a:pPr>
              <a:buFontTx/>
              <a:buChar char="-"/>
            </a:pPr>
            <a:r>
              <a:rPr lang="en-US" sz="1300">
                <a:latin typeface="Calibri" charset="0"/>
                <a:ea typeface="ＭＳ Ｐゴシック" charset="0"/>
                <a:cs typeface="ＭＳ Ｐゴシック" charset="0"/>
              </a:rPr>
              <a:t>Stationary increments: the probability distribution of the number of occurrences counted in any time interval only depends on the length of the interval</a:t>
            </a:r>
          </a:p>
          <a:p>
            <a:pPr>
              <a:buFontTx/>
              <a:buChar char="-"/>
            </a:pPr>
            <a:r>
              <a:rPr lang="en-US">
                <a:solidFill>
                  <a:srgbClr val="073E87"/>
                </a:solidFill>
                <a:ea typeface="ＭＳ Ｐゴシック" charset="0"/>
                <a:cs typeface="ＭＳ Ｐゴシック" charset="0"/>
              </a:rPr>
              <a:t>Closed under Addiction and Subtraction</a:t>
            </a:r>
          </a:p>
          <a:p>
            <a:pPr>
              <a:buFontTx/>
              <a:buChar char="-"/>
            </a:pPr>
            <a:endParaRPr lang="en-US">
              <a:ea typeface="ＭＳ Ｐゴシック" charset="0"/>
              <a:cs typeface="ＭＳ Ｐゴシック" charset="0"/>
            </a:endParaRPr>
          </a:p>
        </p:txBody>
      </p:sp>
      <p:sp>
        <p:nvSpPr>
          <p:cNvPr id="1945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0D0DBF62-9BEC-B44B-8C30-CCF7C721DEE0}" type="slidenum">
              <a:rPr lang="en-US" sz="1300" b="0"/>
              <a:pPr eaLnBrk="1" hangingPunct="1"/>
              <a:t>29</a:t>
            </a:fld>
            <a:endParaRPr lang="en-US" sz="1300" b="0"/>
          </a:p>
        </p:txBody>
      </p:sp>
    </p:spTree>
    <p:extLst>
      <p:ext uri="{BB962C8B-B14F-4D97-AF65-F5344CB8AC3E}">
        <p14:creationId xmlns:p14="http://schemas.microsoft.com/office/powerpoint/2010/main" val="2468345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30</a:t>
            </a:fld>
            <a:endParaRPr lang="en-US"/>
          </a:p>
        </p:txBody>
      </p:sp>
    </p:spTree>
    <p:extLst>
      <p:ext uri="{BB962C8B-B14F-4D97-AF65-F5344CB8AC3E}">
        <p14:creationId xmlns:p14="http://schemas.microsoft.com/office/powerpoint/2010/main" val="3817008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31</a:t>
            </a:fld>
            <a:endParaRPr lang="en-US"/>
          </a:p>
        </p:txBody>
      </p:sp>
    </p:spTree>
    <p:extLst>
      <p:ext uri="{BB962C8B-B14F-4D97-AF65-F5344CB8AC3E}">
        <p14:creationId xmlns:p14="http://schemas.microsoft.com/office/powerpoint/2010/main" val="1150112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32</a:t>
            </a:fld>
            <a:endParaRPr lang="en-US"/>
          </a:p>
        </p:txBody>
      </p:sp>
    </p:spTree>
    <p:extLst>
      <p:ext uri="{BB962C8B-B14F-4D97-AF65-F5344CB8AC3E}">
        <p14:creationId xmlns:p14="http://schemas.microsoft.com/office/powerpoint/2010/main" val="2455909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33</a:t>
            </a:fld>
            <a:endParaRPr lang="en-US"/>
          </a:p>
        </p:txBody>
      </p:sp>
    </p:spTree>
    <p:extLst>
      <p:ext uri="{BB962C8B-B14F-4D97-AF65-F5344CB8AC3E}">
        <p14:creationId xmlns:p14="http://schemas.microsoft.com/office/powerpoint/2010/main" val="3052414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34</a:t>
            </a:fld>
            <a:endParaRPr lang="en-US"/>
          </a:p>
        </p:txBody>
      </p:sp>
    </p:spTree>
    <p:extLst>
      <p:ext uri="{BB962C8B-B14F-4D97-AF65-F5344CB8AC3E}">
        <p14:creationId xmlns:p14="http://schemas.microsoft.com/office/powerpoint/2010/main" val="3855700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35</a:t>
            </a:fld>
            <a:endParaRPr lang="en-US"/>
          </a:p>
        </p:txBody>
      </p:sp>
    </p:spTree>
    <p:extLst>
      <p:ext uri="{BB962C8B-B14F-4D97-AF65-F5344CB8AC3E}">
        <p14:creationId xmlns:p14="http://schemas.microsoft.com/office/powerpoint/2010/main" val="677798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36</a:t>
            </a:fld>
            <a:endParaRPr lang="en-US"/>
          </a:p>
        </p:txBody>
      </p:sp>
    </p:spTree>
    <p:extLst>
      <p:ext uri="{BB962C8B-B14F-4D97-AF65-F5344CB8AC3E}">
        <p14:creationId xmlns:p14="http://schemas.microsoft.com/office/powerpoint/2010/main" val="341361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763520">
              <a:defRPr sz="2400">
                <a:solidFill>
                  <a:schemeClr val="tx1"/>
                </a:solidFill>
                <a:latin typeface="Times New Roman" pitchFamily="18" charset="0"/>
                <a:ea typeface="ＭＳ Ｐゴシック" pitchFamily="34" charset="-128"/>
              </a:defRPr>
            </a:lvl1pPr>
            <a:lvl2pPr marL="742883" indent="-285725" defTabSz="763520">
              <a:defRPr sz="2400">
                <a:solidFill>
                  <a:schemeClr val="tx1"/>
                </a:solidFill>
                <a:latin typeface="Times New Roman" pitchFamily="18" charset="0"/>
                <a:ea typeface="ＭＳ Ｐゴシック" pitchFamily="34" charset="-128"/>
              </a:defRPr>
            </a:lvl2pPr>
            <a:lvl3pPr marL="1142898" indent="-228580" defTabSz="763520">
              <a:defRPr sz="2400">
                <a:solidFill>
                  <a:schemeClr val="tx1"/>
                </a:solidFill>
                <a:latin typeface="Times New Roman" pitchFamily="18" charset="0"/>
                <a:ea typeface="ＭＳ Ｐゴシック" pitchFamily="34" charset="-128"/>
              </a:defRPr>
            </a:lvl3pPr>
            <a:lvl4pPr marL="1600057" indent="-228580" defTabSz="763520">
              <a:defRPr sz="2400">
                <a:solidFill>
                  <a:schemeClr val="tx1"/>
                </a:solidFill>
                <a:latin typeface="Times New Roman" pitchFamily="18" charset="0"/>
                <a:ea typeface="ＭＳ Ｐゴシック" pitchFamily="34" charset="-128"/>
              </a:defRPr>
            </a:lvl4pPr>
            <a:lvl5pPr marL="2057217" indent="-228580" defTabSz="763520">
              <a:defRPr sz="2400">
                <a:solidFill>
                  <a:schemeClr val="tx1"/>
                </a:solidFill>
                <a:latin typeface="Times New Roman" pitchFamily="18" charset="0"/>
                <a:ea typeface="ＭＳ Ｐゴシック" pitchFamily="34" charset="-128"/>
              </a:defRPr>
            </a:lvl5pPr>
            <a:lvl6pPr marL="251437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536"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869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5854" indent="-228580" defTabSz="76352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fld id="{82B77F43-60BE-4E2C-9ECA-774DC50CDAB7}" type="slidenum">
              <a:rPr lang="en-US" sz="1000"/>
              <a:pPr/>
              <a:t>2</a:t>
            </a:fld>
            <a:endParaRPr lang="en-US" sz="1000"/>
          </a:p>
        </p:txBody>
      </p:sp>
      <p:sp>
        <p:nvSpPr>
          <p:cNvPr id="93187" name="Rectangle 2"/>
          <p:cNvSpPr>
            <a:spLocks noGrp="1" noRot="1" noChangeAspect="1" noChangeArrowheads="1" noTextEdit="1"/>
          </p:cNvSpPr>
          <p:nvPr>
            <p:ph type="sldImg"/>
          </p:nvPr>
        </p:nvSpPr>
        <p:spPr bwMode="auto">
          <a:xfrm>
            <a:off x="479425" y="768350"/>
            <a:ext cx="6138863" cy="383857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p>
      <p:sp>
        <p:nvSpPr>
          <p:cNvPr id="93188" name="Rectangle 3"/>
          <p:cNvSpPr>
            <a:spLocks noGrp="1" noChangeArrowheads="1"/>
          </p:cNvSpPr>
          <p:nvPr>
            <p:ph type="body" idx="1"/>
          </p:nvPr>
        </p:nvSpPr>
        <p:spPr bwMode="auto">
          <a:xfrm>
            <a:off x="709614" y="4862513"/>
            <a:ext cx="5680075" cy="460375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AU" dirty="0"/>
          </a:p>
        </p:txBody>
      </p:sp>
    </p:spTree>
    <p:extLst>
      <p:ext uri="{BB962C8B-B14F-4D97-AF65-F5344CB8AC3E}">
        <p14:creationId xmlns:p14="http://schemas.microsoft.com/office/powerpoint/2010/main" val="22942259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37</a:t>
            </a:fld>
            <a:endParaRPr lang="en-US"/>
          </a:p>
        </p:txBody>
      </p:sp>
    </p:spTree>
    <p:extLst>
      <p:ext uri="{BB962C8B-B14F-4D97-AF65-F5344CB8AC3E}">
        <p14:creationId xmlns:p14="http://schemas.microsoft.com/office/powerpoint/2010/main" val="2074403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219CC2FD-B32F-4992-A15B-F95E2E35C81B}" type="slidenum">
              <a:rPr lang="de-AT" smtClean="0"/>
              <a:pPr/>
              <a:t>39</a:t>
            </a:fld>
            <a:endParaRPr lang="de-AT" dirty="0"/>
          </a:p>
        </p:txBody>
      </p:sp>
    </p:spTree>
    <p:extLst>
      <p:ext uri="{BB962C8B-B14F-4D97-AF65-F5344CB8AC3E}">
        <p14:creationId xmlns:p14="http://schemas.microsoft.com/office/powerpoint/2010/main" val="3448076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40</a:t>
            </a:fld>
            <a:endParaRPr lang="en-US"/>
          </a:p>
        </p:txBody>
      </p:sp>
    </p:spTree>
    <p:extLst>
      <p:ext uri="{BB962C8B-B14F-4D97-AF65-F5344CB8AC3E}">
        <p14:creationId xmlns:p14="http://schemas.microsoft.com/office/powerpoint/2010/main" val="1328512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41</a:t>
            </a:fld>
            <a:endParaRPr lang="en-US"/>
          </a:p>
        </p:txBody>
      </p:sp>
    </p:spTree>
    <p:extLst>
      <p:ext uri="{BB962C8B-B14F-4D97-AF65-F5344CB8AC3E}">
        <p14:creationId xmlns:p14="http://schemas.microsoft.com/office/powerpoint/2010/main" val="1784980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42</a:t>
            </a:fld>
            <a:endParaRPr lang="en-US"/>
          </a:p>
        </p:txBody>
      </p:sp>
    </p:spTree>
    <p:extLst>
      <p:ext uri="{BB962C8B-B14F-4D97-AF65-F5344CB8AC3E}">
        <p14:creationId xmlns:p14="http://schemas.microsoft.com/office/powerpoint/2010/main" val="2514371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43</a:t>
            </a:fld>
            <a:endParaRPr lang="en-US"/>
          </a:p>
        </p:txBody>
      </p:sp>
    </p:spTree>
    <p:extLst>
      <p:ext uri="{BB962C8B-B14F-4D97-AF65-F5344CB8AC3E}">
        <p14:creationId xmlns:p14="http://schemas.microsoft.com/office/powerpoint/2010/main" val="3908317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44</a:t>
            </a:fld>
            <a:endParaRPr lang="en-US"/>
          </a:p>
        </p:txBody>
      </p:sp>
    </p:spTree>
    <p:extLst>
      <p:ext uri="{BB962C8B-B14F-4D97-AF65-F5344CB8AC3E}">
        <p14:creationId xmlns:p14="http://schemas.microsoft.com/office/powerpoint/2010/main" val="3637088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45</a:t>
            </a:fld>
            <a:endParaRPr lang="en-US"/>
          </a:p>
        </p:txBody>
      </p:sp>
    </p:spTree>
    <p:extLst>
      <p:ext uri="{BB962C8B-B14F-4D97-AF65-F5344CB8AC3E}">
        <p14:creationId xmlns:p14="http://schemas.microsoft.com/office/powerpoint/2010/main" val="1890526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46</a:t>
            </a:fld>
            <a:endParaRPr lang="en-US"/>
          </a:p>
        </p:txBody>
      </p:sp>
    </p:spTree>
    <p:extLst>
      <p:ext uri="{BB962C8B-B14F-4D97-AF65-F5344CB8AC3E}">
        <p14:creationId xmlns:p14="http://schemas.microsoft.com/office/powerpoint/2010/main" val="2515609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47</a:t>
            </a:fld>
            <a:endParaRPr lang="en-US"/>
          </a:p>
        </p:txBody>
      </p:sp>
    </p:spTree>
    <p:extLst>
      <p:ext uri="{BB962C8B-B14F-4D97-AF65-F5344CB8AC3E}">
        <p14:creationId xmlns:p14="http://schemas.microsoft.com/office/powerpoint/2010/main" val="336557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219CC2FD-B32F-4992-A15B-F95E2E35C81B}" type="slidenum">
              <a:rPr lang="de-AT" smtClean="0"/>
              <a:pPr/>
              <a:t>3</a:t>
            </a:fld>
            <a:endParaRPr lang="de-AT" dirty="0"/>
          </a:p>
        </p:txBody>
      </p:sp>
    </p:spTree>
    <p:extLst>
      <p:ext uri="{BB962C8B-B14F-4D97-AF65-F5344CB8AC3E}">
        <p14:creationId xmlns:p14="http://schemas.microsoft.com/office/powerpoint/2010/main" val="14294599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48</a:t>
            </a:fld>
            <a:endParaRPr lang="en-US"/>
          </a:p>
        </p:txBody>
      </p:sp>
    </p:spTree>
    <p:extLst>
      <p:ext uri="{BB962C8B-B14F-4D97-AF65-F5344CB8AC3E}">
        <p14:creationId xmlns:p14="http://schemas.microsoft.com/office/powerpoint/2010/main" val="11895793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49</a:t>
            </a:fld>
            <a:endParaRPr lang="en-US"/>
          </a:p>
        </p:txBody>
      </p:sp>
    </p:spTree>
    <p:extLst>
      <p:ext uri="{BB962C8B-B14F-4D97-AF65-F5344CB8AC3E}">
        <p14:creationId xmlns:p14="http://schemas.microsoft.com/office/powerpoint/2010/main" val="14015998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50</a:t>
            </a:fld>
            <a:endParaRPr lang="en-US"/>
          </a:p>
        </p:txBody>
      </p:sp>
    </p:spTree>
    <p:extLst>
      <p:ext uri="{BB962C8B-B14F-4D97-AF65-F5344CB8AC3E}">
        <p14:creationId xmlns:p14="http://schemas.microsoft.com/office/powerpoint/2010/main" val="2184116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pools in this context is not to be confused with pools in BPMN. A resource pool here is simply a set of resources who can perform a given activity. A resource pool for example can be a role or a group. In a way resource pool in the context of simulation is closer to the notion of “lane” in BPMN and typically lanes in BPMN will become resource pools when we simulate the process.</a:t>
            </a:r>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51</a:t>
            </a:fld>
            <a:endParaRPr lang="en-AU"/>
          </a:p>
        </p:txBody>
      </p:sp>
    </p:spTree>
    <p:extLst>
      <p:ext uri="{BB962C8B-B14F-4D97-AF65-F5344CB8AC3E}">
        <p14:creationId xmlns:p14="http://schemas.microsoft.com/office/powerpoint/2010/main" val="3870045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specify a resource pool we need of course to give it a name. </a:t>
            </a:r>
          </a:p>
          <a:p>
            <a:r>
              <a:rPr lang="en-US" baseline="0" dirty="0" smtClean="0"/>
              <a:t>We also have to specify the size of the pool, meaning how many resources belong to it. </a:t>
            </a:r>
          </a:p>
          <a:p>
            <a:r>
              <a:rPr lang="en-US" baseline="0" dirty="0" smtClean="0"/>
              <a:t>Finally, we </a:t>
            </a:r>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52</a:t>
            </a:fld>
            <a:endParaRPr lang="en-AU"/>
          </a:p>
        </p:txBody>
      </p:sp>
    </p:spTree>
    <p:extLst>
      <p:ext uri="{BB962C8B-B14F-4D97-AF65-F5344CB8AC3E}">
        <p14:creationId xmlns:p14="http://schemas.microsoft.com/office/powerpoint/2010/main" val="3414009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53</a:t>
            </a:fld>
            <a:endParaRPr lang="en-US"/>
          </a:p>
        </p:txBody>
      </p:sp>
    </p:spTree>
    <p:extLst>
      <p:ext uri="{BB962C8B-B14F-4D97-AF65-F5344CB8AC3E}">
        <p14:creationId xmlns:p14="http://schemas.microsoft.com/office/powerpoint/2010/main" val="2994138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54</a:t>
            </a:fld>
            <a:endParaRPr lang="en-US"/>
          </a:p>
        </p:txBody>
      </p:sp>
    </p:spTree>
    <p:extLst>
      <p:ext uri="{BB962C8B-B14F-4D97-AF65-F5344CB8AC3E}">
        <p14:creationId xmlns:p14="http://schemas.microsoft.com/office/powerpoint/2010/main" val="7438270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55</a:t>
            </a:fld>
            <a:endParaRPr lang="en-US"/>
          </a:p>
        </p:txBody>
      </p:sp>
    </p:spTree>
    <p:extLst>
      <p:ext uri="{BB962C8B-B14F-4D97-AF65-F5344CB8AC3E}">
        <p14:creationId xmlns:p14="http://schemas.microsoft.com/office/powerpoint/2010/main" val="26297594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56</a:t>
            </a:fld>
            <a:endParaRPr lang="en-US"/>
          </a:p>
        </p:txBody>
      </p:sp>
    </p:spTree>
    <p:extLst>
      <p:ext uri="{BB962C8B-B14F-4D97-AF65-F5344CB8AC3E}">
        <p14:creationId xmlns:p14="http://schemas.microsoft.com/office/powerpoint/2010/main" val="3142658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57</a:t>
            </a:fld>
            <a:endParaRPr lang="en-US"/>
          </a:p>
        </p:txBody>
      </p:sp>
    </p:spTree>
    <p:extLst>
      <p:ext uri="{BB962C8B-B14F-4D97-AF65-F5344CB8AC3E}">
        <p14:creationId xmlns:p14="http://schemas.microsoft.com/office/powerpoint/2010/main" val="101595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Flow analysis a technique to estimate and understand the performance of a process, given a process model and performance measures of the activities in the process</a:t>
            </a:r>
          </a:p>
          <a:p>
            <a:r>
              <a:rPr lang="en-US" dirty="0" smtClean="0"/>
              <a:t>For example</a:t>
            </a:r>
            <a:r>
              <a:rPr lang="en-US" baseline="0" dirty="0" smtClean="0"/>
              <a:t> if we are given a process model and the cycle time of each activity in the process, we can use flow analysis to calculate the performance of the process. In doing so, we can understand where the performance of the process is coming from, that is, which activities in the process affect the most to the performance of the overall process.</a:t>
            </a:r>
          </a:p>
          <a:p>
            <a:r>
              <a:rPr lang="en-US" dirty="0" smtClean="0"/>
              <a:t>In the following, we will show</a:t>
            </a:r>
            <a:r>
              <a:rPr lang="en-US" baseline="0" dirty="0" smtClean="0"/>
              <a:t> how flow analysis works using time measures, but we can do the same for cost and quality measures as discussed in the recommended readings.</a:t>
            </a:r>
          </a:p>
          <a:p>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4</a:t>
            </a:fld>
            <a:endParaRPr lang="en-AU"/>
          </a:p>
        </p:txBody>
      </p:sp>
    </p:spTree>
    <p:extLst>
      <p:ext uri="{BB962C8B-B14F-4D97-AF65-F5344CB8AC3E}">
        <p14:creationId xmlns:p14="http://schemas.microsoft.com/office/powerpoint/2010/main" val="30848502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a:ln/>
        </p:spPr>
      </p:sp>
      <p:sp>
        <p:nvSpPr>
          <p:cNvPr id="39938"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597" eaLnBrk="0" hangingPunct="0">
              <a:defRPr sz="2300" b="1">
                <a:solidFill>
                  <a:schemeClr val="tx1"/>
                </a:solidFill>
                <a:latin typeface="Arial" charset="0"/>
                <a:ea typeface="ＭＳ Ｐゴシック" charset="0"/>
                <a:cs typeface="ＭＳ Ｐゴシック" charset="0"/>
              </a:defRPr>
            </a:lvl1pPr>
            <a:lvl2pPr marL="724977" indent="-278838" defTabSz="949597" eaLnBrk="0" hangingPunct="0">
              <a:defRPr sz="2300" b="1">
                <a:solidFill>
                  <a:schemeClr val="tx1"/>
                </a:solidFill>
                <a:latin typeface="Arial" charset="0"/>
                <a:ea typeface="ＭＳ Ｐゴシック" charset="0"/>
              </a:defRPr>
            </a:lvl2pPr>
            <a:lvl3pPr marL="1115349" indent="-223070" defTabSz="949597" eaLnBrk="0" hangingPunct="0">
              <a:defRPr sz="2300" b="1">
                <a:solidFill>
                  <a:schemeClr val="tx1"/>
                </a:solidFill>
                <a:latin typeface="Arial" charset="0"/>
                <a:ea typeface="ＭＳ Ｐゴシック" charset="0"/>
              </a:defRPr>
            </a:lvl3pPr>
            <a:lvl4pPr marL="1561490" indent="-223070" defTabSz="949597" eaLnBrk="0" hangingPunct="0">
              <a:defRPr sz="2300" b="1">
                <a:solidFill>
                  <a:schemeClr val="tx1"/>
                </a:solidFill>
                <a:latin typeface="Arial" charset="0"/>
                <a:ea typeface="ＭＳ Ｐゴシック" charset="0"/>
              </a:defRPr>
            </a:lvl4pPr>
            <a:lvl5pPr marL="2007630" indent="-223070" defTabSz="949597" eaLnBrk="0" hangingPunct="0">
              <a:defRPr sz="2300" b="1">
                <a:solidFill>
                  <a:schemeClr val="tx1"/>
                </a:solidFill>
                <a:latin typeface="Arial" charset="0"/>
                <a:ea typeface="ＭＳ Ｐゴシック" charset="0"/>
              </a:defRPr>
            </a:lvl5pPr>
            <a:lvl6pPr marL="2453769" indent="-223070" defTabSz="949597" eaLnBrk="0" fontAlgn="base" hangingPunct="0">
              <a:spcBef>
                <a:spcPct val="0"/>
              </a:spcBef>
              <a:spcAft>
                <a:spcPct val="0"/>
              </a:spcAft>
              <a:defRPr sz="2300" b="1">
                <a:solidFill>
                  <a:schemeClr val="tx1"/>
                </a:solidFill>
                <a:latin typeface="Arial" charset="0"/>
                <a:ea typeface="ＭＳ Ｐゴシック" charset="0"/>
              </a:defRPr>
            </a:lvl6pPr>
            <a:lvl7pPr marL="2899910" indent="-223070" defTabSz="949597" eaLnBrk="0" fontAlgn="base" hangingPunct="0">
              <a:spcBef>
                <a:spcPct val="0"/>
              </a:spcBef>
              <a:spcAft>
                <a:spcPct val="0"/>
              </a:spcAft>
              <a:defRPr sz="2300" b="1">
                <a:solidFill>
                  <a:schemeClr val="tx1"/>
                </a:solidFill>
                <a:latin typeface="Arial" charset="0"/>
                <a:ea typeface="ＭＳ Ｐゴシック" charset="0"/>
              </a:defRPr>
            </a:lvl7pPr>
            <a:lvl8pPr marL="3346049" indent="-223070" defTabSz="949597" eaLnBrk="0" fontAlgn="base" hangingPunct="0">
              <a:spcBef>
                <a:spcPct val="0"/>
              </a:spcBef>
              <a:spcAft>
                <a:spcPct val="0"/>
              </a:spcAft>
              <a:defRPr sz="2300" b="1">
                <a:solidFill>
                  <a:schemeClr val="tx1"/>
                </a:solidFill>
                <a:latin typeface="Arial" charset="0"/>
                <a:ea typeface="ＭＳ Ｐゴシック" charset="0"/>
              </a:defRPr>
            </a:lvl8pPr>
            <a:lvl9pPr marL="3792189" indent="-223070" defTabSz="949597" eaLnBrk="0" fontAlgn="base" hangingPunct="0">
              <a:spcBef>
                <a:spcPct val="0"/>
              </a:spcBef>
              <a:spcAft>
                <a:spcPct val="0"/>
              </a:spcAft>
              <a:defRPr sz="2300" b="1">
                <a:solidFill>
                  <a:schemeClr val="tx1"/>
                </a:solidFill>
                <a:latin typeface="Arial" charset="0"/>
                <a:ea typeface="ＭＳ Ｐゴシック" charset="0"/>
              </a:defRPr>
            </a:lvl9pPr>
          </a:lstStyle>
          <a:p>
            <a:pPr eaLnBrk="1" hangingPunct="1"/>
            <a:fld id="{9AC8D10F-7A0D-9C43-A33E-E790CDBFAE4E}" type="slidenum">
              <a:rPr lang="en-AU" sz="1300" b="0"/>
              <a:pPr eaLnBrk="1" hangingPunct="1"/>
              <a:t>58</a:t>
            </a:fld>
            <a:endParaRPr lang="en-AU" sz="1300" b="0"/>
          </a:p>
        </p:txBody>
      </p:sp>
    </p:spTree>
    <p:extLst>
      <p:ext uri="{BB962C8B-B14F-4D97-AF65-F5344CB8AC3E}">
        <p14:creationId xmlns:p14="http://schemas.microsoft.com/office/powerpoint/2010/main" val="17789373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59</a:t>
            </a:fld>
            <a:endParaRPr lang="en-US"/>
          </a:p>
        </p:txBody>
      </p:sp>
    </p:spTree>
    <p:extLst>
      <p:ext uri="{BB962C8B-B14F-4D97-AF65-F5344CB8AC3E}">
        <p14:creationId xmlns:p14="http://schemas.microsoft.com/office/powerpoint/2010/main" val="895346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60</a:t>
            </a:fld>
            <a:endParaRPr lang="en-US"/>
          </a:p>
        </p:txBody>
      </p:sp>
    </p:spTree>
    <p:extLst>
      <p:ext uri="{BB962C8B-B14F-4D97-AF65-F5344CB8AC3E}">
        <p14:creationId xmlns:p14="http://schemas.microsoft.com/office/powerpoint/2010/main" val="3727006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61</a:t>
            </a:fld>
            <a:endParaRPr lang="en-US"/>
          </a:p>
        </p:txBody>
      </p:sp>
    </p:spTree>
    <p:extLst>
      <p:ext uri="{BB962C8B-B14F-4D97-AF65-F5344CB8AC3E}">
        <p14:creationId xmlns:p14="http://schemas.microsoft.com/office/powerpoint/2010/main" val="29143073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62</a:t>
            </a:fld>
            <a:endParaRPr lang="en-US"/>
          </a:p>
        </p:txBody>
      </p:sp>
    </p:spTree>
    <p:extLst>
      <p:ext uri="{BB962C8B-B14F-4D97-AF65-F5344CB8AC3E}">
        <p14:creationId xmlns:p14="http://schemas.microsoft.com/office/powerpoint/2010/main" val="40564888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63</a:t>
            </a:fld>
            <a:endParaRPr lang="en-US"/>
          </a:p>
        </p:txBody>
      </p:sp>
    </p:spTree>
    <p:extLst>
      <p:ext uri="{BB962C8B-B14F-4D97-AF65-F5344CB8AC3E}">
        <p14:creationId xmlns:p14="http://schemas.microsoft.com/office/powerpoint/2010/main" val="36844228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64</a:t>
            </a:fld>
            <a:endParaRPr lang="en-US"/>
          </a:p>
        </p:txBody>
      </p:sp>
    </p:spTree>
    <p:extLst>
      <p:ext uri="{BB962C8B-B14F-4D97-AF65-F5344CB8AC3E}">
        <p14:creationId xmlns:p14="http://schemas.microsoft.com/office/powerpoint/2010/main" val="26430379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219CC2FD-B32F-4992-A15B-F95E2E35C81B}" type="slidenum">
              <a:rPr lang="de-AT" smtClean="0"/>
              <a:pPr/>
              <a:t>65</a:t>
            </a:fld>
            <a:endParaRPr lang="de-AT" dirty="0"/>
          </a:p>
        </p:txBody>
      </p:sp>
    </p:spTree>
    <p:extLst>
      <p:ext uri="{BB962C8B-B14F-4D97-AF65-F5344CB8AC3E}">
        <p14:creationId xmlns:p14="http://schemas.microsoft.com/office/powerpoint/2010/main" val="1745615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p:cNvSpPr>
          <p:nvPr>
            <p:ph type="sldImg"/>
          </p:nvPr>
        </p:nvSpPr>
        <p:spPr>
          <a:ln/>
        </p:spPr>
      </p:sp>
      <p:sp>
        <p:nvSpPr>
          <p:cNvPr id="87042"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smtClean="0">
                <a:latin typeface="Times New Roman" charset="0"/>
                <a:ea typeface="ＭＳ Ｐゴシック" charset="0"/>
                <a:cs typeface="ＭＳ Ｐゴシック" charset="0"/>
                <a:sym typeface="Wingdings" charset="0"/>
              </a:rPr>
              <a:t>A great deal of BPM</a:t>
            </a:r>
            <a:r>
              <a:rPr lang="en-US" baseline="0" dirty="0" smtClean="0">
                <a:latin typeface="Times New Roman" charset="0"/>
                <a:ea typeface="ＭＳ Ｐゴシック" charset="0"/>
                <a:cs typeface="ＭＳ Ｐゴシック" charset="0"/>
                <a:sym typeface="Wingdings" charset="0"/>
              </a:rPr>
              <a:t> is about continuously assessing and improving process performance, particularly </a:t>
            </a:r>
            <a:r>
              <a:rPr lang="en-US" baseline="0" smtClean="0">
                <a:latin typeface="Times New Roman" charset="0"/>
                <a:ea typeface="ＭＳ Ｐゴシック" charset="0"/>
                <a:cs typeface="ＭＳ Ｐゴシック" charset="0"/>
                <a:sym typeface="Wingdings" charset="0"/>
              </a:rPr>
              <a:t>across  three </a:t>
            </a:r>
            <a:r>
              <a:rPr lang="en-US" baseline="0" dirty="0" smtClean="0">
                <a:latin typeface="Times New Roman" charset="0"/>
                <a:ea typeface="ＭＳ Ｐゴシック" charset="0"/>
                <a:cs typeface="ＭＳ Ｐゴシック" charset="0"/>
                <a:sym typeface="Wingdings" charset="0"/>
              </a:rPr>
              <a:t>dimensions – time, cost and quality.</a:t>
            </a:r>
          </a:p>
          <a:p>
            <a:r>
              <a:rPr lang="en-US" baseline="0" dirty="0" smtClean="0">
                <a:latin typeface="Times New Roman" charset="0"/>
                <a:ea typeface="ＭＳ Ｐゴシック" charset="0"/>
                <a:cs typeface="ＭＳ Ｐゴシック" charset="0"/>
                <a:sym typeface="Wingdings" charset="0"/>
              </a:rPr>
              <a:t>In order to improve performance, we first have to measure it, and this is where process performance measures come into play.</a:t>
            </a:r>
          </a:p>
          <a:p>
            <a:r>
              <a:rPr lang="en-US" baseline="0" dirty="0" smtClean="0">
                <a:latin typeface="Times New Roman" charset="0"/>
                <a:ea typeface="ＭＳ Ｐゴシック" charset="0"/>
                <a:cs typeface="ＭＳ Ｐゴシック" charset="0"/>
                <a:sym typeface="Wingdings" charset="0"/>
              </a:rPr>
              <a:t>Identifying which performance measures are most relevant for a given process is an art on its own.</a:t>
            </a:r>
          </a:p>
          <a:p>
            <a:r>
              <a:rPr lang="en-US" baseline="0" dirty="0" smtClean="0">
                <a:latin typeface="Times New Roman" charset="0"/>
                <a:ea typeface="ＭＳ Ｐゴシック" charset="0"/>
                <a:cs typeface="ＭＳ Ｐゴシック" charset="0"/>
                <a:sym typeface="Wingdings" charset="0"/>
              </a:rPr>
              <a:t>In this section we will see some common measures along each of these dimensions.</a:t>
            </a:r>
          </a:p>
          <a:p>
            <a:r>
              <a:rPr lang="en-US" baseline="0" dirty="0" smtClean="0">
                <a:latin typeface="Times New Roman" charset="0"/>
                <a:ea typeface="ＭＳ Ｐゴシック" charset="0"/>
                <a:cs typeface="ＭＳ Ｐゴシック" charset="0"/>
                <a:sym typeface="Wingdings" charset="0"/>
              </a:rPr>
              <a:t>Let’s start with time.</a:t>
            </a:r>
          </a:p>
        </p:txBody>
      </p:sp>
      <p:sp>
        <p:nvSpPr>
          <p:cNvPr id="87043"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49597" eaLnBrk="0" hangingPunct="0">
              <a:defRPr sz="2300" b="1">
                <a:solidFill>
                  <a:schemeClr val="tx1"/>
                </a:solidFill>
                <a:latin typeface="Arial" charset="0"/>
                <a:ea typeface="ＭＳ Ｐゴシック" charset="0"/>
                <a:cs typeface="ＭＳ Ｐゴシック" charset="0"/>
              </a:defRPr>
            </a:lvl1pPr>
            <a:lvl2pPr marL="724977" indent="-278838" defTabSz="949597" eaLnBrk="0" hangingPunct="0">
              <a:defRPr sz="2300" b="1">
                <a:solidFill>
                  <a:schemeClr val="tx1"/>
                </a:solidFill>
                <a:latin typeface="Arial" charset="0"/>
                <a:ea typeface="ＭＳ Ｐゴシック" charset="0"/>
              </a:defRPr>
            </a:lvl2pPr>
            <a:lvl3pPr marL="1115349" indent="-223070" defTabSz="949597" eaLnBrk="0" hangingPunct="0">
              <a:defRPr sz="2300" b="1">
                <a:solidFill>
                  <a:schemeClr val="tx1"/>
                </a:solidFill>
                <a:latin typeface="Arial" charset="0"/>
                <a:ea typeface="ＭＳ Ｐゴシック" charset="0"/>
              </a:defRPr>
            </a:lvl3pPr>
            <a:lvl4pPr marL="1561490" indent="-223070" defTabSz="949597" eaLnBrk="0" hangingPunct="0">
              <a:defRPr sz="2300" b="1">
                <a:solidFill>
                  <a:schemeClr val="tx1"/>
                </a:solidFill>
                <a:latin typeface="Arial" charset="0"/>
                <a:ea typeface="ＭＳ Ｐゴシック" charset="0"/>
              </a:defRPr>
            </a:lvl4pPr>
            <a:lvl5pPr marL="2007630" indent="-223070" defTabSz="949597" eaLnBrk="0" hangingPunct="0">
              <a:defRPr sz="2300" b="1">
                <a:solidFill>
                  <a:schemeClr val="tx1"/>
                </a:solidFill>
                <a:latin typeface="Arial" charset="0"/>
                <a:ea typeface="ＭＳ Ｐゴシック" charset="0"/>
              </a:defRPr>
            </a:lvl5pPr>
            <a:lvl6pPr marL="2453769" indent="-223070" defTabSz="949597" eaLnBrk="0" fontAlgn="base" hangingPunct="0">
              <a:spcBef>
                <a:spcPct val="0"/>
              </a:spcBef>
              <a:spcAft>
                <a:spcPct val="0"/>
              </a:spcAft>
              <a:defRPr sz="2300" b="1">
                <a:solidFill>
                  <a:schemeClr val="tx1"/>
                </a:solidFill>
                <a:latin typeface="Arial" charset="0"/>
                <a:ea typeface="ＭＳ Ｐゴシック" charset="0"/>
              </a:defRPr>
            </a:lvl6pPr>
            <a:lvl7pPr marL="2899910" indent="-223070" defTabSz="949597" eaLnBrk="0" fontAlgn="base" hangingPunct="0">
              <a:spcBef>
                <a:spcPct val="0"/>
              </a:spcBef>
              <a:spcAft>
                <a:spcPct val="0"/>
              </a:spcAft>
              <a:defRPr sz="2300" b="1">
                <a:solidFill>
                  <a:schemeClr val="tx1"/>
                </a:solidFill>
                <a:latin typeface="Arial" charset="0"/>
                <a:ea typeface="ＭＳ Ｐゴシック" charset="0"/>
              </a:defRPr>
            </a:lvl7pPr>
            <a:lvl8pPr marL="3346049" indent="-223070" defTabSz="949597" eaLnBrk="0" fontAlgn="base" hangingPunct="0">
              <a:spcBef>
                <a:spcPct val="0"/>
              </a:spcBef>
              <a:spcAft>
                <a:spcPct val="0"/>
              </a:spcAft>
              <a:defRPr sz="2300" b="1">
                <a:solidFill>
                  <a:schemeClr val="tx1"/>
                </a:solidFill>
                <a:latin typeface="Arial" charset="0"/>
                <a:ea typeface="ＭＳ Ｐゴシック" charset="0"/>
              </a:defRPr>
            </a:lvl8pPr>
            <a:lvl9pPr marL="3792189" indent="-223070" defTabSz="949597" eaLnBrk="0" fontAlgn="base" hangingPunct="0">
              <a:spcBef>
                <a:spcPct val="0"/>
              </a:spcBef>
              <a:spcAft>
                <a:spcPct val="0"/>
              </a:spcAft>
              <a:defRPr sz="2300" b="1">
                <a:solidFill>
                  <a:schemeClr val="tx1"/>
                </a:solidFill>
                <a:latin typeface="Arial" charset="0"/>
                <a:ea typeface="ＭＳ Ｐゴシック" charset="0"/>
              </a:defRPr>
            </a:lvl9pPr>
          </a:lstStyle>
          <a:p>
            <a:pPr eaLnBrk="1" hangingPunct="1"/>
            <a:fld id="{D092C891-C446-7F42-A3A2-A1DF1C942019}" type="slidenum">
              <a:rPr lang="et-EE" sz="1300" b="0">
                <a:latin typeface="Times New Roman" charset="0"/>
              </a:rPr>
              <a:pPr eaLnBrk="1" hangingPunct="1"/>
              <a:t>5</a:t>
            </a:fld>
            <a:endParaRPr lang="et-EE" sz="1300" b="0">
              <a:latin typeface="Times New Roman" charset="0"/>
            </a:endParaRPr>
          </a:p>
        </p:txBody>
      </p:sp>
    </p:spTree>
    <p:extLst>
      <p:ext uri="{BB962C8B-B14F-4D97-AF65-F5344CB8AC3E}">
        <p14:creationId xmlns:p14="http://schemas.microsoft.com/office/powerpoint/2010/main" val="45896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common time-related</a:t>
            </a:r>
            <a:r>
              <a:rPr lang="en-US" baseline="0" dirty="0" smtClean="0"/>
              <a:t> process </a:t>
            </a:r>
            <a:r>
              <a:rPr lang="en-US" dirty="0" smtClean="0"/>
              <a:t>performance measures is cycle time.</a:t>
            </a:r>
          </a:p>
          <a:p>
            <a:r>
              <a:rPr lang="en-US" dirty="0" smtClean="0"/>
              <a:t>The</a:t>
            </a:r>
            <a:r>
              <a:rPr lang="en-US" baseline="0" dirty="0" smtClean="0"/>
              <a:t> cycle time of a process is the average time between the moment an instance of a process starts, and the moment it ends.</a:t>
            </a:r>
          </a:p>
          <a:p>
            <a:r>
              <a:rPr lang="en-US" baseline="0" dirty="0" smtClean="0"/>
              <a:t>Cycle time has two components: the processing time, which is the time actually spent doing work, meaning doing activities of the process.</a:t>
            </a:r>
          </a:p>
          <a:p>
            <a:r>
              <a:rPr lang="en-US" baseline="0" dirty="0" smtClean="0"/>
              <a:t>Waiting time, which is the rest of the time.</a:t>
            </a:r>
          </a:p>
          <a:p>
            <a:r>
              <a:rPr lang="en-US" baseline="0" dirty="0" smtClean="0"/>
              <a:t>Waiting time has several sources as we will see subsequently, most notably the fact that a given activity may be ready to be executed, but the resource who will execute it is not available.</a:t>
            </a:r>
          </a:p>
          <a:p>
            <a:endParaRPr lang="en-US" dirty="0"/>
          </a:p>
        </p:txBody>
      </p:sp>
      <p:sp>
        <p:nvSpPr>
          <p:cNvPr id="4" name="Slide Number Placeholder 3"/>
          <p:cNvSpPr>
            <a:spLocks noGrp="1"/>
          </p:cNvSpPr>
          <p:nvPr>
            <p:ph type="sldNum" sz="quarter" idx="10"/>
          </p:nvPr>
        </p:nvSpPr>
        <p:spPr/>
        <p:txBody>
          <a:bodyPr/>
          <a:lstStyle/>
          <a:p>
            <a:fld id="{E9D1E29B-21C5-4616-8C91-16E7C6184830}" type="slidenum">
              <a:rPr lang="en-AU" smtClean="0"/>
              <a:t>6</a:t>
            </a:fld>
            <a:endParaRPr lang="en-AU"/>
          </a:p>
        </p:txBody>
      </p:sp>
    </p:spTree>
    <p:extLst>
      <p:ext uri="{BB962C8B-B14F-4D97-AF65-F5344CB8AC3E}">
        <p14:creationId xmlns:p14="http://schemas.microsoft.com/office/powerpoint/2010/main" val="2100826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219CC2FD-B32F-4992-A15B-F95E2E35C81B}" type="slidenum">
              <a:rPr lang="de-AT" smtClean="0"/>
              <a:pPr/>
              <a:t>24</a:t>
            </a:fld>
            <a:endParaRPr lang="de-AT" dirty="0"/>
          </a:p>
        </p:txBody>
      </p:sp>
    </p:spTree>
    <p:extLst>
      <p:ext uri="{BB962C8B-B14F-4D97-AF65-F5344CB8AC3E}">
        <p14:creationId xmlns:p14="http://schemas.microsoft.com/office/powerpoint/2010/main" val="1422901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F82759E-8999-4DBB-AFA5-27BEE8C6C2F0}" type="slidenum">
              <a:rPr lang="en-US" smtClean="0"/>
              <a:pPr/>
              <a:t>25</a:t>
            </a:fld>
            <a:endParaRPr lang="en-US"/>
          </a:p>
        </p:txBody>
      </p:sp>
    </p:spTree>
    <p:extLst>
      <p:ext uri="{BB962C8B-B14F-4D97-AF65-F5344CB8AC3E}">
        <p14:creationId xmlns:p14="http://schemas.microsoft.com/office/powerpoint/2010/main" val="3418848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p:cNvSpPr>
          <p:nvPr>
            <p:ph type="sldImg"/>
          </p:nvPr>
        </p:nvSpPr>
        <p:spPr>
          <a:ln/>
        </p:spPr>
      </p:sp>
      <p:sp>
        <p:nvSpPr>
          <p:cNvPr id="11266"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900">
                <a:ea typeface="ＭＳ Ｐゴシック" charset="0"/>
                <a:cs typeface="ＭＳ Ｐゴシック" charset="0"/>
              </a:rPr>
              <a:t>Queuing occurs every time user demand exceeds server capacity.</a:t>
            </a:r>
          </a:p>
          <a:p>
            <a:r>
              <a:rPr lang="en-US" sz="900">
                <a:ea typeface="ＭＳ Ｐゴシック" charset="0"/>
                <a:cs typeface="ＭＳ Ｐゴシック" charset="0"/>
              </a:rPr>
              <a:t>Delays are due to several reasons. Let’s examine some of them…</a:t>
            </a:r>
          </a:p>
        </p:txBody>
      </p:sp>
      <p:sp>
        <p:nvSpPr>
          <p:cNvPr id="11267"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73138" eaLnBrk="0" hangingPunct="0">
              <a:defRPr sz="2400" b="1">
                <a:solidFill>
                  <a:schemeClr val="tx1"/>
                </a:solidFill>
                <a:latin typeface="Arial" charset="0"/>
                <a:ea typeface="ＭＳ Ｐゴシック" charset="0"/>
                <a:cs typeface="ＭＳ Ｐゴシック" charset="0"/>
              </a:defRPr>
            </a:lvl1pPr>
            <a:lvl2pPr marL="742950" indent="-285750" defTabSz="973138" eaLnBrk="0" hangingPunct="0">
              <a:defRPr sz="2400" b="1">
                <a:solidFill>
                  <a:schemeClr val="tx1"/>
                </a:solidFill>
                <a:latin typeface="Arial" charset="0"/>
                <a:ea typeface="ＭＳ Ｐゴシック" charset="0"/>
              </a:defRPr>
            </a:lvl2pPr>
            <a:lvl3pPr marL="1143000" indent="-228600" defTabSz="973138" eaLnBrk="0" hangingPunct="0">
              <a:defRPr sz="2400" b="1">
                <a:solidFill>
                  <a:schemeClr val="tx1"/>
                </a:solidFill>
                <a:latin typeface="Arial" charset="0"/>
                <a:ea typeface="ＭＳ Ｐゴシック" charset="0"/>
              </a:defRPr>
            </a:lvl3pPr>
            <a:lvl4pPr marL="1600200" indent="-228600" defTabSz="973138" eaLnBrk="0" hangingPunct="0">
              <a:defRPr sz="2400" b="1">
                <a:solidFill>
                  <a:schemeClr val="tx1"/>
                </a:solidFill>
                <a:latin typeface="Arial" charset="0"/>
                <a:ea typeface="ＭＳ Ｐゴシック" charset="0"/>
              </a:defRPr>
            </a:lvl4pPr>
            <a:lvl5pPr marL="2057400" indent="-228600" defTabSz="973138" eaLnBrk="0" hangingPunct="0">
              <a:defRPr sz="2400" b="1">
                <a:solidFill>
                  <a:schemeClr val="tx1"/>
                </a:solidFill>
                <a:latin typeface="Arial" charset="0"/>
                <a:ea typeface="ＭＳ Ｐゴシック" charset="0"/>
              </a:defRPr>
            </a:lvl5pPr>
            <a:lvl6pPr marL="2514600" indent="-228600" defTabSz="973138" eaLnBrk="0" fontAlgn="base" hangingPunct="0">
              <a:spcBef>
                <a:spcPct val="0"/>
              </a:spcBef>
              <a:spcAft>
                <a:spcPct val="0"/>
              </a:spcAft>
              <a:defRPr sz="2400" b="1">
                <a:solidFill>
                  <a:schemeClr val="tx1"/>
                </a:solidFill>
                <a:latin typeface="Arial" charset="0"/>
                <a:ea typeface="ＭＳ Ｐゴシック" charset="0"/>
              </a:defRPr>
            </a:lvl6pPr>
            <a:lvl7pPr marL="2971800" indent="-228600" defTabSz="973138" eaLnBrk="0" fontAlgn="base" hangingPunct="0">
              <a:spcBef>
                <a:spcPct val="0"/>
              </a:spcBef>
              <a:spcAft>
                <a:spcPct val="0"/>
              </a:spcAft>
              <a:defRPr sz="2400" b="1">
                <a:solidFill>
                  <a:schemeClr val="tx1"/>
                </a:solidFill>
                <a:latin typeface="Arial" charset="0"/>
                <a:ea typeface="ＭＳ Ｐゴシック" charset="0"/>
              </a:defRPr>
            </a:lvl7pPr>
            <a:lvl8pPr marL="3429000" indent="-228600" defTabSz="973138" eaLnBrk="0" fontAlgn="base" hangingPunct="0">
              <a:spcBef>
                <a:spcPct val="0"/>
              </a:spcBef>
              <a:spcAft>
                <a:spcPct val="0"/>
              </a:spcAft>
              <a:defRPr sz="2400" b="1">
                <a:solidFill>
                  <a:schemeClr val="tx1"/>
                </a:solidFill>
                <a:latin typeface="Arial" charset="0"/>
                <a:ea typeface="ＭＳ Ｐゴシック" charset="0"/>
              </a:defRPr>
            </a:lvl8pPr>
            <a:lvl9pPr marL="3886200" indent="-228600" defTabSz="973138"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fld id="{6E966D90-9B9B-E74A-BFD6-3BBAB51F4662}" type="slidenum">
              <a:rPr lang="en-US" sz="1300" b="0"/>
              <a:pPr eaLnBrk="1" hangingPunct="1"/>
              <a:t>26</a:t>
            </a:fld>
            <a:endParaRPr lang="en-US" sz="1300" b="0"/>
          </a:p>
        </p:txBody>
      </p:sp>
    </p:spTree>
    <p:extLst>
      <p:ext uri="{BB962C8B-B14F-4D97-AF65-F5344CB8AC3E}">
        <p14:creationId xmlns:p14="http://schemas.microsoft.com/office/powerpoint/2010/main" val="81897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462019" y="1344613"/>
            <a:ext cx="7759644" cy="3853905"/>
          </a:xfrm>
        </p:spPr>
        <p:txBody>
          <a:bodyPr lIns="0" rIns="0">
            <a:normAutofit/>
          </a:bodyPr>
          <a:lstStyle>
            <a:lvl1pPr>
              <a:defRPr sz="1600"/>
            </a:lvl1pPr>
            <a:lvl2pPr>
              <a:defRPr sz="1600"/>
            </a:lvl2pPr>
            <a:lvl3pPr>
              <a:defRPr sz="1600"/>
            </a:lvl3pPr>
            <a:lvl4pPr>
              <a:defRPr sz="1600"/>
            </a:lvl4pPr>
            <a:lvl5pPr>
              <a:defRPr sz="1600"/>
            </a:lvl5pPr>
          </a:lstStyle>
          <a:p>
            <a:pPr lvl="0"/>
            <a:r>
              <a:rPr lang="de-AT" dirty="0"/>
              <a:t>Textmasterformat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 name="Datumsplatzhalter 3"/>
          <p:cNvSpPr>
            <a:spLocks noGrp="1"/>
          </p:cNvSpPr>
          <p:nvPr>
            <p:ph type="dt" sz="half" idx="10"/>
          </p:nvPr>
        </p:nvSpPr>
        <p:spPr/>
        <p:txBody>
          <a:bodyPr/>
          <a:lstStyle/>
          <a:p>
            <a:fld id="{6A4F06B7-302C-4F5F-8C6D-425307958B79}" type="datetime1">
              <a:rPr lang="de-AT" smtClean="0"/>
              <a:t>07.02.2018</a:t>
            </a:fld>
            <a:endParaRPr lang="de-AT" dirty="0"/>
          </a:p>
        </p:txBody>
      </p:sp>
      <p:sp>
        <p:nvSpPr>
          <p:cNvPr id="8" name="Fußzeilenplatzhalter 7"/>
          <p:cNvSpPr>
            <a:spLocks noGrp="1"/>
          </p:cNvSpPr>
          <p:nvPr>
            <p:ph type="ftr" sz="quarter" idx="11"/>
          </p:nvPr>
        </p:nvSpPr>
        <p:spPr>
          <a:xfrm>
            <a:off x="1354561" y="5412059"/>
            <a:ext cx="3217443" cy="258085"/>
          </a:xfrm>
          <a:prstGeom prst="rect">
            <a:avLst/>
          </a:prstGeom>
        </p:spPr>
        <p:txBody>
          <a:bodyPr/>
          <a:lstStyle/>
          <a:p>
            <a:r>
              <a:rPr lang="de-AT" smtClean="0"/>
              <a:t>Fusszeile</a:t>
            </a:r>
            <a:endParaRPr lang="de-AT" dirty="0"/>
          </a:p>
        </p:txBody>
      </p:sp>
      <p:sp>
        <p:nvSpPr>
          <p:cNvPr id="9" name="Foliennummernplatzhalter 8"/>
          <p:cNvSpPr>
            <a:spLocks noGrp="1"/>
          </p:cNvSpPr>
          <p:nvPr>
            <p:ph type="sldNum" sz="quarter" idx="12"/>
          </p:nvPr>
        </p:nvSpPr>
        <p:spPr/>
        <p:txBody>
          <a:bodyPr/>
          <a:lstStyle/>
          <a:p>
            <a:r>
              <a:rPr lang="de-AT" dirty="0" smtClean="0"/>
              <a:t>Slide </a:t>
            </a:r>
            <a:fld id="{BE3DC40E-DBBE-4E2D-9EEC-FBF0DA0E9179}" type="slidenum">
              <a:rPr lang="de-AT" smtClean="0"/>
              <a:pPr/>
              <a:t>‹Nr.›</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62405" y="1344613"/>
            <a:ext cx="3960000" cy="3859212"/>
          </a:xfrm>
        </p:spPr>
        <p:txBody>
          <a:bodyPr>
            <a:normAutofit/>
          </a:bodyPr>
          <a:lstStyle>
            <a:lvl1pPr>
              <a:buClr>
                <a:schemeClr val="accent2">
                  <a:lumMod val="90000"/>
                  <a:lumOff val="10000"/>
                </a:schemeClr>
              </a:buClr>
              <a:defRPr sz="1600"/>
            </a:lvl1pPr>
            <a:lvl2pPr marL="541312" indent="-285750">
              <a:buClr>
                <a:schemeClr val="accent2">
                  <a:lumMod val="90000"/>
                  <a:lumOff val="10000"/>
                </a:schemeClr>
              </a:buClr>
              <a:buFont typeface="Wingdings" charset="2"/>
              <a:buChar char="§"/>
              <a:defRPr sz="1500"/>
            </a:lvl2pPr>
            <a:lvl3pPr>
              <a:buClr>
                <a:schemeClr val="accent2">
                  <a:lumMod val="90000"/>
                  <a:lumOff val="10000"/>
                </a:schemeClr>
              </a:buClr>
              <a:defRPr sz="1400"/>
            </a:lvl3pPr>
            <a:lvl4pPr>
              <a:buClr>
                <a:schemeClr val="accent1"/>
              </a:buClr>
              <a:defRPr sz="1200"/>
            </a:lvl4pPr>
            <a:lvl5pPr>
              <a:defRPr sz="12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p:txBody>
      </p:sp>
      <p:sp>
        <p:nvSpPr>
          <p:cNvPr id="4" name="Inhaltsplatzhalter 3"/>
          <p:cNvSpPr>
            <a:spLocks noGrp="1"/>
          </p:cNvSpPr>
          <p:nvPr>
            <p:ph sz="half" idx="2" hasCustomPrompt="1"/>
          </p:nvPr>
        </p:nvSpPr>
        <p:spPr>
          <a:xfrm>
            <a:off x="4715688" y="1344613"/>
            <a:ext cx="3960000" cy="3859212"/>
          </a:xfrm>
        </p:spPr>
        <p:txBody>
          <a:bodyPr>
            <a:normAutofit/>
          </a:bodyPr>
          <a:lstStyle>
            <a:lvl1pPr>
              <a:buClr>
                <a:schemeClr val="accent2">
                  <a:lumMod val="90000"/>
                  <a:lumOff val="10000"/>
                </a:schemeClr>
              </a:buClr>
              <a:defRPr sz="1600"/>
            </a:lvl1pPr>
            <a:lvl2pPr marL="541312" indent="-285750">
              <a:buClr>
                <a:schemeClr val="accent2">
                  <a:lumMod val="90000"/>
                  <a:lumOff val="10000"/>
                </a:schemeClr>
              </a:buClr>
              <a:buFont typeface="Wingdings" charset="2"/>
              <a:buChar char="§"/>
              <a:defRPr sz="1500"/>
            </a:lvl2pPr>
            <a:lvl3pPr>
              <a:buClr>
                <a:schemeClr val="accent2">
                  <a:lumMod val="90000"/>
                  <a:lumOff val="10000"/>
                </a:schemeClr>
              </a:buClr>
              <a:defRPr sz="1400"/>
            </a:lvl3pPr>
            <a:lvl4pPr>
              <a:buClr>
                <a:schemeClr val="accent1"/>
              </a:buClr>
              <a:defRPr sz="1200"/>
            </a:lvl4pPr>
            <a:lvl5pPr>
              <a:buClr>
                <a:schemeClr val="accent1"/>
              </a:buClr>
              <a:defRPr sz="12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p:txBody>
      </p:sp>
      <p:sp>
        <p:nvSpPr>
          <p:cNvPr id="5" name="Datumsplatzhalter 4"/>
          <p:cNvSpPr>
            <a:spLocks noGrp="1"/>
          </p:cNvSpPr>
          <p:nvPr>
            <p:ph type="dt" sz="half" idx="10"/>
          </p:nvPr>
        </p:nvSpPr>
        <p:spPr/>
        <p:txBody>
          <a:bodyPr/>
          <a:lstStyle/>
          <a:p>
            <a:fld id="{F2B86494-9322-42D4-89C0-371FCD90BCBB}" type="datetime1">
              <a:rPr lang="de-AT" smtClean="0"/>
              <a:t>07.02.2018</a:t>
            </a:fld>
            <a:endParaRPr lang="de-AT" dirty="0"/>
          </a:p>
        </p:txBody>
      </p:sp>
      <p:sp>
        <p:nvSpPr>
          <p:cNvPr id="9" name="Fußzeilenplatzhalter 8"/>
          <p:cNvSpPr>
            <a:spLocks noGrp="1"/>
          </p:cNvSpPr>
          <p:nvPr>
            <p:ph type="ftr" sz="quarter" idx="11"/>
          </p:nvPr>
        </p:nvSpPr>
        <p:spPr>
          <a:xfrm>
            <a:off x="1354561" y="5412059"/>
            <a:ext cx="3217443" cy="258085"/>
          </a:xfrm>
          <a:prstGeom prst="rect">
            <a:avLst/>
          </a:prstGeom>
        </p:spPr>
        <p:txBody>
          <a:bodyPr/>
          <a:lstStyle/>
          <a:p>
            <a:r>
              <a:rPr lang="de-AT" smtClean="0"/>
              <a:t>Fusszeile</a:t>
            </a:r>
            <a:endParaRPr lang="de-AT" dirty="0"/>
          </a:p>
        </p:txBody>
      </p:sp>
      <p:sp>
        <p:nvSpPr>
          <p:cNvPr id="10" name="Foliennummernplatzhalter 9"/>
          <p:cNvSpPr>
            <a:spLocks noGrp="1"/>
          </p:cNvSpPr>
          <p:nvPr>
            <p:ph type="sldNum" sz="quarter" idx="12"/>
          </p:nvPr>
        </p:nvSpPr>
        <p:spPr/>
        <p:txBody>
          <a:bodyPr/>
          <a:lstStyle/>
          <a:p>
            <a:r>
              <a:rPr lang="de-AT" dirty="0" smtClean="0"/>
              <a:t>Slide </a:t>
            </a:r>
            <a:fld id="{BE3DC40E-DBBE-4E2D-9EEC-FBF0DA0E9179}" type="slidenum">
              <a:rPr lang="de-AT" smtClean="0"/>
              <a:pPr/>
              <a:t>‹Nr.›</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 Inhalte Vergleich">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62405" y="1935991"/>
            <a:ext cx="3960000" cy="3267834"/>
          </a:xfrm>
        </p:spPr>
        <p:txBody>
          <a:bodyPr>
            <a:normAutofit/>
          </a:bodyPr>
          <a:lstStyle>
            <a:lvl1pPr>
              <a:defRPr sz="1600"/>
            </a:lvl1pPr>
            <a:lvl2pPr>
              <a:defRPr sz="1500"/>
            </a:lvl2pPr>
            <a:lvl3pPr>
              <a:defRPr sz="1200"/>
            </a:lvl3pPr>
            <a:lvl4pPr>
              <a:defRPr sz="1100"/>
            </a:lvl4pPr>
            <a:lvl5pPr>
              <a:defRPr sz="11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p:txBody>
      </p:sp>
      <p:sp>
        <p:nvSpPr>
          <p:cNvPr id="4" name="Inhaltsplatzhalter 3"/>
          <p:cNvSpPr>
            <a:spLocks noGrp="1"/>
          </p:cNvSpPr>
          <p:nvPr>
            <p:ph sz="half" idx="2" hasCustomPrompt="1"/>
          </p:nvPr>
        </p:nvSpPr>
        <p:spPr>
          <a:xfrm>
            <a:off x="4715688" y="1935991"/>
            <a:ext cx="3960000" cy="3267834"/>
          </a:xfrm>
        </p:spPr>
        <p:txBody>
          <a:bodyPr>
            <a:normAutofit/>
          </a:bodyPr>
          <a:lstStyle>
            <a:lvl1pPr>
              <a:defRPr sz="1600"/>
            </a:lvl1pPr>
            <a:lvl2pPr>
              <a:defRPr sz="1500"/>
            </a:lvl2pPr>
            <a:lvl3pPr>
              <a:defRPr sz="1200"/>
            </a:lvl3pPr>
            <a:lvl4pPr>
              <a:defRPr sz="1100"/>
            </a:lvl4pPr>
            <a:lvl5pPr>
              <a:defRPr sz="1100"/>
            </a:lvl5pPr>
            <a:lvl6pPr>
              <a:defRPr sz="1800"/>
            </a:lvl6pPr>
            <a:lvl7pPr>
              <a:defRPr sz="1800"/>
            </a:lvl7pPr>
            <a:lvl8pPr>
              <a:defRPr sz="1800"/>
            </a:lvl8pPr>
            <a:lvl9pPr>
              <a:defRPr sz="1800"/>
            </a:lvl9pPr>
          </a:lstStyle>
          <a:p>
            <a:pPr lvl="0"/>
            <a:r>
              <a:rPr lang="de-AT" dirty="0"/>
              <a:t>Textmasterformat bearbeiten</a:t>
            </a:r>
          </a:p>
          <a:p>
            <a:pPr lvl="1"/>
            <a:r>
              <a:rPr lang="de-AT" dirty="0"/>
              <a:t>Zweite Ebene</a:t>
            </a:r>
          </a:p>
          <a:p>
            <a:pPr lvl="2"/>
            <a:r>
              <a:rPr lang="de-AT" dirty="0"/>
              <a:t>Dritte Ebene</a:t>
            </a:r>
          </a:p>
        </p:txBody>
      </p:sp>
      <p:sp>
        <p:nvSpPr>
          <p:cNvPr id="8" name="Textplatzhalter 2"/>
          <p:cNvSpPr>
            <a:spLocks noGrp="1"/>
          </p:cNvSpPr>
          <p:nvPr>
            <p:ph type="body" idx="13" hasCustomPrompt="1"/>
          </p:nvPr>
        </p:nvSpPr>
        <p:spPr bwMode="gray">
          <a:xfrm>
            <a:off x="468314" y="1344613"/>
            <a:ext cx="3960811" cy="533136"/>
          </a:xfrm>
          <a:solidFill>
            <a:srgbClr val="CBDDEF"/>
          </a:solidFill>
          <a:ln>
            <a:solidFill>
              <a:schemeClr val="bg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92066" indent="0">
              <a:buNone/>
              <a:tabLst/>
              <a:defRPr sz="1800" b="1" baseline="0">
                <a:solidFill>
                  <a:schemeClr val="tx1"/>
                </a:solidFill>
                <a:latin typeface="+mj-lt"/>
              </a:defRPr>
            </a:lvl1pPr>
            <a:lvl2pPr marL="457153" indent="0">
              <a:buNone/>
              <a:defRPr sz="2000" b="1"/>
            </a:lvl2pPr>
            <a:lvl3pPr marL="914306" indent="0">
              <a:buNone/>
              <a:defRPr sz="1800" b="1"/>
            </a:lvl3pPr>
            <a:lvl4pPr marL="1371460" indent="0">
              <a:buNone/>
              <a:defRPr sz="1600" b="1"/>
            </a:lvl4pPr>
            <a:lvl5pPr marL="1828613" indent="0">
              <a:buNone/>
              <a:defRPr sz="1600" b="1"/>
            </a:lvl5pPr>
            <a:lvl6pPr marL="2285767" indent="0">
              <a:buNone/>
              <a:defRPr sz="1600" b="1"/>
            </a:lvl6pPr>
            <a:lvl7pPr marL="2742920" indent="0">
              <a:buNone/>
              <a:defRPr sz="1600" b="1"/>
            </a:lvl7pPr>
            <a:lvl8pPr marL="3200073" indent="0">
              <a:buNone/>
              <a:defRPr sz="1600" b="1"/>
            </a:lvl8pPr>
            <a:lvl9pPr marL="3657227" indent="0">
              <a:buNone/>
              <a:defRPr sz="1600" b="1"/>
            </a:lvl9pPr>
          </a:lstStyle>
          <a:p>
            <a:pPr lvl="0"/>
            <a:r>
              <a:rPr lang="de-AT" dirty="0"/>
              <a:t>Text hier einfügen</a:t>
            </a:r>
          </a:p>
        </p:txBody>
      </p:sp>
      <p:sp>
        <p:nvSpPr>
          <p:cNvPr id="5" name="Datumsplatzhalter 4"/>
          <p:cNvSpPr>
            <a:spLocks noGrp="1"/>
          </p:cNvSpPr>
          <p:nvPr>
            <p:ph type="dt" sz="half" idx="14"/>
          </p:nvPr>
        </p:nvSpPr>
        <p:spPr/>
        <p:txBody>
          <a:bodyPr/>
          <a:lstStyle/>
          <a:p>
            <a:fld id="{ED5E96A0-43D8-45AE-ACDA-B0069831F056}" type="datetime1">
              <a:rPr lang="de-AT" smtClean="0"/>
              <a:t>07.02.2018</a:t>
            </a:fld>
            <a:endParaRPr lang="de-AT" dirty="0"/>
          </a:p>
        </p:txBody>
      </p:sp>
      <p:sp>
        <p:nvSpPr>
          <p:cNvPr id="11" name="Fußzeilenplatzhalter 10"/>
          <p:cNvSpPr>
            <a:spLocks noGrp="1"/>
          </p:cNvSpPr>
          <p:nvPr>
            <p:ph type="ftr" sz="quarter" idx="15"/>
          </p:nvPr>
        </p:nvSpPr>
        <p:spPr>
          <a:xfrm>
            <a:off x="1354561" y="5412059"/>
            <a:ext cx="3217443" cy="258085"/>
          </a:xfrm>
          <a:prstGeom prst="rect">
            <a:avLst/>
          </a:prstGeom>
        </p:spPr>
        <p:txBody>
          <a:bodyPr/>
          <a:lstStyle/>
          <a:p>
            <a:r>
              <a:rPr lang="de-AT" smtClean="0"/>
              <a:t>Fusszeile</a:t>
            </a:r>
            <a:endParaRPr lang="de-AT" dirty="0"/>
          </a:p>
        </p:txBody>
      </p:sp>
      <p:sp>
        <p:nvSpPr>
          <p:cNvPr id="12" name="Foliennummernplatzhalter 11"/>
          <p:cNvSpPr>
            <a:spLocks noGrp="1"/>
          </p:cNvSpPr>
          <p:nvPr>
            <p:ph type="sldNum" sz="quarter" idx="16"/>
          </p:nvPr>
        </p:nvSpPr>
        <p:spPr/>
        <p:txBody>
          <a:bodyPr/>
          <a:lstStyle/>
          <a:p>
            <a:r>
              <a:rPr lang="de-AT" dirty="0" smtClean="0"/>
              <a:t>Slide </a:t>
            </a:r>
            <a:fld id="{BE3DC40E-DBBE-4E2D-9EEC-FBF0DA0E9179}" type="slidenum">
              <a:rPr lang="de-AT" smtClean="0"/>
              <a:pPr/>
              <a:t>‹Nr.›</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
        <p:nvSpPr>
          <p:cNvPr id="14" name="Textplatzhalter 2"/>
          <p:cNvSpPr>
            <a:spLocks noGrp="1"/>
          </p:cNvSpPr>
          <p:nvPr>
            <p:ph type="body" idx="17" hasCustomPrompt="1"/>
          </p:nvPr>
        </p:nvSpPr>
        <p:spPr bwMode="gray">
          <a:xfrm>
            <a:off x="4727894" y="1344613"/>
            <a:ext cx="3960811" cy="533136"/>
          </a:xfrm>
          <a:solidFill>
            <a:srgbClr val="CBDDEF"/>
          </a:solidFill>
          <a:ln>
            <a:solidFill>
              <a:schemeClr val="bg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92066" indent="0">
              <a:buNone/>
              <a:tabLst/>
              <a:defRPr sz="1800" b="1" baseline="0">
                <a:solidFill>
                  <a:schemeClr val="tx1"/>
                </a:solidFill>
                <a:latin typeface="+mj-lt"/>
              </a:defRPr>
            </a:lvl1pPr>
            <a:lvl2pPr marL="457153" indent="0">
              <a:buNone/>
              <a:defRPr sz="2000" b="1"/>
            </a:lvl2pPr>
            <a:lvl3pPr marL="914306" indent="0">
              <a:buNone/>
              <a:defRPr sz="1800" b="1"/>
            </a:lvl3pPr>
            <a:lvl4pPr marL="1371460" indent="0">
              <a:buNone/>
              <a:defRPr sz="1600" b="1"/>
            </a:lvl4pPr>
            <a:lvl5pPr marL="1828613" indent="0">
              <a:buNone/>
              <a:defRPr sz="1600" b="1"/>
            </a:lvl5pPr>
            <a:lvl6pPr marL="2285767" indent="0">
              <a:buNone/>
              <a:defRPr sz="1600" b="1"/>
            </a:lvl6pPr>
            <a:lvl7pPr marL="2742920" indent="0">
              <a:buNone/>
              <a:defRPr sz="1600" b="1"/>
            </a:lvl7pPr>
            <a:lvl8pPr marL="3200073" indent="0">
              <a:buNone/>
              <a:defRPr sz="1600" b="1"/>
            </a:lvl8pPr>
            <a:lvl9pPr marL="3657227" indent="0">
              <a:buNone/>
              <a:defRPr sz="1600" b="1"/>
            </a:lvl9pPr>
          </a:lstStyle>
          <a:p>
            <a:pPr lvl="0"/>
            <a:r>
              <a:rPr lang="de-AT" dirty="0"/>
              <a:t>Text hier einfügen</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145EA6F-A024-4C66-9C8B-8520E7132562}" type="slidenum">
              <a:rPr lang="en-US"/>
              <a:pPr/>
              <a:t>‹Nr.›</a:t>
            </a:fld>
            <a:endParaRPr lang="en-US"/>
          </a:p>
        </p:txBody>
      </p:sp>
    </p:spTree>
    <p:extLst>
      <p:ext uri="{BB962C8B-B14F-4D97-AF65-F5344CB8AC3E}">
        <p14:creationId xmlns:p14="http://schemas.microsoft.com/office/powerpoint/2010/main" val="73987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1" name="Rechteck 20"/>
          <p:cNvSpPr/>
          <p:nvPr userDrawn="1"/>
        </p:nvSpPr>
        <p:spPr>
          <a:xfrm>
            <a:off x="294340" y="978955"/>
            <a:ext cx="9137619" cy="2396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pic>
        <p:nvPicPr>
          <p:cNvPr id="11" name="Grafik 10">
            <a:extLst>
              <a:ext uri="{FF2B5EF4-FFF2-40B4-BE49-F238E27FC236}">
                <a16:creationId xmlns:a16="http://schemas.microsoft.com/office/drawing/2014/main" xmlns="" id="{E3A7D816-8143-4089-A674-7FBE2F1D70EC}"/>
              </a:ext>
            </a:extLst>
          </p:cNvPr>
          <p:cNvPicPr>
            <a:picLocks noChangeAspect="1"/>
          </p:cNvPicPr>
          <p:nvPr userDrawn="1"/>
        </p:nvPicPr>
        <p:blipFill>
          <a:blip r:embed="rId6"/>
          <a:stretch>
            <a:fillRect/>
          </a:stretch>
        </p:blipFill>
        <p:spPr>
          <a:xfrm>
            <a:off x="7711621" y="288569"/>
            <a:ext cx="1170000" cy="617280"/>
          </a:xfrm>
          <a:prstGeom prst="rect">
            <a:avLst/>
          </a:prstGeom>
        </p:spPr>
      </p:pic>
      <p:sp>
        <p:nvSpPr>
          <p:cNvPr id="3" name="Textplatzhalter 2"/>
          <p:cNvSpPr>
            <a:spLocks noGrp="1"/>
          </p:cNvSpPr>
          <p:nvPr>
            <p:ph type="body" idx="1"/>
          </p:nvPr>
        </p:nvSpPr>
        <p:spPr>
          <a:xfrm>
            <a:off x="457200" y="1344613"/>
            <a:ext cx="7764463" cy="3859212"/>
          </a:xfrm>
          <a:prstGeom prst="rect">
            <a:avLst/>
          </a:prstGeom>
        </p:spPr>
        <p:txBody>
          <a:bodyPr vert="horz" lIns="0" tIns="45715" rIns="0" bIns="45715" rtlCol="0">
            <a:normAutofit/>
          </a:bodyPr>
          <a:lstStyle/>
          <a:p>
            <a:pPr lvl="0"/>
            <a:r>
              <a:rPr lang="de-AT" dirty="0"/>
              <a:t>Textmasterformate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6" name="Foliennummernplatzhalter 5"/>
          <p:cNvSpPr>
            <a:spLocks noGrp="1"/>
          </p:cNvSpPr>
          <p:nvPr userDrawn="1">
            <p:ph type="sldNum" sz="quarter" idx="4"/>
          </p:nvPr>
        </p:nvSpPr>
        <p:spPr>
          <a:xfrm>
            <a:off x="462407" y="5412059"/>
            <a:ext cx="892150" cy="258085"/>
          </a:xfrm>
          <a:prstGeom prst="rect">
            <a:avLst/>
          </a:prstGeom>
        </p:spPr>
        <p:txBody>
          <a:bodyPr vert="horz" lIns="0" tIns="45715" rIns="0" bIns="45715" rtlCol="0" anchor="ctr"/>
          <a:lstStyle>
            <a:lvl1pPr algn="l">
              <a:defRPr sz="800" cap="all" baseline="0">
                <a:solidFill>
                  <a:schemeClr val="tx1">
                    <a:tint val="75000"/>
                  </a:schemeClr>
                </a:solidFill>
              </a:defRPr>
            </a:lvl1pPr>
          </a:lstStyle>
          <a:p>
            <a:r>
              <a:rPr lang="de-AT" dirty="0" err="1" smtClean="0"/>
              <a:t>Slides</a:t>
            </a:r>
            <a:r>
              <a:rPr lang="de-AT" dirty="0" smtClean="0"/>
              <a:t> </a:t>
            </a:r>
            <a:fld id="{BE3DC40E-DBBE-4E2D-9EEC-FBF0DA0E9179}" type="slidenum">
              <a:rPr lang="de-AT" smtClean="0"/>
              <a:pPr/>
              <a:t>‹Nr.›</a:t>
            </a:fld>
            <a:endParaRPr lang="de-AT" dirty="0"/>
          </a:p>
        </p:txBody>
      </p:sp>
      <p:sp>
        <p:nvSpPr>
          <p:cNvPr id="7" name="Datumsplatzhalter 6"/>
          <p:cNvSpPr>
            <a:spLocks noGrp="1"/>
          </p:cNvSpPr>
          <p:nvPr userDrawn="1">
            <p:ph type="dt" sz="half" idx="2"/>
          </p:nvPr>
        </p:nvSpPr>
        <p:spPr>
          <a:xfrm>
            <a:off x="5745181" y="5412059"/>
            <a:ext cx="987407" cy="258085"/>
          </a:xfrm>
          <a:prstGeom prst="rect">
            <a:avLst/>
          </a:prstGeom>
        </p:spPr>
        <p:txBody>
          <a:bodyPr vert="horz" lIns="0" tIns="45715" rIns="0" bIns="45715" rtlCol="0" anchor="ctr"/>
          <a:lstStyle>
            <a:lvl1pPr algn="r">
              <a:defRPr lang="de-DE" sz="800" kern="1200" cap="all" baseline="0" smtClean="0">
                <a:solidFill>
                  <a:schemeClr val="tx1">
                    <a:tint val="75000"/>
                  </a:schemeClr>
                </a:solidFill>
                <a:latin typeface="+mn-lt"/>
                <a:ea typeface="+mn-ea"/>
                <a:cs typeface="+mn-cs"/>
              </a:defRPr>
            </a:lvl1pPr>
          </a:lstStyle>
          <a:p>
            <a:fld id="{5CC9DEAF-4E2F-4BE8-ACB6-85FF8C703643}" type="datetime1">
              <a:rPr lang="de-AT" smtClean="0"/>
              <a:t>07.02.2018</a:t>
            </a:fld>
            <a:endParaRPr lang="de-AT" dirty="0"/>
          </a:p>
        </p:txBody>
      </p:sp>
      <p:sp>
        <p:nvSpPr>
          <p:cNvPr id="15" name="Titelplatzhalter 14"/>
          <p:cNvSpPr>
            <a:spLocks noGrp="1"/>
          </p:cNvSpPr>
          <p:nvPr userDrawn="1">
            <p:ph type="title"/>
          </p:nvPr>
        </p:nvSpPr>
        <p:spPr bwMode="auto">
          <a:xfrm>
            <a:off x="462408" y="139700"/>
            <a:ext cx="6840000" cy="903822"/>
          </a:xfrm>
          <a:prstGeom prst="rect">
            <a:avLst/>
          </a:prstGeom>
        </p:spPr>
        <p:txBody>
          <a:bodyPr vert="horz" lIns="0" tIns="0" rIns="0" bIns="0" rtlCol="0" anchor="ctr">
            <a:normAutofit/>
          </a:bodyPr>
          <a:lstStyle/>
          <a:p>
            <a:r>
              <a:rPr lang="de-AT" dirty="0"/>
              <a:t>Titelmasterformat durch </a:t>
            </a:r>
            <a:br>
              <a:rPr lang="de-AT" dirty="0"/>
            </a:br>
            <a:r>
              <a:rPr lang="de-AT" dirty="0"/>
              <a:t>Klicken bearbeiten</a:t>
            </a:r>
          </a:p>
        </p:txBody>
      </p:sp>
      <p:pic>
        <p:nvPicPr>
          <p:cNvPr id="12" name="Grafik 11">
            <a:extLst>
              <a:ext uri="{FF2B5EF4-FFF2-40B4-BE49-F238E27FC236}">
                <a16:creationId xmlns:a16="http://schemas.microsoft.com/office/drawing/2014/main" xmlns="" id="{229F41FE-2827-48CB-9F30-E0C597752410}"/>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567613" y="5351511"/>
            <a:ext cx="1318058" cy="228552"/>
          </a:xfrm>
          <a:prstGeom prst="rect">
            <a:avLst/>
          </a:prstGeom>
        </p:spPr>
      </p:pic>
      <p:pic>
        <p:nvPicPr>
          <p:cNvPr id="16" name="Grafik 15"/>
          <p:cNvPicPr>
            <a:picLocks noChangeAspect="1"/>
          </p:cNvPicPr>
          <p:nvPr userDrawn="1"/>
        </p:nvPicPr>
        <p:blipFill>
          <a:blip r:embed="rId8"/>
          <a:stretch>
            <a:fillRect/>
          </a:stretch>
        </p:blipFill>
        <p:spPr>
          <a:xfrm>
            <a:off x="0" y="0"/>
            <a:ext cx="390525" cy="5715000"/>
          </a:xfrm>
          <a:prstGeom prst="rect">
            <a:avLst/>
          </a:prstGeom>
        </p:spPr>
      </p:pic>
      <p:pic>
        <p:nvPicPr>
          <p:cNvPr id="17" name="Grafik 16"/>
          <p:cNvPicPr>
            <a:picLocks noChangeAspect="1"/>
          </p:cNvPicPr>
          <p:nvPr userDrawn="1"/>
        </p:nvPicPr>
        <p:blipFill>
          <a:blip r:embed="rId9"/>
          <a:stretch>
            <a:fillRect/>
          </a:stretch>
        </p:blipFill>
        <p:spPr>
          <a:xfrm>
            <a:off x="7513764" y="31277"/>
            <a:ext cx="1589820" cy="1054889"/>
          </a:xfrm>
          <a:prstGeom prst="rect">
            <a:avLst/>
          </a:prstGeom>
        </p:spPr>
      </p:pic>
      <p:pic>
        <p:nvPicPr>
          <p:cNvPr id="19" name="Grafik 18"/>
          <p:cNvPicPr>
            <a:picLocks noChangeAspect="1"/>
          </p:cNvPicPr>
          <p:nvPr userDrawn="1"/>
        </p:nvPicPr>
        <p:blipFill>
          <a:blip r:embed="rId10"/>
          <a:stretch>
            <a:fillRect/>
          </a:stretch>
        </p:blipFill>
        <p:spPr>
          <a:xfrm>
            <a:off x="457200" y="1030828"/>
            <a:ext cx="3954137" cy="55338"/>
          </a:xfrm>
          <a:prstGeom prst="rect">
            <a:avLst/>
          </a:prstGeom>
        </p:spPr>
      </p:pic>
      <p:pic>
        <p:nvPicPr>
          <p:cNvPr id="20" name="Grafik 19"/>
          <p:cNvPicPr>
            <a:picLocks noChangeAspect="1"/>
          </p:cNvPicPr>
          <p:nvPr userDrawn="1"/>
        </p:nvPicPr>
        <p:blipFill>
          <a:blip r:embed="rId10"/>
          <a:stretch>
            <a:fillRect/>
          </a:stretch>
        </p:blipFill>
        <p:spPr>
          <a:xfrm>
            <a:off x="3483847" y="1030828"/>
            <a:ext cx="3954137" cy="55338"/>
          </a:xfrm>
          <a:prstGeom prst="rect">
            <a:avLst/>
          </a:prstGeom>
        </p:spPr>
      </p:pic>
      <p:sp>
        <p:nvSpPr>
          <p:cNvPr id="22" name="Rechteck 21"/>
          <p:cNvSpPr/>
          <p:nvPr userDrawn="1"/>
        </p:nvSpPr>
        <p:spPr>
          <a:xfrm>
            <a:off x="7355615" y="5087297"/>
            <a:ext cx="1849008" cy="697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Lst>
  <p:transition>
    <p:fade/>
  </p:transition>
  <p:hf hdr="0" ftr="0" dt="0"/>
  <p:txStyles>
    <p:titleStyle>
      <a:lvl1pPr algn="l" defTabSz="914306" rtl="0" eaLnBrk="1" latinLnBrk="0" hangingPunct="1">
        <a:lnSpc>
          <a:spcPct val="100000"/>
        </a:lnSpc>
        <a:spcBef>
          <a:spcPct val="0"/>
        </a:spcBef>
        <a:buNone/>
        <a:defRPr sz="2400" b="1"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266700" indent="-266700" algn="l" defTabSz="914306" rtl="0" eaLnBrk="1" latinLnBrk="0" hangingPunct="1">
        <a:lnSpc>
          <a:spcPct val="100000"/>
        </a:lnSpc>
        <a:spcBef>
          <a:spcPts val="0"/>
        </a:spcBef>
        <a:spcAft>
          <a:spcPts val="600"/>
        </a:spcAft>
        <a:buClr>
          <a:schemeClr val="accent2">
            <a:lumMod val="90000"/>
            <a:lumOff val="10000"/>
          </a:schemeClr>
        </a:buClr>
        <a:buFont typeface="Wingdings" charset="2"/>
        <a:buChar char="§"/>
        <a:defRPr sz="1600" kern="1200">
          <a:solidFill>
            <a:schemeClr val="tx1"/>
          </a:solidFill>
          <a:latin typeface="Arial" panose="020B0604020202020204" pitchFamily="34" charset="0"/>
          <a:ea typeface="+mn-ea"/>
          <a:cs typeface="Arial" panose="020B0604020202020204" pitchFamily="34" charset="0"/>
        </a:defRPr>
      </a:lvl1pPr>
      <a:lvl2pPr marL="539750" indent="-273050" algn="l" defTabSz="914306" rtl="0" eaLnBrk="1" latinLnBrk="0" hangingPunct="1">
        <a:lnSpc>
          <a:spcPct val="100000"/>
        </a:lnSpc>
        <a:spcBef>
          <a:spcPts val="0"/>
        </a:spcBef>
        <a:spcAft>
          <a:spcPts val="400"/>
        </a:spcAft>
        <a:buClr>
          <a:schemeClr val="accent2">
            <a:lumMod val="90000"/>
            <a:lumOff val="10000"/>
          </a:schemeClr>
        </a:buClr>
        <a:buSzPct val="100000"/>
        <a:buFont typeface="Wingdings" charset="2"/>
        <a:buChar char="§"/>
        <a:defRPr sz="1500" kern="1200">
          <a:solidFill>
            <a:schemeClr val="tx1"/>
          </a:solidFill>
          <a:latin typeface="Arial" panose="020B0604020202020204" pitchFamily="34" charset="0"/>
          <a:ea typeface="+mn-ea"/>
          <a:cs typeface="Arial" panose="020B0604020202020204" pitchFamily="34" charset="0"/>
        </a:defRPr>
      </a:lvl2pPr>
      <a:lvl3pPr marL="814388" indent="-273050" algn="l" defTabSz="914306" rtl="0" eaLnBrk="1" latinLnBrk="0" hangingPunct="1">
        <a:lnSpc>
          <a:spcPct val="100000"/>
        </a:lnSpc>
        <a:spcBef>
          <a:spcPts val="0"/>
        </a:spcBef>
        <a:spcAft>
          <a:spcPts val="400"/>
        </a:spcAft>
        <a:buClr>
          <a:schemeClr val="accent2">
            <a:lumMod val="90000"/>
            <a:lumOff val="10000"/>
          </a:schemeClr>
        </a:buClr>
        <a:buFont typeface="Wingdings" charset="2"/>
        <a:buChar char="§"/>
        <a:defRPr sz="1400" kern="1200">
          <a:solidFill>
            <a:schemeClr val="tx1"/>
          </a:solidFill>
          <a:latin typeface="Arial" panose="020B0604020202020204" pitchFamily="34" charset="0"/>
          <a:ea typeface="+mn-ea"/>
          <a:cs typeface="Arial" panose="020B0604020202020204" pitchFamily="34" charset="0"/>
        </a:defRPr>
      </a:lvl3pPr>
      <a:lvl4pPr marL="1074738" indent="-266700" algn="l" defTabSz="914306" rtl="0" eaLnBrk="1" latinLnBrk="0" hangingPunct="1">
        <a:lnSpc>
          <a:spcPct val="100000"/>
        </a:lnSpc>
        <a:spcBef>
          <a:spcPts val="0"/>
        </a:spcBef>
        <a:spcAft>
          <a:spcPts val="400"/>
        </a:spcAft>
        <a:buClr>
          <a:schemeClr val="accent2">
            <a:lumMod val="90000"/>
            <a:lumOff val="10000"/>
          </a:schemeClr>
        </a:buClr>
        <a:buFont typeface="Wingdings" charset="2"/>
        <a:buChar char="§"/>
        <a:defRPr sz="1200" kern="1200">
          <a:solidFill>
            <a:schemeClr val="tx1"/>
          </a:solidFill>
          <a:latin typeface="Arial" panose="020B0604020202020204" pitchFamily="34" charset="0"/>
          <a:ea typeface="+mn-ea"/>
          <a:cs typeface="Arial" panose="020B0604020202020204" pitchFamily="34" charset="0"/>
        </a:defRPr>
      </a:lvl4pPr>
      <a:lvl5pPr marL="1341438" indent="-263525" algn="l" defTabSz="914306" rtl="0" eaLnBrk="1" latinLnBrk="0" hangingPunct="1">
        <a:lnSpc>
          <a:spcPct val="100000"/>
        </a:lnSpc>
        <a:spcBef>
          <a:spcPts val="0"/>
        </a:spcBef>
        <a:spcAft>
          <a:spcPts val="400"/>
        </a:spcAft>
        <a:buClr>
          <a:schemeClr val="accent2">
            <a:lumMod val="90000"/>
            <a:lumOff val="10000"/>
          </a:schemeClr>
        </a:buClr>
        <a:buFont typeface="Wingdings" charset="2"/>
        <a:buChar char="§"/>
        <a:defRPr sz="1200" kern="1200">
          <a:solidFill>
            <a:schemeClr val="tx1"/>
          </a:solidFill>
          <a:latin typeface="Arial" panose="020B0604020202020204" pitchFamily="34" charset="0"/>
          <a:ea typeface="+mn-ea"/>
          <a:cs typeface="Arial" panose="020B0604020202020204" pitchFamily="34" charset="0"/>
        </a:defRPr>
      </a:lvl5pPr>
      <a:lvl6pPr marL="251434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96"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50"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03" indent="-228577" algn="l" defTabSz="91430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06" rtl="0" eaLnBrk="1" latinLnBrk="0" hangingPunct="1">
        <a:defRPr sz="1800" kern="1200">
          <a:solidFill>
            <a:schemeClr val="tx1"/>
          </a:solidFill>
          <a:latin typeface="+mn-lt"/>
          <a:ea typeface="+mn-ea"/>
          <a:cs typeface="+mn-cs"/>
        </a:defRPr>
      </a:lvl1pPr>
      <a:lvl2pPr marL="457153" algn="l" defTabSz="914306" rtl="0" eaLnBrk="1" latinLnBrk="0" hangingPunct="1">
        <a:defRPr sz="1800" kern="1200">
          <a:solidFill>
            <a:schemeClr val="tx1"/>
          </a:solidFill>
          <a:latin typeface="+mn-lt"/>
          <a:ea typeface="+mn-ea"/>
          <a:cs typeface="+mn-cs"/>
        </a:defRPr>
      </a:lvl2pPr>
      <a:lvl3pPr marL="914306" algn="l" defTabSz="914306" rtl="0" eaLnBrk="1" latinLnBrk="0" hangingPunct="1">
        <a:defRPr sz="1800" kern="1200">
          <a:solidFill>
            <a:schemeClr val="tx1"/>
          </a:solidFill>
          <a:latin typeface="+mn-lt"/>
          <a:ea typeface="+mn-ea"/>
          <a:cs typeface="+mn-cs"/>
        </a:defRPr>
      </a:lvl3pPr>
      <a:lvl4pPr marL="1371460" algn="l" defTabSz="914306" rtl="0" eaLnBrk="1" latinLnBrk="0" hangingPunct="1">
        <a:defRPr sz="1800" kern="1200">
          <a:solidFill>
            <a:schemeClr val="tx1"/>
          </a:solidFill>
          <a:latin typeface="+mn-lt"/>
          <a:ea typeface="+mn-ea"/>
          <a:cs typeface="+mn-cs"/>
        </a:defRPr>
      </a:lvl4pPr>
      <a:lvl5pPr marL="1828613" algn="l" defTabSz="914306" rtl="0" eaLnBrk="1" latinLnBrk="0" hangingPunct="1">
        <a:defRPr sz="1800" kern="1200">
          <a:solidFill>
            <a:schemeClr val="tx1"/>
          </a:solidFill>
          <a:latin typeface="+mn-lt"/>
          <a:ea typeface="+mn-ea"/>
          <a:cs typeface="+mn-cs"/>
        </a:defRPr>
      </a:lvl5pPr>
      <a:lvl6pPr marL="2285767" algn="l" defTabSz="914306" rtl="0" eaLnBrk="1" latinLnBrk="0" hangingPunct="1">
        <a:defRPr sz="1800" kern="1200">
          <a:solidFill>
            <a:schemeClr val="tx1"/>
          </a:solidFill>
          <a:latin typeface="+mn-lt"/>
          <a:ea typeface="+mn-ea"/>
          <a:cs typeface="+mn-cs"/>
        </a:defRPr>
      </a:lvl6pPr>
      <a:lvl7pPr marL="2742920" algn="l" defTabSz="914306" rtl="0" eaLnBrk="1" latinLnBrk="0" hangingPunct="1">
        <a:defRPr sz="1800" kern="1200">
          <a:solidFill>
            <a:schemeClr val="tx1"/>
          </a:solidFill>
          <a:latin typeface="+mn-lt"/>
          <a:ea typeface="+mn-ea"/>
          <a:cs typeface="+mn-cs"/>
        </a:defRPr>
      </a:lvl7pPr>
      <a:lvl8pPr marL="3200073" algn="l" defTabSz="914306" rtl="0" eaLnBrk="1" latinLnBrk="0" hangingPunct="1">
        <a:defRPr sz="1800" kern="1200">
          <a:solidFill>
            <a:schemeClr val="tx1"/>
          </a:solidFill>
          <a:latin typeface="+mn-lt"/>
          <a:ea typeface="+mn-ea"/>
          <a:cs typeface="+mn-cs"/>
        </a:defRPr>
      </a:lvl8pPr>
      <a:lvl9pPr marL="3657227" algn="l" defTabSz="91430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880" userDrawn="1">
          <p15:clr>
            <a:srgbClr val="F26B43"/>
          </p15:clr>
        </p15:guide>
        <p15:guide id="3" pos="288" userDrawn="1">
          <p15:clr>
            <a:srgbClr val="F26B43"/>
          </p15:clr>
        </p15:guide>
        <p15:guide id="4" pos="5179" userDrawn="1">
          <p15:clr>
            <a:srgbClr val="F26B43"/>
          </p15:clr>
        </p15:guide>
        <p15:guide id="5" pos="5467" userDrawn="1">
          <p15:clr>
            <a:srgbClr val="F26B43"/>
          </p15:clr>
        </p15:guide>
        <p15:guide id="7" orient="horz" pos="3278" userDrawn="1">
          <p15:clr>
            <a:srgbClr val="F26B43"/>
          </p15:clr>
        </p15:guide>
        <p15:guide id="9" orient="horz" pos="182" userDrawn="1">
          <p15:clr>
            <a:srgbClr val="F26B43"/>
          </p15:clr>
        </p15:guide>
        <p15:guide id="10" orient="horz" pos="847" userDrawn="1">
          <p15:clr>
            <a:srgbClr val="F26B43"/>
          </p15:clr>
        </p15:guide>
        <p15:guide id="11" orient="horz" pos="35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4.xml"/><Relationship Id="rId5" Type="http://schemas.openxmlformats.org/officeDocument/2006/relationships/image" Target="../media/image22.emf"/><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emf"/></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8.xml"/><Relationship Id="rId7" Type="http://schemas.openxmlformats.org/officeDocument/2006/relationships/image" Target="../media/image31.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queueingtoolpak.org/" TargetMode="External"/><Relationship Id="rId4" Type="http://schemas.openxmlformats.org/officeDocument/2006/relationships/hyperlink" Target="http://www.supositorio.com/rcalc/rcalclite.htm" TargetMode="External"/><Relationship Id="rId9" Type="http://schemas.openxmlformats.org/officeDocument/2006/relationships/image" Target="../media/image32.wmf"/></Relationships>
</file>

<file path=ppt/slides/_rels/slide3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hyperlink" Target="https://www.youtube.com/watch?v=TjXl6yASCSc" TargetMode="Externa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a:xfrm>
            <a:off x="4572000" y="1344613"/>
            <a:ext cx="4103688" cy="3859212"/>
          </a:xfrm>
        </p:spPr>
        <p:txBody>
          <a:bodyPr>
            <a:normAutofit/>
          </a:bodyPr>
          <a:lstStyle/>
          <a:p>
            <a:pPr marL="0" indent="0">
              <a:buNone/>
            </a:pPr>
            <a:r>
              <a:rPr lang="de-DE" sz="1400" dirty="0" smtClean="0"/>
              <a:t>Contents</a:t>
            </a:r>
          </a:p>
          <a:p>
            <a:pPr marL="342900" indent="-342900">
              <a:buFont typeface="+mj-lt"/>
              <a:buAutoNum type="arabicPeriod"/>
            </a:pPr>
            <a:r>
              <a:rPr lang="en-US" sz="1400" dirty="0" smtClean="0"/>
              <a:t>Flow Analysis</a:t>
            </a:r>
          </a:p>
          <a:p>
            <a:pPr marL="342900" indent="-342900">
              <a:buFont typeface="+mj-lt"/>
              <a:buAutoNum type="arabicPeriod"/>
            </a:pPr>
            <a:r>
              <a:rPr lang="en-US" sz="1400" dirty="0" smtClean="0"/>
              <a:t>Queuing Analysis</a:t>
            </a:r>
          </a:p>
          <a:p>
            <a:pPr marL="342900" indent="-342900">
              <a:buFont typeface="+mj-lt"/>
              <a:buAutoNum type="arabicPeriod"/>
            </a:pPr>
            <a:r>
              <a:rPr lang="en-US" sz="1400" dirty="0" smtClean="0"/>
              <a:t>Simulation</a:t>
            </a:r>
          </a:p>
          <a:p>
            <a:pPr marL="342900" indent="-342900">
              <a:buFont typeface="+mj-lt"/>
              <a:buAutoNum type="arabicPeriod"/>
            </a:pPr>
            <a:r>
              <a:rPr lang="en-US" sz="1400" dirty="0" smtClean="0"/>
              <a:t>Recap</a:t>
            </a:r>
            <a:endParaRPr lang="de-DE" sz="1400" dirty="0"/>
          </a:p>
        </p:txBody>
      </p:sp>
      <p:sp>
        <p:nvSpPr>
          <p:cNvPr id="3" name="Foliennummernplatzhalter 2"/>
          <p:cNvSpPr>
            <a:spLocks noGrp="1"/>
          </p:cNvSpPr>
          <p:nvPr>
            <p:ph type="sldNum" sz="quarter" idx="12"/>
          </p:nvPr>
        </p:nvSpPr>
        <p:spPr/>
        <p:txBody>
          <a:bodyPr/>
          <a:lstStyle/>
          <a:p>
            <a:r>
              <a:rPr lang="de-AT" smtClean="0"/>
              <a:t>SEITE </a:t>
            </a:r>
            <a:fld id="{BE3DC40E-DBBE-4E2D-9EEC-FBF0DA0E9179}" type="slidenum">
              <a:rPr lang="de-AT" smtClean="0"/>
              <a:t>1</a:t>
            </a:fld>
            <a:endParaRPr lang="de-AT" dirty="0"/>
          </a:p>
        </p:txBody>
      </p:sp>
      <p:sp>
        <p:nvSpPr>
          <p:cNvPr id="5" name="Title 4">
            <a:extLst>
              <a:ext uri="{FF2B5EF4-FFF2-40B4-BE49-F238E27FC236}">
                <a16:creationId xmlns:a16="http://schemas.microsoft.com/office/drawing/2014/main" xmlns="" id="{A25E3810-7CC4-4F93-B619-F6F022800DBD}"/>
              </a:ext>
            </a:extLst>
          </p:cNvPr>
          <p:cNvSpPr>
            <a:spLocks noGrp="1"/>
          </p:cNvSpPr>
          <p:nvPr>
            <p:ph type="title"/>
          </p:nvPr>
        </p:nvSpPr>
        <p:spPr/>
        <p:txBody>
          <a:bodyPr/>
          <a:lstStyle/>
          <a:p>
            <a:r>
              <a:rPr lang="de-AT" dirty="0" smtClean="0">
                <a:latin typeface="Arial" panose="020B0604020202020204" pitchFamily="34" charset="0"/>
                <a:cs typeface="Arial" panose="020B0604020202020204" pitchFamily="34" charset="0"/>
              </a:rPr>
              <a:t>Chapter </a:t>
            </a:r>
            <a:r>
              <a:rPr lang="de-AT" dirty="0"/>
              <a:t>7</a:t>
            </a:r>
            <a:r>
              <a:rPr lang="de-AT" dirty="0" smtClean="0">
                <a:latin typeface="Arial" panose="020B0604020202020204" pitchFamily="34" charset="0"/>
                <a:cs typeface="Arial" panose="020B0604020202020204" pitchFamily="34" charset="0"/>
              </a:rPr>
              <a:t>: Quantitative </a:t>
            </a:r>
            <a:r>
              <a:rPr lang="de-AT" dirty="0" err="1" smtClean="0">
                <a:latin typeface="Arial" panose="020B0604020202020204" pitchFamily="34" charset="0"/>
                <a:cs typeface="Arial" panose="020B0604020202020204" pitchFamily="34" charset="0"/>
              </a:rPr>
              <a:t>Process</a:t>
            </a:r>
            <a:r>
              <a:rPr lang="de-AT" dirty="0" smtClean="0">
                <a:latin typeface="Arial" panose="020B0604020202020204" pitchFamily="34" charset="0"/>
                <a:cs typeface="Arial" panose="020B0604020202020204" pitchFamily="34" charset="0"/>
              </a:rPr>
              <a:t> Analysis</a:t>
            </a:r>
            <a:endParaRPr lang="de-AT" dirty="0">
              <a:latin typeface="Arial" panose="020B0604020202020204" pitchFamily="34" charset="0"/>
              <a:cs typeface="Arial" panose="020B0604020202020204" pitchFamily="34" charset="0"/>
            </a:endParaRPr>
          </a:p>
        </p:txBody>
      </p:sp>
      <p:sp>
        <p:nvSpPr>
          <p:cNvPr id="10" name="Rechteck 9"/>
          <p:cNvSpPr/>
          <p:nvPr/>
        </p:nvSpPr>
        <p:spPr>
          <a:xfrm>
            <a:off x="7496730" y="0"/>
            <a:ext cx="1726292" cy="1202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p:cNvPicPr>
            <a:picLocks noChangeAspect="1"/>
          </p:cNvPicPr>
          <p:nvPr/>
        </p:nvPicPr>
        <p:blipFill>
          <a:blip r:embed="rId3"/>
          <a:stretch>
            <a:fillRect/>
          </a:stretch>
        </p:blipFill>
        <p:spPr>
          <a:xfrm>
            <a:off x="1463798" y="1402645"/>
            <a:ext cx="2054876" cy="3383844"/>
          </a:xfrm>
          <a:prstGeom prst="rect">
            <a:avLst/>
          </a:prstGeom>
          <a:ln>
            <a:solidFill>
              <a:schemeClr val="tx1"/>
            </a:solidFill>
          </a:ln>
        </p:spPr>
      </p:pic>
    </p:spTree>
    <p:extLst>
      <p:ext uri="{BB962C8B-B14F-4D97-AF65-F5344CB8AC3E}">
        <p14:creationId xmlns:p14="http://schemas.microsoft.com/office/powerpoint/2010/main" val="3959215524"/>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37" descr="ch7_FlowAnalysisXORSpl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61282" y="2159001"/>
            <a:ext cx="6385718" cy="23944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4122692" y="2424479"/>
            <a:ext cx="521758" cy="502573"/>
          </a:xfrm>
          <a:prstGeom prst="rect">
            <a:avLst/>
          </a:prstGeom>
          <a:noFill/>
        </p:spPr>
        <p:txBody>
          <a:bodyPr wrap="square" rtlCol="0">
            <a:spAutoFit/>
          </a:bodyPr>
          <a:lstStyle/>
          <a:p>
            <a:pPr algn="ctr"/>
            <a:r>
              <a:rPr lang="en-US" sz="1333" dirty="0">
                <a:solidFill>
                  <a:srgbClr val="0000FF"/>
                </a:solidFill>
              </a:rPr>
              <a:t>50%</a:t>
            </a:r>
          </a:p>
        </p:txBody>
      </p:sp>
      <p:sp>
        <p:nvSpPr>
          <p:cNvPr id="7" name="TextBox 6"/>
          <p:cNvSpPr txBox="1"/>
          <p:nvPr/>
        </p:nvSpPr>
        <p:spPr>
          <a:xfrm>
            <a:off x="4133275" y="4107229"/>
            <a:ext cx="521758" cy="502573"/>
          </a:xfrm>
          <a:prstGeom prst="rect">
            <a:avLst/>
          </a:prstGeom>
          <a:noFill/>
        </p:spPr>
        <p:txBody>
          <a:bodyPr wrap="square" rtlCol="0">
            <a:spAutoFit/>
          </a:bodyPr>
          <a:lstStyle/>
          <a:p>
            <a:pPr algn="ctr"/>
            <a:r>
              <a:rPr lang="en-US" sz="1333" dirty="0">
                <a:solidFill>
                  <a:srgbClr val="0000FF"/>
                </a:solidFill>
              </a:rPr>
              <a:t>50%</a:t>
            </a:r>
          </a:p>
        </p:txBody>
      </p:sp>
      <p:sp>
        <p:nvSpPr>
          <p:cNvPr id="8" name="TextBox 7"/>
          <p:cNvSpPr txBox="1"/>
          <p:nvPr/>
        </p:nvSpPr>
        <p:spPr>
          <a:xfrm>
            <a:off x="4133275" y="2424479"/>
            <a:ext cx="521758" cy="502573"/>
          </a:xfrm>
          <a:prstGeom prst="rect">
            <a:avLst/>
          </a:prstGeom>
          <a:noFill/>
        </p:spPr>
        <p:txBody>
          <a:bodyPr wrap="square" rtlCol="0">
            <a:spAutoFit/>
          </a:bodyPr>
          <a:lstStyle/>
          <a:p>
            <a:pPr algn="ctr"/>
            <a:r>
              <a:rPr lang="en-US" sz="1333" dirty="0">
                <a:solidFill>
                  <a:srgbClr val="0000FF"/>
                </a:solidFill>
              </a:rPr>
              <a:t>90%</a:t>
            </a:r>
          </a:p>
        </p:txBody>
      </p:sp>
      <p:sp>
        <p:nvSpPr>
          <p:cNvPr id="9" name="TextBox 8"/>
          <p:cNvSpPr txBox="1"/>
          <p:nvPr/>
        </p:nvSpPr>
        <p:spPr>
          <a:xfrm>
            <a:off x="4133275" y="4117813"/>
            <a:ext cx="521758" cy="502573"/>
          </a:xfrm>
          <a:prstGeom prst="rect">
            <a:avLst/>
          </a:prstGeom>
          <a:noFill/>
        </p:spPr>
        <p:txBody>
          <a:bodyPr wrap="square" rtlCol="0">
            <a:spAutoFit/>
          </a:bodyPr>
          <a:lstStyle/>
          <a:p>
            <a:pPr algn="ctr"/>
            <a:r>
              <a:rPr lang="en-US" sz="1333" dirty="0">
                <a:solidFill>
                  <a:srgbClr val="0000FF"/>
                </a:solidFill>
              </a:rPr>
              <a:t>10%</a:t>
            </a:r>
          </a:p>
        </p:txBody>
      </p:sp>
      <p:sp>
        <p:nvSpPr>
          <p:cNvPr id="10" name="TextBox 9"/>
          <p:cNvSpPr txBox="1"/>
          <p:nvPr/>
        </p:nvSpPr>
        <p:spPr>
          <a:xfrm>
            <a:off x="1986043" y="4755585"/>
            <a:ext cx="5049187" cy="400110"/>
          </a:xfrm>
          <a:prstGeom prst="rect">
            <a:avLst/>
          </a:prstGeom>
          <a:noFill/>
        </p:spPr>
        <p:txBody>
          <a:bodyPr wrap="square" rtlCol="0">
            <a:spAutoFit/>
          </a:bodyPr>
          <a:lstStyle/>
          <a:p>
            <a:pPr algn="ctr"/>
            <a:r>
              <a:rPr lang="en-US" sz="2000" dirty="0">
                <a:solidFill>
                  <a:srgbClr val="0000FF"/>
                </a:solidFill>
              </a:rPr>
              <a:t>Cycle time = 10 + (20+10)/2 = 25</a:t>
            </a:r>
          </a:p>
        </p:txBody>
      </p:sp>
      <p:sp>
        <p:nvSpPr>
          <p:cNvPr id="11" name="TextBox 10"/>
          <p:cNvSpPr txBox="1"/>
          <p:nvPr/>
        </p:nvSpPr>
        <p:spPr>
          <a:xfrm>
            <a:off x="1964877" y="4861418"/>
            <a:ext cx="5049187" cy="707886"/>
          </a:xfrm>
          <a:prstGeom prst="rect">
            <a:avLst/>
          </a:prstGeom>
          <a:noFill/>
        </p:spPr>
        <p:txBody>
          <a:bodyPr wrap="square" rtlCol="0">
            <a:spAutoFit/>
          </a:bodyPr>
          <a:lstStyle/>
          <a:p>
            <a:pPr algn="ctr"/>
            <a:r>
              <a:rPr lang="en-US" sz="2000" dirty="0">
                <a:solidFill>
                  <a:srgbClr val="0000FF"/>
                </a:solidFill>
              </a:rPr>
              <a:t>Cycle time = 10 + 0.9*20+0.1*10 = 29</a:t>
            </a:r>
          </a:p>
        </p:txBody>
      </p:sp>
      <p:sp>
        <p:nvSpPr>
          <p:cNvPr id="2" name="Title 1"/>
          <p:cNvSpPr>
            <a:spLocks noGrp="1"/>
          </p:cNvSpPr>
          <p:nvPr>
            <p:ph type="title"/>
          </p:nvPr>
        </p:nvSpPr>
        <p:spPr/>
        <p:txBody>
          <a:bodyPr/>
          <a:lstStyle/>
          <a:p>
            <a:r>
              <a:rPr lang="en-US" dirty="0" smtClean="0"/>
              <a:t>Example: Alternative Paths</a:t>
            </a:r>
            <a:endParaRPr lang="en-US" dirty="0"/>
          </a:p>
        </p:txBody>
      </p:sp>
      <p:sp>
        <p:nvSpPr>
          <p:cNvPr id="14" name="Rectangle 8"/>
          <p:cNvSpPr>
            <a:spLocks noChangeArrowheads="1"/>
          </p:cNvSpPr>
          <p:nvPr/>
        </p:nvSpPr>
        <p:spPr bwMode="auto">
          <a:xfrm>
            <a:off x="1079500" y="1270000"/>
            <a:ext cx="70485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1770" indent="-281770">
              <a:lnSpc>
                <a:spcPct val="90000"/>
              </a:lnSpc>
              <a:spcBef>
                <a:spcPct val="20000"/>
              </a:spcBef>
              <a:buFontTx/>
              <a:buChar char="•"/>
            </a:pPr>
            <a:endParaRPr lang="en-US" sz="1500" dirty="0"/>
          </a:p>
          <a:p>
            <a:pPr marL="281770" indent="-281770">
              <a:lnSpc>
                <a:spcPct val="90000"/>
              </a:lnSpc>
              <a:spcBef>
                <a:spcPct val="20000"/>
              </a:spcBef>
              <a:buFontTx/>
              <a:buChar char="•"/>
            </a:pPr>
            <a:r>
              <a:rPr lang="en-US" sz="2000" dirty="0"/>
              <a:t>What is the average cycle time?</a:t>
            </a:r>
          </a:p>
        </p:txBody>
      </p:sp>
    </p:spTree>
    <p:extLst>
      <p:ext uri="{BB962C8B-B14F-4D97-AF65-F5344CB8AC3E}">
        <p14:creationId xmlns:p14="http://schemas.microsoft.com/office/powerpoint/2010/main" val="218867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8" grpId="0"/>
      <p:bldP spid="9" grpId="0"/>
      <p:bldP spid="10" grpId="0"/>
      <p:bldP spid="10" grpId="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descr="ch7_FlowAnalysisANDSpli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2286000"/>
            <a:ext cx="6171407"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p:cNvSpPr txBox="1"/>
          <p:nvPr/>
        </p:nvSpPr>
        <p:spPr>
          <a:xfrm>
            <a:off x="1964877" y="4745002"/>
            <a:ext cx="5049187" cy="400110"/>
          </a:xfrm>
          <a:prstGeom prst="rect">
            <a:avLst/>
          </a:prstGeom>
          <a:noFill/>
        </p:spPr>
        <p:txBody>
          <a:bodyPr wrap="square" rtlCol="0">
            <a:spAutoFit/>
          </a:bodyPr>
          <a:lstStyle/>
          <a:p>
            <a:pPr algn="ctr"/>
            <a:r>
              <a:rPr lang="en-US" sz="2000" dirty="0">
                <a:solidFill>
                  <a:srgbClr val="0000FF"/>
                </a:solidFill>
              </a:rPr>
              <a:t>Cycle time = 10 + 20 = 30</a:t>
            </a:r>
          </a:p>
        </p:txBody>
      </p:sp>
      <p:sp>
        <p:nvSpPr>
          <p:cNvPr id="2" name="Title 1"/>
          <p:cNvSpPr>
            <a:spLocks noGrp="1"/>
          </p:cNvSpPr>
          <p:nvPr>
            <p:ph type="title"/>
          </p:nvPr>
        </p:nvSpPr>
        <p:spPr/>
        <p:txBody>
          <a:bodyPr/>
          <a:lstStyle/>
          <a:p>
            <a:r>
              <a:rPr lang="en-US" dirty="0" smtClean="0"/>
              <a:t>Example: Parallel paths</a:t>
            </a:r>
            <a:endParaRPr lang="en-US" dirty="0"/>
          </a:p>
        </p:txBody>
      </p:sp>
      <p:sp>
        <p:nvSpPr>
          <p:cNvPr id="8" name="Rectangle 8"/>
          <p:cNvSpPr>
            <a:spLocks noChangeArrowheads="1"/>
          </p:cNvSpPr>
          <p:nvPr/>
        </p:nvSpPr>
        <p:spPr bwMode="auto">
          <a:xfrm>
            <a:off x="1079500" y="1270000"/>
            <a:ext cx="70485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1770" indent="-281770">
              <a:lnSpc>
                <a:spcPct val="90000"/>
              </a:lnSpc>
              <a:spcBef>
                <a:spcPct val="20000"/>
              </a:spcBef>
              <a:buFontTx/>
              <a:buChar char="•"/>
            </a:pPr>
            <a:endParaRPr lang="en-US" sz="1500" dirty="0"/>
          </a:p>
          <a:p>
            <a:pPr marL="281770" indent="-281770">
              <a:lnSpc>
                <a:spcPct val="90000"/>
              </a:lnSpc>
              <a:spcBef>
                <a:spcPct val="20000"/>
              </a:spcBef>
              <a:buFontTx/>
              <a:buChar char="•"/>
            </a:pPr>
            <a:r>
              <a:rPr lang="en-US" sz="2000" dirty="0"/>
              <a:t>What is the average cycle time?</a:t>
            </a:r>
          </a:p>
        </p:txBody>
      </p:sp>
    </p:spTree>
    <p:extLst>
      <p:ext uri="{BB962C8B-B14F-4D97-AF65-F5344CB8AC3E}">
        <p14:creationId xmlns:p14="http://schemas.microsoft.com/office/powerpoint/2010/main" val="77128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1-14 at 11.46.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915" y="2471153"/>
            <a:ext cx="7228918" cy="1619363"/>
          </a:xfrm>
          <a:prstGeom prst="rect">
            <a:avLst/>
          </a:prstGeom>
        </p:spPr>
      </p:pic>
      <p:sp>
        <p:nvSpPr>
          <p:cNvPr id="30723" name="Rectangle 8"/>
          <p:cNvSpPr>
            <a:spLocks noChangeArrowheads="1"/>
          </p:cNvSpPr>
          <p:nvPr/>
        </p:nvSpPr>
        <p:spPr bwMode="auto">
          <a:xfrm>
            <a:off x="1079500" y="1270000"/>
            <a:ext cx="70485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1770" indent="-281770">
              <a:lnSpc>
                <a:spcPct val="90000"/>
              </a:lnSpc>
              <a:spcBef>
                <a:spcPct val="20000"/>
              </a:spcBef>
              <a:buFontTx/>
              <a:buChar char="•"/>
            </a:pPr>
            <a:endParaRPr lang="en-US" sz="1500" dirty="0"/>
          </a:p>
          <a:p>
            <a:pPr marL="281770" indent="-281770">
              <a:lnSpc>
                <a:spcPct val="90000"/>
              </a:lnSpc>
              <a:spcBef>
                <a:spcPct val="20000"/>
              </a:spcBef>
              <a:buFontTx/>
              <a:buChar char="•"/>
            </a:pPr>
            <a:r>
              <a:rPr lang="en-US" sz="2000" dirty="0"/>
              <a:t>What is the average cycle time?</a:t>
            </a:r>
          </a:p>
        </p:txBody>
      </p:sp>
      <p:sp>
        <p:nvSpPr>
          <p:cNvPr id="2" name="Title 1"/>
          <p:cNvSpPr>
            <a:spLocks noGrp="1"/>
          </p:cNvSpPr>
          <p:nvPr>
            <p:ph type="title"/>
          </p:nvPr>
        </p:nvSpPr>
        <p:spPr/>
        <p:txBody>
          <a:bodyPr/>
          <a:lstStyle/>
          <a:p>
            <a:r>
              <a:rPr lang="en-US" dirty="0" smtClean="0"/>
              <a:t>Example: Rework loop</a:t>
            </a:r>
            <a:endParaRPr lang="en-US" dirty="0"/>
          </a:p>
        </p:txBody>
      </p:sp>
      <p:sp>
        <p:nvSpPr>
          <p:cNvPr id="8" name="TextBox 7"/>
          <p:cNvSpPr txBox="1"/>
          <p:nvPr/>
        </p:nvSpPr>
        <p:spPr>
          <a:xfrm>
            <a:off x="6779108" y="2826646"/>
            <a:ext cx="692702" cy="297454"/>
          </a:xfrm>
          <a:prstGeom prst="rect">
            <a:avLst/>
          </a:prstGeom>
          <a:noFill/>
        </p:spPr>
        <p:txBody>
          <a:bodyPr wrap="square" rtlCol="0">
            <a:spAutoFit/>
          </a:bodyPr>
          <a:lstStyle/>
          <a:p>
            <a:pPr algn="ctr"/>
            <a:r>
              <a:rPr lang="en-US" sz="1333" dirty="0">
                <a:solidFill>
                  <a:srgbClr val="0000FF"/>
                </a:solidFill>
              </a:rPr>
              <a:t>100%</a:t>
            </a:r>
          </a:p>
        </p:txBody>
      </p:sp>
      <p:sp>
        <p:nvSpPr>
          <p:cNvPr id="9" name="TextBox 8"/>
          <p:cNvSpPr txBox="1"/>
          <p:nvPr/>
        </p:nvSpPr>
        <p:spPr>
          <a:xfrm>
            <a:off x="6641524" y="3620396"/>
            <a:ext cx="660883" cy="297454"/>
          </a:xfrm>
          <a:prstGeom prst="rect">
            <a:avLst/>
          </a:prstGeom>
          <a:noFill/>
        </p:spPr>
        <p:txBody>
          <a:bodyPr wrap="square" rtlCol="0">
            <a:spAutoFit/>
          </a:bodyPr>
          <a:lstStyle/>
          <a:p>
            <a:pPr algn="ctr"/>
            <a:r>
              <a:rPr lang="en-US" sz="1333" dirty="0">
                <a:solidFill>
                  <a:srgbClr val="0000FF"/>
                </a:solidFill>
              </a:rPr>
              <a:t>0%</a:t>
            </a:r>
          </a:p>
        </p:txBody>
      </p:sp>
      <p:sp>
        <p:nvSpPr>
          <p:cNvPr id="10" name="TextBox 9"/>
          <p:cNvSpPr txBox="1"/>
          <p:nvPr/>
        </p:nvSpPr>
        <p:spPr>
          <a:xfrm>
            <a:off x="1964877" y="4462090"/>
            <a:ext cx="5049187" cy="400110"/>
          </a:xfrm>
          <a:prstGeom prst="rect">
            <a:avLst/>
          </a:prstGeom>
          <a:noFill/>
        </p:spPr>
        <p:txBody>
          <a:bodyPr wrap="square" rtlCol="0">
            <a:spAutoFit/>
          </a:bodyPr>
          <a:lstStyle/>
          <a:p>
            <a:pPr algn="ctr"/>
            <a:r>
              <a:rPr lang="en-US" sz="2000" dirty="0">
                <a:solidFill>
                  <a:srgbClr val="0000FF"/>
                </a:solidFill>
              </a:rPr>
              <a:t>Cycle time = 10 + 20 = 30</a:t>
            </a:r>
          </a:p>
        </p:txBody>
      </p:sp>
      <p:sp>
        <p:nvSpPr>
          <p:cNvPr id="11" name="TextBox 10"/>
          <p:cNvSpPr txBox="1"/>
          <p:nvPr/>
        </p:nvSpPr>
        <p:spPr>
          <a:xfrm>
            <a:off x="6969607" y="2826646"/>
            <a:ext cx="569547" cy="297454"/>
          </a:xfrm>
          <a:prstGeom prst="rect">
            <a:avLst/>
          </a:prstGeom>
          <a:noFill/>
        </p:spPr>
        <p:txBody>
          <a:bodyPr wrap="square" rtlCol="0">
            <a:spAutoFit/>
          </a:bodyPr>
          <a:lstStyle/>
          <a:p>
            <a:pPr algn="ctr"/>
            <a:r>
              <a:rPr lang="en-US" sz="1333" dirty="0">
                <a:solidFill>
                  <a:srgbClr val="0000FF"/>
                </a:solidFill>
              </a:rPr>
              <a:t>1%</a:t>
            </a:r>
          </a:p>
        </p:txBody>
      </p:sp>
      <p:sp>
        <p:nvSpPr>
          <p:cNvPr id="12" name="TextBox 11"/>
          <p:cNvSpPr txBox="1"/>
          <p:nvPr/>
        </p:nvSpPr>
        <p:spPr>
          <a:xfrm>
            <a:off x="6789692" y="3620396"/>
            <a:ext cx="608058" cy="297454"/>
          </a:xfrm>
          <a:prstGeom prst="rect">
            <a:avLst/>
          </a:prstGeom>
          <a:noFill/>
        </p:spPr>
        <p:txBody>
          <a:bodyPr wrap="square" rtlCol="0">
            <a:spAutoFit/>
          </a:bodyPr>
          <a:lstStyle/>
          <a:p>
            <a:pPr algn="ctr"/>
            <a:r>
              <a:rPr lang="en-US" sz="1333" dirty="0">
                <a:solidFill>
                  <a:srgbClr val="0000FF"/>
                </a:solidFill>
              </a:rPr>
              <a:t>99%</a:t>
            </a:r>
          </a:p>
        </p:txBody>
      </p:sp>
      <p:sp>
        <p:nvSpPr>
          <p:cNvPr id="13" name="TextBox 12"/>
          <p:cNvSpPr txBox="1"/>
          <p:nvPr/>
        </p:nvSpPr>
        <p:spPr>
          <a:xfrm>
            <a:off x="1975460" y="4836638"/>
            <a:ext cx="5049187" cy="400110"/>
          </a:xfrm>
          <a:prstGeom prst="rect">
            <a:avLst/>
          </a:prstGeom>
          <a:noFill/>
        </p:spPr>
        <p:txBody>
          <a:bodyPr wrap="square" rtlCol="0">
            <a:spAutoFit/>
          </a:bodyPr>
          <a:lstStyle/>
          <a:p>
            <a:pPr algn="ctr"/>
            <a:r>
              <a:rPr lang="en-US" sz="2000" dirty="0">
                <a:solidFill>
                  <a:srgbClr val="0000FF"/>
                </a:solidFill>
              </a:rPr>
              <a:t>Cycle time = 10 + 20/0.01 = 2010</a:t>
            </a:r>
          </a:p>
        </p:txBody>
      </p:sp>
      <p:sp>
        <p:nvSpPr>
          <p:cNvPr id="14" name="TextBox 13"/>
          <p:cNvSpPr txBox="1"/>
          <p:nvPr/>
        </p:nvSpPr>
        <p:spPr>
          <a:xfrm>
            <a:off x="6789692" y="2746710"/>
            <a:ext cx="625845" cy="297454"/>
          </a:xfrm>
          <a:prstGeom prst="rect">
            <a:avLst/>
          </a:prstGeom>
          <a:noFill/>
        </p:spPr>
        <p:txBody>
          <a:bodyPr wrap="square" rtlCol="0">
            <a:spAutoFit/>
          </a:bodyPr>
          <a:lstStyle/>
          <a:p>
            <a:pPr algn="ctr"/>
            <a:r>
              <a:rPr lang="en-US" sz="1333" dirty="0">
                <a:solidFill>
                  <a:srgbClr val="0000FF"/>
                </a:solidFill>
              </a:rPr>
              <a:t>80%</a:t>
            </a:r>
          </a:p>
        </p:txBody>
      </p:sp>
      <p:sp>
        <p:nvSpPr>
          <p:cNvPr id="15" name="TextBox 14"/>
          <p:cNvSpPr txBox="1"/>
          <p:nvPr/>
        </p:nvSpPr>
        <p:spPr>
          <a:xfrm>
            <a:off x="6620358" y="3757979"/>
            <a:ext cx="618642" cy="297454"/>
          </a:xfrm>
          <a:prstGeom prst="rect">
            <a:avLst/>
          </a:prstGeom>
          <a:noFill/>
        </p:spPr>
        <p:txBody>
          <a:bodyPr wrap="square" rtlCol="0">
            <a:spAutoFit/>
          </a:bodyPr>
          <a:lstStyle/>
          <a:p>
            <a:pPr algn="ctr"/>
            <a:r>
              <a:rPr lang="en-US" sz="1333" dirty="0">
                <a:solidFill>
                  <a:srgbClr val="0000FF"/>
                </a:solidFill>
              </a:rPr>
              <a:t>20%</a:t>
            </a:r>
          </a:p>
        </p:txBody>
      </p:sp>
      <p:sp>
        <p:nvSpPr>
          <p:cNvPr id="16" name="TextBox 15"/>
          <p:cNvSpPr txBox="1"/>
          <p:nvPr/>
        </p:nvSpPr>
        <p:spPr>
          <a:xfrm>
            <a:off x="1880210" y="5185446"/>
            <a:ext cx="5049187" cy="400110"/>
          </a:xfrm>
          <a:prstGeom prst="rect">
            <a:avLst/>
          </a:prstGeom>
          <a:noFill/>
        </p:spPr>
        <p:txBody>
          <a:bodyPr wrap="square" rtlCol="0">
            <a:spAutoFit/>
          </a:bodyPr>
          <a:lstStyle/>
          <a:p>
            <a:pPr algn="ctr"/>
            <a:r>
              <a:rPr lang="en-US" sz="2000" dirty="0">
                <a:solidFill>
                  <a:srgbClr val="0000FF"/>
                </a:solidFill>
              </a:rPr>
              <a:t>Cycle time = 10 + 20/0.8 = 35</a:t>
            </a:r>
          </a:p>
        </p:txBody>
      </p:sp>
    </p:spTree>
    <p:extLst>
      <p:ext uri="{BB962C8B-B14F-4D97-AF65-F5344CB8AC3E}">
        <p14:creationId xmlns:p14="http://schemas.microsoft.com/office/powerpoint/2010/main" val="233504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P spid="12" grpId="0"/>
      <p:bldP spid="12" grpId="1"/>
      <p:bldP spid="13" grpId="0"/>
      <p:bldP spid="13" grpId="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lstStyle/>
          <a:p>
            <a:r>
              <a:rPr lang="en-US" dirty="0" smtClean="0">
                <a:latin typeface="Times New Roman" charset="0"/>
                <a:ea typeface="ＭＳ Ｐゴシック" charset="0"/>
                <a:cs typeface="ＭＳ Ｐゴシック" charset="0"/>
              </a:rPr>
              <a:t>Flow analysis equations for cycle time</a:t>
            </a:r>
            <a:endParaRPr lang="en-US" dirty="0">
              <a:latin typeface="Times New Roman" charset="0"/>
              <a:ea typeface="ＭＳ Ｐゴシック" charset="0"/>
              <a:cs typeface="ＭＳ Ｐゴシック" charset="0"/>
            </a:endParaRPr>
          </a:p>
        </p:txBody>
      </p:sp>
      <p:sp>
        <p:nvSpPr>
          <p:cNvPr id="23581" name="Text Box 11"/>
          <p:cNvSpPr txBox="1">
            <a:spLocks noChangeArrowheads="1"/>
          </p:cNvSpPr>
          <p:nvPr/>
        </p:nvSpPr>
        <p:spPr bwMode="auto">
          <a:xfrm>
            <a:off x="4659644" y="3581073"/>
            <a:ext cx="326727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dirty="0"/>
              <a:t>CT = max(T</a:t>
            </a:r>
            <a:r>
              <a:rPr lang="en-US" sz="2000" baseline="-25000" dirty="0"/>
              <a:t>1</a:t>
            </a:r>
            <a:r>
              <a:rPr lang="en-US" sz="2000" dirty="0"/>
              <a:t>, T</a:t>
            </a:r>
            <a:r>
              <a:rPr lang="en-US" sz="2000" baseline="-25000" dirty="0"/>
              <a:t>2</a:t>
            </a:r>
            <a:r>
              <a:rPr lang="en-US" sz="2000" dirty="0"/>
              <a:t>,…, T</a:t>
            </a:r>
            <a:r>
              <a:rPr lang="en-US" sz="2000" baseline="-25000" dirty="0"/>
              <a:t>N</a:t>
            </a:r>
            <a:r>
              <a:rPr lang="en-US" sz="2000" dirty="0"/>
              <a:t>)</a:t>
            </a:r>
          </a:p>
        </p:txBody>
      </p:sp>
      <p:sp>
        <p:nvSpPr>
          <p:cNvPr id="23579" name="Text Box 11"/>
          <p:cNvSpPr txBox="1">
            <a:spLocks noChangeArrowheads="1"/>
          </p:cNvSpPr>
          <p:nvPr/>
        </p:nvSpPr>
        <p:spPr bwMode="auto">
          <a:xfrm>
            <a:off x="4667250" y="2413003"/>
            <a:ext cx="3302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dirty="0"/>
              <a:t>CT = p</a:t>
            </a:r>
            <a:r>
              <a:rPr lang="en-US" sz="2000" baseline="-25000" dirty="0"/>
              <a:t>1</a:t>
            </a:r>
            <a:r>
              <a:rPr lang="en-US" sz="2000" dirty="0"/>
              <a:t>*T</a:t>
            </a:r>
            <a:r>
              <a:rPr lang="en-US" sz="2000" baseline="-25000" dirty="0"/>
              <a:t>1</a:t>
            </a:r>
            <a:r>
              <a:rPr lang="en-US" sz="2000" dirty="0"/>
              <a:t>+p</a:t>
            </a:r>
            <a:r>
              <a:rPr lang="en-US" sz="2000" baseline="-25000" dirty="0"/>
              <a:t>2</a:t>
            </a:r>
            <a:r>
              <a:rPr lang="en-US" sz="2000" dirty="0"/>
              <a:t>*T</a:t>
            </a:r>
            <a:r>
              <a:rPr lang="en-US" sz="2000" baseline="-25000" dirty="0"/>
              <a:t>2</a:t>
            </a:r>
            <a:r>
              <a:rPr lang="en-US" sz="2000" dirty="0"/>
              <a:t>+…+ </a:t>
            </a:r>
            <a:r>
              <a:rPr lang="en-US" sz="2000" dirty="0" err="1"/>
              <a:t>p</a:t>
            </a:r>
            <a:r>
              <a:rPr lang="en-US" sz="2000" baseline="-25000" dirty="0" err="1"/>
              <a:t>n</a:t>
            </a:r>
            <a:r>
              <a:rPr lang="en-US" sz="2000" dirty="0"/>
              <a:t>*T</a:t>
            </a:r>
            <a:r>
              <a:rPr lang="en-US" sz="2000" baseline="-25000" dirty="0"/>
              <a:t>N</a:t>
            </a:r>
            <a:r>
              <a:rPr lang="en-US" sz="2000" dirty="0"/>
              <a:t> </a:t>
            </a:r>
          </a:p>
        </p:txBody>
      </p:sp>
      <p:sp>
        <p:nvSpPr>
          <p:cNvPr id="23577" name="AutoShape 13"/>
          <p:cNvSpPr>
            <a:spLocks noChangeArrowheads="1"/>
          </p:cNvSpPr>
          <p:nvPr/>
        </p:nvSpPr>
        <p:spPr bwMode="auto">
          <a:xfrm>
            <a:off x="4095750" y="2349503"/>
            <a:ext cx="444500" cy="4445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sz="1500"/>
          </a:p>
        </p:txBody>
      </p:sp>
      <p:sp>
        <p:nvSpPr>
          <p:cNvPr id="23575" name="Text Box 54"/>
          <p:cNvSpPr txBox="1">
            <a:spLocks noChangeArrowheads="1"/>
          </p:cNvSpPr>
          <p:nvPr/>
        </p:nvSpPr>
        <p:spPr bwMode="auto">
          <a:xfrm>
            <a:off x="4635500" y="4868333"/>
            <a:ext cx="15875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dirty="0"/>
              <a:t>CT = T / (1-r)</a:t>
            </a:r>
          </a:p>
        </p:txBody>
      </p:sp>
      <p:sp>
        <p:nvSpPr>
          <p:cNvPr id="23573" name="AutoShape 55"/>
          <p:cNvSpPr>
            <a:spLocks noChangeArrowheads="1"/>
          </p:cNvSpPr>
          <p:nvPr/>
        </p:nvSpPr>
        <p:spPr bwMode="auto">
          <a:xfrm>
            <a:off x="4095750" y="4804833"/>
            <a:ext cx="444500" cy="4445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sz="1500"/>
          </a:p>
        </p:txBody>
      </p:sp>
      <p:sp>
        <p:nvSpPr>
          <p:cNvPr id="23565" name="AutoShape 55"/>
          <p:cNvSpPr>
            <a:spLocks noChangeArrowheads="1"/>
          </p:cNvSpPr>
          <p:nvPr/>
        </p:nvSpPr>
        <p:spPr bwMode="auto">
          <a:xfrm>
            <a:off x="4085167" y="3598333"/>
            <a:ext cx="444500" cy="4445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sz="1500"/>
          </a:p>
        </p:txBody>
      </p:sp>
      <p:sp>
        <p:nvSpPr>
          <p:cNvPr id="23571" name="Text Box 11"/>
          <p:cNvSpPr txBox="1">
            <a:spLocks noChangeArrowheads="1"/>
          </p:cNvSpPr>
          <p:nvPr/>
        </p:nvSpPr>
        <p:spPr bwMode="auto">
          <a:xfrm>
            <a:off x="4684303" y="1353943"/>
            <a:ext cx="262623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charset="0"/>
                <a:ea typeface="ＭＳ Ｐゴシック" charset="0"/>
                <a:cs typeface="ＭＳ Ｐゴシック" charset="0"/>
              </a:defRPr>
            </a:lvl1pPr>
            <a:lvl2pPr marL="37931725" indent="-37474525" eaLnBrk="0" hangingPunct="0">
              <a:defRPr sz="2400">
                <a:solidFill>
                  <a:schemeClr val="tx1"/>
                </a:solidFill>
                <a:latin typeface="Times New Roman" charset="0"/>
                <a:ea typeface="ＭＳ Ｐゴシック" charset="0"/>
              </a:defRPr>
            </a:lvl2pPr>
            <a:lvl3pPr eaLnBrk="0" hangingPunct="0">
              <a:defRPr sz="2400">
                <a:solidFill>
                  <a:schemeClr val="tx1"/>
                </a:solidFill>
                <a:latin typeface="Times New Roman" charset="0"/>
                <a:ea typeface="ＭＳ Ｐゴシック" charset="0"/>
              </a:defRPr>
            </a:lvl3pPr>
            <a:lvl4pPr eaLnBrk="0" hangingPunct="0">
              <a:defRPr sz="2400">
                <a:solidFill>
                  <a:schemeClr val="tx1"/>
                </a:solidFill>
                <a:latin typeface="Times New Roman" charset="0"/>
                <a:ea typeface="ＭＳ Ｐゴシック" charset="0"/>
              </a:defRPr>
            </a:lvl4pPr>
            <a:lvl5pPr eaLnBrk="0" hangingPunct="0">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pPr>
            <a:r>
              <a:rPr lang="en-US" sz="2000" dirty="0"/>
              <a:t>CT = T</a:t>
            </a:r>
            <a:r>
              <a:rPr lang="en-US" sz="2000" baseline="-25000" dirty="0"/>
              <a:t>1</a:t>
            </a:r>
            <a:r>
              <a:rPr lang="en-US" sz="2000" dirty="0"/>
              <a:t>+T</a:t>
            </a:r>
            <a:r>
              <a:rPr lang="en-US" sz="2000" baseline="-25000" dirty="0"/>
              <a:t>2</a:t>
            </a:r>
            <a:r>
              <a:rPr lang="en-US" sz="2000" dirty="0"/>
              <a:t>+…+ T</a:t>
            </a:r>
            <a:r>
              <a:rPr lang="en-US" sz="2000" baseline="-25000" dirty="0"/>
              <a:t>N</a:t>
            </a:r>
            <a:endParaRPr lang="en-US" sz="2000" dirty="0"/>
          </a:p>
        </p:txBody>
      </p:sp>
      <p:sp>
        <p:nvSpPr>
          <p:cNvPr id="31" name="AutoShape 13"/>
          <p:cNvSpPr>
            <a:spLocks noChangeArrowheads="1"/>
          </p:cNvSpPr>
          <p:nvPr/>
        </p:nvSpPr>
        <p:spPr bwMode="auto">
          <a:xfrm>
            <a:off x="4106333" y="1333503"/>
            <a:ext cx="444500" cy="444500"/>
          </a:xfrm>
          <a:prstGeom prst="rightArrow">
            <a:avLst>
              <a:gd name="adj1" fmla="val 50000"/>
              <a:gd name="adj2" fmla="val 25000"/>
            </a:avLst>
          </a:prstGeom>
          <a:solidFill>
            <a:srgbClr val="333399"/>
          </a:solidFill>
          <a:ln w="9525">
            <a:solidFill>
              <a:schemeClr val="tx1"/>
            </a:solidFill>
            <a:miter lim="800000"/>
            <a:headEnd/>
            <a:tailEnd/>
          </a:ln>
        </p:spPr>
        <p:txBody>
          <a:bodyPr wrap="none" anchor="ctr"/>
          <a:lstStyle/>
          <a:p>
            <a:endParaRPr lang="et-EE" sz="1500"/>
          </a:p>
        </p:txBody>
      </p:sp>
      <p:pic>
        <p:nvPicPr>
          <p:cNvPr id="6" name="Picture 5"/>
          <p:cNvPicPr>
            <a:picLocks noChangeAspect="1"/>
          </p:cNvPicPr>
          <p:nvPr/>
        </p:nvPicPr>
        <p:blipFill>
          <a:blip r:embed="rId2"/>
          <a:stretch>
            <a:fillRect/>
          </a:stretch>
        </p:blipFill>
        <p:spPr>
          <a:xfrm>
            <a:off x="1164167" y="4760719"/>
            <a:ext cx="2889250" cy="657948"/>
          </a:xfrm>
          <a:prstGeom prst="rect">
            <a:avLst/>
          </a:prstGeom>
        </p:spPr>
      </p:pic>
      <p:pic>
        <p:nvPicPr>
          <p:cNvPr id="8" name="Picture 7"/>
          <p:cNvPicPr>
            <a:picLocks noChangeAspect="1"/>
          </p:cNvPicPr>
          <p:nvPr/>
        </p:nvPicPr>
        <p:blipFill>
          <a:blip r:embed="rId3"/>
          <a:stretch>
            <a:fillRect/>
          </a:stretch>
        </p:blipFill>
        <p:spPr>
          <a:xfrm>
            <a:off x="1217083" y="3354311"/>
            <a:ext cx="2084917" cy="1281189"/>
          </a:xfrm>
          <a:prstGeom prst="rect">
            <a:avLst/>
          </a:prstGeom>
        </p:spPr>
      </p:pic>
      <p:pic>
        <p:nvPicPr>
          <p:cNvPr id="9" name="Picture 8"/>
          <p:cNvPicPr>
            <a:picLocks noChangeAspect="1"/>
          </p:cNvPicPr>
          <p:nvPr/>
        </p:nvPicPr>
        <p:blipFill>
          <a:blip r:embed="rId4"/>
          <a:stretch>
            <a:fillRect/>
          </a:stretch>
        </p:blipFill>
        <p:spPr>
          <a:xfrm>
            <a:off x="1291167" y="1971206"/>
            <a:ext cx="2148417" cy="1320210"/>
          </a:xfrm>
          <a:prstGeom prst="rect">
            <a:avLst/>
          </a:prstGeom>
        </p:spPr>
      </p:pic>
      <p:pic>
        <p:nvPicPr>
          <p:cNvPr id="10" name="Picture 9"/>
          <p:cNvPicPr>
            <a:picLocks noChangeAspect="1"/>
          </p:cNvPicPr>
          <p:nvPr/>
        </p:nvPicPr>
        <p:blipFill>
          <a:blip r:embed="rId5"/>
          <a:stretch>
            <a:fillRect/>
          </a:stretch>
        </p:blipFill>
        <p:spPr>
          <a:xfrm>
            <a:off x="1079500" y="1322917"/>
            <a:ext cx="2762250" cy="518583"/>
          </a:xfrm>
          <a:prstGeom prst="rect">
            <a:avLst/>
          </a:prstGeom>
        </p:spPr>
      </p:pic>
    </p:spTree>
    <p:extLst>
      <p:ext uri="{BB962C8B-B14F-4D97-AF65-F5344CB8AC3E}">
        <p14:creationId xmlns:p14="http://schemas.microsoft.com/office/powerpoint/2010/main" val="26793952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01-14 at 3.43.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524064"/>
            <a:ext cx="7293269" cy="1573248"/>
          </a:xfrm>
          <a:prstGeom prst="rect">
            <a:avLst/>
          </a:prstGeom>
        </p:spPr>
      </p:pic>
      <p:sp>
        <p:nvSpPr>
          <p:cNvPr id="3" name="Title 2"/>
          <p:cNvSpPr>
            <a:spLocks noGrp="1"/>
          </p:cNvSpPr>
          <p:nvPr>
            <p:ph type="title"/>
          </p:nvPr>
        </p:nvSpPr>
        <p:spPr/>
        <p:txBody>
          <a:bodyPr/>
          <a:lstStyle/>
          <a:p>
            <a:r>
              <a:rPr lang="en-US" dirty="0" smtClean="0"/>
              <a:t>Flow analysis of cycle time</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14</a:t>
            </a:fld>
            <a:endParaRPr lang="en-AU">
              <a:solidFill>
                <a:prstClr val="black">
                  <a:lumMod val="50000"/>
                  <a:lumOff val="50000"/>
                </a:prstClr>
              </a:solidFill>
            </a:endParaRPr>
          </a:p>
        </p:txBody>
      </p:sp>
      <p:sp>
        <p:nvSpPr>
          <p:cNvPr id="10" name="TextBox 9"/>
          <p:cNvSpPr txBox="1"/>
          <p:nvPr/>
        </p:nvSpPr>
        <p:spPr>
          <a:xfrm>
            <a:off x="2011542" y="2753930"/>
            <a:ext cx="700756" cy="297454"/>
          </a:xfrm>
          <a:prstGeom prst="rect">
            <a:avLst/>
          </a:prstGeom>
          <a:noFill/>
        </p:spPr>
        <p:txBody>
          <a:bodyPr wrap="square" rtlCol="0">
            <a:spAutoFit/>
          </a:bodyPr>
          <a:lstStyle/>
          <a:p>
            <a:r>
              <a:rPr lang="en-US" sz="1333" dirty="0">
                <a:solidFill>
                  <a:srgbClr val="0000FF"/>
                </a:solidFill>
              </a:rPr>
              <a:t>1 day</a:t>
            </a:r>
          </a:p>
        </p:txBody>
      </p:sp>
      <p:sp>
        <p:nvSpPr>
          <p:cNvPr id="12" name="TextBox 11"/>
          <p:cNvSpPr txBox="1"/>
          <p:nvPr/>
        </p:nvSpPr>
        <p:spPr>
          <a:xfrm>
            <a:off x="3911927" y="1208083"/>
            <a:ext cx="687963" cy="297454"/>
          </a:xfrm>
          <a:prstGeom prst="rect">
            <a:avLst/>
          </a:prstGeom>
          <a:noFill/>
        </p:spPr>
        <p:txBody>
          <a:bodyPr wrap="square" rtlCol="0">
            <a:spAutoFit/>
          </a:bodyPr>
          <a:lstStyle/>
          <a:p>
            <a:r>
              <a:rPr lang="en-US" sz="1333" dirty="0">
                <a:solidFill>
                  <a:srgbClr val="0000FF"/>
                </a:solidFill>
              </a:rPr>
              <a:t>1 day</a:t>
            </a:r>
          </a:p>
        </p:txBody>
      </p:sp>
      <p:sp>
        <p:nvSpPr>
          <p:cNvPr id="13" name="TextBox 12"/>
          <p:cNvSpPr txBox="1"/>
          <p:nvPr/>
        </p:nvSpPr>
        <p:spPr>
          <a:xfrm>
            <a:off x="3911419" y="3132781"/>
            <a:ext cx="778031" cy="297454"/>
          </a:xfrm>
          <a:prstGeom prst="rect">
            <a:avLst/>
          </a:prstGeom>
          <a:noFill/>
        </p:spPr>
        <p:txBody>
          <a:bodyPr wrap="square" rtlCol="0">
            <a:spAutoFit/>
          </a:bodyPr>
          <a:lstStyle/>
          <a:p>
            <a:r>
              <a:rPr lang="en-US" sz="1333" dirty="0">
                <a:solidFill>
                  <a:srgbClr val="0000FF"/>
                </a:solidFill>
              </a:rPr>
              <a:t>3 days</a:t>
            </a:r>
          </a:p>
        </p:txBody>
      </p:sp>
      <p:sp>
        <p:nvSpPr>
          <p:cNvPr id="14" name="TextBox 13"/>
          <p:cNvSpPr txBox="1"/>
          <p:nvPr/>
        </p:nvSpPr>
        <p:spPr>
          <a:xfrm>
            <a:off x="5109460" y="2711546"/>
            <a:ext cx="777220" cy="297454"/>
          </a:xfrm>
          <a:prstGeom prst="rect">
            <a:avLst/>
          </a:prstGeom>
          <a:noFill/>
        </p:spPr>
        <p:txBody>
          <a:bodyPr wrap="square" rtlCol="0">
            <a:spAutoFit/>
          </a:bodyPr>
          <a:lstStyle/>
          <a:p>
            <a:r>
              <a:rPr lang="en-US" sz="1333" dirty="0">
                <a:solidFill>
                  <a:srgbClr val="0000FF"/>
                </a:solidFill>
              </a:rPr>
              <a:t>3 days</a:t>
            </a:r>
          </a:p>
        </p:txBody>
      </p:sp>
      <p:sp>
        <p:nvSpPr>
          <p:cNvPr id="15" name="TextBox 14"/>
          <p:cNvSpPr txBox="1"/>
          <p:nvPr/>
        </p:nvSpPr>
        <p:spPr>
          <a:xfrm>
            <a:off x="6409504" y="1232099"/>
            <a:ext cx="663203" cy="297454"/>
          </a:xfrm>
          <a:prstGeom prst="rect">
            <a:avLst/>
          </a:prstGeom>
          <a:noFill/>
        </p:spPr>
        <p:txBody>
          <a:bodyPr wrap="square" rtlCol="0">
            <a:spAutoFit/>
          </a:bodyPr>
          <a:lstStyle/>
          <a:p>
            <a:r>
              <a:rPr lang="en-US" sz="1333" dirty="0">
                <a:solidFill>
                  <a:srgbClr val="0000FF"/>
                </a:solidFill>
              </a:rPr>
              <a:t>1 day</a:t>
            </a:r>
          </a:p>
        </p:txBody>
      </p:sp>
      <p:sp>
        <p:nvSpPr>
          <p:cNvPr id="16" name="TextBox 15"/>
          <p:cNvSpPr txBox="1"/>
          <p:nvPr/>
        </p:nvSpPr>
        <p:spPr>
          <a:xfrm>
            <a:off x="6359005" y="3106785"/>
            <a:ext cx="754117" cy="297454"/>
          </a:xfrm>
          <a:prstGeom prst="rect">
            <a:avLst/>
          </a:prstGeom>
          <a:noFill/>
        </p:spPr>
        <p:txBody>
          <a:bodyPr wrap="square" rtlCol="0">
            <a:spAutoFit/>
          </a:bodyPr>
          <a:lstStyle/>
          <a:p>
            <a:r>
              <a:rPr lang="en-US" sz="1333" dirty="0">
                <a:solidFill>
                  <a:srgbClr val="0000FF"/>
                </a:solidFill>
              </a:rPr>
              <a:t>2 days</a:t>
            </a:r>
          </a:p>
        </p:txBody>
      </p:sp>
      <p:sp>
        <p:nvSpPr>
          <p:cNvPr id="17" name="Down Arrow 16"/>
          <p:cNvSpPr/>
          <p:nvPr/>
        </p:nvSpPr>
        <p:spPr>
          <a:xfrm>
            <a:off x="4064372" y="4079863"/>
            <a:ext cx="403860" cy="573731"/>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a:p>
        </p:txBody>
      </p:sp>
      <p:sp>
        <p:nvSpPr>
          <p:cNvPr id="18" name="TextBox 17"/>
          <p:cNvSpPr txBox="1"/>
          <p:nvPr/>
        </p:nvSpPr>
        <p:spPr>
          <a:xfrm>
            <a:off x="1787583" y="4755586"/>
            <a:ext cx="5209337" cy="707886"/>
          </a:xfrm>
          <a:prstGeom prst="rect">
            <a:avLst/>
          </a:prstGeom>
          <a:noFill/>
        </p:spPr>
        <p:txBody>
          <a:bodyPr wrap="square" rtlCol="0">
            <a:spAutoFit/>
          </a:bodyPr>
          <a:lstStyle/>
          <a:p>
            <a:pPr algn="ctr"/>
            <a:r>
              <a:rPr lang="en-US" sz="2000" dirty="0">
                <a:solidFill>
                  <a:srgbClr val="0000FF"/>
                </a:solidFill>
              </a:rPr>
              <a:t>Cycle time = 1.25 + 3 + 3 + 1.4  = 8.65 days</a:t>
            </a:r>
          </a:p>
        </p:txBody>
      </p:sp>
      <p:cxnSp>
        <p:nvCxnSpPr>
          <p:cNvPr id="5" name="Straight Connector 4"/>
          <p:cNvCxnSpPr/>
          <p:nvPr/>
        </p:nvCxnSpPr>
        <p:spPr>
          <a:xfrm>
            <a:off x="1233768" y="1963440"/>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24340" y="1950194"/>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955895" y="1936949"/>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0674" y="1923703"/>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428478" y="1923208"/>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827067" y="1554972"/>
            <a:ext cx="612023" cy="297454"/>
          </a:xfrm>
          <a:prstGeom prst="rect">
            <a:avLst/>
          </a:prstGeom>
          <a:noFill/>
        </p:spPr>
        <p:txBody>
          <a:bodyPr wrap="square" rtlCol="0">
            <a:spAutoFit/>
          </a:bodyPr>
          <a:lstStyle/>
          <a:p>
            <a:r>
              <a:rPr lang="en-US" sz="1333" dirty="0">
                <a:solidFill>
                  <a:srgbClr val="0000FF"/>
                </a:solidFill>
              </a:rPr>
              <a:t>20%</a:t>
            </a:r>
          </a:p>
        </p:txBody>
      </p:sp>
      <p:sp>
        <p:nvSpPr>
          <p:cNvPr id="24" name="TextBox 23"/>
          <p:cNvSpPr txBox="1"/>
          <p:nvPr/>
        </p:nvSpPr>
        <p:spPr>
          <a:xfrm>
            <a:off x="5964192" y="1567229"/>
            <a:ext cx="521758" cy="502573"/>
          </a:xfrm>
          <a:prstGeom prst="rect">
            <a:avLst/>
          </a:prstGeom>
          <a:noFill/>
        </p:spPr>
        <p:txBody>
          <a:bodyPr wrap="square" rtlCol="0">
            <a:spAutoFit/>
          </a:bodyPr>
          <a:lstStyle/>
          <a:p>
            <a:r>
              <a:rPr lang="en-US" sz="1333" dirty="0">
                <a:solidFill>
                  <a:srgbClr val="0000FF"/>
                </a:solidFill>
              </a:rPr>
              <a:t>60%</a:t>
            </a:r>
          </a:p>
        </p:txBody>
      </p:sp>
      <p:sp>
        <p:nvSpPr>
          <p:cNvPr id="25" name="TextBox 24"/>
          <p:cNvSpPr txBox="1"/>
          <p:nvPr/>
        </p:nvSpPr>
        <p:spPr>
          <a:xfrm>
            <a:off x="1960030" y="3543887"/>
            <a:ext cx="734252" cy="323165"/>
          </a:xfrm>
          <a:prstGeom prst="rect">
            <a:avLst/>
          </a:prstGeom>
          <a:noFill/>
        </p:spPr>
        <p:txBody>
          <a:bodyPr wrap="square" rtlCol="0">
            <a:spAutoFit/>
          </a:bodyPr>
          <a:lstStyle/>
          <a:p>
            <a:r>
              <a:rPr lang="en-US" sz="1500" dirty="0">
                <a:solidFill>
                  <a:srgbClr val="0000FF"/>
                </a:solidFill>
              </a:rPr>
              <a:t>1/0.8</a:t>
            </a:r>
          </a:p>
        </p:txBody>
      </p:sp>
      <p:sp>
        <p:nvSpPr>
          <p:cNvPr id="26" name="TextBox 25"/>
          <p:cNvSpPr txBox="1"/>
          <p:nvPr/>
        </p:nvSpPr>
        <p:spPr>
          <a:xfrm>
            <a:off x="3573504" y="3544603"/>
            <a:ext cx="1115947" cy="323165"/>
          </a:xfrm>
          <a:prstGeom prst="rect">
            <a:avLst/>
          </a:prstGeom>
          <a:noFill/>
        </p:spPr>
        <p:txBody>
          <a:bodyPr wrap="square" rtlCol="0">
            <a:spAutoFit/>
          </a:bodyPr>
          <a:lstStyle/>
          <a:p>
            <a:pPr algn="ctr"/>
            <a:r>
              <a:rPr lang="en-US" sz="1500" dirty="0">
                <a:solidFill>
                  <a:srgbClr val="0000FF"/>
                </a:solidFill>
              </a:rPr>
              <a:t>max(1,3)</a:t>
            </a:r>
          </a:p>
        </p:txBody>
      </p:sp>
      <p:sp>
        <p:nvSpPr>
          <p:cNvPr id="27" name="TextBox 26"/>
          <p:cNvSpPr txBox="1"/>
          <p:nvPr/>
        </p:nvSpPr>
        <p:spPr>
          <a:xfrm>
            <a:off x="4981916" y="3544111"/>
            <a:ext cx="1033098" cy="323165"/>
          </a:xfrm>
          <a:prstGeom prst="rect">
            <a:avLst/>
          </a:prstGeom>
          <a:noFill/>
        </p:spPr>
        <p:txBody>
          <a:bodyPr wrap="square" rtlCol="0">
            <a:spAutoFit/>
          </a:bodyPr>
          <a:lstStyle/>
          <a:p>
            <a:pPr algn="ctr"/>
            <a:r>
              <a:rPr lang="en-US" sz="1500" dirty="0">
                <a:solidFill>
                  <a:srgbClr val="0000FF"/>
                </a:solidFill>
              </a:rPr>
              <a:t>3</a:t>
            </a:r>
          </a:p>
        </p:txBody>
      </p:sp>
      <p:sp>
        <p:nvSpPr>
          <p:cNvPr id="28" name="TextBox 27"/>
          <p:cNvSpPr txBox="1"/>
          <p:nvPr/>
        </p:nvSpPr>
        <p:spPr>
          <a:xfrm>
            <a:off x="6077944" y="3543620"/>
            <a:ext cx="1481278" cy="323165"/>
          </a:xfrm>
          <a:prstGeom prst="rect">
            <a:avLst/>
          </a:prstGeom>
          <a:noFill/>
        </p:spPr>
        <p:txBody>
          <a:bodyPr wrap="square" rtlCol="0">
            <a:spAutoFit/>
          </a:bodyPr>
          <a:lstStyle/>
          <a:p>
            <a:pPr algn="ctr"/>
            <a:r>
              <a:rPr lang="en-US" sz="1500" dirty="0">
                <a:solidFill>
                  <a:srgbClr val="0000FF"/>
                </a:solidFill>
              </a:rPr>
              <a:t>0.6*1+0.4*2</a:t>
            </a:r>
          </a:p>
        </p:txBody>
      </p:sp>
      <p:sp>
        <p:nvSpPr>
          <p:cNvPr id="29" name="TextBox 28"/>
          <p:cNvSpPr txBox="1"/>
          <p:nvPr/>
        </p:nvSpPr>
        <p:spPr>
          <a:xfrm>
            <a:off x="3094324" y="2497942"/>
            <a:ext cx="612023" cy="297454"/>
          </a:xfrm>
          <a:prstGeom prst="rect">
            <a:avLst/>
          </a:prstGeom>
          <a:noFill/>
        </p:spPr>
        <p:txBody>
          <a:bodyPr wrap="square" rtlCol="0">
            <a:spAutoFit/>
          </a:bodyPr>
          <a:lstStyle/>
          <a:p>
            <a:r>
              <a:rPr lang="en-US" sz="1333" dirty="0">
                <a:solidFill>
                  <a:srgbClr val="0000FF"/>
                </a:solidFill>
              </a:rPr>
              <a:t>80%</a:t>
            </a:r>
          </a:p>
        </p:txBody>
      </p:sp>
      <p:sp>
        <p:nvSpPr>
          <p:cNvPr id="30" name="TextBox 29"/>
          <p:cNvSpPr txBox="1"/>
          <p:nvPr/>
        </p:nvSpPr>
        <p:spPr>
          <a:xfrm>
            <a:off x="5976943" y="2777937"/>
            <a:ext cx="444749" cy="502573"/>
          </a:xfrm>
          <a:prstGeom prst="rect">
            <a:avLst/>
          </a:prstGeom>
          <a:noFill/>
        </p:spPr>
        <p:txBody>
          <a:bodyPr wrap="square" rtlCol="0">
            <a:spAutoFit/>
          </a:bodyPr>
          <a:lstStyle/>
          <a:p>
            <a:r>
              <a:rPr lang="en-US" sz="1333" dirty="0">
                <a:solidFill>
                  <a:srgbClr val="0000FF"/>
                </a:solidFill>
              </a:rPr>
              <a:t>40%</a:t>
            </a:r>
          </a:p>
        </p:txBody>
      </p:sp>
    </p:spTree>
    <p:extLst>
      <p:ext uri="{BB962C8B-B14F-4D97-AF65-F5344CB8AC3E}">
        <p14:creationId xmlns:p14="http://schemas.microsoft.com/office/powerpoint/2010/main" val="398548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3" grpId="0"/>
      <p:bldP spid="24" grpId="0"/>
      <p:bldP spid="25" grpId="0"/>
      <p:bldP spid="26" grpId="0"/>
      <p:bldP spid="27" grpId="0"/>
      <p:bldP spid="28" grpId="0"/>
      <p:bldP spid="29"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01-14 at 3.43.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53" y="1519071"/>
            <a:ext cx="7293269" cy="1573248"/>
          </a:xfrm>
          <a:prstGeom prst="rect">
            <a:avLst/>
          </a:prstGeom>
        </p:spPr>
      </p:pic>
      <p:sp>
        <p:nvSpPr>
          <p:cNvPr id="3" name="Title 2"/>
          <p:cNvSpPr>
            <a:spLocks noGrp="1"/>
          </p:cNvSpPr>
          <p:nvPr>
            <p:ph type="title"/>
          </p:nvPr>
        </p:nvSpPr>
        <p:spPr/>
        <p:txBody>
          <a:bodyPr/>
          <a:lstStyle/>
          <a:p>
            <a:r>
              <a:rPr lang="en-US" dirty="0" smtClean="0"/>
              <a:t>Flow analysis of processing time</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15</a:t>
            </a:fld>
            <a:endParaRPr lang="en-AU">
              <a:solidFill>
                <a:prstClr val="black">
                  <a:lumMod val="50000"/>
                  <a:lumOff val="50000"/>
                </a:prstClr>
              </a:solidFill>
            </a:endParaRPr>
          </a:p>
        </p:txBody>
      </p:sp>
      <p:sp>
        <p:nvSpPr>
          <p:cNvPr id="10" name="TextBox 9"/>
          <p:cNvSpPr txBox="1"/>
          <p:nvPr/>
        </p:nvSpPr>
        <p:spPr>
          <a:xfrm>
            <a:off x="1909542" y="2753930"/>
            <a:ext cx="853865" cy="297454"/>
          </a:xfrm>
          <a:prstGeom prst="rect">
            <a:avLst/>
          </a:prstGeom>
          <a:noFill/>
        </p:spPr>
        <p:txBody>
          <a:bodyPr wrap="square" rtlCol="0">
            <a:spAutoFit/>
          </a:bodyPr>
          <a:lstStyle/>
          <a:p>
            <a:r>
              <a:rPr lang="en-US" sz="1333" dirty="0">
                <a:solidFill>
                  <a:srgbClr val="0000FF"/>
                </a:solidFill>
              </a:rPr>
              <a:t>2 hours</a:t>
            </a:r>
          </a:p>
        </p:txBody>
      </p:sp>
      <p:sp>
        <p:nvSpPr>
          <p:cNvPr id="12" name="TextBox 11"/>
          <p:cNvSpPr txBox="1"/>
          <p:nvPr/>
        </p:nvSpPr>
        <p:spPr>
          <a:xfrm>
            <a:off x="3822113" y="1208083"/>
            <a:ext cx="957015" cy="297454"/>
          </a:xfrm>
          <a:prstGeom prst="rect">
            <a:avLst/>
          </a:prstGeom>
          <a:noFill/>
        </p:spPr>
        <p:txBody>
          <a:bodyPr wrap="square" rtlCol="0">
            <a:spAutoFit/>
          </a:bodyPr>
          <a:lstStyle/>
          <a:p>
            <a:r>
              <a:rPr lang="en-US" sz="1333" dirty="0">
                <a:solidFill>
                  <a:srgbClr val="0000FF"/>
                </a:solidFill>
              </a:rPr>
              <a:t>0.5 hour</a:t>
            </a:r>
          </a:p>
        </p:txBody>
      </p:sp>
      <p:sp>
        <p:nvSpPr>
          <p:cNvPr id="14" name="TextBox 13"/>
          <p:cNvSpPr txBox="1"/>
          <p:nvPr/>
        </p:nvSpPr>
        <p:spPr>
          <a:xfrm>
            <a:off x="5109459" y="2711546"/>
            <a:ext cx="867483" cy="297454"/>
          </a:xfrm>
          <a:prstGeom prst="rect">
            <a:avLst/>
          </a:prstGeom>
          <a:noFill/>
        </p:spPr>
        <p:txBody>
          <a:bodyPr wrap="square" rtlCol="0">
            <a:spAutoFit/>
          </a:bodyPr>
          <a:lstStyle/>
          <a:p>
            <a:r>
              <a:rPr lang="en-US" sz="1333" dirty="0">
                <a:solidFill>
                  <a:srgbClr val="0000FF"/>
                </a:solidFill>
              </a:rPr>
              <a:t>2 hours</a:t>
            </a:r>
          </a:p>
        </p:txBody>
      </p:sp>
      <p:sp>
        <p:nvSpPr>
          <p:cNvPr id="15" name="TextBox 14"/>
          <p:cNvSpPr txBox="1"/>
          <p:nvPr/>
        </p:nvSpPr>
        <p:spPr>
          <a:xfrm>
            <a:off x="6384003" y="1232099"/>
            <a:ext cx="825106" cy="502573"/>
          </a:xfrm>
          <a:prstGeom prst="rect">
            <a:avLst/>
          </a:prstGeom>
          <a:noFill/>
        </p:spPr>
        <p:txBody>
          <a:bodyPr wrap="square" rtlCol="0">
            <a:spAutoFit/>
          </a:bodyPr>
          <a:lstStyle/>
          <a:p>
            <a:r>
              <a:rPr lang="en-US" sz="1333" dirty="0">
                <a:solidFill>
                  <a:srgbClr val="0000FF"/>
                </a:solidFill>
              </a:rPr>
              <a:t>2 hours</a:t>
            </a:r>
          </a:p>
        </p:txBody>
      </p:sp>
      <p:sp>
        <p:nvSpPr>
          <p:cNvPr id="16" name="TextBox 15"/>
          <p:cNvSpPr txBox="1"/>
          <p:nvPr/>
        </p:nvSpPr>
        <p:spPr>
          <a:xfrm>
            <a:off x="6321208" y="3106785"/>
            <a:ext cx="1002762" cy="297454"/>
          </a:xfrm>
          <a:prstGeom prst="rect">
            <a:avLst/>
          </a:prstGeom>
          <a:noFill/>
        </p:spPr>
        <p:txBody>
          <a:bodyPr wrap="square" rtlCol="0">
            <a:spAutoFit/>
          </a:bodyPr>
          <a:lstStyle/>
          <a:p>
            <a:r>
              <a:rPr lang="en-US" sz="1333" dirty="0">
                <a:solidFill>
                  <a:srgbClr val="0000FF"/>
                </a:solidFill>
              </a:rPr>
              <a:t>0.5 </a:t>
            </a:r>
            <a:r>
              <a:rPr lang="en-US" sz="1333" dirty="0" err="1">
                <a:solidFill>
                  <a:srgbClr val="0000FF"/>
                </a:solidFill>
              </a:rPr>
              <a:t>mins</a:t>
            </a:r>
            <a:r>
              <a:rPr lang="en-US" sz="1333" dirty="0">
                <a:solidFill>
                  <a:srgbClr val="0000FF"/>
                </a:solidFill>
              </a:rPr>
              <a:t>.</a:t>
            </a:r>
          </a:p>
        </p:txBody>
      </p:sp>
      <p:sp>
        <p:nvSpPr>
          <p:cNvPr id="17" name="Down Arrow 16"/>
          <p:cNvSpPr/>
          <p:nvPr/>
        </p:nvSpPr>
        <p:spPr>
          <a:xfrm>
            <a:off x="4064372" y="4079863"/>
            <a:ext cx="403860" cy="573731"/>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33"/>
          </a:p>
        </p:txBody>
      </p:sp>
      <p:sp>
        <p:nvSpPr>
          <p:cNvPr id="18" name="TextBox 17"/>
          <p:cNvSpPr txBox="1"/>
          <p:nvPr/>
        </p:nvSpPr>
        <p:spPr>
          <a:xfrm>
            <a:off x="1191994" y="4672733"/>
            <a:ext cx="6656800" cy="400110"/>
          </a:xfrm>
          <a:prstGeom prst="rect">
            <a:avLst/>
          </a:prstGeom>
          <a:noFill/>
        </p:spPr>
        <p:txBody>
          <a:bodyPr wrap="square" rtlCol="0">
            <a:spAutoFit/>
          </a:bodyPr>
          <a:lstStyle/>
          <a:p>
            <a:pPr algn="ctr"/>
            <a:r>
              <a:rPr lang="en-US" sz="2000" dirty="0">
                <a:solidFill>
                  <a:srgbClr val="0000FF"/>
                </a:solidFill>
              </a:rPr>
              <a:t>Processing time = 2.5 + 3 + 2 + 1.4  = 8.9 hours</a:t>
            </a:r>
          </a:p>
        </p:txBody>
      </p:sp>
      <p:cxnSp>
        <p:nvCxnSpPr>
          <p:cNvPr id="5" name="Straight Connector 4"/>
          <p:cNvCxnSpPr/>
          <p:nvPr/>
        </p:nvCxnSpPr>
        <p:spPr>
          <a:xfrm>
            <a:off x="1233768" y="1963440"/>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3324340" y="1950194"/>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955895" y="1936949"/>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5860674" y="1923703"/>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7428478" y="1923208"/>
            <a:ext cx="0" cy="7649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827067" y="1554972"/>
            <a:ext cx="612023" cy="297454"/>
          </a:xfrm>
          <a:prstGeom prst="rect">
            <a:avLst/>
          </a:prstGeom>
          <a:noFill/>
        </p:spPr>
        <p:txBody>
          <a:bodyPr wrap="square" rtlCol="0">
            <a:spAutoFit/>
          </a:bodyPr>
          <a:lstStyle/>
          <a:p>
            <a:r>
              <a:rPr lang="en-US" sz="1333" dirty="0">
                <a:solidFill>
                  <a:srgbClr val="0000FF"/>
                </a:solidFill>
              </a:rPr>
              <a:t>20%</a:t>
            </a:r>
          </a:p>
        </p:txBody>
      </p:sp>
      <p:sp>
        <p:nvSpPr>
          <p:cNvPr id="24" name="TextBox 23"/>
          <p:cNvSpPr txBox="1"/>
          <p:nvPr/>
        </p:nvSpPr>
        <p:spPr>
          <a:xfrm>
            <a:off x="5964192" y="1567229"/>
            <a:ext cx="521758" cy="502573"/>
          </a:xfrm>
          <a:prstGeom prst="rect">
            <a:avLst/>
          </a:prstGeom>
          <a:noFill/>
        </p:spPr>
        <p:txBody>
          <a:bodyPr wrap="square" rtlCol="0">
            <a:spAutoFit/>
          </a:bodyPr>
          <a:lstStyle/>
          <a:p>
            <a:r>
              <a:rPr lang="en-US" sz="1333" dirty="0">
                <a:solidFill>
                  <a:srgbClr val="0000FF"/>
                </a:solidFill>
              </a:rPr>
              <a:t>60%</a:t>
            </a:r>
          </a:p>
        </p:txBody>
      </p:sp>
      <p:sp>
        <p:nvSpPr>
          <p:cNvPr id="25" name="TextBox 24"/>
          <p:cNvSpPr txBox="1"/>
          <p:nvPr/>
        </p:nvSpPr>
        <p:spPr>
          <a:xfrm>
            <a:off x="1960030" y="3543887"/>
            <a:ext cx="734252" cy="323165"/>
          </a:xfrm>
          <a:prstGeom prst="rect">
            <a:avLst/>
          </a:prstGeom>
          <a:noFill/>
        </p:spPr>
        <p:txBody>
          <a:bodyPr wrap="square" rtlCol="0">
            <a:spAutoFit/>
          </a:bodyPr>
          <a:lstStyle/>
          <a:p>
            <a:r>
              <a:rPr lang="en-US" sz="1500" dirty="0">
                <a:solidFill>
                  <a:srgbClr val="0000FF"/>
                </a:solidFill>
              </a:rPr>
              <a:t>2/0.8</a:t>
            </a:r>
          </a:p>
        </p:txBody>
      </p:sp>
      <p:sp>
        <p:nvSpPr>
          <p:cNvPr id="26" name="TextBox 25"/>
          <p:cNvSpPr txBox="1"/>
          <p:nvPr/>
        </p:nvSpPr>
        <p:spPr>
          <a:xfrm>
            <a:off x="3590041" y="3544603"/>
            <a:ext cx="1356138" cy="323165"/>
          </a:xfrm>
          <a:prstGeom prst="rect">
            <a:avLst/>
          </a:prstGeom>
          <a:noFill/>
        </p:spPr>
        <p:txBody>
          <a:bodyPr wrap="square" rtlCol="0">
            <a:spAutoFit/>
          </a:bodyPr>
          <a:lstStyle/>
          <a:p>
            <a:pPr algn="ctr"/>
            <a:r>
              <a:rPr lang="en-US" sz="1500" dirty="0">
                <a:solidFill>
                  <a:srgbClr val="0000FF"/>
                </a:solidFill>
              </a:rPr>
              <a:t>max(0.5,3)</a:t>
            </a:r>
          </a:p>
        </p:txBody>
      </p:sp>
      <p:sp>
        <p:nvSpPr>
          <p:cNvPr id="27" name="TextBox 26"/>
          <p:cNvSpPr txBox="1"/>
          <p:nvPr/>
        </p:nvSpPr>
        <p:spPr>
          <a:xfrm>
            <a:off x="4981916" y="3544111"/>
            <a:ext cx="1033098" cy="323165"/>
          </a:xfrm>
          <a:prstGeom prst="rect">
            <a:avLst/>
          </a:prstGeom>
          <a:noFill/>
        </p:spPr>
        <p:txBody>
          <a:bodyPr wrap="square" rtlCol="0">
            <a:spAutoFit/>
          </a:bodyPr>
          <a:lstStyle/>
          <a:p>
            <a:pPr algn="ctr"/>
            <a:r>
              <a:rPr lang="en-US" sz="1500" dirty="0">
                <a:solidFill>
                  <a:srgbClr val="0000FF"/>
                </a:solidFill>
              </a:rPr>
              <a:t>2</a:t>
            </a:r>
          </a:p>
        </p:txBody>
      </p:sp>
      <p:sp>
        <p:nvSpPr>
          <p:cNvPr id="28" name="TextBox 27"/>
          <p:cNvSpPr txBox="1"/>
          <p:nvPr/>
        </p:nvSpPr>
        <p:spPr>
          <a:xfrm>
            <a:off x="6077944" y="3543620"/>
            <a:ext cx="1727294" cy="323165"/>
          </a:xfrm>
          <a:prstGeom prst="rect">
            <a:avLst/>
          </a:prstGeom>
          <a:noFill/>
        </p:spPr>
        <p:txBody>
          <a:bodyPr wrap="square" rtlCol="0">
            <a:spAutoFit/>
          </a:bodyPr>
          <a:lstStyle/>
          <a:p>
            <a:pPr algn="ctr"/>
            <a:r>
              <a:rPr lang="en-US" sz="1500" dirty="0">
                <a:solidFill>
                  <a:srgbClr val="0000FF"/>
                </a:solidFill>
              </a:rPr>
              <a:t>0.6*2+0.4*0.5</a:t>
            </a:r>
          </a:p>
        </p:txBody>
      </p:sp>
      <p:sp>
        <p:nvSpPr>
          <p:cNvPr id="29" name="TextBox 28"/>
          <p:cNvSpPr txBox="1"/>
          <p:nvPr/>
        </p:nvSpPr>
        <p:spPr>
          <a:xfrm>
            <a:off x="3094324" y="2497942"/>
            <a:ext cx="612023" cy="297454"/>
          </a:xfrm>
          <a:prstGeom prst="rect">
            <a:avLst/>
          </a:prstGeom>
          <a:noFill/>
        </p:spPr>
        <p:txBody>
          <a:bodyPr wrap="square" rtlCol="0">
            <a:spAutoFit/>
          </a:bodyPr>
          <a:lstStyle/>
          <a:p>
            <a:r>
              <a:rPr lang="en-US" sz="1333" dirty="0">
                <a:solidFill>
                  <a:srgbClr val="0000FF"/>
                </a:solidFill>
              </a:rPr>
              <a:t>80%</a:t>
            </a:r>
          </a:p>
        </p:txBody>
      </p:sp>
      <p:sp>
        <p:nvSpPr>
          <p:cNvPr id="30" name="TextBox 29"/>
          <p:cNvSpPr txBox="1"/>
          <p:nvPr/>
        </p:nvSpPr>
        <p:spPr>
          <a:xfrm>
            <a:off x="5976943" y="2777937"/>
            <a:ext cx="444749" cy="502573"/>
          </a:xfrm>
          <a:prstGeom prst="rect">
            <a:avLst/>
          </a:prstGeom>
          <a:noFill/>
        </p:spPr>
        <p:txBody>
          <a:bodyPr wrap="square" rtlCol="0">
            <a:spAutoFit/>
          </a:bodyPr>
          <a:lstStyle/>
          <a:p>
            <a:r>
              <a:rPr lang="en-US" sz="1333" dirty="0">
                <a:solidFill>
                  <a:srgbClr val="0000FF"/>
                </a:solidFill>
              </a:rPr>
              <a:t>40%</a:t>
            </a:r>
          </a:p>
        </p:txBody>
      </p:sp>
      <p:sp>
        <p:nvSpPr>
          <p:cNvPr id="31" name="TextBox 30"/>
          <p:cNvSpPr txBox="1"/>
          <p:nvPr/>
        </p:nvSpPr>
        <p:spPr>
          <a:xfrm>
            <a:off x="3821609" y="3120012"/>
            <a:ext cx="846378" cy="297454"/>
          </a:xfrm>
          <a:prstGeom prst="rect">
            <a:avLst/>
          </a:prstGeom>
          <a:noFill/>
        </p:spPr>
        <p:txBody>
          <a:bodyPr wrap="square" rtlCol="0">
            <a:spAutoFit/>
          </a:bodyPr>
          <a:lstStyle/>
          <a:p>
            <a:r>
              <a:rPr lang="en-US" sz="1333" dirty="0">
                <a:solidFill>
                  <a:srgbClr val="0000FF"/>
                </a:solidFill>
              </a:rPr>
              <a:t>3 hours</a:t>
            </a:r>
          </a:p>
        </p:txBody>
      </p:sp>
      <p:sp>
        <p:nvSpPr>
          <p:cNvPr id="32" name="TextBox 31"/>
          <p:cNvSpPr txBox="1"/>
          <p:nvPr/>
        </p:nvSpPr>
        <p:spPr>
          <a:xfrm>
            <a:off x="939398" y="5091982"/>
            <a:ext cx="7290202" cy="400110"/>
          </a:xfrm>
          <a:prstGeom prst="rect">
            <a:avLst/>
          </a:prstGeom>
          <a:noFill/>
        </p:spPr>
        <p:txBody>
          <a:bodyPr wrap="square" rtlCol="0">
            <a:spAutoFit/>
          </a:bodyPr>
          <a:lstStyle/>
          <a:p>
            <a:pPr algn="ctr"/>
            <a:r>
              <a:rPr lang="en-US" sz="2000" dirty="0">
                <a:solidFill>
                  <a:srgbClr val="0000FF"/>
                </a:solidFill>
              </a:rPr>
              <a:t>Cycle time efficiency = 8.9 hours / 8.65 days = 12.9%</a:t>
            </a:r>
          </a:p>
        </p:txBody>
      </p:sp>
    </p:spTree>
    <p:extLst>
      <p:ext uri="{BB962C8B-B14F-4D97-AF65-F5344CB8AC3E}">
        <p14:creationId xmlns:p14="http://schemas.microsoft.com/office/powerpoint/2010/main" val="354110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5" grpId="0"/>
      <p:bldP spid="26" grpId="0"/>
      <p:bldP spid="27" grpId="0"/>
      <p:bldP spid="28"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smtClean="0">
                <a:latin typeface="Arial" charset="0"/>
                <a:ea typeface="ＭＳ Ｐゴシック" charset="0"/>
                <a:cs typeface="ＭＳ Ｐゴシック" charset="0"/>
              </a:rPr>
              <a:t>Flow analysis: scope and limitations</a:t>
            </a:r>
            <a:endParaRPr lang="en-US" dirty="0">
              <a:latin typeface="Arial" charset="0"/>
              <a:ea typeface="ＭＳ Ｐゴシック" charset="0"/>
              <a:cs typeface="ＭＳ Ｐゴシック" charset="0"/>
            </a:endParaRPr>
          </a:p>
        </p:txBody>
      </p:sp>
      <p:sp>
        <p:nvSpPr>
          <p:cNvPr id="35843" name="Content Placeholder 2"/>
          <p:cNvSpPr>
            <a:spLocks noGrp="1"/>
          </p:cNvSpPr>
          <p:nvPr>
            <p:ph idx="1"/>
          </p:nvPr>
        </p:nvSpPr>
        <p:spPr/>
        <p:txBody>
          <a:bodyPr/>
          <a:lstStyle/>
          <a:p>
            <a:r>
              <a:rPr lang="en-US" dirty="0" smtClean="0">
                <a:latin typeface="Arial" charset="0"/>
                <a:ea typeface="ＭＳ Ｐゴシック" charset="0"/>
                <a:cs typeface="ＭＳ Ｐゴシック" charset="0"/>
              </a:rPr>
              <a:t>We have seen how to use flow analysis for processing &amp; cycle time calculation</a:t>
            </a:r>
            <a:endParaRPr lang="en-US" dirty="0">
              <a:latin typeface="Arial" charset="0"/>
              <a:ea typeface="ＭＳ Ｐゴシック" charset="0"/>
              <a:cs typeface="ＭＳ Ｐゴシック" charset="0"/>
            </a:endParaRPr>
          </a:p>
          <a:p>
            <a:r>
              <a:rPr lang="en-US" dirty="0" smtClean="0">
                <a:latin typeface="Arial" charset="0"/>
                <a:ea typeface="ＭＳ Ｐゴシック" charset="0"/>
                <a:cs typeface="ＭＳ Ｐゴシック" charset="0"/>
              </a:rPr>
              <a:t>Flow analysis can also be applied to calculate:</a:t>
            </a:r>
            <a:endParaRPr lang="en-US" dirty="0">
              <a:latin typeface="Arial" charset="0"/>
              <a:ea typeface="ＭＳ Ｐゴシック" charset="0"/>
              <a:cs typeface="ＭＳ Ｐゴシック" charset="0"/>
            </a:endParaRPr>
          </a:p>
          <a:p>
            <a:pPr lvl="1"/>
            <a:r>
              <a:rPr lang="en-US" dirty="0" smtClean="0">
                <a:latin typeface="Arial" charset="0"/>
                <a:ea typeface="ＭＳ Ｐゴシック" charset="0"/>
              </a:rPr>
              <a:t>The average cost of process instances (assuming we know the cost of each activity)</a:t>
            </a:r>
          </a:p>
          <a:p>
            <a:pPr lvl="2"/>
            <a:r>
              <a:rPr lang="en-US" dirty="0" smtClean="0">
                <a:latin typeface="Arial" charset="0"/>
                <a:ea typeface="ＭＳ Ｐゴシック" charset="0"/>
              </a:rPr>
              <a:t>Cf. Section 7.1.6</a:t>
            </a:r>
            <a:endParaRPr lang="en-US" dirty="0">
              <a:latin typeface="Arial" charset="0"/>
              <a:ea typeface="ＭＳ Ｐゴシック" charset="0"/>
            </a:endParaRPr>
          </a:p>
          <a:p>
            <a:pPr lvl="1"/>
            <a:r>
              <a:rPr lang="en-US" dirty="0" smtClean="0">
                <a:latin typeface="Arial" charset="0"/>
                <a:ea typeface="ＭＳ Ｐゴシック" charset="0"/>
              </a:rPr>
              <a:t>The number of times on average each activity is executed</a:t>
            </a:r>
          </a:p>
          <a:p>
            <a:pPr lvl="2"/>
            <a:r>
              <a:rPr lang="en-US" dirty="0" smtClean="0">
                <a:latin typeface="Arial" charset="0"/>
                <a:ea typeface="ＭＳ Ｐゴシック" charset="0"/>
              </a:rPr>
              <a:t>Can be used to calculate the “unit load” of each task, the resource utilization of each resource pool, and the theoretical capacity of an “as is” process</a:t>
            </a:r>
          </a:p>
          <a:p>
            <a:pPr lvl="2"/>
            <a:r>
              <a:rPr lang="en-US" dirty="0" smtClean="0">
                <a:latin typeface="Arial" charset="0"/>
                <a:ea typeface="ＭＳ Ｐゴシック" charset="0"/>
              </a:rPr>
              <a:t>Cf. Section 7.1.5</a:t>
            </a:r>
          </a:p>
          <a:p>
            <a:pPr marL="541338" lvl="2" indent="0">
              <a:buNone/>
            </a:pPr>
            <a:endParaRPr lang="en-US" dirty="0" smtClean="0">
              <a:latin typeface="Arial" charset="0"/>
              <a:ea typeface="ＭＳ Ｐゴシック" charset="0"/>
            </a:endParaRPr>
          </a:p>
          <a:p>
            <a:r>
              <a:rPr lang="en-US" dirty="0" smtClean="0">
                <a:latin typeface="Arial" charset="0"/>
                <a:ea typeface="ＭＳ Ｐゴシック" charset="0"/>
              </a:rPr>
              <a:t>But flow analysis has some fundamental limitations…</a:t>
            </a:r>
            <a:endParaRPr lang="en-US" dirty="0">
              <a:latin typeface="Arial" charset="0"/>
              <a:ea typeface="ＭＳ Ｐゴシック" charset="0"/>
            </a:endParaRPr>
          </a:p>
        </p:txBody>
      </p:sp>
    </p:spTree>
    <p:extLst>
      <p:ext uri="{BB962C8B-B14F-4D97-AF65-F5344CB8AC3E}">
        <p14:creationId xmlns:p14="http://schemas.microsoft.com/office/powerpoint/2010/main" val="2068547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en-US"/>
          </a:p>
        </p:txBody>
      </p:sp>
      <p:sp>
        <p:nvSpPr>
          <p:cNvPr id="36867" name="Title 1"/>
          <p:cNvSpPr>
            <a:spLocks noGrp="1"/>
          </p:cNvSpPr>
          <p:nvPr>
            <p:ph type="title"/>
          </p:nvPr>
        </p:nvSpPr>
        <p:spPr/>
        <p:txBody>
          <a:bodyPr/>
          <a:lstStyle/>
          <a:p>
            <a:r>
              <a:rPr lang="en-US" dirty="0">
                <a:latin typeface="Arial" charset="0"/>
                <a:ea typeface="ＭＳ Ｐゴシック" charset="0"/>
                <a:cs typeface="ＭＳ Ｐゴシック" charset="0"/>
              </a:rPr>
              <a:t>Limitation 1: Not all Models are Structured</a:t>
            </a:r>
          </a:p>
        </p:txBody>
      </p:sp>
      <p:pic>
        <p:nvPicPr>
          <p:cNvPr id="4" name="Picture 3" descr="Screen Shot 2015-01-14 at 4.43.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99" y="1767348"/>
            <a:ext cx="7147413" cy="2307235"/>
          </a:xfrm>
          <a:prstGeom prst="rect">
            <a:avLst/>
          </a:prstGeom>
        </p:spPr>
      </p:pic>
    </p:spTree>
    <p:extLst>
      <p:ext uri="{BB962C8B-B14F-4D97-AF65-F5344CB8AC3E}">
        <p14:creationId xmlns:p14="http://schemas.microsoft.com/office/powerpoint/2010/main" val="411186735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p:txBody>
          <a:bodyPr/>
          <a:lstStyle/>
          <a:p>
            <a:r>
              <a:rPr lang="en-US" dirty="0">
                <a:latin typeface="Arial" charset="0"/>
                <a:ea typeface="ＭＳ Ｐゴシック" charset="0"/>
                <a:cs typeface="ＭＳ Ｐゴシック" charset="0"/>
              </a:rPr>
              <a:t>Cycle time analysis does not </a:t>
            </a:r>
            <a:r>
              <a:rPr lang="en-US" dirty="0" smtClean="0">
                <a:latin typeface="Arial" charset="0"/>
                <a:ea typeface="ＭＳ Ｐゴシック" charset="0"/>
                <a:cs typeface="ＭＳ Ｐゴシック" charset="0"/>
              </a:rPr>
              <a:t>consider:</a:t>
            </a:r>
          </a:p>
          <a:p>
            <a:pPr lvl="1"/>
            <a:r>
              <a:rPr lang="en-US" dirty="0" smtClean="0">
                <a:latin typeface="Arial" charset="0"/>
                <a:ea typeface="ＭＳ Ｐゴシック" charset="0"/>
                <a:cs typeface="ＭＳ Ｐゴシック" charset="0"/>
              </a:rPr>
              <a:t>The rate at which new process instances are created (arrival rate)</a:t>
            </a:r>
          </a:p>
          <a:p>
            <a:pPr lvl="1"/>
            <a:r>
              <a:rPr lang="en-US" dirty="0" smtClean="0">
                <a:latin typeface="Arial" charset="0"/>
                <a:ea typeface="ＭＳ Ｐゴシック" charset="0"/>
                <a:cs typeface="ＭＳ Ｐゴシック" charset="0"/>
              </a:rPr>
              <a:t>The number of available resources</a:t>
            </a:r>
          </a:p>
          <a:p>
            <a:r>
              <a:rPr lang="en-US" dirty="0" smtClean="0">
                <a:latin typeface="Arial" charset="0"/>
                <a:ea typeface="ＭＳ Ｐゴシック" charset="0"/>
                <a:cs typeface="ＭＳ Ｐゴシック" charset="0"/>
              </a:rPr>
              <a:t>Higher arrival rate at fixed resource capacity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sym typeface="Wingdings"/>
              </a:rPr>
              <a:t> high resource contention</a:t>
            </a:r>
            <a:r>
              <a:rPr lang="en-US" dirty="0" smtClean="0">
                <a:latin typeface="Arial" charset="0"/>
                <a:ea typeface="ＭＳ Ｐゴシック" charset="0"/>
                <a:cs typeface="ＭＳ Ｐゴシック" charset="0"/>
              </a:rPr>
              <a:t/>
            </a:r>
            <a:br>
              <a:rPr lang="en-US" dirty="0" smtClean="0">
                <a:latin typeface="Arial" charset="0"/>
                <a:ea typeface="ＭＳ Ｐゴシック" charset="0"/>
                <a:cs typeface="ＭＳ Ｐゴシック" charset="0"/>
              </a:rPr>
            </a:br>
            <a:r>
              <a:rPr lang="en-US" dirty="0" smtClean="0">
                <a:latin typeface="Arial" charset="0"/>
                <a:ea typeface="ＭＳ Ｐゴシック" charset="0"/>
                <a:cs typeface="ＭＳ Ｐゴシック" charset="0"/>
                <a:sym typeface="Wingdings"/>
              </a:rPr>
              <a:t> higher activity waiting times (longer queues) </a:t>
            </a:r>
            <a:br>
              <a:rPr lang="en-US" dirty="0" smtClean="0">
                <a:latin typeface="Arial" charset="0"/>
                <a:ea typeface="ＭＳ Ｐゴシック" charset="0"/>
                <a:cs typeface="ＭＳ Ｐゴシック" charset="0"/>
                <a:sym typeface="Wingdings"/>
              </a:rPr>
            </a:br>
            <a:r>
              <a:rPr lang="en-US" dirty="0" smtClean="0">
                <a:latin typeface="Arial" charset="0"/>
                <a:ea typeface="ＭＳ Ｐゴシック" charset="0"/>
                <a:cs typeface="ＭＳ Ｐゴシック" charset="0"/>
                <a:sym typeface="Wingdings"/>
              </a:rPr>
              <a:t> higher activity cycle time</a:t>
            </a:r>
            <a:br>
              <a:rPr lang="en-US" dirty="0" smtClean="0">
                <a:latin typeface="Arial" charset="0"/>
                <a:ea typeface="ＭＳ Ｐゴシック" charset="0"/>
                <a:cs typeface="ＭＳ Ｐゴシック" charset="0"/>
                <a:sym typeface="Wingdings"/>
              </a:rPr>
            </a:br>
            <a:r>
              <a:rPr lang="en-US" dirty="0" smtClean="0">
                <a:latin typeface="Arial" charset="0"/>
                <a:ea typeface="ＭＳ Ｐゴシック" charset="0"/>
                <a:cs typeface="ＭＳ Ｐゴシック" charset="0"/>
                <a:sym typeface="Wingdings"/>
              </a:rPr>
              <a:t> </a:t>
            </a:r>
            <a:r>
              <a:rPr lang="en-US" dirty="0">
                <a:latin typeface="Arial" charset="0"/>
                <a:ea typeface="ＭＳ Ｐゴシック" charset="0"/>
                <a:cs typeface="ＭＳ Ｐゴシック" charset="0"/>
                <a:sym typeface="Wingdings"/>
              </a:rPr>
              <a:t>higher </a:t>
            </a:r>
            <a:r>
              <a:rPr lang="en-US" dirty="0" smtClean="0">
                <a:latin typeface="Arial" charset="0"/>
                <a:ea typeface="ＭＳ Ｐゴシック" charset="0"/>
                <a:cs typeface="ＭＳ Ｐゴシック" charset="0"/>
                <a:sym typeface="Wingdings"/>
              </a:rPr>
              <a:t>overall cycle time</a:t>
            </a:r>
          </a:p>
          <a:p>
            <a:r>
              <a:rPr lang="en-US" dirty="0" smtClean="0">
                <a:latin typeface="Arial" charset="0"/>
                <a:ea typeface="ＭＳ Ｐゴシック" charset="0"/>
                <a:cs typeface="ＭＳ Ｐゴシック" charset="0"/>
                <a:sym typeface="Wingdings"/>
              </a:rPr>
              <a:t>The slower you are, the more people have to queue up… </a:t>
            </a:r>
          </a:p>
          <a:p>
            <a:pPr lvl="1"/>
            <a:r>
              <a:rPr lang="en-US" dirty="0" smtClean="0">
                <a:latin typeface="Arial" charset="0"/>
                <a:ea typeface="ＭＳ Ｐゴシック" charset="0"/>
                <a:cs typeface="ＭＳ Ｐゴシック" charset="0"/>
                <a:sym typeface="Wingdings"/>
              </a:rPr>
              <a:t>and vice-versa</a:t>
            </a:r>
            <a:endParaRPr lang="en-US" dirty="0">
              <a:latin typeface="Arial" charset="0"/>
              <a:ea typeface="ＭＳ Ｐゴシック" charset="0"/>
              <a:cs typeface="ＭＳ Ｐゴシック" charset="0"/>
            </a:endParaRPr>
          </a:p>
          <a:p>
            <a:endParaRPr lang="en-US" dirty="0" smtClean="0">
              <a:latin typeface="Arial" charset="0"/>
              <a:ea typeface="ＭＳ Ｐゴシック" charset="0"/>
              <a:cs typeface="ＭＳ Ｐゴシック" charset="0"/>
            </a:endParaRPr>
          </a:p>
        </p:txBody>
      </p:sp>
      <p:sp>
        <p:nvSpPr>
          <p:cNvPr id="37890" name="Title 1"/>
          <p:cNvSpPr>
            <a:spLocks noGrp="1"/>
          </p:cNvSpPr>
          <p:nvPr>
            <p:ph type="title"/>
          </p:nvPr>
        </p:nvSpPr>
        <p:spPr/>
        <p:txBody>
          <a:bodyPr/>
          <a:lstStyle/>
          <a:p>
            <a:r>
              <a:rPr lang="en-US" dirty="0">
                <a:latin typeface="Arial" charset="0"/>
                <a:ea typeface="ＭＳ Ｐゴシック" charset="0"/>
                <a:cs typeface="ＭＳ Ｐゴシック" charset="0"/>
              </a:rPr>
              <a:t>Limitation 2: Fixed </a:t>
            </a:r>
            <a:r>
              <a:rPr lang="en-US" dirty="0" smtClean="0">
                <a:latin typeface="Arial" charset="0"/>
                <a:ea typeface="ＭＳ Ｐゴシック" charset="0"/>
                <a:cs typeface="ＭＳ Ｐゴシック" charset="0"/>
              </a:rPr>
              <a:t>arrival rate  capacity</a:t>
            </a:r>
            <a:endParaRPr lang="et-EE"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160326310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033049" y="1799447"/>
            <a:ext cx="6923997" cy="1663077"/>
            <a:chOff x="325259" y="2664204"/>
            <a:chExt cx="8308796" cy="1995692"/>
          </a:xfrm>
        </p:grpSpPr>
        <p:sp>
          <p:nvSpPr>
            <p:cNvPr id="7" name="Freeform 6"/>
            <p:cNvSpPr/>
            <p:nvPr/>
          </p:nvSpPr>
          <p:spPr>
            <a:xfrm>
              <a:off x="325259" y="2757142"/>
              <a:ext cx="2121917" cy="1902754"/>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44628" tIns="244628" rIns="244628" bIns="244628" numCol="1" spcCol="1270" anchor="ctr" anchorCtr="0">
              <a:noAutofit/>
            </a:bodyPr>
            <a:lstStyle/>
            <a:p>
              <a:pPr algn="ctr" defTabSz="814884">
                <a:lnSpc>
                  <a:spcPct val="90000"/>
                </a:lnSpc>
                <a:spcBef>
                  <a:spcPct val="0"/>
                </a:spcBef>
                <a:spcAft>
                  <a:spcPct val="35000"/>
                </a:spcAft>
              </a:pPr>
              <a:r>
                <a:rPr lang="en-US" sz="1600" dirty="0"/>
                <a:t>Time spent per resource on process work</a:t>
              </a:r>
            </a:p>
          </p:txBody>
        </p:sp>
        <p:sp>
          <p:nvSpPr>
            <p:cNvPr id="9" name="Freeform 8"/>
            <p:cNvSpPr/>
            <p:nvPr/>
          </p:nvSpPr>
          <p:spPr>
            <a:xfrm>
              <a:off x="3469415" y="2757142"/>
              <a:ext cx="2090941" cy="1902754"/>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44628" tIns="244628" rIns="244628" bIns="244628" numCol="1" spcCol="1270" anchor="ctr" anchorCtr="0">
              <a:noAutofit/>
            </a:bodyPr>
            <a:lstStyle/>
            <a:p>
              <a:pPr algn="ctr" defTabSz="814884">
                <a:lnSpc>
                  <a:spcPct val="90000"/>
                </a:lnSpc>
                <a:spcBef>
                  <a:spcPct val="0"/>
                </a:spcBef>
                <a:spcAft>
                  <a:spcPct val="35000"/>
                </a:spcAft>
              </a:pPr>
              <a:r>
                <a:rPr lang="en-US" sz="1600" dirty="0"/>
                <a:t>Time available per resource for process work</a:t>
              </a:r>
            </a:p>
          </p:txBody>
        </p:sp>
        <p:sp>
          <p:nvSpPr>
            <p:cNvPr id="10" name="Freeform 9"/>
            <p:cNvSpPr/>
            <p:nvPr/>
          </p:nvSpPr>
          <p:spPr>
            <a:xfrm>
              <a:off x="5590129" y="3227057"/>
              <a:ext cx="1051957" cy="1051957"/>
            </a:xfrm>
            <a:custGeom>
              <a:avLst/>
              <a:gdLst>
                <a:gd name="connsiteX0" fmla="*/ 139437 w 1051957"/>
                <a:gd name="connsiteY0" fmla="*/ 216703 h 1051957"/>
                <a:gd name="connsiteX1" fmla="*/ 912520 w 1051957"/>
                <a:gd name="connsiteY1" fmla="*/ 216703 h 1051957"/>
                <a:gd name="connsiteX2" fmla="*/ 912520 w 1051957"/>
                <a:gd name="connsiteY2" fmla="*/ 464123 h 1051957"/>
                <a:gd name="connsiteX3" fmla="*/ 139437 w 1051957"/>
                <a:gd name="connsiteY3" fmla="*/ 464123 h 1051957"/>
                <a:gd name="connsiteX4" fmla="*/ 139437 w 1051957"/>
                <a:gd name="connsiteY4" fmla="*/ 216703 h 1051957"/>
                <a:gd name="connsiteX5" fmla="*/ 139437 w 1051957"/>
                <a:gd name="connsiteY5" fmla="*/ 587834 h 1051957"/>
                <a:gd name="connsiteX6" fmla="*/ 912520 w 1051957"/>
                <a:gd name="connsiteY6" fmla="*/ 587834 h 1051957"/>
                <a:gd name="connsiteX7" fmla="*/ 912520 w 1051957"/>
                <a:gd name="connsiteY7" fmla="*/ 835254 h 1051957"/>
                <a:gd name="connsiteX8" fmla="*/ 139437 w 1051957"/>
                <a:gd name="connsiteY8" fmla="*/ 835254 h 1051957"/>
                <a:gd name="connsiteX9" fmla="*/ 139437 w 1051957"/>
                <a:gd name="connsiteY9" fmla="*/ 587834 h 105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1957" h="1051957">
                  <a:moveTo>
                    <a:pt x="139437" y="216703"/>
                  </a:moveTo>
                  <a:lnTo>
                    <a:pt x="912520" y="216703"/>
                  </a:lnTo>
                  <a:lnTo>
                    <a:pt x="912520" y="464123"/>
                  </a:lnTo>
                  <a:lnTo>
                    <a:pt x="139437" y="464123"/>
                  </a:lnTo>
                  <a:lnTo>
                    <a:pt x="139437" y="216703"/>
                  </a:lnTo>
                  <a:close/>
                  <a:moveTo>
                    <a:pt x="139437" y="587834"/>
                  </a:moveTo>
                  <a:lnTo>
                    <a:pt x="912520" y="587834"/>
                  </a:lnTo>
                  <a:lnTo>
                    <a:pt x="912520" y="835254"/>
                  </a:lnTo>
                  <a:lnTo>
                    <a:pt x="139437" y="835254"/>
                  </a:lnTo>
                  <a:lnTo>
                    <a:pt x="139437" y="58783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6198" tIns="180586" rIns="116198" bIns="180586" numCol="1" spcCol="1270" anchor="ctr" anchorCtr="0">
              <a:noAutofit/>
            </a:bodyPr>
            <a:lstStyle/>
            <a:p>
              <a:pPr algn="ctr" defTabSz="666723">
                <a:lnSpc>
                  <a:spcPct val="90000"/>
                </a:lnSpc>
                <a:spcBef>
                  <a:spcPct val="0"/>
                </a:spcBef>
                <a:spcAft>
                  <a:spcPct val="35000"/>
                </a:spcAft>
              </a:pPr>
              <a:endParaRPr lang="en-US" sz="1600"/>
            </a:p>
          </p:txBody>
        </p:sp>
        <p:sp>
          <p:nvSpPr>
            <p:cNvPr id="11" name="Freeform 10"/>
            <p:cNvSpPr/>
            <p:nvPr/>
          </p:nvSpPr>
          <p:spPr>
            <a:xfrm>
              <a:off x="6691014" y="2664204"/>
              <a:ext cx="1943041" cy="1995692"/>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44628" tIns="244628" rIns="244628" bIns="244628" numCol="1" spcCol="1270" anchor="ctr" anchorCtr="0">
              <a:noAutofit/>
            </a:bodyPr>
            <a:lstStyle/>
            <a:p>
              <a:pPr algn="ctr" defTabSz="814884">
                <a:lnSpc>
                  <a:spcPct val="90000"/>
                </a:lnSpc>
                <a:spcBef>
                  <a:spcPct val="0"/>
                </a:spcBef>
                <a:spcAft>
                  <a:spcPct val="35000"/>
                </a:spcAft>
              </a:pPr>
              <a:r>
                <a:rPr lang="en-US" sz="1600" dirty="0"/>
                <a:t>Resource utilization</a:t>
              </a:r>
            </a:p>
          </p:txBody>
        </p:sp>
      </p:grpSp>
      <p:sp>
        <p:nvSpPr>
          <p:cNvPr id="3" name="Title 2"/>
          <p:cNvSpPr>
            <a:spLocks noGrp="1"/>
          </p:cNvSpPr>
          <p:nvPr>
            <p:ph type="title"/>
          </p:nvPr>
        </p:nvSpPr>
        <p:spPr/>
        <p:txBody>
          <a:bodyPr/>
          <a:lstStyle/>
          <a:p>
            <a:r>
              <a:rPr lang="en-US" dirty="0" smtClean="0"/>
              <a:t>Resource utilization</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19</a:t>
            </a:fld>
            <a:endParaRPr lang="en-AU">
              <a:solidFill>
                <a:prstClr val="black">
                  <a:lumMod val="50000"/>
                  <a:lumOff val="50000"/>
                </a:prstClr>
              </a:solidFill>
            </a:endParaRPr>
          </a:p>
        </p:txBody>
      </p:sp>
      <p:sp>
        <p:nvSpPr>
          <p:cNvPr id="12" name="Division 11"/>
          <p:cNvSpPr/>
          <p:nvPr/>
        </p:nvSpPr>
        <p:spPr>
          <a:xfrm>
            <a:off x="2814222" y="2303490"/>
            <a:ext cx="762000" cy="762000"/>
          </a:xfrm>
          <a:prstGeom prst="mathDivid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p>
        </p:txBody>
      </p:sp>
      <p:sp>
        <p:nvSpPr>
          <p:cNvPr id="8" name="TextBox 7"/>
          <p:cNvSpPr txBox="1"/>
          <p:nvPr/>
        </p:nvSpPr>
        <p:spPr>
          <a:xfrm>
            <a:off x="1182765" y="3965120"/>
            <a:ext cx="6604743" cy="1015663"/>
          </a:xfrm>
          <a:prstGeom prst="rect">
            <a:avLst/>
          </a:prstGeom>
          <a:noFill/>
        </p:spPr>
        <p:txBody>
          <a:bodyPr wrap="square" rtlCol="0">
            <a:spAutoFit/>
          </a:bodyPr>
          <a:lstStyle/>
          <a:p>
            <a:pPr algn="ctr"/>
            <a:r>
              <a:rPr lang="en-US" sz="2000" b="1" dirty="0"/>
              <a:t>Resource utilization = 60% </a:t>
            </a:r>
          </a:p>
          <a:p>
            <a:pPr algn="ctr"/>
            <a:r>
              <a:rPr lang="en-US" sz="2000" b="1" dirty="0">
                <a:sym typeface="Wingdings"/>
              </a:rPr>
              <a:t> on average resources are idle 40% of their allocated time</a:t>
            </a:r>
            <a:endParaRPr lang="en-US" sz="2000" b="1" dirty="0"/>
          </a:p>
        </p:txBody>
      </p:sp>
    </p:spTree>
    <p:extLst>
      <p:ext uri="{BB962C8B-B14F-4D97-AF65-F5344CB8AC3E}">
        <p14:creationId xmlns:p14="http://schemas.microsoft.com/office/powerpoint/2010/main" val="2713917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67279" y="1254559"/>
            <a:ext cx="4381909" cy="4073545"/>
          </a:xfrm>
          <a:prstGeom prst="rect">
            <a:avLst/>
          </a:prstGeom>
        </p:spPr>
      </p:pic>
      <p:sp>
        <p:nvSpPr>
          <p:cNvPr id="9218" name="Rectangle 2"/>
          <p:cNvSpPr>
            <a:spLocks noGrp="1" noChangeArrowheads="1"/>
          </p:cNvSpPr>
          <p:nvPr>
            <p:ph type="title"/>
          </p:nvPr>
        </p:nvSpPr>
        <p:spPr>
          <a:xfrm>
            <a:off x="975375" y="33069"/>
            <a:ext cx="6600336" cy="879231"/>
          </a:xfrm>
        </p:spPr>
        <p:txBody>
          <a:bodyPr/>
          <a:lstStyle/>
          <a:p>
            <a:r>
              <a:rPr lang="en-US" dirty="0" smtClean="0">
                <a:ea typeface="ＭＳ Ｐゴシック" pitchFamily="34" charset="-128"/>
              </a:rPr>
              <a:t>Process Analysis in the BPM Lifecycle</a:t>
            </a:r>
          </a:p>
        </p:txBody>
      </p:sp>
      <p:sp>
        <p:nvSpPr>
          <p:cNvPr id="9219" name="Rectangle 5"/>
          <p:cNvSpPr>
            <a:spLocks noChangeArrowheads="1"/>
          </p:cNvSpPr>
          <p:nvPr/>
        </p:nvSpPr>
        <p:spPr bwMode="auto">
          <a:xfrm>
            <a:off x="7222726" y="1515663"/>
            <a:ext cx="554404" cy="11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AU" sz="1692"/>
          </a:p>
        </p:txBody>
      </p:sp>
      <p:sp>
        <p:nvSpPr>
          <p:cNvPr id="9220" name="Rectangle 6"/>
          <p:cNvSpPr>
            <a:spLocks noChangeArrowheads="1"/>
          </p:cNvSpPr>
          <p:nvPr/>
        </p:nvSpPr>
        <p:spPr bwMode="auto">
          <a:xfrm>
            <a:off x="1686015" y="2402221"/>
            <a:ext cx="109904" cy="5544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AU" sz="1692"/>
          </a:p>
        </p:txBody>
      </p:sp>
      <p:pic>
        <p:nvPicPr>
          <p:cNvPr id="18" name="Picture 4" descr="\\psf\Home\Desktop\pics\ch3_PurchaseOrder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5174" y="4356406"/>
            <a:ext cx="1252175" cy="725905"/>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3" descr="\\psf\Home\Desktop\pics\ch3_PurchaseOrder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V="1">
            <a:off x="6157053" y="2506672"/>
            <a:ext cx="1329378" cy="151363"/>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psf\Home\Desktop\pics\ch6_cause_effect_rejected_equipment.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627046" y="3796142"/>
            <a:ext cx="1306356" cy="923217"/>
          </a:xfrm>
          <a:prstGeom prst="rect">
            <a:avLst/>
          </a:prstGeom>
          <a:ln>
            <a:noFill/>
          </a:ln>
          <a:effectLst/>
          <a:extLst>
            <a:ext uri="{909E8E84-426E-40dd-AFC4-6F175D3DCCD1}">
              <a14:hiddenFill xmlns:a14="http://schemas.microsoft.com/office/drawing/2010/main" xmlns="">
                <a:solidFill>
                  <a:srgbClr val="FFFFFF"/>
                </a:solidFill>
              </a14:hiddenFill>
            </a:ext>
          </a:extLst>
        </p:spPr>
      </p:pic>
      <p:pic>
        <p:nvPicPr>
          <p:cNvPr id="22" name="Picture 42" descr="\\psf\Home\Desktop\pics\ch10_fina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51531" y="5313235"/>
            <a:ext cx="1413403" cy="357128"/>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ounded Rectangle 24"/>
          <p:cNvSpPr/>
          <p:nvPr/>
        </p:nvSpPr>
        <p:spPr bwMode="auto">
          <a:xfrm>
            <a:off x="5229913" y="3232868"/>
            <a:ext cx="1083315" cy="563274"/>
          </a:xfrm>
          <a:prstGeom prst="roundRect">
            <a:avLst/>
          </a:prstGeom>
          <a:noFill/>
          <a:ln w="57150" cap="flat" cmpd="sng" algn="ctr">
            <a:solidFill>
              <a:srgbClr val="CC0000"/>
            </a:solidFill>
            <a:prstDash val="solid"/>
            <a:round/>
            <a:headEnd type="none" w="sm" len="sm"/>
            <a:tailEnd type="none" w="sm" len="sm"/>
          </a:ln>
          <a:effectLst/>
        </p:spPr>
        <p:txBody>
          <a:bodyPr vert="horz" wrap="square" lIns="70338" tIns="35169" rIns="70338" bIns="35169" numCol="1" rtlCol="0" anchor="t" anchorCtr="0" compatLnSpc="1">
            <a:prstTxWarp prst="textNoShape">
              <a:avLst/>
            </a:prstTxWarp>
          </a:bodyPr>
          <a:lstStyle/>
          <a:p>
            <a:pPr defTabSz="703374"/>
            <a:endParaRPr lang="en-AU" sz="1846">
              <a:latin typeface="Times New Roman" pitchFamily="-106" charset="0"/>
            </a:endParaRPr>
          </a:p>
        </p:txBody>
      </p:sp>
      <p:sp>
        <p:nvSpPr>
          <p:cNvPr id="23" name="Rounded Rectangle 22"/>
          <p:cNvSpPr/>
          <p:nvPr/>
        </p:nvSpPr>
        <p:spPr bwMode="auto">
          <a:xfrm>
            <a:off x="5258308" y="2325767"/>
            <a:ext cx="745773" cy="433776"/>
          </a:xfrm>
          <a:prstGeom prst="roundRect">
            <a:avLst/>
          </a:prstGeom>
          <a:noFill/>
          <a:ln w="57150" cap="flat" cmpd="sng" algn="ctr">
            <a:solidFill>
              <a:srgbClr val="CC0000"/>
            </a:solidFill>
            <a:prstDash val="solid"/>
            <a:round/>
            <a:headEnd type="none" w="sm" len="sm"/>
            <a:tailEnd type="none" w="sm" len="sm"/>
          </a:ln>
          <a:effectLst/>
        </p:spPr>
        <p:txBody>
          <a:bodyPr vert="horz" wrap="square" lIns="70338" tIns="35169" rIns="70338" bIns="35169" numCol="1" rtlCol="0" anchor="t" anchorCtr="0" compatLnSpc="1">
            <a:prstTxWarp prst="textNoShape">
              <a:avLst/>
            </a:prstTxWarp>
          </a:bodyPr>
          <a:lstStyle/>
          <a:p>
            <a:pPr defTabSz="703374"/>
            <a:endParaRPr lang="en-AU" sz="1846">
              <a:latin typeface="Times New Roman" pitchFamily="-106" charset="0"/>
            </a:endParaRPr>
          </a:p>
        </p:txBody>
      </p:sp>
      <p:sp>
        <p:nvSpPr>
          <p:cNvPr id="24" name="Rounded Rectangle 23"/>
          <p:cNvSpPr/>
          <p:nvPr/>
        </p:nvSpPr>
        <p:spPr bwMode="auto">
          <a:xfrm>
            <a:off x="5631194" y="3989339"/>
            <a:ext cx="873670" cy="605722"/>
          </a:xfrm>
          <a:prstGeom prst="roundRect">
            <a:avLst/>
          </a:prstGeom>
          <a:noFill/>
          <a:ln w="57150" cap="flat" cmpd="sng" algn="ctr">
            <a:solidFill>
              <a:srgbClr val="CC0000"/>
            </a:solidFill>
            <a:prstDash val="solid"/>
            <a:round/>
            <a:headEnd type="none" w="sm" len="sm"/>
            <a:tailEnd type="none" w="sm" len="sm"/>
          </a:ln>
          <a:effectLst/>
        </p:spPr>
        <p:txBody>
          <a:bodyPr vert="horz" wrap="square" lIns="70338" tIns="35169" rIns="70338" bIns="35169" numCol="1" rtlCol="0" anchor="t" anchorCtr="0" compatLnSpc="1">
            <a:prstTxWarp prst="textNoShape">
              <a:avLst/>
            </a:prstTxWarp>
          </a:bodyPr>
          <a:lstStyle/>
          <a:p>
            <a:pPr defTabSz="703374"/>
            <a:endParaRPr lang="en-AU" sz="1846">
              <a:latin typeface="Times New Roman" pitchFamily="-106" charset="0"/>
            </a:endParaRPr>
          </a:p>
        </p:txBody>
      </p:sp>
      <p:pic>
        <p:nvPicPr>
          <p:cNvPr id="15" name="Inhaltsplatzhalter 7"/>
          <p:cNvPicPr>
            <a:picLocks noGrp="1" noChangeAspect="1"/>
          </p:cNvPicPr>
          <p:nvPr>
            <p:ph idx="1"/>
          </p:nvPr>
        </p:nvPicPr>
        <p:blipFill>
          <a:blip r:embed="rId8"/>
          <a:stretch>
            <a:fillRect/>
          </a:stretch>
        </p:blipFill>
        <p:spPr>
          <a:xfrm>
            <a:off x="5635620" y="1373072"/>
            <a:ext cx="1450014" cy="767874"/>
          </a:xfrm>
          <a:prstGeom prst="rect">
            <a:avLst/>
          </a:prstGeom>
        </p:spPr>
      </p:pic>
      <p:pic>
        <p:nvPicPr>
          <p:cNvPr id="16" name="Picture 1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1201" y="1863105"/>
            <a:ext cx="2019196" cy="665961"/>
          </a:xfrm>
          <a:prstGeom prst="rect">
            <a:avLst/>
          </a:prstGeom>
        </p:spPr>
      </p:pic>
    </p:spTree>
    <p:extLst>
      <p:ext uri="{BB962C8B-B14F-4D97-AF65-F5344CB8AC3E}">
        <p14:creationId xmlns:p14="http://schemas.microsoft.com/office/powerpoint/2010/main" val="3921604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138869" y="989815"/>
          <a:ext cx="6780753" cy="4020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Resource utilization vs. waiting time</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20</a:t>
            </a:fld>
            <a:endParaRPr lang="en-AU">
              <a:solidFill>
                <a:prstClr val="black">
                  <a:lumMod val="50000"/>
                  <a:lumOff val="50000"/>
                </a:prstClr>
              </a:solidFill>
            </a:endParaRPr>
          </a:p>
        </p:txBody>
      </p:sp>
      <p:sp>
        <p:nvSpPr>
          <p:cNvPr id="13" name="TextBox 12"/>
          <p:cNvSpPr txBox="1"/>
          <p:nvPr/>
        </p:nvSpPr>
        <p:spPr>
          <a:xfrm>
            <a:off x="1144514" y="4462353"/>
            <a:ext cx="6604743" cy="707886"/>
          </a:xfrm>
          <a:prstGeom prst="rect">
            <a:avLst/>
          </a:prstGeom>
          <a:noFill/>
        </p:spPr>
        <p:txBody>
          <a:bodyPr wrap="square" rtlCol="0">
            <a:spAutoFit/>
          </a:bodyPr>
          <a:lstStyle/>
          <a:p>
            <a:pPr algn="ctr"/>
            <a:r>
              <a:rPr lang="en-US" sz="2000" b="1" dirty="0"/>
              <a:t>Typically, when resource utilization &gt; 90% </a:t>
            </a:r>
          </a:p>
          <a:p>
            <a:pPr algn="ctr"/>
            <a:r>
              <a:rPr lang="en-US" sz="2000" b="1" dirty="0">
                <a:sym typeface="Wingdings"/>
              </a:rPr>
              <a:t> Waiting time increases steeply</a:t>
            </a:r>
            <a:endParaRPr lang="en-US" sz="2000" b="1" dirty="0"/>
          </a:p>
        </p:txBody>
      </p:sp>
    </p:spTree>
    <p:extLst>
      <p:ext uri="{BB962C8B-B14F-4D97-AF65-F5344CB8AC3E}">
        <p14:creationId xmlns:p14="http://schemas.microsoft.com/office/powerpoint/2010/main" val="18666227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1016000" y="1227620"/>
            <a:ext cx="7262813" cy="3788880"/>
          </a:xfrm>
        </p:spPr>
        <p:txBody>
          <a:bodyPr/>
          <a:lstStyle/>
          <a:p>
            <a:r>
              <a:rPr lang="en-US" dirty="0">
                <a:latin typeface="Arial" charset="0"/>
                <a:ea typeface="ＭＳ Ｐゴシック" charset="0"/>
                <a:cs typeface="ＭＳ Ｐゴシック" charset="0"/>
              </a:rPr>
              <a:t>WIP = (average) Work-In-Process</a:t>
            </a:r>
          </a:p>
          <a:p>
            <a:pPr lvl="1"/>
            <a:r>
              <a:rPr lang="en-US" dirty="0">
                <a:latin typeface="Arial" charset="0"/>
                <a:ea typeface="ＭＳ Ｐゴシック" charset="0"/>
                <a:cs typeface="ＭＳ Ｐゴシック" charset="0"/>
              </a:rPr>
              <a:t>Number of cases that are running (started but not yet completed)</a:t>
            </a:r>
          </a:p>
          <a:p>
            <a:pPr lvl="1"/>
            <a:r>
              <a:rPr lang="en-US" dirty="0">
                <a:latin typeface="Arial" charset="0"/>
                <a:ea typeface="ＭＳ Ｐゴシック" charset="0"/>
                <a:cs typeface="ＭＳ Ｐゴシック" charset="0"/>
              </a:rPr>
              <a:t>E.g. # of active and unfilled orders in an order-to-cash process</a:t>
            </a:r>
          </a:p>
          <a:p>
            <a:r>
              <a:rPr lang="en-US" dirty="0">
                <a:latin typeface="Arial" charset="0"/>
                <a:ea typeface="ＭＳ Ｐゴシック" charset="0"/>
                <a:cs typeface="ＭＳ Ｐゴシック" charset="0"/>
              </a:rPr>
              <a:t>WIP is a form of waste (cf. 7+1 sources of waste)</a:t>
            </a:r>
          </a:p>
          <a:p>
            <a:r>
              <a:rPr lang="en-US" dirty="0">
                <a:latin typeface="Arial" charset="0"/>
                <a:ea typeface="ＭＳ Ｐゴシック" charset="0"/>
                <a:cs typeface="ＭＳ Ｐゴシック" charset="0"/>
              </a:rPr>
              <a:t>Little’s Formula: WIP = </a:t>
            </a:r>
            <a:r>
              <a:rPr lang="en-US" dirty="0">
                <a:latin typeface="Arial" charset="0"/>
                <a:ea typeface="ＭＳ Ｐゴシック" charset="0"/>
                <a:cs typeface="ＭＳ Ｐゴシック" charset="0"/>
                <a:sym typeface="Symbol" charset="0"/>
              </a:rPr>
              <a:t></a:t>
            </a:r>
            <a:r>
              <a:rPr lang="en-US" dirty="0">
                <a:latin typeface="Arial" charset="0"/>
                <a:ea typeface="ＭＳ Ｐゴシック" charset="0"/>
                <a:cs typeface="Times New Roman" charset="0"/>
                <a:sym typeface="Symbol" charset="0"/>
              </a:rPr>
              <a:t>·CT</a:t>
            </a:r>
          </a:p>
          <a:p>
            <a:pPr lvl="1"/>
            <a:r>
              <a:rPr lang="en-US" dirty="0">
                <a:latin typeface="Arial" charset="0"/>
                <a:ea typeface="ＭＳ Ｐゴシック" charset="0"/>
                <a:sym typeface="Symbol" charset="0"/>
              </a:rPr>
              <a:t> = arrival rate (number of new cases per time unit)</a:t>
            </a:r>
          </a:p>
          <a:p>
            <a:pPr lvl="1"/>
            <a:r>
              <a:rPr lang="en-US" dirty="0">
                <a:latin typeface="Arial" charset="0"/>
                <a:ea typeface="ＭＳ Ｐゴシック" charset="0"/>
                <a:sym typeface="Symbol" charset="0"/>
              </a:rPr>
              <a:t>CT = cycle time</a:t>
            </a:r>
            <a:endParaRPr lang="en-US" dirty="0">
              <a:latin typeface="Arial" charset="0"/>
              <a:ea typeface="ＭＳ Ｐゴシック" charset="0"/>
            </a:endParaRPr>
          </a:p>
          <a:p>
            <a:pPr>
              <a:buFontTx/>
              <a:buNone/>
            </a:pPr>
            <a:endParaRPr lang="en-US" dirty="0">
              <a:latin typeface="Arial" charset="0"/>
              <a:ea typeface="ＭＳ Ｐゴシック" charset="0"/>
              <a:cs typeface="ＭＳ Ｐゴシック" charset="0"/>
            </a:endParaRPr>
          </a:p>
          <a:p>
            <a:pPr>
              <a:buFontTx/>
              <a:buNone/>
            </a:pPr>
            <a:endParaRPr lang="en-US" sz="2000" b="1" dirty="0">
              <a:latin typeface="Arial" charset="0"/>
              <a:ea typeface="ＭＳ Ｐゴシック" charset="0"/>
              <a:cs typeface="ＭＳ Ｐゴシック" charset="0"/>
            </a:endParaRPr>
          </a:p>
          <a:p>
            <a:endParaRPr lang="en-US" sz="1667" dirty="0">
              <a:solidFill>
                <a:schemeClr val="accent2"/>
              </a:solidFill>
              <a:latin typeface="Arial" charset="0"/>
              <a:ea typeface="ＭＳ Ｐゴシック" charset="0"/>
              <a:cs typeface="ＭＳ Ｐゴシック" charset="0"/>
            </a:endParaRPr>
          </a:p>
        </p:txBody>
      </p:sp>
      <p:sp>
        <p:nvSpPr>
          <p:cNvPr id="12292" name="Rectangle 4"/>
          <p:cNvSpPr>
            <a:spLocks noGrp="1" noChangeArrowheads="1"/>
          </p:cNvSpPr>
          <p:nvPr>
            <p:ph type="title"/>
          </p:nvPr>
        </p:nvSpPr>
        <p:spPr>
          <a:xfrm>
            <a:off x="1000125" y="63499"/>
            <a:ext cx="7203282" cy="1073185"/>
          </a:xfrm>
          <a:noFill/>
        </p:spPr>
        <p:txBody>
          <a:bodyPr>
            <a:normAutofit/>
          </a:bodyPr>
          <a:lstStyle/>
          <a:p>
            <a:r>
              <a:rPr lang="en-US" sz="3000" dirty="0" smtClean="0">
                <a:latin typeface="Arial" charset="0"/>
                <a:ea typeface="ＭＳ Ｐゴシック" charset="0"/>
                <a:cs typeface="ＭＳ Ｐゴシック" charset="0"/>
              </a:rPr>
              <a:t>Interlude:</a:t>
            </a:r>
            <a:br>
              <a:rPr lang="en-US" sz="3000" dirty="0" smtClean="0">
                <a:latin typeface="Arial" charset="0"/>
                <a:ea typeface="ＭＳ Ｐゴシック" charset="0"/>
                <a:cs typeface="ＭＳ Ｐゴシック" charset="0"/>
              </a:rPr>
            </a:br>
            <a:r>
              <a:rPr lang="en-US" sz="3000" dirty="0" smtClean="0">
                <a:latin typeface="Arial" charset="0"/>
                <a:ea typeface="ＭＳ Ｐゴシック" charset="0"/>
                <a:cs typeface="ＭＳ Ｐゴシック" charset="0"/>
              </a:rPr>
              <a:t>Cycle </a:t>
            </a:r>
            <a:r>
              <a:rPr lang="en-US" sz="3000" dirty="0">
                <a:latin typeface="Arial" charset="0"/>
                <a:ea typeface="ＭＳ Ｐゴシック" charset="0"/>
                <a:cs typeface="ＭＳ Ｐゴシック" charset="0"/>
              </a:rPr>
              <a:t>Time &amp; Work-In-Progress</a:t>
            </a:r>
          </a:p>
        </p:txBody>
      </p:sp>
    </p:spTree>
    <p:extLst>
      <p:ext uri="{BB962C8B-B14F-4D97-AF65-F5344CB8AC3E}">
        <p14:creationId xmlns:p14="http://schemas.microsoft.com/office/powerpoint/2010/main" val="324842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143000" y="119063"/>
            <a:ext cx="6858000" cy="892969"/>
          </a:xfrm>
        </p:spPr>
        <p:txBody>
          <a:bodyPr/>
          <a:lstStyle/>
          <a:p>
            <a:r>
              <a:rPr lang="en-US">
                <a:latin typeface="Arial" charset="0"/>
                <a:ea typeface="ＭＳ Ｐゴシック" charset="0"/>
                <a:cs typeface="ＭＳ Ｐゴシック" charset="0"/>
              </a:rPr>
              <a:t>Exercise</a:t>
            </a:r>
            <a:endParaRPr lang="et-EE">
              <a:latin typeface="Arial" charset="0"/>
              <a:ea typeface="ＭＳ Ｐゴシック" charset="0"/>
              <a:cs typeface="ＭＳ Ｐゴシック" charset="0"/>
            </a:endParaRPr>
          </a:p>
        </p:txBody>
      </p:sp>
      <p:sp>
        <p:nvSpPr>
          <p:cNvPr id="39939" name="Content Placeholder 2"/>
          <p:cNvSpPr>
            <a:spLocks noGrp="1"/>
          </p:cNvSpPr>
          <p:nvPr>
            <p:ph idx="1"/>
          </p:nvPr>
        </p:nvSpPr>
        <p:spPr>
          <a:xfrm>
            <a:off x="1143000" y="1012032"/>
            <a:ext cx="6858000" cy="4048125"/>
          </a:xfrm>
        </p:spPr>
        <p:txBody>
          <a:bodyPr/>
          <a:lstStyle/>
          <a:p>
            <a:pPr>
              <a:buFontTx/>
              <a:buNone/>
            </a:pPr>
            <a:r>
              <a:rPr lang="en-AU">
                <a:latin typeface="Arial" charset="0"/>
                <a:ea typeface="ＭＳ Ｐゴシック" charset="0"/>
                <a:cs typeface="ＭＳ Ｐゴシック" charset="0"/>
              </a:rPr>
              <a:t>	</a:t>
            </a:r>
            <a:r>
              <a:rPr lang="en-AU" sz="2000">
                <a:latin typeface="Arial" charset="0"/>
                <a:ea typeface="ＭＳ Ｐゴシック" charset="0"/>
                <a:cs typeface="ＭＳ Ｐゴシック" charset="0"/>
              </a:rPr>
              <a:t>A fast-food restaurant receives on average 1200 customers per day (between 10:00 and 22:00). During peak times (12:00-15:00 and 18:00-21:00), the restaurant receives around 900 customers in total, and 90 customers can be found in the restaurant (on average) at a given point in time. At non-peak times, the restaurant receives 300 customers in total, and 30 customers can be found in the restaurant (on average) at a given point in time.</a:t>
            </a:r>
            <a:endParaRPr lang="et-EE" sz="2000">
              <a:latin typeface="Arial" charset="0"/>
              <a:ea typeface="ＭＳ Ｐゴシック" charset="0"/>
              <a:cs typeface="ＭＳ Ｐゴシック" charset="0"/>
            </a:endParaRPr>
          </a:p>
          <a:p>
            <a:pPr marL="761970" lvl="1" indent="-380985">
              <a:buFontTx/>
              <a:buAutoNum type="arabicPeriod"/>
            </a:pPr>
            <a:r>
              <a:rPr lang="en-AU" sz="1667">
                <a:latin typeface="Arial" charset="0"/>
                <a:ea typeface="ＭＳ Ｐゴシック" charset="0"/>
              </a:rPr>
              <a:t>What is the average time that a customer spends in the restaurant during </a:t>
            </a:r>
            <a:r>
              <a:rPr lang="en-AU" sz="1667" u="sng">
                <a:latin typeface="Arial" charset="0"/>
                <a:ea typeface="ＭＳ Ｐゴシック" charset="0"/>
              </a:rPr>
              <a:t>peak</a:t>
            </a:r>
            <a:r>
              <a:rPr lang="en-AU" sz="1667">
                <a:latin typeface="Arial" charset="0"/>
                <a:ea typeface="ＭＳ Ｐゴシック" charset="0"/>
              </a:rPr>
              <a:t> times?</a:t>
            </a:r>
          </a:p>
          <a:p>
            <a:pPr marL="761970" lvl="1" indent="-380985">
              <a:buFontTx/>
              <a:buAutoNum type="arabicPeriod"/>
            </a:pPr>
            <a:r>
              <a:rPr lang="en-AU" sz="1667">
                <a:latin typeface="Arial" charset="0"/>
                <a:ea typeface="ＭＳ Ｐゴシック" charset="0"/>
              </a:rPr>
              <a:t>What is the average time that a customer spends in the restaurant during </a:t>
            </a:r>
            <a:r>
              <a:rPr lang="en-AU" sz="1667" u="sng">
                <a:latin typeface="Arial" charset="0"/>
                <a:ea typeface="ＭＳ Ｐゴシック" charset="0"/>
              </a:rPr>
              <a:t>non-peak</a:t>
            </a:r>
            <a:r>
              <a:rPr lang="en-AU" sz="1667">
                <a:latin typeface="Arial" charset="0"/>
                <a:ea typeface="ＭＳ Ｐゴシック" charset="0"/>
              </a:rPr>
              <a:t> times?</a:t>
            </a:r>
          </a:p>
        </p:txBody>
      </p:sp>
    </p:spTree>
    <p:extLst>
      <p:ext uri="{BB962C8B-B14F-4D97-AF65-F5344CB8AC3E}">
        <p14:creationId xmlns:p14="http://schemas.microsoft.com/office/powerpoint/2010/main" val="2113907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143000" y="228865"/>
            <a:ext cx="6858000" cy="660135"/>
          </a:xfrm>
        </p:spPr>
        <p:txBody>
          <a:bodyPr/>
          <a:lstStyle/>
          <a:p>
            <a:r>
              <a:rPr lang="en-US">
                <a:latin typeface="Arial" charset="0"/>
                <a:ea typeface="ＭＳ Ｐゴシック" charset="0"/>
                <a:cs typeface="ＭＳ Ｐゴシック" charset="0"/>
              </a:rPr>
              <a:t>Exercise (cont.)</a:t>
            </a:r>
            <a:endParaRPr lang="et-EE">
              <a:latin typeface="Arial" charset="0"/>
              <a:ea typeface="ＭＳ Ｐゴシック" charset="0"/>
              <a:cs typeface="ＭＳ Ｐゴシック" charset="0"/>
            </a:endParaRPr>
          </a:p>
        </p:txBody>
      </p:sp>
      <p:sp>
        <p:nvSpPr>
          <p:cNvPr id="40963" name="Content Placeholder 2"/>
          <p:cNvSpPr>
            <a:spLocks noGrp="1"/>
          </p:cNvSpPr>
          <p:nvPr>
            <p:ph idx="1"/>
          </p:nvPr>
        </p:nvSpPr>
        <p:spPr/>
        <p:txBody>
          <a:bodyPr/>
          <a:lstStyle/>
          <a:p>
            <a:pPr marL="761970" lvl="1" indent="-380985">
              <a:buFontTx/>
              <a:buAutoNum type="arabicPeriod" startAt="3"/>
            </a:pPr>
            <a:r>
              <a:rPr lang="en-AU">
                <a:latin typeface="Arial" charset="0"/>
                <a:ea typeface="ＭＳ Ｐゴシック" charset="0"/>
              </a:rPr>
              <a:t>The restaurant plans to launch a marketing campaign to attract more customers. However, the restaurant</a:t>
            </a:r>
            <a:r>
              <a:rPr lang="ja-JP" altLang="en-AU">
                <a:latin typeface="Arial" charset="0"/>
                <a:ea typeface="ＭＳ Ｐゴシック" charset="0"/>
              </a:rPr>
              <a:t>’</a:t>
            </a:r>
            <a:r>
              <a:rPr lang="en-AU">
                <a:latin typeface="Arial" charset="0"/>
                <a:ea typeface="ＭＳ Ｐゴシック" charset="0"/>
              </a:rPr>
              <a:t>s capacity is limited and becomes too full during peak times. What can the restaurant do to address this issue without investing in extending its building? </a:t>
            </a:r>
            <a:endParaRPr lang="et-EE">
              <a:latin typeface="Arial" charset="0"/>
              <a:ea typeface="ＭＳ Ｐゴシック" charset="0"/>
            </a:endParaRPr>
          </a:p>
          <a:p>
            <a:endParaRPr lang="et-EE">
              <a:latin typeface="Arial" charset="0"/>
              <a:ea typeface="ＭＳ Ｐゴシック" charset="0"/>
              <a:cs typeface="ＭＳ Ｐゴシック" charset="0"/>
            </a:endParaRPr>
          </a:p>
        </p:txBody>
      </p:sp>
    </p:spTree>
    <p:extLst>
      <p:ext uri="{BB962C8B-B14F-4D97-AF65-F5344CB8AC3E}">
        <p14:creationId xmlns:p14="http://schemas.microsoft.com/office/powerpoint/2010/main" val="4107357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a:xfrm>
            <a:off x="4572000" y="1344613"/>
            <a:ext cx="4103688" cy="3859212"/>
          </a:xfrm>
        </p:spPr>
        <p:txBody>
          <a:bodyPr>
            <a:noAutofit/>
          </a:bodyPr>
          <a:lstStyle/>
          <a:p>
            <a:pPr marL="0" indent="0">
              <a:buNone/>
            </a:pPr>
            <a:r>
              <a:rPr lang="de-DE" sz="1400" dirty="0" smtClean="0"/>
              <a:t>Contents</a:t>
            </a:r>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Flow Analysis</a:t>
            </a:r>
            <a:endParaRPr lang="en-US" sz="1400" dirty="0">
              <a:solidFill>
                <a:schemeClr val="bg1">
                  <a:lumMod val="85000"/>
                </a:schemeClr>
              </a:solidFill>
            </a:endParaRPr>
          </a:p>
          <a:p>
            <a:pPr marL="342900" indent="-342900">
              <a:buFont typeface="+mj-lt"/>
              <a:buAutoNum type="arabicPeriod"/>
            </a:pPr>
            <a:r>
              <a:rPr lang="en-US" sz="1400" dirty="0" smtClean="0"/>
              <a:t>Queuing Analysis</a:t>
            </a:r>
            <a:endParaRPr lang="en-US" dirty="0"/>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Simulation</a:t>
            </a:r>
            <a:endParaRPr lang="en-US" dirty="0">
              <a:solidFill>
                <a:schemeClr val="bg1">
                  <a:lumMod val="85000"/>
                </a:schemeClr>
              </a:solidFill>
            </a:endParaRPr>
          </a:p>
          <a:p>
            <a:pPr marL="342900" indent="-342900">
              <a:lnSpc>
                <a:spcPct val="110000"/>
              </a:lnSpc>
              <a:buClr>
                <a:schemeClr val="bg1">
                  <a:lumMod val="95000"/>
                </a:schemeClr>
              </a:buClr>
              <a:buFont typeface="+mj-lt"/>
              <a:buAutoNum type="arabicPeriod"/>
            </a:pPr>
            <a:r>
              <a:rPr lang="en-US" sz="1400" dirty="0">
                <a:solidFill>
                  <a:schemeClr val="bg1">
                    <a:lumMod val="85000"/>
                  </a:schemeClr>
                </a:solidFill>
              </a:rPr>
              <a:t>Recap</a:t>
            </a:r>
            <a:endParaRPr lang="de-DE" sz="1400" dirty="0">
              <a:solidFill>
                <a:schemeClr val="bg1">
                  <a:lumMod val="85000"/>
                </a:schemeClr>
              </a:solidFill>
            </a:endParaRPr>
          </a:p>
        </p:txBody>
      </p:sp>
      <p:sp>
        <p:nvSpPr>
          <p:cNvPr id="3" name="Foliennummernplatzhalter 2"/>
          <p:cNvSpPr>
            <a:spLocks noGrp="1"/>
          </p:cNvSpPr>
          <p:nvPr>
            <p:ph type="sldNum" sz="quarter" idx="12"/>
          </p:nvPr>
        </p:nvSpPr>
        <p:spPr/>
        <p:txBody>
          <a:bodyPr/>
          <a:lstStyle/>
          <a:p>
            <a:r>
              <a:rPr lang="de-AT" smtClean="0"/>
              <a:t>SEITE </a:t>
            </a:r>
            <a:fld id="{BE3DC40E-DBBE-4E2D-9EEC-FBF0DA0E9179}" type="slidenum">
              <a:rPr lang="de-AT" smtClean="0"/>
              <a:t>24</a:t>
            </a:fld>
            <a:endParaRPr lang="de-AT" dirty="0"/>
          </a:p>
        </p:txBody>
      </p:sp>
      <p:sp>
        <p:nvSpPr>
          <p:cNvPr id="5" name="Title 4">
            <a:extLst>
              <a:ext uri="{FF2B5EF4-FFF2-40B4-BE49-F238E27FC236}">
                <a16:creationId xmlns:a16="http://schemas.microsoft.com/office/drawing/2014/main" xmlns="" id="{A25E3810-7CC4-4F93-B619-F6F022800DBD}"/>
              </a:ext>
            </a:extLst>
          </p:cNvPr>
          <p:cNvSpPr>
            <a:spLocks noGrp="1"/>
          </p:cNvSpPr>
          <p:nvPr>
            <p:ph type="title"/>
          </p:nvPr>
        </p:nvSpPr>
        <p:spPr/>
        <p:txBody>
          <a:bodyPr/>
          <a:lstStyle/>
          <a:p>
            <a:r>
              <a:rPr lang="de-AT" dirty="0" smtClean="0">
                <a:latin typeface="Arial" panose="020B0604020202020204" pitchFamily="34" charset="0"/>
                <a:cs typeface="Arial" panose="020B0604020202020204" pitchFamily="34" charset="0"/>
              </a:rPr>
              <a:t>Chapter 7</a:t>
            </a:r>
            <a:r>
              <a:rPr lang="de-AT" dirty="0" smtClean="0"/>
              <a:t>: Quantitative </a:t>
            </a:r>
            <a:r>
              <a:rPr lang="de-AT" dirty="0" err="1" smtClean="0"/>
              <a:t>Process</a:t>
            </a:r>
            <a:r>
              <a:rPr lang="de-AT" dirty="0" smtClean="0"/>
              <a:t> Analysis</a:t>
            </a:r>
            <a:endParaRPr lang="de-AT" dirty="0">
              <a:latin typeface="Arial" panose="020B0604020202020204" pitchFamily="34" charset="0"/>
              <a:cs typeface="Arial" panose="020B0604020202020204" pitchFamily="34" charset="0"/>
            </a:endParaRPr>
          </a:p>
        </p:txBody>
      </p:sp>
      <p:sp>
        <p:nvSpPr>
          <p:cNvPr id="10" name="Rechteck 9"/>
          <p:cNvSpPr/>
          <p:nvPr/>
        </p:nvSpPr>
        <p:spPr>
          <a:xfrm>
            <a:off x="7496730" y="0"/>
            <a:ext cx="1726292" cy="1202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p:cNvPicPr>
            <a:picLocks noChangeAspect="1"/>
          </p:cNvPicPr>
          <p:nvPr/>
        </p:nvPicPr>
        <p:blipFill>
          <a:blip r:embed="rId3"/>
          <a:stretch>
            <a:fillRect/>
          </a:stretch>
        </p:blipFill>
        <p:spPr>
          <a:xfrm>
            <a:off x="1463798" y="1402645"/>
            <a:ext cx="2054876" cy="3383844"/>
          </a:xfrm>
          <a:prstGeom prst="rect">
            <a:avLst/>
          </a:prstGeom>
          <a:ln>
            <a:solidFill>
              <a:schemeClr val="tx1"/>
            </a:solidFill>
          </a:ln>
        </p:spPr>
      </p:pic>
    </p:spTree>
    <p:extLst>
      <p:ext uri="{BB962C8B-B14F-4D97-AF65-F5344CB8AC3E}">
        <p14:creationId xmlns:p14="http://schemas.microsoft.com/office/powerpoint/2010/main" val="3038284856"/>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a:lnSpc>
                <a:spcPct val="90000"/>
              </a:lnSpc>
            </a:pPr>
            <a:r>
              <a:rPr lang="en-US" sz="2000" dirty="0">
                <a:latin typeface="Arial" charset="0"/>
                <a:ea typeface="ＭＳ Ｐゴシック" charset="0"/>
                <a:cs typeface="ＭＳ Ｐゴシック" charset="0"/>
              </a:rPr>
              <a:t>Capacity problems are common and a key driver </a:t>
            </a:r>
            <a:r>
              <a:rPr lang="en-US" dirty="0" smtClean="0">
                <a:latin typeface="Arial" charset="0"/>
                <a:ea typeface="ＭＳ Ｐゴシック" charset="0"/>
                <a:cs typeface="ＭＳ Ｐゴシック" charset="0"/>
              </a:rPr>
              <a:t>of </a:t>
            </a:r>
            <a:r>
              <a:rPr lang="en-US" sz="2000" dirty="0">
                <a:latin typeface="Arial" charset="0"/>
                <a:ea typeface="ＭＳ Ｐゴシック" charset="0"/>
                <a:cs typeface="ＭＳ Ｐゴシック" charset="0"/>
              </a:rPr>
              <a:t>process redesign</a:t>
            </a:r>
          </a:p>
          <a:p>
            <a:pPr lvl="1">
              <a:lnSpc>
                <a:spcPct val="90000"/>
              </a:lnSpc>
            </a:pPr>
            <a:r>
              <a:rPr lang="en-US" sz="1667" dirty="0">
                <a:solidFill>
                  <a:srgbClr val="000000"/>
                </a:solidFill>
                <a:latin typeface="Arial" charset="0"/>
                <a:ea typeface="ＭＳ Ｐゴシック" charset="0"/>
              </a:rPr>
              <a:t>Need to balance the cost of increased capacity against the gains of increased productivity and service</a:t>
            </a:r>
          </a:p>
          <a:p>
            <a:pPr>
              <a:lnSpc>
                <a:spcPct val="90000"/>
              </a:lnSpc>
            </a:pPr>
            <a:r>
              <a:rPr lang="en-US" sz="2000" dirty="0">
                <a:latin typeface="Arial" charset="0"/>
                <a:ea typeface="ＭＳ Ｐゴシック" charset="0"/>
                <a:cs typeface="ＭＳ Ｐゴシック" charset="0"/>
              </a:rPr>
              <a:t>Queuing and waiting time analysis is particularly important in service systems</a:t>
            </a:r>
          </a:p>
          <a:p>
            <a:pPr lvl="1">
              <a:lnSpc>
                <a:spcPct val="90000"/>
              </a:lnSpc>
            </a:pPr>
            <a:r>
              <a:rPr lang="en-US" sz="1667" dirty="0">
                <a:solidFill>
                  <a:srgbClr val="000000"/>
                </a:solidFill>
                <a:latin typeface="Arial" charset="0"/>
                <a:ea typeface="ＭＳ Ｐゴシック" charset="0"/>
              </a:rPr>
              <a:t>Large costs of waiting and/or lost sales due to </a:t>
            </a:r>
            <a:r>
              <a:rPr lang="en-US" sz="1667" dirty="0" smtClean="0">
                <a:solidFill>
                  <a:srgbClr val="000000"/>
                </a:solidFill>
                <a:latin typeface="Arial" charset="0"/>
                <a:ea typeface="ＭＳ Ｐゴシック" charset="0"/>
              </a:rPr>
              <a:t>waiting</a:t>
            </a:r>
            <a:endParaRPr lang="en-US" sz="1667" dirty="0">
              <a:solidFill>
                <a:srgbClr val="000000"/>
              </a:solidFill>
              <a:latin typeface="Arial" charset="0"/>
              <a:ea typeface="ＭＳ Ｐゴシック" charset="0"/>
            </a:endParaRPr>
          </a:p>
          <a:p>
            <a:pPr>
              <a:lnSpc>
                <a:spcPct val="90000"/>
              </a:lnSpc>
            </a:pPr>
            <a:r>
              <a:rPr lang="en-US" b="1" dirty="0" smtClean="0">
                <a:latin typeface="Arial" charset="0"/>
                <a:ea typeface="ＭＳ Ｐゴシック" charset="0"/>
                <a:cs typeface="ＭＳ Ｐゴシック" charset="0"/>
              </a:rPr>
              <a:t>Example </a:t>
            </a:r>
            <a:r>
              <a:rPr lang="en-US" b="1" dirty="0">
                <a:latin typeface="Arial" charset="0"/>
                <a:ea typeface="ＭＳ Ｐゴシック" charset="0"/>
                <a:cs typeface="ＭＳ Ｐゴシック" charset="0"/>
              </a:rPr>
              <a:t>– </a:t>
            </a:r>
            <a:r>
              <a:rPr lang="en-US" b="1" dirty="0" smtClean="0">
                <a:latin typeface="Arial" charset="0"/>
                <a:ea typeface="ＭＳ Ｐゴシック" charset="0"/>
                <a:cs typeface="ＭＳ Ｐゴシック" charset="0"/>
              </a:rPr>
              <a:t>Emergency Room (ER) </a:t>
            </a:r>
            <a:r>
              <a:rPr lang="en-US" b="1" dirty="0">
                <a:latin typeface="Arial" charset="0"/>
                <a:ea typeface="ＭＳ Ｐゴシック" charset="0"/>
                <a:cs typeface="ＭＳ Ｐゴシック" charset="0"/>
              </a:rPr>
              <a:t>at a Hospital</a:t>
            </a:r>
          </a:p>
          <a:p>
            <a:pPr lvl="1">
              <a:lnSpc>
                <a:spcPct val="90000"/>
              </a:lnSpc>
            </a:pPr>
            <a:r>
              <a:rPr lang="en-US" sz="1900" dirty="0">
                <a:latin typeface="Arial" charset="0"/>
                <a:ea typeface="ＭＳ Ｐゴシック" charset="0"/>
                <a:cs typeface="ＭＳ Ｐゴシック" charset="0"/>
              </a:rPr>
              <a:t>Patients arrive by ambulance or by their own accord</a:t>
            </a:r>
          </a:p>
          <a:p>
            <a:pPr lvl="1">
              <a:lnSpc>
                <a:spcPct val="90000"/>
              </a:lnSpc>
            </a:pPr>
            <a:r>
              <a:rPr lang="en-US" sz="1900" dirty="0">
                <a:latin typeface="Arial" charset="0"/>
                <a:ea typeface="ＭＳ Ｐゴシック" charset="0"/>
                <a:cs typeface="ＭＳ Ｐゴシック" charset="0"/>
              </a:rPr>
              <a:t>One doctor is always on duty</a:t>
            </a:r>
          </a:p>
          <a:p>
            <a:pPr lvl="1">
              <a:lnSpc>
                <a:spcPct val="90000"/>
              </a:lnSpc>
            </a:pPr>
            <a:r>
              <a:rPr lang="en-US" sz="1900" dirty="0">
                <a:latin typeface="Arial" charset="0"/>
                <a:ea typeface="ＭＳ Ｐゴシック" charset="0"/>
                <a:cs typeface="ＭＳ Ｐゴシック" charset="0"/>
              </a:rPr>
              <a:t>More patients seeks help </a:t>
            </a:r>
            <a:r>
              <a:rPr lang="en-US" sz="1900" dirty="0">
                <a:latin typeface="Arial" charset="0"/>
                <a:ea typeface="ＭＳ Ｐゴシック" charset="0"/>
                <a:cs typeface="ＭＳ Ｐゴシック" charset="0"/>
                <a:sym typeface="Symbol" charset="0"/>
              </a:rPr>
              <a:t> longer waiting </a:t>
            </a:r>
            <a:r>
              <a:rPr lang="en-US" sz="1900" dirty="0" smtClean="0">
                <a:latin typeface="Arial" charset="0"/>
                <a:ea typeface="ＭＳ Ｐゴシック" charset="0"/>
                <a:cs typeface="ＭＳ Ｐゴシック" charset="0"/>
                <a:sym typeface="Symbol" charset="0"/>
              </a:rPr>
              <a:t>times</a:t>
            </a:r>
          </a:p>
          <a:p>
            <a:pPr lvl="1">
              <a:lnSpc>
                <a:spcPct val="90000"/>
              </a:lnSpc>
            </a:pPr>
            <a:r>
              <a:rPr lang="en-US" sz="1900" i="1" dirty="0">
                <a:latin typeface="Arial" charset="0"/>
                <a:ea typeface="ＭＳ Ｐゴシック" charset="0"/>
                <a:cs typeface="ＭＳ Ｐゴシック" charset="0"/>
              </a:rPr>
              <a:t>Should we increase the capacity from one to two doctors</a:t>
            </a:r>
            <a:r>
              <a:rPr lang="en-US" sz="1900" i="1" dirty="0" smtClean="0">
                <a:latin typeface="Arial" charset="0"/>
                <a:ea typeface="ＭＳ Ｐゴシック" charset="0"/>
                <a:cs typeface="ＭＳ Ｐゴシック" charset="0"/>
              </a:rPr>
              <a:t>?</a:t>
            </a:r>
            <a:endParaRPr lang="en-US" sz="1900" i="1" dirty="0">
              <a:latin typeface="Arial" charset="0"/>
              <a:ea typeface="ＭＳ Ｐゴシック" charset="0"/>
              <a:cs typeface="ＭＳ Ｐゴシック" charset="0"/>
            </a:endParaRPr>
          </a:p>
        </p:txBody>
      </p:sp>
      <p:sp>
        <p:nvSpPr>
          <p:cNvPr id="9218" name="Title 2"/>
          <p:cNvSpPr>
            <a:spLocks noGrp="1"/>
          </p:cNvSpPr>
          <p:nvPr>
            <p:ph type="title"/>
          </p:nvPr>
        </p:nvSpPr>
        <p:spPr/>
        <p:txBody>
          <a:bodyPr/>
          <a:lstStyle/>
          <a:p>
            <a:r>
              <a:rPr lang="en-US" dirty="0" smtClean="0">
                <a:latin typeface="Arial" charset="0"/>
                <a:ea typeface="ＭＳ Ｐゴシック" charset="0"/>
                <a:cs typeface="ＭＳ Ｐゴシック" charset="0"/>
              </a:rPr>
              <a:t>Queuing Analysis</a:t>
            </a:r>
            <a:endParaRPr lang="en-US" dirty="0">
              <a:latin typeface="Arial" charset="0"/>
              <a:ea typeface="ＭＳ Ｐゴシック" charset="0"/>
              <a:cs typeface="ＭＳ Ｐゴシック" charset="0"/>
            </a:endParaRPr>
          </a:p>
        </p:txBody>
      </p:sp>
      <p:sp>
        <p:nvSpPr>
          <p:cNvPr id="9220" name="Slide Number Placeholder 5"/>
          <p:cNvSpPr txBox="1">
            <a:spLocks/>
          </p:cNvSpPr>
          <p:nvPr/>
        </p:nvSpPr>
        <p:spPr bwMode="auto">
          <a:xfrm>
            <a:off x="580815" y="5279166"/>
            <a:ext cx="4582262"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smtClean="0"/>
              <a:t>Inspired by an example by Laguna </a:t>
            </a:r>
            <a:r>
              <a:rPr lang="en-US" sz="1333" b="0" dirty="0"/>
              <a:t>&amp; </a:t>
            </a:r>
            <a:r>
              <a:rPr lang="en-US" sz="1333" b="0" dirty="0" err="1" smtClean="0"/>
              <a:t>Marklund</a:t>
            </a:r>
            <a:r>
              <a:rPr lang="en-US" sz="1333" b="0" dirty="0" smtClean="0"/>
              <a:t> (2004)</a:t>
            </a:r>
            <a:endParaRPr lang="en-US" sz="1333" b="0" dirty="0"/>
          </a:p>
        </p:txBody>
      </p:sp>
      <p:sp>
        <p:nvSpPr>
          <p:cNvPr id="9221" name="TextBox 1"/>
          <p:cNvSpPr txBox="1">
            <a:spLocks noChangeArrowheads="1"/>
          </p:cNvSpPr>
          <p:nvPr/>
        </p:nvSpPr>
        <p:spPr bwMode="auto">
          <a:xfrm>
            <a:off x="4085167" y="370417"/>
            <a:ext cx="184731"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endParaRPr lang="en-US" sz="1500"/>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25</a:t>
            </a:fld>
            <a:endParaRPr lang="en-AU">
              <a:solidFill>
                <a:prstClr val="black">
                  <a:lumMod val="50000"/>
                  <a:lumOff val="50000"/>
                </a:prstClr>
              </a:solidFill>
            </a:endParaRPr>
          </a:p>
        </p:txBody>
      </p:sp>
    </p:spTree>
    <p:extLst>
      <p:ext uri="{BB962C8B-B14F-4D97-AF65-F5344CB8AC3E}">
        <p14:creationId xmlns:p14="http://schemas.microsoft.com/office/powerpoint/2010/main" val="295565443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0" name="Rectangle 12"/>
          <p:cNvSpPr>
            <a:spLocks noGrp="1" noChangeArrowheads="1"/>
          </p:cNvSpPr>
          <p:nvPr>
            <p:ph idx="1"/>
          </p:nvPr>
        </p:nvSpPr>
        <p:spPr>
          <a:xfrm>
            <a:off x="1001890" y="1089085"/>
            <a:ext cx="6930484" cy="4020447"/>
          </a:xfrm>
        </p:spPr>
        <p:txBody>
          <a:bodyPr>
            <a:normAutofit/>
          </a:bodyPr>
          <a:lstStyle/>
          <a:p>
            <a:pPr marL="0" indent="0">
              <a:buNone/>
              <a:defRPr/>
            </a:pPr>
            <a:r>
              <a:rPr lang="en-US" sz="1667" b="1" dirty="0"/>
              <a:t>If arrivals are regular or sufficiently spaced apart, no queuing delay occurs</a:t>
            </a:r>
          </a:p>
        </p:txBody>
      </p:sp>
      <p:sp>
        <p:nvSpPr>
          <p:cNvPr id="10241" name="Rectangle 11"/>
          <p:cNvSpPr>
            <a:spLocks noGrp="1" noChangeArrowheads="1"/>
          </p:cNvSpPr>
          <p:nvPr>
            <p:ph type="title"/>
          </p:nvPr>
        </p:nvSpPr>
        <p:spPr/>
        <p:txBody>
          <a:bodyPr/>
          <a:lstStyle/>
          <a:p>
            <a:r>
              <a:rPr lang="en-US">
                <a:latin typeface="Arial" charset="0"/>
                <a:ea typeface="ＭＳ Ｐゴシック" charset="0"/>
                <a:cs typeface="ＭＳ Ｐゴシック" charset="0"/>
              </a:rPr>
              <a:t>Delay is Caused by Job Interference</a:t>
            </a:r>
          </a:p>
        </p:txBody>
      </p:sp>
      <p:sp>
        <p:nvSpPr>
          <p:cNvPr id="10243" name="Text Box 5"/>
          <p:cNvSpPr txBox="1">
            <a:spLocks noChangeArrowheads="1"/>
          </p:cNvSpPr>
          <p:nvPr/>
        </p:nvSpPr>
        <p:spPr bwMode="auto">
          <a:xfrm>
            <a:off x="5798599" y="2406575"/>
            <a:ext cx="240803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2000">
                <a:latin typeface="Times" charset="0"/>
              </a:rPr>
              <a:t>Deterministic traffic</a:t>
            </a:r>
          </a:p>
        </p:txBody>
      </p:sp>
      <p:sp>
        <p:nvSpPr>
          <p:cNvPr id="10244" name="Text Box 7"/>
          <p:cNvSpPr txBox="1">
            <a:spLocks noChangeArrowheads="1"/>
          </p:cNvSpPr>
          <p:nvPr/>
        </p:nvSpPr>
        <p:spPr bwMode="auto">
          <a:xfrm>
            <a:off x="5875328" y="3967616"/>
            <a:ext cx="227409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2000">
                <a:latin typeface="Times" charset="0"/>
              </a:rPr>
              <a:t>Variable but spaced apart traffic</a:t>
            </a:r>
          </a:p>
        </p:txBody>
      </p:sp>
      <p:pic>
        <p:nvPicPr>
          <p:cNvPr id="102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025" y="1719980"/>
            <a:ext cx="4349750"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6"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525" y="3445064"/>
            <a:ext cx="4413250" cy="1714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47" name="Slide Number Placeholder 5"/>
          <p:cNvSpPr txBox="1">
            <a:spLocks/>
          </p:cNvSpPr>
          <p:nvPr/>
        </p:nvSpPr>
        <p:spPr bwMode="auto">
          <a:xfrm>
            <a:off x="762000" y="5417343"/>
            <a:ext cx="2024063"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a:t>© </a:t>
            </a:r>
            <a:r>
              <a:rPr lang="en-US" sz="1333" b="0" dirty="0" err="1"/>
              <a:t>Dimitri</a:t>
            </a:r>
            <a:r>
              <a:rPr lang="en-US" sz="1333" b="0" dirty="0"/>
              <a:t> P. </a:t>
            </a:r>
            <a:r>
              <a:rPr lang="en-US" sz="1333" b="0" dirty="0" err="1"/>
              <a:t>Bertsekas</a:t>
            </a:r>
            <a:endParaRPr lang="en-US" sz="1333" b="0" dirty="0"/>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26</a:t>
            </a:fld>
            <a:endParaRPr lang="en-AU">
              <a:solidFill>
                <a:prstClr val="black">
                  <a:lumMod val="50000"/>
                  <a:lumOff val="50000"/>
                </a:prstClr>
              </a:solidFill>
            </a:endParaRPr>
          </a:p>
        </p:txBody>
      </p:sp>
    </p:spTree>
    <p:extLst>
      <p:ext uri="{BB962C8B-B14F-4D97-AF65-F5344CB8AC3E}">
        <p14:creationId xmlns:p14="http://schemas.microsoft.com/office/powerpoint/2010/main" val="712032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0"/>
          <p:cNvSpPr>
            <a:spLocks noGrp="1" noChangeArrowheads="1"/>
          </p:cNvSpPr>
          <p:nvPr>
            <p:ph type="title"/>
          </p:nvPr>
        </p:nvSpPr>
        <p:spPr/>
        <p:txBody>
          <a:bodyPr/>
          <a:lstStyle/>
          <a:p>
            <a:r>
              <a:rPr lang="en-US">
                <a:latin typeface="Arial" charset="0"/>
                <a:ea typeface="ＭＳ Ｐゴシック" charset="0"/>
                <a:cs typeface="ＭＳ Ｐゴシック" charset="0"/>
              </a:rPr>
              <a:t>Burstiness Causes Interference</a:t>
            </a:r>
          </a:p>
        </p:txBody>
      </p:sp>
      <p:pic>
        <p:nvPicPr>
          <p:cNvPr id="1229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990" y="2395803"/>
            <a:ext cx="6688667" cy="19790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291" name="Rectangle 11"/>
          <p:cNvSpPr txBox="1">
            <a:spLocks noChangeArrowheads="1"/>
          </p:cNvSpPr>
          <p:nvPr/>
        </p:nvSpPr>
        <p:spPr bwMode="auto">
          <a:xfrm>
            <a:off x="1078177" y="1524000"/>
            <a:ext cx="6856677" cy="578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73050" indent="-273050"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spcBef>
                <a:spcPct val="20000"/>
              </a:spcBef>
              <a:buClr>
                <a:schemeClr val="accent1"/>
              </a:buClr>
              <a:buSzPct val="100000"/>
              <a:buFont typeface="Symbol" charset="0"/>
              <a:buChar char=""/>
            </a:pPr>
            <a:r>
              <a:rPr lang="en-US" sz="2000" dirty="0">
                <a:solidFill>
                  <a:schemeClr val="tx2"/>
                </a:solidFill>
              </a:rPr>
              <a:t>Queuing results from variability in </a:t>
            </a:r>
            <a:r>
              <a:rPr lang="en-US" sz="2000" u="sng" dirty="0">
                <a:solidFill>
                  <a:schemeClr val="tx2"/>
                </a:solidFill>
              </a:rPr>
              <a:t>processing times </a:t>
            </a:r>
            <a:r>
              <a:rPr lang="en-US" sz="2000" dirty="0">
                <a:solidFill>
                  <a:schemeClr val="tx2"/>
                </a:solidFill>
              </a:rPr>
              <a:t>and/or </a:t>
            </a:r>
            <a:r>
              <a:rPr lang="en-US" sz="2000" u="sng" dirty="0" err="1">
                <a:solidFill>
                  <a:schemeClr val="tx2"/>
                </a:solidFill>
              </a:rPr>
              <a:t>interarrival</a:t>
            </a:r>
            <a:r>
              <a:rPr lang="en-US" sz="2000" u="sng" dirty="0">
                <a:solidFill>
                  <a:schemeClr val="tx2"/>
                </a:solidFill>
              </a:rPr>
              <a:t> </a:t>
            </a:r>
            <a:r>
              <a:rPr lang="en-US" sz="2000" u="sng" dirty="0" smtClean="0">
                <a:solidFill>
                  <a:schemeClr val="tx2"/>
                </a:solidFill>
              </a:rPr>
              <a:t>times</a:t>
            </a:r>
            <a:endParaRPr lang="en-US" sz="2000" u="sng" dirty="0">
              <a:solidFill>
                <a:schemeClr val="tx2"/>
              </a:solidFill>
            </a:endParaRPr>
          </a:p>
        </p:txBody>
      </p:sp>
      <p:sp>
        <p:nvSpPr>
          <p:cNvPr id="12292" name="Slide Number Placeholder 5"/>
          <p:cNvSpPr txBox="1">
            <a:spLocks/>
          </p:cNvSpPr>
          <p:nvPr/>
        </p:nvSpPr>
        <p:spPr bwMode="auto">
          <a:xfrm>
            <a:off x="762000" y="5417343"/>
            <a:ext cx="2024063"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a:t>© </a:t>
            </a:r>
            <a:r>
              <a:rPr lang="en-US" sz="1333" b="0" dirty="0" err="1"/>
              <a:t>Dimitri</a:t>
            </a:r>
            <a:r>
              <a:rPr lang="en-US" sz="1333" b="0" dirty="0"/>
              <a:t> P. </a:t>
            </a:r>
            <a:r>
              <a:rPr lang="en-US" sz="1333" b="0" dirty="0" err="1"/>
              <a:t>Bertsekas</a:t>
            </a:r>
            <a:endParaRPr lang="en-US" sz="1333" b="0" dirty="0"/>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27</a:t>
            </a:fld>
            <a:endParaRPr lang="en-AU">
              <a:solidFill>
                <a:prstClr val="black">
                  <a:lumMod val="50000"/>
                  <a:lumOff val="50000"/>
                </a:prstClr>
              </a:solidFill>
            </a:endParaRPr>
          </a:p>
        </p:txBody>
      </p:sp>
    </p:spTree>
    <p:extLst>
      <p:ext uri="{BB962C8B-B14F-4D97-AF65-F5344CB8AC3E}">
        <p14:creationId xmlns:p14="http://schemas.microsoft.com/office/powerpoint/2010/main" val="37303717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r>
              <a:rPr lang="en-US" sz="2000" dirty="0">
                <a:latin typeface="Arial" charset="0"/>
                <a:ea typeface="ＭＳ Ｐゴシック" charset="0"/>
                <a:cs typeface="ＭＳ Ｐゴシック" charset="0"/>
              </a:rPr>
              <a:t>The queuing probability increases as the load increases</a:t>
            </a:r>
          </a:p>
          <a:p>
            <a:r>
              <a:rPr lang="en-US" sz="2000" dirty="0">
                <a:latin typeface="Arial" charset="0"/>
                <a:ea typeface="ＭＳ Ｐゴシック" charset="0"/>
                <a:cs typeface="ＭＳ Ｐゴシック" charset="0"/>
              </a:rPr>
              <a:t>Utilization close to 100% is unsustainable </a:t>
            </a:r>
            <a:r>
              <a:rPr lang="en-US" sz="2000" dirty="0">
                <a:latin typeface="Arial" charset="0"/>
                <a:ea typeface="ＭＳ Ｐゴシック" charset="0"/>
                <a:cs typeface="ＭＳ Ｐゴシック" charset="0"/>
                <a:sym typeface="Wingdings" charset="0"/>
              </a:rPr>
              <a:t> too long queuing times</a:t>
            </a:r>
            <a:endParaRPr lang="en-US" sz="2000" dirty="0">
              <a:latin typeface="Arial" charset="0"/>
              <a:ea typeface="ＭＳ Ｐゴシック" charset="0"/>
              <a:cs typeface="ＭＳ Ｐゴシック" charset="0"/>
            </a:endParaRPr>
          </a:p>
        </p:txBody>
      </p:sp>
      <p:sp>
        <p:nvSpPr>
          <p:cNvPr id="16385" name="Rectangle 2"/>
          <p:cNvSpPr>
            <a:spLocks noGrp="1" noChangeArrowheads="1"/>
          </p:cNvSpPr>
          <p:nvPr>
            <p:ph type="title"/>
          </p:nvPr>
        </p:nvSpPr>
        <p:spPr/>
        <p:txBody>
          <a:bodyPr/>
          <a:lstStyle/>
          <a:p>
            <a:r>
              <a:rPr lang="en-US">
                <a:latin typeface="Arial" charset="0"/>
                <a:ea typeface="ＭＳ Ｐゴシック" charset="0"/>
                <a:cs typeface="ＭＳ Ｐゴシック" charset="0"/>
              </a:rPr>
              <a:t>High Utilization Exacerbates Interference</a:t>
            </a:r>
          </a:p>
        </p:txBody>
      </p:sp>
      <p:pic>
        <p:nvPicPr>
          <p:cNvPr id="163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5108" y="2469424"/>
            <a:ext cx="5588000" cy="2278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388" name="Slide Number Placeholder 5"/>
          <p:cNvSpPr txBox="1">
            <a:spLocks/>
          </p:cNvSpPr>
          <p:nvPr/>
        </p:nvSpPr>
        <p:spPr bwMode="auto">
          <a:xfrm>
            <a:off x="1000125" y="5238750"/>
            <a:ext cx="2024063"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a:t>© Dimitri P. Bertsekas</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28</a:t>
            </a:fld>
            <a:endParaRPr lang="en-AU">
              <a:solidFill>
                <a:prstClr val="black">
                  <a:lumMod val="50000"/>
                  <a:lumOff val="50000"/>
                </a:prstClr>
              </a:solidFill>
            </a:endParaRPr>
          </a:p>
        </p:txBody>
      </p:sp>
    </p:spTree>
    <p:extLst>
      <p:ext uri="{BB962C8B-B14F-4D97-AF65-F5344CB8AC3E}">
        <p14:creationId xmlns:p14="http://schemas.microsoft.com/office/powerpoint/2010/main" val="30541074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p:txBody>
          <a:bodyPr/>
          <a:lstStyle/>
          <a:p>
            <a:r>
              <a:rPr lang="en-US" sz="2167" dirty="0">
                <a:latin typeface="Arial" charset="0"/>
                <a:ea typeface="ＭＳ Ｐゴシック" charset="0"/>
                <a:cs typeface="ＭＳ Ｐゴシック" charset="0"/>
              </a:rPr>
              <a:t>Common arrival assumption in many queuing and simulation models</a:t>
            </a:r>
          </a:p>
          <a:p>
            <a:r>
              <a:rPr lang="en-US" sz="2167" dirty="0">
                <a:latin typeface="Arial" charset="0"/>
                <a:ea typeface="ＭＳ Ｐゴシック" charset="0"/>
                <a:cs typeface="ＭＳ Ｐゴシック" charset="0"/>
              </a:rPr>
              <a:t>The times between arrivals are independent, identically distributed and </a:t>
            </a:r>
            <a:r>
              <a:rPr lang="en-US" sz="2167" dirty="0">
                <a:solidFill>
                  <a:srgbClr val="FF0000"/>
                </a:solidFill>
                <a:latin typeface="Arial" charset="0"/>
                <a:ea typeface="ＭＳ Ｐゴシック" charset="0"/>
                <a:cs typeface="ＭＳ Ｐゴシック" charset="0"/>
              </a:rPr>
              <a:t>exponential</a:t>
            </a:r>
          </a:p>
          <a:p>
            <a:pPr lvl="1"/>
            <a:r>
              <a:rPr lang="en-US" sz="1833" dirty="0">
                <a:latin typeface="Arial" charset="0"/>
                <a:ea typeface="ＭＳ Ｐゴシック" charset="0"/>
              </a:rPr>
              <a:t>P (arrival &lt; t) = 1 – e</a:t>
            </a:r>
            <a:r>
              <a:rPr lang="en-US" sz="1833" baseline="30000" dirty="0">
                <a:latin typeface="Arial" charset="0"/>
                <a:ea typeface="ＭＳ Ｐゴシック" charset="0"/>
              </a:rPr>
              <a:t>-</a:t>
            </a:r>
            <a:r>
              <a:rPr lang="en-US" sz="1833" baseline="30000" dirty="0" err="1">
                <a:latin typeface="Arial" charset="0"/>
                <a:ea typeface="ＭＳ Ｐゴシック" charset="0"/>
              </a:rPr>
              <a:t>λt</a:t>
            </a:r>
            <a:endParaRPr lang="en-US" sz="2167" dirty="0">
              <a:solidFill>
                <a:srgbClr val="073E87"/>
              </a:solidFill>
              <a:latin typeface="Arial" charset="0"/>
              <a:ea typeface="ＭＳ Ｐゴシック" charset="0"/>
            </a:endParaRPr>
          </a:p>
          <a:p>
            <a:r>
              <a:rPr lang="en-US" sz="2167" dirty="0" smtClean="0">
                <a:latin typeface="Arial" charset="0"/>
                <a:ea typeface="ＭＳ Ｐゴシック" charset="0"/>
                <a:cs typeface="ＭＳ Ｐゴシック" charset="0"/>
              </a:rPr>
              <a:t>This distribution is applicable when the next arrival (i.e. the next creation of a case) does not depend on how long ago the previous arrival occurred</a:t>
            </a:r>
          </a:p>
          <a:p>
            <a:pPr lvl="1"/>
            <a:r>
              <a:rPr lang="en-US" sz="1733" dirty="0" smtClean="0">
                <a:solidFill>
                  <a:srgbClr val="000000"/>
                </a:solidFill>
                <a:latin typeface="Arial" charset="0"/>
                <a:ea typeface="ＭＳ Ｐゴシック" charset="0"/>
                <a:cs typeface="ＭＳ Ｐゴシック" charset="0"/>
              </a:rPr>
              <a:t>In other words, the creation of a case is independent of the creation of other cases.</a:t>
            </a:r>
            <a:endParaRPr lang="en-US" sz="1733" dirty="0">
              <a:solidFill>
                <a:srgbClr val="000000"/>
              </a:solidFill>
              <a:latin typeface="Arial" charset="0"/>
              <a:ea typeface="ＭＳ Ｐゴシック" charset="0"/>
              <a:cs typeface="ＭＳ Ｐゴシック" charset="0"/>
            </a:endParaRPr>
          </a:p>
        </p:txBody>
      </p:sp>
      <p:sp>
        <p:nvSpPr>
          <p:cNvPr id="18433" name="Title 1"/>
          <p:cNvSpPr>
            <a:spLocks noGrp="1"/>
          </p:cNvSpPr>
          <p:nvPr>
            <p:ph type="title"/>
          </p:nvPr>
        </p:nvSpPr>
        <p:spPr/>
        <p:txBody>
          <a:bodyPr/>
          <a:lstStyle/>
          <a:p>
            <a:r>
              <a:rPr lang="en-US">
                <a:latin typeface="Arial" charset="0"/>
                <a:ea typeface="ＭＳ Ｐゴシック" charset="0"/>
                <a:cs typeface="ＭＳ Ｐゴシック" charset="0"/>
              </a:rPr>
              <a:t>The Poisson Process</a:t>
            </a:r>
          </a:p>
        </p:txBody>
      </p:sp>
      <p:sp>
        <p:nvSpPr>
          <p:cNvPr id="18435" name="Slide Number Placeholder 5"/>
          <p:cNvSpPr txBox="1">
            <a:spLocks/>
          </p:cNvSpPr>
          <p:nvPr/>
        </p:nvSpPr>
        <p:spPr bwMode="auto">
          <a:xfrm>
            <a:off x="1000125" y="5238750"/>
            <a:ext cx="4526690"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smtClean="0"/>
              <a:t>Inspired by slide by Laguna </a:t>
            </a:r>
            <a:r>
              <a:rPr lang="en-US" sz="1333" b="0" dirty="0"/>
              <a:t>&amp; </a:t>
            </a:r>
            <a:r>
              <a:rPr lang="en-US" sz="1333" b="0" dirty="0" err="1" smtClean="0"/>
              <a:t>Marklund</a:t>
            </a:r>
            <a:r>
              <a:rPr lang="en-US" sz="1333" b="0" dirty="0" smtClean="0"/>
              <a:t> (2004)</a:t>
            </a:r>
            <a:endParaRPr lang="en-US" sz="1333" b="0" dirty="0"/>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29</a:t>
            </a:fld>
            <a:endParaRPr lang="en-AU">
              <a:solidFill>
                <a:prstClr val="black">
                  <a:lumMod val="50000"/>
                  <a:lumOff val="50000"/>
                </a:prstClr>
              </a:solidFill>
            </a:endParaRPr>
          </a:p>
        </p:txBody>
      </p:sp>
    </p:spTree>
    <p:extLst>
      <p:ext uri="{BB962C8B-B14F-4D97-AF65-F5344CB8AC3E}">
        <p14:creationId xmlns:p14="http://schemas.microsoft.com/office/powerpoint/2010/main" val="92018043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a:xfrm>
            <a:off x="4572000" y="1344613"/>
            <a:ext cx="4103688" cy="3859212"/>
          </a:xfrm>
        </p:spPr>
        <p:txBody>
          <a:bodyPr>
            <a:noAutofit/>
          </a:bodyPr>
          <a:lstStyle/>
          <a:p>
            <a:pPr marL="0" indent="0">
              <a:buNone/>
            </a:pPr>
            <a:r>
              <a:rPr lang="de-DE" sz="1400" dirty="0" smtClean="0"/>
              <a:t>Contents</a:t>
            </a:r>
          </a:p>
          <a:p>
            <a:pPr marL="342900" indent="-342900">
              <a:buFont typeface="+mj-lt"/>
              <a:buAutoNum type="arabicPeriod"/>
            </a:pPr>
            <a:r>
              <a:rPr lang="en-AU" sz="1400" dirty="0" smtClean="0"/>
              <a:t>Flow Analysis</a:t>
            </a:r>
          </a:p>
          <a:p>
            <a:pPr marL="342900" indent="-342900">
              <a:buFont typeface="+mj-lt"/>
              <a:buAutoNum type="arabicPeriod"/>
            </a:pPr>
            <a:r>
              <a:rPr lang="en-AU" sz="1400" dirty="0" smtClean="0">
                <a:solidFill>
                  <a:schemeClr val="tx1">
                    <a:lumMod val="50000"/>
                    <a:lumOff val="50000"/>
                  </a:schemeClr>
                </a:solidFill>
              </a:rPr>
              <a:t>Queuing Analysis</a:t>
            </a:r>
          </a:p>
          <a:p>
            <a:pPr marL="342900" indent="-342900">
              <a:buFont typeface="+mj-lt"/>
              <a:buAutoNum type="arabicPeriod"/>
            </a:pPr>
            <a:r>
              <a:rPr lang="en-AU" sz="1400" dirty="0" smtClean="0">
                <a:solidFill>
                  <a:schemeClr val="tx1">
                    <a:lumMod val="50000"/>
                    <a:lumOff val="50000"/>
                  </a:schemeClr>
                </a:solidFill>
              </a:rPr>
              <a:t>Simulation</a:t>
            </a:r>
          </a:p>
          <a:p>
            <a:pPr marL="342900" indent="-342900">
              <a:buFont typeface="+mj-lt"/>
              <a:buAutoNum type="arabicPeriod"/>
            </a:pPr>
            <a:r>
              <a:rPr lang="en-AU" sz="1400" dirty="0" smtClean="0">
                <a:solidFill>
                  <a:schemeClr val="tx1">
                    <a:lumMod val="50000"/>
                    <a:lumOff val="50000"/>
                  </a:schemeClr>
                </a:solidFill>
              </a:rPr>
              <a:t>Recap</a:t>
            </a:r>
          </a:p>
          <a:p>
            <a:pPr marL="342900" indent="-342900">
              <a:buFont typeface="+mj-lt"/>
              <a:buAutoNum type="arabicPeriod"/>
            </a:pPr>
            <a:endParaRPr lang="de-DE" sz="1400" dirty="0"/>
          </a:p>
        </p:txBody>
      </p:sp>
      <p:sp>
        <p:nvSpPr>
          <p:cNvPr id="3" name="Foliennummernplatzhalter 2"/>
          <p:cNvSpPr>
            <a:spLocks noGrp="1"/>
          </p:cNvSpPr>
          <p:nvPr>
            <p:ph type="sldNum" sz="quarter" idx="12"/>
          </p:nvPr>
        </p:nvSpPr>
        <p:spPr/>
        <p:txBody>
          <a:bodyPr/>
          <a:lstStyle/>
          <a:p>
            <a:r>
              <a:rPr lang="de-AT" smtClean="0"/>
              <a:t>SEITE </a:t>
            </a:r>
            <a:fld id="{BE3DC40E-DBBE-4E2D-9EEC-FBF0DA0E9179}" type="slidenum">
              <a:rPr lang="de-AT" smtClean="0"/>
              <a:t>3</a:t>
            </a:fld>
            <a:endParaRPr lang="de-AT" dirty="0"/>
          </a:p>
        </p:txBody>
      </p:sp>
      <p:sp>
        <p:nvSpPr>
          <p:cNvPr id="5" name="Title 4">
            <a:extLst>
              <a:ext uri="{FF2B5EF4-FFF2-40B4-BE49-F238E27FC236}">
                <a16:creationId xmlns:a16="http://schemas.microsoft.com/office/drawing/2014/main" xmlns="" id="{A25E3810-7CC4-4F93-B619-F6F022800DBD}"/>
              </a:ext>
            </a:extLst>
          </p:cNvPr>
          <p:cNvSpPr>
            <a:spLocks noGrp="1"/>
          </p:cNvSpPr>
          <p:nvPr>
            <p:ph type="title"/>
          </p:nvPr>
        </p:nvSpPr>
        <p:spPr/>
        <p:txBody>
          <a:bodyPr/>
          <a:lstStyle/>
          <a:p>
            <a:r>
              <a:rPr lang="de-AT" dirty="0" smtClean="0">
                <a:latin typeface="Arial" panose="020B0604020202020204" pitchFamily="34" charset="0"/>
                <a:cs typeface="Arial" panose="020B0604020202020204" pitchFamily="34" charset="0"/>
              </a:rPr>
              <a:t>Chapter 7</a:t>
            </a:r>
            <a:r>
              <a:rPr lang="de-AT" dirty="0" smtClean="0"/>
              <a:t>: Quantitative </a:t>
            </a:r>
            <a:r>
              <a:rPr lang="de-AT" dirty="0" err="1" smtClean="0"/>
              <a:t>Process</a:t>
            </a:r>
            <a:r>
              <a:rPr lang="de-AT" dirty="0" smtClean="0"/>
              <a:t> Analysis</a:t>
            </a:r>
            <a:endParaRPr lang="de-AT" dirty="0">
              <a:latin typeface="Arial" panose="020B0604020202020204" pitchFamily="34" charset="0"/>
              <a:cs typeface="Arial" panose="020B0604020202020204" pitchFamily="34" charset="0"/>
            </a:endParaRPr>
          </a:p>
        </p:txBody>
      </p:sp>
      <p:sp>
        <p:nvSpPr>
          <p:cNvPr id="10" name="Rechteck 9"/>
          <p:cNvSpPr/>
          <p:nvPr/>
        </p:nvSpPr>
        <p:spPr>
          <a:xfrm>
            <a:off x="7496730" y="0"/>
            <a:ext cx="1726292" cy="1202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p:cNvPicPr>
            <a:picLocks noChangeAspect="1"/>
          </p:cNvPicPr>
          <p:nvPr/>
        </p:nvPicPr>
        <p:blipFill>
          <a:blip r:embed="rId3"/>
          <a:stretch>
            <a:fillRect/>
          </a:stretch>
        </p:blipFill>
        <p:spPr>
          <a:xfrm>
            <a:off x="1463798" y="1402645"/>
            <a:ext cx="2054876" cy="3383844"/>
          </a:xfrm>
          <a:prstGeom prst="rect">
            <a:avLst/>
          </a:prstGeom>
          <a:ln>
            <a:solidFill>
              <a:schemeClr val="tx1"/>
            </a:solidFill>
          </a:ln>
        </p:spPr>
      </p:pic>
    </p:spTree>
    <p:extLst>
      <p:ext uri="{BB962C8B-B14F-4D97-AF65-F5344CB8AC3E}">
        <p14:creationId xmlns:p14="http://schemas.microsoft.com/office/powerpoint/2010/main" val="120253995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r>
              <a:rPr lang="en-US" dirty="0">
                <a:latin typeface="Arial" charset="0"/>
                <a:ea typeface="ＭＳ Ｐゴシック" charset="0"/>
                <a:cs typeface="ＭＳ Ｐゴシック" charset="0"/>
              </a:rPr>
              <a:t>Negative Exponential Distribution</a:t>
            </a:r>
            <a:endParaRPr lang="et-EE" dirty="0">
              <a:latin typeface="Arial" charset="0"/>
              <a:ea typeface="ＭＳ Ｐゴシック" charset="0"/>
              <a:cs typeface="ＭＳ Ｐゴシック" charset="0"/>
            </a:endParaRPr>
          </a:p>
        </p:txBody>
      </p:sp>
      <p:pic>
        <p:nvPicPr>
          <p:cNvPr id="6" name="Content Placeholder 4" descr="Exponential_distribution_pdf.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735226" y="1230313"/>
            <a:ext cx="5517885" cy="4139238"/>
          </a:xfrm>
        </p:spPr>
      </p:pic>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30</a:t>
            </a:fld>
            <a:endParaRPr lang="en-AU">
              <a:solidFill>
                <a:prstClr val="black">
                  <a:lumMod val="50000"/>
                  <a:lumOff val="50000"/>
                </a:prstClr>
              </a:solidFill>
            </a:endParaRPr>
          </a:p>
        </p:txBody>
      </p:sp>
    </p:spTree>
    <p:extLst>
      <p:ext uri="{BB962C8B-B14F-4D97-AF65-F5344CB8AC3E}">
        <p14:creationId xmlns:p14="http://schemas.microsoft.com/office/powerpoint/2010/main" val="31622276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151620" y="2497669"/>
            <a:ext cx="6780753" cy="2555419"/>
          </a:xfrm>
          <a:noFill/>
        </p:spPr>
        <p:txBody>
          <a:bodyPr/>
          <a:lstStyle/>
          <a:p>
            <a:pPr>
              <a:buFontTx/>
              <a:buNone/>
            </a:pPr>
            <a:r>
              <a:rPr lang="en-US" dirty="0">
                <a:solidFill>
                  <a:schemeClr val="tx1"/>
                </a:solidFill>
                <a:latin typeface="Arial" charset="0"/>
                <a:ea typeface="ＭＳ Ｐゴシック" charset="0"/>
                <a:cs typeface="ＭＳ Ｐゴシック" charset="0"/>
              </a:rPr>
              <a:t>Basic characteristics:</a:t>
            </a:r>
          </a:p>
          <a:p>
            <a:r>
              <a:rPr lang="en-US" dirty="0">
                <a:solidFill>
                  <a:schemeClr val="tx1"/>
                </a:solidFill>
                <a:latin typeface="Symbol" charset="0"/>
                <a:ea typeface="ＭＳ Ｐゴシック" charset="0"/>
                <a:cs typeface="ＭＳ Ｐゴシック" charset="0"/>
              </a:rPr>
              <a:t>l </a:t>
            </a:r>
            <a:r>
              <a:rPr lang="en-US" dirty="0">
                <a:solidFill>
                  <a:schemeClr val="tx1"/>
                </a:solidFill>
                <a:latin typeface="Arial" charset="0"/>
                <a:ea typeface="ＭＳ Ｐゴシック" charset="0"/>
                <a:cs typeface="ＭＳ Ｐゴシック" charset="0"/>
              </a:rPr>
              <a:t>(mean arrival rate) = average number of arrivals per time unit</a:t>
            </a:r>
          </a:p>
          <a:p>
            <a:r>
              <a:rPr lang="en-US" dirty="0">
                <a:solidFill>
                  <a:schemeClr val="tx1"/>
                </a:solidFill>
                <a:latin typeface="Symbol" charset="0"/>
                <a:ea typeface="ＭＳ Ｐゴシック" charset="0"/>
                <a:cs typeface="ＭＳ Ｐゴシック" charset="0"/>
              </a:rPr>
              <a:t>m</a:t>
            </a:r>
            <a:r>
              <a:rPr lang="en-US" dirty="0">
                <a:solidFill>
                  <a:schemeClr val="tx1"/>
                </a:solidFill>
                <a:latin typeface="Arial" charset="0"/>
                <a:ea typeface="ＭＳ Ｐゴシック" charset="0"/>
                <a:cs typeface="ＭＳ Ｐゴシック" charset="0"/>
              </a:rPr>
              <a:t> (mean service rate) = average </a:t>
            </a:r>
            <a:r>
              <a:rPr lang="en-US" dirty="0" smtClean="0">
                <a:solidFill>
                  <a:schemeClr val="tx1"/>
                </a:solidFill>
                <a:latin typeface="Arial" charset="0"/>
                <a:ea typeface="ＭＳ Ｐゴシック" charset="0"/>
                <a:cs typeface="ＭＳ Ｐゴシック" charset="0"/>
              </a:rPr>
              <a:t>number of </a:t>
            </a:r>
            <a:r>
              <a:rPr lang="en-US" dirty="0">
                <a:solidFill>
                  <a:schemeClr val="tx1"/>
                </a:solidFill>
                <a:latin typeface="Arial" charset="0"/>
                <a:ea typeface="ＭＳ Ｐゴシック" charset="0"/>
                <a:cs typeface="ＭＳ Ｐゴシック" charset="0"/>
              </a:rPr>
              <a:t>jobs  that can be handled by one server per time unit:</a:t>
            </a:r>
          </a:p>
          <a:p>
            <a:r>
              <a:rPr lang="nl-NL" i="1" dirty="0">
                <a:solidFill>
                  <a:schemeClr val="tx1"/>
                </a:solidFill>
                <a:latin typeface="Arial" charset="0"/>
                <a:ea typeface="ＭＳ Ｐゴシック" charset="0"/>
                <a:cs typeface="ＭＳ Ｐゴシック" charset="0"/>
              </a:rPr>
              <a:t>c = </a:t>
            </a:r>
            <a:r>
              <a:rPr lang="en-US" dirty="0">
                <a:solidFill>
                  <a:schemeClr val="tx1"/>
                </a:solidFill>
                <a:latin typeface="Arial" charset="0"/>
                <a:ea typeface="ＭＳ Ｐゴシック" charset="0"/>
                <a:cs typeface="ＭＳ Ｐゴシック" charset="0"/>
              </a:rPr>
              <a:t>number of servers</a:t>
            </a:r>
            <a:endParaRPr lang="en-US" i="1" dirty="0">
              <a:solidFill>
                <a:schemeClr val="tx1"/>
              </a:solidFill>
              <a:latin typeface="Arial" charset="0"/>
              <a:ea typeface="ＭＳ Ｐゴシック" charset="0"/>
              <a:cs typeface="ＭＳ Ｐゴシック" charset="0"/>
            </a:endParaRPr>
          </a:p>
        </p:txBody>
      </p:sp>
      <p:sp>
        <p:nvSpPr>
          <p:cNvPr id="21505" name="Rectangle 2"/>
          <p:cNvSpPr>
            <a:spLocks noGrp="1" noChangeArrowheads="1"/>
          </p:cNvSpPr>
          <p:nvPr>
            <p:ph type="title"/>
          </p:nvPr>
        </p:nvSpPr>
        <p:spPr>
          <a:noFill/>
        </p:spPr>
        <p:txBody>
          <a:bodyPr/>
          <a:lstStyle/>
          <a:p>
            <a:r>
              <a:rPr lang="en-US" dirty="0">
                <a:latin typeface="Arial" charset="0"/>
                <a:ea typeface="ＭＳ Ｐゴシック" charset="0"/>
                <a:cs typeface="ＭＳ Ｐゴシック" charset="0"/>
              </a:rPr>
              <a:t>Queuing theory: basic concepts</a:t>
            </a:r>
          </a:p>
        </p:txBody>
      </p:sp>
      <p:sp>
        <p:nvSpPr>
          <p:cNvPr id="21507" name="Oval 4"/>
          <p:cNvSpPr>
            <a:spLocks noChangeArrowheads="1"/>
          </p:cNvSpPr>
          <p:nvPr/>
        </p:nvSpPr>
        <p:spPr bwMode="auto">
          <a:xfrm>
            <a:off x="4577292" y="1387740"/>
            <a:ext cx="1221053" cy="62441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sz="1500"/>
          </a:p>
        </p:txBody>
      </p:sp>
      <p:sp>
        <p:nvSpPr>
          <p:cNvPr id="21508" name="Rectangle 5"/>
          <p:cNvSpPr>
            <a:spLocks noChangeArrowheads="1"/>
          </p:cNvSpPr>
          <p:nvPr/>
        </p:nvSpPr>
        <p:spPr bwMode="auto">
          <a:xfrm>
            <a:off x="3169708" y="1514740"/>
            <a:ext cx="1397000" cy="370417"/>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sz="1500"/>
          </a:p>
        </p:txBody>
      </p:sp>
      <p:sp>
        <p:nvSpPr>
          <p:cNvPr id="21509" name="Line 6"/>
          <p:cNvSpPr>
            <a:spLocks noChangeShapeType="1"/>
          </p:cNvSpPr>
          <p:nvPr/>
        </p:nvSpPr>
        <p:spPr bwMode="auto">
          <a:xfrm>
            <a:off x="2403740" y="1699948"/>
            <a:ext cx="7620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1510" name="Line 7"/>
          <p:cNvSpPr>
            <a:spLocks noChangeShapeType="1"/>
          </p:cNvSpPr>
          <p:nvPr/>
        </p:nvSpPr>
        <p:spPr bwMode="auto">
          <a:xfrm>
            <a:off x="5802313" y="1699948"/>
            <a:ext cx="7620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1511" name="Rectangle 8"/>
          <p:cNvSpPr>
            <a:spLocks noChangeArrowheads="1"/>
          </p:cNvSpPr>
          <p:nvPr/>
        </p:nvSpPr>
        <p:spPr bwMode="auto">
          <a:xfrm>
            <a:off x="1397000" y="1139032"/>
            <a:ext cx="866113" cy="3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500"/>
              <a:t>arrivals</a:t>
            </a:r>
          </a:p>
        </p:txBody>
      </p:sp>
      <p:sp>
        <p:nvSpPr>
          <p:cNvPr id="21512" name="Rectangle 9"/>
          <p:cNvSpPr>
            <a:spLocks noChangeArrowheads="1"/>
          </p:cNvSpPr>
          <p:nvPr/>
        </p:nvSpPr>
        <p:spPr bwMode="auto">
          <a:xfrm>
            <a:off x="3448845" y="1075532"/>
            <a:ext cx="848801" cy="3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500"/>
              <a:t>waiting</a:t>
            </a:r>
          </a:p>
        </p:txBody>
      </p:sp>
      <p:sp>
        <p:nvSpPr>
          <p:cNvPr id="21513" name="Rectangle 10"/>
          <p:cNvSpPr>
            <a:spLocks noChangeArrowheads="1"/>
          </p:cNvSpPr>
          <p:nvPr/>
        </p:nvSpPr>
        <p:spPr bwMode="auto">
          <a:xfrm>
            <a:off x="4816740" y="1012032"/>
            <a:ext cx="833027" cy="3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500"/>
              <a:t>service</a:t>
            </a:r>
          </a:p>
        </p:txBody>
      </p:sp>
      <p:sp>
        <p:nvSpPr>
          <p:cNvPr id="21514" name="Rectangle 11"/>
          <p:cNvSpPr>
            <a:spLocks noChangeArrowheads="1"/>
          </p:cNvSpPr>
          <p:nvPr/>
        </p:nvSpPr>
        <p:spPr bwMode="auto">
          <a:xfrm>
            <a:off x="2219854" y="1736990"/>
            <a:ext cx="271976"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latin typeface="Symbol" charset="0"/>
              </a:rPr>
              <a:t>l</a:t>
            </a:r>
          </a:p>
        </p:txBody>
      </p:sp>
      <p:sp>
        <p:nvSpPr>
          <p:cNvPr id="21515" name="Rectangle 12"/>
          <p:cNvSpPr>
            <a:spLocks noChangeArrowheads="1"/>
          </p:cNvSpPr>
          <p:nvPr/>
        </p:nvSpPr>
        <p:spPr bwMode="auto">
          <a:xfrm>
            <a:off x="5500687" y="2020094"/>
            <a:ext cx="278388"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latin typeface="Symbol" charset="0"/>
              </a:rPr>
              <a:t>m</a:t>
            </a:r>
          </a:p>
        </p:txBody>
      </p:sp>
      <p:sp>
        <p:nvSpPr>
          <p:cNvPr id="21516" name="Rectangle 13"/>
          <p:cNvSpPr>
            <a:spLocks noChangeArrowheads="1"/>
          </p:cNvSpPr>
          <p:nvPr/>
        </p:nvSpPr>
        <p:spPr bwMode="auto">
          <a:xfrm>
            <a:off x="4634178" y="2020094"/>
            <a:ext cx="265564"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i="1"/>
              <a:t>c</a:t>
            </a:r>
          </a:p>
        </p:txBody>
      </p:sp>
      <p:sp>
        <p:nvSpPr>
          <p:cNvPr id="21517" name="Slide Number Placeholder 5"/>
          <p:cNvSpPr txBox="1">
            <a:spLocks/>
          </p:cNvSpPr>
          <p:nvPr/>
        </p:nvSpPr>
        <p:spPr bwMode="auto">
          <a:xfrm>
            <a:off x="788463" y="5408080"/>
            <a:ext cx="2024063"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a:t>© Wil van der Aalst</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31</a:t>
            </a:fld>
            <a:endParaRPr lang="en-AU">
              <a:solidFill>
                <a:prstClr val="black">
                  <a:lumMod val="50000"/>
                  <a:lumOff val="50000"/>
                </a:prstClr>
              </a:solidFill>
            </a:endParaRPr>
          </a:p>
        </p:txBody>
      </p:sp>
    </p:spTree>
    <p:extLst>
      <p:ext uri="{BB962C8B-B14F-4D97-AF65-F5344CB8AC3E}">
        <p14:creationId xmlns:p14="http://schemas.microsoft.com/office/powerpoint/2010/main" val="37016613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idx="1"/>
          </p:nvPr>
        </p:nvSpPr>
        <p:spPr>
          <a:xfrm>
            <a:off x="1151620" y="2963333"/>
            <a:ext cx="6780753" cy="2174420"/>
          </a:xfrm>
          <a:noFill/>
        </p:spPr>
        <p:txBody>
          <a:bodyPr/>
          <a:lstStyle/>
          <a:p>
            <a:pPr>
              <a:buFontTx/>
              <a:buNone/>
            </a:pPr>
            <a:r>
              <a:rPr lang="en-US" sz="1667" b="1" dirty="0">
                <a:latin typeface="Arial" charset="0"/>
                <a:ea typeface="ＭＳ Ｐゴシック" charset="0"/>
                <a:cs typeface="ＭＳ Ｐゴシック" charset="0"/>
              </a:rPr>
              <a:t>Given </a:t>
            </a:r>
            <a:r>
              <a:rPr lang="en-US" sz="1667" b="1" dirty="0">
                <a:latin typeface="Symbol" charset="0"/>
                <a:ea typeface="ＭＳ Ｐゴシック" charset="0"/>
                <a:cs typeface="ＭＳ Ｐゴシック" charset="0"/>
              </a:rPr>
              <a:t>l , m</a:t>
            </a:r>
            <a:r>
              <a:rPr lang="en-US" sz="1667" b="1" i="1" dirty="0">
                <a:latin typeface="Arial" charset="0"/>
                <a:ea typeface="ＭＳ Ｐゴシック" charset="0"/>
                <a:cs typeface="ＭＳ Ｐゴシック" charset="0"/>
              </a:rPr>
              <a:t> </a:t>
            </a:r>
            <a:r>
              <a:rPr lang="en-US" sz="1667" b="1" dirty="0">
                <a:latin typeface="Arial" charset="0"/>
                <a:ea typeface="ＭＳ Ｐゴシック" charset="0"/>
                <a:cs typeface="ＭＳ Ｐゴシック" charset="0"/>
              </a:rPr>
              <a:t>and c, we can calculate :</a:t>
            </a:r>
          </a:p>
          <a:p>
            <a:r>
              <a:rPr lang="en-US" sz="1667" b="1" dirty="0">
                <a:latin typeface="Arial" charset="0"/>
                <a:ea typeface="ＭＳ Ｐゴシック" charset="0"/>
                <a:cs typeface="ＭＳ Ｐゴシック" charset="0"/>
              </a:rPr>
              <a:t>occupation rate: </a:t>
            </a:r>
            <a:r>
              <a:rPr lang="en-US" sz="1667" b="1" dirty="0">
                <a:latin typeface="Symbol" charset="0"/>
                <a:ea typeface="ＭＳ Ｐゴシック" charset="0"/>
                <a:cs typeface="ＭＳ Ｐゴシック" charset="0"/>
              </a:rPr>
              <a:t>r</a:t>
            </a:r>
            <a:endParaRPr lang="en-US" sz="1667" b="1" i="1" dirty="0">
              <a:latin typeface="Arial" charset="0"/>
              <a:ea typeface="ＭＳ Ｐゴシック" charset="0"/>
              <a:cs typeface="ＭＳ Ｐゴシック" charset="0"/>
            </a:endParaRPr>
          </a:p>
          <a:p>
            <a:r>
              <a:rPr lang="en-US" sz="1667" b="1" dirty="0" err="1">
                <a:latin typeface="Arial" charset="0"/>
                <a:ea typeface="ＭＳ Ｐゴシック" charset="0"/>
                <a:cs typeface="ＭＳ Ｐゴシック" charset="0"/>
              </a:rPr>
              <a:t>Wq</a:t>
            </a:r>
            <a:r>
              <a:rPr lang="en-US" sz="1667" b="1" dirty="0">
                <a:latin typeface="Arial" charset="0"/>
                <a:ea typeface="ＭＳ Ｐゴシック" charset="0"/>
                <a:cs typeface="ＭＳ Ｐゴシック" charset="0"/>
              </a:rPr>
              <a:t> = average time in queue </a:t>
            </a:r>
          </a:p>
          <a:p>
            <a:r>
              <a:rPr lang="en-US" sz="1667" b="1" dirty="0">
                <a:latin typeface="Arial" charset="0"/>
                <a:ea typeface="ＭＳ Ｐゴシック" charset="0"/>
                <a:cs typeface="ＭＳ Ｐゴシック" charset="0"/>
              </a:rPr>
              <a:t>W = average system in system (i.e. cycle time)</a:t>
            </a:r>
          </a:p>
          <a:p>
            <a:r>
              <a:rPr lang="en-US" sz="1667" b="1" dirty="0" err="1">
                <a:latin typeface="Arial" charset="0"/>
                <a:ea typeface="ＭＳ Ｐゴシック" charset="0"/>
                <a:cs typeface="ＭＳ Ｐゴシック" charset="0"/>
              </a:rPr>
              <a:t>Lq</a:t>
            </a:r>
            <a:r>
              <a:rPr lang="en-US" sz="1667" b="1" dirty="0">
                <a:latin typeface="Arial" charset="0"/>
                <a:ea typeface="ＭＳ Ｐゴシック" charset="0"/>
                <a:cs typeface="ＭＳ Ｐゴシック" charset="0"/>
              </a:rPr>
              <a:t> = average number in queue (i.e. length of queue)</a:t>
            </a:r>
          </a:p>
          <a:p>
            <a:r>
              <a:rPr lang="en-US" sz="1667" b="1" dirty="0">
                <a:latin typeface="Arial" charset="0"/>
                <a:ea typeface="ＭＳ Ｐゴシック" charset="0"/>
                <a:cs typeface="ＭＳ Ｐゴシック" charset="0"/>
              </a:rPr>
              <a:t>L = average number in system average (i.e. Work-in-Progress)</a:t>
            </a:r>
          </a:p>
        </p:txBody>
      </p:sp>
      <p:sp>
        <p:nvSpPr>
          <p:cNvPr id="22529" name="Rectangle 2"/>
          <p:cNvSpPr>
            <a:spLocks noGrp="1" noChangeArrowheads="1"/>
          </p:cNvSpPr>
          <p:nvPr>
            <p:ph type="title"/>
          </p:nvPr>
        </p:nvSpPr>
        <p:spPr>
          <a:noFill/>
        </p:spPr>
        <p:txBody>
          <a:bodyPr/>
          <a:lstStyle/>
          <a:p>
            <a:r>
              <a:rPr lang="en-US" dirty="0">
                <a:latin typeface="Arial" charset="0"/>
                <a:ea typeface="ＭＳ Ｐゴシック" charset="0"/>
                <a:cs typeface="ＭＳ Ｐゴシック" charset="0"/>
              </a:rPr>
              <a:t>Queuing theory concepts (cont.)</a:t>
            </a:r>
          </a:p>
        </p:txBody>
      </p:sp>
      <p:sp>
        <p:nvSpPr>
          <p:cNvPr id="22531" name="Oval 4"/>
          <p:cNvSpPr>
            <a:spLocks noChangeArrowheads="1"/>
          </p:cNvSpPr>
          <p:nvPr/>
        </p:nvSpPr>
        <p:spPr bwMode="auto">
          <a:xfrm>
            <a:off x="3639344" y="1142117"/>
            <a:ext cx="1221052" cy="62441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sz="1500"/>
          </a:p>
        </p:txBody>
      </p:sp>
      <p:sp>
        <p:nvSpPr>
          <p:cNvPr id="22532" name="Rectangle 5"/>
          <p:cNvSpPr>
            <a:spLocks noChangeArrowheads="1"/>
          </p:cNvSpPr>
          <p:nvPr/>
        </p:nvSpPr>
        <p:spPr bwMode="auto">
          <a:xfrm>
            <a:off x="2231761" y="1269117"/>
            <a:ext cx="1397000" cy="370417"/>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sz="1500"/>
          </a:p>
        </p:txBody>
      </p:sp>
      <p:sp>
        <p:nvSpPr>
          <p:cNvPr id="22533" name="Line 6"/>
          <p:cNvSpPr>
            <a:spLocks noChangeShapeType="1"/>
          </p:cNvSpPr>
          <p:nvPr/>
        </p:nvSpPr>
        <p:spPr bwMode="auto">
          <a:xfrm>
            <a:off x="1465792" y="1454325"/>
            <a:ext cx="7620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2534" name="Line 7"/>
          <p:cNvSpPr>
            <a:spLocks noChangeShapeType="1"/>
          </p:cNvSpPr>
          <p:nvPr/>
        </p:nvSpPr>
        <p:spPr bwMode="auto">
          <a:xfrm>
            <a:off x="4865688" y="1454325"/>
            <a:ext cx="7620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2535" name="Rectangle 8"/>
          <p:cNvSpPr>
            <a:spLocks noChangeArrowheads="1"/>
          </p:cNvSpPr>
          <p:nvPr/>
        </p:nvSpPr>
        <p:spPr bwMode="auto">
          <a:xfrm>
            <a:off x="1281907" y="1491367"/>
            <a:ext cx="271976"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latin typeface="Symbol" charset="0"/>
              </a:rPr>
              <a:t>l</a:t>
            </a:r>
          </a:p>
        </p:txBody>
      </p:sp>
      <p:sp>
        <p:nvSpPr>
          <p:cNvPr id="22536" name="Rectangle 9"/>
          <p:cNvSpPr>
            <a:spLocks noChangeArrowheads="1"/>
          </p:cNvSpPr>
          <p:nvPr/>
        </p:nvSpPr>
        <p:spPr bwMode="auto">
          <a:xfrm>
            <a:off x="4562740" y="1745367"/>
            <a:ext cx="278388"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latin typeface="Symbol" charset="0"/>
              </a:rPr>
              <a:t>m</a:t>
            </a:r>
          </a:p>
        </p:txBody>
      </p:sp>
      <p:sp>
        <p:nvSpPr>
          <p:cNvPr id="22537" name="Rectangle 10"/>
          <p:cNvSpPr>
            <a:spLocks noChangeArrowheads="1"/>
          </p:cNvSpPr>
          <p:nvPr/>
        </p:nvSpPr>
        <p:spPr bwMode="auto">
          <a:xfrm>
            <a:off x="3696229" y="1745367"/>
            <a:ext cx="265564"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i="1"/>
              <a:t>c</a:t>
            </a:r>
          </a:p>
        </p:txBody>
      </p:sp>
      <p:sp>
        <p:nvSpPr>
          <p:cNvPr id="22538" name="Line 11"/>
          <p:cNvSpPr>
            <a:spLocks noChangeShapeType="1"/>
          </p:cNvSpPr>
          <p:nvPr/>
        </p:nvSpPr>
        <p:spPr bwMode="auto">
          <a:xfrm>
            <a:off x="2227792" y="2025825"/>
            <a:ext cx="1406261" cy="0"/>
          </a:xfrm>
          <a:prstGeom prst="line">
            <a:avLst/>
          </a:prstGeom>
          <a:noFill/>
          <a:ln w="12700">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2539" name="Rectangle 12"/>
          <p:cNvSpPr>
            <a:spLocks noChangeArrowheads="1"/>
          </p:cNvSpPr>
          <p:nvPr/>
        </p:nvSpPr>
        <p:spPr bwMode="auto">
          <a:xfrm>
            <a:off x="2590271" y="2036408"/>
            <a:ext cx="764098" cy="3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500"/>
              <a:t>Wq,Lq</a:t>
            </a:r>
          </a:p>
        </p:txBody>
      </p:sp>
      <p:sp>
        <p:nvSpPr>
          <p:cNvPr id="22540" name="Line 13"/>
          <p:cNvSpPr>
            <a:spLocks noChangeShapeType="1"/>
          </p:cNvSpPr>
          <p:nvPr/>
        </p:nvSpPr>
        <p:spPr bwMode="auto">
          <a:xfrm>
            <a:off x="2227792" y="2533825"/>
            <a:ext cx="2637896" cy="0"/>
          </a:xfrm>
          <a:prstGeom prst="line">
            <a:avLst/>
          </a:prstGeom>
          <a:noFill/>
          <a:ln w="12700">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2541" name="Rectangle 14"/>
          <p:cNvSpPr>
            <a:spLocks noChangeArrowheads="1"/>
          </p:cNvSpPr>
          <p:nvPr/>
        </p:nvSpPr>
        <p:spPr bwMode="auto">
          <a:xfrm>
            <a:off x="3279511" y="2544408"/>
            <a:ext cx="496397" cy="30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500"/>
              <a:t>W,L</a:t>
            </a:r>
          </a:p>
        </p:txBody>
      </p:sp>
      <p:sp>
        <p:nvSpPr>
          <p:cNvPr id="22542" name="Slide Number Placeholder 5"/>
          <p:cNvSpPr txBox="1">
            <a:spLocks/>
          </p:cNvSpPr>
          <p:nvPr/>
        </p:nvSpPr>
        <p:spPr bwMode="auto">
          <a:xfrm>
            <a:off x="788463" y="5393969"/>
            <a:ext cx="2024063"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r>
              <a:rPr lang="en-US" sz="1333" b="0" dirty="0"/>
              <a:t>© </a:t>
            </a:r>
            <a:r>
              <a:rPr lang="en-US" sz="1333" b="0" dirty="0" err="1"/>
              <a:t>Wil</a:t>
            </a:r>
            <a:r>
              <a:rPr lang="en-US" sz="1333" b="0" dirty="0"/>
              <a:t> van der Aalst</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32</a:t>
            </a:fld>
            <a:endParaRPr lang="en-AU">
              <a:solidFill>
                <a:prstClr val="black">
                  <a:lumMod val="50000"/>
                  <a:lumOff val="50000"/>
                </a:prstClr>
              </a:solidFill>
            </a:endParaRPr>
          </a:p>
        </p:txBody>
      </p:sp>
    </p:spTree>
    <p:extLst>
      <p:ext uri="{BB962C8B-B14F-4D97-AF65-F5344CB8AC3E}">
        <p14:creationId xmlns:p14="http://schemas.microsoft.com/office/powerpoint/2010/main" val="20294793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noFill/>
        </p:spPr>
        <p:txBody>
          <a:bodyPr/>
          <a:lstStyle/>
          <a:p>
            <a:r>
              <a:rPr lang="en-US">
                <a:latin typeface="Arial" charset="0"/>
                <a:ea typeface="ＭＳ Ｐゴシック" charset="0"/>
                <a:cs typeface="ＭＳ Ｐゴシック" charset="0"/>
              </a:rPr>
              <a:t>M/M/1 queue</a:t>
            </a:r>
          </a:p>
        </p:txBody>
      </p:sp>
      <p:sp>
        <p:nvSpPr>
          <p:cNvPr id="23554" name="Oval 3"/>
          <p:cNvSpPr>
            <a:spLocks noChangeArrowheads="1"/>
          </p:cNvSpPr>
          <p:nvPr/>
        </p:nvSpPr>
        <p:spPr bwMode="auto">
          <a:xfrm>
            <a:off x="4577292" y="1369219"/>
            <a:ext cx="1221053" cy="624417"/>
          </a:xfrm>
          <a:prstGeom prst="ellipse">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t-EE" sz="1500"/>
          </a:p>
        </p:txBody>
      </p:sp>
      <p:sp>
        <p:nvSpPr>
          <p:cNvPr id="23555" name="Rectangle 4"/>
          <p:cNvSpPr>
            <a:spLocks noChangeArrowheads="1"/>
          </p:cNvSpPr>
          <p:nvPr/>
        </p:nvSpPr>
        <p:spPr bwMode="auto">
          <a:xfrm>
            <a:off x="3169708" y="1496219"/>
            <a:ext cx="1397000" cy="370417"/>
          </a:xfrm>
          <a:prstGeom prst="rect">
            <a:avLst/>
          </a:prstGeom>
          <a:pattFill prst="dkVert">
            <a:fgClr>
              <a:schemeClr val="accent1"/>
            </a:fgClr>
            <a:bgClr>
              <a:schemeClr val="bg1"/>
            </a:bgClr>
          </a:pattFill>
          <a:ln w="12700">
            <a:solidFill>
              <a:schemeClr val="tx1"/>
            </a:solidFill>
            <a:miter lim="800000"/>
            <a:headEnd/>
            <a:tailEnd/>
          </a:ln>
        </p:spPr>
        <p:txBody>
          <a:bodyPr wrap="none" anchor="ctr"/>
          <a:lstStyle/>
          <a:p>
            <a:endParaRPr lang="et-EE" sz="1500"/>
          </a:p>
        </p:txBody>
      </p:sp>
      <p:sp>
        <p:nvSpPr>
          <p:cNvPr id="23556" name="Line 5"/>
          <p:cNvSpPr>
            <a:spLocks noChangeShapeType="1"/>
          </p:cNvSpPr>
          <p:nvPr/>
        </p:nvSpPr>
        <p:spPr bwMode="auto">
          <a:xfrm>
            <a:off x="2428875" y="1666875"/>
            <a:ext cx="7620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3557" name="Line 6"/>
          <p:cNvSpPr>
            <a:spLocks noChangeShapeType="1"/>
          </p:cNvSpPr>
          <p:nvPr/>
        </p:nvSpPr>
        <p:spPr bwMode="auto">
          <a:xfrm>
            <a:off x="5802313" y="1681428"/>
            <a:ext cx="762000" cy="0"/>
          </a:xfrm>
          <a:prstGeom prst="line">
            <a:avLst/>
          </a:prstGeom>
          <a:noFill/>
          <a:ln w="12700">
            <a:solidFill>
              <a:schemeClr val="tx1"/>
            </a:solidFill>
            <a:round/>
            <a:headEnd type="none" w="sm" len="sm"/>
            <a:tailEnd type="stealth" w="med" len="lg"/>
          </a:ln>
          <a:extLst>
            <a:ext uri="{909E8E84-426E-40dd-AFC4-6F175D3DCCD1}">
              <a14:hiddenFill xmlns="" xmlns:a14="http://schemas.microsoft.com/office/drawing/2010/main">
                <a:noFill/>
              </a14:hiddenFill>
            </a:ext>
          </a:extLst>
        </p:spPr>
        <p:txBody>
          <a:bodyPr/>
          <a:lstStyle/>
          <a:p>
            <a:endParaRPr lang="en-US" sz="1500"/>
          </a:p>
        </p:txBody>
      </p:sp>
      <p:sp>
        <p:nvSpPr>
          <p:cNvPr id="23558" name="Rectangle 7"/>
          <p:cNvSpPr>
            <a:spLocks noChangeArrowheads="1"/>
          </p:cNvSpPr>
          <p:nvPr/>
        </p:nvSpPr>
        <p:spPr bwMode="auto">
          <a:xfrm>
            <a:off x="2219854" y="1718469"/>
            <a:ext cx="271976"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latin typeface="Symbol" charset="0"/>
              </a:rPr>
              <a:t>l</a:t>
            </a:r>
          </a:p>
        </p:txBody>
      </p:sp>
      <p:sp>
        <p:nvSpPr>
          <p:cNvPr id="23559" name="Rectangle 8"/>
          <p:cNvSpPr>
            <a:spLocks noChangeArrowheads="1"/>
          </p:cNvSpPr>
          <p:nvPr/>
        </p:nvSpPr>
        <p:spPr bwMode="auto">
          <a:xfrm>
            <a:off x="5500687" y="1972469"/>
            <a:ext cx="278388"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latin typeface="Symbol" charset="0"/>
              </a:rPr>
              <a:t>m</a:t>
            </a:r>
          </a:p>
        </p:txBody>
      </p:sp>
      <p:sp>
        <p:nvSpPr>
          <p:cNvPr id="23560" name="Rectangle 9"/>
          <p:cNvSpPr>
            <a:spLocks noChangeArrowheads="1"/>
          </p:cNvSpPr>
          <p:nvPr/>
        </p:nvSpPr>
        <p:spPr bwMode="auto">
          <a:xfrm>
            <a:off x="4627563" y="1972469"/>
            <a:ext cx="291212" cy="3340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76729" tIns="38365" rIns="76729" bIns="38365">
            <a:spAutoFit/>
          </a:bodyPr>
          <a:lstStyle/>
          <a:p>
            <a:pPr defTabSz="634975"/>
            <a:r>
              <a:rPr lang="en-GB" sz="1667"/>
              <a:t>1</a:t>
            </a:r>
          </a:p>
        </p:txBody>
      </p:sp>
      <p:sp>
        <p:nvSpPr>
          <p:cNvPr id="23561" name="Rectangle 11"/>
          <p:cNvSpPr>
            <a:spLocks noChangeArrowheads="1"/>
          </p:cNvSpPr>
          <p:nvPr/>
        </p:nvSpPr>
        <p:spPr bwMode="auto">
          <a:xfrm>
            <a:off x="912373" y="2287322"/>
            <a:ext cx="3690938" cy="19658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76729" tIns="38365" rIns="76729" bIns="38365"/>
          <a:lstStyle/>
          <a:p>
            <a:pPr marL="238115" indent="-238115" defTabSz="634975">
              <a:spcBef>
                <a:spcPct val="30000"/>
              </a:spcBef>
            </a:pPr>
            <a:r>
              <a:rPr lang="en-GB" sz="1667" b="1" dirty="0"/>
              <a:t>Assumptions:</a:t>
            </a:r>
          </a:p>
          <a:p>
            <a:pPr marL="238115" indent="-238115" defTabSz="634975">
              <a:spcBef>
                <a:spcPct val="30000"/>
              </a:spcBef>
              <a:buSzPct val="100000"/>
              <a:buFontTx/>
              <a:buChar char="•"/>
            </a:pPr>
            <a:r>
              <a:rPr lang="en-GB" sz="1667" dirty="0"/>
              <a:t>time between arrivals and processing time follow a negative exponential distribution</a:t>
            </a:r>
          </a:p>
          <a:p>
            <a:pPr marL="238115" indent="-238115" defTabSz="634975">
              <a:spcBef>
                <a:spcPct val="30000"/>
              </a:spcBef>
              <a:buSzPct val="100000"/>
              <a:buFontTx/>
              <a:buChar char="•"/>
            </a:pPr>
            <a:r>
              <a:rPr lang="en-GB" sz="1667" dirty="0"/>
              <a:t>1 server (</a:t>
            </a:r>
            <a:r>
              <a:rPr lang="en-GB" sz="1667" i="1" dirty="0"/>
              <a:t>c</a:t>
            </a:r>
            <a:r>
              <a:rPr lang="en-GB" sz="1667" dirty="0"/>
              <a:t> = 1)</a:t>
            </a:r>
          </a:p>
          <a:p>
            <a:pPr marL="238115" indent="-238115" defTabSz="634975">
              <a:spcBef>
                <a:spcPct val="30000"/>
              </a:spcBef>
              <a:buSzPct val="100000"/>
              <a:buFontTx/>
              <a:buChar char="•"/>
            </a:pPr>
            <a:r>
              <a:rPr lang="en-GB" sz="1667" dirty="0"/>
              <a:t>FIFO</a:t>
            </a:r>
          </a:p>
        </p:txBody>
      </p:sp>
      <p:grpSp>
        <p:nvGrpSpPr>
          <p:cNvPr id="23562" name="Group 103"/>
          <p:cNvGrpSpPr>
            <a:grpSpLocks/>
          </p:cNvGrpSpPr>
          <p:nvPr/>
        </p:nvGrpSpPr>
        <p:grpSpPr bwMode="auto">
          <a:xfrm>
            <a:off x="3006279" y="4165859"/>
            <a:ext cx="5079217" cy="762000"/>
            <a:chOff x="844" y="3360"/>
            <a:chExt cx="3679" cy="576"/>
          </a:xfrm>
        </p:grpSpPr>
        <p:sp>
          <p:nvSpPr>
            <p:cNvPr id="23566" name="Rectangle 95"/>
            <p:cNvSpPr>
              <a:spLocks noChangeArrowheads="1"/>
            </p:cNvSpPr>
            <p:nvPr/>
          </p:nvSpPr>
          <p:spPr bwMode="auto">
            <a:xfrm>
              <a:off x="2640" y="3360"/>
              <a:ext cx="1883" cy="576"/>
            </a:xfrm>
            <a:prstGeom prst="rect">
              <a:avLst/>
            </a:prstGeom>
            <a:solidFill>
              <a:srgbClr val="D7D7FF"/>
            </a:solidFill>
            <a:ln w="9525">
              <a:solidFill>
                <a:schemeClr val="tx1"/>
              </a:solidFill>
              <a:miter lim="800000"/>
              <a:headEnd/>
              <a:tailEnd/>
            </a:ln>
          </p:spPr>
          <p:txBody>
            <a:bodyPr wrap="none" anchor="ctr"/>
            <a:lstStyle/>
            <a:p>
              <a:endParaRPr lang="et-EE" sz="1500"/>
            </a:p>
          </p:txBody>
        </p:sp>
        <p:sp>
          <p:nvSpPr>
            <p:cNvPr id="23567" name="Rectangle 94"/>
            <p:cNvSpPr>
              <a:spLocks noChangeArrowheads="1"/>
            </p:cNvSpPr>
            <p:nvPr/>
          </p:nvSpPr>
          <p:spPr bwMode="auto">
            <a:xfrm>
              <a:off x="864" y="3360"/>
              <a:ext cx="1584" cy="576"/>
            </a:xfrm>
            <a:prstGeom prst="rect">
              <a:avLst/>
            </a:prstGeom>
            <a:solidFill>
              <a:srgbClr val="D7D7FF"/>
            </a:solidFill>
            <a:ln w="9525">
              <a:solidFill>
                <a:schemeClr val="tx1"/>
              </a:solidFill>
              <a:miter lim="800000"/>
              <a:headEnd/>
              <a:tailEnd/>
            </a:ln>
          </p:spPr>
          <p:txBody>
            <a:bodyPr wrap="none" anchor="ctr"/>
            <a:lstStyle/>
            <a:p>
              <a:endParaRPr lang="et-EE" sz="1500"/>
            </a:p>
          </p:txBody>
        </p:sp>
        <p:sp>
          <p:nvSpPr>
            <p:cNvPr id="23568" name="Text Box 88"/>
            <p:cNvSpPr txBox="1">
              <a:spLocks noChangeArrowheads="1"/>
            </p:cNvSpPr>
            <p:nvPr/>
          </p:nvSpPr>
          <p:spPr bwMode="auto">
            <a:xfrm>
              <a:off x="960" y="3360"/>
              <a:ext cx="960"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67"/>
                <a:t>L=</a:t>
              </a:r>
              <a:r>
                <a:rPr lang="en-US" sz="1667">
                  <a:sym typeface="Symbol" charset="0"/>
                </a:rPr>
                <a:t>/(1- )</a:t>
              </a:r>
            </a:p>
          </p:txBody>
        </p:sp>
        <p:sp>
          <p:nvSpPr>
            <p:cNvPr id="23569" name="Text Box 89"/>
            <p:cNvSpPr txBox="1">
              <a:spLocks noChangeArrowheads="1"/>
            </p:cNvSpPr>
            <p:nvPr/>
          </p:nvSpPr>
          <p:spPr bwMode="auto">
            <a:xfrm>
              <a:off x="2736" y="3360"/>
              <a:ext cx="1488"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67"/>
                <a:t>L</a:t>
              </a:r>
              <a:r>
                <a:rPr lang="en-US" sz="1667" baseline="-10000"/>
                <a:t>q</a:t>
              </a:r>
              <a:r>
                <a:rPr lang="en-US" sz="1667"/>
                <a:t>= </a:t>
              </a:r>
              <a:r>
                <a:rPr lang="en-US" sz="1667">
                  <a:sym typeface="Symbol" charset="0"/>
                </a:rPr>
                <a:t></a:t>
              </a:r>
              <a:r>
                <a:rPr lang="en-US" sz="1667" baseline="30000">
                  <a:sym typeface="Symbol" charset="0"/>
                </a:rPr>
                <a:t>2</a:t>
              </a:r>
              <a:r>
                <a:rPr lang="en-US" sz="1667">
                  <a:sym typeface="Symbol" charset="0"/>
                </a:rPr>
                <a:t>/(1- ) = L-</a:t>
              </a:r>
            </a:p>
          </p:txBody>
        </p:sp>
        <p:sp>
          <p:nvSpPr>
            <p:cNvPr id="23570" name="Text Box 91"/>
            <p:cNvSpPr txBox="1">
              <a:spLocks noChangeArrowheads="1"/>
            </p:cNvSpPr>
            <p:nvPr/>
          </p:nvSpPr>
          <p:spPr bwMode="auto">
            <a:xfrm>
              <a:off x="844" y="3630"/>
              <a:ext cx="1488"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67" dirty="0"/>
                <a:t>W=L/</a:t>
              </a:r>
              <a:r>
                <a:rPr lang="en-US" sz="1667" dirty="0">
                  <a:sym typeface="Symbol" charset="0"/>
                </a:rPr>
                <a:t>=1/(- )</a:t>
              </a:r>
            </a:p>
          </p:txBody>
        </p:sp>
        <p:sp>
          <p:nvSpPr>
            <p:cNvPr id="23571" name="Text Box 92"/>
            <p:cNvSpPr txBox="1">
              <a:spLocks noChangeArrowheads="1"/>
            </p:cNvSpPr>
            <p:nvPr/>
          </p:nvSpPr>
          <p:spPr bwMode="auto">
            <a:xfrm>
              <a:off x="2596" y="3638"/>
              <a:ext cx="1920" cy="2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67" dirty="0" err="1"/>
                <a:t>W</a:t>
              </a:r>
              <a:r>
                <a:rPr lang="en-US" sz="1667" baseline="-4000" dirty="0" err="1"/>
                <a:t>q</a:t>
              </a:r>
              <a:r>
                <a:rPr lang="en-US" sz="1667" dirty="0"/>
                <a:t>=</a:t>
              </a:r>
              <a:r>
                <a:rPr lang="en-US" sz="1667" dirty="0" err="1"/>
                <a:t>L</a:t>
              </a:r>
              <a:r>
                <a:rPr lang="en-US" sz="1667" baseline="-4000" dirty="0" err="1"/>
                <a:t>q</a:t>
              </a:r>
              <a:r>
                <a:rPr lang="en-US" sz="1667" dirty="0"/>
                <a:t>/</a:t>
              </a:r>
              <a:r>
                <a:rPr lang="en-US" sz="1667" dirty="0">
                  <a:sym typeface="Symbol" charset="0"/>
                </a:rPr>
                <a:t>=  /( (- ))</a:t>
              </a:r>
            </a:p>
          </p:txBody>
        </p:sp>
      </p:grpSp>
      <p:sp>
        <p:nvSpPr>
          <p:cNvPr id="23563" name="Rectangle 12"/>
          <p:cNvSpPr>
            <a:spLocks noChangeArrowheads="1"/>
          </p:cNvSpPr>
          <p:nvPr/>
        </p:nvSpPr>
        <p:spPr bwMode="auto">
          <a:xfrm>
            <a:off x="4572000" y="2619375"/>
            <a:ext cx="3365500" cy="825500"/>
          </a:xfrm>
          <a:prstGeom prst="rect">
            <a:avLst/>
          </a:prstGeom>
          <a:solidFill>
            <a:srgbClr val="FFFF99"/>
          </a:solidFill>
          <a:ln w="9525">
            <a:solidFill>
              <a:schemeClr val="tx1"/>
            </a:solidFill>
            <a:miter lim="800000"/>
            <a:headEnd/>
            <a:tailEnd/>
          </a:ln>
        </p:spPr>
        <p:txBody>
          <a:bodyPr wrap="none" anchor="ctr"/>
          <a:lstStyle/>
          <a:p>
            <a:endParaRPr lang="et-EE" sz="1500"/>
          </a:p>
        </p:txBody>
      </p:sp>
      <p:graphicFrame>
        <p:nvGraphicFramePr>
          <p:cNvPr id="23564" name="Object 2"/>
          <p:cNvGraphicFramePr>
            <a:graphicFrameLocks noChangeAspect="1"/>
          </p:cNvGraphicFramePr>
          <p:nvPr/>
        </p:nvGraphicFramePr>
        <p:xfrm>
          <a:off x="4750594" y="2738437"/>
          <a:ext cx="2905125" cy="687917"/>
        </p:xfrm>
        <a:graphic>
          <a:graphicData uri="http://schemas.openxmlformats.org/presentationml/2006/ole">
            <mc:AlternateContent xmlns:mc="http://schemas.openxmlformats.org/markup-compatibility/2006">
              <mc:Choice xmlns:v="urn:schemas-microsoft-com:vml" Requires="v">
                <p:oleObj spid="_x0000_s1034" name="Equation" r:id="rId4" imgW="3327400" imgH="787400" progId="Equation.3">
                  <p:embed/>
                </p:oleObj>
              </mc:Choice>
              <mc:Fallback>
                <p:oleObj name="Equation" r:id="rId4" imgW="3327400" imgH="787400" progId="Equation.3">
                  <p:embed/>
                  <p:pic>
                    <p:nvPicPr>
                      <p:cNvPr id="2356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0594" y="2738437"/>
                        <a:ext cx="2905125" cy="6879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33</a:t>
            </a:fld>
            <a:endParaRPr lang="en-AU">
              <a:solidFill>
                <a:prstClr val="black">
                  <a:lumMod val="50000"/>
                  <a:lumOff val="50000"/>
                </a:prstClr>
              </a:solidFill>
            </a:endParaRPr>
          </a:p>
        </p:txBody>
      </p:sp>
      <p:sp>
        <p:nvSpPr>
          <p:cNvPr id="22" name="Slide Number Placeholder 5"/>
          <p:cNvSpPr txBox="1">
            <a:spLocks/>
          </p:cNvSpPr>
          <p:nvPr/>
        </p:nvSpPr>
        <p:spPr bwMode="auto">
          <a:xfrm>
            <a:off x="762000" y="5417343"/>
            <a:ext cx="6280396"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smtClean="0"/>
              <a:t>Inspired by a slide by Laguna &amp; </a:t>
            </a:r>
            <a:r>
              <a:rPr lang="en-US" sz="1333" b="0" dirty="0" err="1" smtClean="0"/>
              <a:t>Marklund</a:t>
            </a:r>
            <a:r>
              <a:rPr lang="en-US" sz="1333" b="0" dirty="0" smtClean="0"/>
              <a:t> (2004)</a:t>
            </a:r>
            <a:endParaRPr lang="en-US" sz="1333" b="0" dirty="0"/>
          </a:p>
        </p:txBody>
      </p:sp>
    </p:spTree>
    <p:extLst>
      <p:ext uri="{BB962C8B-B14F-4D97-AF65-F5344CB8AC3E}">
        <p14:creationId xmlns:p14="http://schemas.microsoft.com/office/powerpoint/2010/main" val="37423193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13"/>
          <p:cNvSpPr>
            <a:spLocks noChangeArrowheads="1"/>
          </p:cNvSpPr>
          <p:nvPr/>
        </p:nvSpPr>
        <p:spPr bwMode="auto">
          <a:xfrm>
            <a:off x="1654969" y="1873691"/>
            <a:ext cx="3365500" cy="825500"/>
          </a:xfrm>
          <a:prstGeom prst="rect">
            <a:avLst/>
          </a:prstGeom>
          <a:solidFill>
            <a:srgbClr val="FFFF99"/>
          </a:solidFill>
          <a:ln w="9525">
            <a:solidFill>
              <a:schemeClr val="tx1"/>
            </a:solidFill>
            <a:miter lim="800000"/>
            <a:headEnd/>
            <a:tailEnd/>
          </a:ln>
        </p:spPr>
        <p:txBody>
          <a:bodyPr wrap="none" anchor="ctr"/>
          <a:lstStyle/>
          <a:p>
            <a:endParaRPr lang="et-EE" sz="1500"/>
          </a:p>
        </p:txBody>
      </p:sp>
      <p:graphicFrame>
        <p:nvGraphicFramePr>
          <p:cNvPr id="24581" name="Object 3"/>
          <p:cNvGraphicFramePr>
            <a:graphicFrameLocks noChangeAspect="1"/>
          </p:cNvGraphicFramePr>
          <p:nvPr>
            <p:extLst/>
          </p:nvPr>
        </p:nvGraphicFramePr>
        <p:xfrm>
          <a:off x="1774032" y="1992753"/>
          <a:ext cx="3069167" cy="656167"/>
        </p:xfrm>
        <a:graphic>
          <a:graphicData uri="http://schemas.openxmlformats.org/presentationml/2006/ole">
            <mc:AlternateContent xmlns:mc="http://schemas.openxmlformats.org/markup-compatibility/2006">
              <mc:Choice xmlns:v="urn:schemas-microsoft-com:vml" Requires="v">
                <p:oleObj spid="_x0000_s2058" name="Equation" r:id="rId4" imgW="3683000" imgH="787400" progId="Equation.3">
                  <p:embed/>
                </p:oleObj>
              </mc:Choice>
              <mc:Fallback>
                <p:oleObj name="Equation" r:id="rId4" imgW="3683000" imgH="787400" progId="Equation.3">
                  <p:embed/>
                  <p:pic>
                    <p:nvPicPr>
                      <p:cNvPr id="2458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032" y="1992753"/>
                        <a:ext cx="3069167" cy="65616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4582" name="Text Box 15"/>
          <p:cNvSpPr txBox="1">
            <a:spLocks noChangeArrowheads="1"/>
          </p:cNvSpPr>
          <p:nvPr/>
        </p:nvSpPr>
        <p:spPr bwMode="auto">
          <a:xfrm>
            <a:off x="1143000" y="1008072"/>
            <a:ext cx="70485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6075" indent="-346075"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lgn="l" eaLnBrk="1" hangingPunct="1">
              <a:spcBef>
                <a:spcPct val="50000"/>
              </a:spcBef>
              <a:buFontTx/>
              <a:buChar char="•"/>
            </a:pPr>
            <a:r>
              <a:rPr lang="en-US" sz="2000" b="0" dirty="0"/>
              <a:t>Now there are c servers in parallel, so the expected capacity per time unit is then c*</a:t>
            </a:r>
            <a:r>
              <a:rPr lang="en-US" sz="2000" b="0" dirty="0">
                <a:cs typeface="Times New Roman" charset="0"/>
                <a:sym typeface="Symbol" charset="0"/>
              </a:rPr>
              <a:t></a:t>
            </a:r>
          </a:p>
        </p:txBody>
      </p:sp>
      <p:sp>
        <p:nvSpPr>
          <p:cNvPr id="24583" name="Rectangle 18"/>
          <p:cNvSpPr>
            <a:spLocks noChangeArrowheads="1"/>
          </p:cNvSpPr>
          <p:nvPr/>
        </p:nvSpPr>
        <p:spPr bwMode="auto">
          <a:xfrm>
            <a:off x="1654969" y="2877784"/>
            <a:ext cx="3810000" cy="706438"/>
          </a:xfrm>
          <a:prstGeom prst="rect">
            <a:avLst/>
          </a:prstGeom>
          <a:solidFill>
            <a:srgbClr val="E5E5FF"/>
          </a:solidFill>
          <a:ln w="9525">
            <a:solidFill>
              <a:schemeClr val="tx1"/>
            </a:solidFill>
            <a:miter lim="800000"/>
            <a:headEnd/>
            <a:tailEnd/>
          </a:ln>
        </p:spPr>
        <p:txBody>
          <a:bodyPr wrap="none" anchor="ctr"/>
          <a:lstStyle/>
          <a:p>
            <a:endParaRPr lang="et-EE" sz="1500"/>
          </a:p>
        </p:txBody>
      </p:sp>
      <p:sp>
        <p:nvSpPr>
          <p:cNvPr id="24584" name="Rectangle 3"/>
          <p:cNvSpPr>
            <a:spLocks noChangeArrowheads="1"/>
          </p:cNvSpPr>
          <p:nvPr/>
        </p:nvSpPr>
        <p:spPr bwMode="auto">
          <a:xfrm>
            <a:off x="1651000" y="3838222"/>
            <a:ext cx="6032500" cy="952500"/>
          </a:xfrm>
          <a:prstGeom prst="rect">
            <a:avLst/>
          </a:prstGeom>
          <a:solidFill>
            <a:srgbClr val="E5E5FF"/>
          </a:solidFill>
          <a:ln w="9525">
            <a:solidFill>
              <a:schemeClr val="tx1"/>
            </a:solidFill>
            <a:miter lim="800000"/>
            <a:headEnd/>
            <a:tailEnd/>
          </a:ln>
        </p:spPr>
        <p:txBody>
          <a:bodyPr wrap="none" anchor="ctr"/>
          <a:lstStyle/>
          <a:p>
            <a:endParaRPr lang="et-EE" sz="1500"/>
          </a:p>
        </p:txBody>
      </p:sp>
      <p:sp>
        <p:nvSpPr>
          <p:cNvPr id="24585" name="Text Box 7"/>
          <p:cNvSpPr txBox="1">
            <a:spLocks noChangeArrowheads="1"/>
          </p:cNvSpPr>
          <p:nvPr/>
        </p:nvSpPr>
        <p:spPr bwMode="auto">
          <a:xfrm>
            <a:off x="1944688" y="3901722"/>
            <a:ext cx="1968500" cy="3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spcBef>
                <a:spcPct val="50000"/>
              </a:spcBef>
            </a:pPr>
            <a:r>
              <a:rPr lang="en-US" sz="1667"/>
              <a:t>W=W</a:t>
            </a:r>
            <a:r>
              <a:rPr lang="en-US" sz="1667" baseline="-4000"/>
              <a:t>q</a:t>
            </a:r>
            <a:r>
              <a:rPr lang="en-US" sz="1667"/>
              <a:t>+(1/</a:t>
            </a:r>
            <a:r>
              <a:rPr lang="en-US" sz="1667">
                <a:sym typeface="Symbol" charset="0"/>
              </a:rPr>
              <a:t>)</a:t>
            </a:r>
          </a:p>
        </p:txBody>
      </p:sp>
      <p:sp>
        <p:nvSpPr>
          <p:cNvPr id="24586" name="Text Box 8"/>
          <p:cNvSpPr txBox="1">
            <a:spLocks noChangeArrowheads="1"/>
          </p:cNvSpPr>
          <p:nvPr/>
        </p:nvSpPr>
        <p:spPr bwMode="auto">
          <a:xfrm>
            <a:off x="1845469" y="3012722"/>
            <a:ext cx="3492500" cy="3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1828800" algn="l"/>
                <a:tab pos="2346325" algn="l"/>
              </a:tabLst>
              <a:defRPr sz="2400" b="1">
                <a:solidFill>
                  <a:schemeClr val="tx1"/>
                </a:solidFill>
                <a:latin typeface="Arial" charset="0"/>
                <a:ea typeface="ＭＳ Ｐゴシック" charset="0"/>
                <a:cs typeface="ＭＳ Ｐゴシック" charset="0"/>
              </a:defRPr>
            </a:lvl1pPr>
            <a:lvl2pPr marL="742950" indent="-285750" eaLnBrk="0" hangingPunct="0">
              <a:tabLst>
                <a:tab pos="1828800" algn="l"/>
                <a:tab pos="2346325" algn="l"/>
              </a:tabLst>
              <a:defRPr sz="2400" b="1">
                <a:solidFill>
                  <a:schemeClr val="tx1"/>
                </a:solidFill>
                <a:latin typeface="Arial" charset="0"/>
                <a:ea typeface="ＭＳ Ｐゴシック" charset="0"/>
              </a:defRPr>
            </a:lvl2pPr>
            <a:lvl3pPr marL="1143000" indent="-228600" eaLnBrk="0" hangingPunct="0">
              <a:tabLst>
                <a:tab pos="1828800" algn="l"/>
                <a:tab pos="2346325" algn="l"/>
              </a:tabLst>
              <a:defRPr sz="2400" b="1">
                <a:solidFill>
                  <a:schemeClr val="tx1"/>
                </a:solidFill>
                <a:latin typeface="Arial" charset="0"/>
                <a:ea typeface="ＭＳ Ｐゴシック" charset="0"/>
              </a:defRPr>
            </a:lvl3pPr>
            <a:lvl4pPr marL="1600200" indent="-228600" eaLnBrk="0" hangingPunct="0">
              <a:tabLst>
                <a:tab pos="1828800" algn="l"/>
                <a:tab pos="2346325" algn="l"/>
              </a:tabLst>
              <a:defRPr sz="2400" b="1">
                <a:solidFill>
                  <a:schemeClr val="tx1"/>
                </a:solidFill>
                <a:latin typeface="Arial" charset="0"/>
                <a:ea typeface="ＭＳ Ｐゴシック" charset="0"/>
              </a:defRPr>
            </a:lvl4pPr>
            <a:lvl5pPr marL="2057400" indent="-228600" eaLnBrk="0" hangingPunct="0">
              <a:tabLst>
                <a:tab pos="1828800" algn="l"/>
                <a:tab pos="2346325" algn="l"/>
              </a:tabLst>
              <a:defRPr sz="2400" b="1">
                <a:solidFill>
                  <a:schemeClr val="tx1"/>
                </a:solidFill>
                <a:latin typeface="Arial" charset="0"/>
                <a:ea typeface="ＭＳ Ｐゴシック" charset="0"/>
              </a:defRPr>
            </a:lvl5pPr>
            <a:lvl6pPr marL="25146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9pPr>
          </a:lstStyle>
          <a:p>
            <a:pPr eaLnBrk="1" hangingPunct="1">
              <a:spcBef>
                <a:spcPct val="50000"/>
              </a:spcBef>
            </a:pPr>
            <a:r>
              <a:rPr lang="en-US" sz="1667" i="1"/>
              <a:t>Little’s Formula</a:t>
            </a:r>
            <a:r>
              <a:rPr lang="en-US" sz="1667"/>
              <a:t>	</a:t>
            </a:r>
            <a:r>
              <a:rPr lang="en-US" sz="1667">
                <a:sym typeface="Symbol" charset="0"/>
              </a:rPr>
              <a:t>	</a:t>
            </a:r>
            <a:r>
              <a:rPr lang="en-US" sz="1667"/>
              <a:t>W</a:t>
            </a:r>
            <a:r>
              <a:rPr lang="en-US" sz="1667" baseline="-4000"/>
              <a:t>q</a:t>
            </a:r>
            <a:r>
              <a:rPr lang="en-US" sz="1667"/>
              <a:t>=L</a:t>
            </a:r>
            <a:r>
              <a:rPr lang="en-US" sz="1667" baseline="-8000"/>
              <a:t>q</a:t>
            </a:r>
            <a:r>
              <a:rPr lang="en-US" sz="1667"/>
              <a:t>/</a:t>
            </a:r>
            <a:r>
              <a:rPr lang="en-US" sz="1667">
                <a:sym typeface="Symbol" charset="0"/>
              </a:rPr>
              <a:t></a:t>
            </a:r>
          </a:p>
        </p:txBody>
      </p:sp>
      <p:sp>
        <p:nvSpPr>
          <p:cNvPr id="24587" name="Text Box 19"/>
          <p:cNvSpPr txBox="1">
            <a:spLocks noChangeArrowheads="1"/>
          </p:cNvSpPr>
          <p:nvPr/>
        </p:nvSpPr>
        <p:spPr bwMode="auto">
          <a:xfrm>
            <a:off x="1944688" y="4332992"/>
            <a:ext cx="5357813" cy="3488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tabLst>
                <a:tab pos="1828800" algn="l"/>
                <a:tab pos="2346325" algn="l"/>
              </a:tabLst>
              <a:defRPr sz="2400" b="1">
                <a:solidFill>
                  <a:schemeClr val="tx1"/>
                </a:solidFill>
                <a:latin typeface="Arial" charset="0"/>
                <a:ea typeface="ＭＳ Ｐゴシック" charset="0"/>
                <a:cs typeface="ＭＳ Ｐゴシック" charset="0"/>
              </a:defRPr>
            </a:lvl1pPr>
            <a:lvl2pPr marL="742950" indent="-285750" eaLnBrk="0" hangingPunct="0">
              <a:tabLst>
                <a:tab pos="1828800" algn="l"/>
                <a:tab pos="2346325" algn="l"/>
              </a:tabLst>
              <a:defRPr sz="2400" b="1">
                <a:solidFill>
                  <a:schemeClr val="tx1"/>
                </a:solidFill>
                <a:latin typeface="Arial" charset="0"/>
                <a:ea typeface="ＭＳ Ｐゴシック" charset="0"/>
              </a:defRPr>
            </a:lvl2pPr>
            <a:lvl3pPr marL="1143000" indent="-228600" eaLnBrk="0" hangingPunct="0">
              <a:tabLst>
                <a:tab pos="1828800" algn="l"/>
                <a:tab pos="2346325" algn="l"/>
              </a:tabLst>
              <a:defRPr sz="2400" b="1">
                <a:solidFill>
                  <a:schemeClr val="tx1"/>
                </a:solidFill>
                <a:latin typeface="Arial" charset="0"/>
                <a:ea typeface="ＭＳ Ｐゴシック" charset="0"/>
              </a:defRPr>
            </a:lvl3pPr>
            <a:lvl4pPr marL="1600200" indent="-228600" eaLnBrk="0" hangingPunct="0">
              <a:tabLst>
                <a:tab pos="1828800" algn="l"/>
                <a:tab pos="2346325" algn="l"/>
              </a:tabLst>
              <a:defRPr sz="2400" b="1">
                <a:solidFill>
                  <a:schemeClr val="tx1"/>
                </a:solidFill>
                <a:latin typeface="Arial" charset="0"/>
                <a:ea typeface="ＭＳ Ｐゴシック" charset="0"/>
              </a:defRPr>
            </a:lvl4pPr>
            <a:lvl5pPr marL="2057400" indent="-228600" eaLnBrk="0" hangingPunct="0">
              <a:tabLst>
                <a:tab pos="1828800" algn="l"/>
                <a:tab pos="2346325" algn="l"/>
              </a:tabLst>
              <a:defRPr sz="2400" b="1">
                <a:solidFill>
                  <a:schemeClr val="tx1"/>
                </a:solidFill>
                <a:latin typeface="Arial" charset="0"/>
                <a:ea typeface="ＭＳ Ｐゴシック" charset="0"/>
              </a:defRPr>
            </a:lvl5pPr>
            <a:lvl6pPr marL="25146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tabLst>
                <a:tab pos="1828800" algn="l"/>
                <a:tab pos="2346325" algn="l"/>
              </a:tabLst>
              <a:defRPr sz="2400" b="1">
                <a:solidFill>
                  <a:schemeClr val="tx1"/>
                </a:solidFill>
                <a:latin typeface="Arial" charset="0"/>
                <a:ea typeface="ＭＳ Ｐゴシック" charset="0"/>
              </a:defRPr>
            </a:lvl9pPr>
          </a:lstStyle>
          <a:p>
            <a:pPr eaLnBrk="1" hangingPunct="1">
              <a:spcBef>
                <a:spcPct val="50000"/>
              </a:spcBef>
            </a:pPr>
            <a:r>
              <a:rPr lang="en-US" sz="1667" i="1"/>
              <a:t>Little’s Formula</a:t>
            </a:r>
            <a:r>
              <a:rPr lang="en-US" sz="1667"/>
              <a:t>	</a:t>
            </a:r>
            <a:r>
              <a:rPr lang="en-US" sz="1667">
                <a:sym typeface="Symbol" charset="0"/>
              </a:rPr>
              <a:t>	L</a:t>
            </a:r>
            <a:r>
              <a:rPr lang="en-US" sz="1667"/>
              <a:t>=</a:t>
            </a:r>
            <a:r>
              <a:rPr lang="en-US" sz="1667">
                <a:sym typeface="Symbol" charset="0"/>
              </a:rPr>
              <a:t>W</a:t>
            </a:r>
          </a:p>
        </p:txBody>
      </p:sp>
      <p:sp>
        <p:nvSpPr>
          <p:cNvPr id="24588" name="Slide Number Placeholder 5"/>
          <p:cNvSpPr txBox="1">
            <a:spLocks/>
          </p:cNvSpPr>
          <p:nvPr/>
        </p:nvSpPr>
        <p:spPr bwMode="auto">
          <a:xfrm>
            <a:off x="762000" y="5417343"/>
            <a:ext cx="6280396"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smtClean="0"/>
              <a:t>Inspired by a slide by Laguna &amp; </a:t>
            </a:r>
            <a:r>
              <a:rPr lang="en-US" sz="1333" b="0" dirty="0" err="1" smtClean="0"/>
              <a:t>Marklund</a:t>
            </a:r>
            <a:r>
              <a:rPr lang="en-US" sz="1333" b="0" dirty="0" smtClean="0"/>
              <a:t> (2004)</a:t>
            </a:r>
            <a:endParaRPr lang="en-US" sz="1333" b="0" dirty="0"/>
          </a:p>
        </p:txBody>
      </p:sp>
      <p:sp>
        <p:nvSpPr>
          <p:cNvPr id="2" name="Title 1"/>
          <p:cNvSpPr>
            <a:spLocks noGrp="1"/>
          </p:cNvSpPr>
          <p:nvPr>
            <p:ph type="title"/>
          </p:nvPr>
        </p:nvSpPr>
        <p:spPr/>
        <p:txBody>
          <a:bodyPr/>
          <a:lstStyle/>
          <a:p>
            <a:r>
              <a:rPr lang="en-US" dirty="0" smtClean="0"/>
              <a:t>M/M/c queue</a:t>
            </a:r>
            <a:endParaRPr lang="en-US" dirty="0"/>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34</a:t>
            </a:fld>
            <a:endParaRPr lang="en-AU">
              <a:solidFill>
                <a:prstClr val="black">
                  <a:lumMod val="50000"/>
                  <a:lumOff val="50000"/>
                </a:prstClr>
              </a:solidFill>
            </a:endParaRPr>
          </a:p>
        </p:txBody>
      </p:sp>
    </p:spTree>
    <p:extLst>
      <p:ext uri="{BB962C8B-B14F-4D97-AF65-F5344CB8AC3E}">
        <p14:creationId xmlns:p14="http://schemas.microsoft.com/office/powerpoint/2010/main" val="1582606064"/>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p:txBody>
          <a:bodyPr/>
          <a:lstStyle/>
          <a:p>
            <a:r>
              <a:rPr lang="en-US" dirty="0">
                <a:latin typeface="Arial" charset="0"/>
                <a:ea typeface="ＭＳ Ｐゴシック" charset="0"/>
                <a:cs typeface="ＭＳ Ｐゴシック" charset="0"/>
              </a:rPr>
              <a:t>For M/M/c systems, the exact computation of </a:t>
            </a:r>
            <a:r>
              <a:rPr lang="en-US" dirty="0" err="1">
                <a:latin typeface="Arial" charset="0"/>
                <a:ea typeface="ＭＳ Ｐゴシック" charset="0"/>
                <a:cs typeface="ＭＳ Ｐゴシック" charset="0"/>
              </a:rPr>
              <a:t>L</a:t>
            </a:r>
            <a:r>
              <a:rPr lang="en-US" baseline="-8000" dirty="0" err="1">
                <a:latin typeface="Arial" charset="0"/>
                <a:ea typeface="ＭＳ Ｐゴシック" charset="0"/>
                <a:cs typeface="ＭＳ Ｐゴシック" charset="0"/>
              </a:rPr>
              <a:t>q</a:t>
            </a:r>
            <a:r>
              <a:rPr lang="en-US" dirty="0">
                <a:latin typeface="Arial" charset="0"/>
                <a:ea typeface="ＭＳ Ｐゴシック" charset="0"/>
                <a:cs typeface="ＭＳ Ｐゴシック" charset="0"/>
              </a:rPr>
              <a:t> is rather complex…</a:t>
            </a:r>
          </a:p>
          <a:p>
            <a:endParaRPr lang="en-US" dirty="0" smtClean="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endParaRPr lang="en-US" dirty="0">
              <a:latin typeface="Arial" charset="0"/>
              <a:ea typeface="ＭＳ Ｐゴシック" charset="0"/>
              <a:cs typeface="ＭＳ Ｐゴシック" charset="0"/>
            </a:endParaRPr>
          </a:p>
          <a:p>
            <a:pPr>
              <a:buFontTx/>
              <a:buNone/>
            </a:pPr>
            <a:endParaRPr lang="en-US" dirty="0">
              <a:latin typeface="Arial" charset="0"/>
              <a:ea typeface="ＭＳ Ｐゴシック" charset="0"/>
              <a:cs typeface="ＭＳ Ｐゴシック" charset="0"/>
            </a:endParaRPr>
          </a:p>
          <a:p>
            <a:r>
              <a:rPr lang="en-US" dirty="0">
                <a:latin typeface="Arial" charset="0"/>
                <a:ea typeface="ＭＳ Ｐゴシック" charset="0"/>
                <a:cs typeface="ＭＳ Ｐゴシック" charset="0"/>
              </a:rPr>
              <a:t>Consider using a tool, e.g. </a:t>
            </a:r>
          </a:p>
          <a:p>
            <a:pPr lvl="1"/>
            <a:r>
              <a:rPr lang="en-US" sz="1833" dirty="0">
                <a:latin typeface="Arial" charset="0"/>
                <a:ea typeface="ＭＳ Ｐゴシック" charset="0"/>
                <a:hlinkClick r:id="rId4"/>
              </a:rPr>
              <a:t>http://www.supositorio.com/rcalc/rcalclite.htm</a:t>
            </a:r>
            <a:r>
              <a:rPr lang="en-US" sz="1833" dirty="0">
                <a:latin typeface="Arial" charset="0"/>
                <a:ea typeface="ＭＳ Ｐゴシック" charset="0"/>
              </a:rPr>
              <a:t> </a:t>
            </a:r>
          </a:p>
          <a:p>
            <a:pPr lvl="1"/>
            <a:r>
              <a:rPr lang="en-US" sz="1833" dirty="0">
                <a:latin typeface="Arial" charset="0"/>
                <a:ea typeface="ＭＳ Ｐゴシック" charset="0"/>
                <a:hlinkClick r:id="rId5"/>
              </a:rPr>
              <a:t>http://queueingtoolpak.org/</a:t>
            </a:r>
            <a:r>
              <a:rPr lang="en-US" sz="1833" dirty="0">
                <a:latin typeface="Arial" charset="0"/>
                <a:ea typeface="ＭＳ Ｐゴシック" charset="0"/>
              </a:rPr>
              <a:t> (for Excel) </a:t>
            </a:r>
          </a:p>
          <a:p>
            <a:endParaRPr lang="en-US" dirty="0">
              <a:latin typeface="Arial" charset="0"/>
              <a:ea typeface="ＭＳ Ｐゴシック" charset="0"/>
              <a:cs typeface="ＭＳ Ｐゴシック" charset="0"/>
            </a:endParaRPr>
          </a:p>
        </p:txBody>
      </p:sp>
      <p:sp>
        <p:nvSpPr>
          <p:cNvPr id="25601" name="Title 1"/>
          <p:cNvSpPr>
            <a:spLocks noGrp="1"/>
          </p:cNvSpPr>
          <p:nvPr>
            <p:ph type="title"/>
          </p:nvPr>
        </p:nvSpPr>
        <p:spPr/>
        <p:txBody>
          <a:bodyPr/>
          <a:lstStyle/>
          <a:p>
            <a:r>
              <a:rPr lang="en-US">
                <a:latin typeface="Arial" charset="0"/>
                <a:ea typeface="ＭＳ Ｐゴシック" charset="0"/>
                <a:cs typeface="ＭＳ Ｐゴシック" charset="0"/>
              </a:rPr>
              <a:t>Tool Support</a:t>
            </a:r>
          </a:p>
        </p:txBody>
      </p:sp>
      <p:graphicFrame>
        <p:nvGraphicFramePr>
          <p:cNvPr id="25603" name="Object 2"/>
          <p:cNvGraphicFramePr>
            <a:graphicFrameLocks noChangeAspect="1"/>
          </p:cNvGraphicFramePr>
          <p:nvPr>
            <p:extLst/>
          </p:nvPr>
        </p:nvGraphicFramePr>
        <p:xfrm>
          <a:off x="2603500" y="2053168"/>
          <a:ext cx="3366823" cy="698500"/>
        </p:xfrm>
        <a:graphic>
          <a:graphicData uri="http://schemas.openxmlformats.org/presentationml/2006/ole">
            <mc:AlternateContent xmlns:mc="http://schemas.openxmlformats.org/markup-compatibility/2006">
              <mc:Choice xmlns:v="urn:schemas-microsoft-com:vml" Requires="v">
                <p:oleObj spid="_x0000_s3088" name="Equation" r:id="rId6" imgW="3733800" imgH="774700" progId="Equation.3">
                  <p:embed/>
                </p:oleObj>
              </mc:Choice>
              <mc:Fallback>
                <p:oleObj name="Equation" r:id="rId6" imgW="3733800" imgH="774700" progId="Equation.3">
                  <p:embed/>
                  <p:pic>
                    <p:nvPicPr>
                      <p:cNvPr id="25603"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2053168"/>
                        <a:ext cx="3366823" cy="698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5604" name="Object 3"/>
          <p:cNvGraphicFramePr>
            <a:graphicFrameLocks noChangeAspect="1"/>
          </p:cNvGraphicFramePr>
          <p:nvPr>
            <p:extLst/>
          </p:nvPr>
        </p:nvGraphicFramePr>
        <p:xfrm>
          <a:off x="2413000" y="2878668"/>
          <a:ext cx="3930386" cy="804333"/>
        </p:xfrm>
        <a:graphic>
          <a:graphicData uri="http://schemas.openxmlformats.org/presentationml/2006/ole">
            <mc:AlternateContent xmlns:mc="http://schemas.openxmlformats.org/markup-compatibility/2006">
              <mc:Choice xmlns:v="urn:schemas-microsoft-com:vml" Requires="v">
                <p:oleObj spid="_x0000_s3089" name="Equation" r:id="rId8" imgW="4343400" imgH="889000" progId="Equation.3">
                  <p:embed/>
                </p:oleObj>
              </mc:Choice>
              <mc:Fallback>
                <p:oleObj name="Equation" r:id="rId8" imgW="4343400" imgH="889000" progId="Equation.3">
                  <p:embed/>
                  <p:pic>
                    <p:nvPicPr>
                      <p:cNvPr id="25604"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3000" y="2878668"/>
                        <a:ext cx="3930386" cy="80433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35</a:t>
            </a:fld>
            <a:endParaRPr lang="en-AU">
              <a:solidFill>
                <a:prstClr val="black">
                  <a:lumMod val="50000"/>
                  <a:lumOff val="50000"/>
                </a:prstClr>
              </a:solidFill>
            </a:endParaRPr>
          </a:p>
        </p:txBody>
      </p:sp>
    </p:spTree>
    <p:extLst>
      <p:ext uri="{BB962C8B-B14F-4D97-AF65-F5344CB8AC3E}">
        <p14:creationId xmlns:p14="http://schemas.microsoft.com/office/powerpoint/2010/main" val="2339032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5" name="Rectangle 3"/>
          <p:cNvSpPr>
            <a:spLocks noGrp="1" noChangeArrowheads="1"/>
          </p:cNvSpPr>
          <p:nvPr>
            <p:ph idx="1"/>
          </p:nvPr>
        </p:nvSpPr>
        <p:spPr/>
        <p:txBody>
          <a:bodyPr/>
          <a:lstStyle/>
          <a:p>
            <a:pPr marL="330716" indent="-330716">
              <a:lnSpc>
                <a:spcPct val="90000"/>
              </a:lnSpc>
              <a:buFont typeface="Wingdings" charset="0"/>
              <a:buChar char="Ø"/>
            </a:pPr>
            <a:r>
              <a:rPr lang="en-US" sz="2000" dirty="0">
                <a:latin typeface="Arial" charset="0"/>
                <a:ea typeface="ＭＳ Ｐゴシック" charset="0"/>
                <a:cs typeface="ＭＳ Ｐゴシック" charset="0"/>
              </a:rPr>
              <a:t>Situation</a:t>
            </a:r>
          </a:p>
          <a:p>
            <a:pPr marL="756678" lvl="1" indent="-330716">
              <a:lnSpc>
                <a:spcPct val="90000"/>
              </a:lnSpc>
            </a:pPr>
            <a:r>
              <a:rPr lang="en-US" sz="1667" dirty="0">
                <a:solidFill>
                  <a:srgbClr val="000000"/>
                </a:solidFill>
                <a:latin typeface="Arial" charset="0"/>
                <a:ea typeface="ＭＳ Ｐゴシック" charset="0"/>
              </a:rPr>
              <a:t>Patients arrive according to a Poisson process with intensity </a:t>
            </a:r>
            <a:r>
              <a:rPr lang="en-US" sz="1667" dirty="0">
                <a:solidFill>
                  <a:srgbClr val="000000"/>
                </a:solidFill>
                <a:latin typeface="Arial" charset="0"/>
                <a:ea typeface="ＭＳ Ｐゴシック" charset="0"/>
                <a:sym typeface="Symbol" charset="0"/>
              </a:rPr>
              <a:t> ( the time between arrivals is </a:t>
            </a:r>
            <a:r>
              <a:rPr lang="en-US" sz="1667" dirty="0" err="1">
                <a:solidFill>
                  <a:srgbClr val="000000"/>
                </a:solidFill>
                <a:latin typeface="Arial" charset="0"/>
                <a:ea typeface="ＭＳ Ｐゴシック" charset="0"/>
                <a:sym typeface="Symbol" charset="0"/>
              </a:rPr>
              <a:t>exp</a:t>
            </a:r>
            <a:r>
              <a:rPr lang="en-US" sz="1667" dirty="0">
                <a:solidFill>
                  <a:srgbClr val="000000"/>
                </a:solidFill>
                <a:latin typeface="Arial" charset="0"/>
                <a:ea typeface="ＭＳ Ｐゴシック" charset="0"/>
                <a:sym typeface="Symbol" charset="0"/>
              </a:rPr>
              <a:t>() distributed.</a:t>
            </a:r>
          </a:p>
          <a:p>
            <a:pPr marL="756678" lvl="1" indent="-330716">
              <a:lnSpc>
                <a:spcPct val="90000"/>
              </a:lnSpc>
            </a:pPr>
            <a:r>
              <a:rPr lang="en-US" sz="1667" dirty="0">
                <a:solidFill>
                  <a:srgbClr val="000000"/>
                </a:solidFill>
                <a:latin typeface="Arial" charset="0"/>
                <a:ea typeface="ＭＳ Ｐゴシック" charset="0"/>
                <a:sym typeface="Symbol" charset="0"/>
              </a:rPr>
              <a:t>The service time (the doctor’s examination and treatment time of a patient) follows an exponential distribution with mean 1/ (=</a:t>
            </a:r>
            <a:r>
              <a:rPr lang="en-US" sz="1667" dirty="0" err="1">
                <a:solidFill>
                  <a:srgbClr val="000000"/>
                </a:solidFill>
                <a:latin typeface="Arial" charset="0"/>
                <a:ea typeface="ＭＳ Ｐゴシック" charset="0"/>
                <a:sym typeface="Symbol" charset="0"/>
              </a:rPr>
              <a:t>exp</a:t>
            </a:r>
            <a:r>
              <a:rPr lang="en-US" sz="1667" dirty="0">
                <a:solidFill>
                  <a:srgbClr val="000000"/>
                </a:solidFill>
                <a:latin typeface="Arial" charset="0"/>
                <a:ea typeface="ＭＳ Ｐゴシック" charset="0"/>
                <a:sym typeface="Symbol" charset="0"/>
              </a:rPr>
              <a:t>() distributed)</a:t>
            </a:r>
          </a:p>
          <a:p>
            <a:pPr marL="756678" lvl="1" indent="-330716">
              <a:lnSpc>
                <a:spcPct val="90000"/>
              </a:lnSpc>
              <a:buFont typeface="Symbol" charset="0"/>
              <a:buChar char="Þ"/>
            </a:pPr>
            <a:r>
              <a:rPr lang="en-US" sz="1667" i="1" dirty="0">
                <a:latin typeface="Arial" charset="0"/>
                <a:ea typeface="ＭＳ Ｐゴシック" charset="0"/>
              </a:rPr>
              <a:t>The ER can be modeled as an M/M/c system where c = the number of doctors</a:t>
            </a:r>
          </a:p>
          <a:p>
            <a:pPr marL="330716" indent="-330716">
              <a:lnSpc>
                <a:spcPct val="90000"/>
              </a:lnSpc>
              <a:buFont typeface="Wingdings" charset="0"/>
              <a:buChar char="Ø"/>
            </a:pPr>
            <a:r>
              <a:rPr lang="en-US" dirty="0"/>
              <a:t>Data gathering</a:t>
            </a:r>
          </a:p>
          <a:p>
            <a:pPr marL="756678" lvl="1" indent="-330716">
              <a:lnSpc>
                <a:spcPct val="90000"/>
              </a:lnSpc>
              <a:buFont typeface="Symbol" charset="0"/>
              <a:buChar char="Þ"/>
            </a:pPr>
            <a:r>
              <a:rPr lang="en-US" sz="1667" dirty="0">
                <a:solidFill>
                  <a:srgbClr val="000000"/>
                </a:solidFill>
                <a:sym typeface="Symbol" charset="0"/>
              </a:rPr>
              <a:t> = 2 patients per hour</a:t>
            </a:r>
          </a:p>
          <a:p>
            <a:pPr marL="756678" lvl="1" indent="-330716">
              <a:lnSpc>
                <a:spcPct val="90000"/>
              </a:lnSpc>
              <a:buFont typeface="Symbol" charset="0"/>
              <a:buChar char="Þ"/>
            </a:pPr>
            <a:r>
              <a:rPr lang="en-US" sz="1667" dirty="0">
                <a:solidFill>
                  <a:srgbClr val="000000"/>
                </a:solidFill>
                <a:sym typeface="Symbol" charset="0"/>
              </a:rPr>
              <a:t> = 3 patients per hour</a:t>
            </a:r>
            <a:endParaRPr lang="en-US" sz="1667" dirty="0">
              <a:solidFill>
                <a:srgbClr val="000000"/>
              </a:solidFill>
            </a:endParaRPr>
          </a:p>
          <a:p>
            <a:pPr marL="330716" indent="-330716">
              <a:lnSpc>
                <a:spcPct val="90000"/>
              </a:lnSpc>
              <a:buFont typeface="Wingdings" charset="0"/>
              <a:buChar char="v"/>
            </a:pPr>
            <a:r>
              <a:rPr lang="en-US" dirty="0" smtClean="0"/>
              <a:t>Question</a:t>
            </a:r>
          </a:p>
          <a:p>
            <a:pPr marL="375693" indent="-330716">
              <a:lnSpc>
                <a:spcPct val="90000"/>
              </a:lnSpc>
              <a:buFontTx/>
              <a:buChar char="–"/>
            </a:pPr>
            <a:r>
              <a:rPr lang="en-US" sz="1667" dirty="0">
                <a:solidFill>
                  <a:srgbClr val="000000"/>
                </a:solidFill>
              </a:rPr>
              <a:t>Should the capacity be increased from 1 to 2 doctors?</a:t>
            </a:r>
          </a:p>
          <a:p>
            <a:pPr marL="756678" lvl="1" indent="-330716">
              <a:lnSpc>
                <a:spcPct val="90000"/>
              </a:lnSpc>
              <a:buFont typeface="Symbol" charset="0"/>
              <a:buChar char="Þ"/>
            </a:pPr>
            <a:endParaRPr lang="en-US" sz="1667" i="1" dirty="0">
              <a:latin typeface="Arial" charset="0"/>
              <a:ea typeface="ＭＳ Ｐゴシック" charset="0"/>
            </a:endParaRPr>
          </a:p>
          <a:p>
            <a:pPr marL="235470" indent="0">
              <a:lnSpc>
                <a:spcPct val="90000"/>
              </a:lnSpc>
              <a:buNone/>
            </a:pPr>
            <a:endParaRPr lang="en-US" sz="2167" dirty="0">
              <a:latin typeface="Arial" charset="0"/>
              <a:ea typeface="ＭＳ Ｐゴシック" charset="0"/>
            </a:endParaRPr>
          </a:p>
        </p:txBody>
      </p:sp>
      <p:sp>
        <p:nvSpPr>
          <p:cNvPr id="2" name="Title 1"/>
          <p:cNvSpPr>
            <a:spLocks noGrp="1"/>
          </p:cNvSpPr>
          <p:nvPr>
            <p:ph type="title"/>
          </p:nvPr>
        </p:nvSpPr>
        <p:spPr/>
        <p:txBody>
          <a:bodyPr>
            <a:normAutofit/>
          </a:bodyPr>
          <a:lstStyle/>
          <a:p>
            <a:r>
              <a:rPr lang="en-US" dirty="0"/>
              <a:t> Example – ER at County </a:t>
            </a:r>
            <a:r>
              <a:rPr lang="en-US" dirty="0" smtClean="0"/>
              <a:t>Hospital</a:t>
            </a:r>
            <a:endParaRPr lang="en-US" dirty="0"/>
          </a:p>
        </p:txBody>
      </p:sp>
      <p:pic>
        <p:nvPicPr>
          <p:cNvPr id="26627" name="Picture 10" descr="PE01023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92396" y="2958042"/>
            <a:ext cx="1108604" cy="17409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36</a:t>
            </a:fld>
            <a:endParaRPr lang="en-AU">
              <a:solidFill>
                <a:prstClr val="black">
                  <a:lumMod val="50000"/>
                  <a:lumOff val="50000"/>
                </a:prstClr>
              </a:solidFill>
            </a:endParaRPr>
          </a:p>
        </p:txBody>
      </p:sp>
      <p:sp>
        <p:nvSpPr>
          <p:cNvPr id="7" name="Slide Number Placeholder 5"/>
          <p:cNvSpPr txBox="1">
            <a:spLocks/>
          </p:cNvSpPr>
          <p:nvPr/>
        </p:nvSpPr>
        <p:spPr bwMode="auto">
          <a:xfrm>
            <a:off x="762000" y="5417343"/>
            <a:ext cx="6280396"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smtClean="0"/>
              <a:t>Inspired by a slide by Laguna &amp; </a:t>
            </a:r>
            <a:r>
              <a:rPr lang="en-US" sz="1333" b="0" dirty="0" err="1" smtClean="0"/>
              <a:t>Marklund</a:t>
            </a:r>
            <a:r>
              <a:rPr lang="en-US" sz="1333" b="0" dirty="0" smtClean="0"/>
              <a:t> (2004)</a:t>
            </a:r>
            <a:endParaRPr lang="en-US" sz="1333" b="0" dirty="0"/>
          </a:p>
        </p:txBody>
      </p:sp>
    </p:spTree>
    <p:extLst>
      <p:ext uri="{BB962C8B-B14F-4D97-AF65-F5344CB8AC3E}">
        <p14:creationId xmlns:p14="http://schemas.microsoft.com/office/powerpoint/2010/main" val="3023408004"/>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idx="1"/>
          </p:nvPr>
        </p:nvSpPr>
        <p:spPr/>
        <p:txBody>
          <a:bodyPr/>
          <a:lstStyle/>
          <a:p>
            <a:pPr>
              <a:lnSpc>
                <a:spcPct val="90000"/>
              </a:lnSpc>
            </a:pPr>
            <a:r>
              <a:rPr lang="en-US" sz="2000" dirty="0">
                <a:latin typeface="Arial" charset="0"/>
                <a:ea typeface="ＭＳ Ｐゴシック" charset="0"/>
                <a:cs typeface="ＭＳ Ｐゴシック" charset="0"/>
              </a:rPr>
              <a:t>Interpretation </a:t>
            </a:r>
          </a:p>
          <a:p>
            <a:pPr lvl="1">
              <a:lnSpc>
                <a:spcPct val="90000"/>
              </a:lnSpc>
            </a:pPr>
            <a:r>
              <a:rPr lang="en-US" dirty="0">
                <a:solidFill>
                  <a:srgbClr val="000000"/>
                </a:solidFill>
                <a:latin typeface="Arial" charset="0"/>
                <a:ea typeface="ＭＳ Ｐゴシック" charset="0"/>
              </a:rPr>
              <a:t>To be in the queue = to be in the waiting room</a:t>
            </a:r>
          </a:p>
          <a:p>
            <a:pPr lvl="1">
              <a:lnSpc>
                <a:spcPct val="90000"/>
              </a:lnSpc>
            </a:pPr>
            <a:r>
              <a:rPr lang="en-US" dirty="0">
                <a:solidFill>
                  <a:srgbClr val="000000"/>
                </a:solidFill>
                <a:latin typeface="Arial" charset="0"/>
                <a:ea typeface="ＭＳ Ｐゴシック" charset="0"/>
              </a:rPr>
              <a:t>To be in the system = to be in the ER (waiting or under treatment)</a:t>
            </a:r>
          </a:p>
          <a:p>
            <a:pPr>
              <a:lnSpc>
                <a:spcPct val="90000"/>
              </a:lnSpc>
            </a:pPr>
            <a:endParaRPr lang="en-US" sz="2000" dirty="0">
              <a:latin typeface="Arial" charset="0"/>
              <a:ea typeface="ＭＳ Ｐゴシック" charset="0"/>
              <a:cs typeface="ＭＳ Ｐゴシック" charset="0"/>
            </a:endParaRPr>
          </a:p>
          <a:p>
            <a:pPr>
              <a:lnSpc>
                <a:spcPct val="90000"/>
              </a:lnSpc>
            </a:pPr>
            <a:endParaRPr lang="en-US" sz="2000" dirty="0">
              <a:latin typeface="Arial" charset="0"/>
              <a:ea typeface="ＭＳ Ｐゴシック" charset="0"/>
              <a:cs typeface="ＭＳ Ｐゴシック" charset="0"/>
            </a:endParaRPr>
          </a:p>
          <a:p>
            <a:pPr>
              <a:lnSpc>
                <a:spcPct val="90000"/>
              </a:lnSpc>
            </a:pPr>
            <a:endParaRPr lang="en-US" sz="2000" dirty="0">
              <a:latin typeface="Arial" charset="0"/>
              <a:ea typeface="ＭＳ Ｐゴシック" charset="0"/>
              <a:cs typeface="ＭＳ Ｐゴシック" charset="0"/>
            </a:endParaRPr>
          </a:p>
          <a:p>
            <a:pPr>
              <a:lnSpc>
                <a:spcPct val="90000"/>
              </a:lnSpc>
            </a:pPr>
            <a:endParaRPr lang="en-US" sz="2000" dirty="0">
              <a:latin typeface="Arial" charset="0"/>
              <a:ea typeface="ＭＳ Ｐゴシック" charset="0"/>
              <a:cs typeface="ＭＳ Ｐゴシック" charset="0"/>
            </a:endParaRPr>
          </a:p>
          <a:p>
            <a:pPr>
              <a:lnSpc>
                <a:spcPct val="90000"/>
              </a:lnSpc>
            </a:pPr>
            <a:endParaRPr lang="en-US" sz="2000" dirty="0">
              <a:latin typeface="Arial" charset="0"/>
              <a:ea typeface="ＭＳ Ｐゴシック" charset="0"/>
              <a:cs typeface="ＭＳ Ｐゴシック" charset="0"/>
            </a:endParaRPr>
          </a:p>
          <a:p>
            <a:pPr>
              <a:lnSpc>
                <a:spcPct val="90000"/>
              </a:lnSpc>
            </a:pPr>
            <a:endParaRPr lang="en-US" sz="2000" dirty="0">
              <a:latin typeface="Arial" charset="0"/>
              <a:ea typeface="ＭＳ Ｐゴシック" charset="0"/>
              <a:cs typeface="ＭＳ Ｐゴシック" charset="0"/>
            </a:endParaRPr>
          </a:p>
          <a:p>
            <a:pPr>
              <a:lnSpc>
                <a:spcPct val="90000"/>
              </a:lnSpc>
              <a:buFontTx/>
              <a:buNone/>
            </a:pPr>
            <a:endParaRPr lang="en-US" sz="1167" dirty="0">
              <a:latin typeface="Arial" charset="0"/>
              <a:ea typeface="ＭＳ Ｐゴシック" charset="0"/>
              <a:cs typeface="ＭＳ Ｐゴシック" charset="0"/>
            </a:endParaRPr>
          </a:p>
          <a:p>
            <a:pPr>
              <a:lnSpc>
                <a:spcPct val="90000"/>
              </a:lnSpc>
            </a:pPr>
            <a:endParaRPr lang="en-US" sz="1167" dirty="0">
              <a:latin typeface="Arial" charset="0"/>
              <a:ea typeface="ＭＳ Ｐゴシック" charset="0"/>
              <a:cs typeface="ＭＳ Ｐゴシック" charset="0"/>
            </a:endParaRPr>
          </a:p>
          <a:p>
            <a:pPr>
              <a:lnSpc>
                <a:spcPct val="90000"/>
              </a:lnSpc>
            </a:pPr>
            <a:r>
              <a:rPr lang="en-US" sz="2000" dirty="0" smtClean="0">
                <a:latin typeface="Arial" charset="0"/>
                <a:ea typeface="ＭＳ Ｐゴシック" charset="0"/>
                <a:cs typeface="ＭＳ Ｐゴシック" charset="0"/>
              </a:rPr>
              <a:t>Should we increase the capacity from one to two doctors?</a:t>
            </a:r>
            <a:endParaRPr lang="en-US" sz="2000" dirty="0">
              <a:latin typeface="Arial" charset="0"/>
              <a:ea typeface="ＭＳ Ｐゴシック" charset="0"/>
              <a:cs typeface="ＭＳ Ｐゴシック" charset="0"/>
            </a:endParaRPr>
          </a:p>
        </p:txBody>
      </p:sp>
      <p:sp>
        <p:nvSpPr>
          <p:cNvPr id="2" name="Title 1"/>
          <p:cNvSpPr>
            <a:spLocks noGrp="1"/>
          </p:cNvSpPr>
          <p:nvPr>
            <p:ph type="title"/>
          </p:nvPr>
        </p:nvSpPr>
        <p:spPr/>
        <p:txBody>
          <a:bodyPr>
            <a:normAutofit/>
          </a:bodyPr>
          <a:lstStyle/>
          <a:p>
            <a:r>
              <a:rPr lang="en-US" dirty="0"/>
              <a:t>Queuing Analysis – Hospital </a:t>
            </a:r>
            <a:r>
              <a:rPr lang="en-US" dirty="0" smtClean="0"/>
              <a:t>Scenario</a:t>
            </a:r>
            <a:endParaRPr lang="en-US" dirty="0"/>
          </a:p>
        </p:txBody>
      </p:sp>
      <p:graphicFrame>
        <p:nvGraphicFramePr>
          <p:cNvPr id="45125" name="Group 69"/>
          <p:cNvGraphicFramePr>
            <a:graphicFrameLocks noGrp="1"/>
          </p:cNvGraphicFramePr>
          <p:nvPr>
            <p:extLst>
              <p:ext uri="{D42A27DB-BD31-4B8C-83A1-F6EECF244321}">
                <p14:modId xmlns:p14="http://schemas.microsoft.com/office/powerpoint/2010/main" val="1243587711"/>
              </p:ext>
            </p:extLst>
          </p:nvPr>
        </p:nvGraphicFramePr>
        <p:xfrm>
          <a:off x="1460500" y="2415605"/>
          <a:ext cx="5588001" cy="1859737"/>
        </p:xfrm>
        <a:graphic>
          <a:graphicData uri="http://schemas.openxmlformats.org/drawingml/2006/table">
            <a:tbl>
              <a:tblPr/>
              <a:tblGrid>
                <a:gridCol w="1862667">
                  <a:extLst>
                    <a:ext uri="{9D8B030D-6E8A-4147-A177-3AD203B41FA5}">
                      <a16:colId xmlns:a16="http://schemas.microsoft.com/office/drawing/2014/main" xmlns="" val="20000"/>
                    </a:ext>
                  </a:extLst>
                </a:gridCol>
                <a:gridCol w="1862667">
                  <a:extLst>
                    <a:ext uri="{9D8B030D-6E8A-4147-A177-3AD203B41FA5}">
                      <a16:colId xmlns:a16="http://schemas.microsoft.com/office/drawing/2014/main" xmlns="" val="20001"/>
                    </a:ext>
                  </a:extLst>
                </a:gridCol>
                <a:gridCol w="1862667">
                  <a:extLst>
                    <a:ext uri="{9D8B030D-6E8A-4147-A177-3AD203B41FA5}">
                      <a16:colId xmlns:a16="http://schemas.microsoft.com/office/drawing/2014/main" xmlns="" val="20002"/>
                    </a:ext>
                  </a:extLst>
                </a:gridCol>
              </a:tblGrid>
              <a:tr h="3302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chemeClr val="tx1"/>
                          </a:solidFill>
                          <a:effectLst/>
                          <a:latin typeface="Times New Roman" charset="0"/>
                          <a:ea typeface="ＭＳ Ｐゴシック" charset="0"/>
                          <a:cs typeface="ＭＳ Ｐゴシック" charset="0"/>
                        </a:rPr>
                        <a:t>Characteristic</a:t>
                      </a:r>
                    </a:p>
                  </a:txBody>
                  <a:tcPr marL="76200" marR="76200" marT="38111" marB="381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chemeClr val="tx1"/>
                          </a:solidFill>
                          <a:effectLst/>
                          <a:latin typeface="Times New Roman" charset="0"/>
                          <a:ea typeface="ＭＳ Ｐゴシック" charset="0"/>
                          <a:cs typeface="ＭＳ Ｐゴシック" charset="0"/>
                        </a:rPr>
                        <a:t>One doctor (c=1)</a:t>
                      </a:r>
                    </a:p>
                  </a:txBody>
                  <a:tcPr marL="76200" marR="76200" marT="38111" marB="381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a:ln>
                            <a:noFill/>
                          </a:ln>
                          <a:solidFill>
                            <a:schemeClr val="tx1"/>
                          </a:solidFill>
                          <a:effectLst/>
                          <a:latin typeface="Times New Roman" charset="0"/>
                          <a:ea typeface="ＭＳ Ｐゴシック" charset="0"/>
                          <a:cs typeface="ＭＳ Ｐゴシック" charset="0"/>
                        </a:rPr>
                        <a:t>Two Doctors (c=2)</a:t>
                      </a:r>
                    </a:p>
                  </a:txBody>
                  <a:tcPr marL="76200" marR="76200" marT="38111" marB="381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4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sym typeface="Symbol" charset="0"/>
                        </a:rPr>
                        <a:t> </a:t>
                      </a:r>
                      <a:endPar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L="76200" marR="76200" marT="38111" marB="381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2/3</a:t>
                      </a:r>
                    </a:p>
                  </a:txBody>
                  <a:tcPr marL="76200" marR="76200" marT="38111" marB="381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1/3</a:t>
                      </a:r>
                    </a:p>
                  </a:txBody>
                  <a:tcPr marL="76200" marR="76200" marT="38111" marB="381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rPr>
                        <a:t>L</a:t>
                      </a:r>
                      <a:r>
                        <a:rPr kumimoji="0" lang="en-US" sz="1500" b="1" i="0" u="none" strike="noStrike" cap="none" normalizeH="0" baseline="-4000">
                          <a:ln>
                            <a:noFill/>
                          </a:ln>
                          <a:solidFill>
                            <a:schemeClr val="tx1"/>
                          </a:solidFill>
                          <a:effectLst/>
                          <a:latin typeface="Times New Roman" charset="0"/>
                          <a:ea typeface="ＭＳ Ｐゴシック" charset="0"/>
                          <a:cs typeface="ＭＳ Ｐゴシック" charset="0"/>
                        </a:rPr>
                        <a:t>q</a:t>
                      </a:r>
                    </a:p>
                  </a:txBody>
                  <a:tcPr marL="76200" marR="76200" marT="38111" marB="381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4/3 patients</a:t>
                      </a:r>
                    </a:p>
                  </a:txBody>
                  <a:tcPr marL="76200" marR="76200" marT="38111" marB="381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1/12 patients</a:t>
                      </a:r>
                    </a:p>
                  </a:txBody>
                  <a:tcPr marL="76200" marR="76200" marT="38111" marB="381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4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rPr>
                        <a:t>L</a:t>
                      </a:r>
                    </a:p>
                  </a:txBody>
                  <a:tcPr marL="76200" marR="76200" marT="38111" marB="381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2 patients</a:t>
                      </a:r>
                    </a:p>
                  </a:txBody>
                  <a:tcPr marL="76200" marR="76200" marT="38111" marB="381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3/4 patients</a:t>
                      </a:r>
                    </a:p>
                  </a:txBody>
                  <a:tcPr marL="76200" marR="76200" marT="38111" marB="381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4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rPr>
                        <a:t>W</a:t>
                      </a:r>
                      <a:r>
                        <a:rPr kumimoji="0" lang="en-US" sz="1500" b="1" i="0" u="none" strike="noStrike" cap="none" normalizeH="0" baseline="-4000">
                          <a:ln>
                            <a:noFill/>
                          </a:ln>
                          <a:solidFill>
                            <a:schemeClr val="tx1"/>
                          </a:solidFill>
                          <a:effectLst/>
                          <a:latin typeface="Times New Roman" charset="0"/>
                          <a:ea typeface="ＭＳ Ｐゴシック" charset="0"/>
                          <a:cs typeface="ＭＳ Ｐゴシック" charset="0"/>
                        </a:rPr>
                        <a:t>q</a:t>
                      </a:r>
                      <a:endPar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endParaRPr>
                    </a:p>
                  </a:txBody>
                  <a:tcPr marL="76200" marR="76200" marT="38111" marB="381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2/3 h = 40 minutes</a:t>
                      </a:r>
                    </a:p>
                  </a:txBody>
                  <a:tcPr marL="76200" marR="76200" marT="38111" marB="381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1/24 h = 2.5 minutes</a:t>
                      </a:r>
                    </a:p>
                  </a:txBody>
                  <a:tcPr marL="76200" marR="76200" marT="38111" marB="381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4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a:ln>
                            <a:noFill/>
                          </a:ln>
                          <a:solidFill>
                            <a:schemeClr val="tx1"/>
                          </a:solidFill>
                          <a:effectLst/>
                          <a:latin typeface="Times New Roman" charset="0"/>
                          <a:ea typeface="ＭＳ Ｐゴシック" charset="0"/>
                          <a:cs typeface="ＭＳ Ｐゴシック" charset="0"/>
                        </a:rPr>
                        <a:t>W</a:t>
                      </a:r>
                    </a:p>
                  </a:txBody>
                  <a:tcPr marL="76200" marR="76200" marT="38111" marB="381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Times New Roman" charset="0"/>
                          <a:ea typeface="ＭＳ Ｐゴシック" charset="0"/>
                          <a:cs typeface="ＭＳ Ｐゴシック" charset="0"/>
                        </a:rPr>
                        <a:t>1 h</a:t>
                      </a:r>
                    </a:p>
                  </a:txBody>
                  <a:tcPr marL="76200" marR="76200" marT="38111" marB="381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Times New Roman" charset="0"/>
                          <a:ea typeface="ＭＳ Ｐゴシック" charset="0"/>
                          <a:cs typeface="ＭＳ Ｐゴシック" charset="0"/>
                        </a:rPr>
                        <a:t>3/8 h = 22.5 minutes</a:t>
                      </a:r>
                    </a:p>
                  </a:txBody>
                  <a:tcPr marL="76200" marR="76200" marT="38111" marB="381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37</a:t>
            </a:fld>
            <a:endParaRPr lang="en-AU">
              <a:solidFill>
                <a:prstClr val="black">
                  <a:lumMod val="50000"/>
                  <a:lumOff val="50000"/>
                </a:prstClr>
              </a:solidFill>
            </a:endParaRPr>
          </a:p>
        </p:txBody>
      </p:sp>
      <p:sp>
        <p:nvSpPr>
          <p:cNvPr id="7" name="Slide Number Placeholder 5"/>
          <p:cNvSpPr txBox="1">
            <a:spLocks/>
          </p:cNvSpPr>
          <p:nvPr/>
        </p:nvSpPr>
        <p:spPr bwMode="auto">
          <a:xfrm>
            <a:off x="762000" y="5417343"/>
            <a:ext cx="6280396" cy="297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333" b="0" dirty="0" smtClean="0"/>
              <a:t>Inspired by a slide by Laguna &amp; </a:t>
            </a:r>
            <a:r>
              <a:rPr lang="en-US" sz="1333" b="0" dirty="0" err="1" smtClean="0"/>
              <a:t>Marklund</a:t>
            </a:r>
            <a:r>
              <a:rPr lang="en-US" sz="1333" b="0" dirty="0" smtClean="0"/>
              <a:t> (2004)</a:t>
            </a:r>
            <a:endParaRPr lang="en-US" sz="1333" b="0" dirty="0"/>
          </a:p>
        </p:txBody>
      </p:sp>
    </p:spTree>
    <p:extLst>
      <p:ext uri="{BB962C8B-B14F-4D97-AF65-F5344CB8AC3E}">
        <p14:creationId xmlns:p14="http://schemas.microsoft.com/office/powerpoint/2010/main" val="85753658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Can be used to analyze waiting times (and hence cycle times), but not cost or quality measures</a:t>
            </a:r>
          </a:p>
          <a:p>
            <a:r>
              <a:rPr lang="en-US" dirty="0" smtClean="0"/>
              <a:t>Suitable for analyzing one single activity at a time, performed by one single resource pool. Not suitable for analyzing end-to-end processes consisting of multiple activities performed by multiple resource pools.</a:t>
            </a:r>
          </a:p>
          <a:p>
            <a:r>
              <a:rPr lang="en-US" dirty="0" smtClean="0"/>
              <a:t>These limitations are addressed by process simulation</a:t>
            </a:r>
            <a:endParaRPr lang="en-US" dirty="0"/>
          </a:p>
        </p:txBody>
      </p:sp>
      <p:sp>
        <p:nvSpPr>
          <p:cNvPr id="3" name="Title 2"/>
          <p:cNvSpPr>
            <a:spLocks noGrp="1"/>
          </p:cNvSpPr>
          <p:nvPr>
            <p:ph type="title"/>
          </p:nvPr>
        </p:nvSpPr>
        <p:spPr/>
        <p:txBody>
          <a:bodyPr>
            <a:normAutofit/>
          </a:bodyPr>
          <a:lstStyle/>
          <a:p>
            <a:r>
              <a:rPr lang="en-US" dirty="0" smtClean="0"/>
              <a:t>Limitations of basic queuing models</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38</a:t>
            </a:fld>
            <a:endParaRPr lang="en-AU">
              <a:solidFill>
                <a:prstClr val="black">
                  <a:lumMod val="50000"/>
                  <a:lumOff val="50000"/>
                </a:prstClr>
              </a:solidFill>
            </a:endParaRPr>
          </a:p>
        </p:txBody>
      </p:sp>
    </p:spTree>
    <p:extLst>
      <p:ext uri="{BB962C8B-B14F-4D97-AF65-F5344CB8AC3E}">
        <p14:creationId xmlns:p14="http://schemas.microsoft.com/office/powerpoint/2010/main" val="20336220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a:xfrm>
            <a:off x="4572000" y="1344613"/>
            <a:ext cx="4103688" cy="3859212"/>
          </a:xfrm>
        </p:spPr>
        <p:txBody>
          <a:bodyPr>
            <a:noAutofit/>
          </a:bodyPr>
          <a:lstStyle/>
          <a:p>
            <a:pPr marL="0" indent="0">
              <a:buNone/>
            </a:pPr>
            <a:r>
              <a:rPr lang="de-DE" sz="1400" dirty="0" smtClean="0"/>
              <a:t>Contents</a:t>
            </a:r>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Value-Added Analysis</a:t>
            </a:r>
            <a:endParaRPr lang="en-US" sz="1400" dirty="0">
              <a:solidFill>
                <a:schemeClr val="bg1">
                  <a:lumMod val="85000"/>
                </a:schemeClr>
              </a:solidFill>
            </a:endParaRPr>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Queuing analysis</a:t>
            </a:r>
            <a:endParaRPr lang="en-US" dirty="0">
              <a:solidFill>
                <a:schemeClr val="bg1">
                  <a:lumMod val="85000"/>
                </a:schemeClr>
              </a:solidFill>
            </a:endParaRPr>
          </a:p>
          <a:p>
            <a:pPr marL="342900" indent="-342900">
              <a:buFont typeface="+mj-lt"/>
              <a:buAutoNum type="arabicPeriod"/>
            </a:pPr>
            <a:r>
              <a:rPr lang="en-US" sz="1400" dirty="0" smtClean="0"/>
              <a:t>Simulation</a:t>
            </a:r>
            <a:endParaRPr lang="en-US" sz="1400" dirty="0"/>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Recap</a:t>
            </a:r>
            <a:endParaRPr lang="de-DE" sz="1400" dirty="0">
              <a:solidFill>
                <a:schemeClr val="bg1">
                  <a:lumMod val="85000"/>
                </a:schemeClr>
              </a:solidFill>
            </a:endParaRPr>
          </a:p>
        </p:txBody>
      </p:sp>
      <p:sp>
        <p:nvSpPr>
          <p:cNvPr id="3" name="Foliennummernplatzhalter 2"/>
          <p:cNvSpPr>
            <a:spLocks noGrp="1"/>
          </p:cNvSpPr>
          <p:nvPr>
            <p:ph type="sldNum" sz="quarter" idx="12"/>
          </p:nvPr>
        </p:nvSpPr>
        <p:spPr/>
        <p:txBody>
          <a:bodyPr/>
          <a:lstStyle/>
          <a:p>
            <a:r>
              <a:rPr lang="de-AT" smtClean="0"/>
              <a:t>SEITE </a:t>
            </a:r>
            <a:fld id="{BE3DC40E-DBBE-4E2D-9EEC-FBF0DA0E9179}" type="slidenum">
              <a:rPr lang="de-AT" smtClean="0"/>
              <a:t>39</a:t>
            </a:fld>
            <a:endParaRPr lang="de-AT" dirty="0"/>
          </a:p>
        </p:txBody>
      </p:sp>
      <p:sp>
        <p:nvSpPr>
          <p:cNvPr id="5" name="Title 4">
            <a:extLst>
              <a:ext uri="{FF2B5EF4-FFF2-40B4-BE49-F238E27FC236}">
                <a16:creationId xmlns:a16="http://schemas.microsoft.com/office/drawing/2014/main" xmlns="" id="{A25E3810-7CC4-4F93-B619-F6F022800DBD}"/>
              </a:ext>
            </a:extLst>
          </p:cNvPr>
          <p:cNvSpPr>
            <a:spLocks noGrp="1"/>
          </p:cNvSpPr>
          <p:nvPr>
            <p:ph type="title"/>
          </p:nvPr>
        </p:nvSpPr>
        <p:spPr/>
        <p:txBody>
          <a:bodyPr/>
          <a:lstStyle/>
          <a:p>
            <a:r>
              <a:rPr lang="de-AT" dirty="0" smtClean="0">
                <a:latin typeface="Arial" panose="020B0604020202020204" pitchFamily="34" charset="0"/>
                <a:cs typeface="Arial" panose="020B0604020202020204" pitchFamily="34" charset="0"/>
              </a:rPr>
              <a:t>Chapter 7</a:t>
            </a:r>
            <a:r>
              <a:rPr lang="de-AT" dirty="0" smtClean="0"/>
              <a:t>: Quantitative </a:t>
            </a:r>
            <a:r>
              <a:rPr lang="de-AT" dirty="0" err="1" smtClean="0"/>
              <a:t>Process</a:t>
            </a:r>
            <a:r>
              <a:rPr lang="de-AT" dirty="0" smtClean="0"/>
              <a:t> Analysis</a:t>
            </a:r>
            <a:endParaRPr lang="de-AT" dirty="0">
              <a:latin typeface="Arial" panose="020B0604020202020204" pitchFamily="34" charset="0"/>
              <a:cs typeface="Arial" panose="020B0604020202020204" pitchFamily="34" charset="0"/>
            </a:endParaRPr>
          </a:p>
        </p:txBody>
      </p:sp>
      <p:sp>
        <p:nvSpPr>
          <p:cNvPr id="10" name="Rechteck 9"/>
          <p:cNvSpPr/>
          <p:nvPr/>
        </p:nvSpPr>
        <p:spPr>
          <a:xfrm>
            <a:off x="7496730" y="0"/>
            <a:ext cx="1726292" cy="1202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p:cNvPicPr>
            <a:picLocks noChangeAspect="1"/>
          </p:cNvPicPr>
          <p:nvPr/>
        </p:nvPicPr>
        <p:blipFill>
          <a:blip r:embed="rId3"/>
          <a:stretch>
            <a:fillRect/>
          </a:stretch>
        </p:blipFill>
        <p:spPr>
          <a:xfrm>
            <a:off x="1463798" y="1402645"/>
            <a:ext cx="2054876" cy="3383844"/>
          </a:xfrm>
          <a:prstGeom prst="rect">
            <a:avLst/>
          </a:prstGeom>
          <a:ln>
            <a:solidFill>
              <a:schemeClr val="tx1"/>
            </a:solidFill>
          </a:ln>
        </p:spPr>
      </p:pic>
    </p:spTree>
    <p:extLst>
      <p:ext uri="{BB962C8B-B14F-4D97-AF65-F5344CB8AC3E}">
        <p14:creationId xmlns:p14="http://schemas.microsoft.com/office/powerpoint/2010/main" val="359622131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7470801"/>
              </p:ext>
            </p:extLst>
          </p:nvPr>
        </p:nvGraphicFramePr>
        <p:xfrm>
          <a:off x="1151620" y="1319384"/>
          <a:ext cx="6780753" cy="4020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Flow analysis</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a:t>
            </a:fld>
            <a:endParaRPr lang="en-AU">
              <a:solidFill>
                <a:prstClr val="black">
                  <a:lumMod val="50000"/>
                  <a:lumOff val="50000"/>
                </a:prstClr>
              </a:solidFill>
            </a:endParaRPr>
          </a:p>
        </p:txBody>
      </p:sp>
    </p:spTree>
    <p:extLst>
      <p:ext uri="{BB962C8B-B14F-4D97-AF65-F5344CB8AC3E}">
        <p14:creationId xmlns:p14="http://schemas.microsoft.com/office/powerpoint/2010/main" val="9129647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body" idx="1"/>
          </p:nvPr>
        </p:nvSpPr>
        <p:spPr>
          <a:xfrm>
            <a:off x="1238250" y="1333501"/>
            <a:ext cx="6727032" cy="3845719"/>
          </a:xfrm>
        </p:spPr>
        <p:txBody>
          <a:bodyPr>
            <a:normAutofit/>
          </a:bodyPr>
          <a:lstStyle/>
          <a:p>
            <a:pPr marL="236793" indent="-236793"/>
            <a:r>
              <a:rPr lang="en-US" sz="2000" dirty="0">
                <a:latin typeface="Arial" charset="0"/>
                <a:ea typeface="ＭＳ Ｐゴシック" charset="0"/>
                <a:cs typeface="ＭＳ Ｐゴシック" charset="0"/>
              </a:rPr>
              <a:t>Versatile quantitative analysis method for</a:t>
            </a:r>
          </a:p>
          <a:p>
            <a:pPr marL="427285" lvl="1" indent="-236793"/>
            <a:r>
              <a:rPr lang="en-US" sz="2000" dirty="0">
                <a:latin typeface="Arial" charset="0"/>
                <a:ea typeface="ＭＳ Ｐゴシック" charset="0"/>
                <a:cs typeface="ＭＳ Ｐゴシック" charset="0"/>
              </a:rPr>
              <a:t>As-is analysis</a:t>
            </a:r>
          </a:p>
          <a:p>
            <a:pPr marL="427285" lvl="1" indent="-236793"/>
            <a:r>
              <a:rPr lang="en-US" sz="2000" dirty="0">
                <a:latin typeface="Arial" charset="0"/>
                <a:ea typeface="ＭＳ Ｐゴシック" charset="0"/>
                <a:cs typeface="ＭＳ Ｐゴシック" charset="0"/>
              </a:rPr>
              <a:t>What-if analysis</a:t>
            </a:r>
          </a:p>
          <a:p>
            <a:pPr marL="236793" indent="-236793"/>
            <a:r>
              <a:rPr lang="en-US" sz="2000" dirty="0">
                <a:latin typeface="Arial" charset="0"/>
                <a:ea typeface="ＭＳ Ｐゴシック" charset="0"/>
                <a:cs typeface="ＭＳ Ｐゴシック" charset="0"/>
              </a:rPr>
              <a:t>In a nutshell:</a:t>
            </a:r>
          </a:p>
          <a:p>
            <a:pPr marL="427285" lvl="1" indent="-236793"/>
            <a:r>
              <a:rPr lang="en-US" sz="2000" dirty="0">
                <a:latin typeface="Arial" charset="0"/>
                <a:ea typeface="ＭＳ Ｐゴシック" charset="0"/>
                <a:cs typeface="ＭＳ Ｐゴシック" charset="0"/>
              </a:rPr>
              <a:t>Run a large number of process instances</a:t>
            </a:r>
          </a:p>
          <a:p>
            <a:pPr marL="427285" lvl="1" indent="-236793"/>
            <a:r>
              <a:rPr lang="en-US" sz="2000" dirty="0">
                <a:latin typeface="Arial" charset="0"/>
                <a:ea typeface="ＭＳ Ｐゴシック" charset="0"/>
                <a:cs typeface="ＭＳ Ｐゴシック" charset="0"/>
              </a:rPr>
              <a:t>Gather performance data (cost, time, resource usage)</a:t>
            </a:r>
          </a:p>
          <a:p>
            <a:pPr marL="427285" lvl="1" indent="-236793"/>
            <a:r>
              <a:rPr lang="en-US" sz="2000" dirty="0">
                <a:latin typeface="Arial" charset="0"/>
                <a:ea typeface="ＭＳ Ｐゴシック" charset="0"/>
                <a:cs typeface="ＭＳ Ｐゴシック" charset="0"/>
              </a:rPr>
              <a:t>Calculate statistics from the collected data</a:t>
            </a:r>
          </a:p>
          <a:p>
            <a:pPr marL="236793" indent="-236793"/>
            <a:endParaRPr lang="en-US" dirty="0">
              <a:solidFill>
                <a:schemeClr val="accent2"/>
              </a:solidFill>
              <a:latin typeface="Arial" charset="0"/>
              <a:ea typeface="ＭＳ Ｐゴシック" charset="0"/>
              <a:cs typeface="ＭＳ Ｐゴシック" charset="0"/>
            </a:endParaRPr>
          </a:p>
        </p:txBody>
      </p:sp>
      <p:sp>
        <p:nvSpPr>
          <p:cNvPr id="28674" name="Title 1"/>
          <p:cNvSpPr>
            <a:spLocks noGrp="1"/>
          </p:cNvSpPr>
          <p:nvPr>
            <p:ph type="title"/>
          </p:nvPr>
        </p:nvSpPr>
        <p:spPr>
          <a:xfrm>
            <a:off x="1143000" y="165365"/>
            <a:ext cx="6858000" cy="952500"/>
          </a:xfrm>
        </p:spPr>
        <p:txBody>
          <a:bodyPr/>
          <a:lstStyle/>
          <a:p>
            <a:r>
              <a:rPr lang="en-US">
                <a:latin typeface="Arial" charset="0"/>
                <a:ea typeface="ＭＳ Ｐゴシック" charset="0"/>
                <a:cs typeface="ＭＳ Ｐゴシック" charset="0"/>
              </a:rPr>
              <a:t>Process Simulation</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40</a:t>
            </a:fld>
            <a:endParaRPr lang="en-AU">
              <a:solidFill>
                <a:prstClr val="black">
                  <a:lumMod val="50000"/>
                  <a:lumOff val="50000"/>
                </a:prstClr>
              </a:solidFill>
            </a:endParaRPr>
          </a:p>
        </p:txBody>
      </p:sp>
    </p:spTree>
    <p:extLst>
      <p:ext uri="{BB962C8B-B14F-4D97-AF65-F5344CB8AC3E}">
        <p14:creationId xmlns:p14="http://schemas.microsoft.com/office/powerpoint/2010/main" val="3020293019"/>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143000" y="165365"/>
            <a:ext cx="6858000" cy="952500"/>
          </a:xfrm>
        </p:spPr>
        <p:txBody>
          <a:bodyPr/>
          <a:lstStyle/>
          <a:p>
            <a:r>
              <a:rPr lang="en-US" dirty="0">
                <a:latin typeface="Arial" charset="0"/>
                <a:ea typeface="ＭＳ Ｐゴシック" charset="0"/>
                <a:cs typeface="ＭＳ Ｐゴシック" charset="0"/>
              </a:rPr>
              <a:t>Process Simulation</a:t>
            </a:r>
          </a:p>
        </p:txBody>
      </p:sp>
      <p:graphicFrame>
        <p:nvGraphicFramePr>
          <p:cNvPr id="2" name="Content Placeholder 1"/>
          <p:cNvGraphicFramePr>
            <a:graphicFrameLocks noGrp="1"/>
          </p:cNvGraphicFramePr>
          <p:nvPr>
            <p:ph idx="1"/>
            <p:extLst/>
          </p:nvPr>
        </p:nvGraphicFramePr>
        <p:xfrm>
          <a:off x="1152261" y="1125802"/>
          <a:ext cx="6858000" cy="4063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Oval 2"/>
          <p:cNvSpPr/>
          <p:nvPr/>
        </p:nvSpPr>
        <p:spPr>
          <a:xfrm>
            <a:off x="3458442" y="1362613"/>
            <a:ext cx="2247044" cy="17974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solidFill>
                <a:schemeClr val="tx1"/>
              </a:solidFill>
            </a:endParaRP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41</a:t>
            </a:fld>
            <a:endParaRPr lang="en-AU">
              <a:solidFill>
                <a:prstClr val="black">
                  <a:lumMod val="50000"/>
                  <a:lumOff val="50000"/>
                </a:prstClr>
              </a:solidFill>
            </a:endParaRPr>
          </a:p>
        </p:txBody>
      </p:sp>
    </p:spTree>
    <p:extLst>
      <p:ext uri="{BB962C8B-B14F-4D97-AF65-F5344CB8AC3E}">
        <p14:creationId xmlns:p14="http://schemas.microsoft.com/office/powerpoint/2010/main" val="72360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smtClean="0">
                <a:latin typeface="Arial" charset="0"/>
                <a:ea typeface="ＭＳ Ｐゴシック" charset="0"/>
                <a:cs typeface="ＭＳ Ｐゴシック" charset="0"/>
              </a:rPr>
              <a:t>Example</a:t>
            </a:r>
            <a:endParaRPr lang="en-US" dirty="0">
              <a:latin typeface="Arial" charset="0"/>
              <a:ea typeface="ＭＳ Ｐゴシック" charset="0"/>
              <a:cs typeface="ＭＳ Ｐゴシック" charset="0"/>
            </a:endParaRP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99" y="1767348"/>
            <a:ext cx="7147413" cy="2307235"/>
          </a:xfrm>
          <a:prstGeom prst="rect">
            <a:avLst/>
          </a:prstGeom>
        </p:spPr>
      </p:pic>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42</a:t>
            </a:fld>
            <a:endParaRPr lang="en-AU">
              <a:solidFill>
                <a:prstClr val="black">
                  <a:lumMod val="50000"/>
                  <a:lumOff val="50000"/>
                </a:prstClr>
              </a:solidFill>
            </a:endParaRPr>
          </a:p>
        </p:txBody>
      </p:sp>
    </p:spTree>
    <p:extLst>
      <p:ext uri="{BB962C8B-B14F-4D97-AF65-F5344CB8AC3E}">
        <p14:creationId xmlns:p14="http://schemas.microsoft.com/office/powerpoint/2010/main" val="4042050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smtClean="0">
                <a:latin typeface="Arial" charset="0"/>
                <a:ea typeface="ＭＳ Ｐゴシック" charset="0"/>
                <a:cs typeface="ＭＳ Ｐゴシック" charset="0"/>
              </a:rPr>
              <a:t>Example</a:t>
            </a:r>
            <a:endParaRPr lang="en-US" dirty="0">
              <a:latin typeface="Arial" charset="0"/>
              <a:ea typeface="ＭＳ Ｐゴシック" charset="0"/>
              <a:cs typeface="ＭＳ Ｐゴシック" charset="0"/>
            </a:endParaRP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99" y="1767348"/>
            <a:ext cx="7147413" cy="2307235"/>
          </a:xfrm>
          <a:prstGeom prst="rect">
            <a:avLst/>
          </a:prstGeom>
        </p:spPr>
      </p:pic>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43</a:t>
            </a:fld>
            <a:endParaRPr lang="en-AU">
              <a:solidFill>
                <a:prstClr val="black">
                  <a:lumMod val="50000"/>
                  <a:lumOff val="50000"/>
                </a:prstClr>
              </a:solidFill>
            </a:endParaRPr>
          </a:p>
        </p:txBody>
      </p:sp>
    </p:spTree>
    <p:extLst>
      <p:ext uri="{BB962C8B-B14F-4D97-AF65-F5344CB8AC3E}">
        <p14:creationId xmlns:p14="http://schemas.microsoft.com/office/powerpoint/2010/main" val="26182439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143000" y="63500"/>
            <a:ext cx="6858000" cy="952500"/>
          </a:xfrm>
        </p:spPr>
        <p:txBody>
          <a:bodyPr/>
          <a:lstStyle/>
          <a:p>
            <a:r>
              <a:rPr lang="en-US" dirty="0">
                <a:latin typeface="Arial" charset="0"/>
                <a:ea typeface="ＭＳ Ｐゴシック" charset="0"/>
                <a:cs typeface="ＭＳ Ｐゴシック" charset="0"/>
              </a:rPr>
              <a:t>Elements of a simulation </a:t>
            </a:r>
            <a:r>
              <a:rPr lang="en-US" dirty="0" smtClean="0">
                <a:latin typeface="Arial" charset="0"/>
                <a:ea typeface="ＭＳ Ｐゴシック" charset="0"/>
                <a:cs typeface="ＭＳ Ｐゴシック" charset="0"/>
              </a:rPr>
              <a:t>scenario</a:t>
            </a:r>
            <a:endParaRPr lang="et-EE" dirty="0">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000125" y="1016001"/>
            <a:ext cx="7262813" cy="4163219"/>
          </a:xfrm>
        </p:spPr>
        <p:txBody>
          <a:bodyPr>
            <a:normAutofit/>
          </a:bodyPr>
          <a:lstStyle/>
          <a:p>
            <a:pPr marL="380985" indent="-380985">
              <a:buFont typeface="+mj-lt"/>
              <a:buAutoNum type="arabicPeriod"/>
            </a:pPr>
            <a:r>
              <a:rPr lang="en-US" dirty="0" smtClean="0">
                <a:latin typeface="Arial" charset="0"/>
                <a:ea typeface="ＭＳ Ｐゴシック" charset="0"/>
                <a:cs typeface="ＭＳ Ｐゴシック" charset="0"/>
              </a:rPr>
              <a:t>Processing times </a:t>
            </a:r>
            <a:r>
              <a:rPr lang="en-US" dirty="0">
                <a:latin typeface="Arial" charset="0"/>
                <a:ea typeface="ＭＳ Ｐゴシック" charset="0"/>
                <a:cs typeface="ＭＳ Ｐゴシック" charset="0"/>
              </a:rPr>
              <a:t>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0" indent="0">
              <a:buNone/>
            </a:pPr>
            <a:endParaRPr lang="en-US" dirty="0" smtClean="0">
              <a:latin typeface="Arial" charset="0"/>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44</a:t>
            </a:fld>
            <a:endParaRPr lang="en-AU">
              <a:solidFill>
                <a:prstClr val="black">
                  <a:lumMod val="50000"/>
                  <a:lumOff val="50000"/>
                </a:prstClr>
              </a:solidFill>
            </a:endParaRPr>
          </a:p>
        </p:txBody>
      </p:sp>
    </p:spTree>
    <p:extLst>
      <p:ext uri="{BB962C8B-B14F-4D97-AF65-F5344CB8AC3E}">
        <p14:creationId xmlns:p14="http://schemas.microsoft.com/office/powerpoint/2010/main" val="14724671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940595" y="254000"/>
            <a:ext cx="7203281" cy="952500"/>
          </a:xfrm>
        </p:spPr>
        <p:txBody>
          <a:bodyPr/>
          <a:lstStyle/>
          <a:p>
            <a:r>
              <a:rPr lang="en-US" dirty="0" smtClean="0">
                <a:latin typeface="Arial" charset="0"/>
                <a:ea typeface="ＭＳ Ｐゴシック" charset="0"/>
                <a:cs typeface="ＭＳ Ｐゴシック" charset="0"/>
              </a:rPr>
              <a:t>Exponential </a:t>
            </a:r>
            <a:r>
              <a:rPr lang="en-US" dirty="0">
                <a:latin typeface="Arial" charset="0"/>
                <a:ea typeface="ＭＳ Ｐゴシック" charset="0"/>
                <a:cs typeface="ＭＳ Ｐゴシック" charset="0"/>
              </a:rPr>
              <a:t>Distribution</a:t>
            </a:r>
            <a:endParaRPr lang="et-EE" dirty="0">
              <a:latin typeface="Arial" charset="0"/>
              <a:ea typeface="ＭＳ Ｐゴシック" charset="0"/>
              <a:cs typeface="ＭＳ Ｐゴシック" charset="0"/>
            </a:endParaRPr>
          </a:p>
        </p:txBody>
      </p:sp>
      <p:pic>
        <p:nvPicPr>
          <p:cNvPr id="20482" name="Content Placeholder 4" descr="Exponential_distribution_pdf.png"/>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051678" y="1313825"/>
            <a:ext cx="5118008" cy="3839271"/>
          </a:xfrm>
        </p:spPr>
      </p:pic>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45</a:t>
            </a:fld>
            <a:endParaRPr lang="en-AU">
              <a:solidFill>
                <a:prstClr val="black">
                  <a:lumMod val="50000"/>
                  <a:lumOff val="50000"/>
                </a:prstClr>
              </a:solidFill>
            </a:endParaRPr>
          </a:p>
        </p:txBody>
      </p:sp>
    </p:spTree>
    <p:extLst>
      <p:ext uri="{BB962C8B-B14F-4D97-AF65-F5344CB8AC3E}">
        <p14:creationId xmlns:p14="http://schemas.microsoft.com/office/powerpoint/2010/main" val="31648444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smtClean="0">
                <a:latin typeface="Arial" charset="0"/>
                <a:ea typeface="ＭＳ Ｐゴシック" charset="0"/>
                <a:cs typeface="ＭＳ Ｐゴシック" charset="0"/>
              </a:rPr>
              <a:t>Normal </a:t>
            </a:r>
            <a:r>
              <a:rPr lang="en-US" dirty="0">
                <a:latin typeface="Arial" charset="0"/>
                <a:ea typeface="ＭＳ Ｐゴシック" charset="0"/>
                <a:cs typeface="ＭＳ Ｐゴシック" charset="0"/>
              </a:rPr>
              <a:t>Distribution</a:t>
            </a:r>
            <a:endParaRPr lang="et-EE" dirty="0">
              <a:latin typeface="Arial" charset="0"/>
              <a:ea typeface="ＭＳ Ｐゴシック" charset="0"/>
              <a:cs typeface="ＭＳ Ｐゴシック" charset="0"/>
            </a:endParaRPr>
          </a:p>
        </p:txBody>
      </p:sp>
      <p:pic>
        <p:nvPicPr>
          <p:cNvPr id="34818" name="Content Placeholder 4" descr="800px-Normal_distribution_pdf.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008187" y="1299329"/>
            <a:ext cx="5147003" cy="3861021"/>
          </a:xfrm>
        </p:spPr>
      </p:pic>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46</a:t>
            </a:fld>
            <a:endParaRPr lang="en-AU">
              <a:solidFill>
                <a:prstClr val="black">
                  <a:lumMod val="50000"/>
                  <a:lumOff val="50000"/>
                </a:prstClr>
              </a:solidFill>
            </a:endParaRPr>
          </a:p>
        </p:txBody>
      </p:sp>
    </p:spTree>
    <p:extLst>
      <p:ext uri="{BB962C8B-B14F-4D97-AF65-F5344CB8AC3E}">
        <p14:creationId xmlns:p14="http://schemas.microsoft.com/office/powerpoint/2010/main" val="230544371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Fixed</a:t>
            </a:r>
          </a:p>
          <a:p>
            <a:pPr lvl="1"/>
            <a:r>
              <a:rPr lang="en-US" sz="2000" dirty="0"/>
              <a:t>Rare, can be used to approximate case where the activity processing time varies very little</a:t>
            </a:r>
          </a:p>
          <a:p>
            <a:pPr lvl="1"/>
            <a:r>
              <a:rPr lang="en-US" sz="2000" dirty="0"/>
              <a:t>Example: a task performed by a software application</a:t>
            </a:r>
          </a:p>
          <a:p>
            <a:r>
              <a:rPr lang="en-US" dirty="0" smtClean="0"/>
              <a:t>Normal</a:t>
            </a:r>
          </a:p>
          <a:p>
            <a:pPr lvl="1"/>
            <a:r>
              <a:rPr lang="en-US" sz="2000" dirty="0"/>
              <a:t>Repetitive activities</a:t>
            </a:r>
          </a:p>
          <a:p>
            <a:pPr lvl="1"/>
            <a:r>
              <a:rPr lang="en-US" sz="2000" dirty="0"/>
              <a:t>Example: “Check completeness of an application”</a:t>
            </a:r>
          </a:p>
          <a:p>
            <a:r>
              <a:rPr lang="en-US" dirty="0" smtClean="0"/>
              <a:t>Exponential</a:t>
            </a:r>
          </a:p>
          <a:p>
            <a:pPr lvl="1"/>
            <a:r>
              <a:rPr lang="en-US" sz="2000" dirty="0"/>
              <a:t>Complex activities that may involve analysis or decisions</a:t>
            </a:r>
          </a:p>
          <a:p>
            <a:pPr lvl="1"/>
            <a:r>
              <a:rPr lang="en-US" sz="2000" dirty="0"/>
              <a:t>Example: “Assess an application”</a:t>
            </a:r>
          </a:p>
        </p:txBody>
      </p:sp>
      <p:sp>
        <p:nvSpPr>
          <p:cNvPr id="3" name="Title 2"/>
          <p:cNvSpPr>
            <a:spLocks noGrp="1"/>
          </p:cNvSpPr>
          <p:nvPr>
            <p:ph type="title"/>
          </p:nvPr>
        </p:nvSpPr>
        <p:spPr/>
        <p:txBody>
          <a:bodyPr/>
          <a:lstStyle/>
          <a:p>
            <a:r>
              <a:rPr lang="en-US" dirty="0" smtClean="0"/>
              <a:t>Choice of probability distribution</a:t>
            </a:r>
            <a:endParaRPr lang="en-US" dirty="0"/>
          </a:p>
        </p:txBody>
      </p:sp>
      <p:sp>
        <p:nvSpPr>
          <p:cNvPr id="5" name="Slide Number Placeholder 4"/>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47</a:t>
            </a:fld>
            <a:endParaRPr lang="en-AU">
              <a:solidFill>
                <a:prstClr val="black">
                  <a:lumMod val="50000"/>
                  <a:lumOff val="50000"/>
                </a:prstClr>
              </a:solidFill>
            </a:endParaRPr>
          </a:p>
        </p:txBody>
      </p:sp>
    </p:spTree>
    <p:extLst>
      <p:ext uri="{BB962C8B-B14F-4D97-AF65-F5344CB8AC3E}">
        <p14:creationId xmlns:p14="http://schemas.microsoft.com/office/powerpoint/2010/main" val="31145402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99" y="1767348"/>
            <a:ext cx="7147413" cy="2307235"/>
          </a:xfrm>
          <a:prstGeom prst="rect">
            <a:avLst/>
          </a:prstGeom>
        </p:spPr>
      </p:pic>
      <p:sp>
        <p:nvSpPr>
          <p:cNvPr id="31745" name="Rectangle 2"/>
          <p:cNvSpPr>
            <a:spLocks noGrp="1" noChangeArrowheads="1"/>
          </p:cNvSpPr>
          <p:nvPr>
            <p:ph type="title"/>
          </p:nvPr>
        </p:nvSpPr>
        <p:spPr/>
        <p:txBody>
          <a:bodyPr/>
          <a:lstStyle/>
          <a:p>
            <a:r>
              <a:rPr lang="en-US" dirty="0">
                <a:latin typeface="Arial" charset="0"/>
                <a:ea typeface="ＭＳ Ｐゴシック" charset="0"/>
                <a:cs typeface="ＭＳ Ｐゴシック" charset="0"/>
              </a:rPr>
              <a:t>Simulation </a:t>
            </a:r>
            <a:r>
              <a:rPr lang="en-US" dirty="0" smtClean="0">
                <a:latin typeface="Arial" charset="0"/>
                <a:ea typeface="ＭＳ Ｐゴシック" charset="0"/>
                <a:cs typeface="ＭＳ Ｐゴシック" charset="0"/>
              </a:rPr>
              <a:t>Example</a:t>
            </a:r>
            <a:endParaRPr lang="en-US" dirty="0">
              <a:latin typeface="Arial" charset="0"/>
              <a:ea typeface="ＭＳ Ｐゴシック" charset="0"/>
              <a:cs typeface="ＭＳ Ｐゴシック" charset="0"/>
            </a:endParaRPr>
          </a:p>
        </p:txBody>
      </p:sp>
      <p:sp>
        <p:nvSpPr>
          <p:cNvPr id="2" name="TextBox 1"/>
          <p:cNvSpPr txBox="1"/>
          <p:nvPr/>
        </p:nvSpPr>
        <p:spPr>
          <a:xfrm>
            <a:off x="3386667" y="3160101"/>
            <a:ext cx="1199444" cy="323165"/>
          </a:xfrm>
          <a:prstGeom prst="rect">
            <a:avLst/>
          </a:prstGeom>
          <a:noFill/>
        </p:spPr>
        <p:txBody>
          <a:bodyPr wrap="square" rtlCol="0">
            <a:spAutoFit/>
          </a:bodyPr>
          <a:lstStyle/>
          <a:p>
            <a:r>
              <a:rPr lang="en-US" sz="1500" dirty="0" err="1">
                <a:solidFill>
                  <a:srgbClr val="3366FF"/>
                </a:solidFill>
              </a:rPr>
              <a:t>Exp</a:t>
            </a:r>
            <a:r>
              <a:rPr lang="en-US" sz="1500" dirty="0">
                <a:solidFill>
                  <a:srgbClr val="3366FF"/>
                </a:solidFill>
              </a:rPr>
              <a:t>(20m)</a:t>
            </a:r>
          </a:p>
        </p:txBody>
      </p:sp>
      <p:sp>
        <p:nvSpPr>
          <p:cNvPr id="6" name="TextBox 5"/>
          <p:cNvSpPr txBox="1"/>
          <p:nvPr/>
        </p:nvSpPr>
        <p:spPr>
          <a:xfrm>
            <a:off x="1143003" y="3663995"/>
            <a:ext cx="2130778" cy="323165"/>
          </a:xfrm>
          <a:prstGeom prst="rect">
            <a:avLst/>
          </a:prstGeom>
          <a:noFill/>
        </p:spPr>
        <p:txBody>
          <a:bodyPr wrap="square" rtlCol="0">
            <a:spAutoFit/>
          </a:bodyPr>
          <a:lstStyle/>
          <a:p>
            <a:pPr algn="ctr"/>
            <a:r>
              <a:rPr lang="en-US" sz="1500" dirty="0">
                <a:solidFill>
                  <a:srgbClr val="3366FF"/>
                </a:solidFill>
              </a:rPr>
              <a:t>Normal(20m, 4m)</a:t>
            </a:r>
          </a:p>
        </p:txBody>
      </p:sp>
      <p:sp>
        <p:nvSpPr>
          <p:cNvPr id="7" name="TextBox 6"/>
          <p:cNvSpPr txBox="1"/>
          <p:nvPr/>
        </p:nvSpPr>
        <p:spPr>
          <a:xfrm>
            <a:off x="1270001" y="1631109"/>
            <a:ext cx="1989667" cy="323165"/>
          </a:xfrm>
          <a:prstGeom prst="rect">
            <a:avLst/>
          </a:prstGeom>
          <a:noFill/>
        </p:spPr>
        <p:txBody>
          <a:bodyPr wrap="square" rtlCol="0">
            <a:spAutoFit/>
          </a:bodyPr>
          <a:lstStyle/>
          <a:p>
            <a:pPr algn="ctr"/>
            <a:r>
              <a:rPr lang="en-US" sz="1500" dirty="0">
                <a:solidFill>
                  <a:srgbClr val="3366FF"/>
                </a:solidFill>
              </a:rPr>
              <a:t>Normal(10m, 2m)</a:t>
            </a:r>
          </a:p>
        </p:txBody>
      </p:sp>
      <p:sp>
        <p:nvSpPr>
          <p:cNvPr id="8" name="TextBox 7"/>
          <p:cNvSpPr txBox="1"/>
          <p:nvPr/>
        </p:nvSpPr>
        <p:spPr>
          <a:xfrm>
            <a:off x="4205114" y="1495781"/>
            <a:ext cx="2187223" cy="323165"/>
          </a:xfrm>
          <a:prstGeom prst="rect">
            <a:avLst/>
          </a:prstGeom>
          <a:noFill/>
        </p:spPr>
        <p:txBody>
          <a:bodyPr wrap="square" rtlCol="0">
            <a:spAutoFit/>
          </a:bodyPr>
          <a:lstStyle/>
          <a:p>
            <a:pPr algn="ctr"/>
            <a:r>
              <a:rPr lang="en-US" sz="1500" dirty="0">
                <a:solidFill>
                  <a:srgbClr val="3366FF"/>
                </a:solidFill>
              </a:rPr>
              <a:t>Normal(10m, 2m)</a:t>
            </a:r>
          </a:p>
        </p:txBody>
      </p:sp>
      <p:sp>
        <p:nvSpPr>
          <p:cNvPr id="9" name="TextBox 8"/>
          <p:cNvSpPr txBox="1"/>
          <p:nvPr/>
        </p:nvSpPr>
        <p:spPr>
          <a:xfrm>
            <a:off x="4332111" y="3614736"/>
            <a:ext cx="2003778" cy="323165"/>
          </a:xfrm>
          <a:prstGeom prst="rect">
            <a:avLst/>
          </a:prstGeom>
          <a:noFill/>
        </p:spPr>
        <p:txBody>
          <a:bodyPr wrap="square" rtlCol="0">
            <a:spAutoFit/>
          </a:bodyPr>
          <a:lstStyle/>
          <a:p>
            <a:pPr algn="ctr"/>
            <a:r>
              <a:rPr lang="en-US" sz="1500" dirty="0">
                <a:solidFill>
                  <a:srgbClr val="3366FF"/>
                </a:solidFill>
              </a:rPr>
              <a:t>Normal(10m, 2m)</a:t>
            </a:r>
          </a:p>
        </p:txBody>
      </p:sp>
      <p:sp>
        <p:nvSpPr>
          <p:cNvPr id="10" name="TextBox 9"/>
          <p:cNvSpPr txBox="1"/>
          <p:nvPr/>
        </p:nvSpPr>
        <p:spPr>
          <a:xfrm>
            <a:off x="6086458" y="2710730"/>
            <a:ext cx="503331" cy="323165"/>
          </a:xfrm>
          <a:prstGeom prst="rect">
            <a:avLst/>
          </a:prstGeom>
          <a:noFill/>
        </p:spPr>
        <p:txBody>
          <a:bodyPr wrap="square" rtlCol="0">
            <a:spAutoFit/>
          </a:bodyPr>
          <a:lstStyle/>
          <a:p>
            <a:pPr algn="ctr"/>
            <a:r>
              <a:rPr lang="en-US" sz="1500" dirty="0">
                <a:solidFill>
                  <a:srgbClr val="3366FF"/>
                </a:solidFill>
              </a:rPr>
              <a:t>0m</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48</a:t>
            </a:fld>
            <a:endParaRPr lang="en-AU">
              <a:solidFill>
                <a:prstClr val="black">
                  <a:lumMod val="50000"/>
                  <a:lumOff val="50000"/>
                </a:prstClr>
              </a:solidFill>
            </a:endParaRPr>
          </a:p>
        </p:txBody>
      </p:sp>
    </p:spTree>
    <p:extLst>
      <p:ext uri="{BB962C8B-B14F-4D97-AF65-F5344CB8AC3E}">
        <p14:creationId xmlns:p14="http://schemas.microsoft.com/office/powerpoint/2010/main" val="17362266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143000" y="63500"/>
            <a:ext cx="6858000" cy="952500"/>
          </a:xfrm>
        </p:spPr>
        <p:txBody>
          <a:bodyPr/>
          <a:lstStyle/>
          <a:p>
            <a:r>
              <a:rPr lang="en-US">
                <a:latin typeface="Arial" charset="0"/>
                <a:ea typeface="ＭＳ Ｐゴシック" charset="0"/>
                <a:cs typeface="ＭＳ Ｐゴシック" charset="0"/>
              </a:rPr>
              <a:t>Elements of a simulation model</a:t>
            </a:r>
            <a:endParaRPr lang="et-EE">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000125" y="1016001"/>
            <a:ext cx="7262813" cy="4163219"/>
          </a:xfrm>
        </p:spPr>
        <p:txBody>
          <a:bodyPr>
            <a:normAutofit/>
          </a:bodyPr>
          <a:lstStyle/>
          <a:p>
            <a:pPr marL="380985" indent="-380985">
              <a:buFont typeface="+mj-lt"/>
              <a:buAutoNum type="arabicPeriod"/>
            </a:pPr>
            <a:r>
              <a:rPr lang="en-US" dirty="0" smtClean="0">
                <a:latin typeface="Arial" charset="0"/>
                <a:ea typeface="ＭＳ Ｐゴシック" charset="0"/>
                <a:cs typeface="ＭＳ Ｐゴシック" charset="0"/>
              </a:rPr>
              <a:t>Processing times </a:t>
            </a:r>
            <a:r>
              <a:rPr lang="en-US" dirty="0">
                <a:latin typeface="Arial" charset="0"/>
                <a:ea typeface="ＭＳ Ｐゴシック" charset="0"/>
                <a:cs typeface="ＭＳ Ｐゴシック" charset="0"/>
              </a:rPr>
              <a:t>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380985" indent="-380985">
              <a:buFont typeface="+mj-lt"/>
              <a:buAutoNum type="arabicPeriod"/>
            </a:pPr>
            <a:r>
              <a:rPr lang="en-US" dirty="0" smtClean="0">
                <a:latin typeface="Arial" charset="0"/>
                <a:ea typeface="ＭＳ Ｐゴシック" charset="0"/>
                <a:cs typeface="ＭＳ Ｐゴシック" charset="0"/>
              </a:rPr>
              <a:t>Conditional branching probabilities</a:t>
            </a:r>
          </a:p>
          <a:p>
            <a:pPr marL="380985" indent="-380985">
              <a:buFont typeface="+mj-lt"/>
              <a:buAutoNum type="arabicPeriod"/>
            </a:pPr>
            <a:r>
              <a:rPr lang="en-US" dirty="0" smtClean="0">
                <a:latin typeface="Arial" charset="0"/>
                <a:ea typeface="ＭＳ Ｐゴシック" charset="0"/>
                <a:cs typeface="ＭＳ Ｐゴシック" charset="0"/>
              </a:rPr>
              <a:t>Arrival rate of process instances and probability distribution</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49</a:t>
            </a:fld>
            <a:endParaRPr lang="en-AU">
              <a:solidFill>
                <a:prstClr val="black">
                  <a:lumMod val="50000"/>
                  <a:lumOff val="50000"/>
                </a:prstClr>
              </a:solidFill>
            </a:endParaRPr>
          </a:p>
        </p:txBody>
      </p:sp>
    </p:spTree>
    <p:extLst>
      <p:ext uri="{BB962C8B-B14F-4D97-AF65-F5344CB8AC3E}">
        <p14:creationId xmlns:p14="http://schemas.microsoft.com/office/powerpoint/2010/main" val="4143202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Refresher: Process performance measures</a:t>
            </a:r>
            <a:endParaRPr lang="en-US" dirty="0"/>
          </a:p>
        </p:txBody>
      </p:sp>
      <p:graphicFrame>
        <p:nvGraphicFramePr>
          <p:cNvPr id="5" name="Diagram 4"/>
          <p:cNvGraphicFramePr/>
          <p:nvPr>
            <p:extLst>
              <p:ext uri="{D42A27DB-BD31-4B8C-83A1-F6EECF244321}">
                <p14:modId xmlns:p14="http://schemas.microsoft.com/office/powerpoint/2010/main" val="2214965771"/>
              </p:ext>
            </p:extLst>
          </p:nvPr>
        </p:nvGraphicFramePr>
        <p:xfrm>
          <a:off x="1123399" y="1086718"/>
          <a:ext cx="6789108" cy="4192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ounded Rectangle 3"/>
          <p:cNvSpPr/>
          <p:nvPr/>
        </p:nvSpPr>
        <p:spPr bwMode="auto">
          <a:xfrm>
            <a:off x="3935456" y="1212464"/>
            <a:ext cx="1358970" cy="1106373"/>
          </a:xfrm>
          <a:prstGeom prst="roundRect">
            <a:avLst/>
          </a:prstGeom>
          <a:noFill/>
          <a:ln w="57150" cap="flat" cmpd="sng" algn="ctr">
            <a:solidFill>
              <a:srgbClr val="CC0000"/>
            </a:solidFill>
            <a:prstDash val="solid"/>
            <a:round/>
            <a:headEnd type="none" w="sm" len="sm"/>
            <a:tailEnd type="none" w="sm" len="sm"/>
          </a:ln>
          <a:effectLst/>
        </p:spPr>
        <p:txBody>
          <a:bodyPr vert="horz" wrap="square" lIns="70338" tIns="35169" rIns="70338" bIns="35169" numCol="1" rtlCol="0" anchor="t" anchorCtr="0" compatLnSpc="1">
            <a:prstTxWarp prst="textNoShape">
              <a:avLst/>
            </a:prstTxWarp>
          </a:bodyPr>
          <a:lstStyle/>
          <a:p>
            <a:pPr defTabSz="703374"/>
            <a:endParaRPr lang="en-AU" sz="1846">
              <a:latin typeface="Times New Roman" pitchFamily="-106" charset="0"/>
            </a:endParaRPr>
          </a:p>
        </p:txBody>
      </p:sp>
    </p:spTree>
    <p:extLst>
      <p:ext uri="{BB962C8B-B14F-4D97-AF65-F5344CB8AC3E}">
        <p14:creationId xmlns:p14="http://schemas.microsoft.com/office/powerpoint/2010/main" val="7392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smtClean="0">
                <a:latin typeface="Arial" charset="0"/>
                <a:ea typeface="ＭＳ Ｐゴシック" charset="0"/>
                <a:cs typeface="ＭＳ Ｐゴシック" charset="0"/>
              </a:rPr>
              <a:t>Branching probability and arrival rate</a:t>
            </a:r>
            <a:endParaRPr lang="en-US" dirty="0">
              <a:latin typeface="Arial" charset="0"/>
              <a:ea typeface="ＭＳ Ｐゴシック" charset="0"/>
              <a:cs typeface="ＭＳ Ｐゴシック" charset="0"/>
            </a:endParaRPr>
          </a:p>
        </p:txBody>
      </p:sp>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96" y="1825332"/>
            <a:ext cx="7147413" cy="2307235"/>
          </a:xfrm>
          <a:prstGeom prst="rect">
            <a:avLst/>
          </a:prstGeom>
        </p:spPr>
      </p:pic>
      <p:sp>
        <p:nvSpPr>
          <p:cNvPr id="6" name="Flowchart: Alternate Process 12"/>
          <p:cNvSpPr>
            <a:spLocks noChangeArrowheads="1"/>
          </p:cNvSpPr>
          <p:nvPr/>
        </p:nvSpPr>
        <p:spPr bwMode="auto">
          <a:xfrm>
            <a:off x="790993" y="869753"/>
            <a:ext cx="4822032" cy="1036796"/>
          </a:xfrm>
          <a:prstGeom prst="flowChartAlternateProcess">
            <a:avLst/>
          </a:prstGeom>
          <a:solidFill>
            <a:srgbClr val="0000FF"/>
          </a:solidFill>
          <a:ln w="9525">
            <a:solidFill>
              <a:schemeClr val="tx1"/>
            </a:solidFill>
            <a:round/>
            <a:headEnd/>
            <a:tailEnd/>
          </a:ln>
        </p:spPr>
        <p:txBody>
          <a:bodyPr/>
          <a:lstStyle/>
          <a:p>
            <a:endParaRPr lang="et-EE" sz="1500">
              <a:solidFill>
                <a:srgbClr val="3366FF"/>
              </a:solidFill>
            </a:endParaRPr>
          </a:p>
        </p:txBody>
      </p:sp>
      <p:cxnSp>
        <p:nvCxnSpPr>
          <p:cNvPr id="7" name="Straight Arrow Connector 14"/>
          <p:cNvCxnSpPr>
            <a:cxnSpLocks noChangeShapeType="1"/>
          </p:cNvCxnSpPr>
          <p:nvPr/>
        </p:nvCxnSpPr>
        <p:spPr bwMode="auto">
          <a:xfrm flipH="1">
            <a:off x="1341881" y="1921044"/>
            <a:ext cx="208523" cy="847668"/>
          </a:xfrm>
          <a:prstGeom prst="straightConnector1">
            <a:avLst/>
          </a:prstGeom>
          <a:noFill/>
          <a:ln w="9525">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8" name="TextBox 4"/>
          <p:cNvSpPr txBox="1">
            <a:spLocks noChangeArrowheads="1"/>
          </p:cNvSpPr>
          <p:nvPr/>
        </p:nvSpPr>
        <p:spPr bwMode="auto">
          <a:xfrm>
            <a:off x="910056" y="894825"/>
            <a:ext cx="4577975"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500" dirty="0">
                <a:solidFill>
                  <a:schemeClr val="bg1"/>
                </a:solidFill>
              </a:rPr>
              <a:t>Arrival rate = 2 applications per hour</a:t>
            </a:r>
          </a:p>
          <a:p>
            <a:pPr eaLnBrk="1" hangingPunct="1"/>
            <a:r>
              <a:rPr lang="en-US" sz="1500" dirty="0">
                <a:solidFill>
                  <a:schemeClr val="bg1"/>
                </a:solidFill>
              </a:rPr>
              <a:t>Inter-arrival time = 0.5 hour</a:t>
            </a:r>
          </a:p>
          <a:p>
            <a:pPr eaLnBrk="1" hangingPunct="1"/>
            <a:r>
              <a:rPr lang="en-US" sz="1500" dirty="0">
                <a:solidFill>
                  <a:schemeClr val="bg1"/>
                </a:solidFill>
              </a:rPr>
              <a:t>Negative exponential distribution</a:t>
            </a:r>
          </a:p>
          <a:p>
            <a:pPr eaLnBrk="1" hangingPunct="1"/>
            <a:r>
              <a:rPr lang="en-US" sz="1500" dirty="0">
                <a:solidFill>
                  <a:schemeClr val="bg1"/>
                </a:solidFill>
              </a:rPr>
              <a:t>From Monday-Friday, 9am-5pm</a:t>
            </a:r>
            <a:endParaRPr lang="et-EE" sz="1500" dirty="0">
              <a:solidFill>
                <a:schemeClr val="bg1"/>
              </a:solidFill>
            </a:endParaRPr>
          </a:p>
        </p:txBody>
      </p:sp>
      <p:sp>
        <p:nvSpPr>
          <p:cNvPr id="9" name="TextBox 7"/>
          <p:cNvSpPr txBox="1">
            <a:spLocks noChangeArrowheads="1"/>
          </p:cNvSpPr>
          <p:nvPr/>
        </p:nvSpPr>
        <p:spPr bwMode="auto">
          <a:xfrm>
            <a:off x="4662311" y="2610088"/>
            <a:ext cx="47625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500" dirty="0">
                <a:solidFill>
                  <a:srgbClr val="0000FF"/>
                </a:solidFill>
              </a:rPr>
              <a:t>0.3</a:t>
            </a:r>
            <a:endParaRPr lang="et-EE" sz="1500" dirty="0">
              <a:solidFill>
                <a:srgbClr val="0000FF"/>
              </a:solidFill>
            </a:endParaRPr>
          </a:p>
        </p:txBody>
      </p:sp>
      <p:sp>
        <p:nvSpPr>
          <p:cNvPr id="10" name="TextBox 7"/>
          <p:cNvSpPr txBox="1">
            <a:spLocks noChangeArrowheads="1"/>
          </p:cNvSpPr>
          <p:nvPr/>
        </p:nvSpPr>
        <p:spPr bwMode="auto">
          <a:xfrm>
            <a:off x="4658841" y="3070492"/>
            <a:ext cx="47625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500" dirty="0">
                <a:solidFill>
                  <a:srgbClr val="0000FF"/>
                </a:solidFill>
              </a:rPr>
              <a:t>0.7</a:t>
            </a:r>
            <a:endParaRPr lang="et-EE" sz="1500" dirty="0">
              <a:solidFill>
                <a:srgbClr val="0000FF"/>
              </a:solidFill>
            </a:endParaRPr>
          </a:p>
        </p:txBody>
      </p:sp>
      <p:sp>
        <p:nvSpPr>
          <p:cNvPr id="11" name="TextBox 7"/>
          <p:cNvSpPr txBox="1">
            <a:spLocks noChangeArrowheads="1"/>
          </p:cNvSpPr>
          <p:nvPr/>
        </p:nvSpPr>
        <p:spPr bwMode="auto">
          <a:xfrm>
            <a:off x="7063287" y="3582625"/>
            <a:ext cx="47625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Arial" charset="0"/>
                <a:ea typeface="ＭＳ Ｐゴシック" charset="0"/>
                <a:cs typeface="ＭＳ Ｐゴシック" charset="0"/>
              </a:defRPr>
            </a:lvl1pPr>
            <a:lvl2pPr marL="742950" indent="-285750" eaLnBrk="0" hangingPunct="0">
              <a:defRPr sz="2400" b="1">
                <a:solidFill>
                  <a:schemeClr val="tx1"/>
                </a:solidFill>
                <a:latin typeface="Arial" charset="0"/>
                <a:ea typeface="ＭＳ Ｐゴシック" charset="0"/>
              </a:defRPr>
            </a:lvl2pPr>
            <a:lvl3pPr marL="1143000" indent="-228600" eaLnBrk="0" hangingPunct="0">
              <a:defRPr sz="2400" b="1">
                <a:solidFill>
                  <a:schemeClr val="tx1"/>
                </a:solidFill>
                <a:latin typeface="Arial" charset="0"/>
                <a:ea typeface="ＭＳ Ｐゴシック" charset="0"/>
              </a:defRPr>
            </a:lvl3pPr>
            <a:lvl4pPr marL="1600200" indent="-228600" eaLnBrk="0" hangingPunct="0">
              <a:defRPr sz="2400" b="1">
                <a:solidFill>
                  <a:schemeClr val="tx1"/>
                </a:solidFill>
                <a:latin typeface="Arial" charset="0"/>
                <a:ea typeface="ＭＳ Ｐゴシック" charset="0"/>
              </a:defRPr>
            </a:lvl4pPr>
            <a:lvl5pPr marL="2057400" indent="-228600" eaLnBrk="0" hangingPunct="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eaLnBrk="1" hangingPunct="1"/>
            <a:r>
              <a:rPr lang="en-US" sz="1500" dirty="0">
                <a:solidFill>
                  <a:srgbClr val="0000FF"/>
                </a:solidFill>
              </a:rPr>
              <a:t>0.3</a:t>
            </a:r>
            <a:endParaRPr lang="et-EE" sz="1500" dirty="0">
              <a:solidFill>
                <a:srgbClr val="0000FF"/>
              </a:solidFill>
            </a:endParaRPr>
          </a:p>
        </p:txBody>
      </p:sp>
      <p:sp>
        <p:nvSpPr>
          <p:cNvPr id="12" name="Oval 11"/>
          <p:cNvSpPr/>
          <p:nvPr/>
        </p:nvSpPr>
        <p:spPr>
          <a:xfrm>
            <a:off x="1225909" y="4653176"/>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14" name="Oval 13"/>
          <p:cNvSpPr/>
          <p:nvPr/>
        </p:nvSpPr>
        <p:spPr>
          <a:xfrm>
            <a:off x="1789808" y="4655677"/>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0" name="Oval 19"/>
          <p:cNvSpPr/>
          <p:nvPr/>
        </p:nvSpPr>
        <p:spPr>
          <a:xfrm>
            <a:off x="2643640" y="4678705"/>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1" name="Oval 20"/>
          <p:cNvSpPr/>
          <p:nvPr/>
        </p:nvSpPr>
        <p:spPr>
          <a:xfrm>
            <a:off x="3729419" y="4675243"/>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2" name="Oval 21"/>
          <p:cNvSpPr/>
          <p:nvPr/>
        </p:nvSpPr>
        <p:spPr>
          <a:xfrm>
            <a:off x="4148352" y="4686276"/>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3" name="Oval 22"/>
          <p:cNvSpPr/>
          <p:nvPr/>
        </p:nvSpPr>
        <p:spPr>
          <a:xfrm>
            <a:off x="4944198" y="4682814"/>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4" name="Oval 23"/>
          <p:cNvSpPr/>
          <p:nvPr/>
        </p:nvSpPr>
        <p:spPr>
          <a:xfrm>
            <a:off x="5305144" y="4693847"/>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5" name="Oval 24"/>
          <p:cNvSpPr/>
          <p:nvPr/>
        </p:nvSpPr>
        <p:spPr>
          <a:xfrm>
            <a:off x="5724076" y="4704880"/>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6" name="Oval 25"/>
          <p:cNvSpPr/>
          <p:nvPr/>
        </p:nvSpPr>
        <p:spPr>
          <a:xfrm>
            <a:off x="6128512" y="4686922"/>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sp>
        <p:nvSpPr>
          <p:cNvPr id="27" name="Oval 26"/>
          <p:cNvSpPr/>
          <p:nvPr/>
        </p:nvSpPr>
        <p:spPr>
          <a:xfrm>
            <a:off x="6996839" y="4668964"/>
            <a:ext cx="231953" cy="1739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7"/>
          </a:p>
        </p:txBody>
      </p:sp>
      <p:cxnSp>
        <p:nvCxnSpPr>
          <p:cNvPr id="28" name="Straight Connector 27"/>
          <p:cNvCxnSpPr/>
          <p:nvPr/>
        </p:nvCxnSpPr>
        <p:spPr>
          <a:xfrm flipV="1">
            <a:off x="1240404" y="5059061"/>
            <a:ext cx="6175733" cy="289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744" name="Straight Connector 31743"/>
          <p:cNvCxnSpPr/>
          <p:nvPr/>
        </p:nvCxnSpPr>
        <p:spPr>
          <a:xfrm>
            <a:off x="1240400" y="4899606"/>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396685" y="4896143"/>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686918" y="4910639"/>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046426" y="4921673"/>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9385394" y="4816739"/>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416673" y="4885756"/>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4984682" y="4932706"/>
            <a:ext cx="0" cy="405885"/>
          </a:xfrm>
          <a:prstGeom prst="line">
            <a:avLst/>
          </a:prstGeom>
        </p:spPr>
        <p:style>
          <a:lnRef idx="2">
            <a:schemeClr val="accent1"/>
          </a:lnRef>
          <a:fillRef idx="0">
            <a:schemeClr val="accent1"/>
          </a:fillRef>
          <a:effectRef idx="1">
            <a:schemeClr val="accent1"/>
          </a:effectRef>
          <a:fontRef idx="minor">
            <a:schemeClr val="tx1"/>
          </a:fontRef>
        </p:style>
      </p:cxnSp>
      <p:sp>
        <p:nvSpPr>
          <p:cNvPr id="31746" name="TextBox 31745"/>
          <p:cNvSpPr txBox="1"/>
          <p:nvPr/>
        </p:nvSpPr>
        <p:spPr>
          <a:xfrm>
            <a:off x="966671" y="5337457"/>
            <a:ext cx="739343" cy="348878"/>
          </a:xfrm>
          <a:prstGeom prst="rect">
            <a:avLst/>
          </a:prstGeom>
          <a:noFill/>
        </p:spPr>
        <p:txBody>
          <a:bodyPr wrap="square" rtlCol="0">
            <a:spAutoFit/>
          </a:bodyPr>
          <a:lstStyle/>
          <a:p>
            <a:r>
              <a:rPr lang="en-US" sz="1667" dirty="0"/>
              <a:t>9:00</a:t>
            </a:r>
          </a:p>
        </p:txBody>
      </p:sp>
      <p:sp>
        <p:nvSpPr>
          <p:cNvPr id="43" name="TextBox 42"/>
          <p:cNvSpPr txBox="1"/>
          <p:nvPr/>
        </p:nvSpPr>
        <p:spPr>
          <a:xfrm>
            <a:off x="1989669" y="5398794"/>
            <a:ext cx="863665" cy="348878"/>
          </a:xfrm>
          <a:prstGeom prst="rect">
            <a:avLst/>
          </a:prstGeom>
          <a:noFill/>
        </p:spPr>
        <p:txBody>
          <a:bodyPr wrap="square" rtlCol="0">
            <a:spAutoFit/>
          </a:bodyPr>
          <a:lstStyle/>
          <a:p>
            <a:r>
              <a:rPr lang="en-US" sz="1667" dirty="0"/>
              <a:t>10:00</a:t>
            </a:r>
          </a:p>
        </p:txBody>
      </p:sp>
      <p:sp>
        <p:nvSpPr>
          <p:cNvPr id="44" name="TextBox 43"/>
          <p:cNvSpPr txBox="1"/>
          <p:nvPr/>
        </p:nvSpPr>
        <p:spPr>
          <a:xfrm>
            <a:off x="3268601" y="5373350"/>
            <a:ext cx="864206" cy="348878"/>
          </a:xfrm>
          <a:prstGeom prst="rect">
            <a:avLst/>
          </a:prstGeom>
          <a:noFill/>
        </p:spPr>
        <p:txBody>
          <a:bodyPr wrap="square" rtlCol="0">
            <a:spAutoFit/>
          </a:bodyPr>
          <a:lstStyle/>
          <a:p>
            <a:r>
              <a:rPr lang="en-US" sz="1667" dirty="0"/>
              <a:t>11:00</a:t>
            </a:r>
          </a:p>
        </p:txBody>
      </p:sp>
      <p:sp>
        <p:nvSpPr>
          <p:cNvPr id="45" name="TextBox 44"/>
          <p:cNvSpPr txBox="1"/>
          <p:nvPr/>
        </p:nvSpPr>
        <p:spPr>
          <a:xfrm>
            <a:off x="4545348" y="5355415"/>
            <a:ext cx="842473" cy="348878"/>
          </a:xfrm>
          <a:prstGeom prst="rect">
            <a:avLst/>
          </a:prstGeom>
          <a:noFill/>
        </p:spPr>
        <p:txBody>
          <a:bodyPr wrap="square" rtlCol="0">
            <a:spAutoFit/>
          </a:bodyPr>
          <a:lstStyle/>
          <a:p>
            <a:r>
              <a:rPr lang="en-US" sz="1667" dirty="0"/>
              <a:t>12:00</a:t>
            </a:r>
          </a:p>
        </p:txBody>
      </p:sp>
      <p:sp>
        <p:nvSpPr>
          <p:cNvPr id="46" name="TextBox 45"/>
          <p:cNvSpPr txBox="1"/>
          <p:nvPr/>
        </p:nvSpPr>
        <p:spPr>
          <a:xfrm>
            <a:off x="5683605" y="5367044"/>
            <a:ext cx="879244" cy="348878"/>
          </a:xfrm>
          <a:prstGeom prst="rect">
            <a:avLst/>
          </a:prstGeom>
          <a:noFill/>
        </p:spPr>
        <p:txBody>
          <a:bodyPr wrap="square" rtlCol="0">
            <a:spAutoFit/>
          </a:bodyPr>
          <a:lstStyle/>
          <a:p>
            <a:r>
              <a:rPr lang="en-US" sz="1667" dirty="0"/>
              <a:t>13:00</a:t>
            </a:r>
          </a:p>
        </p:txBody>
      </p:sp>
      <p:sp>
        <p:nvSpPr>
          <p:cNvPr id="47" name="TextBox 46"/>
          <p:cNvSpPr txBox="1"/>
          <p:nvPr/>
        </p:nvSpPr>
        <p:spPr>
          <a:xfrm>
            <a:off x="6938619" y="5279466"/>
            <a:ext cx="850376" cy="348878"/>
          </a:xfrm>
          <a:prstGeom prst="rect">
            <a:avLst/>
          </a:prstGeom>
          <a:noFill/>
        </p:spPr>
        <p:txBody>
          <a:bodyPr wrap="square" rtlCol="0">
            <a:spAutoFit/>
          </a:bodyPr>
          <a:lstStyle/>
          <a:p>
            <a:r>
              <a:rPr lang="en-US" sz="1667" dirty="0" smtClean="0"/>
              <a:t>14:00</a:t>
            </a:r>
            <a:endParaRPr lang="en-US" sz="1667" dirty="0"/>
          </a:p>
        </p:txBody>
      </p:sp>
      <p:cxnSp>
        <p:nvCxnSpPr>
          <p:cNvPr id="49" name="Straight Connector 48"/>
          <p:cNvCxnSpPr/>
          <p:nvPr/>
        </p:nvCxnSpPr>
        <p:spPr>
          <a:xfrm>
            <a:off x="1367400" y="4301814"/>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1748" name="Straight Connector 31747"/>
          <p:cNvCxnSpPr/>
          <p:nvPr/>
        </p:nvCxnSpPr>
        <p:spPr>
          <a:xfrm flipV="1">
            <a:off x="1356381" y="4276285"/>
            <a:ext cx="579881" cy="1449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2741113" y="4298352"/>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3828363" y="4298352"/>
            <a:ext cx="0" cy="405885"/>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2733598" y="4290780"/>
            <a:ext cx="1101774"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1929300" y="4283856"/>
            <a:ext cx="0" cy="405885"/>
          </a:xfrm>
          <a:prstGeom prst="line">
            <a:avLst/>
          </a:prstGeom>
        </p:spPr>
        <p:style>
          <a:lnRef idx="2">
            <a:schemeClr val="accent1"/>
          </a:lnRef>
          <a:fillRef idx="0">
            <a:schemeClr val="accent1"/>
          </a:fillRef>
          <a:effectRef idx="1">
            <a:schemeClr val="accent1"/>
          </a:effectRef>
          <a:fontRef idx="minor">
            <a:schemeClr val="tx1"/>
          </a:fontRef>
        </p:style>
      </p:cxnSp>
      <p:sp>
        <p:nvSpPr>
          <p:cNvPr id="31758" name="TextBox 31757"/>
          <p:cNvSpPr txBox="1"/>
          <p:nvPr/>
        </p:nvSpPr>
        <p:spPr>
          <a:xfrm>
            <a:off x="1286986" y="4000862"/>
            <a:ext cx="702683" cy="348878"/>
          </a:xfrm>
          <a:prstGeom prst="rect">
            <a:avLst/>
          </a:prstGeom>
          <a:noFill/>
        </p:spPr>
        <p:txBody>
          <a:bodyPr wrap="square" rtlCol="0">
            <a:spAutoFit/>
          </a:bodyPr>
          <a:lstStyle/>
          <a:p>
            <a:r>
              <a:rPr lang="en-US" sz="1667" dirty="0"/>
              <a:t>35m</a:t>
            </a:r>
          </a:p>
        </p:txBody>
      </p:sp>
      <p:sp>
        <p:nvSpPr>
          <p:cNvPr id="70" name="TextBox 69"/>
          <p:cNvSpPr txBox="1"/>
          <p:nvPr/>
        </p:nvSpPr>
        <p:spPr>
          <a:xfrm>
            <a:off x="2918578" y="3997400"/>
            <a:ext cx="679755" cy="348878"/>
          </a:xfrm>
          <a:prstGeom prst="rect">
            <a:avLst/>
          </a:prstGeom>
          <a:noFill/>
        </p:spPr>
        <p:txBody>
          <a:bodyPr wrap="square" rtlCol="0">
            <a:spAutoFit/>
          </a:bodyPr>
          <a:lstStyle/>
          <a:p>
            <a:r>
              <a:rPr lang="en-US" sz="1667" dirty="0"/>
              <a:t>55m</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50</a:t>
            </a:fld>
            <a:endParaRPr lang="en-AU">
              <a:solidFill>
                <a:prstClr val="black">
                  <a:lumMod val="50000"/>
                  <a:lumOff val="50000"/>
                </a:prstClr>
              </a:solidFill>
            </a:endParaRPr>
          </a:p>
        </p:txBody>
      </p:sp>
    </p:spTree>
    <p:extLst>
      <p:ext uri="{BB962C8B-B14F-4D97-AF65-F5344CB8AC3E}">
        <p14:creationId xmlns:p14="http://schemas.microsoft.com/office/powerpoint/2010/main" val="382240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7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7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17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17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p:bldP spid="12" grpId="0" animBg="1"/>
      <p:bldP spid="14" grpId="0" animBg="1"/>
      <p:bldP spid="20" grpId="0" animBg="1"/>
      <p:bldP spid="21" grpId="0" animBg="1"/>
      <p:bldP spid="22" grpId="0" animBg="1"/>
      <p:bldP spid="23" grpId="0" animBg="1"/>
      <p:bldP spid="24" grpId="0" animBg="1"/>
      <p:bldP spid="25" grpId="0" animBg="1"/>
      <p:bldP spid="26" grpId="0" animBg="1"/>
      <p:bldP spid="27" grpId="0" animBg="1"/>
      <p:bldP spid="31746" grpId="0"/>
      <p:bldP spid="43" grpId="0"/>
      <p:bldP spid="44" grpId="0"/>
      <p:bldP spid="45" grpId="0"/>
      <p:bldP spid="46" grpId="0"/>
      <p:bldP spid="47" grpId="0"/>
      <p:bldP spid="31758" grpId="0"/>
      <p:bldP spid="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143000" y="63500"/>
            <a:ext cx="6858000" cy="952500"/>
          </a:xfrm>
        </p:spPr>
        <p:txBody>
          <a:bodyPr/>
          <a:lstStyle/>
          <a:p>
            <a:r>
              <a:rPr lang="en-US" dirty="0">
                <a:latin typeface="Arial" charset="0"/>
                <a:ea typeface="ＭＳ Ｐゴシック" charset="0"/>
                <a:cs typeface="ＭＳ Ｐゴシック" charset="0"/>
              </a:rPr>
              <a:t>Elements of a simulation model</a:t>
            </a:r>
            <a:endParaRPr lang="et-EE" dirty="0">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000125" y="1016001"/>
            <a:ext cx="7262813" cy="4163219"/>
          </a:xfrm>
        </p:spPr>
        <p:txBody>
          <a:bodyPr>
            <a:normAutofit/>
          </a:bodyPr>
          <a:lstStyle/>
          <a:p>
            <a:pPr marL="380985" indent="-380985">
              <a:buFont typeface="+mj-lt"/>
              <a:buAutoNum type="arabicPeriod"/>
            </a:pPr>
            <a:r>
              <a:rPr lang="en-US" dirty="0" smtClean="0">
                <a:latin typeface="Arial" charset="0"/>
                <a:ea typeface="ＭＳ Ｐゴシック" charset="0"/>
                <a:cs typeface="ＭＳ Ｐゴシック" charset="0"/>
              </a:rPr>
              <a:t>Processing times </a:t>
            </a:r>
            <a:r>
              <a:rPr lang="en-US" dirty="0">
                <a:latin typeface="Arial" charset="0"/>
                <a:ea typeface="ＭＳ Ｐゴシック" charset="0"/>
                <a:cs typeface="ＭＳ Ｐゴシック" charset="0"/>
              </a:rPr>
              <a:t>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380985" indent="-380985">
              <a:buFont typeface="+mj-lt"/>
              <a:buAutoNum type="arabicPeriod"/>
            </a:pPr>
            <a:r>
              <a:rPr lang="en-US" dirty="0" smtClean="0">
                <a:latin typeface="Arial" charset="0"/>
                <a:ea typeface="ＭＳ Ｐゴシック" charset="0"/>
                <a:cs typeface="ＭＳ Ｐゴシック" charset="0"/>
              </a:rPr>
              <a:t>Conditional branching probabilities</a:t>
            </a:r>
          </a:p>
          <a:p>
            <a:pPr marL="380985" indent="-380985">
              <a:buFont typeface="+mj-lt"/>
              <a:buAutoNum type="arabicPeriod"/>
            </a:pPr>
            <a:r>
              <a:rPr lang="en-US" dirty="0" smtClean="0">
                <a:latin typeface="Arial" charset="0"/>
                <a:ea typeface="ＭＳ Ｐゴシック" charset="0"/>
                <a:cs typeface="ＭＳ Ｐゴシック" charset="0"/>
              </a:rPr>
              <a:t>Arrival rate of process instances</a:t>
            </a:r>
            <a:endParaRPr lang="en-US" dirty="0">
              <a:latin typeface="Arial" charset="0"/>
              <a:ea typeface="ＭＳ Ｐゴシック" charset="0"/>
              <a:cs typeface="ＭＳ Ｐゴシック" charset="0"/>
            </a:endParaRPr>
          </a:p>
          <a:p>
            <a:pPr lvl="1"/>
            <a:r>
              <a:rPr lang="en-US" dirty="0">
                <a:latin typeface="Arial" charset="0"/>
                <a:ea typeface="ＭＳ Ｐゴシック" charset="0"/>
                <a:cs typeface="ＭＳ Ｐゴシック" charset="0"/>
              </a:rPr>
              <a:t>Typically exponential </a:t>
            </a:r>
            <a:r>
              <a:rPr lang="en-US" dirty="0" smtClean="0">
                <a:latin typeface="Arial" charset="0"/>
                <a:ea typeface="ＭＳ Ｐゴシック" charset="0"/>
                <a:cs typeface="ＭＳ Ｐゴシック" charset="0"/>
              </a:rPr>
              <a:t>distribution with a given mean inter-arrival time</a:t>
            </a:r>
          </a:p>
          <a:p>
            <a:pPr lvl="1"/>
            <a:r>
              <a:rPr lang="en-US" dirty="0" smtClean="0">
                <a:latin typeface="Arial" charset="0"/>
                <a:ea typeface="ＭＳ Ｐゴシック" charset="0"/>
                <a:cs typeface="ＭＳ Ｐゴシック" charset="0"/>
              </a:rPr>
              <a:t>Arrival calendar, e.g. Monday-Friday, 9am-5pm, or 24/7</a:t>
            </a:r>
          </a:p>
          <a:p>
            <a:pPr marL="380985" indent="-380985">
              <a:buFont typeface="+mj-lt"/>
              <a:buAutoNum type="arabicPeriod"/>
            </a:pPr>
            <a:r>
              <a:rPr lang="en-US" dirty="0" smtClean="0">
                <a:latin typeface="Arial" charset="0"/>
                <a:ea typeface="ＭＳ Ｐゴシック" charset="0"/>
                <a:cs typeface="ＭＳ Ｐゴシック" charset="0"/>
              </a:rPr>
              <a:t>Resource pools</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51</a:t>
            </a:fld>
            <a:endParaRPr lang="en-AU">
              <a:solidFill>
                <a:prstClr val="black">
                  <a:lumMod val="50000"/>
                  <a:lumOff val="50000"/>
                </a:prstClr>
              </a:solidFill>
            </a:endParaRPr>
          </a:p>
        </p:txBody>
      </p:sp>
    </p:spTree>
    <p:extLst>
      <p:ext uri="{BB962C8B-B14F-4D97-AF65-F5344CB8AC3E}">
        <p14:creationId xmlns:p14="http://schemas.microsoft.com/office/powerpoint/2010/main" val="3511210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143000" y="157428"/>
            <a:ext cx="6858000" cy="902229"/>
          </a:xfrm>
        </p:spPr>
        <p:txBody>
          <a:bodyPr/>
          <a:lstStyle/>
          <a:p>
            <a:r>
              <a:rPr lang="en-US" dirty="0">
                <a:latin typeface="Arial" charset="0"/>
                <a:ea typeface="ＭＳ Ｐゴシック" charset="0"/>
                <a:cs typeface="ＭＳ Ｐゴシック" charset="0"/>
              </a:rPr>
              <a:t>Resource </a:t>
            </a:r>
            <a:r>
              <a:rPr lang="en-US" dirty="0" smtClean="0">
                <a:latin typeface="Arial" charset="0"/>
                <a:ea typeface="ＭＳ Ｐゴシック" charset="0"/>
                <a:cs typeface="ＭＳ Ｐゴシック" charset="0"/>
              </a:rPr>
              <a:t>pools</a:t>
            </a:r>
            <a:endParaRPr lang="et-EE" dirty="0">
              <a:latin typeface="Arial" charset="0"/>
              <a:ea typeface="ＭＳ Ｐゴシック" charset="0"/>
              <a:cs typeface="ＭＳ Ｐゴシック" charset="0"/>
            </a:endParaRPr>
          </a:p>
        </p:txBody>
      </p:sp>
      <p:sp>
        <p:nvSpPr>
          <p:cNvPr id="32770" name="Content Placeholder 2"/>
          <p:cNvSpPr>
            <a:spLocks noGrp="1"/>
          </p:cNvSpPr>
          <p:nvPr>
            <p:ph idx="1"/>
          </p:nvPr>
        </p:nvSpPr>
        <p:spPr>
          <a:xfrm>
            <a:off x="1143000" y="1088761"/>
            <a:ext cx="6858000" cy="3869531"/>
          </a:xfrm>
        </p:spPr>
        <p:txBody>
          <a:bodyPr/>
          <a:lstStyle/>
          <a:p>
            <a:r>
              <a:rPr lang="en-US" dirty="0" smtClean="0">
                <a:latin typeface="Arial" charset="0"/>
                <a:ea typeface="ＭＳ Ｐゴシック" charset="0"/>
              </a:rPr>
              <a:t>Name</a:t>
            </a:r>
          </a:p>
          <a:p>
            <a:r>
              <a:rPr lang="en-US" dirty="0" smtClean="0">
                <a:latin typeface="Arial" charset="0"/>
                <a:ea typeface="ＭＳ Ｐゴシック" charset="0"/>
              </a:rPr>
              <a:t>Size of the resource pool</a:t>
            </a:r>
          </a:p>
          <a:p>
            <a:r>
              <a:rPr lang="en-US" dirty="0" smtClean="0">
                <a:latin typeface="Arial" charset="0"/>
                <a:ea typeface="ＭＳ Ｐゴシック" charset="0"/>
              </a:rPr>
              <a:t>Cost per time unit of a resource in the pool</a:t>
            </a:r>
          </a:p>
          <a:p>
            <a:r>
              <a:rPr lang="en-US" dirty="0" smtClean="0">
                <a:latin typeface="Arial" charset="0"/>
                <a:ea typeface="ＭＳ Ｐゴシック" charset="0"/>
              </a:rPr>
              <a:t>Availability of the pool (working calendar)</a:t>
            </a:r>
          </a:p>
          <a:p>
            <a:r>
              <a:rPr lang="en-US" dirty="0" smtClean="0">
                <a:latin typeface="Arial" charset="0"/>
                <a:ea typeface="ＭＳ Ｐゴシック" charset="0"/>
              </a:rPr>
              <a:t>Examples</a:t>
            </a:r>
          </a:p>
          <a:p>
            <a:pPr lvl="1"/>
            <a:r>
              <a:rPr lang="en-US" dirty="0" smtClean="0">
                <a:latin typeface="Arial" charset="0"/>
                <a:ea typeface="ＭＳ Ｐゴシック" charset="0"/>
              </a:rPr>
              <a:t>Clerk			Credit Officer</a:t>
            </a:r>
          </a:p>
          <a:p>
            <a:pPr lvl="1"/>
            <a:r>
              <a:rPr lang="et-EE" dirty="0" smtClean="0">
                <a:latin typeface="Arial" charset="0"/>
                <a:ea typeface="ＭＳ Ｐゴシック" charset="0"/>
              </a:rPr>
              <a:t>€</a:t>
            </a:r>
            <a:r>
              <a:rPr lang="en-US" dirty="0" smtClean="0">
                <a:latin typeface="Arial" charset="0"/>
                <a:ea typeface="ＭＳ Ｐゴシック" charset="0"/>
              </a:rPr>
              <a:t> 25 </a:t>
            </a:r>
            <a:r>
              <a:rPr lang="en-US" dirty="0">
                <a:latin typeface="Arial" charset="0"/>
                <a:ea typeface="ＭＳ Ｐゴシック" charset="0"/>
              </a:rPr>
              <a:t>per </a:t>
            </a:r>
            <a:r>
              <a:rPr lang="en-US" dirty="0" smtClean="0">
                <a:latin typeface="Arial" charset="0"/>
                <a:ea typeface="ＭＳ Ｐゴシック" charset="0"/>
              </a:rPr>
              <a:t>hour			</a:t>
            </a:r>
            <a:r>
              <a:rPr lang="et-EE" dirty="0">
                <a:latin typeface="Arial" charset="0"/>
                <a:ea typeface="ＭＳ Ｐゴシック" charset="0"/>
              </a:rPr>
              <a:t>€</a:t>
            </a:r>
            <a:r>
              <a:rPr lang="en-US" dirty="0">
                <a:latin typeface="Arial" charset="0"/>
                <a:ea typeface="ＭＳ Ｐゴシック" charset="0"/>
              </a:rPr>
              <a:t> 25 per hour</a:t>
            </a:r>
          </a:p>
          <a:p>
            <a:pPr lvl="1"/>
            <a:r>
              <a:rPr lang="en-US" dirty="0" smtClean="0">
                <a:latin typeface="Arial" charset="0"/>
                <a:ea typeface="ＭＳ Ｐゴシック" charset="0"/>
              </a:rPr>
              <a:t>Monday-Friday, 9am-5pm	Monday-Friday, </a:t>
            </a:r>
            <a:r>
              <a:rPr lang="en-US" dirty="0">
                <a:latin typeface="Arial" charset="0"/>
                <a:ea typeface="ＭＳ Ｐゴシック" charset="0"/>
              </a:rPr>
              <a:t>9am-</a:t>
            </a:r>
            <a:r>
              <a:rPr lang="en-US" dirty="0" smtClean="0">
                <a:latin typeface="Arial" charset="0"/>
                <a:ea typeface="ＭＳ Ｐゴシック" charset="0"/>
              </a:rPr>
              <a:t>5pm</a:t>
            </a:r>
          </a:p>
          <a:p>
            <a:r>
              <a:rPr lang="en-US" dirty="0" smtClean="0">
                <a:latin typeface="Arial" charset="0"/>
                <a:ea typeface="ＭＳ Ｐゴシック" charset="0"/>
              </a:rPr>
              <a:t>In some tools, it is possible to define cost and calendar per resource, rather than for entire resource pool</a:t>
            </a:r>
            <a:endParaRPr lang="en-US" dirty="0">
              <a:latin typeface="Arial" charset="0"/>
              <a:ea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52</a:t>
            </a:fld>
            <a:endParaRPr lang="en-AU">
              <a:solidFill>
                <a:prstClr val="black">
                  <a:lumMod val="50000"/>
                  <a:lumOff val="50000"/>
                </a:prstClr>
              </a:solidFill>
            </a:endParaRPr>
          </a:p>
        </p:txBody>
      </p:sp>
    </p:spTree>
    <p:extLst>
      <p:ext uri="{BB962C8B-B14F-4D97-AF65-F5344CB8AC3E}">
        <p14:creationId xmlns:p14="http://schemas.microsoft.com/office/powerpoint/2010/main" val="11993720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143000" y="63500"/>
            <a:ext cx="6858000" cy="952500"/>
          </a:xfrm>
        </p:spPr>
        <p:txBody>
          <a:bodyPr/>
          <a:lstStyle/>
          <a:p>
            <a:r>
              <a:rPr lang="en-US" dirty="0">
                <a:latin typeface="Arial" charset="0"/>
                <a:ea typeface="ＭＳ Ｐゴシック" charset="0"/>
                <a:cs typeface="ＭＳ Ｐゴシック" charset="0"/>
              </a:rPr>
              <a:t>Elements of a simulation model</a:t>
            </a:r>
            <a:endParaRPr lang="et-EE" dirty="0">
              <a:latin typeface="Arial" charset="0"/>
              <a:ea typeface="ＭＳ Ｐゴシック" charset="0"/>
              <a:cs typeface="ＭＳ Ｐゴシック" charset="0"/>
            </a:endParaRPr>
          </a:p>
        </p:txBody>
      </p:sp>
      <p:sp>
        <p:nvSpPr>
          <p:cNvPr id="30722" name="Content Placeholder 2"/>
          <p:cNvSpPr>
            <a:spLocks noGrp="1"/>
          </p:cNvSpPr>
          <p:nvPr>
            <p:ph idx="1"/>
          </p:nvPr>
        </p:nvSpPr>
        <p:spPr>
          <a:xfrm>
            <a:off x="1000125" y="1016001"/>
            <a:ext cx="7262813" cy="4163219"/>
          </a:xfrm>
        </p:spPr>
        <p:txBody>
          <a:bodyPr>
            <a:normAutofit/>
          </a:bodyPr>
          <a:lstStyle/>
          <a:p>
            <a:pPr marL="380985" indent="-380985">
              <a:buFont typeface="+mj-lt"/>
              <a:buAutoNum type="arabicPeriod"/>
            </a:pPr>
            <a:r>
              <a:rPr lang="en-US" dirty="0" smtClean="0">
                <a:latin typeface="Arial" charset="0"/>
                <a:ea typeface="ＭＳ Ｐゴシック" charset="0"/>
                <a:cs typeface="ＭＳ Ｐゴシック" charset="0"/>
              </a:rPr>
              <a:t>Processing times </a:t>
            </a:r>
            <a:r>
              <a:rPr lang="en-US" dirty="0">
                <a:latin typeface="Arial" charset="0"/>
                <a:ea typeface="ＭＳ Ｐゴシック" charset="0"/>
                <a:cs typeface="ＭＳ Ｐゴシック" charset="0"/>
              </a:rPr>
              <a:t>of activities</a:t>
            </a:r>
          </a:p>
          <a:p>
            <a:pPr lvl="1"/>
            <a:r>
              <a:rPr lang="en-US" dirty="0">
                <a:latin typeface="Arial" charset="0"/>
                <a:ea typeface="ＭＳ Ｐゴシック" charset="0"/>
                <a:cs typeface="ＭＳ Ｐゴシック" charset="0"/>
              </a:rPr>
              <a:t>Fixed value</a:t>
            </a:r>
          </a:p>
          <a:p>
            <a:pPr lvl="1"/>
            <a:r>
              <a:rPr lang="en-US" dirty="0">
                <a:latin typeface="Arial" charset="0"/>
                <a:ea typeface="ＭＳ Ｐゴシック" charset="0"/>
                <a:cs typeface="ＭＳ Ｐゴシック" charset="0"/>
              </a:rPr>
              <a:t>Probability distribution</a:t>
            </a:r>
          </a:p>
          <a:p>
            <a:pPr marL="380985" indent="-380985">
              <a:buFont typeface="+mj-lt"/>
              <a:buAutoNum type="arabicPeriod"/>
            </a:pPr>
            <a:r>
              <a:rPr lang="en-US" dirty="0" smtClean="0">
                <a:latin typeface="Arial" charset="0"/>
                <a:ea typeface="ＭＳ Ｐゴシック" charset="0"/>
                <a:cs typeface="ＭＳ Ｐゴシック" charset="0"/>
              </a:rPr>
              <a:t>Conditional branching probabilities</a:t>
            </a:r>
          </a:p>
          <a:p>
            <a:pPr marL="380985" indent="-380985">
              <a:buFont typeface="+mj-lt"/>
              <a:buAutoNum type="arabicPeriod"/>
            </a:pPr>
            <a:r>
              <a:rPr lang="en-US" dirty="0">
                <a:latin typeface="Arial" charset="0"/>
                <a:ea typeface="ＭＳ Ｐゴシック" charset="0"/>
                <a:cs typeface="ＭＳ Ｐゴシック" charset="0"/>
              </a:rPr>
              <a:t>Arrival rate of process instances and probability distribution</a:t>
            </a:r>
          </a:p>
          <a:p>
            <a:pPr lvl="1"/>
            <a:r>
              <a:rPr lang="en-US" dirty="0">
                <a:latin typeface="Arial" charset="0"/>
                <a:ea typeface="ＭＳ Ｐゴシック" charset="0"/>
                <a:cs typeface="ＭＳ Ｐゴシック" charset="0"/>
              </a:rPr>
              <a:t>Typically exponential distribution with a given mean inter-arrival time</a:t>
            </a:r>
          </a:p>
          <a:p>
            <a:pPr lvl="1"/>
            <a:r>
              <a:rPr lang="en-US" dirty="0">
                <a:latin typeface="Arial" charset="0"/>
                <a:ea typeface="ＭＳ Ｐゴシック" charset="0"/>
                <a:cs typeface="ＭＳ Ｐゴシック" charset="0"/>
              </a:rPr>
              <a:t>Arrival calendar, e.g. Monday-Friday, 9am-5pm, or 24/7</a:t>
            </a:r>
          </a:p>
          <a:p>
            <a:pPr marL="380985" indent="-380985">
              <a:buFont typeface="+mj-lt"/>
              <a:buAutoNum type="arabicPeriod"/>
            </a:pPr>
            <a:r>
              <a:rPr lang="en-US" dirty="0" smtClean="0">
                <a:latin typeface="Arial" charset="0"/>
                <a:ea typeface="ＭＳ Ｐゴシック" charset="0"/>
                <a:cs typeface="ＭＳ Ｐゴシック" charset="0"/>
              </a:rPr>
              <a:t>Resource </a:t>
            </a:r>
            <a:r>
              <a:rPr lang="en-US" dirty="0">
                <a:latin typeface="Arial" charset="0"/>
                <a:ea typeface="ＭＳ Ｐゴシック" charset="0"/>
                <a:cs typeface="ＭＳ Ｐゴシック" charset="0"/>
              </a:rPr>
              <a:t>pools</a:t>
            </a:r>
          </a:p>
          <a:p>
            <a:pPr marL="380985" indent="-380985">
              <a:buFont typeface="+mj-lt"/>
              <a:buAutoNum type="arabicPeriod"/>
            </a:pPr>
            <a:r>
              <a:rPr lang="en-US" dirty="0" smtClean="0">
                <a:latin typeface="Arial" charset="0"/>
                <a:ea typeface="ＭＳ Ｐゴシック" charset="0"/>
                <a:cs typeface="ＭＳ Ｐゴシック" charset="0"/>
              </a:rPr>
              <a:t>Assignment of tasks to resource pools</a:t>
            </a: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53</a:t>
            </a:fld>
            <a:endParaRPr lang="en-AU">
              <a:solidFill>
                <a:prstClr val="black">
                  <a:lumMod val="50000"/>
                  <a:lumOff val="50000"/>
                </a:prstClr>
              </a:solidFill>
            </a:endParaRPr>
          </a:p>
        </p:txBody>
      </p:sp>
    </p:spTree>
    <p:extLst>
      <p:ext uri="{BB962C8B-B14F-4D97-AF65-F5344CB8AC3E}">
        <p14:creationId xmlns:p14="http://schemas.microsoft.com/office/powerpoint/2010/main" val="728865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1-14 at 4.43.1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999" y="1767348"/>
            <a:ext cx="7147413" cy="2307235"/>
          </a:xfrm>
          <a:prstGeom prst="rect">
            <a:avLst/>
          </a:prstGeom>
        </p:spPr>
      </p:pic>
      <p:sp>
        <p:nvSpPr>
          <p:cNvPr id="31745" name="Rectangle 2"/>
          <p:cNvSpPr>
            <a:spLocks noGrp="1" noChangeArrowheads="1"/>
          </p:cNvSpPr>
          <p:nvPr>
            <p:ph type="title"/>
          </p:nvPr>
        </p:nvSpPr>
        <p:spPr/>
        <p:txBody>
          <a:bodyPr/>
          <a:lstStyle/>
          <a:p>
            <a:r>
              <a:rPr lang="en-US" dirty="0" smtClean="0">
                <a:latin typeface="Arial" charset="0"/>
                <a:ea typeface="ＭＳ Ｐゴシック" charset="0"/>
                <a:cs typeface="ＭＳ Ｐゴシック" charset="0"/>
              </a:rPr>
              <a:t>Resource pool assignment</a:t>
            </a:r>
            <a:endParaRPr lang="en-US" dirty="0">
              <a:latin typeface="Arial" charset="0"/>
              <a:ea typeface="ＭＳ Ｐゴシック" charset="0"/>
              <a:cs typeface="ＭＳ Ｐゴシック" charset="0"/>
            </a:endParaRPr>
          </a:p>
        </p:txBody>
      </p:sp>
      <p:sp>
        <p:nvSpPr>
          <p:cNvPr id="2" name="TextBox 1"/>
          <p:cNvSpPr txBox="1"/>
          <p:nvPr/>
        </p:nvSpPr>
        <p:spPr>
          <a:xfrm>
            <a:off x="3545430" y="3160101"/>
            <a:ext cx="898816" cy="323165"/>
          </a:xfrm>
          <a:prstGeom prst="rect">
            <a:avLst/>
          </a:prstGeom>
          <a:noFill/>
        </p:spPr>
        <p:txBody>
          <a:bodyPr wrap="square" rtlCol="0">
            <a:spAutoFit/>
          </a:bodyPr>
          <a:lstStyle/>
          <a:p>
            <a:pPr algn="ctr"/>
            <a:r>
              <a:rPr lang="en-US" sz="1500" dirty="0">
                <a:solidFill>
                  <a:srgbClr val="3366FF"/>
                </a:solidFill>
              </a:rPr>
              <a:t>Officer</a:t>
            </a:r>
          </a:p>
        </p:txBody>
      </p:sp>
      <p:sp>
        <p:nvSpPr>
          <p:cNvPr id="6" name="TextBox 5"/>
          <p:cNvSpPr txBox="1"/>
          <p:nvPr/>
        </p:nvSpPr>
        <p:spPr>
          <a:xfrm>
            <a:off x="1515847" y="3663995"/>
            <a:ext cx="1609170" cy="323165"/>
          </a:xfrm>
          <a:prstGeom prst="rect">
            <a:avLst/>
          </a:prstGeom>
          <a:noFill/>
        </p:spPr>
        <p:txBody>
          <a:bodyPr wrap="square" rtlCol="0">
            <a:spAutoFit/>
          </a:bodyPr>
          <a:lstStyle/>
          <a:p>
            <a:pPr algn="ctr"/>
            <a:r>
              <a:rPr lang="en-US" sz="1500" dirty="0">
                <a:solidFill>
                  <a:srgbClr val="3366FF"/>
                </a:solidFill>
              </a:rPr>
              <a:t>Clerk</a:t>
            </a:r>
          </a:p>
        </p:txBody>
      </p:sp>
      <p:sp>
        <p:nvSpPr>
          <p:cNvPr id="7" name="TextBox 6"/>
          <p:cNvSpPr txBox="1"/>
          <p:nvPr/>
        </p:nvSpPr>
        <p:spPr>
          <a:xfrm>
            <a:off x="1512374" y="1631109"/>
            <a:ext cx="1609170" cy="323165"/>
          </a:xfrm>
          <a:prstGeom prst="rect">
            <a:avLst/>
          </a:prstGeom>
          <a:noFill/>
        </p:spPr>
        <p:txBody>
          <a:bodyPr wrap="square" rtlCol="0">
            <a:spAutoFit/>
          </a:bodyPr>
          <a:lstStyle/>
          <a:p>
            <a:pPr algn="ctr"/>
            <a:r>
              <a:rPr lang="en-US" sz="1500" dirty="0">
                <a:solidFill>
                  <a:srgbClr val="3366FF"/>
                </a:solidFill>
              </a:rPr>
              <a:t>Clerk</a:t>
            </a:r>
          </a:p>
        </p:txBody>
      </p:sp>
      <p:sp>
        <p:nvSpPr>
          <p:cNvPr id="8" name="TextBox 7"/>
          <p:cNvSpPr txBox="1"/>
          <p:nvPr/>
        </p:nvSpPr>
        <p:spPr>
          <a:xfrm>
            <a:off x="4538779" y="1642141"/>
            <a:ext cx="1609170" cy="323165"/>
          </a:xfrm>
          <a:prstGeom prst="rect">
            <a:avLst/>
          </a:prstGeom>
          <a:noFill/>
        </p:spPr>
        <p:txBody>
          <a:bodyPr wrap="square" rtlCol="0">
            <a:spAutoFit/>
          </a:bodyPr>
          <a:lstStyle/>
          <a:p>
            <a:pPr algn="ctr"/>
            <a:r>
              <a:rPr lang="en-US" sz="1500" dirty="0">
                <a:solidFill>
                  <a:srgbClr val="3366FF"/>
                </a:solidFill>
              </a:rPr>
              <a:t>Officer</a:t>
            </a:r>
          </a:p>
        </p:txBody>
      </p:sp>
      <p:sp>
        <p:nvSpPr>
          <p:cNvPr id="9" name="TextBox 8"/>
          <p:cNvSpPr txBox="1"/>
          <p:nvPr/>
        </p:nvSpPr>
        <p:spPr>
          <a:xfrm>
            <a:off x="4567760" y="3657069"/>
            <a:ext cx="1609170" cy="323165"/>
          </a:xfrm>
          <a:prstGeom prst="rect">
            <a:avLst/>
          </a:prstGeom>
          <a:noFill/>
        </p:spPr>
        <p:txBody>
          <a:bodyPr wrap="square" rtlCol="0">
            <a:spAutoFit/>
          </a:bodyPr>
          <a:lstStyle/>
          <a:p>
            <a:pPr algn="ctr"/>
            <a:r>
              <a:rPr lang="en-US" sz="1500" dirty="0">
                <a:solidFill>
                  <a:srgbClr val="3366FF"/>
                </a:solidFill>
              </a:rPr>
              <a:t>Officer</a:t>
            </a:r>
          </a:p>
        </p:txBody>
      </p:sp>
      <p:sp>
        <p:nvSpPr>
          <p:cNvPr id="10" name="TextBox 9"/>
          <p:cNvSpPr txBox="1"/>
          <p:nvPr/>
        </p:nvSpPr>
        <p:spPr>
          <a:xfrm>
            <a:off x="5893947" y="2739721"/>
            <a:ext cx="811834" cy="553998"/>
          </a:xfrm>
          <a:prstGeom prst="rect">
            <a:avLst/>
          </a:prstGeom>
          <a:noFill/>
        </p:spPr>
        <p:txBody>
          <a:bodyPr wrap="square" rtlCol="0">
            <a:spAutoFit/>
          </a:bodyPr>
          <a:lstStyle/>
          <a:p>
            <a:pPr algn="ctr"/>
            <a:r>
              <a:rPr lang="en-US" sz="1500" dirty="0">
                <a:solidFill>
                  <a:srgbClr val="3366FF"/>
                </a:solidFill>
              </a:rPr>
              <a:t>System</a:t>
            </a:r>
          </a:p>
        </p:txBody>
      </p:sp>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54</a:t>
            </a:fld>
            <a:endParaRPr lang="en-AU">
              <a:solidFill>
                <a:prstClr val="black">
                  <a:lumMod val="50000"/>
                  <a:lumOff val="50000"/>
                </a:prstClr>
              </a:solidFill>
            </a:endParaRPr>
          </a:p>
        </p:txBody>
      </p:sp>
    </p:spTree>
    <p:extLst>
      <p:ext uri="{BB962C8B-B14F-4D97-AF65-F5344CB8AC3E}">
        <p14:creationId xmlns:p14="http://schemas.microsoft.com/office/powerpoint/2010/main" val="35923162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143000" y="165365"/>
            <a:ext cx="6858000" cy="952500"/>
          </a:xfrm>
        </p:spPr>
        <p:txBody>
          <a:bodyPr/>
          <a:lstStyle/>
          <a:p>
            <a:r>
              <a:rPr lang="en-US" dirty="0">
                <a:latin typeface="Arial" charset="0"/>
                <a:ea typeface="ＭＳ Ｐゴシック" charset="0"/>
                <a:cs typeface="ＭＳ Ｐゴシック" charset="0"/>
              </a:rPr>
              <a:t>Process Simulation</a:t>
            </a:r>
          </a:p>
        </p:txBody>
      </p:sp>
      <p:graphicFrame>
        <p:nvGraphicFramePr>
          <p:cNvPr id="2" name="Content Placeholder 1"/>
          <p:cNvGraphicFramePr>
            <a:graphicFrameLocks noGrp="1"/>
          </p:cNvGraphicFramePr>
          <p:nvPr>
            <p:ph idx="1"/>
            <p:extLst/>
          </p:nvPr>
        </p:nvGraphicFramePr>
        <p:xfrm>
          <a:off x="1152261" y="1125802"/>
          <a:ext cx="6858000" cy="4063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921757" y="1275637"/>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5" name="TextBox 4"/>
          <p:cNvSpPr txBox="1"/>
          <p:nvPr/>
        </p:nvSpPr>
        <p:spPr>
          <a:xfrm>
            <a:off x="4484259" y="1301166"/>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6" name="TextBox 5"/>
          <p:cNvSpPr txBox="1"/>
          <p:nvPr/>
        </p:nvSpPr>
        <p:spPr>
          <a:xfrm>
            <a:off x="7046760" y="1297703"/>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55</a:t>
            </a:fld>
            <a:endParaRPr lang="en-AU">
              <a:solidFill>
                <a:prstClr val="black">
                  <a:lumMod val="50000"/>
                  <a:lumOff val="50000"/>
                </a:prstClr>
              </a:solidFill>
            </a:endParaRPr>
          </a:p>
        </p:txBody>
      </p:sp>
    </p:spTree>
    <p:extLst>
      <p:ext uri="{BB962C8B-B14F-4D97-AF65-F5344CB8AC3E}">
        <p14:creationId xmlns:p14="http://schemas.microsoft.com/office/powerpoint/2010/main" val="31636847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143000" y="228865"/>
            <a:ext cx="6858000" cy="842698"/>
          </a:xfrm>
        </p:spPr>
        <p:txBody>
          <a:bodyPr>
            <a:normAutofit/>
          </a:bodyPr>
          <a:lstStyle/>
          <a:p>
            <a:r>
              <a:rPr lang="en-US" dirty="0" smtClean="0">
                <a:latin typeface="Arial" charset="0"/>
                <a:ea typeface="ＭＳ Ｐゴシック" charset="0"/>
                <a:cs typeface="ＭＳ Ｐゴシック" charset="0"/>
              </a:rPr>
              <a:t>Output</a:t>
            </a:r>
            <a:r>
              <a:rPr lang="en-US" dirty="0">
                <a:latin typeface="Arial" charset="0"/>
                <a:ea typeface="ＭＳ Ｐゴシック" charset="0"/>
                <a:cs typeface="ＭＳ Ｐゴシック" charset="0"/>
              </a:rPr>
              <a:t>: </a:t>
            </a:r>
            <a:r>
              <a:rPr lang="en-US" dirty="0" smtClean="0">
                <a:latin typeface="Arial" charset="0"/>
                <a:ea typeface="ＭＳ Ｐゴシック" charset="0"/>
                <a:cs typeface="ＭＳ Ｐゴシック" charset="0"/>
              </a:rPr>
              <a:t>Performance measures &amp; histograms</a:t>
            </a:r>
            <a:endParaRPr lang="en-US" dirty="0">
              <a:latin typeface="Arial" charset="0"/>
              <a:ea typeface="ＭＳ Ｐゴシック" charset="0"/>
              <a:cs typeface="ＭＳ Ｐゴシック" charset="0"/>
            </a:endParaRPr>
          </a:p>
        </p:txBody>
      </p:sp>
      <p:pic>
        <p:nvPicPr>
          <p:cNvPr id="2" name="Picture 1" descr="ch7_BIMPCreditApplicationHistogram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497" y="1464085"/>
            <a:ext cx="7378987" cy="3928627"/>
          </a:xfrm>
          <a:prstGeom prst="rect">
            <a:avLst/>
          </a:prstGeom>
        </p:spPr>
      </p:pic>
      <p:sp>
        <p:nvSpPr>
          <p:cNvPr id="3" name="Slide Number Placeholder 2"/>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56</a:t>
            </a:fld>
            <a:endParaRPr lang="en-AU">
              <a:solidFill>
                <a:prstClr val="black">
                  <a:lumMod val="50000"/>
                  <a:lumOff val="50000"/>
                </a:prstClr>
              </a:solidFill>
            </a:endParaRPr>
          </a:p>
        </p:txBody>
      </p:sp>
    </p:spTree>
    <p:extLst>
      <p:ext uri="{BB962C8B-B14F-4D97-AF65-F5344CB8AC3E}">
        <p14:creationId xmlns:p14="http://schemas.microsoft.com/office/powerpoint/2010/main" val="10877163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143000" y="165365"/>
            <a:ext cx="6858000" cy="952500"/>
          </a:xfrm>
        </p:spPr>
        <p:txBody>
          <a:bodyPr/>
          <a:lstStyle/>
          <a:p>
            <a:r>
              <a:rPr lang="en-US" dirty="0">
                <a:latin typeface="Arial" charset="0"/>
                <a:ea typeface="ＭＳ Ｐゴシック" charset="0"/>
                <a:cs typeface="ＭＳ Ｐゴシック" charset="0"/>
              </a:rPr>
              <a:t>Process Simulation</a:t>
            </a:r>
          </a:p>
        </p:txBody>
      </p:sp>
      <p:graphicFrame>
        <p:nvGraphicFramePr>
          <p:cNvPr id="2" name="Content Placeholder 1"/>
          <p:cNvGraphicFramePr>
            <a:graphicFrameLocks noGrp="1"/>
          </p:cNvGraphicFramePr>
          <p:nvPr>
            <p:ph idx="1"/>
            <p:extLst/>
          </p:nvPr>
        </p:nvGraphicFramePr>
        <p:xfrm>
          <a:off x="1152261" y="1125802"/>
          <a:ext cx="6858000" cy="4063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p:cNvSpPr txBox="1"/>
          <p:nvPr/>
        </p:nvSpPr>
        <p:spPr>
          <a:xfrm>
            <a:off x="1921757" y="1275637"/>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5" name="TextBox 4"/>
          <p:cNvSpPr txBox="1"/>
          <p:nvPr/>
        </p:nvSpPr>
        <p:spPr>
          <a:xfrm>
            <a:off x="4484259" y="1301166"/>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6" name="TextBox 5"/>
          <p:cNvSpPr txBox="1"/>
          <p:nvPr/>
        </p:nvSpPr>
        <p:spPr>
          <a:xfrm>
            <a:off x="7046760" y="1297703"/>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7" name="TextBox 6"/>
          <p:cNvSpPr txBox="1"/>
          <p:nvPr/>
        </p:nvSpPr>
        <p:spPr>
          <a:xfrm>
            <a:off x="7420209" y="3033745"/>
            <a:ext cx="246449" cy="502766"/>
          </a:xfrm>
          <a:prstGeom prst="rect">
            <a:avLst/>
          </a:prstGeom>
          <a:noFill/>
        </p:spPr>
        <p:txBody>
          <a:bodyPr wrap="square" rtlCol="0">
            <a:spAutoFit/>
          </a:bodyPr>
          <a:lstStyle/>
          <a:p>
            <a:r>
              <a:rPr lang="en-US" sz="2667" dirty="0">
                <a:solidFill>
                  <a:srgbClr val="FF0000"/>
                </a:solidFill>
                <a:latin typeface="Zapf Dingbats"/>
                <a:ea typeface="Zapf Dingbats"/>
                <a:cs typeface="Zapf Dingbats"/>
                <a:sym typeface="Zapf Dingbats"/>
              </a:rPr>
              <a:t>✔</a:t>
            </a:r>
            <a:endParaRPr lang="en-US" sz="2667" dirty="0">
              <a:solidFill>
                <a:srgbClr val="FF0000"/>
              </a:solidFill>
            </a:endParaRP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57</a:t>
            </a:fld>
            <a:endParaRPr lang="en-AU">
              <a:solidFill>
                <a:prstClr val="black">
                  <a:lumMod val="50000"/>
                  <a:lumOff val="50000"/>
                </a:prstClr>
              </a:solidFill>
            </a:endParaRPr>
          </a:p>
        </p:txBody>
      </p:sp>
    </p:spTree>
    <p:extLst>
      <p:ext uri="{BB962C8B-B14F-4D97-AF65-F5344CB8AC3E}">
        <p14:creationId xmlns:p14="http://schemas.microsoft.com/office/powerpoint/2010/main" val="225096773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r>
              <a:rPr lang="en-US" dirty="0">
                <a:ea typeface="ＭＳ Ｐゴシック" charset="0"/>
                <a:cs typeface="ＭＳ Ｐゴシック" charset="0"/>
              </a:rPr>
              <a:t>Tools for Process Simulation</a:t>
            </a:r>
          </a:p>
        </p:txBody>
      </p:sp>
      <p:sp>
        <p:nvSpPr>
          <p:cNvPr id="38914" name="Content Placeholder 2"/>
          <p:cNvSpPr>
            <a:spLocks noGrp="1"/>
          </p:cNvSpPr>
          <p:nvPr>
            <p:ph idx="1"/>
          </p:nvPr>
        </p:nvSpPr>
        <p:spPr>
          <a:xfrm>
            <a:off x="1206500" y="1143000"/>
            <a:ext cx="6858000" cy="3873500"/>
          </a:xfrm>
        </p:spPr>
        <p:txBody>
          <a:bodyPr/>
          <a:lstStyle/>
          <a:p>
            <a:r>
              <a:rPr lang="en-US" dirty="0" smtClean="0">
                <a:latin typeface="+mj-lt"/>
                <a:ea typeface="ＭＳ Ｐゴシック" charset="0"/>
                <a:cs typeface="ＭＳ Ｐゴシック" charset="0"/>
              </a:rPr>
              <a:t>ARIS</a:t>
            </a:r>
            <a:endParaRPr lang="en-US" dirty="0">
              <a:latin typeface="+mj-lt"/>
              <a:ea typeface="ＭＳ Ｐゴシック" charset="0"/>
              <a:cs typeface="ＭＳ Ｐゴシック" charset="0"/>
            </a:endParaRPr>
          </a:p>
          <a:p>
            <a:r>
              <a:rPr lang="en-US" dirty="0" err="1" smtClean="0">
                <a:latin typeface="+mj-lt"/>
                <a:ea typeface="ＭＳ Ｐゴシック" charset="0"/>
                <a:cs typeface="ＭＳ Ｐゴシック" charset="0"/>
              </a:rPr>
              <a:t>Bizagi</a:t>
            </a:r>
            <a:r>
              <a:rPr lang="en-US" dirty="0" smtClean="0">
                <a:latin typeface="+mj-lt"/>
                <a:ea typeface="ＭＳ Ｐゴシック" charset="0"/>
                <a:cs typeface="ＭＳ Ｐゴシック" charset="0"/>
              </a:rPr>
              <a:t> </a:t>
            </a:r>
            <a:r>
              <a:rPr lang="en-US" dirty="0">
                <a:latin typeface="+mj-lt"/>
                <a:ea typeface="ＭＳ Ｐゴシック" charset="0"/>
                <a:cs typeface="ＭＳ Ｐゴシック" charset="0"/>
              </a:rPr>
              <a:t>Process Modeler</a:t>
            </a:r>
          </a:p>
          <a:p>
            <a:r>
              <a:rPr lang="en-US" dirty="0">
                <a:latin typeface="+mj-lt"/>
                <a:ea typeface="ＭＳ Ｐゴシック" charset="0"/>
                <a:cs typeface="ＭＳ Ｐゴシック" charset="0"/>
              </a:rPr>
              <a:t>ITP Commerce Process Modeler for Visio</a:t>
            </a:r>
          </a:p>
          <a:p>
            <a:r>
              <a:rPr lang="en-US" dirty="0" err="1" smtClean="0">
                <a:latin typeface="+mj-lt"/>
                <a:ea typeface="ＭＳ Ｐゴシック" charset="0"/>
                <a:cs typeface="ＭＳ Ｐゴシック" charset="0"/>
              </a:rPr>
              <a:t>Logizian</a:t>
            </a:r>
            <a:endParaRPr lang="en-US" dirty="0" smtClean="0">
              <a:latin typeface="+mj-lt"/>
              <a:ea typeface="ＭＳ Ｐゴシック" charset="0"/>
              <a:cs typeface="ＭＳ Ｐゴシック" charset="0"/>
            </a:endParaRPr>
          </a:p>
          <a:p>
            <a:r>
              <a:rPr lang="en-US" dirty="0" smtClean="0">
                <a:latin typeface="+mj-lt"/>
                <a:ea typeface="ＭＳ Ｐゴシック" charset="0"/>
                <a:cs typeface="ＭＳ Ｐゴシック" charset="0"/>
              </a:rPr>
              <a:t>Oracle </a:t>
            </a:r>
            <a:r>
              <a:rPr lang="en-US" dirty="0">
                <a:latin typeface="+mj-lt"/>
                <a:ea typeface="ＭＳ Ｐゴシック" charset="0"/>
                <a:cs typeface="ＭＳ Ｐゴシック" charset="0"/>
              </a:rPr>
              <a:t>BPA</a:t>
            </a:r>
          </a:p>
          <a:p>
            <a:r>
              <a:rPr lang="en-US" dirty="0" smtClean="0">
                <a:latin typeface="+mj-lt"/>
                <a:ea typeface="ＭＳ Ｐゴシック" charset="0"/>
                <a:cs typeface="ＭＳ Ｐゴシック" charset="0"/>
              </a:rPr>
              <a:t>Progress </a:t>
            </a:r>
            <a:r>
              <a:rPr lang="en-US" dirty="0" err="1">
                <a:latin typeface="+mj-lt"/>
                <a:ea typeface="ＭＳ Ｐゴシック" charset="0"/>
                <a:cs typeface="ＭＳ Ｐゴシック" charset="0"/>
              </a:rPr>
              <a:t>Savvion</a:t>
            </a:r>
            <a:r>
              <a:rPr lang="en-US" dirty="0">
                <a:latin typeface="+mj-lt"/>
                <a:ea typeface="ＭＳ Ｐゴシック" charset="0"/>
                <a:cs typeface="ＭＳ Ｐゴシック" charset="0"/>
              </a:rPr>
              <a:t> Process Modeler</a:t>
            </a:r>
          </a:p>
          <a:p>
            <a:r>
              <a:rPr lang="en-US" dirty="0" err="1" smtClean="0">
                <a:latin typeface="+mj-lt"/>
                <a:ea typeface="ＭＳ Ｐゴシック" charset="0"/>
                <a:cs typeface="ＭＳ Ｐゴシック" charset="0"/>
              </a:rPr>
              <a:t>ProSim</a:t>
            </a:r>
            <a:endParaRPr lang="en-US" dirty="0">
              <a:latin typeface="+mj-lt"/>
              <a:ea typeface="ＭＳ Ｐゴシック" charset="0"/>
              <a:cs typeface="ＭＳ Ｐゴシック" charset="0"/>
            </a:endParaRPr>
          </a:p>
          <a:p>
            <a:r>
              <a:rPr lang="en-US" dirty="0" err="1" smtClean="0">
                <a:latin typeface="+mj-lt"/>
                <a:ea typeface="ＭＳ Ｐゴシック" charset="0"/>
                <a:cs typeface="ＭＳ Ｐゴシック" charset="0"/>
              </a:rPr>
              <a:t>Signavio</a:t>
            </a:r>
            <a:r>
              <a:rPr lang="en-US" dirty="0" smtClean="0">
                <a:latin typeface="+mj-lt"/>
                <a:ea typeface="ＭＳ Ｐゴシック" charset="0"/>
                <a:cs typeface="ＭＳ Ｐゴシック" charset="0"/>
              </a:rPr>
              <a:t> + BIMP</a:t>
            </a:r>
            <a:endParaRPr lang="en-US" dirty="0">
              <a:latin typeface="+mj-lt"/>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58</a:t>
            </a:fld>
            <a:endParaRPr lang="en-AU">
              <a:solidFill>
                <a:prstClr val="black">
                  <a:lumMod val="50000"/>
                  <a:lumOff val="50000"/>
                </a:prstClr>
              </a:solidFill>
            </a:endParaRPr>
          </a:p>
        </p:txBody>
      </p:sp>
    </p:spTree>
    <p:extLst>
      <p:ext uri="{BB962C8B-B14F-4D97-AF65-F5344CB8AC3E}">
        <p14:creationId xmlns:p14="http://schemas.microsoft.com/office/powerpoint/2010/main" val="33569047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r>
              <a:rPr lang="en-US" dirty="0" smtClean="0">
                <a:ea typeface="ＭＳ Ｐゴシック" charset="0"/>
                <a:cs typeface="ＭＳ Ｐゴシック" charset="0"/>
              </a:rPr>
              <a:t>BIMP – </a:t>
            </a:r>
            <a:r>
              <a:rPr lang="en-US" dirty="0" err="1" smtClean="0">
                <a:ea typeface="ＭＳ Ｐゴシック" charset="0"/>
                <a:cs typeface="ＭＳ Ｐゴシック" charset="0"/>
              </a:rPr>
              <a:t>bimp.cs.ut.ee</a:t>
            </a:r>
            <a:endParaRPr lang="en-US" dirty="0">
              <a:ea typeface="ＭＳ Ｐゴシック" charset="0"/>
              <a:cs typeface="ＭＳ Ｐゴシック" charset="0"/>
            </a:endParaRPr>
          </a:p>
        </p:txBody>
      </p:sp>
      <p:sp>
        <p:nvSpPr>
          <p:cNvPr id="40962" name="Content Placeholder 2"/>
          <p:cNvSpPr>
            <a:spLocks noGrp="1"/>
          </p:cNvSpPr>
          <p:nvPr>
            <p:ph idx="1"/>
          </p:nvPr>
        </p:nvSpPr>
        <p:spPr/>
        <p:txBody>
          <a:bodyPr/>
          <a:lstStyle/>
          <a:p>
            <a:r>
              <a:rPr lang="en-US" dirty="0" smtClean="0">
                <a:latin typeface="+mj-lt"/>
                <a:ea typeface="ＭＳ Ｐゴシック" charset="0"/>
                <a:cs typeface="ＭＳ Ｐゴシック" charset="0"/>
              </a:rPr>
              <a:t>Accepts </a:t>
            </a:r>
            <a:r>
              <a:rPr lang="en-US" dirty="0">
                <a:latin typeface="+mj-lt"/>
                <a:ea typeface="ＭＳ Ｐゴシック" charset="0"/>
                <a:cs typeface="ＭＳ Ｐゴシック" charset="0"/>
              </a:rPr>
              <a:t>standard BPMN 2.0 as input</a:t>
            </a:r>
          </a:p>
          <a:p>
            <a:r>
              <a:rPr lang="en-US" dirty="0" smtClean="0">
                <a:latin typeface="+mj-lt"/>
                <a:ea typeface="ＭＳ Ｐゴシック" charset="0"/>
                <a:cs typeface="ＭＳ Ｐゴシック" charset="0"/>
              </a:rPr>
              <a:t>Simple form-based interface to enter simulation scenario</a:t>
            </a:r>
          </a:p>
          <a:p>
            <a:r>
              <a:rPr lang="en-US" dirty="0" smtClean="0">
                <a:latin typeface="+mj-lt"/>
                <a:ea typeface="ＭＳ Ｐゴシック" charset="0"/>
                <a:cs typeface="ＭＳ Ｐゴシック" charset="0"/>
              </a:rPr>
              <a:t>Produces KPIs + simulation logs in MXML format</a:t>
            </a:r>
          </a:p>
          <a:p>
            <a:pPr lvl="1"/>
            <a:r>
              <a:rPr lang="en-US" dirty="0" smtClean="0">
                <a:latin typeface="+mj-lt"/>
                <a:ea typeface="ＭＳ Ｐゴシック" charset="0"/>
                <a:cs typeface="ＭＳ Ｐゴシック" charset="0"/>
              </a:rPr>
              <a:t>Simulation logs can be imported to the </a:t>
            </a:r>
            <a:r>
              <a:rPr lang="en-US" dirty="0" err="1" smtClean="0">
                <a:latin typeface="+mj-lt"/>
                <a:ea typeface="ＭＳ Ｐゴシック" charset="0"/>
                <a:cs typeface="ＭＳ Ｐゴシック" charset="0"/>
              </a:rPr>
              <a:t>ProM</a:t>
            </a:r>
            <a:r>
              <a:rPr lang="en-US" dirty="0" smtClean="0">
                <a:latin typeface="+mj-lt"/>
                <a:ea typeface="ＭＳ Ｐゴシック" charset="0"/>
                <a:cs typeface="ＭＳ Ｐゴシック" charset="0"/>
              </a:rPr>
              <a:t> process mining tool</a:t>
            </a:r>
            <a:endParaRPr lang="en-US" dirty="0">
              <a:latin typeface="+mj-lt"/>
              <a:ea typeface="ＭＳ Ｐゴシック" charset="0"/>
              <a:cs typeface="ＭＳ Ｐゴシック" charset="0"/>
            </a:endParaRPr>
          </a:p>
        </p:txBody>
      </p:sp>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59</a:t>
            </a:fld>
            <a:endParaRPr lang="en-AU">
              <a:solidFill>
                <a:prstClr val="black">
                  <a:lumMod val="50000"/>
                  <a:lumOff val="50000"/>
                </a:prstClr>
              </a:solidFill>
            </a:endParaRPr>
          </a:p>
        </p:txBody>
      </p:sp>
    </p:spTree>
    <p:extLst>
      <p:ext uri="{BB962C8B-B14F-4D97-AF65-F5344CB8AC3E}">
        <p14:creationId xmlns:p14="http://schemas.microsoft.com/office/powerpoint/2010/main" val="8634587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1151620" y="1117307"/>
          <a:ext cx="6780753" cy="4020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Common time-related measures</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a:t>
            </a:fld>
            <a:endParaRPr lang="en-AU">
              <a:solidFill>
                <a:prstClr val="black">
                  <a:lumMod val="50000"/>
                  <a:lumOff val="50000"/>
                </a:prstClr>
              </a:solidFill>
            </a:endParaRPr>
          </a:p>
        </p:txBody>
      </p:sp>
      <p:sp>
        <p:nvSpPr>
          <p:cNvPr id="6" name="Document 5"/>
          <p:cNvSpPr/>
          <p:nvPr/>
        </p:nvSpPr>
        <p:spPr>
          <a:xfrm>
            <a:off x="3261437" y="1043522"/>
            <a:ext cx="1598795" cy="1103323"/>
          </a:xfrm>
          <a:prstGeom prst="flowChartDocument">
            <a:avLst/>
          </a:prstGeom>
          <a:ln/>
        </p:spPr>
        <p:style>
          <a:lnRef idx="0">
            <a:schemeClr val="accent1"/>
          </a:lnRef>
          <a:fillRef idx="3">
            <a:schemeClr val="accent1"/>
          </a:fillRef>
          <a:effectRef idx="3">
            <a:schemeClr val="accent1"/>
          </a:effectRef>
          <a:fontRef idx="minor">
            <a:schemeClr val="lt1"/>
          </a:fontRef>
        </p:style>
        <p:txBody>
          <a:bodyPr/>
          <a:lstStyle/>
          <a:p>
            <a:r>
              <a:rPr lang="en-US" sz="1500" dirty="0"/>
              <a:t>Time taken by value-adding activities</a:t>
            </a:r>
          </a:p>
        </p:txBody>
      </p:sp>
      <p:sp>
        <p:nvSpPr>
          <p:cNvPr id="7" name="Document 6"/>
          <p:cNvSpPr/>
          <p:nvPr/>
        </p:nvSpPr>
        <p:spPr>
          <a:xfrm>
            <a:off x="7015295" y="1834387"/>
            <a:ext cx="2128705" cy="1144105"/>
          </a:xfrm>
          <a:prstGeom prst="flowChartDocument">
            <a:avLst/>
          </a:prstGeom>
          <a:ln/>
        </p:spPr>
        <p:style>
          <a:lnRef idx="0">
            <a:schemeClr val="accent1"/>
          </a:lnRef>
          <a:fillRef idx="3">
            <a:schemeClr val="accent1"/>
          </a:fillRef>
          <a:effectRef idx="3">
            <a:schemeClr val="accent1"/>
          </a:effectRef>
          <a:fontRef idx="minor">
            <a:schemeClr val="lt1"/>
          </a:fontRef>
        </p:style>
        <p:txBody>
          <a:bodyPr/>
          <a:lstStyle/>
          <a:p>
            <a:r>
              <a:rPr lang="en-US" sz="1500" dirty="0"/>
              <a:t>Time between start and completion of a process instance</a:t>
            </a:r>
          </a:p>
        </p:txBody>
      </p:sp>
      <p:sp>
        <p:nvSpPr>
          <p:cNvPr id="9" name="Document 8"/>
          <p:cNvSpPr/>
          <p:nvPr/>
        </p:nvSpPr>
        <p:spPr>
          <a:xfrm>
            <a:off x="3101474" y="4562415"/>
            <a:ext cx="1918723" cy="1025822"/>
          </a:xfrm>
          <a:prstGeom prst="flowChartDocument">
            <a:avLst/>
          </a:prstGeom>
          <a:ln/>
        </p:spPr>
        <p:style>
          <a:lnRef idx="0">
            <a:schemeClr val="accent1"/>
          </a:lnRef>
          <a:fillRef idx="3">
            <a:schemeClr val="accent1"/>
          </a:fillRef>
          <a:effectRef idx="3">
            <a:schemeClr val="accent1"/>
          </a:effectRef>
          <a:fontRef idx="minor">
            <a:schemeClr val="lt1"/>
          </a:fontRef>
        </p:style>
        <p:txBody>
          <a:bodyPr/>
          <a:lstStyle/>
          <a:p>
            <a:r>
              <a:rPr lang="en-US" sz="1500" dirty="0"/>
              <a:t>Time taken by non-value-adding activities</a:t>
            </a:r>
          </a:p>
        </p:txBody>
      </p:sp>
    </p:spTree>
    <p:extLst>
      <p:ext uri="{BB962C8B-B14F-4D97-AF65-F5344CB8AC3E}">
        <p14:creationId xmlns:p14="http://schemas.microsoft.com/office/powerpoint/2010/main" val="20389865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ea typeface="ＭＳ Ｐゴシック" charset="0"/>
                <a:cs typeface="ＭＳ Ｐゴシック" charset="0"/>
              </a:rPr>
              <a:t>BIMP Demo</a:t>
            </a:r>
          </a:p>
        </p:txBody>
      </p:sp>
      <p:pic>
        <p:nvPicPr>
          <p:cNvPr id="41986" name="Content Placeholder 3" descr="ModelToSimulate.png"/>
          <p:cNvPicPr>
            <a:picLocks noGrp="1" noChangeAspect="1"/>
          </p:cNvPicPr>
          <p:nvPr>
            <p:ph idx="1"/>
          </p:nvPr>
        </p:nvPicPr>
        <p:blipFill>
          <a:blip r:embed="rId3">
            <a:extLst>
              <a:ext uri="{28A0092B-C50C-407E-A947-70E740481C1C}">
                <a14:useLocalDpi xmlns:a14="http://schemas.microsoft.com/office/drawing/2010/main" val="0"/>
              </a:ext>
            </a:extLst>
          </a:blip>
          <a:srcRect t="-24213" b="-24213"/>
          <a:stretch>
            <a:fillRect/>
          </a:stretch>
        </p:blipFill>
        <p:spPr>
          <a:xfrm>
            <a:off x="924442" y="1270000"/>
            <a:ext cx="6984591" cy="3385868"/>
          </a:xfrm>
        </p:spPr>
      </p:pic>
      <p:sp>
        <p:nvSpPr>
          <p:cNvPr id="2" name="Slide Number Placeholder 1"/>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60</a:t>
            </a:fld>
            <a:endParaRPr lang="en-AU">
              <a:solidFill>
                <a:prstClr val="black">
                  <a:lumMod val="50000"/>
                  <a:lumOff val="50000"/>
                </a:prstClr>
              </a:solidFill>
            </a:endParaRPr>
          </a:p>
        </p:txBody>
      </p:sp>
      <p:sp>
        <p:nvSpPr>
          <p:cNvPr id="5" name="TextBox 4"/>
          <p:cNvSpPr txBox="1"/>
          <p:nvPr/>
        </p:nvSpPr>
        <p:spPr>
          <a:xfrm>
            <a:off x="924442" y="1270000"/>
            <a:ext cx="7973568" cy="430887"/>
          </a:xfrm>
          <a:prstGeom prst="rect">
            <a:avLst/>
          </a:prstGeom>
          <a:noFill/>
        </p:spPr>
        <p:txBody>
          <a:bodyPr wrap="square" rtlCol="0">
            <a:spAutoFit/>
          </a:bodyPr>
          <a:lstStyle/>
          <a:p>
            <a:r>
              <a:rPr lang="en-GB" b="1" dirty="0">
                <a:hlinkClick r:id="rId4"/>
              </a:rPr>
              <a:t>https://</a:t>
            </a:r>
            <a:r>
              <a:rPr lang="en-GB" b="1" dirty="0" smtClean="0">
                <a:hlinkClick r:id="rId4"/>
              </a:rPr>
              <a:t>www.youtube.com/watch?v=TjXl6yASCSc</a:t>
            </a:r>
            <a:r>
              <a:rPr lang="en-GB" b="1" dirty="0" smtClean="0"/>
              <a:t> </a:t>
            </a:r>
            <a:endParaRPr lang="en-GB" b="1" dirty="0"/>
          </a:p>
        </p:txBody>
      </p:sp>
    </p:spTree>
    <p:extLst>
      <p:ext uri="{BB962C8B-B14F-4D97-AF65-F5344CB8AC3E}">
        <p14:creationId xmlns:p14="http://schemas.microsoft.com/office/powerpoint/2010/main" val="58393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err="1"/>
              <a:t>Stochasticity</a:t>
            </a:r>
            <a:endParaRPr lang="en-US" dirty="0"/>
          </a:p>
          <a:p>
            <a:r>
              <a:rPr lang="en-US" dirty="0" smtClean="0"/>
              <a:t>Data quality pitfalls</a:t>
            </a:r>
          </a:p>
          <a:p>
            <a:r>
              <a:rPr lang="en-US" dirty="0" smtClean="0"/>
              <a:t>Simplifying assumptions</a:t>
            </a:r>
          </a:p>
        </p:txBody>
      </p:sp>
      <p:sp>
        <p:nvSpPr>
          <p:cNvPr id="5" name="Title 4"/>
          <p:cNvSpPr>
            <a:spLocks noGrp="1"/>
          </p:cNvSpPr>
          <p:nvPr>
            <p:ph type="title"/>
          </p:nvPr>
        </p:nvSpPr>
        <p:spPr/>
        <p:txBody>
          <a:bodyPr/>
          <a:lstStyle/>
          <a:p>
            <a:r>
              <a:rPr lang="en-US" dirty="0" smtClean="0"/>
              <a:t>Pitfalls of simulation</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61</a:t>
            </a:fld>
            <a:endParaRPr lang="en-AU">
              <a:solidFill>
                <a:prstClr val="black">
                  <a:lumMod val="50000"/>
                  <a:lumOff val="50000"/>
                </a:prstClr>
              </a:solidFill>
            </a:endParaRPr>
          </a:p>
        </p:txBody>
      </p:sp>
    </p:spTree>
    <p:extLst>
      <p:ext uri="{BB962C8B-B14F-4D97-AF65-F5344CB8AC3E}">
        <p14:creationId xmlns:p14="http://schemas.microsoft.com/office/powerpoint/2010/main" val="7492550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Simulation </a:t>
            </a:r>
            <a:r>
              <a:rPr lang="en-US" dirty="0" smtClean="0"/>
              <a:t>results may differ from one run to another</a:t>
            </a:r>
            <a:endParaRPr lang="en-US" dirty="0"/>
          </a:p>
          <a:p>
            <a:r>
              <a:rPr lang="en-US" dirty="0" smtClean="0"/>
              <a:t>Make the simulation </a:t>
            </a:r>
            <a:r>
              <a:rPr lang="en-US" dirty="0" err="1" smtClean="0"/>
              <a:t>tiemframe</a:t>
            </a:r>
            <a:r>
              <a:rPr lang="en-US" dirty="0" smtClean="0"/>
              <a:t> long enough to cover weekly and seasonal variability, where applicable</a:t>
            </a:r>
          </a:p>
          <a:p>
            <a:r>
              <a:rPr lang="en-US" dirty="0" smtClean="0"/>
              <a:t>Use </a:t>
            </a:r>
            <a:r>
              <a:rPr lang="en-US" dirty="0"/>
              <a:t>multiple simulation </a:t>
            </a:r>
            <a:r>
              <a:rPr lang="en-US" dirty="0" smtClean="0"/>
              <a:t>runs</a:t>
            </a:r>
            <a:endParaRPr lang="en-US" dirty="0"/>
          </a:p>
          <a:p>
            <a:r>
              <a:rPr lang="en-US" dirty="0"/>
              <a:t>Average results of multiple runs, compute confidence </a:t>
            </a:r>
            <a:r>
              <a:rPr lang="en-US" dirty="0" smtClean="0"/>
              <a:t>intervals</a:t>
            </a:r>
          </a:p>
          <a:p>
            <a:pPr marL="0" indent="0">
              <a:buNone/>
            </a:pPr>
            <a:endParaRPr lang="en-US" dirty="0"/>
          </a:p>
        </p:txBody>
      </p:sp>
      <p:sp>
        <p:nvSpPr>
          <p:cNvPr id="3" name="Title 2"/>
          <p:cNvSpPr>
            <a:spLocks noGrp="1"/>
          </p:cNvSpPr>
          <p:nvPr>
            <p:ph type="title"/>
          </p:nvPr>
        </p:nvSpPr>
        <p:spPr/>
        <p:txBody>
          <a:bodyPr/>
          <a:lstStyle/>
          <a:p>
            <a:r>
              <a:rPr lang="en-US" dirty="0" err="1" smtClean="0"/>
              <a:t>Stochasticity</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62</a:t>
            </a:fld>
            <a:endParaRPr lang="en-AU">
              <a:solidFill>
                <a:prstClr val="black">
                  <a:lumMod val="50000"/>
                  <a:lumOff val="50000"/>
                </a:prstClr>
              </a:solidFill>
            </a:endParaRPr>
          </a:p>
        </p:txBody>
      </p:sp>
    </p:spTree>
    <p:extLst>
      <p:ext uri="{BB962C8B-B14F-4D97-AF65-F5344CB8AC3E}">
        <p14:creationId xmlns:p14="http://schemas.microsoft.com/office/powerpoint/2010/main" val="24840258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Simulation results are only as trustworthy as the input data</a:t>
            </a:r>
          </a:p>
          <a:p>
            <a:r>
              <a:rPr lang="en-US" dirty="0" smtClean="0"/>
              <a:t>Rely as little as possible on “guesstimates” </a:t>
            </a:r>
          </a:p>
          <a:p>
            <a:r>
              <a:rPr lang="en-US" dirty="0" smtClean="0"/>
              <a:t>Use input analysis</a:t>
            </a:r>
          </a:p>
          <a:p>
            <a:pPr lvl="1"/>
            <a:r>
              <a:rPr lang="en-US" dirty="0" smtClean="0"/>
              <a:t>Deriver simulation scenario parameters from numbers in the scenario</a:t>
            </a:r>
          </a:p>
          <a:p>
            <a:pPr lvl="1"/>
            <a:r>
              <a:rPr lang="en-US" dirty="0" smtClean="0"/>
              <a:t>Use statistical tools to check fit the probability distributions</a:t>
            </a:r>
          </a:p>
          <a:p>
            <a:r>
              <a:rPr lang="en-US" dirty="0" smtClean="0"/>
              <a:t>Simulate the “as is” scenario and cross-check results against actual observations</a:t>
            </a:r>
          </a:p>
          <a:p>
            <a:endParaRPr lang="en-US" dirty="0"/>
          </a:p>
        </p:txBody>
      </p:sp>
      <p:sp>
        <p:nvSpPr>
          <p:cNvPr id="3" name="Title 2"/>
          <p:cNvSpPr>
            <a:spLocks noGrp="1"/>
          </p:cNvSpPr>
          <p:nvPr>
            <p:ph type="title"/>
          </p:nvPr>
        </p:nvSpPr>
        <p:spPr/>
        <p:txBody>
          <a:bodyPr/>
          <a:lstStyle/>
          <a:p>
            <a:r>
              <a:rPr lang="en-US" dirty="0" smtClean="0"/>
              <a:t>Data quality pitfalls</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63</a:t>
            </a:fld>
            <a:endParaRPr lang="en-AU">
              <a:solidFill>
                <a:prstClr val="black">
                  <a:lumMod val="50000"/>
                  <a:lumOff val="50000"/>
                </a:prstClr>
              </a:solidFill>
            </a:endParaRPr>
          </a:p>
        </p:txBody>
      </p:sp>
    </p:spTree>
    <p:extLst>
      <p:ext uri="{BB962C8B-B14F-4D97-AF65-F5344CB8AC3E}">
        <p14:creationId xmlns:p14="http://schemas.microsoft.com/office/powerpoint/2010/main" val="25951510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That </a:t>
            </a:r>
            <a:r>
              <a:rPr lang="en-US" dirty="0"/>
              <a:t>the process model is </a:t>
            </a:r>
            <a:r>
              <a:rPr lang="en-US" dirty="0" smtClean="0"/>
              <a:t>always followed </a:t>
            </a:r>
            <a:r>
              <a:rPr lang="en-US" dirty="0"/>
              <a:t>to the </a:t>
            </a:r>
            <a:r>
              <a:rPr lang="en-US" dirty="0" smtClean="0"/>
              <a:t>letter</a:t>
            </a:r>
            <a:endParaRPr lang="en-US" dirty="0"/>
          </a:p>
          <a:p>
            <a:pPr lvl="1"/>
            <a:r>
              <a:rPr lang="en-US" dirty="0" smtClean="0"/>
              <a:t>No deviations</a:t>
            </a:r>
          </a:p>
          <a:p>
            <a:pPr lvl="1"/>
            <a:r>
              <a:rPr lang="en-US" dirty="0"/>
              <a:t>N</a:t>
            </a:r>
            <a:r>
              <a:rPr lang="en-US" dirty="0" smtClean="0"/>
              <a:t>o workarounds</a:t>
            </a:r>
          </a:p>
          <a:p>
            <a:r>
              <a:rPr lang="en-US" dirty="0" smtClean="0"/>
              <a:t>That there is no multi-tasking (the same resource performs multiple tasks concurrently) nor batching (tasks being accumulated and performed in a single go)</a:t>
            </a:r>
            <a:endParaRPr lang="en-US" dirty="0"/>
          </a:p>
          <a:p>
            <a:r>
              <a:rPr lang="en-US" dirty="0"/>
              <a:t>That resources work constantly and non-</a:t>
            </a:r>
            <a:r>
              <a:rPr lang="en-US" dirty="0" smtClean="0"/>
              <a:t>stop</a:t>
            </a:r>
          </a:p>
          <a:p>
            <a:pPr lvl="1"/>
            <a:r>
              <a:rPr lang="en-US" dirty="0" smtClean="0"/>
              <a:t>Every day is the same!</a:t>
            </a:r>
          </a:p>
          <a:p>
            <a:pPr lvl="1"/>
            <a:r>
              <a:rPr lang="en-US" dirty="0"/>
              <a:t>N</a:t>
            </a:r>
            <a:r>
              <a:rPr lang="en-US" dirty="0" smtClean="0"/>
              <a:t>o </a:t>
            </a:r>
            <a:r>
              <a:rPr lang="en-US" dirty="0"/>
              <a:t>tiredness </a:t>
            </a:r>
            <a:r>
              <a:rPr lang="en-US" dirty="0" smtClean="0"/>
              <a:t>effects</a:t>
            </a:r>
          </a:p>
          <a:p>
            <a:pPr lvl="1"/>
            <a:r>
              <a:rPr lang="en-US" dirty="0" smtClean="0"/>
              <a:t>No distractions beyond “stochastic” ones</a:t>
            </a:r>
          </a:p>
        </p:txBody>
      </p:sp>
      <p:sp>
        <p:nvSpPr>
          <p:cNvPr id="3" name="Title 2"/>
          <p:cNvSpPr>
            <a:spLocks noGrp="1"/>
          </p:cNvSpPr>
          <p:nvPr>
            <p:ph type="title"/>
          </p:nvPr>
        </p:nvSpPr>
        <p:spPr/>
        <p:txBody>
          <a:bodyPr/>
          <a:lstStyle/>
          <a:p>
            <a:r>
              <a:rPr lang="en-US" dirty="0" smtClean="0"/>
              <a:t>Simulation assumptions</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64</a:t>
            </a:fld>
            <a:endParaRPr lang="en-AU">
              <a:solidFill>
                <a:prstClr val="black">
                  <a:lumMod val="50000"/>
                  <a:lumOff val="50000"/>
                </a:prstClr>
              </a:solidFill>
            </a:endParaRPr>
          </a:p>
        </p:txBody>
      </p:sp>
    </p:spTree>
    <p:extLst>
      <p:ext uri="{BB962C8B-B14F-4D97-AF65-F5344CB8AC3E}">
        <p14:creationId xmlns:p14="http://schemas.microsoft.com/office/powerpoint/2010/main" val="31200998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sz="half" idx="2"/>
          </p:nvPr>
        </p:nvSpPr>
        <p:spPr>
          <a:xfrm>
            <a:off x="4572000" y="1344613"/>
            <a:ext cx="4103688" cy="3859212"/>
          </a:xfrm>
        </p:spPr>
        <p:txBody>
          <a:bodyPr>
            <a:noAutofit/>
          </a:bodyPr>
          <a:lstStyle/>
          <a:p>
            <a:pPr marL="0" indent="0">
              <a:buNone/>
            </a:pPr>
            <a:r>
              <a:rPr lang="de-DE" sz="1400" dirty="0" smtClean="0"/>
              <a:t>Contents</a:t>
            </a:r>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Value-Added Analysis</a:t>
            </a:r>
            <a:endParaRPr lang="en-US" sz="1400" dirty="0">
              <a:solidFill>
                <a:schemeClr val="bg1">
                  <a:lumMod val="85000"/>
                </a:schemeClr>
              </a:solidFill>
            </a:endParaRPr>
          </a:p>
          <a:p>
            <a:pPr marL="342900" indent="-342900">
              <a:lnSpc>
                <a:spcPct val="110000"/>
              </a:lnSpc>
              <a:buClr>
                <a:schemeClr val="bg1">
                  <a:lumMod val="95000"/>
                </a:schemeClr>
              </a:buClr>
              <a:buFont typeface="+mj-lt"/>
              <a:buAutoNum type="arabicPeriod"/>
            </a:pPr>
            <a:r>
              <a:rPr lang="en-US" sz="1400" dirty="0" smtClean="0">
                <a:solidFill>
                  <a:schemeClr val="bg1">
                    <a:lumMod val="85000"/>
                  </a:schemeClr>
                </a:solidFill>
              </a:rPr>
              <a:t>Queuing analysis</a:t>
            </a:r>
            <a:endParaRPr lang="en-US" dirty="0">
              <a:solidFill>
                <a:schemeClr val="bg1">
                  <a:lumMod val="85000"/>
                </a:schemeClr>
              </a:solidFill>
            </a:endParaRPr>
          </a:p>
          <a:p>
            <a:pPr marL="342900" indent="-342900">
              <a:lnSpc>
                <a:spcPct val="110000"/>
              </a:lnSpc>
              <a:buClr>
                <a:schemeClr val="bg1">
                  <a:lumMod val="95000"/>
                </a:schemeClr>
              </a:buClr>
              <a:buFont typeface="+mj-lt"/>
              <a:buAutoNum type="arabicPeriod"/>
            </a:pPr>
            <a:r>
              <a:rPr lang="en-US" sz="1400" dirty="0">
                <a:solidFill>
                  <a:schemeClr val="bg1">
                    <a:lumMod val="85000"/>
                  </a:schemeClr>
                </a:solidFill>
              </a:rPr>
              <a:t>Simulation</a:t>
            </a:r>
            <a:endParaRPr lang="en-US" sz="1400" dirty="0">
              <a:solidFill>
                <a:schemeClr val="bg1">
                  <a:lumMod val="85000"/>
                </a:schemeClr>
              </a:solidFill>
            </a:endParaRPr>
          </a:p>
          <a:p>
            <a:pPr marL="342900" indent="-342900">
              <a:buFont typeface="+mj-lt"/>
              <a:buAutoNum type="arabicPeriod"/>
            </a:pPr>
            <a:r>
              <a:rPr lang="en-US" sz="1400" dirty="0"/>
              <a:t>Recap</a:t>
            </a:r>
            <a:endParaRPr lang="de-DE" sz="1400" dirty="0"/>
          </a:p>
        </p:txBody>
      </p:sp>
      <p:sp>
        <p:nvSpPr>
          <p:cNvPr id="3" name="Foliennummernplatzhalter 2"/>
          <p:cNvSpPr>
            <a:spLocks noGrp="1"/>
          </p:cNvSpPr>
          <p:nvPr>
            <p:ph type="sldNum" sz="quarter" idx="12"/>
          </p:nvPr>
        </p:nvSpPr>
        <p:spPr/>
        <p:txBody>
          <a:bodyPr/>
          <a:lstStyle/>
          <a:p>
            <a:r>
              <a:rPr lang="de-AT" smtClean="0"/>
              <a:t>SEITE </a:t>
            </a:r>
            <a:fld id="{BE3DC40E-DBBE-4E2D-9EEC-FBF0DA0E9179}" type="slidenum">
              <a:rPr lang="de-AT" smtClean="0"/>
              <a:t>65</a:t>
            </a:fld>
            <a:endParaRPr lang="de-AT" dirty="0"/>
          </a:p>
        </p:txBody>
      </p:sp>
      <p:sp>
        <p:nvSpPr>
          <p:cNvPr id="5" name="Title 4">
            <a:extLst>
              <a:ext uri="{FF2B5EF4-FFF2-40B4-BE49-F238E27FC236}">
                <a16:creationId xmlns:a16="http://schemas.microsoft.com/office/drawing/2014/main" xmlns="" id="{A25E3810-7CC4-4F93-B619-F6F022800DBD}"/>
              </a:ext>
            </a:extLst>
          </p:cNvPr>
          <p:cNvSpPr>
            <a:spLocks noGrp="1"/>
          </p:cNvSpPr>
          <p:nvPr>
            <p:ph type="title"/>
          </p:nvPr>
        </p:nvSpPr>
        <p:spPr/>
        <p:txBody>
          <a:bodyPr/>
          <a:lstStyle/>
          <a:p>
            <a:r>
              <a:rPr lang="de-AT" dirty="0" smtClean="0">
                <a:latin typeface="Arial" panose="020B0604020202020204" pitchFamily="34" charset="0"/>
                <a:cs typeface="Arial" panose="020B0604020202020204" pitchFamily="34" charset="0"/>
              </a:rPr>
              <a:t>Chapter 7</a:t>
            </a:r>
            <a:r>
              <a:rPr lang="de-AT" dirty="0" smtClean="0"/>
              <a:t>: Quantitative </a:t>
            </a:r>
            <a:r>
              <a:rPr lang="de-AT" dirty="0" err="1" smtClean="0"/>
              <a:t>Process</a:t>
            </a:r>
            <a:r>
              <a:rPr lang="de-AT" dirty="0" smtClean="0"/>
              <a:t> Analysis</a:t>
            </a:r>
            <a:endParaRPr lang="de-AT" dirty="0">
              <a:latin typeface="Arial" panose="020B0604020202020204" pitchFamily="34" charset="0"/>
              <a:cs typeface="Arial" panose="020B0604020202020204" pitchFamily="34" charset="0"/>
            </a:endParaRPr>
          </a:p>
        </p:txBody>
      </p:sp>
      <p:sp>
        <p:nvSpPr>
          <p:cNvPr id="10" name="Rechteck 9"/>
          <p:cNvSpPr/>
          <p:nvPr/>
        </p:nvSpPr>
        <p:spPr>
          <a:xfrm>
            <a:off x="7496730" y="0"/>
            <a:ext cx="1726292" cy="1202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fik 6"/>
          <p:cNvPicPr>
            <a:picLocks noChangeAspect="1"/>
          </p:cNvPicPr>
          <p:nvPr/>
        </p:nvPicPr>
        <p:blipFill>
          <a:blip r:embed="rId3"/>
          <a:stretch>
            <a:fillRect/>
          </a:stretch>
        </p:blipFill>
        <p:spPr>
          <a:xfrm>
            <a:off x="1463798" y="1402645"/>
            <a:ext cx="2054876" cy="3383844"/>
          </a:xfrm>
          <a:prstGeom prst="rect">
            <a:avLst/>
          </a:prstGeom>
          <a:ln>
            <a:solidFill>
              <a:schemeClr val="tx1"/>
            </a:solidFill>
          </a:ln>
        </p:spPr>
      </p:pic>
    </p:spTree>
    <p:extLst>
      <p:ext uri="{BB962C8B-B14F-4D97-AF65-F5344CB8AC3E}">
        <p14:creationId xmlns:p14="http://schemas.microsoft.com/office/powerpoint/2010/main" val="1780045981"/>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p:txBody>
          <a:bodyPr>
            <a:normAutofit lnSpcReduction="10000"/>
          </a:bodyPr>
          <a:lstStyle/>
          <a:p>
            <a:r>
              <a:rPr lang="en-US" dirty="0" smtClean="0"/>
              <a:t>Assuming we have performance measures for each activity in a process, flow analysis allows us to calculate the following performance measures for an </a:t>
            </a:r>
            <a:r>
              <a:rPr lang="en-US" u="sng" dirty="0" smtClean="0"/>
              <a:t>“as is” process:</a:t>
            </a:r>
          </a:p>
          <a:p>
            <a:pPr lvl="1"/>
            <a:r>
              <a:rPr lang="en-US" dirty="0" smtClean="0"/>
              <a:t>Cycle time, processing times, cycle time efficiency of a process</a:t>
            </a:r>
          </a:p>
          <a:p>
            <a:pPr lvl="1"/>
            <a:r>
              <a:rPr lang="en-US" dirty="0" smtClean="0"/>
              <a:t>Average cost per process instance</a:t>
            </a:r>
            <a:endParaRPr lang="en-US" dirty="0"/>
          </a:p>
          <a:p>
            <a:r>
              <a:rPr lang="en-US" dirty="0" smtClean="0"/>
              <a:t>It can also be used to calculate the theoretical capacity of an “as is” process and the resource utilization of resource pools</a:t>
            </a:r>
          </a:p>
          <a:p>
            <a:r>
              <a:rPr lang="en-US" dirty="0" smtClean="0"/>
              <a:t>But it is not suitable for “what if” analysis</a:t>
            </a:r>
          </a:p>
          <a:p>
            <a:r>
              <a:rPr lang="en-US" dirty="0" err="1" smtClean="0"/>
              <a:t>Queing</a:t>
            </a:r>
            <a:r>
              <a:rPr lang="en-US" dirty="0" smtClean="0"/>
              <a:t> analysis is a suitable technique for “what if” analysis of waiting times and cycle times, suitable for analyzing individual activities performed by one resource pool</a:t>
            </a:r>
          </a:p>
          <a:p>
            <a:r>
              <a:rPr lang="en-US" dirty="0" smtClean="0"/>
              <a:t>Simulation is a versatile technique for “what if” analysis of entire processes, covering waiting times, cycle times, and costs.</a:t>
            </a:r>
          </a:p>
          <a:p>
            <a:pPr lvl="1"/>
            <a:r>
              <a:rPr lang="en-US" dirty="0" smtClean="0"/>
              <a:t>Particularly useful for identifying bottlenecks</a:t>
            </a:r>
            <a:endParaRPr lang="en-US" dirty="0"/>
          </a:p>
        </p:txBody>
      </p:sp>
      <p:sp>
        <p:nvSpPr>
          <p:cNvPr id="4" name="Foliennummernplatzhalter 3"/>
          <p:cNvSpPr>
            <a:spLocks noGrp="1"/>
          </p:cNvSpPr>
          <p:nvPr>
            <p:ph type="sldNum" sz="quarter" idx="12"/>
          </p:nvPr>
        </p:nvSpPr>
        <p:spPr/>
        <p:txBody>
          <a:bodyPr/>
          <a:lstStyle/>
          <a:p>
            <a:r>
              <a:rPr lang="de-AT" smtClean="0"/>
              <a:t>Slide </a:t>
            </a:r>
            <a:fld id="{BE3DC40E-DBBE-4E2D-9EEC-FBF0DA0E9179}" type="slidenum">
              <a:rPr lang="de-AT" smtClean="0"/>
              <a:pPr/>
              <a:t>66</a:t>
            </a:fld>
            <a:endParaRPr lang="de-AT" dirty="0"/>
          </a:p>
        </p:txBody>
      </p:sp>
      <p:sp>
        <p:nvSpPr>
          <p:cNvPr id="6" name="Titel 5"/>
          <p:cNvSpPr>
            <a:spLocks noGrp="1"/>
          </p:cNvSpPr>
          <p:nvPr>
            <p:ph type="title"/>
          </p:nvPr>
        </p:nvSpPr>
        <p:spPr/>
        <p:txBody>
          <a:bodyPr/>
          <a:lstStyle/>
          <a:p>
            <a:r>
              <a:rPr lang="de-DE" dirty="0" err="1" smtClean="0"/>
              <a:t>Recap</a:t>
            </a:r>
            <a:endParaRPr lang="de-DE" dirty="0"/>
          </a:p>
        </p:txBody>
      </p:sp>
    </p:spTree>
    <p:extLst>
      <p:ext uri="{BB962C8B-B14F-4D97-AF65-F5344CB8AC3E}">
        <p14:creationId xmlns:p14="http://schemas.microsoft.com/office/powerpoint/2010/main" val="2613284921"/>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152760" y="2371814"/>
            <a:ext cx="6778473" cy="1511433"/>
            <a:chOff x="468912" y="2846176"/>
            <a:chExt cx="8134167" cy="1813719"/>
          </a:xfrm>
        </p:grpSpPr>
        <p:sp>
          <p:nvSpPr>
            <p:cNvPr id="7" name="Freeform 6"/>
            <p:cNvSpPr/>
            <p:nvPr/>
          </p:nvSpPr>
          <p:spPr>
            <a:xfrm>
              <a:off x="468912" y="2846176"/>
              <a:ext cx="1813719" cy="1813719"/>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44628" tIns="244628" rIns="244628" bIns="244628" numCol="1" spcCol="1270" anchor="ctr" anchorCtr="0">
              <a:noAutofit/>
            </a:bodyPr>
            <a:lstStyle/>
            <a:p>
              <a:pPr algn="ctr" defTabSz="814884">
                <a:lnSpc>
                  <a:spcPct val="90000"/>
                </a:lnSpc>
                <a:spcBef>
                  <a:spcPct val="0"/>
                </a:spcBef>
                <a:spcAft>
                  <a:spcPct val="35000"/>
                </a:spcAft>
              </a:pPr>
              <a:r>
                <a:rPr lang="en-US" sz="1833"/>
                <a:t>Processing Time</a:t>
              </a:r>
              <a:endParaRPr lang="en-US" sz="1833" dirty="0"/>
            </a:p>
          </p:txBody>
        </p:sp>
        <p:sp>
          <p:nvSpPr>
            <p:cNvPr id="9" name="Freeform 8"/>
            <p:cNvSpPr/>
            <p:nvPr/>
          </p:nvSpPr>
          <p:spPr>
            <a:xfrm>
              <a:off x="3629136" y="2846176"/>
              <a:ext cx="1813719" cy="1813719"/>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44628" tIns="244628" rIns="244628" bIns="244628" numCol="1" spcCol="1270" anchor="ctr" anchorCtr="0">
              <a:noAutofit/>
            </a:bodyPr>
            <a:lstStyle/>
            <a:p>
              <a:pPr algn="ctr" defTabSz="814884">
                <a:lnSpc>
                  <a:spcPct val="90000"/>
                </a:lnSpc>
                <a:spcBef>
                  <a:spcPct val="0"/>
                </a:spcBef>
                <a:spcAft>
                  <a:spcPct val="35000"/>
                </a:spcAft>
              </a:pPr>
              <a:r>
                <a:rPr lang="en-US" sz="1833" dirty="0"/>
                <a:t>Cycle Time</a:t>
              </a:r>
            </a:p>
          </p:txBody>
        </p:sp>
        <p:sp>
          <p:nvSpPr>
            <p:cNvPr id="10" name="Freeform 9"/>
            <p:cNvSpPr/>
            <p:nvPr/>
          </p:nvSpPr>
          <p:spPr>
            <a:xfrm>
              <a:off x="5590129" y="3227057"/>
              <a:ext cx="1051957" cy="1051957"/>
            </a:xfrm>
            <a:custGeom>
              <a:avLst/>
              <a:gdLst>
                <a:gd name="connsiteX0" fmla="*/ 139437 w 1051957"/>
                <a:gd name="connsiteY0" fmla="*/ 216703 h 1051957"/>
                <a:gd name="connsiteX1" fmla="*/ 912520 w 1051957"/>
                <a:gd name="connsiteY1" fmla="*/ 216703 h 1051957"/>
                <a:gd name="connsiteX2" fmla="*/ 912520 w 1051957"/>
                <a:gd name="connsiteY2" fmla="*/ 464123 h 1051957"/>
                <a:gd name="connsiteX3" fmla="*/ 139437 w 1051957"/>
                <a:gd name="connsiteY3" fmla="*/ 464123 h 1051957"/>
                <a:gd name="connsiteX4" fmla="*/ 139437 w 1051957"/>
                <a:gd name="connsiteY4" fmla="*/ 216703 h 1051957"/>
                <a:gd name="connsiteX5" fmla="*/ 139437 w 1051957"/>
                <a:gd name="connsiteY5" fmla="*/ 587834 h 1051957"/>
                <a:gd name="connsiteX6" fmla="*/ 912520 w 1051957"/>
                <a:gd name="connsiteY6" fmla="*/ 587834 h 1051957"/>
                <a:gd name="connsiteX7" fmla="*/ 912520 w 1051957"/>
                <a:gd name="connsiteY7" fmla="*/ 835254 h 1051957"/>
                <a:gd name="connsiteX8" fmla="*/ 139437 w 1051957"/>
                <a:gd name="connsiteY8" fmla="*/ 835254 h 1051957"/>
                <a:gd name="connsiteX9" fmla="*/ 139437 w 1051957"/>
                <a:gd name="connsiteY9" fmla="*/ 587834 h 105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51957" h="1051957">
                  <a:moveTo>
                    <a:pt x="139437" y="216703"/>
                  </a:moveTo>
                  <a:lnTo>
                    <a:pt x="912520" y="216703"/>
                  </a:lnTo>
                  <a:lnTo>
                    <a:pt x="912520" y="464123"/>
                  </a:lnTo>
                  <a:lnTo>
                    <a:pt x="139437" y="464123"/>
                  </a:lnTo>
                  <a:lnTo>
                    <a:pt x="139437" y="216703"/>
                  </a:lnTo>
                  <a:close/>
                  <a:moveTo>
                    <a:pt x="139437" y="587834"/>
                  </a:moveTo>
                  <a:lnTo>
                    <a:pt x="912520" y="587834"/>
                  </a:lnTo>
                  <a:lnTo>
                    <a:pt x="912520" y="835254"/>
                  </a:lnTo>
                  <a:lnTo>
                    <a:pt x="139437" y="835254"/>
                  </a:lnTo>
                  <a:lnTo>
                    <a:pt x="139437" y="587834"/>
                  </a:lnTo>
                  <a:close/>
                </a:path>
              </a:pathLst>
            </a:custGeom>
          </p:spPr>
          <p:style>
            <a:lnRef idx="0">
              <a:schemeClr val="accent1"/>
            </a:lnRef>
            <a:fillRef idx="3">
              <a:schemeClr val="accent1"/>
            </a:fillRef>
            <a:effectRef idx="3">
              <a:schemeClr val="accent1"/>
            </a:effectRef>
            <a:fontRef idx="minor">
              <a:schemeClr val="lt1"/>
            </a:fontRef>
          </p:style>
          <p:txBody>
            <a:bodyPr spcFirstLastPara="0" vert="horz" wrap="square" lIns="116198" tIns="180586" rIns="116198" bIns="180586" numCol="1" spcCol="1270" anchor="ctr" anchorCtr="0">
              <a:noAutofit/>
            </a:bodyPr>
            <a:lstStyle/>
            <a:p>
              <a:pPr algn="ctr" defTabSz="666723">
                <a:lnSpc>
                  <a:spcPct val="90000"/>
                </a:lnSpc>
                <a:spcBef>
                  <a:spcPct val="0"/>
                </a:spcBef>
                <a:spcAft>
                  <a:spcPct val="35000"/>
                </a:spcAft>
              </a:pPr>
              <a:endParaRPr lang="en-US" sz="1500"/>
            </a:p>
          </p:txBody>
        </p:sp>
        <p:sp>
          <p:nvSpPr>
            <p:cNvPr id="11" name="Freeform 10"/>
            <p:cNvSpPr/>
            <p:nvPr/>
          </p:nvSpPr>
          <p:spPr>
            <a:xfrm>
              <a:off x="6789360" y="2846176"/>
              <a:ext cx="1813719" cy="1813719"/>
            </a:xfrm>
            <a:custGeom>
              <a:avLst/>
              <a:gdLst>
                <a:gd name="connsiteX0" fmla="*/ 0 w 1813719"/>
                <a:gd name="connsiteY0" fmla="*/ 906860 h 1813719"/>
                <a:gd name="connsiteX1" fmla="*/ 906860 w 1813719"/>
                <a:gd name="connsiteY1" fmla="*/ 0 h 1813719"/>
                <a:gd name="connsiteX2" fmla="*/ 1813720 w 1813719"/>
                <a:gd name="connsiteY2" fmla="*/ 906860 h 1813719"/>
                <a:gd name="connsiteX3" fmla="*/ 906860 w 1813719"/>
                <a:gd name="connsiteY3" fmla="*/ 1813720 h 1813719"/>
                <a:gd name="connsiteX4" fmla="*/ 0 w 1813719"/>
                <a:gd name="connsiteY4" fmla="*/ 906860 h 181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3719" h="1813719">
                  <a:moveTo>
                    <a:pt x="0" y="906860"/>
                  </a:moveTo>
                  <a:cubicBezTo>
                    <a:pt x="0" y="406015"/>
                    <a:pt x="406015" y="0"/>
                    <a:pt x="906860" y="0"/>
                  </a:cubicBezTo>
                  <a:cubicBezTo>
                    <a:pt x="1407705" y="0"/>
                    <a:pt x="1813720" y="406015"/>
                    <a:pt x="1813720" y="906860"/>
                  </a:cubicBezTo>
                  <a:cubicBezTo>
                    <a:pt x="1813720" y="1407705"/>
                    <a:pt x="1407705" y="1813720"/>
                    <a:pt x="906860" y="1813720"/>
                  </a:cubicBezTo>
                  <a:cubicBezTo>
                    <a:pt x="406015" y="1813720"/>
                    <a:pt x="0" y="1407705"/>
                    <a:pt x="0" y="906860"/>
                  </a:cubicBez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244628" tIns="244628" rIns="244628" bIns="244628" numCol="1" spcCol="1270" anchor="ctr" anchorCtr="0">
              <a:noAutofit/>
            </a:bodyPr>
            <a:lstStyle/>
            <a:p>
              <a:pPr algn="ctr" defTabSz="814884">
                <a:lnSpc>
                  <a:spcPct val="90000"/>
                </a:lnSpc>
                <a:spcBef>
                  <a:spcPct val="0"/>
                </a:spcBef>
                <a:spcAft>
                  <a:spcPct val="35000"/>
                </a:spcAft>
              </a:pPr>
              <a:r>
                <a:rPr lang="en-US" sz="1833" dirty="0"/>
                <a:t>Cycle Time Efficiency</a:t>
              </a:r>
            </a:p>
          </p:txBody>
        </p:sp>
      </p:grpSp>
      <p:sp>
        <p:nvSpPr>
          <p:cNvPr id="3" name="Title 2"/>
          <p:cNvSpPr>
            <a:spLocks noGrp="1"/>
          </p:cNvSpPr>
          <p:nvPr>
            <p:ph type="title"/>
          </p:nvPr>
        </p:nvSpPr>
        <p:spPr/>
        <p:txBody>
          <a:bodyPr/>
          <a:lstStyle/>
          <a:p>
            <a:r>
              <a:rPr lang="en-US" dirty="0" smtClean="0"/>
              <a:t>Cycle time efficiency</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7</a:t>
            </a:fld>
            <a:endParaRPr lang="en-AU">
              <a:solidFill>
                <a:prstClr val="black">
                  <a:lumMod val="50000"/>
                  <a:lumOff val="50000"/>
                </a:prstClr>
              </a:solidFill>
            </a:endParaRPr>
          </a:p>
        </p:txBody>
      </p:sp>
      <p:sp>
        <p:nvSpPr>
          <p:cNvPr id="12" name="Division 11"/>
          <p:cNvSpPr/>
          <p:nvPr/>
        </p:nvSpPr>
        <p:spPr>
          <a:xfrm>
            <a:off x="2840035" y="2775212"/>
            <a:ext cx="762000" cy="762000"/>
          </a:xfrm>
          <a:prstGeom prst="mathDivide">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1145800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01-14 at 3.43.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1" y="1545723"/>
            <a:ext cx="7293269" cy="1573248"/>
          </a:xfrm>
          <a:prstGeom prst="rect">
            <a:avLst/>
          </a:prstGeom>
        </p:spPr>
      </p:pic>
      <p:sp>
        <p:nvSpPr>
          <p:cNvPr id="3" name="Title 2"/>
          <p:cNvSpPr>
            <a:spLocks noGrp="1"/>
          </p:cNvSpPr>
          <p:nvPr>
            <p:ph type="title"/>
          </p:nvPr>
        </p:nvSpPr>
        <p:spPr/>
        <p:txBody>
          <a:bodyPr/>
          <a:lstStyle/>
          <a:p>
            <a:r>
              <a:rPr lang="en-US" dirty="0" smtClean="0"/>
              <a:t>Flow analysis of cycle time</a:t>
            </a:r>
            <a:endParaRPr lang="en-US" dirty="0"/>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8</a:t>
            </a:fld>
            <a:endParaRPr lang="en-AU">
              <a:solidFill>
                <a:prstClr val="black">
                  <a:lumMod val="50000"/>
                  <a:lumOff val="50000"/>
                </a:prstClr>
              </a:solidFill>
            </a:endParaRPr>
          </a:p>
        </p:txBody>
      </p:sp>
      <p:sp>
        <p:nvSpPr>
          <p:cNvPr id="10" name="TextBox 9"/>
          <p:cNvSpPr txBox="1"/>
          <p:nvPr/>
        </p:nvSpPr>
        <p:spPr>
          <a:xfrm>
            <a:off x="2011542" y="2775589"/>
            <a:ext cx="681139" cy="297454"/>
          </a:xfrm>
          <a:prstGeom prst="rect">
            <a:avLst/>
          </a:prstGeom>
          <a:noFill/>
        </p:spPr>
        <p:txBody>
          <a:bodyPr wrap="square" rtlCol="0">
            <a:spAutoFit/>
          </a:bodyPr>
          <a:lstStyle/>
          <a:p>
            <a:r>
              <a:rPr lang="en-US" sz="1333" dirty="0">
                <a:solidFill>
                  <a:srgbClr val="0000FF"/>
                </a:solidFill>
              </a:rPr>
              <a:t>1 day</a:t>
            </a:r>
          </a:p>
        </p:txBody>
      </p:sp>
      <p:sp>
        <p:nvSpPr>
          <p:cNvPr id="12" name="TextBox 11"/>
          <p:cNvSpPr txBox="1"/>
          <p:nvPr/>
        </p:nvSpPr>
        <p:spPr>
          <a:xfrm>
            <a:off x="3911927" y="1191494"/>
            <a:ext cx="687963" cy="297454"/>
          </a:xfrm>
          <a:prstGeom prst="rect">
            <a:avLst/>
          </a:prstGeom>
          <a:noFill/>
        </p:spPr>
        <p:txBody>
          <a:bodyPr wrap="square" rtlCol="0">
            <a:spAutoFit/>
          </a:bodyPr>
          <a:lstStyle/>
          <a:p>
            <a:r>
              <a:rPr lang="en-US" sz="1333" dirty="0">
                <a:solidFill>
                  <a:srgbClr val="0000FF"/>
                </a:solidFill>
              </a:rPr>
              <a:t>1 day</a:t>
            </a:r>
          </a:p>
        </p:txBody>
      </p:sp>
      <p:sp>
        <p:nvSpPr>
          <p:cNvPr id="13" name="TextBox 12"/>
          <p:cNvSpPr txBox="1"/>
          <p:nvPr/>
        </p:nvSpPr>
        <p:spPr>
          <a:xfrm>
            <a:off x="3911420" y="3179938"/>
            <a:ext cx="776774" cy="297454"/>
          </a:xfrm>
          <a:prstGeom prst="rect">
            <a:avLst/>
          </a:prstGeom>
          <a:noFill/>
        </p:spPr>
        <p:txBody>
          <a:bodyPr wrap="square" rtlCol="0">
            <a:spAutoFit/>
          </a:bodyPr>
          <a:lstStyle/>
          <a:p>
            <a:r>
              <a:rPr lang="en-US" sz="1333" dirty="0">
                <a:solidFill>
                  <a:srgbClr val="0000FF"/>
                </a:solidFill>
              </a:rPr>
              <a:t>3 days</a:t>
            </a:r>
          </a:p>
        </p:txBody>
      </p:sp>
      <p:sp>
        <p:nvSpPr>
          <p:cNvPr id="14" name="TextBox 13"/>
          <p:cNvSpPr txBox="1"/>
          <p:nvPr/>
        </p:nvSpPr>
        <p:spPr>
          <a:xfrm>
            <a:off x="5109460" y="2733204"/>
            <a:ext cx="811406" cy="297454"/>
          </a:xfrm>
          <a:prstGeom prst="rect">
            <a:avLst/>
          </a:prstGeom>
          <a:noFill/>
        </p:spPr>
        <p:txBody>
          <a:bodyPr wrap="square" rtlCol="0">
            <a:spAutoFit/>
          </a:bodyPr>
          <a:lstStyle/>
          <a:p>
            <a:r>
              <a:rPr lang="en-US" sz="1333" dirty="0">
                <a:solidFill>
                  <a:srgbClr val="0000FF"/>
                </a:solidFill>
              </a:rPr>
              <a:t>3 days</a:t>
            </a:r>
          </a:p>
        </p:txBody>
      </p:sp>
      <p:sp>
        <p:nvSpPr>
          <p:cNvPr id="15" name="TextBox 14"/>
          <p:cNvSpPr txBox="1"/>
          <p:nvPr/>
        </p:nvSpPr>
        <p:spPr>
          <a:xfrm>
            <a:off x="6409504" y="1253757"/>
            <a:ext cx="728878" cy="297454"/>
          </a:xfrm>
          <a:prstGeom prst="rect">
            <a:avLst/>
          </a:prstGeom>
          <a:noFill/>
        </p:spPr>
        <p:txBody>
          <a:bodyPr wrap="square" rtlCol="0">
            <a:spAutoFit/>
          </a:bodyPr>
          <a:lstStyle/>
          <a:p>
            <a:r>
              <a:rPr lang="en-US" sz="1333" dirty="0">
                <a:solidFill>
                  <a:srgbClr val="0000FF"/>
                </a:solidFill>
              </a:rPr>
              <a:t>1 day</a:t>
            </a:r>
          </a:p>
        </p:txBody>
      </p:sp>
      <p:sp>
        <p:nvSpPr>
          <p:cNvPr id="16" name="TextBox 15"/>
          <p:cNvSpPr txBox="1"/>
          <p:nvPr/>
        </p:nvSpPr>
        <p:spPr>
          <a:xfrm>
            <a:off x="6359006" y="3128444"/>
            <a:ext cx="779376" cy="297454"/>
          </a:xfrm>
          <a:prstGeom prst="rect">
            <a:avLst/>
          </a:prstGeom>
          <a:noFill/>
        </p:spPr>
        <p:txBody>
          <a:bodyPr wrap="square" rtlCol="0">
            <a:spAutoFit/>
          </a:bodyPr>
          <a:lstStyle/>
          <a:p>
            <a:r>
              <a:rPr lang="en-US" sz="1333" dirty="0">
                <a:solidFill>
                  <a:srgbClr val="0000FF"/>
                </a:solidFill>
              </a:rPr>
              <a:t>2 days</a:t>
            </a:r>
          </a:p>
        </p:txBody>
      </p:sp>
      <p:sp>
        <p:nvSpPr>
          <p:cNvPr id="17" name="Down Arrow 16"/>
          <p:cNvSpPr/>
          <p:nvPr/>
        </p:nvSpPr>
        <p:spPr>
          <a:xfrm>
            <a:off x="4064372" y="3680799"/>
            <a:ext cx="403860" cy="573731"/>
          </a:xfrm>
          <a:prstGeom prst="downArrow">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a:p>
        </p:txBody>
      </p:sp>
      <p:sp>
        <p:nvSpPr>
          <p:cNvPr id="18" name="TextBox 17"/>
          <p:cNvSpPr txBox="1"/>
          <p:nvPr/>
        </p:nvSpPr>
        <p:spPr>
          <a:xfrm>
            <a:off x="2627900" y="4382019"/>
            <a:ext cx="3608383" cy="400110"/>
          </a:xfrm>
          <a:prstGeom prst="rect">
            <a:avLst/>
          </a:prstGeom>
          <a:noFill/>
        </p:spPr>
        <p:txBody>
          <a:bodyPr wrap="square" rtlCol="0">
            <a:spAutoFit/>
          </a:bodyPr>
          <a:lstStyle/>
          <a:p>
            <a:pPr algn="ctr"/>
            <a:r>
              <a:rPr lang="en-US" sz="2000" dirty="0">
                <a:solidFill>
                  <a:srgbClr val="3366FF"/>
                </a:solidFill>
              </a:rPr>
              <a:t>Cycle time = X days</a:t>
            </a:r>
          </a:p>
        </p:txBody>
      </p:sp>
    </p:spTree>
    <p:extLst>
      <p:ext uri="{BB962C8B-B14F-4D97-AF65-F5344CB8AC3E}">
        <p14:creationId xmlns:p14="http://schemas.microsoft.com/office/powerpoint/2010/main" val="3118805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Sequence – Exampl</a:t>
            </a:r>
            <a:r>
              <a:rPr lang="en-US" dirty="0"/>
              <a:t>e</a:t>
            </a:r>
          </a:p>
        </p:txBody>
      </p:sp>
      <p:sp>
        <p:nvSpPr>
          <p:cNvPr id="4" name="Slide Number Placeholder 3"/>
          <p:cNvSpPr>
            <a:spLocks noGrp="1"/>
          </p:cNvSpPr>
          <p:nvPr>
            <p:ph type="sldNum" sz="quarter" idx="11"/>
          </p:nvPr>
        </p:nvSpPr>
        <p:spPr/>
        <p:txBody>
          <a:bodyPr/>
          <a:lstStyle/>
          <a:p>
            <a:fld id="{F06E539D-8AB8-485C-BFEF-50E8D5427D32}" type="slidenum">
              <a:rPr lang="en-AU" smtClean="0">
                <a:solidFill>
                  <a:prstClr val="black">
                    <a:lumMod val="50000"/>
                    <a:lumOff val="50000"/>
                  </a:prstClr>
                </a:solidFill>
              </a:rPr>
              <a:pPr/>
              <a:t>9</a:t>
            </a:fld>
            <a:endParaRPr lang="en-AU">
              <a:solidFill>
                <a:prstClr val="black">
                  <a:lumMod val="50000"/>
                  <a:lumOff val="50000"/>
                </a:prstClr>
              </a:solidFill>
            </a:endParaRPr>
          </a:p>
        </p:txBody>
      </p:sp>
      <p:pic>
        <p:nvPicPr>
          <p:cNvPr id="7" name="Picture 6" descr="Screen Shot 2015-01-14 at 11.39.3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113" y="2222462"/>
            <a:ext cx="5974470" cy="1300398"/>
          </a:xfrm>
          <a:prstGeom prst="rect">
            <a:avLst/>
          </a:prstGeom>
        </p:spPr>
      </p:pic>
      <p:sp>
        <p:nvSpPr>
          <p:cNvPr id="8" name="Rectangle 8"/>
          <p:cNvSpPr>
            <a:spLocks noChangeArrowheads="1"/>
          </p:cNvSpPr>
          <p:nvPr/>
        </p:nvSpPr>
        <p:spPr bwMode="auto">
          <a:xfrm>
            <a:off x="1079500" y="1270000"/>
            <a:ext cx="7048500" cy="381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1770" indent="-281770">
              <a:lnSpc>
                <a:spcPct val="90000"/>
              </a:lnSpc>
              <a:spcBef>
                <a:spcPct val="20000"/>
              </a:spcBef>
              <a:buFontTx/>
              <a:buChar char="•"/>
            </a:pPr>
            <a:endParaRPr lang="en-US" sz="1500" dirty="0"/>
          </a:p>
          <a:p>
            <a:pPr marL="281770" indent="-281770">
              <a:lnSpc>
                <a:spcPct val="90000"/>
              </a:lnSpc>
              <a:spcBef>
                <a:spcPct val="20000"/>
              </a:spcBef>
              <a:buFontTx/>
              <a:buChar char="•"/>
            </a:pPr>
            <a:r>
              <a:rPr lang="en-US" sz="2000" dirty="0"/>
              <a:t>What is the average cycle time?</a:t>
            </a:r>
          </a:p>
        </p:txBody>
      </p:sp>
      <p:sp>
        <p:nvSpPr>
          <p:cNvPr id="9" name="TextBox 8"/>
          <p:cNvSpPr txBox="1"/>
          <p:nvPr/>
        </p:nvSpPr>
        <p:spPr>
          <a:xfrm>
            <a:off x="1964877" y="4649752"/>
            <a:ext cx="5049187" cy="400110"/>
          </a:xfrm>
          <a:prstGeom prst="rect">
            <a:avLst/>
          </a:prstGeom>
          <a:noFill/>
        </p:spPr>
        <p:txBody>
          <a:bodyPr wrap="square" rtlCol="0">
            <a:spAutoFit/>
          </a:bodyPr>
          <a:lstStyle/>
          <a:p>
            <a:pPr algn="ctr"/>
            <a:r>
              <a:rPr lang="en-US" sz="2000" dirty="0">
                <a:solidFill>
                  <a:srgbClr val="0000FF"/>
                </a:solidFill>
              </a:rPr>
              <a:t>Cycle time = 10 + 20 = 30</a:t>
            </a:r>
          </a:p>
        </p:txBody>
      </p:sp>
    </p:spTree>
    <p:extLst>
      <p:ext uri="{BB962C8B-B14F-4D97-AF65-F5344CB8AC3E}">
        <p14:creationId xmlns:p14="http://schemas.microsoft.com/office/powerpoint/2010/main" val="301310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SELECTEDLANGUAGE" val="German Austria"/>
</p:tagLst>
</file>

<file path=ppt/theme/theme1.xml><?xml version="1.0" encoding="utf-8"?>
<a:theme xmlns:a="http://schemas.openxmlformats.org/drawingml/2006/main" name="WU 16:10">
  <a:themeElements>
    <a:clrScheme name="WU">
      <a:dk1>
        <a:srgbClr val="000000"/>
      </a:dk1>
      <a:lt1>
        <a:srgbClr val="FFFFFF"/>
      </a:lt1>
      <a:dk2>
        <a:srgbClr val="002350"/>
      </a:dk2>
      <a:lt2>
        <a:srgbClr val="E5F5FA"/>
      </a:lt2>
      <a:accent1>
        <a:srgbClr val="0096D3"/>
      </a:accent1>
      <a:accent2>
        <a:srgbClr val="002350"/>
      </a:accent2>
      <a:accent3>
        <a:srgbClr val="4B2582"/>
      </a:accent3>
      <a:accent4>
        <a:srgbClr val="457AA0"/>
      </a:accent4>
      <a:accent5>
        <a:srgbClr val="A592C0"/>
      </a:accent5>
      <a:accent6>
        <a:srgbClr val="80CFE9"/>
      </a:accent6>
      <a:hlink>
        <a:srgbClr val="405A7C"/>
      </a:hlink>
      <a:folHlink>
        <a:srgbClr val="0082AA"/>
      </a:folHlink>
    </a:clrScheme>
    <a:fontScheme name="WU neu">
      <a:majorFont>
        <a:latin typeface="Georgi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U Farbschema neu">
        <a:dk1>
          <a:srgbClr val="000000"/>
        </a:dk1>
        <a:lt1>
          <a:sysClr val="window" lastClr="FFFFFF"/>
        </a:lt1>
        <a:dk2>
          <a:srgbClr val="002E60"/>
        </a:dk2>
        <a:lt2>
          <a:srgbClr val="E5F5FA"/>
        </a:lt2>
        <a:accent1>
          <a:srgbClr val="0096D3"/>
        </a:accent1>
        <a:accent2>
          <a:srgbClr val="002E60"/>
        </a:accent2>
        <a:accent3>
          <a:srgbClr val="532481"/>
        </a:accent3>
        <a:accent4>
          <a:srgbClr val="457AA0"/>
        </a:accent4>
        <a:accent5>
          <a:srgbClr val="A991C0"/>
        </a:accent5>
        <a:accent6>
          <a:srgbClr val="7FCAE9"/>
        </a:accent6>
        <a:hlink>
          <a:srgbClr val="406288"/>
        </a:hlink>
        <a:folHlink>
          <a:srgbClr val="008FA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WU Musterpräsentation 16x10 V1.1.potx" id="{50821DC6-1170-4F69-BC0F-BF2469366875}" vid="{788B52EF-C0A8-4B8C-8AD4-D720815E0A05}"/>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CF651A35DF3154DB01328AF51148DAE" ma:contentTypeVersion="1" ma:contentTypeDescription="Ein neues Dokument erstellen." ma:contentTypeScope="" ma:versionID="458c1b80f8d593bdc96b60ff34dd40b4">
  <xsd:schema xmlns:xsd="http://www.w3.org/2001/XMLSchema" xmlns:xs="http://www.w3.org/2001/XMLSchema" xmlns:p="http://schemas.microsoft.com/office/2006/metadata/properties" xmlns:ns2="1a8d9a65-8471-4209-a900-f8e11db75e0a" xmlns:ns3="08b0a3ee-3d2a-451c-9a1a-7e5d5b0c9c77" xmlns:ns4="dde413db-0745-4f3a-8dca-564dc7ff6f7d" targetNamespace="http://schemas.microsoft.com/office/2006/metadata/properties" ma:root="true" ma:fieldsID="2d31116d1a6b5af1b4a8b1ba7152d57a" ns2:_="" ns3:_="" ns4:_="">
    <xsd:import namespace="1a8d9a65-8471-4209-a900-f8e11db75e0a"/>
    <xsd:import namespace="08b0a3ee-3d2a-451c-9a1a-7e5d5b0c9c77"/>
    <xsd:import namespace="dde413db-0745-4f3a-8dca-564dc7ff6f7d"/>
    <xsd:element name="properties">
      <xsd:complexType>
        <xsd:sequence>
          <xsd:element name="documentManagement">
            <xsd:complexType>
              <xsd:all>
                <xsd:element ref="ns2:WU_x0020_ThemaTaxHTField0" minOccurs="0"/>
                <xsd:element ref="ns3:TaxCatchAll" minOccurs="0"/>
                <xsd:element ref="ns2:DokumentenartTaxHTField0" minOccurs="0"/>
                <xsd:element ref="ns4:Beschreibung" minOccurs="0"/>
                <xsd:element ref="ns4:Format" minOccurs="0"/>
                <xsd:element ref="ns4:Kategorie"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8d9a65-8471-4209-a900-f8e11db75e0a" elementFormDefault="qualified">
    <xsd:import namespace="http://schemas.microsoft.com/office/2006/documentManagement/types"/>
    <xsd:import namespace="http://schemas.microsoft.com/office/infopath/2007/PartnerControls"/>
    <xsd:element name="WU_x0020_ThemaTaxHTField0" ma:index="9" nillable="true" ma:taxonomy="true" ma:internalName="WU_x0020_ThemaTaxHTField0" ma:taxonomyFieldName="WU_x0020_Thema" ma:displayName="Schlagwort" ma:default="" ma:fieldId="{a2eb3201-e251-4055-97e9-466604fc777f}" ma:taxonomyMulti="true" ma:sspId="59da4ae5-1217-4de6-bd64-b7a740f353bb" ma:termSetId="c1edca97-812b-4584-b6b5-1e5cade81cae" ma:anchorId="00000000-0000-0000-0000-000000000000" ma:open="true" ma:isKeyword="false">
      <xsd:complexType>
        <xsd:sequence>
          <xsd:element ref="pc:Terms" minOccurs="0" maxOccurs="1"/>
        </xsd:sequence>
      </xsd:complexType>
    </xsd:element>
    <xsd:element name="DokumentenartTaxHTField0" ma:index="12" nillable="true" ma:taxonomy="true" ma:internalName="DokumentenartTaxHTField0" ma:taxonomyFieldName="Dokumentenart" ma:displayName="Dokumentenart" ma:default="" ma:fieldId="{0f2e647f-32b7-4850-b6be-ae358ed71e70}" ma:taxonomyMulti="true" ma:sspId="59da4ae5-1217-4de6-bd64-b7a740f353bb" ma:termSetId="325756d7-e24e-4b6f-ba71-3f779d34c1ea"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0a3ee-3d2a-451c-9a1a-7e5d5b0c9c77"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6a103bb8-3913-4e3b-a229-080a76572464}" ma:internalName="TaxCatchAll" ma:showField="CatchAllData" ma:web="08b0a3ee-3d2a-451c-9a1a-7e5d5b0c9c77">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Freigegeben für"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de413db-0745-4f3a-8dca-564dc7ff6f7d" elementFormDefault="qualified">
    <xsd:import namespace="http://schemas.microsoft.com/office/2006/documentManagement/types"/>
    <xsd:import namespace="http://schemas.microsoft.com/office/infopath/2007/PartnerControls"/>
    <xsd:element name="Beschreibung" ma:index="13" nillable="true" ma:displayName="Beschreibung" ma:internalName="Beschreibung">
      <xsd:simpleType>
        <xsd:restriction base="dms:Note">
          <xsd:maxLength value="255"/>
        </xsd:restriction>
      </xsd:simpleType>
    </xsd:element>
    <xsd:element name="Format" ma:index="14" nillable="true" ma:displayName="Format" ma:format="Dropdown" ma:internalName="Format">
      <xsd:simpleType>
        <xsd:union memberTypes="dms:Text">
          <xsd:simpleType>
            <xsd:restriction base="dms:Choice">
              <xsd:enumeration value="LaTeX"/>
              <xsd:enumeration value="Microsoft Office 2003"/>
              <xsd:enumeration value="Microsoft Office 2007-2013"/>
              <xsd:enumeration value="Microsoft Office 2013/2016"/>
              <xsd:enumeration value="OpenOffice 3.0"/>
            </xsd:restriction>
          </xsd:simpleType>
        </xsd:union>
      </xsd:simpleType>
    </xsd:element>
    <xsd:element name="Kategorie" ma:index="15" nillable="true" ma:displayName="Kategorie" ma:default="Anleitungen" ma:format="Dropdown" ma:internalName="Kategorie">
      <xsd:simpleType>
        <xsd:union memberTypes="dms:Text">
          <xsd:simpleType>
            <xsd:restriction base="dms:Choice">
              <xsd:enumeration value="Anleitungen"/>
              <xsd:enumeration value="Aushänge für Lift und Tür"/>
              <xsd:enumeration value="Basisvorlagen"/>
              <xsd:enumeration value="Brief-/Faxvorlagen"/>
              <xsd:enumeration value="Einladungen"/>
              <xsd:enumeration value="Etiketten"/>
              <xsd:enumeration value="Musterdateien"/>
              <xsd:enumeration value="Namensschilder"/>
              <xsd:enumeration value="Präsentationen"/>
              <xsd:enumeration value="Skripten-Cover"/>
            </xsd:restriction>
          </xsd:simpleType>
        </xsd:un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Kategorie xmlns="dde413db-0745-4f3a-8dca-564dc7ff6f7d">Präsentationen</Kategorie>
    <Beschreibung xmlns="dde413db-0745-4f3a-8dca-564dc7ff6f7d">Musterpräsentation im Format 16:10 (= WU Standard)</Beschreibung>
    <TaxCatchAll xmlns="08b0a3ee-3d2a-451c-9a1a-7e5d5b0c9c77">
      <Value>266</Value>
      <Value>403</Value>
    </TaxCatchAll>
    <DokumentenartTaxHTField0 xmlns="1a8d9a65-8471-4209-a900-f8e11db75e0a">
      <Terms xmlns="http://schemas.microsoft.com/office/infopath/2007/PartnerControls">
        <TermInfo xmlns="http://schemas.microsoft.com/office/infopath/2007/PartnerControls">
          <TermName xmlns="http://schemas.microsoft.com/office/infopath/2007/PartnerControls">Vorlagen</TermName>
          <TermId xmlns="http://schemas.microsoft.com/office/infopath/2007/PartnerControls">17fc50ed-8ad1-47be-ab12-04243fd74ddb</TermId>
        </TermInfo>
      </Terms>
    </DokumentenartTaxHTField0>
    <WU_x0020_ThemaTaxHTField0 xmlns="1a8d9a65-8471-4209-a900-f8e11db75e0a">
      <Terms xmlns="http://schemas.microsoft.com/office/infopath/2007/PartnerControls">
        <TermInfo xmlns="http://schemas.microsoft.com/office/infopath/2007/PartnerControls">
          <TermName xmlns="http://schemas.microsoft.com/office/infopath/2007/PartnerControls">Corporate Design</TermName>
          <TermId xmlns="http://schemas.microsoft.com/office/infopath/2007/PartnerControls">19895bcd-b158-45ae-ab7b-f5ca217dfcec</TermId>
        </TermInfo>
      </Terms>
    </WU_x0020_ThemaTaxHTField0>
    <Format xmlns="dde413db-0745-4f3a-8dca-564dc7ff6f7d">Microsoft Office 2013/2016</Format>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B19F04-C1AE-47E9-9133-474D1173C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8d9a65-8471-4209-a900-f8e11db75e0a"/>
    <ds:schemaRef ds:uri="08b0a3ee-3d2a-451c-9a1a-7e5d5b0c9c77"/>
    <ds:schemaRef ds:uri="dde413db-0745-4f3a-8dca-564dc7ff6f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58DFAF-C9AD-4CE5-A221-45D64FB05328}">
  <ds:schemaRefs>
    <ds:schemaRef ds:uri="1a8d9a65-8471-4209-a900-f8e11db75e0a"/>
    <ds:schemaRef ds:uri="http://purl.org/dc/terms/"/>
    <ds:schemaRef ds:uri="http://schemas.openxmlformats.org/package/2006/metadata/core-properties"/>
    <ds:schemaRef ds:uri="http://purl.org/dc/dcmitype/"/>
    <ds:schemaRef ds:uri="http://schemas.microsoft.com/office/infopath/2007/PartnerControls"/>
    <ds:schemaRef ds:uri="dde413db-0745-4f3a-8dca-564dc7ff6f7d"/>
    <ds:schemaRef ds:uri="http://purl.org/dc/elements/1.1/"/>
    <ds:schemaRef ds:uri="http://schemas.microsoft.com/office/2006/metadata/properties"/>
    <ds:schemaRef ds:uri="http://schemas.microsoft.com/office/2006/documentManagement/types"/>
    <ds:schemaRef ds:uri="08b0a3ee-3d2a-451c-9a1a-7e5d5b0c9c77"/>
    <ds:schemaRef ds:uri="http://www.w3.org/XML/1998/namespace"/>
  </ds:schemaRefs>
</ds:datastoreItem>
</file>

<file path=customXml/itemProps3.xml><?xml version="1.0" encoding="utf-8"?>
<ds:datastoreItem xmlns:ds="http://schemas.openxmlformats.org/officeDocument/2006/customXml" ds:itemID="{9346B3ED-06B1-4DE8-9648-0F78B5B453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WU Musterpr%C3%A4sentation 16x10</Template>
  <TotalTime>0</TotalTime>
  <Words>3119</Words>
  <Application>Microsoft Office PowerPoint</Application>
  <PresentationFormat>Bildschirmpräsentation (16:10)</PresentationFormat>
  <Paragraphs>599</Paragraphs>
  <Slides>66</Slides>
  <Notes>47</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66</vt:i4>
      </vt:variant>
    </vt:vector>
  </HeadingPairs>
  <TitlesOfParts>
    <vt:vector size="78" baseType="lpstr">
      <vt:lpstr>ＭＳ Ｐゴシック</vt:lpstr>
      <vt:lpstr>Arial</vt:lpstr>
      <vt:lpstr>Calibri</vt:lpstr>
      <vt:lpstr>Georgia</vt:lpstr>
      <vt:lpstr>Symbol</vt:lpstr>
      <vt:lpstr>Times</vt:lpstr>
      <vt:lpstr>Times New Roman</vt:lpstr>
      <vt:lpstr>Verdana</vt:lpstr>
      <vt:lpstr>Wingdings</vt:lpstr>
      <vt:lpstr>Zapf Dingbats</vt:lpstr>
      <vt:lpstr>WU 16:10</vt:lpstr>
      <vt:lpstr>Equation</vt:lpstr>
      <vt:lpstr>Chapter 7: Quantitative Process Analysis</vt:lpstr>
      <vt:lpstr>Process Analysis in the BPM Lifecycle</vt:lpstr>
      <vt:lpstr>Chapter 7: Quantitative Process Analysis</vt:lpstr>
      <vt:lpstr>Flow analysis</vt:lpstr>
      <vt:lpstr>Refresher: Process performance measures</vt:lpstr>
      <vt:lpstr>Common time-related measures</vt:lpstr>
      <vt:lpstr>Cycle time efficiency</vt:lpstr>
      <vt:lpstr>Flow analysis of cycle time</vt:lpstr>
      <vt:lpstr>Sequence – Example</vt:lpstr>
      <vt:lpstr>Example: Alternative Paths</vt:lpstr>
      <vt:lpstr>Example: Parallel paths</vt:lpstr>
      <vt:lpstr>Example: Rework loop</vt:lpstr>
      <vt:lpstr>Flow analysis equations for cycle time</vt:lpstr>
      <vt:lpstr>Flow analysis of cycle time</vt:lpstr>
      <vt:lpstr>Flow analysis of processing time</vt:lpstr>
      <vt:lpstr>Flow analysis: scope and limitations</vt:lpstr>
      <vt:lpstr>Limitation 1: Not all Models are Structured</vt:lpstr>
      <vt:lpstr>Limitation 2: Fixed arrival rate  capacity</vt:lpstr>
      <vt:lpstr>Resource utilization</vt:lpstr>
      <vt:lpstr>Resource utilization vs. waiting time</vt:lpstr>
      <vt:lpstr>Interlude: Cycle Time &amp; Work-In-Progress</vt:lpstr>
      <vt:lpstr>Exercise</vt:lpstr>
      <vt:lpstr>Exercise (cont.)</vt:lpstr>
      <vt:lpstr>Chapter 7: Quantitative Process Analysis</vt:lpstr>
      <vt:lpstr>Queuing Analysis</vt:lpstr>
      <vt:lpstr>Delay is Caused by Job Interference</vt:lpstr>
      <vt:lpstr>Burstiness Causes Interference</vt:lpstr>
      <vt:lpstr>High Utilization Exacerbates Interference</vt:lpstr>
      <vt:lpstr>The Poisson Process</vt:lpstr>
      <vt:lpstr>Negative Exponential Distribution</vt:lpstr>
      <vt:lpstr>Queuing theory: basic concepts</vt:lpstr>
      <vt:lpstr>Queuing theory concepts (cont.)</vt:lpstr>
      <vt:lpstr>M/M/1 queue</vt:lpstr>
      <vt:lpstr>M/M/c queue</vt:lpstr>
      <vt:lpstr>Tool Support</vt:lpstr>
      <vt:lpstr> Example – ER at County Hospital</vt:lpstr>
      <vt:lpstr>Queuing Analysis – Hospital Scenario</vt:lpstr>
      <vt:lpstr>Limitations of basic queuing models</vt:lpstr>
      <vt:lpstr>Chapter 7: Quantitative Process Analysis</vt:lpstr>
      <vt:lpstr>Process Simulation</vt:lpstr>
      <vt:lpstr>Process Simulation</vt:lpstr>
      <vt:lpstr>Example</vt:lpstr>
      <vt:lpstr>Example</vt:lpstr>
      <vt:lpstr>Elements of a simulation scenario</vt:lpstr>
      <vt:lpstr>Exponential Distribution</vt:lpstr>
      <vt:lpstr>Normal Distribution</vt:lpstr>
      <vt:lpstr>Choice of probability distribution</vt:lpstr>
      <vt:lpstr>Simulation Example</vt:lpstr>
      <vt:lpstr>Elements of a simulation model</vt:lpstr>
      <vt:lpstr>Branching probability and arrival rate</vt:lpstr>
      <vt:lpstr>Elements of a simulation model</vt:lpstr>
      <vt:lpstr>Resource pools</vt:lpstr>
      <vt:lpstr>Elements of a simulation model</vt:lpstr>
      <vt:lpstr>Resource pool assignment</vt:lpstr>
      <vt:lpstr>Process Simulation</vt:lpstr>
      <vt:lpstr>Output: Performance measures &amp; histograms</vt:lpstr>
      <vt:lpstr>Process Simulation</vt:lpstr>
      <vt:lpstr>Tools for Process Simulation</vt:lpstr>
      <vt:lpstr>BIMP – bimp.cs.ut.ee</vt:lpstr>
      <vt:lpstr>BIMP Demo</vt:lpstr>
      <vt:lpstr>Pitfalls of simulation</vt:lpstr>
      <vt:lpstr>Stochasticity</vt:lpstr>
      <vt:lpstr>Data quality pitfalls</vt:lpstr>
      <vt:lpstr>Simulation assumptions</vt:lpstr>
      <vt:lpstr>Chapter 7: Quantitative Process Analysis</vt:lpstr>
      <vt:lpstr>Recap</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2018-01-12T14:33:51Z</dcterms:created>
  <dcterms:modified xsi:type="dcterms:W3CDTF">2018-02-07T08:12:28Z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U Thema">
    <vt:lpwstr>403;#Corporate Design|19895bcd-b158-45ae-ab7b-f5ca217dfcec</vt:lpwstr>
  </property>
  <property fmtid="{D5CDD505-2E9C-101B-9397-08002B2CF9AE}" pid="3" name="Dokumentenart">
    <vt:lpwstr>266;#Vorlagen|17fc50ed-8ad1-47be-ab12-04243fd74ddb</vt:lpwstr>
  </property>
  <property fmtid="{D5CDD505-2E9C-101B-9397-08002B2CF9AE}" pid="4" name="ContentTypeId">
    <vt:lpwstr>0x010100BCF651A35DF3154DB01328AF51148DAE</vt:lpwstr>
  </property>
</Properties>
</file>