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359" r:id="rId5"/>
    <p:sldId id="461" r:id="rId6"/>
    <p:sldId id="369" r:id="rId7"/>
    <p:sldId id="457" r:id="rId8"/>
    <p:sldId id="462" r:id="rId9"/>
    <p:sldId id="488" r:id="rId10"/>
    <p:sldId id="463" r:id="rId11"/>
    <p:sldId id="466" r:id="rId12"/>
    <p:sldId id="467" r:id="rId13"/>
    <p:sldId id="468" r:id="rId14"/>
    <p:sldId id="469" r:id="rId15"/>
    <p:sldId id="464" r:id="rId16"/>
    <p:sldId id="470" r:id="rId17"/>
    <p:sldId id="471" r:id="rId18"/>
    <p:sldId id="472" r:id="rId19"/>
    <p:sldId id="474" r:id="rId20"/>
    <p:sldId id="475" r:id="rId21"/>
    <p:sldId id="476" r:id="rId22"/>
    <p:sldId id="465" r:id="rId23"/>
    <p:sldId id="477" r:id="rId24"/>
    <p:sldId id="478" r:id="rId25"/>
    <p:sldId id="479" r:id="rId26"/>
    <p:sldId id="480" r:id="rId27"/>
    <p:sldId id="458" r:id="rId28"/>
    <p:sldId id="481" r:id="rId29"/>
    <p:sldId id="482" r:id="rId30"/>
    <p:sldId id="483" r:id="rId31"/>
    <p:sldId id="459" r:id="rId32"/>
    <p:sldId id="484" r:id="rId33"/>
    <p:sldId id="485" r:id="rId34"/>
    <p:sldId id="486" r:id="rId35"/>
    <p:sldId id="487" r:id="rId36"/>
    <p:sldId id="460" r:id="rId37"/>
    <p:sldId id="456" r:id="rId38"/>
  </p:sldIdLst>
  <p:sldSz cx="9144000" cy="5715000" type="screen16x10"/>
  <p:notesSz cx="6858000" cy="9144000"/>
  <p:custDataLst>
    <p:tags r:id="rId4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5465">
          <p15:clr>
            <a:srgbClr val="A4A3A4"/>
          </p15:clr>
        </p15:guide>
        <p15:guide id="3" pos="4241">
          <p15:clr>
            <a:srgbClr val="A4A3A4"/>
          </p15:clr>
        </p15:guide>
        <p15:guide id="4" pos="4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1" name="Autor" initials="A" lastIdx="0" clrIdx="2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C8AC8"/>
    <a:srgbClr val="CBDDEF"/>
    <a:srgbClr val="E7EFF7"/>
    <a:srgbClr val="0096D3"/>
    <a:srgbClr val="0C94B7"/>
    <a:srgbClr val="41B4CE"/>
    <a:srgbClr val="73BAD1"/>
    <a:srgbClr val="65B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570" autoAdjust="0"/>
  </p:normalViewPr>
  <p:slideViewPr>
    <p:cSldViewPr snapToGrid="0" showGuides="1">
      <p:cViewPr varScale="1">
        <p:scale>
          <a:sx n="125" d="100"/>
          <a:sy n="125" d="100"/>
        </p:scale>
        <p:origin x="620" y="60"/>
      </p:cViewPr>
      <p:guideLst>
        <p:guide orient="horz" pos="1800"/>
        <p:guide pos="5465"/>
        <p:guide pos="4241"/>
        <p:guide pos="4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274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17FD-8155-4502-AF78-DBC2EA4B168F}" type="datetimeFigureOut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16.02.2018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F6F62-1C91-45E7-BAED-FBFBF67C82BC}" type="slidenum">
              <a:rPr lang="de-AT" sz="100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‹Nr.›</a:t>
            </a:fld>
            <a:endParaRPr lang="de-AT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345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C0A972FC-F5E0-4F80-B169-F0B5EFC71333}" type="datetimeFigureOut">
              <a:rPr lang="de-AT" smtClean="0"/>
              <a:pPr/>
              <a:t>16.02.2018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219CC2FD-B32F-4992-A15B-F95E2E35C81B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5136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1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7708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83" indent="-285725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898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57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17" indent="-228580" defTabSz="76352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376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36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694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854" indent="-228580" defTabSz="76352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fld id="{82B77F43-60BE-4E2C-9ECA-774DC50CDAB7}" type="slidenum">
              <a:rPr lang="en-US" sz="1000"/>
              <a:pPr/>
              <a:t>2</a:t>
            </a:fld>
            <a:endParaRPr lang="en-US" sz="10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79425" y="768350"/>
            <a:ext cx="6138863" cy="3838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4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694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984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24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5517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28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873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CC2FD-B32F-4992-A15B-F95E2E35C81B}" type="slidenum">
              <a:rPr lang="de-AT" smtClean="0"/>
              <a:pPr/>
              <a:t>33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8447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62019" y="1344613"/>
            <a:ext cx="7759644" cy="3853905"/>
          </a:xfrm>
        </p:spPr>
        <p:txBody>
          <a:bodyPr lIns="0" rIns="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F06B7-302C-4F5F-8C6D-425307958B79}" type="datetime1">
              <a:rPr lang="de-AT" smtClean="0"/>
              <a:t>16.02.2018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344613"/>
            <a:ext cx="3960000" cy="385921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600"/>
            </a:lvl1pPr>
            <a:lvl2pPr marL="541312" indent="-28575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5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344613"/>
            <a:ext cx="3960000" cy="3859212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600"/>
            </a:lvl1pPr>
            <a:lvl2pPr marL="541312" indent="-28575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5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400"/>
            </a:lvl3pPr>
            <a:lvl4pPr>
              <a:buClr>
                <a:schemeClr val="accent1"/>
              </a:buClr>
              <a:defRPr sz="1200"/>
            </a:lvl4pPr>
            <a:lvl5pPr>
              <a:buClr>
                <a:schemeClr val="accent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494-9322-42D4-89C0-371FCD90BCBB}" type="datetime1">
              <a:rPr lang="de-AT" smtClean="0"/>
              <a:t>16.02.2018</a:t>
            </a:fld>
            <a:endParaRPr lang="de-AT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62405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715688" y="1935991"/>
            <a:ext cx="3960000" cy="326783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468314" y="1344613"/>
            <a:ext cx="3960811" cy="533136"/>
          </a:xfrm>
          <a:solidFill>
            <a:srgbClr val="CBDDE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D5E96A0-43D8-45AE-ACDA-B0069831F056}" type="datetime1">
              <a:rPr lang="de-AT" smtClean="0"/>
              <a:t>16.02.2018</a:t>
            </a:fld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>
          <a:xfrm>
            <a:off x="1354561" y="5412059"/>
            <a:ext cx="3217443" cy="258085"/>
          </a:xfrm>
          <a:prstGeom prst="rect">
            <a:avLst/>
          </a:prstGeom>
        </p:spPr>
        <p:txBody>
          <a:bodyPr/>
          <a:lstStyle/>
          <a:p>
            <a:r>
              <a:rPr lang="de-AT" smtClean="0"/>
              <a:t>Fusszeile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 dirty="0" smtClean="0"/>
              <a:t>Slide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4727894" y="1344613"/>
            <a:ext cx="3960811" cy="533136"/>
          </a:xfrm>
          <a:solidFill>
            <a:srgbClr val="CBDDE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92066" indent="0">
              <a:buNone/>
              <a:tabLst/>
              <a:defRPr sz="1800" b="1" baseline="0">
                <a:solidFill>
                  <a:schemeClr val="tx1"/>
                </a:solidFill>
                <a:latin typeface="+mj-lt"/>
              </a:defRPr>
            </a:lvl1pPr>
            <a:lvl2pPr marL="457153" indent="0">
              <a:buNone/>
              <a:defRPr sz="2000" b="1"/>
            </a:lvl2pPr>
            <a:lvl3pPr marL="914306" indent="0">
              <a:buNone/>
              <a:defRPr sz="1800" b="1"/>
            </a:lvl3pPr>
            <a:lvl4pPr marL="1371460" indent="0">
              <a:buNone/>
              <a:defRPr sz="1600" b="1"/>
            </a:lvl4pPr>
            <a:lvl5pPr marL="1828613" indent="0">
              <a:buNone/>
              <a:defRPr sz="1600" b="1"/>
            </a:lvl5pPr>
            <a:lvl6pPr marL="2285767" indent="0">
              <a:buNone/>
              <a:defRPr sz="1600" b="1"/>
            </a:lvl6pPr>
            <a:lvl7pPr marL="2742920" indent="0">
              <a:buNone/>
              <a:defRPr sz="1600" b="1"/>
            </a:lvl7pPr>
            <a:lvl8pPr marL="3200073" indent="0">
              <a:buNone/>
              <a:defRPr sz="1600" b="1"/>
            </a:lvl8pPr>
            <a:lvl9pPr marL="3657227" indent="0">
              <a:buNone/>
              <a:defRPr sz="160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5EA6F-A024-4C66-9C8B-8520E7132562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/>
          <p:cNvSpPr/>
          <p:nvPr userDrawn="1"/>
        </p:nvSpPr>
        <p:spPr>
          <a:xfrm>
            <a:off x="294340" y="978955"/>
            <a:ext cx="9137619" cy="2396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E3A7D816-8143-4089-A674-7FBE2F1D70E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711621" y="288569"/>
            <a:ext cx="1170000" cy="617280"/>
          </a:xfrm>
          <a:prstGeom prst="rect">
            <a:avLst/>
          </a:prstGeom>
        </p:spPr>
      </p:pic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344613"/>
            <a:ext cx="7764463" cy="3859212"/>
          </a:xfrm>
          <a:prstGeom prst="rect">
            <a:avLst/>
          </a:prstGeom>
        </p:spPr>
        <p:txBody>
          <a:bodyPr vert="horz" lIns="0" tIns="45715" rIns="0" bIns="45715" rtlCol="0">
            <a:normAutofit/>
          </a:bodyPr>
          <a:lstStyle/>
          <a:p>
            <a:pPr lvl="0"/>
            <a:r>
              <a:rPr lang="de-AT" dirty="0"/>
              <a:t>Textmasterformate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462407" y="5412059"/>
            <a:ext cx="892150" cy="258085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l">
              <a:defRPr sz="8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 err="1" smtClean="0"/>
              <a:t>Slides</a:t>
            </a:r>
            <a:r>
              <a:rPr lang="de-AT" dirty="0" smtClean="0"/>
              <a:t> </a:t>
            </a:r>
            <a:fld id="{BE3DC40E-DBBE-4E2D-9EEC-FBF0DA0E9179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 userDrawn="1">
            <p:ph type="dt" sz="half" idx="2"/>
          </p:nvPr>
        </p:nvSpPr>
        <p:spPr>
          <a:xfrm>
            <a:off x="5745181" y="5412059"/>
            <a:ext cx="987407" cy="258085"/>
          </a:xfrm>
          <a:prstGeom prst="rect">
            <a:avLst/>
          </a:prstGeom>
        </p:spPr>
        <p:txBody>
          <a:bodyPr vert="horz" lIns="0" tIns="45715" rIns="0" bIns="45715" rtlCol="0" anchor="ctr"/>
          <a:lstStyle>
            <a:lvl1pPr algn="r">
              <a:defRPr lang="de-DE" sz="800" kern="1200" cap="all" baseline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CC9DEAF-4E2F-4BE8-ACB6-85FF8C703643}" type="datetime1">
              <a:rPr lang="de-AT" smtClean="0"/>
              <a:t>16.02.2018</a:t>
            </a:fld>
            <a:endParaRPr lang="de-AT" dirty="0"/>
          </a:p>
        </p:txBody>
      </p:sp>
      <p:sp>
        <p:nvSpPr>
          <p:cNvPr id="15" name="Titelplatzhalter 14"/>
          <p:cNvSpPr>
            <a:spLocks noGrp="1"/>
          </p:cNvSpPr>
          <p:nvPr userDrawn="1">
            <p:ph type="title"/>
          </p:nvPr>
        </p:nvSpPr>
        <p:spPr bwMode="auto">
          <a:xfrm>
            <a:off x="462408" y="139700"/>
            <a:ext cx="6840000" cy="90382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AT" dirty="0"/>
              <a:t>Titelmasterformat durch </a:t>
            </a:r>
            <a:br>
              <a:rPr lang="de-AT" dirty="0"/>
            </a:br>
            <a:r>
              <a:rPr lang="de-AT" dirty="0"/>
              <a:t>Klicken bearbeiten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="" xmlns:a16="http://schemas.microsoft.com/office/drawing/2014/main" id="{229F41FE-2827-48CB-9F30-E0C5977524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5351511"/>
            <a:ext cx="1318058" cy="2285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390525" cy="5715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13764" y="31277"/>
            <a:ext cx="1589820" cy="1054889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57200" y="1030828"/>
            <a:ext cx="3954137" cy="5533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483847" y="1030828"/>
            <a:ext cx="3954137" cy="55338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>
          <a:xfrm>
            <a:off x="7355615" y="5087297"/>
            <a:ext cx="1849008" cy="697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</p:sldLayoutIdLst>
  <p:transition>
    <p:fade/>
  </p:transition>
  <p:hf hdr="0" ftr="0" dt="0"/>
  <p:txStyles>
    <p:titleStyle>
      <a:lvl1pPr algn="l" defTabSz="914306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66700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39750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SzPct val="100000"/>
        <a:buFont typeface="Wingdings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14388" indent="-27305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74738" indent="-266700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41438" indent="-263525" algn="l" defTabSz="914306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accent2">
            <a:lumMod val="90000"/>
            <a:lumOff val="10000"/>
          </a:schemeClr>
        </a:buClr>
        <a:buFont typeface="Wingdings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34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6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0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03" indent="-228577" algn="l" defTabSz="91430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0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3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7" algn="l" defTabSz="91430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179" userDrawn="1">
          <p15:clr>
            <a:srgbClr val="F26B43"/>
          </p15:clr>
        </p15:guide>
        <p15:guide id="5" pos="5467" userDrawn="1">
          <p15:clr>
            <a:srgbClr val="F26B43"/>
          </p15:clr>
        </p15:guide>
        <p15:guide id="7" orient="horz" pos="3278" userDrawn="1">
          <p15:clr>
            <a:srgbClr val="F26B43"/>
          </p15:clr>
        </p15:guide>
        <p15:guide id="9" orient="horz" pos="182" userDrawn="1">
          <p15:clr>
            <a:srgbClr val="F26B43"/>
          </p15:clr>
        </p15:guide>
        <p15:guide id="10" orient="horz" pos="847" userDrawn="1">
          <p15:clr>
            <a:srgbClr val="F26B43"/>
          </p15:clr>
        </p15:guide>
        <p15:guide id="11" orient="horz" pos="35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Types </a:t>
            </a:r>
            <a:r>
              <a:rPr lang="en-US" sz="1400" dirty="0"/>
              <a:t>of Process-Aware Information </a:t>
            </a:r>
            <a:r>
              <a:rPr lang="en-US" sz="1400" dirty="0" smtClean="0"/>
              <a:t>Systems</a:t>
            </a:r>
            <a:endParaRPr lang="en-US" sz="1400" dirty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Domain-Specific </a:t>
            </a:r>
            <a:r>
              <a:rPr lang="en-US" sz="1400" dirty="0"/>
              <a:t>Process-Aware Information Systems </a:t>
            </a:r>
            <a:endParaRPr lang="en-US" sz="1400" dirty="0" smtClean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Business </a:t>
            </a:r>
            <a:r>
              <a:rPr lang="en-US" sz="1400" dirty="0"/>
              <a:t>Process Management Systems </a:t>
            </a:r>
            <a:endParaRPr lang="en-US" sz="1400" dirty="0" smtClean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Architecture </a:t>
            </a:r>
            <a:r>
              <a:rPr lang="en-US" sz="1400" dirty="0"/>
              <a:t>of a </a:t>
            </a:r>
            <a:r>
              <a:rPr lang="en-US" sz="1400" dirty="0" smtClean="0"/>
              <a:t>BPMS</a:t>
            </a:r>
            <a:endParaRPr lang="en-US" sz="1400" dirty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The </a:t>
            </a:r>
            <a:r>
              <a:rPr lang="en-US" sz="1400" dirty="0"/>
              <a:t>Case of </a:t>
            </a:r>
            <a:r>
              <a:rPr lang="en-US" sz="1400" dirty="0" smtClean="0"/>
              <a:t>ACNS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Advantages </a:t>
            </a:r>
            <a:r>
              <a:rPr lang="en-US" sz="1400" dirty="0"/>
              <a:t>of Introducing a </a:t>
            </a:r>
            <a:r>
              <a:rPr lang="en-US" sz="1400" dirty="0" smtClean="0"/>
              <a:t>BPMS</a:t>
            </a:r>
            <a:endParaRPr lang="en-US" sz="1400" dirty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Workload Reduction</a:t>
            </a:r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Flexible </a:t>
            </a:r>
            <a:r>
              <a:rPr lang="en-US" sz="1400" dirty="0"/>
              <a:t>System </a:t>
            </a:r>
            <a:r>
              <a:rPr lang="en-US" sz="1400" dirty="0" smtClean="0"/>
              <a:t>Integration</a:t>
            </a:r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Execution Transparency</a:t>
            </a:r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Rule Enforcement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Challenges </a:t>
            </a:r>
            <a:r>
              <a:rPr lang="en-US" sz="1400" dirty="0"/>
              <a:t>of Introducing a </a:t>
            </a:r>
            <a:r>
              <a:rPr lang="en-US" sz="1400" dirty="0" smtClean="0"/>
              <a:t>BPMS</a:t>
            </a:r>
            <a:endParaRPr lang="en-US" sz="1400" dirty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Technical Challenges</a:t>
            </a:r>
            <a:endParaRPr lang="en-US" sz="1400" dirty="0"/>
          </a:p>
          <a:p>
            <a:pPr marL="617512" lvl="1" indent="-342900">
              <a:buFont typeface="+mj-lt"/>
              <a:buAutoNum type="arabicPeriod"/>
            </a:pPr>
            <a:r>
              <a:rPr lang="en-US" sz="1400" dirty="0" smtClean="0"/>
              <a:t>Organizational 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Recap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1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07" y="139700"/>
            <a:ext cx="6990905" cy="903822"/>
          </a:xfrm>
        </p:spPr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9: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-Aware Information Systems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215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Production workflow systems: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prominent type of </a:t>
            </a:r>
            <a:r>
              <a:rPr lang="en-US" dirty="0" smtClean="0"/>
              <a:t>BPMS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Work is routed </a:t>
            </a:r>
            <a:r>
              <a:rPr lang="en-US" dirty="0"/>
              <a:t>strictly on </a:t>
            </a:r>
            <a:r>
              <a:rPr lang="en-US" dirty="0" smtClean="0"/>
              <a:t>basis </a:t>
            </a:r>
            <a:r>
              <a:rPr lang="en-US" dirty="0"/>
              <a:t>of </a:t>
            </a:r>
            <a:r>
              <a:rPr lang="en-US" dirty="0" smtClean="0"/>
              <a:t>process </a:t>
            </a:r>
            <a:r>
              <a:rPr lang="en-US" dirty="0"/>
              <a:t>models. </a:t>
            </a:r>
            <a:endParaRPr lang="en-US" dirty="0" smtClean="0"/>
          </a:p>
          <a:p>
            <a:r>
              <a:rPr lang="en-US" dirty="0" smtClean="0"/>
              <a:t>Operational </a:t>
            </a:r>
            <a:r>
              <a:rPr lang="en-US" dirty="0"/>
              <a:t>data </a:t>
            </a:r>
            <a:r>
              <a:rPr lang="en-US" dirty="0" smtClean="0"/>
              <a:t>typically </a:t>
            </a:r>
            <a:r>
              <a:rPr lang="en-US" dirty="0"/>
              <a:t>handled </a:t>
            </a:r>
            <a:r>
              <a:rPr lang="en-US" dirty="0" smtClean="0"/>
              <a:t>by complementary </a:t>
            </a:r>
            <a:r>
              <a:rPr lang="en-US" dirty="0"/>
              <a:t>DBMS. 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/>
              <a:t>allowed to deviate from </a:t>
            </a:r>
            <a:r>
              <a:rPr lang="en-US" dirty="0" smtClean="0"/>
              <a:t>process logic.</a:t>
            </a:r>
            <a:endParaRPr lang="en-US" dirty="0"/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Administrative</a:t>
            </a:r>
            <a:r>
              <a:rPr lang="en-US" dirty="0"/>
              <a:t> </a:t>
            </a:r>
            <a:r>
              <a:rPr lang="en-US" dirty="0" smtClean="0"/>
              <a:t>BPMSs used </a:t>
            </a:r>
            <a:r>
              <a:rPr lang="en-US" dirty="0"/>
              <a:t>in settings where </a:t>
            </a:r>
            <a:r>
              <a:rPr lang="en-US" dirty="0" smtClean="0"/>
              <a:t>work </a:t>
            </a:r>
            <a:r>
              <a:rPr lang="en-US" dirty="0"/>
              <a:t>is </a:t>
            </a:r>
            <a:r>
              <a:rPr lang="en-US" dirty="0" smtClean="0"/>
              <a:t>performed by </a:t>
            </a:r>
            <a:r>
              <a:rPr lang="en-US" dirty="0"/>
              <a:t>people; </a:t>
            </a:r>
            <a:endParaRPr lang="en-US" dirty="0" smtClean="0"/>
          </a:p>
          <a:p>
            <a:pPr lvl="1"/>
            <a:r>
              <a:rPr lang="en-US" dirty="0" smtClean="0"/>
              <a:t>T</a:t>
            </a:r>
            <a:r>
              <a:rPr lang="en-US" dirty="0" smtClean="0"/>
              <a:t>ransaction </a:t>
            </a:r>
            <a:r>
              <a:rPr lang="en-US" dirty="0"/>
              <a:t>processing BPMSs support </a:t>
            </a:r>
            <a:r>
              <a:rPr lang="en-US" dirty="0" smtClean="0"/>
              <a:t>processes that </a:t>
            </a:r>
            <a:r>
              <a:rPr lang="en-US" dirty="0"/>
              <a:t>are </a:t>
            </a:r>
            <a:r>
              <a:rPr lang="en-US" dirty="0" smtClean="0"/>
              <a:t>automated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10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2407" y="139700"/>
            <a:ext cx="6990905" cy="903822"/>
          </a:xfrm>
        </p:spPr>
        <p:txBody>
          <a:bodyPr/>
          <a:lstStyle/>
          <a:p>
            <a:r>
              <a:rPr lang="de-AT" dirty="0"/>
              <a:t>Business </a:t>
            </a:r>
            <a:r>
              <a:rPr lang="de-AT" dirty="0" err="1"/>
              <a:t>Process</a:t>
            </a:r>
            <a:r>
              <a:rPr lang="de-AT" dirty="0"/>
              <a:t> Management Systems (</a:t>
            </a:r>
            <a:r>
              <a:rPr lang="de-AT" dirty="0" err="1"/>
              <a:t>cont</a:t>
            </a:r>
            <a:r>
              <a:rPr lang="de-AT" dirty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170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Case management systems: </a:t>
            </a:r>
            <a:endParaRPr lang="en-US" b="1" dirty="0" smtClean="0"/>
          </a:p>
          <a:p>
            <a:r>
              <a:rPr lang="en-US" dirty="0" smtClean="0"/>
              <a:t>Also adaptive case </a:t>
            </a:r>
            <a:r>
              <a:rPr lang="en-US" dirty="0"/>
              <a:t>management system (ACM</a:t>
            </a:r>
            <a:r>
              <a:rPr lang="en-US" dirty="0" smtClean="0"/>
              <a:t>)</a:t>
            </a:r>
          </a:p>
          <a:p>
            <a:r>
              <a:rPr lang="en-US" dirty="0" smtClean="0"/>
              <a:t>S</a:t>
            </a:r>
            <a:r>
              <a:rPr lang="en-US" dirty="0" smtClean="0"/>
              <a:t>upports </a:t>
            </a:r>
            <a:r>
              <a:rPr lang="en-US" dirty="0"/>
              <a:t>processes that are </a:t>
            </a:r>
            <a:r>
              <a:rPr lang="en-US" dirty="0" smtClean="0"/>
              <a:t>neither tightly </a:t>
            </a:r>
            <a:r>
              <a:rPr lang="en-US" dirty="0"/>
              <a:t>nor completely specified.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 smtClean="0"/>
              <a:t>ase </a:t>
            </a:r>
            <a:r>
              <a:rPr lang="en-US" dirty="0"/>
              <a:t>management system is </a:t>
            </a:r>
            <a:r>
              <a:rPr lang="en-US" dirty="0" smtClean="0"/>
              <a:t>fully </a:t>
            </a:r>
            <a:r>
              <a:rPr lang="en-US" dirty="0"/>
              <a:t>aware of </a:t>
            </a:r>
            <a:r>
              <a:rPr lang="en-US" dirty="0" smtClean="0"/>
              <a:t>data </a:t>
            </a:r>
            <a:r>
              <a:rPr lang="en-US" dirty="0"/>
              <a:t>belonging to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A</a:t>
            </a:r>
            <a:r>
              <a:rPr lang="en-US" dirty="0" smtClean="0"/>
              <a:t>ble </a:t>
            </a:r>
            <a:r>
              <a:rPr lang="en-US" dirty="0"/>
              <a:t>to </a:t>
            </a:r>
            <a:r>
              <a:rPr lang="en-US" dirty="0" smtClean="0"/>
              <a:t>inform end </a:t>
            </a:r>
            <a:r>
              <a:rPr lang="en-US" dirty="0"/>
              <a:t>users about </a:t>
            </a:r>
            <a:r>
              <a:rPr lang="en-US" dirty="0" smtClean="0"/>
              <a:t>status </a:t>
            </a:r>
            <a:r>
              <a:rPr lang="en-US" dirty="0"/>
              <a:t>and </a:t>
            </a:r>
            <a:r>
              <a:rPr lang="en-US" dirty="0" smtClean="0"/>
              <a:t>history, and steps </a:t>
            </a:r>
            <a:r>
              <a:rPr lang="en-US" dirty="0"/>
              <a:t>to continue with.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11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2408" y="139700"/>
            <a:ext cx="7157592" cy="903822"/>
          </a:xfrm>
        </p:spPr>
        <p:txBody>
          <a:bodyPr/>
          <a:lstStyle/>
          <a:p>
            <a:r>
              <a:rPr lang="de-AT" dirty="0"/>
              <a:t>Business </a:t>
            </a:r>
            <a:r>
              <a:rPr lang="de-AT" dirty="0" err="1"/>
              <a:t>Process</a:t>
            </a:r>
            <a:r>
              <a:rPr lang="de-AT" dirty="0"/>
              <a:t> Management Systems (</a:t>
            </a:r>
            <a:r>
              <a:rPr lang="de-AT" dirty="0" err="1"/>
              <a:t>cont</a:t>
            </a:r>
            <a:r>
              <a:rPr lang="de-AT" dirty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068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312" y="1519816"/>
            <a:ext cx="4821002" cy="350404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12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Spectrum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Business </a:t>
            </a:r>
            <a:r>
              <a:rPr lang="de-AT" dirty="0" err="1" smtClean="0"/>
              <a:t>Process</a:t>
            </a:r>
            <a:r>
              <a:rPr lang="de-AT" dirty="0" smtClean="0"/>
              <a:t> Management Systems (BPMS)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58158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236" y="1679091"/>
            <a:ext cx="4911154" cy="318549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13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Architecture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 BPMS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866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572" y="1344613"/>
            <a:ext cx="4862481" cy="385445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14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Process</a:t>
            </a:r>
            <a:r>
              <a:rPr lang="de-AT" dirty="0" smtClean="0"/>
              <a:t> Modeling Tool </a:t>
            </a:r>
            <a:r>
              <a:rPr lang="de-AT" dirty="0" err="1" smtClean="0"/>
              <a:t>of</a:t>
            </a:r>
            <a:r>
              <a:rPr lang="de-AT" dirty="0" smtClean="0"/>
              <a:t> Bonita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923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292" y="1344613"/>
            <a:ext cx="6709042" cy="385445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15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Worklist</a:t>
            </a:r>
            <a:r>
              <a:rPr lang="de-AT" dirty="0" smtClean="0"/>
              <a:t> Handler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Camunda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29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677" y="1354550"/>
            <a:ext cx="7054273" cy="254425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16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Monitoring Tool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Perceptive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155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677" y="1354550"/>
            <a:ext cx="7054273" cy="2544255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17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9.2: Monitoring Tool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Perceptive</a:t>
            </a:r>
            <a:endParaRPr lang="en-US" dirty="0"/>
          </a:p>
        </p:txBody>
      </p:sp>
      <p:sp>
        <p:nvSpPr>
          <p:cNvPr id="2" name="Rechteck 1"/>
          <p:cNvSpPr/>
          <p:nvPr/>
        </p:nvSpPr>
        <p:spPr>
          <a:xfrm>
            <a:off x="527292" y="3933591"/>
            <a:ext cx="8099577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>
                <a:latin typeface="NimbusRomNo9L-Regu"/>
              </a:rPr>
              <a:t>The </a:t>
            </a:r>
            <a:r>
              <a:rPr lang="en-US" sz="1600" dirty="0">
                <a:latin typeface="NimbusRomNo9L-Regu"/>
              </a:rPr>
              <a:t>monitoring of user queues provides good transparency of the </a:t>
            </a:r>
            <a:r>
              <a:rPr lang="en-US" sz="1600" dirty="0" smtClean="0">
                <a:latin typeface="NimbusRomNo9L-Regu"/>
              </a:rPr>
              <a:t>current workload </a:t>
            </a:r>
            <a:r>
              <a:rPr lang="en-US" sz="1600" dirty="0">
                <a:latin typeface="NimbusRomNo9L-Regu"/>
              </a:rPr>
              <a:t>of the different process participants. However, any sort of chart </a:t>
            </a:r>
            <a:r>
              <a:rPr lang="en-US" sz="1600" dirty="0" smtClean="0">
                <a:latin typeface="NimbusRomNo9L-Regu"/>
              </a:rPr>
              <a:t>should be </a:t>
            </a:r>
            <a:r>
              <a:rPr lang="en-US" sz="1600" dirty="0">
                <a:latin typeface="NimbusRomNo9L-Regu"/>
              </a:rPr>
              <a:t>carefully reflected upon before decisions are made. Before interpreting the </a:t>
            </a:r>
            <a:r>
              <a:rPr lang="en-US" sz="1600" dirty="0" smtClean="0">
                <a:latin typeface="NimbusRomNo9L-Regu"/>
              </a:rPr>
              <a:t>above chart, answer </a:t>
            </a:r>
            <a:r>
              <a:rPr lang="en-US" sz="1600" dirty="0">
                <a:latin typeface="NimbusRomNo9L-Regu"/>
              </a:rPr>
              <a:t>the following questions.</a:t>
            </a:r>
          </a:p>
          <a:p>
            <a:r>
              <a:rPr lang="en-US" sz="1600" dirty="0">
                <a:latin typeface="NimbusRomNo9L-Regu"/>
              </a:rPr>
              <a:t>1. Which important information is not visible in the chart?</a:t>
            </a:r>
          </a:p>
          <a:p>
            <a:r>
              <a:rPr lang="en-US" sz="1600" dirty="0">
                <a:latin typeface="NimbusRomNo9L-Regu"/>
              </a:rPr>
              <a:t>2. Does the chart allow you to conclude who are good and bad employees?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521015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9.3: </a:t>
            </a:r>
            <a:r>
              <a:rPr lang="de-DE" dirty="0" err="1" smtClean="0"/>
              <a:t>Construction</a:t>
            </a:r>
            <a:r>
              <a:rPr lang="de-DE" dirty="0" smtClean="0"/>
              <a:t> Company </a:t>
            </a:r>
            <a:r>
              <a:rPr lang="de-DE" dirty="0" err="1" smtClean="0"/>
              <a:t>BuildIT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180" y="1344613"/>
            <a:ext cx="5139266" cy="3854450"/>
          </a:xfrm>
        </p:spPr>
      </p:pic>
      <p:sp>
        <p:nvSpPr>
          <p:cNvPr id="9" name="Textfeld 8"/>
          <p:cNvSpPr txBox="1"/>
          <p:nvPr/>
        </p:nvSpPr>
        <p:spPr>
          <a:xfrm>
            <a:off x="1773936" y="5203825"/>
            <a:ext cx="5138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Construction</a:t>
            </a:r>
            <a:r>
              <a:rPr lang="de-DE" sz="1000" dirty="0" smtClean="0"/>
              <a:t> </a:t>
            </a:r>
            <a:r>
              <a:rPr lang="de-DE" sz="1000" dirty="0" err="1" smtClean="0"/>
              <a:t>Sight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WU </a:t>
            </a:r>
            <a:r>
              <a:rPr lang="de-DE" sz="1000" dirty="0" err="1" smtClean="0"/>
              <a:t>Vienna‘s</a:t>
            </a:r>
            <a:r>
              <a:rPr lang="de-DE" sz="1000" dirty="0" smtClean="0"/>
              <a:t> New Campus </a:t>
            </a:r>
            <a:r>
              <a:rPr lang="de-DE" sz="1000" dirty="0" err="1" smtClean="0"/>
              <a:t>opened</a:t>
            </a:r>
            <a:r>
              <a:rPr lang="de-DE" sz="1000" dirty="0" smtClean="0"/>
              <a:t> in 2013. </a:t>
            </a:r>
            <a:br>
              <a:rPr lang="de-DE" sz="1000" dirty="0" smtClean="0"/>
            </a:br>
            <a:r>
              <a:rPr lang="de-DE" sz="1000" dirty="0" smtClean="0"/>
              <a:t>Source: Wikimedia </a:t>
            </a:r>
            <a:r>
              <a:rPr lang="de-DE" sz="1000" dirty="0" err="1" smtClean="0"/>
              <a:t>Commons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766473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Recall </a:t>
            </a:r>
            <a:r>
              <a:rPr lang="en-US" dirty="0" err="1"/>
              <a:t>BuildIT’s</a:t>
            </a:r>
            <a:r>
              <a:rPr lang="en-US" dirty="0"/>
              <a:t> business process for </a:t>
            </a:r>
            <a:r>
              <a:rPr lang="en-US" dirty="0" smtClean="0"/>
              <a:t>renting equipment </a:t>
            </a:r>
            <a:r>
              <a:rPr lang="en-US" dirty="0"/>
              <a:t>from Chapter 1. Let us suppose it is supported by a BPMS. </a:t>
            </a:r>
            <a:endParaRPr lang="en-US" dirty="0" smtClean="0"/>
          </a:p>
          <a:p>
            <a:pPr lvl="1"/>
            <a:r>
              <a:rPr lang="en-US" dirty="0" smtClean="0"/>
              <a:t>The execution engine </a:t>
            </a:r>
            <a:r>
              <a:rPr lang="en-US" dirty="0"/>
              <a:t>can track that for orders #1,220 and #1,230 site engineers have already </a:t>
            </a:r>
            <a:r>
              <a:rPr lang="en-US" dirty="0" smtClean="0"/>
              <a:t>filled out </a:t>
            </a:r>
            <a:r>
              <a:rPr lang="en-US" dirty="0"/>
              <a:t>the equipment rental requests.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the basis of a process model of the </a:t>
            </a:r>
            <a:r>
              <a:rPr lang="en-US" dirty="0" smtClean="0"/>
              <a:t>renting equipment </a:t>
            </a:r>
            <a:r>
              <a:rPr lang="en-US" dirty="0"/>
              <a:t>process, the execution engine can detect that for both of these cases </a:t>
            </a:r>
            <a:r>
              <a:rPr lang="en-US" dirty="0" smtClean="0"/>
              <a:t>the proper </a:t>
            </a:r>
            <a:r>
              <a:rPr lang="en-US" dirty="0"/>
              <a:t>piece of equipment must be determined.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needs to be done by any </a:t>
            </a:r>
            <a:r>
              <a:rPr lang="en-US" dirty="0" smtClean="0"/>
              <a:t>of the </a:t>
            </a:r>
            <a:r>
              <a:rPr lang="en-US" dirty="0"/>
              <a:t>clerks at the depot. </a:t>
            </a:r>
            <a:r>
              <a:rPr lang="en-US" dirty="0" smtClean="0"/>
              <a:t>Therefore</a:t>
            </a:r>
            <a:r>
              <a:rPr lang="en-US" dirty="0"/>
              <a:t>, the BPMS passes on the request to all </a:t>
            </a:r>
            <a:r>
              <a:rPr lang="en-US" dirty="0" smtClean="0"/>
              <a:t>worklist handlers </a:t>
            </a:r>
            <a:r>
              <a:rPr lang="en-US" dirty="0"/>
              <a:t>of all clerks for further processing.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order #1,240, on the other hand, </a:t>
            </a:r>
            <a:r>
              <a:rPr lang="en-US" dirty="0" smtClean="0"/>
              <a:t>the equipment </a:t>
            </a:r>
            <a:r>
              <a:rPr lang="en-US" dirty="0"/>
              <a:t>rental request is not available yet. So, the BPMS engine will not pass </a:t>
            </a:r>
            <a:r>
              <a:rPr lang="en-US" dirty="0" smtClean="0"/>
              <a:t>on a </a:t>
            </a:r>
            <a:r>
              <a:rPr lang="en-US" dirty="0"/>
              <a:t>similar request for this order yet. </a:t>
            </a:r>
            <a:endParaRPr lang="en-US" dirty="0" smtClean="0"/>
          </a:p>
          <a:p>
            <a:pPr lvl="1"/>
            <a:r>
              <a:rPr lang="en-US" dirty="0" smtClean="0"/>
              <a:t>Instead</a:t>
            </a:r>
            <a:r>
              <a:rPr lang="en-US" dirty="0"/>
              <a:t>, it will await the completion of this </a:t>
            </a:r>
            <a:r>
              <a:rPr lang="en-US" dirty="0" smtClean="0"/>
              <a:t>work item.</a:t>
            </a:r>
          </a:p>
          <a:p>
            <a:r>
              <a:rPr lang="en-US" dirty="0"/>
              <a:t>In which state is the process after all the actions of the rental </a:t>
            </a:r>
            <a:r>
              <a:rPr lang="en-US" dirty="0" smtClean="0"/>
              <a:t>process of </a:t>
            </a:r>
            <a:r>
              <a:rPr lang="en-US" dirty="0" err="1"/>
              <a:t>BuildIT</a:t>
            </a:r>
            <a:r>
              <a:rPr lang="en-US" dirty="0"/>
              <a:t> have been performed as described above?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work items can </a:t>
            </a:r>
            <a:r>
              <a:rPr lang="en-US" dirty="0" smtClean="0"/>
              <a:t>you identify </a:t>
            </a:r>
            <a:r>
              <a:rPr lang="en-US" dirty="0"/>
              <a:t>that are under control of the BPMS? 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/>
              <a:t>sure to identify both the </a:t>
            </a:r>
            <a:r>
              <a:rPr lang="en-US" dirty="0" smtClean="0"/>
              <a:t>case and </a:t>
            </a:r>
            <a:r>
              <a:rPr lang="en-US" dirty="0"/>
              <a:t>the activity for each work item.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19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9.3: </a:t>
            </a:r>
            <a:r>
              <a:rPr lang="de-AT" dirty="0" err="1" smtClean="0"/>
              <a:t>Renting</a:t>
            </a:r>
            <a:r>
              <a:rPr lang="de-AT" dirty="0" smtClean="0"/>
              <a:t> Equipment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BuildIT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518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279" y="1254559"/>
            <a:ext cx="4381909" cy="4073545"/>
          </a:xfrm>
          <a:prstGeom prst="rect">
            <a:avLst/>
          </a:prstGeom>
        </p:spPr>
      </p:pic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32731" y="33069"/>
            <a:ext cx="6842980" cy="879231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Process-Aware Information Systems in the BPM Lifecycle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7222726" y="1515663"/>
            <a:ext cx="554404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sz="1692"/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1686015" y="2402221"/>
            <a:ext cx="109904" cy="554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sz="1692"/>
          </a:p>
        </p:txBody>
      </p:sp>
      <p:pic>
        <p:nvPicPr>
          <p:cNvPr id="18" name="Picture 4" descr="\\psf\Home\Desktop\pics\ch3_PurchaseOrder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74" y="4356406"/>
            <a:ext cx="125217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\\psf\Home\Desktop\pics\ch3_PurchaseOrder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157053" y="2506672"/>
            <a:ext cx="1329378" cy="15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\\psf\Home\Desktop\pics\ch6_cause_effect_rejected_equipmen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188" y="3741119"/>
            <a:ext cx="1384214" cy="978240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2" descr="\\psf\Home\Desktop\pics\ch10_final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31" y="5313235"/>
            <a:ext cx="1413403" cy="35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ounded Rectangle 24"/>
          <p:cNvSpPr/>
          <p:nvPr/>
        </p:nvSpPr>
        <p:spPr bwMode="auto">
          <a:xfrm>
            <a:off x="2042160" y="3495040"/>
            <a:ext cx="3114040" cy="1889760"/>
          </a:xfrm>
          <a:prstGeom prst="roundRect">
            <a:avLst/>
          </a:prstGeom>
          <a:noFill/>
          <a:ln w="57150" cap="flat" cmpd="sng" algn="ctr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0338" tIns="35169" rIns="70338" bIns="35169" numCol="1" rtlCol="0" anchor="t" anchorCtr="0" compatLnSpc="1">
            <a:prstTxWarp prst="textNoShape">
              <a:avLst/>
            </a:prstTxWarp>
          </a:bodyPr>
          <a:lstStyle/>
          <a:p>
            <a:pPr defTabSz="703374"/>
            <a:endParaRPr lang="en-AU" sz="1846">
              <a:latin typeface="Times New Roman" pitchFamily="-106" charset="0"/>
            </a:endParaRPr>
          </a:p>
        </p:txBody>
      </p:sp>
      <p:pic>
        <p:nvPicPr>
          <p:cNvPr id="14" name="Inhaltsplatzhalter 7"/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5635620" y="1373072"/>
            <a:ext cx="1450014" cy="7678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01" y="1863105"/>
            <a:ext cx="2019196" cy="6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58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</a:t>
            </a:r>
            <a:r>
              <a:rPr lang="en-US" dirty="0"/>
              <a:t>you imagine that a BPMS can work on the basis of a business </a:t>
            </a:r>
            <a:r>
              <a:rPr lang="en-US" dirty="0" smtClean="0"/>
              <a:t>process model </a:t>
            </a:r>
            <a:r>
              <a:rPr lang="en-US" dirty="0"/>
              <a:t>without any information on the types of resources that are available </a:t>
            </a:r>
            <a:r>
              <a:rPr lang="en-US" dirty="0" smtClean="0"/>
              <a:t>to work </a:t>
            </a:r>
            <a:r>
              <a:rPr lang="en-US" dirty="0"/>
              <a:t>on the tasks? What problems would the BPMS run into when </a:t>
            </a:r>
            <a:r>
              <a:rPr lang="en-US" dirty="0" smtClean="0"/>
              <a:t>executing this </a:t>
            </a:r>
            <a:r>
              <a:rPr lang="en-US" dirty="0"/>
              <a:t>process?</a:t>
            </a:r>
          </a:p>
          <a:p>
            <a:r>
              <a:rPr lang="en-US" dirty="0" smtClean="0"/>
              <a:t>In </a:t>
            </a:r>
            <a:r>
              <a:rPr lang="en-US" dirty="0"/>
              <a:t>what situation will the execution engine generate multiple work items </a:t>
            </a:r>
            <a:r>
              <a:rPr lang="en-US" dirty="0" smtClean="0"/>
              <a:t>after the </a:t>
            </a:r>
            <a:r>
              <a:rPr lang="en-US" dirty="0"/>
              <a:t>completion of a single work item?</a:t>
            </a:r>
          </a:p>
          <a:p>
            <a:r>
              <a:rPr lang="en-US" dirty="0" smtClean="0"/>
              <a:t>Can </a:t>
            </a:r>
            <a:r>
              <a:rPr lang="en-US" dirty="0"/>
              <a:t>you provide examples of external services that may be useful to be </a:t>
            </a:r>
            <a:r>
              <a:rPr lang="en-US" dirty="0" smtClean="0"/>
              <a:t>invoked in </a:t>
            </a:r>
            <a:r>
              <a:rPr lang="en-US" dirty="0"/>
              <a:t>a loan application process?</a:t>
            </a:r>
          </a:p>
          <a:p>
            <a:r>
              <a:rPr lang="en-US" dirty="0" smtClean="0"/>
              <a:t>If </a:t>
            </a:r>
            <a:r>
              <a:rPr lang="en-US" dirty="0"/>
              <a:t>it is important that a BPMS hands out work items to available resources</a:t>
            </a:r>
            <a:r>
              <a:rPr lang="en-US" dirty="0" smtClean="0"/>
              <a:t>, can </a:t>
            </a:r>
            <a:r>
              <a:rPr lang="en-US" dirty="0"/>
              <a:t>you imagine information on resources that is useful to be captured by </a:t>
            </a:r>
            <a:r>
              <a:rPr lang="en-US" dirty="0" smtClean="0"/>
              <a:t>an administration </a:t>
            </a:r>
            <a:r>
              <a:rPr lang="en-US" dirty="0"/>
              <a:t>tool (apart from whether they are ill or on vacation)?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20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9.4: BPMS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0189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962" y="1345888"/>
            <a:ext cx="4633277" cy="3144673"/>
          </a:xfrm>
          <a:prstGeom prst="rect">
            <a:avLst/>
          </a:prstGeom>
        </p:spPr>
      </p:pic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5191760" y="1344613"/>
            <a:ext cx="3483928" cy="3859212"/>
          </a:xfrm>
        </p:spPr>
        <p:txBody>
          <a:bodyPr/>
          <a:lstStyle/>
          <a:p>
            <a:endParaRPr lang="en-US" dirty="0" smtClean="0"/>
          </a:p>
          <a:p>
            <a:endParaRPr lang="en-US" sz="1200" dirty="0"/>
          </a:p>
          <a:p>
            <a:endParaRPr lang="en-US" sz="800" dirty="0" smtClean="0"/>
          </a:p>
          <a:p>
            <a:r>
              <a:rPr lang="en-US" dirty="0" smtClean="0"/>
              <a:t>Ms</a:t>
            </a:r>
            <a:r>
              <a:rPr lang="en-US" dirty="0"/>
              <a:t>. Senora has been with ACNS for a long time and, for the past years, </a:t>
            </a:r>
            <a:r>
              <a:rPr lang="en-US" dirty="0" smtClean="0"/>
              <a:t>works as </a:t>
            </a:r>
            <a:r>
              <a:rPr lang="en-US" dirty="0"/>
              <a:t>a senior acceptor. </a:t>
            </a:r>
            <a:endParaRPr lang="en-US" dirty="0" smtClean="0"/>
          </a:p>
          <a:p>
            <a:r>
              <a:rPr lang="en-US" dirty="0" smtClean="0"/>
              <a:t>Mr</a:t>
            </a:r>
            <a:r>
              <a:rPr lang="en-US" dirty="0"/>
              <a:t>. </a:t>
            </a:r>
            <a:r>
              <a:rPr lang="en-US" dirty="0" err="1"/>
              <a:t>Regulo</a:t>
            </a:r>
            <a:r>
              <a:rPr lang="en-US" dirty="0"/>
              <a:t> has started his training and works </a:t>
            </a:r>
            <a:r>
              <a:rPr lang="en-US" dirty="0" smtClean="0"/>
              <a:t>as an </a:t>
            </a:r>
            <a:r>
              <a:rPr lang="en-US" dirty="0"/>
              <a:t>regular acceptor.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21</a:t>
            </a:fld>
            <a:endParaRPr lang="de-AT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Claims Handling at ANCS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4584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Car damage of € 12,500 claimed by Mr. </a:t>
            </a:r>
            <a:r>
              <a:rPr lang="en-US" b="1" dirty="0" err="1"/>
              <a:t>Bouman</a:t>
            </a:r>
            <a:endParaRPr lang="de-AT" b="1" dirty="0" smtClean="0"/>
          </a:p>
          <a:p>
            <a:r>
              <a:rPr lang="de-AT" dirty="0" smtClean="0"/>
              <a:t>BPMS </a:t>
            </a:r>
            <a:r>
              <a:rPr lang="de-AT" dirty="0" err="1" smtClean="0"/>
              <a:t>forwards</a:t>
            </a:r>
            <a:r>
              <a:rPr lang="de-AT" dirty="0" smtClean="0"/>
              <a:t> </a:t>
            </a:r>
            <a:r>
              <a:rPr lang="de-AT" dirty="0" err="1" smtClean="0"/>
              <a:t>claim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worklist</a:t>
            </a:r>
            <a:r>
              <a:rPr lang="de-AT" dirty="0" smtClean="0"/>
              <a:t> </a:t>
            </a:r>
            <a:r>
              <a:rPr lang="de-AT" dirty="0" err="1" smtClean="0"/>
              <a:t>handler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Ms. </a:t>
            </a:r>
            <a:r>
              <a:rPr lang="de-AT" dirty="0" err="1" smtClean="0"/>
              <a:t>Senora</a:t>
            </a:r>
            <a:r>
              <a:rPr lang="de-AT" dirty="0" smtClean="0"/>
              <a:t>.</a:t>
            </a:r>
          </a:p>
          <a:p>
            <a:r>
              <a:rPr lang="de-AT" dirty="0" smtClean="0"/>
              <a:t>Positive Assessment.</a:t>
            </a:r>
          </a:p>
          <a:p>
            <a:r>
              <a:rPr lang="de-AT" dirty="0" smtClean="0"/>
              <a:t>Work item </a:t>
            </a:r>
            <a:r>
              <a:rPr lang="de-AT" dirty="0" err="1" smtClean="0"/>
              <a:t>appears</a:t>
            </a:r>
            <a:r>
              <a:rPr lang="de-AT" dirty="0" smtClean="0"/>
              <a:t> in </a:t>
            </a:r>
            <a:r>
              <a:rPr lang="de-AT" dirty="0" err="1" smtClean="0"/>
              <a:t>worklist</a:t>
            </a:r>
            <a:r>
              <a:rPr lang="de-AT" dirty="0" smtClean="0"/>
              <a:t> </a:t>
            </a:r>
            <a:r>
              <a:rPr lang="de-AT" dirty="0" err="1" smtClean="0"/>
              <a:t>handler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financial</a:t>
            </a:r>
            <a:r>
              <a:rPr lang="de-AT" dirty="0" smtClean="0"/>
              <a:t> </a:t>
            </a:r>
            <a:r>
              <a:rPr lang="de-AT" dirty="0" err="1" smtClean="0"/>
              <a:t>officer</a:t>
            </a:r>
            <a:r>
              <a:rPr lang="de-AT" dirty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do </a:t>
            </a:r>
            <a:r>
              <a:rPr lang="de-AT" dirty="0" err="1" smtClean="0"/>
              <a:t>payment</a:t>
            </a:r>
            <a:r>
              <a:rPr lang="de-AT" dirty="0" smtClean="0"/>
              <a:t>.</a:t>
            </a:r>
          </a:p>
          <a:p>
            <a:r>
              <a:rPr lang="de-AT" dirty="0" err="1" smtClean="0"/>
              <a:t>Once</a:t>
            </a:r>
            <a:r>
              <a:rPr lang="de-AT" dirty="0" smtClean="0"/>
              <a:t> </a:t>
            </a:r>
            <a:r>
              <a:rPr lang="de-AT" dirty="0" err="1" smtClean="0"/>
              <a:t>done</a:t>
            </a:r>
            <a:r>
              <a:rPr lang="de-AT" dirty="0" smtClean="0"/>
              <a:t>,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completes</a:t>
            </a:r>
            <a:r>
              <a:rPr lang="de-AT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A car damage of e 500, as claimed by Mrs. Fillers</a:t>
            </a:r>
            <a:endParaRPr lang="de-AT" b="1" dirty="0"/>
          </a:p>
          <a:p>
            <a:r>
              <a:rPr lang="de-AT" dirty="0" smtClean="0"/>
              <a:t>BPMS </a:t>
            </a:r>
            <a:r>
              <a:rPr lang="de-AT" dirty="0" err="1" smtClean="0"/>
              <a:t>forwards</a:t>
            </a:r>
            <a:r>
              <a:rPr lang="de-AT" dirty="0" smtClean="0"/>
              <a:t> </a:t>
            </a:r>
            <a:r>
              <a:rPr lang="de-AT" dirty="0" err="1" smtClean="0"/>
              <a:t>claim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worklist</a:t>
            </a:r>
            <a:r>
              <a:rPr lang="de-AT" dirty="0" smtClean="0"/>
              <a:t> </a:t>
            </a:r>
            <a:r>
              <a:rPr lang="de-AT" dirty="0" err="1" smtClean="0"/>
              <a:t>handlers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Ms. </a:t>
            </a:r>
            <a:r>
              <a:rPr lang="de-AT" dirty="0" err="1" smtClean="0"/>
              <a:t>Senora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Mr. </a:t>
            </a:r>
            <a:r>
              <a:rPr lang="de-AT" dirty="0" err="1" smtClean="0"/>
              <a:t>Regulo</a:t>
            </a:r>
            <a:r>
              <a:rPr lang="de-AT" dirty="0" smtClean="0"/>
              <a:t>.</a:t>
            </a:r>
          </a:p>
          <a:p>
            <a:r>
              <a:rPr lang="de-AT" dirty="0" smtClean="0"/>
              <a:t>Mr. </a:t>
            </a:r>
            <a:r>
              <a:rPr lang="de-AT" dirty="0" err="1" smtClean="0"/>
              <a:t>Regulo</a:t>
            </a:r>
            <a:r>
              <a:rPr lang="de-AT" dirty="0" smtClean="0"/>
              <a:t> </a:t>
            </a:r>
            <a:r>
              <a:rPr lang="de-AT" dirty="0" err="1" smtClean="0"/>
              <a:t>selects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claim</a:t>
            </a:r>
            <a:r>
              <a:rPr lang="de-AT" dirty="0" smtClean="0"/>
              <a:t>,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disappears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list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Ms. </a:t>
            </a:r>
            <a:r>
              <a:rPr lang="de-AT" dirty="0" err="1" smtClean="0"/>
              <a:t>Senora</a:t>
            </a:r>
            <a:r>
              <a:rPr lang="de-AT" dirty="0" smtClean="0"/>
              <a:t>.</a:t>
            </a:r>
          </a:p>
          <a:p>
            <a:r>
              <a:rPr lang="de-AT" dirty="0" smtClean="0"/>
              <a:t>Mr. </a:t>
            </a:r>
            <a:r>
              <a:rPr lang="de-AT" dirty="0" err="1" smtClean="0"/>
              <a:t>Regulo</a:t>
            </a:r>
            <a:r>
              <a:rPr lang="de-AT" dirty="0" smtClean="0"/>
              <a:t> </a:t>
            </a:r>
            <a:r>
              <a:rPr lang="de-AT" dirty="0" err="1" smtClean="0"/>
              <a:t>rejects</a:t>
            </a:r>
            <a:r>
              <a:rPr lang="de-AT" dirty="0" smtClean="0"/>
              <a:t>, </a:t>
            </a:r>
            <a:r>
              <a:rPr lang="de-AT" dirty="0" err="1" smtClean="0"/>
              <a:t>case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handed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account</a:t>
            </a:r>
            <a:r>
              <a:rPr lang="de-AT" dirty="0" smtClean="0"/>
              <a:t> </a:t>
            </a:r>
            <a:r>
              <a:rPr lang="de-AT" dirty="0" err="1" smtClean="0"/>
              <a:t>manager</a:t>
            </a:r>
            <a:r>
              <a:rPr lang="de-AT" dirty="0" smtClean="0"/>
              <a:t>.</a:t>
            </a:r>
          </a:p>
          <a:p>
            <a:r>
              <a:rPr lang="de-AT" dirty="0" smtClean="0"/>
              <a:t>Client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informed</a:t>
            </a:r>
            <a:r>
              <a:rPr lang="de-AT" dirty="0" smtClean="0"/>
              <a:t>. 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22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2408" y="139700"/>
            <a:ext cx="7050912" cy="903822"/>
          </a:xfrm>
        </p:spPr>
        <p:txBody>
          <a:bodyPr/>
          <a:lstStyle/>
          <a:p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claims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handled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82273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developments and indicate which </a:t>
            </a:r>
            <a:r>
              <a:rPr lang="en-US" dirty="0" smtClean="0"/>
              <a:t>components of </a:t>
            </a:r>
            <a:r>
              <a:rPr lang="en-US" dirty="0"/>
              <a:t>the BPMS architecture are </a:t>
            </a:r>
            <a:r>
              <a:rPr lang="en-US" dirty="0" smtClean="0"/>
              <a:t>affected: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new decision support system is developed to support acceptors in </a:t>
            </a:r>
            <a:r>
              <a:rPr lang="en-US" dirty="0" smtClean="0"/>
              <a:t>making their </a:t>
            </a:r>
            <a:r>
              <a:rPr lang="en-US" dirty="0"/>
              <a:t>assessment of claims.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Ms</a:t>
            </a:r>
            <a:r>
              <a:rPr lang="en-US" dirty="0"/>
              <a:t>. Senora </a:t>
            </a:r>
            <a:r>
              <a:rPr lang="en-US" dirty="0" smtClean="0"/>
              <a:t>retires.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dirty="0"/>
              <a:t>new distinction between claims becomes relevant: regular acceptors are </a:t>
            </a:r>
            <a:r>
              <a:rPr lang="en-US" dirty="0" smtClean="0"/>
              <a:t>now also </a:t>
            </a:r>
            <a:r>
              <a:rPr lang="en-US" dirty="0"/>
              <a:t>qualified to deal with claims above e 1,000 as long as they worked </a:t>
            </a:r>
            <a:r>
              <a:rPr lang="en-US" dirty="0" smtClean="0"/>
              <a:t>on previous </a:t>
            </a:r>
            <a:r>
              <a:rPr lang="en-US" dirty="0"/>
              <a:t>claims by the same client.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Claims </a:t>
            </a:r>
            <a:r>
              <a:rPr lang="en-US" dirty="0"/>
              <a:t>that are issued on cars which are over 10 years old need to be </a:t>
            </a:r>
            <a:r>
              <a:rPr lang="en-US" dirty="0" smtClean="0"/>
              <a:t>continuously monitored </a:t>
            </a:r>
            <a:r>
              <a:rPr lang="en-US" dirty="0"/>
              <a:t>by management.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23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9.5: ANCS Developments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6419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Types of Process-Aware Information Systems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Domain-Specific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Process-Aware Information Systems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Business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Process Management Systems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Architecture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of a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BPMS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Case of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ACNS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Advantages of Introducing a BPMS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Workload Reduction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Flexible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System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Integration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Execution Transparency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Rule Enforcement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Challenges of Introducing a BPMS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Technical Challenges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Organizational Challenges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Recap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24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07" y="139700"/>
            <a:ext cx="6990905" cy="903822"/>
          </a:xfrm>
        </p:spPr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9: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-Aware Information Systems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89063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smtClean="0"/>
              <a:t>Straight-</a:t>
            </a:r>
            <a:r>
              <a:rPr lang="de-AT" dirty="0" err="1" smtClean="0"/>
              <a:t>through</a:t>
            </a:r>
            <a:r>
              <a:rPr lang="de-AT" dirty="0" smtClean="0"/>
              <a:t> </a:t>
            </a:r>
            <a:r>
              <a:rPr lang="de-AT" dirty="0" err="1" smtClean="0"/>
              <a:t>processing</a:t>
            </a:r>
            <a:endParaRPr lang="de-AT" dirty="0" smtClean="0"/>
          </a:p>
          <a:p>
            <a:r>
              <a:rPr lang="de-AT" dirty="0" err="1" smtClean="0"/>
              <a:t>Less</a:t>
            </a:r>
            <a:r>
              <a:rPr lang="de-AT" dirty="0" smtClean="0"/>
              <a:t> </a:t>
            </a:r>
            <a:r>
              <a:rPr lang="de-AT" dirty="0" err="1" smtClean="0"/>
              <a:t>coordination</a:t>
            </a:r>
            <a:endParaRPr lang="de-AT" dirty="0" smtClean="0"/>
          </a:p>
          <a:p>
            <a:r>
              <a:rPr lang="de-AT" dirty="0" err="1" smtClean="0"/>
              <a:t>Less</a:t>
            </a:r>
            <a:r>
              <a:rPr lang="de-AT" dirty="0" smtClean="0"/>
              <a:t> </a:t>
            </a:r>
            <a:r>
              <a:rPr lang="de-AT" dirty="0" err="1" smtClean="0"/>
              <a:t>gathering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relevant </a:t>
            </a:r>
            <a:r>
              <a:rPr lang="de-AT" dirty="0" err="1" smtClean="0"/>
              <a:t>information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 smtClean="0"/>
              <a:t>Generic</a:t>
            </a:r>
            <a:r>
              <a:rPr lang="de-AT" dirty="0" smtClean="0"/>
              <a:t> </a:t>
            </a:r>
            <a:r>
              <a:rPr lang="de-AT" dirty="0" err="1" smtClean="0"/>
              <a:t>functionality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layer</a:t>
            </a:r>
            <a:endParaRPr lang="de-AT" dirty="0" smtClean="0"/>
          </a:p>
          <a:p>
            <a:r>
              <a:rPr lang="de-AT" dirty="0" err="1" smtClean="0"/>
              <a:t>Easier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logic</a:t>
            </a:r>
            <a:endParaRPr lang="de-AT" dirty="0" smtClean="0"/>
          </a:p>
          <a:p>
            <a:r>
              <a:rPr lang="de-AT" dirty="0" smtClean="0"/>
              <a:t>Island </a:t>
            </a:r>
            <a:r>
              <a:rPr lang="de-AT" dirty="0" err="1" smtClean="0"/>
              <a:t>automation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AT" dirty="0" err="1">
                <a:latin typeface="Arial" panose="020B0604020202020204" pitchFamily="34" charset="0"/>
              </a:rPr>
              <a:t>Workload</a:t>
            </a:r>
            <a:r>
              <a:rPr lang="de-AT" dirty="0">
                <a:latin typeface="Arial" panose="020B0604020202020204" pitchFamily="34" charset="0"/>
              </a:rPr>
              <a:t> </a:t>
            </a:r>
            <a:r>
              <a:rPr lang="de-AT" dirty="0" err="1">
                <a:latin typeface="Arial" panose="020B0604020202020204" pitchFamily="34" charset="0"/>
              </a:rPr>
              <a:t>Reduction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25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Introducing a </a:t>
            </a:r>
            <a:r>
              <a:rPr lang="en-US" dirty="0" smtClean="0"/>
              <a:t>BPMS (I)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</a:rPr>
              <a:t>Flexible System Integration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202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 smtClean="0"/>
              <a:t>Transparency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operational </a:t>
            </a:r>
            <a:r>
              <a:rPr lang="de-AT" dirty="0" err="1" smtClean="0"/>
              <a:t>information</a:t>
            </a:r>
            <a:endParaRPr lang="de-AT" dirty="0" smtClean="0"/>
          </a:p>
          <a:p>
            <a:r>
              <a:rPr lang="de-AT" dirty="0" err="1" smtClean="0"/>
              <a:t>Transparency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historic</a:t>
            </a:r>
            <a:r>
              <a:rPr lang="de-AT" dirty="0" smtClean="0"/>
              <a:t> </a:t>
            </a:r>
            <a:r>
              <a:rPr lang="de-AT" dirty="0" err="1" smtClean="0"/>
              <a:t>information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err="1" smtClean="0"/>
              <a:t>Reducing</a:t>
            </a:r>
            <a:r>
              <a:rPr lang="de-AT" dirty="0" smtClean="0"/>
              <a:t> </a:t>
            </a:r>
            <a:r>
              <a:rPr lang="de-AT" dirty="0" err="1" smtClean="0"/>
              <a:t>freedom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executing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endParaRPr lang="de-AT" dirty="0" smtClean="0"/>
          </a:p>
          <a:p>
            <a:r>
              <a:rPr lang="de-AT" dirty="0" err="1" smtClean="0"/>
              <a:t>Enforce</a:t>
            </a:r>
            <a:r>
              <a:rPr lang="de-AT" dirty="0" smtClean="0"/>
              <a:t> </a:t>
            </a:r>
            <a:r>
              <a:rPr lang="de-AT" dirty="0" err="1" smtClean="0"/>
              <a:t>separation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duties</a:t>
            </a:r>
            <a:endParaRPr lang="de-AT" dirty="0" smtClean="0"/>
          </a:p>
          <a:p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control</a:t>
            </a:r>
            <a:r>
              <a:rPr lang="de-AT" dirty="0" smtClean="0"/>
              <a:t> </a:t>
            </a:r>
            <a:r>
              <a:rPr lang="de-AT" dirty="0" err="1" smtClean="0"/>
              <a:t>tasks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AT" dirty="0" err="1" smtClean="0">
                <a:latin typeface="Arial" panose="020B0604020202020204" pitchFamily="34" charset="0"/>
              </a:rPr>
              <a:t>Execution</a:t>
            </a:r>
            <a:r>
              <a:rPr lang="de-AT" dirty="0" smtClean="0">
                <a:latin typeface="Arial" panose="020B0604020202020204" pitchFamily="34" charset="0"/>
              </a:rPr>
              <a:t> </a:t>
            </a:r>
            <a:r>
              <a:rPr lang="de-AT" dirty="0" err="1" smtClean="0">
                <a:latin typeface="Arial" panose="020B0604020202020204" pitchFamily="34" charset="0"/>
              </a:rPr>
              <a:t>Transparency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26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Introducing a </a:t>
            </a:r>
            <a:r>
              <a:rPr lang="en-US" dirty="0" smtClean="0"/>
              <a:t>BPMS (II)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de-AT" dirty="0" err="1" smtClean="0">
                <a:latin typeface="Arial" panose="020B0604020202020204" pitchFamily="34" charset="0"/>
              </a:rPr>
              <a:t>Rule</a:t>
            </a:r>
            <a:r>
              <a:rPr lang="de-AT" dirty="0" smtClean="0">
                <a:latin typeface="Arial" panose="020B0604020202020204" pitchFamily="34" charset="0"/>
              </a:rPr>
              <a:t> </a:t>
            </a:r>
            <a:r>
              <a:rPr lang="de-AT" dirty="0" err="1" smtClean="0">
                <a:latin typeface="Arial" panose="020B0604020202020204" pitchFamily="34" charset="0"/>
              </a:rPr>
              <a:t>Enforcement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65260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which categories would you classify </a:t>
            </a:r>
            <a:r>
              <a:rPr lang="en-US" dirty="0" smtClean="0"/>
              <a:t>incentives to introduce </a:t>
            </a:r>
            <a:r>
              <a:rPr lang="en-US" dirty="0"/>
              <a:t>a </a:t>
            </a:r>
            <a:r>
              <a:rPr lang="en-US" dirty="0" smtClean="0"/>
              <a:t>BPMS?</a:t>
            </a:r>
            <a:endParaRPr lang="en-US" dirty="0"/>
          </a:p>
          <a:p>
            <a:r>
              <a:rPr lang="en-US" dirty="0" smtClean="0"/>
              <a:t>An </a:t>
            </a:r>
            <a:r>
              <a:rPr lang="en-US" dirty="0"/>
              <a:t>auditing agency has found out that the written procedures and actual </a:t>
            </a:r>
            <a:r>
              <a:rPr lang="en-US" dirty="0" smtClean="0"/>
              <a:t>execution of </a:t>
            </a:r>
            <a:r>
              <a:rPr lang="en-US" dirty="0"/>
              <a:t>business processes are not aligned. The management of that </a:t>
            </a:r>
            <a:r>
              <a:rPr lang="en-US" dirty="0" smtClean="0"/>
              <a:t>organization wishes </a:t>
            </a:r>
            <a:r>
              <a:rPr lang="en-US" dirty="0"/>
              <a:t>to enforce the written procedures and decides to introduce a BPMS.</a:t>
            </a:r>
          </a:p>
          <a:p>
            <a:r>
              <a:rPr lang="en-US" dirty="0" smtClean="0"/>
              <a:t>The </a:t>
            </a:r>
            <a:r>
              <a:rPr lang="en-US" dirty="0"/>
              <a:t>clients of a company complain that they can only get very shallow </a:t>
            </a:r>
            <a:r>
              <a:rPr lang="en-US" dirty="0" smtClean="0"/>
              <a:t>updates on </a:t>
            </a:r>
            <a:r>
              <a:rPr lang="en-US" dirty="0"/>
              <a:t>the progress of the orders they make. The IT manager of that </a:t>
            </a:r>
            <a:r>
              <a:rPr lang="en-US" dirty="0" smtClean="0"/>
              <a:t>organization looks </a:t>
            </a:r>
            <a:r>
              <a:rPr lang="en-US" dirty="0"/>
              <a:t>into the use of a BPMS to capture and provide status information on </a:t>
            </a:r>
            <a:r>
              <a:rPr lang="en-US" dirty="0" smtClean="0"/>
              <a:t>all these </a:t>
            </a:r>
            <a:r>
              <a:rPr lang="en-US" dirty="0"/>
              <a:t>orders.</a:t>
            </a:r>
          </a:p>
          <a:p>
            <a:r>
              <a:rPr lang="en-US" dirty="0" smtClean="0"/>
              <a:t>An </a:t>
            </a:r>
            <a:r>
              <a:rPr lang="en-US" dirty="0"/>
              <a:t>insurance organization finds out that there is an urgent need to quickly </a:t>
            </a:r>
            <a:r>
              <a:rPr lang="en-US" dirty="0" smtClean="0"/>
              <a:t>adjust their </a:t>
            </a:r>
            <a:r>
              <a:rPr lang="en-US" dirty="0"/>
              <a:t>claims processing to the offerings that its competitors bring to the market</a:t>
            </a:r>
            <a:r>
              <a:rPr lang="en-US" dirty="0" smtClean="0"/>
              <a:t>. Using </a:t>
            </a:r>
            <a:r>
              <a:rPr lang="en-US" dirty="0"/>
              <a:t>a BPMS is considered to address this demand.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27</a:t>
            </a:fld>
            <a:endParaRPr lang="de-AT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9.6: Advantages of BPMS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0784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Types of Process-Aware Information Systems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Domain-Specific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Process-Aware Information Systems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Business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Process Management Systems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Architecture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of a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BPMS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Case of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ACNS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Advantages of Introducing a BPMS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Workload Reduction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Flexible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System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Integration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Execution Transparency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Rule Enforcement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Challenges of Introducing a BPMS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Technical Challenges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Organizational Challenges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Recap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28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07" y="139700"/>
            <a:ext cx="6990905" cy="903822"/>
          </a:xfrm>
        </p:spPr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9: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-Aware Information Systems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69701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 smtClean="0"/>
              <a:t>Applications</a:t>
            </a:r>
            <a:r>
              <a:rPr lang="de-AT" dirty="0" smtClean="0"/>
              <a:t> </a:t>
            </a:r>
            <a:r>
              <a:rPr lang="de-AT" dirty="0" err="1" smtClean="0"/>
              <a:t>often</a:t>
            </a:r>
            <a:r>
              <a:rPr lang="de-AT" dirty="0" smtClean="0"/>
              <a:t> not </a:t>
            </a:r>
            <a:r>
              <a:rPr lang="de-AT" dirty="0" err="1" smtClean="0"/>
              <a:t>developed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a </a:t>
            </a:r>
            <a:r>
              <a:rPr lang="de-AT" dirty="0" err="1" smtClean="0"/>
              <a:t>business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perspective</a:t>
            </a:r>
            <a:endParaRPr lang="de-AT" dirty="0" smtClean="0"/>
          </a:p>
          <a:p>
            <a:r>
              <a:rPr lang="de-AT" dirty="0" smtClean="0"/>
              <a:t>Screen </a:t>
            </a:r>
            <a:r>
              <a:rPr lang="de-AT" dirty="0" err="1" smtClean="0"/>
              <a:t>scraping</a:t>
            </a:r>
            <a:r>
              <a:rPr lang="de-AT" dirty="0" smtClean="0"/>
              <a:t> </a:t>
            </a:r>
            <a:r>
              <a:rPr lang="de-AT" dirty="0" err="1" smtClean="0"/>
              <a:t>might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required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integrate</a:t>
            </a:r>
            <a:r>
              <a:rPr lang="de-AT" dirty="0" smtClean="0"/>
              <a:t> </a:t>
            </a:r>
            <a:r>
              <a:rPr lang="de-AT" dirty="0" err="1" smtClean="0"/>
              <a:t>input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output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legacy</a:t>
            </a:r>
            <a:endParaRPr lang="de-AT" dirty="0" smtClean="0"/>
          </a:p>
          <a:p>
            <a:r>
              <a:rPr lang="de-AT" dirty="0" smtClean="0"/>
              <a:t>Batch </a:t>
            </a:r>
            <a:r>
              <a:rPr lang="de-AT" dirty="0" err="1" smtClean="0"/>
              <a:t>processing</a:t>
            </a:r>
            <a:r>
              <a:rPr lang="de-AT" dirty="0" smtClean="0"/>
              <a:t> </a:t>
            </a:r>
            <a:r>
              <a:rPr lang="de-AT" dirty="0" err="1" smtClean="0"/>
              <a:t>systems</a:t>
            </a:r>
            <a:r>
              <a:rPr lang="de-AT" dirty="0" smtClean="0"/>
              <a:t> do not </a:t>
            </a:r>
            <a:r>
              <a:rPr lang="de-AT" dirty="0" err="1" smtClean="0"/>
              <a:t>work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</a:t>
            </a:r>
            <a:r>
              <a:rPr lang="de-AT" dirty="0" err="1" smtClean="0"/>
              <a:t>case</a:t>
            </a:r>
            <a:r>
              <a:rPr lang="de-AT" dirty="0" smtClean="0"/>
              <a:t> </a:t>
            </a:r>
            <a:r>
              <a:rPr lang="de-AT" dirty="0" err="1" smtClean="0"/>
              <a:t>concept</a:t>
            </a:r>
            <a:endParaRPr lang="de-AT" dirty="0" smtClean="0"/>
          </a:p>
          <a:p>
            <a:r>
              <a:rPr lang="de-AT" dirty="0" smtClean="0"/>
              <a:t>Middleware, Enterprise </a:t>
            </a:r>
            <a:r>
              <a:rPr lang="de-AT" dirty="0" err="1" smtClean="0"/>
              <a:t>Application</a:t>
            </a:r>
            <a:r>
              <a:rPr lang="de-AT" dirty="0" smtClean="0"/>
              <a:t> Integration, Service-</a:t>
            </a:r>
            <a:r>
              <a:rPr lang="de-AT" dirty="0" err="1" smtClean="0"/>
              <a:t>oriented</a:t>
            </a:r>
            <a:r>
              <a:rPr lang="de-AT" dirty="0" smtClean="0"/>
              <a:t> </a:t>
            </a:r>
            <a:r>
              <a:rPr lang="de-AT" dirty="0" err="1" smtClean="0"/>
              <a:t>Architecture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Web Service </a:t>
            </a:r>
            <a:r>
              <a:rPr lang="de-AT" dirty="0" err="1" smtClean="0"/>
              <a:t>solutions</a:t>
            </a:r>
            <a:r>
              <a:rPr lang="de-AT" dirty="0" smtClean="0"/>
              <a:t> </a:t>
            </a:r>
            <a:r>
              <a:rPr lang="de-AT" dirty="0" err="1" smtClean="0"/>
              <a:t>support</a:t>
            </a:r>
            <a:r>
              <a:rPr lang="de-AT" dirty="0" smtClean="0"/>
              <a:t> </a:t>
            </a:r>
            <a:r>
              <a:rPr lang="de-AT" dirty="0" err="1" smtClean="0"/>
              <a:t>integration</a:t>
            </a:r>
            <a:endParaRPr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4715688" y="1935991"/>
            <a:ext cx="4037152" cy="3267834"/>
          </a:xfrm>
        </p:spPr>
        <p:txBody>
          <a:bodyPr/>
          <a:lstStyle/>
          <a:p>
            <a:r>
              <a:rPr lang="de-AT" dirty="0" err="1" smtClean="0"/>
              <a:t>Complexity</a:t>
            </a:r>
            <a:r>
              <a:rPr lang="de-AT" dirty="0" smtClean="0"/>
              <a:t> due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exceptions</a:t>
            </a:r>
            <a:endParaRPr lang="de-AT" dirty="0" smtClean="0"/>
          </a:p>
          <a:p>
            <a:r>
              <a:rPr lang="de-AT" dirty="0" err="1" smtClean="0"/>
              <a:t>Adjust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pace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organizational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endParaRPr lang="de-AT" dirty="0" smtClean="0"/>
          </a:p>
          <a:p>
            <a:r>
              <a:rPr lang="de-AT" dirty="0" smtClean="0"/>
              <a:t>Potential </a:t>
            </a:r>
            <a:r>
              <a:rPr lang="de-AT" dirty="0" err="1" smtClean="0"/>
              <a:t>fears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participants</a:t>
            </a:r>
            <a:endParaRPr lang="de-AT" dirty="0" smtClean="0"/>
          </a:p>
          <a:p>
            <a:r>
              <a:rPr lang="de-AT" dirty="0" smtClean="0"/>
              <a:t>Strong </a:t>
            </a:r>
            <a:r>
              <a:rPr lang="de-AT" dirty="0" err="1" smtClean="0"/>
              <a:t>management</a:t>
            </a:r>
            <a:r>
              <a:rPr lang="de-AT" dirty="0" smtClean="0"/>
              <a:t> </a:t>
            </a:r>
            <a:r>
              <a:rPr lang="de-AT" dirty="0" err="1" smtClean="0"/>
              <a:t>commitment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endParaRPr lang="en-US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de-AT" dirty="0" smtClean="0">
                <a:latin typeface="Arial" panose="020B0604020202020204" pitchFamily="34" charset="0"/>
              </a:rPr>
              <a:t>Technical </a:t>
            </a:r>
            <a:r>
              <a:rPr lang="de-AT" dirty="0" err="1" smtClean="0">
                <a:latin typeface="Arial" panose="020B0604020202020204" pitchFamily="34" charset="0"/>
              </a:rPr>
              <a:t>Challenges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29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</a:t>
            </a:r>
            <a:r>
              <a:rPr lang="en-US" dirty="0"/>
              <a:t>Introducing a </a:t>
            </a:r>
            <a:r>
              <a:rPr lang="en-US" dirty="0" smtClean="0"/>
              <a:t>BPMS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de-AT" dirty="0" err="1" smtClean="0">
                <a:latin typeface="Arial" panose="020B0604020202020204" pitchFamily="34" charset="0"/>
              </a:rPr>
              <a:t>Organizational</a:t>
            </a:r>
            <a:r>
              <a:rPr lang="de-AT" dirty="0" smtClean="0">
                <a:latin typeface="Arial" panose="020B0604020202020204" pitchFamily="34" charset="0"/>
              </a:rPr>
              <a:t> </a:t>
            </a:r>
            <a:r>
              <a:rPr lang="de-AT" dirty="0" err="1" smtClean="0">
                <a:latin typeface="Arial" panose="020B0604020202020204" pitchFamily="34" charset="0"/>
              </a:rPr>
              <a:t>Challenges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7155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chapter deals with information systems that support process automation.</a:t>
            </a:r>
          </a:p>
          <a:p>
            <a:r>
              <a:rPr lang="en-US" dirty="0" smtClean="0"/>
              <a:t>We explain </a:t>
            </a:r>
            <a:r>
              <a:rPr lang="en-US" dirty="0"/>
              <a:t>what an automated business process is, after which </a:t>
            </a:r>
            <a:r>
              <a:rPr lang="en-US" dirty="0" smtClean="0"/>
              <a:t>we focus </a:t>
            </a:r>
            <a:r>
              <a:rPr lang="en-US" dirty="0"/>
              <a:t>on a specific kind of technology that is </a:t>
            </a:r>
            <a:r>
              <a:rPr lang="en-US" dirty="0" smtClean="0"/>
              <a:t>suitable </a:t>
            </a:r>
            <a:r>
              <a:rPr lang="en-US" dirty="0"/>
              <a:t>to </a:t>
            </a:r>
            <a:r>
              <a:rPr lang="en-US" dirty="0" smtClean="0"/>
              <a:t>achieve process automation:</a:t>
            </a:r>
          </a:p>
          <a:p>
            <a:pPr lvl="1"/>
            <a:r>
              <a:rPr lang="en-US" dirty="0" smtClean="0"/>
              <a:t>Process-Aware </a:t>
            </a:r>
            <a:r>
              <a:rPr lang="en-US" dirty="0"/>
              <a:t>Information Systems (PAISs) </a:t>
            </a:r>
            <a:r>
              <a:rPr lang="en-US" dirty="0" smtClean="0"/>
              <a:t>and</a:t>
            </a:r>
          </a:p>
          <a:p>
            <a:pPr lvl="1"/>
            <a:r>
              <a:rPr lang="en-US" dirty="0" smtClean="0"/>
              <a:t>Business Process </a:t>
            </a:r>
            <a:r>
              <a:rPr lang="en-US" dirty="0"/>
              <a:t>Management Systems (BPMSs). </a:t>
            </a:r>
            <a:endParaRPr lang="en-US" dirty="0" smtClean="0"/>
          </a:p>
          <a:p>
            <a:r>
              <a:rPr lang="en-US" dirty="0" smtClean="0"/>
              <a:t>We discuss </a:t>
            </a:r>
            <a:r>
              <a:rPr lang="en-US" dirty="0"/>
              <a:t>some of the </a:t>
            </a:r>
            <a:endParaRPr lang="en-US" dirty="0" smtClean="0"/>
          </a:p>
          <a:p>
            <a:pPr lvl="1"/>
            <a:r>
              <a:rPr lang="en-US" dirty="0" smtClean="0"/>
              <a:t>Advantages and </a:t>
            </a:r>
          </a:p>
          <a:p>
            <a:pPr lvl="1"/>
            <a:r>
              <a:rPr lang="en-US" dirty="0" smtClean="0"/>
              <a:t>Challenges  </a:t>
            </a:r>
          </a:p>
          <a:p>
            <a:pPr marL="266700" lvl="1" indent="0">
              <a:buNone/>
            </a:pPr>
            <a:r>
              <a:rPr lang="en-US" dirty="0" smtClean="0"/>
              <a:t>that </a:t>
            </a:r>
            <a:r>
              <a:rPr lang="en-US" dirty="0"/>
              <a:t>are involved with introducing a BPMS in an organization..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3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Chapter </a:t>
            </a:r>
            <a:r>
              <a:rPr lang="de-DE" dirty="0" err="1" smtClean="0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3122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 err="1" smtClean="0"/>
              <a:t>Novel</a:t>
            </a:r>
            <a:r>
              <a:rPr lang="de-AT" dirty="0" smtClean="0"/>
              <a:t> </a:t>
            </a:r>
            <a:r>
              <a:rPr lang="de-AT" dirty="0" err="1" smtClean="0"/>
              <a:t>class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systems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automate</a:t>
            </a:r>
            <a:r>
              <a:rPr lang="de-AT" dirty="0" smtClean="0"/>
              <a:t>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task</a:t>
            </a:r>
            <a:r>
              <a:rPr lang="de-AT" dirty="0" smtClean="0"/>
              <a:t> on </a:t>
            </a:r>
            <a:r>
              <a:rPr lang="de-AT" dirty="0" err="1" smtClean="0"/>
              <a:t>computers</a:t>
            </a:r>
            <a:endParaRPr lang="de-AT" dirty="0" smtClean="0"/>
          </a:p>
          <a:p>
            <a:r>
              <a:rPr lang="de-AT" dirty="0" smtClean="0"/>
              <a:t>RPA </a:t>
            </a:r>
            <a:r>
              <a:rPr lang="de-AT" dirty="0" err="1" smtClean="0"/>
              <a:t>scripts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developed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recording</a:t>
            </a:r>
            <a:r>
              <a:rPr lang="de-AT" dirty="0" smtClean="0"/>
              <a:t> repetitive </a:t>
            </a:r>
            <a:r>
              <a:rPr lang="de-AT" dirty="0" err="1" smtClean="0"/>
              <a:t>user</a:t>
            </a:r>
            <a:r>
              <a:rPr lang="de-AT" dirty="0" smtClean="0"/>
              <a:t> </a:t>
            </a:r>
            <a:r>
              <a:rPr lang="de-AT" dirty="0" err="1" smtClean="0"/>
              <a:t>tasks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move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several</a:t>
            </a:r>
            <a:r>
              <a:rPr lang="de-AT" dirty="0" smtClean="0"/>
              <a:t> </a:t>
            </a:r>
            <a:r>
              <a:rPr lang="de-AT" dirty="0" err="1" smtClean="0"/>
              <a:t>computer</a:t>
            </a:r>
            <a:r>
              <a:rPr lang="de-AT" dirty="0" smtClean="0"/>
              <a:t> </a:t>
            </a:r>
            <a:r>
              <a:rPr lang="de-AT" dirty="0" err="1" smtClean="0"/>
              <a:t>screens</a:t>
            </a:r>
            <a:endParaRPr lang="de-AT" dirty="0" smtClean="0"/>
          </a:p>
          <a:p>
            <a:r>
              <a:rPr lang="de-AT" dirty="0" err="1" smtClean="0"/>
              <a:t>Robots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then</a:t>
            </a:r>
            <a:r>
              <a:rPr lang="de-AT" dirty="0" smtClean="0"/>
              <a:t> </a:t>
            </a:r>
            <a:r>
              <a:rPr lang="de-AT" dirty="0" err="1" smtClean="0"/>
              <a:t>work</a:t>
            </a:r>
            <a:r>
              <a:rPr lang="de-AT" dirty="0" smtClean="0"/>
              <a:t> on </a:t>
            </a:r>
            <a:r>
              <a:rPr lang="de-AT" dirty="0" err="1" smtClean="0"/>
              <a:t>task</a:t>
            </a:r>
            <a:r>
              <a:rPr lang="de-AT" dirty="0" smtClean="0"/>
              <a:t> </a:t>
            </a:r>
            <a:r>
              <a:rPr lang="de-AT" dirty="0" err="1" smtClean="0"/>
              <a:t>according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these</a:t>
            </a:r>
            <a:r>
              <a:rPr lang="de-AT" dirty="0" smtClean="0"/>
              <a:t> </a:t>
            </a:r>
            <a:r>
              <a:rPr lang="de-AT" dirty="0" err="1" smtClean="0"/>
              <a:t>scripts</a:t>
            </a:r>
            <a:endParaRPr lang="en-US" dirty="0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 smtClean="0"/>
              <a:t>Software </a:t>
            </a:r>
            <a:r>
              <a:rPr lang="de-AT" dirty="0" err="1" smtClean="0"/>
              <a:t>vendors</a:t>
            </a:r>
            <a:r>
              <a:rPr lang="de-AT" dirty="0" smtClean="0"/>
              <a:t> </a:t>
            </a:r>
            <a:r>
              <a:rPr lang="de-AT" dirty="0" err="1" smtClean="0"/>
              <a:t>specialized</a:t>
            </a:r>
            <a:r>
              <a:rPr lang="de-AT" dirty="0" smtClean="0"/>
              <a:t> in RPA </a:t>
            </a:r>
            <a:r>
              <a:rPr lang="de-AT" dirty="0" err="1" smtClean="0"/>
              <a:t>include</a:t>
            </a:r>
            <a:r>
              <a:rPr lang="de-AT" dirty="0" smtClean="0"/>
              <a:t>, </a:t>
            </a:r>
            <a:r>
              <a:rPr lang="de-AT" dirty="0" err="1" smtClean="0"/>
              <a:t>among</a:t>
            </a:r>
            <a:r>
              <a:rPr lang="de-AT" dirty="0" smtClean="0"/>
              <a:t> </a:t>
            </a:r>
            <a:r>
              <a:rPr lang="de-AT" dirty="0" err="1" smtClean="0"/>
              <a:t>others</a:t>
            </a:r>
            <a:r>
              <a:rPr lang="de-AT" dirty="0" smtClean="0"/>
              <a:t>:</a:t>
            </a:r>
          </a:p>
          <a:p>
            <a:r>
              <a:rPr lang="de-AT" dirty="0" smtClean="0"/>
              <a:t>Automation Anywhere</a:t>
            </a:r>
          </a:p>
          <a:p>
            <a:r>
              <a:rPr lang="de-AT" dirty="0" smtClean="0"/>
              <a:t>Blue </a:t>
            </a:r>
            <a:r>
              <a:rPr lang="de-AT" dirty="0" err="1" smtClean="0"/>
              <a:t>Prism</a:t>
            </a:r>
            <a:endParaRPr lang="de-AT" dirty="0" smtClean="0"/>
          </a:p>
          <a:p>
            <a:r>
              <a:rPr lang="de-AT" dirty="0" smtClean="0"/>
              <a:t>PEGA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30</a:t>
            </a:fld>
            <a:endParaRPr lang="de-AT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Robotic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 Automation (RPA)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3218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dirty="0" err="1" smtClean="0"/>
              <a:t>Introducing</a:t>
            </a:r>
            <a:r>
              <a:rPr lang="de-AT" dirty="0" smtClean="0"/>
              <a:t> a BPMS </a:t>
            </a:r>
            <a:r>
              <a:rPr lang="de-AT" dirty="0" err="1" smtClean="0"/>
              <a:t>is</a:t>
            </a:r>
            <a:r>
              <a:rPr lang="de-AT" dirty="0" smtClean="0"/>
              <a:t> a larger </a:t>
            </a:r>
            <a:r>
              <a:rPr lang="de-AT" dirty="0" err="1" smtClean="0"/>
              <a:t>transformation</a:t>
            </a:r>
            <a:r>
              <a:rPr lang="de-AT" dirty="0" smtClean="0"/>
              <a:t> initiative, </a:t>
            </a:r>
            <a:r>
              <a:rPr lang="de-AT" dirty="0" err="1" smtClean="0"/>
              <a:t>often</a:t>
            </a:r>
            <a:r>
              <a:rPr lang="de-AT" dirty="0" smtClean="0"/>
              <a:t> </a:t>
            </a:r>
            <a:r>
              <a:rPr lang="de-AT" dirty="0" err="1" smtClean="0"/>
              <a:t>taking</a:t>
            </a:r>
            <a:r>
              <a:rPr lang="de-AT" dirty="0" smtClean="0"/>
              <a:t> </a:t>
            </a:r>
            <a:r>
              <a:rPr lang="de-AT" dirty="0" err="1" smtClean="0"/>
              <a:t>dozens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months</a:t>
            </a:r>
            <a:endParaRPr lang="de-AT" dirty="0" smtClean="0"/>
          </a:p>
          <a:p>
            <a:r>
              <a:rPr lang="de-AT" dirty="0" err="1" smtClean="0"/>
              <a:t>Factors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influence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DICE:</a:t>
            </a:r>
          </a:p>
          <a:p>
            <a:pPr lvl="1"/>
            <a:r>
              <a:rPr lang="de-AT" b="1" i="1" dirty="0" smtClean="0"/>
              <a:t>D</a:t>
            </a:r>
            <a:r>
              <a:rPr lang="de-AT" dirty="0" smtClean="0"/>
              <a:t>uration </a:t>
            </a:r>
            <a:r>
              <a:rPr lang="de-AT" dirty="0" err="1" smtClean="0"/>
              <a:t>of</a:t>
            </a:r>
            <a:r>
              <a:rPr lang="de-AT" dirty="0" smtClean="0"/>
              <a:t> initiative,</a:t>
            </a:r>
          </a:p>
          <a:p>
            <a:pPr lvl="1"/>
            <a:r>
              <a:rPr lang="de-AT" b="1" i="1" dirty="0" err="1" smtClean="0"/>
              <a:t>I</a:t>
            </a:r>
            <a:r>
              <a:rPr lang="de-AT" dirty="0" err="1" smtClean="0"/>
              <a:t>ntegrity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project</a:t>
            </a:r>
            <a:r>
              <a:rPr lang="de-AT" dirty="0" smtClean="0"/>
              <a:t> </a:t>
            </a:r>
            <a:r>
              <a:rPr lang="de-AT" dirty="0" err="1" smtClean="0"/>
              <a:t>team</a:t>
            </a:r>
            <a:r>
              <a:rPr lang="de-AT" dirty="0" smtClean="0"/>
              <a:t>,</a:t>
            </a:r>
          </a:p>
          <a:p>
            <a:pPr lvl="1"/>
            <a:r>
              <a:rPr lang="de-AT" b="1" i="1" dirty="0" err="1" smtClean="0"/>
              <a:t>C</a:t>
            </a:r>
            <a:r>
              <a:rPr lang="de-AT" dirty="0" err="1" smtClean="0"/>
              <a:t>ommitment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top </a:t>
            </a:r>
            <a:r>
              <a:rPr lang="de-AT" dirty="0" err="1" smtClean="0"/>
              <a:t>management</a:t>
            </a:r>
            <a:r>
              <a:rPr lang="de-AT" dirty="0" smtClean="0"/>
              <a:t>,</a:t>
            </a:r>
          </a:p>
          <a:p>
            <a:pPr lvl="1"/>
            <a:r>
              <a:rPr lang="de-AT" b="1" i="1" dirty="0" err="1" smtClean="0"/>
              <a:t>E</a:t>
            </a:r>
            <a:r>
              <a:rPr lang="de-AT" dirty="0" err="1" smtClean="0"/>
              <a:t>ffort</a:t>
            </a:r>
            <a:r>
              <a:rPr lang="de-AT" dirty="0" smtClean="0"/>
              <a:t> </a:t>
            </a:r>
            <a:r>
              <a:rPr lang="de-AT" dirty="0" err="1" smtClean="0"/>
              <a:t>demanded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employees</a:t>
            </a:r>
            <a:endParaRPr lang="de-AT" dirty="0" smtClean="0"/>
          </a:p>
          <a:p>
            <a:r>
              <a:rPr lang="de-AT" dirty="0" err="1" smtClean="0"/>
              <a:t>Risk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resistence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Potential lack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support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employees</a:t>
            </a:r>
            <a:endParaRPr lang="de-AT" dirty="0" smtClean="0"/>
          </a:p>
          <a:p>
            <a:pPr lvl="1"/>
            <a:r>
              <a:rPr lang="de-AT" dirty="0" smtClean="0"/>
              <a:t>Hidden </a:t>
            </a:r>
            <a:r>
              <a:rPr lang="de-AT" dirty="0" err="1" smtClean="0"/>
              <a:t>competing</a:t>
            </a:r>
            <a:r>
              <a:rPr lang="de-AT" dirty="0" smtClean="0"/>
              <a:t> </a:t>
            </a:r>
            <a:r>
              <a:rPr lang="de-AT" dirty="0" err="1" smtClean="0"/>
              <a:t>commitment</a:t>
            </a:r>
            <a:endParaRPr lang="de-AT" dirty="0" smtClean="0"/>
          </a:p>
          <a:p>
            <a:r>
              <a:rPr lang="de-AT" dirty="0" err="1" smtClean="0"/>
              <a:t>Matters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caution</a:t>
            </a:r>
            <a:r>
              <a:rPr lang="de-AT" dirty="0" smtClean="0"/>
              <a:t>:</a:t>
            </a:r>
          </a:p>
          <a:p>
            <a:pPr lvl="1"/>
            <a:r>
              <a:rPr lang="de-AT" dirty="0" err="1"/>
              <a:t>Avoid</a:t>
            </a:r>
            <a:r>
              <a:rPr lang="de-AT" dirty="0"/>
              <a:t> </a:t>
            </a:r>
            <a:r>
              <a:rPr lang="de-AT" dirty="0" err="1"/>
              <a:t>premature</a:t>
            </a:r>
            <a:r>
              <a:rPr lang="de-AT" dirty="0"/>
              <a:t> </a:t>
            </a:r>
            <a:r>
              <a:rPr lang="de-AT" dirty="0" err="1"/>
              <a:t>victory</a:t>
            </a:r>
            <a:r>
              <a:rPr lang="de-AT" dirty="0"/>
              <a:t> </a:t>
            </a:r>
            <a:r>
              <a:rPr lang="de-AT" dirty="0" err="1"/>
              <a:t>celebration</a:t>
            </a:r>
            <a:endParaRPr lang="de-AT" dirty="0"/>
          </a:p>
          <a:p>
            <a:pPr lvl="1"/>
            <a:r>
              <a:rPr lang="de-AT" dirty="0" err="1" smtClean="0"/>
              <a:t>Programmatic</a:t>
            </a:r>
            <a:r>
              <a:rPr lang="de-AT" dirty="0" smtClean="0"/>
              <a:t>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fallacy</a:t>
            </a:r>
            <a:endParaRPr lang="de-AT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31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Change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777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following issues that come up when introducing a </a:t>
            </a:r>
            <a:r>
              <a:rPr lang="en-US" dirty="0" smtClean="0"/>
              <a:t>BPMS in </a:t>
            </a:r>
            <a:r>
              <a:rPr lang="en-US" dirty="0"/>
              <a:t>a hospital to support preoperative care, i.e., the preparation and management of </a:t>
            </a:r>
            <a:r>
              <a:rPr lang="en-US" dirty="0" smtClean="0"/>
              <a:t>a patient </a:t>
            </a:r>
            <a:r>
              <a:rPr lang="en-US" dirty="0"/>
              <a:t>prior to surgery. Classify them as technical or organizational issues.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On </a:t>
            </a:r>
            <a:r>
              <a:rPr lang="en-US" dirty="0"/>
              <a:t>hearing about the plans to introduce a BPMS, the surgeons flatly reject </a:t>
            </a:r>
            <a:r>
              <a:rPr lang="en-US" dirty="0" smtClean="0"/>
              <a:t>to cooperate </a:t>
            </a:r>
            <a:r>
              <a:rPr lang="en-US" dirty="0"/>
              <a:t>on this endeavor. Their claim is that each patient is an </a:t>
            </a:r>
            <a:r>
              <a:rPr lang="en-US" dirty="0" smtClean="0"/>
              <a:t>individual person </a:t>
            </a:r>
            <a:r>
              <a:rPr lang="en-US" dirty="0"/>
              <a:t>that cannot be trusted to the care of a one-size-fits-all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anesthetists in the hospital use a decision support system that monitors </a:t>
            </a:r>
            <a:r>
              <a:rPr lang="en-US" dirty="0" smtClean="0"/>
              <a:t>the proper </a:t>
            </a:r>
            <a:r>
              <a:rPr lang="en-US" dirty="0"/>
              <a:t>dosage of anesthetics to patients. The system is developed as a </a:t>
            </a:r>
            <a:r>
              <a:rPr lang="en-US" dirty="0" smtClean="0"/>
              <a:t>standalone system </a:t>
            </a:r>
            <a:r>
              <a:rPr lang="en-US" dirty="0"/>
              <a:t>that is difficult to synchronize with the BPMS, which has to </a:t>
            </a:r>
            <a:r>
              <a:rPr lang="en-US" dirty="0" smtClean="0"/>
              <a:t>feed the </a:t>
            </a:r>
            <a:r>
              <a:rPr lang="en-US" dirty="0"/>
              <a:t>decision support system with patient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nurses are provided with mobile devices, which they can use to access </a:t>
            </a:r>
            <a:r>
              <a:rPr lang="en-US" dirty="0" smtClean="0"/>
              <a:t>their worklist </a:t>
            </a:r>
            <a:r>
              <a:rPr lang="en-US" dirty="0"/>
              <a:t>handlers. However, they find it difficult to follow up on the </a:t>
            </a:r>
            <a:r>
              <a:rPr lang="en-US" dirty="0" smtClean="0"/>
              <a:t>automatic notifications</a:t>
            </a:r>
            <a:r>
              <a:rPr lang="en-US" dirty="0"/>
              <a:t>, which are signaled to them as gentle vibrations of the device.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32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9.7: BPMS at a Hospital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98666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Types of Process-Aware Information Systems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Domain-Specific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Process-Aware Information Systems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Business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Process Management Systems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Architecture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of a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BPMS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Case of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ACNS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Advantages of Introducing a BPMS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Workload Reduction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Flexible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System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Integration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Execution Transparency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Rule Enforcement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Challenges of Introducing a BPMS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Technical Challenges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Organizational Challenges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Recap</a:t>
            </a:r>
            <a:endParaRPr lang="de-DE" sz="140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33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07" y="139700"/>
            <a:ext cx="6990905" cy="903822"/>
          </a:xfrm>
        </p:spPr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9: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-Aware Information Systems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7434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AT" dirty="0" err="1" smtClean="0"/>
              <a:t>There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two</a:t>
            </a:r>
            <a:r>
              <a:rPr lang="de-AT" dirty="0" smtClean="0"/>
              <a:t> </a:t>
            </a:r>
            <a:r>
              <a:rPr lang="de-AT" dirty="0" err="1" smtClean="0"/>
              <a:t>types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Process</a:t>
            </a:r>
            <a:r>
              <a:rPr lang="de-AT" dirty="0" smtClean="0"/>
              <a:t>-Aware Information Systems (PAIS).</a:t>
            </a:r>
          </a:p>
          <a:p>
            <a:r>
              <a:rPr lang="de-AT" dirty="0" smtClean="0"/>
              <a:t>Domain-</a:t>
            </a:r>
            <a:r>
              <a:rPr lang="de-AT" dirty="0" err="1" smtClean="0"/>
              <a:t>specific</a:t>
            </a:r>
            <a:r>
              <a:rPr lang="de-AT" dirty="0" smtClean="0"/>
              <a:t> PAIS </a:t>
            </a:r>
            <a:r>
              <a:rPr lang="de-AT" dirty="0" err="1" smtClean="0"/>
              <a:t>include</a:t>
            </a:r>
            <a:endParaRPr lang="de-AT" dirty="0" smtClean="0"/>
          </a:p>
          <a:p>
            <a:pPr lvl="1"/>
            <a:r>
              <a:rPr lang="de-AT" dirty="0" smtClean="0"/>
              <a:t>ERP Systems</a:t>
            </a:r>
          </a:p>
          <a:p>
            <a:pPr lvl="1"/>
            <a:r>
              <a:rPr lang="de-AT" dirty="0" smtClean="0"/>
              <a:t>CRM Systems</a:t>
            </a:r>
          </a:p>
          <a:p>
            <a:pPr lvl="1"/>
            <a:r>
              <a:rPr lang="de-AT" dirty="0" smtClean="0"/>
              <a:t>SCM Systems</a:t>
            </a:r>
          </a:p>
          <a:p>
            <a:pPr lvl="1"/>
            <a:r>
              <a:rPr lang="de-AT" dirty="0" smtClean="0"/>
              <a:t>PLM Systems</a:t>
            </a:r>
          </a:p>
          <a:p>
            <a:r>
              <a:rPr lang="de-AT" dirty="0" smtClean="0"/>
              <a:t>Business </a:t>
            </a:r>
            <a:r>
              <a:rPr lang="de-AT" dirty="0" err="1" smtClean="0"/>
              <a:t>Process</a:t>
            </a:r>
            <a:r>
              <a:rPr lang="de-AT" dirty="0" smtClean="0"/>
              <a:t> Management Systems </a:t>
            </a:r>
            <a:r>
              <a:rPr lang="de-AT" dirty="0" err="1" smtClean="0"/>
              <a:t>are</a:t>
            </a:r>
            <a:r>
              <a:rPr lang="de-AT" dirty="0" smtClean="0"/>
              <a:t> domain-</a:t>
            </a:r>
            <a:r>
              <a:rPr lang="de-AT" dirty="0" err="1" smtClean="0"/>
              <a:t>agnostic</a:t>
            </a:r>
            <a:r>
              <a:rPr lang="de-AT" dirty="0" smtClean="0"/>
              <a:t> PAIS </a:t>
            </a:r>
            <a:r>
              <a:rPr lang="de-AT" dirty="0" err="1" smtClean="0"/>
              <a:t>having</a:t>
            </a:r>
            <a:r>
              <a:rPr lang="de-AT" dirty="0" smtClean="0"/>
              <a:t>:</a:t>
            </a:r>
          </a:p>
          <a:p>
            <a:pPr lvl="1"/>
            <a:r>
              <a:rPr lang="de-AT" dirty="0" err="1" smtClean="0"/>
              <a:t>Execution</a:t>
            </a:r>
            <a:r>
              <a:rPr lang="de-AT" dirty="0" smtClean="0"/>
              <a:t> </a:t>
            </a:r>
            <a:r>
              <a:rPr lang="de-AT" dirty="0" err="1" smtClean="0"/>
              <a:t>engine</a:t>
            </a:r>
            <a:endParaRPr lang="de-AT" dirty="0" smtClean="0"/>
          </a:p>
          <a:p>
            <a:pPr lvl="1"/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modeling</a:t>
            </a:r>
            <a:r>
              <a:rPr lang="de-AT" dirty="0" smtClean="0"/>
              <a:t> </a:t>
            </a:r>
            <a:r>
              <a:rPr lang="de-AT" dirty="0" err="1" smtClean="0"/>
              <a:t>tool</a:t>
            </a:r>
            <a:endParaRPr lang="de-AT" dirty="0" smtClean="0"/>
          </a:p>
          <a:p>
            <a:pPr lvl="1"/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repository</a:t>
            </a:r>
            <a:endParaRPr lang="de-AT" dirty="0" smtClean="0"/>
          </a:p>
          <a:p>
            <a:pPr lvl="1"/>
            <a:r>
              <a:rPr lang="de-AT" dirty="0" smtClean="0"/>
              <a:t>Administration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monitoring</a:t>
            </a:r>
            <a:r>
              <a:rPr lang="de-AT" dirty="0" smtClean="0"/>
              <a:t> </a:t>
            </a:r>
            <a:r>
              <a:rPr lang="de-AT" dirty="0" err="1" smtClean="0"/>
              <a:t>tools</a:t>
            </a:r>
            <a:endParaRPr lang="de-AT" dirty="0" smtClean="0"/>
          </a:p>
          <a:p>
            <a:pPr lvl="1"/>
            <a:r>
              <a:rPr lang="de-AT" dirty="0" err="1" smtClean="0"/>
              <a:t>Execution</a:t>
            </a:r>
            <a:r>
              <a:rPr lang="de-AT" dirty="0" smtClean="0"/>
              <a:t> </a:t>
            </a:r>
            <a:r>
              <a:rPr lang="de-AT" dirty="0" err="1" smtClean="0"/>
              <a:t>logs</a:t>
            </a:r>
            <a:endParaRPr lang="de-AT" dirty="0" smtClean="0"/>
          </a:p>
          <a:p>
            <a:pPr lvl="1"/>
            <a:r>
              <a:rPr lang="de-AT" dirty="0" err="1" smtClean="0"/>
              <a:t>Worklist</a:t>
            </a:r>
            <a:r>
              <a:rPr lang="de-AT" dirty="0" smtClean="0"/>
              <a:t> </a:t>
            </a:r>
            <a:r>
              <a:rPr lang="de-AT" dirty="0" err="1" smtClean="0"/>
              <a:t>handlers</a:t>
            </a:r>
            <a:endParaRPr lang="de-AT" dirty="0" smtClean="0"/>
          </a:p>
          <a:p>
            <a:pPr lvl="1"/>
            <a:r>
              <a:rPr lang="de-AT" dirty="0" err="1" smtClean="0"/>
              <a:t>External</a:t>
            </a:r>
            <a:r>
              <a:rPr lang="de-AT" dirty="0" smtClean="0"/>
              <a:t> </a:t>
            </a:r>
            <a:r>
              <a:rPr lang="de-AT" dirty="0" err="1" smtClean="0"/>
              <a:t>services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 smtClean="0"/>
              <a:t>Advantages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introducing</a:t>
            </a:r>
            <a:r>
              <a:rPr lang="de-AT" dirty="0" smtClean="0"/>
              <a:t> a BPMS:</a:t>
            </a:r>
          </a:p>
          <a:p>
            <a:pPr lvl="1"/>
            <a:r>
              <a:rPr lang="de-AT" dirty="0" err="1" smtClean="0"/>
              <a:t>Workload</a:t>
            </a:r>
            <a:r>
              <a:rPr lang="de-AT" dirty="0" smtClean="0"/>
              <a:t> </a:t>
            </a:r>
            <a:r>
              <a:rPr lang="de-AT" dirty="0" err="1" smtClean="0"/>
              <a:t>reduction</a:t>
            </a:r>
            <a:endParaRPr lang="de-AT" dirty="0" smtClean="0"/>
          </a:p>
          <a:p>
            <a:pPr lvl="1"/>
            <a:r>
              <a:rPr lang="de-AT" dirty="0"/>
              <a:t>Flexible </a:t>
            </a:r>
            <a:r>
              <a:rPr lang="de-AT" dirty="0" err="1"/>
              <a:t>integration</a:t>
            </a:r>
            <a:endParaRPr lang="de-AT" dirty="0"/>
          </a:p>
          <a:p>
            <a:pPr lvl="1"/>
            <a:r>
              <a:rPr lang="de-AT" dirty="0" err="1" smtClean="0"/>
              <a:t>Execution</a:t>
            </a:r>
            <a:r>
              <a:rPr lang="de-AT" dirty="0" smtClean="0"/>
              <a:t> </a:t>
            </a:r>
            <a:r>
              <a:rPr lang="de-AT" dirty="0" err="1" smtClean="0"/>
              <a:t>transparency</a:t>
            </a:r>
            <a:endParaRPr lang="de-AT" dirty="0" smtClean="0"/>
          </a:p>
          <a:p>
            <a:pPr lvl="1"/>
            <a:r>
              <a:rPr lang="de-AT" dirty="0" err="1" smtClean="0"/>
              <a:t>Rule</a:t>
            </a:r>
            <a:r>
              <a:rPr lang="de-AT" dirty="0" smtClean="0"/>
              <a:t> </a:t>
            </a:r>
            <a:r>
              <a:rPr lang="de-AT" dirty="0" err="1" smtClean="0"/>
              <a:t>enforcement</a:t>
            </a:r>
            <a:endParaRPr lang="de-AT" dirty="0" smtClean="0"/>
          </a:p>
          <a:p>
            <a:r>
              <a:rPr lang="de-AT" dirty="0" err="1" smtClean="0"/>
              <a:t>Challenges</a:t>
            </a:r>
            <a:r>
              <a:rPr lang="de-AT" dirty="0"/>
              <a:t> </a:t>
            </a:r>
            <a:r>
              <a:rPr lang="de-AT" dirty="0" err="1" smtClean="0"/>
              <a:t>include</a:t>
            </a:r>
            <a:r>
              <a:rPr lang="de-AT" dirty="0" smtClean="0"/>
              <a:t>:</a:t>
            </a:r>
          </a:p>
          <a:p>
            <a:pPr lvl="1"/>
            <a:r>
              <a:rPr lang="de-AT" dirty="0" smtClean="0"/>
              <a:t>Technical </a:t>
            </a:r>
            <a:r>
              <a:rPr lang="de-AT" dirty="0" err="1" smtClean="0"/>
              <a:t>challenges</a:t>
            </a:r>
            <a:endParaRPr lang="de-AT" dirty="0" smtClean="0"/>
          </a:p>
          <a:p>
            <a:pPr lvl="1"/>
            <a:r>
              <a:rPr lang="de-AT" dirty="0" err="1" smtClean="0"/>
              <a:t>Organizational</a:t>
            </a:r>
            <a:r>
              <a:rPr lang="de-AT" dirty="0" smtClean="0"/>
              <a:t> </a:t>
            </a:r>
            <a:r>
              <a:rPr lang="de-AT" dirty="0" err="1" smtClean="0"/>
              <a:t>challenges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34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0955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>
          <a:xfrm>
            <a:off x="4572000" y="1344613"/>
            <a:ext cx="4103688" cy="3859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 smtClean="0"/>
              <a:t>Contents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Types </a:t>
            </a:r>
            <a:r>
              <a:rPr lang="en-US" sz="1400" dirty="0"/>
              <a:t>of Process-Aware Information </a:t>
            </a:r>
            <a:r>
              <a:rPr lang="en-US" sz="1400" dirty="0" smtClean="0"/>
              <a:t>Systems</a:t>
            </a:r>
            <a:endParaRPr lang="en-US" sz="1400" dirty="0"/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Domain-Specific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Process-Aware Information Systems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Business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Process Management Systems </a:t>
            </a:r>
            <a:endParaRPr lang="en-US" sz="1400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Architecture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of a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BPMS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Case of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ACNS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Advantages of Introducing a BPMS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Workload Reduction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Flexible </a:t>
            </a: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System 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Integration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Execution Transparency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Rule Enforcement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Challenges of Introducing a BPMS</a:t>
            </a: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Technical Challenges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 marL="617512" lvl="1" indent="-342900">
              <a:buClr>
                <a:schemeClr val="bg1">
                  <a:lumMod val="85000"/>
                </a:schemeClr>
              </a:buClr>
              <a:buFont typeface="+mj-lt"/>
              <a:buAutoNum type="arabicPeriod"/>
            </a:pP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Organizational Challenges</a:t>
            </a:r>
          </a:p>
          <a:p>
            <a:pPr marL="342900" indent="-342900">
              <a:lnSpc>
                <a:spcPct val="110000"/>
              </a:lnSpc>
              <a:buClr>
                <a:schemeClr val="bg1">
                  <a:lumMod val="9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Recap</a:t>
            </a:r>
            <a:endParaRPr lang="de-DE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SEITE </a:t>
            </a:r>
            <a:fld id="{BE3DC40E-DBBE-4E2D-9EEC-FBF0DA0E9179}" type="slidenum">
              <a:rPr lang="de-AT" smtClean="0"/>
              <a:t>4</a:t>
            </a:fld>
            <a:endParaRPr lang="de-AT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25E3810-7CC4-4F93-B619-F6F02280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07" y="139700"/>
            <a:ext cx="6990905" cy="903822"/>
          </a:xfrm>
        </p:spPr>
        <p:txBody>
          <a:bodyPr/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Chapter 9: </a:t>
            </a:r>
            <a:r>
              <a:rPr lang="de-A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-Aware Information Systems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7496730" y="0"/>
            <a:ext cx="1726292" cy="1202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798" y="1402645"/>
            <a:ext cx="2054876" cy="3383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00777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2019" y="1344613"/>
            <a:ext cx="8216844" cy="3853905"/>
          </a:xfrm>
        </p:spPr>
        <p:txBody>
          <a:bodyPr>
            <a:normAutofit/>
          </a:bodyPr>
          <a:lstStyle/>
          <a:p>
            <a:r>
              <a:rPr lang="en-US" sz="1400" dirty="0"/>
              <a:t>Enterprise Resource Planning (ERP) systems: </a:t>
            </a:r>
            <a:endParaRPr lang="en-US" sz="1400" dirty="0" smtClean="0"/>
          </a:p>
          <a:p>
            <a:pPr lvl="1"/>
            <a:r>
              <a:rPr lang="en-US" sz="1400" dirty="0"/>
              <a:t>P</a:t>
            </a:r>
            <a:r>
              <a:rPr lang="en-US" sz="1400" dirty="0" smtClean="0"/>
              <a:t>rovide </a:t>
            </a:r>
            <a:r>
              <a:rPr lang="en-US" sz="1400" dirty="0" smtClean="0"/>
              <a:t>generic </a:t>
            </a:r>
            <a:r>
              <a:rPr lang="en-US" sz="1400" dirty="0"/>
              <a:t>business functionality, which is required across various industries</a:t>
            </a:r>
            <a:r>
              <a:rPr lang="en-US" sz="1400" dirty="0" smtClean="0"/>
              <a:t>. </a:t>
            </a:r>
          </a:p>
          <a:p>
            <a:pPr lvl="1"/>
            <a:r>
              <a:rPr lang="en-US" sz="1400" dirty="0" smtClean="0"/>
              <a:t>Supports accounting</a:t>
            </a:r>
            <a:r>
              <a:rPr lang="en-US" sz="1400" dirty="0" smtClean="0"/>
              <a:t>, </a:t>
            </a:r>
            <a:r>
              <a:rPr lang="en-US" sz="1400" dirty="0"/>
              <a:t>controlling, human resource management, and </a:t>
            </a:r>
            <a:r>
              <a:rPr lang="en-US" sz="1400" dirty="0" smtClean="0"/>
              <a:t>production.</a:t>
            </a:r>
            <a:endParaRPr lang="en-US" sz="1400" dirty="0" smtClean="0"/>
          </a:p>
          <a:p>
            <a:pPr lvl="1"/>
            <a:r>
              <a:rPr lang="en-US" sz="1400" dirty="0" smtClean="0"/>
              <a:t>Most </a:t>
            </a:r>
            <a:r>
              <a:rPr lang="en-US" sz="1400" dirty="0"/>
              <a:t>important processes </a:t>
            </a:r>
            <a:r>
              <a:rPr lang="en-US" sz="1400" dirty="0" smtClean="0"/>
              <a:t>covered </a:t>
            </a:r>
            <a:r>
              <a:rPr lang="en-US" sz="1400" dirty="0"/>
              <a:t>are </a:t>
            </a:r>
            <a:r>
              <a:rPr lang="en-US" sz="1400" dirty="0" smtClean="0"/>
              <a:t>procure-to-pay </a:t>
            </a:r>
            <a:r>
              <a:rPr lang="en-US" sz="1400" dirty="0"/>
              <a:t>and </a:t>
            </a:r>
            <a:r>
              <a:rPr lang="en-US" sz="1400" dirty="0" smtClean="0"/>
              <a:t>order-to-cash </a:t>
            </a:r>
            <a:r>
              <a:rPr lang="en-US" sz="1400" dirty="0"/>
              <a:t>process.</a:t>
            </a:r>
          </a:p>
          <a:p>
            <a:r>
              <a:rPr lang="en-US" sz="1400" dirty="0"/>
              <a:t>Customer Relationship Management (CRM) systems: </a:t>
            </a:r>
            <a:endParaRPr lang="en-US" sz="1400" dirty="0" smtClean="0"/>
          </a:p>
          <a:p>
            <a:pPr lvl="1"/>
            <a:r>
              <a:rPr lang="en-US" sz="1400" dirty="0" smtClean="0"/>
              <a:t>Support marketing and </a:t>
            </a:r>
            <a:r>
              <a:rPr lang="en-US" sz="1400" dirty="0" smtClean="0"/>
              <a:t>sales. </a:t>
            </a:r>
            <a:endParaRPr lang="en-US" sz="1400" dirty="0" smtClean="0"/>
          </a:p>
          <a:p>
            <a:pPr lvl="1"/>
            <a:r>
              <a:rPr lang="en-US" sz="1400" dirty="0" smtClean="0"/>
              <a:t>Helps </a:t>
            </a:r>
            <a:r>
              <a:rPr lang="en-US" sz="1400" dirty="0" smtClean="0"/>
              <a:t>to document interaction </a:t>
            </a:r>
            <a:r>
              <a:rPr lang="en-US" sz="1400" dirty="0"/>
              <a:t>with </a:t>
            </a:r>
            <a:r>
              <a:rPr lang="en-US" sz="1400" dirty="0" smtClean="0"/>
              <a:t>customers </a:t>
            </a:r>
            <a:r>
              <a:rPr lang="en-US" sz="1400" dirty="0"/>
              <a:t>through various </a:t>
            </a:r>
            <a:r>
              <a:rPr lang="en-US" sz="1400" dirty="0" smtClean="0"/>
              <a:t>channels. </a:t>
            </a:r>
          </a:p>
          <a:p>
            <a:pPr lvl="1"/>
            <a:r>
              <a:rPr lang="en-US" sz="1400" dirty="0" smtClean="0"/>
              <a:t>Supports </a:t>
            </a:r>
            <a:r>
              <a:rPr lang="en-US" sz="1400" dirty="0"/>
              <a:t>sales </a:t>
            </a:r>
            <a:r>
              <a:rPr lang="en-US" sz="1400" dirty="0" smtClean="0"/>
              <a:t>and marketing </a:t>
            </a:r>
            <a:r>
              <a:rPr lang="en-US" sz="1400" dirty="0"/>
              <a:t>activities related to products, pricing, distribution, and </a:t>
            </a:r>
            <a:r>
              <a:rPr lang="en-US" sz="1400" dirty="0" smtClean="0"/>
              <a:t>campaigning. </a:t>
            </a:r>
          </a:p>
          <a:p>
            <a:pPr lvl="1"/>
            <a:r>
              <a:rPr lang="en-US" sz="1400" dirty="0" smtClean="0"/>
              <a:t>Most important processes supported </a:t>
            </a:r>
            <a:r>
              <a:rPr lang="en-US" sz="1400" dirty="0" smtClean="0"/>
              <a:t>are </a:t>
            </a:r>
            <a:r>
              <a:rPr lang="en-US" sz="1400" dirty="0"/>
              <a:t>campaign-to-leads and lead-to-order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5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Process-Aware </a:t>
            </a:r>
            <a:r>
              <a:rPr lang="en-US" dirty="0"/>
              <a:t>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40459763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62018" y="1344613"/>
            <a:ext cx="8213669" cy="385390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Supply </a:t>
            </a:r>
            <a:r>
              <a:rPr lang="en-US" sz="1400" dirty="0"/>
              <a:t>Chain Management (SCM) systems: </a:t>
            </a:r>
            <a:endParaRPr lang="en-US" sz="1400" dirty="0" smtClean="0"/>
          </a:p>
          <a:p>
            <a:pPr lvl="1"/>
            <a:r>
              <a:rPr lang="en-US" sz="1400" dirty="0" smtClean="0"/>
              <a:t>Focus </a:t>
            </a:r>
            <a:r>
              <a:rPr lang="en-US" sz="1400" dirty="0"/>
              <a:t>on </a:t>
            </a:r>
            <a:r>
              <a:rPr lang="en-US" sz="1400" dirty="0" smtClean="0"/>
              <a:t>support </a:t>
            </a:r>
            <a:r>
              <a:rPr lang="en-US" sz="1400" dirty="0" smtClean="0"/>
              <a:t>of </a:t>
            </a:r>
            <a:r>
              <a:rPr lang="en-US" sz="1400" dirty="0"/>
              <a:t>logistics </a:t>
            </a:r>
            <a:r>
              <a:rPr lang="en-US" sz="1400" dirty="0" smtClean="0"/>
              <a:t>operations.</a:t>
            </a:r>
          </a:p>
          <a:p>
            <a:pPr lvl="1"/>
            <a:r>
              <a:rPr lang="en-US" sz="1400" dirty="0" smtClean="0"/>
              <a:t>Support </a:t>
            </a:r>
            <a:r>
              <a:rPr lang="en-US" sz="1400" dirty="0" smtClean="0"/>
              <a:t>for </a:t>
            </a:r>
            <a:r>
              <a:rPr lang="en-US" sz="1400" dirty="0"/>
              <a:t>freight and transportation</a:t>
            </a:r>
            <a:r>
              <a:rPr lang="en-US" sz="1400" dirty="0" smtClean="0"/>
              <a:t>, </a:t>
            </a:r>
            <a:r>
              <a:rPr lang="en-US" sz="1400" dirty="0" smtClean="0"/>
              <a:t>warehousing</a:t>
            </a:r>
            <a:r>
              <a:rPr lang="en-US" sz="1400" dirty="0"/>
              <a:t>, storage and </a:t>
            </a:r>
            <a:r>
              <a:rPr lang="en-US" sz="1400" dirty="0" smtClean="0"/>
              <a:t>inventory.</a:t>
            </a:r>
          </a:p>
          <a:p>
            <a:pPr lvl="1"/>
            <a:r>
              <a:rPr lang="en-US" sz="1400" dirty="0" smtClean="0"/>
              <a:t>Support </a:t>
            </a:r>
            <a:r>
              <a:rPr lang="en-US" sz="1400" dirty="0" smtClean="0"/>
              <a:t>electronic </a:t>
            </a:r>
            <a:r>
              <a:rPr lang="en-US" sz="1400" dirty="0"/>
              <a:t>data </a:t>
            </a:r>
            <a:r>
              <a:rPr lang="en-US" sz="1400" dirty="0" smtClean="0"/>
              <a:t>interchange, tracking </a:t>
            </a:r>
            <a:r>
              <a:rPr lang="en-US" sz="1400" dirty="0"/>
              <a:t>technologies such as Radio-Frequency Identification (RFID</a:t>
            </a:r>
            <a:r>
              <a:rPr lang="en-US" sz="1400" dirty="0" smtClean="0"/>
              <a:t>) and </a:t>
            </a:r>
            <a:r>
              <a:rPr lang="en-US" sz="1400" dirty="0"/>
              <a:t>barcode scanning. </a:t>
            </a:r>
            <a:endParaRPr lang="en-US" sz="1400" dirty="0" smtClean="0"/>
          </a:p>
          <a:p>
            <a:pPr lvl="1"/>
            <a:r>
              <a:rPr lang="en-US" sz="1400" dirty="0" smtClean="0"/>
              <a:t>Key </a:t>
            </a:r>
            <a:r>
              <a:rPr lang="en-US" sz="1400" dirty="0"/>
              <a:t>supply chain processes are order-to-delivery </a:t>
            </a:r>
            <a:r>
              <a:rPr lang="en-US" sz="1400" dirty="0" smtClean="0"/>
              <a:t>and return-to-refund</a:t>
            </a:r>
            <a:r>
              <a:rPr lang="en-US" sz="1400" dirty="0"/>
              <a:t>.</a:t>
            </a:r>
          </a:p>
          <a:p>
            <a:r>
              <a:rPr lang="en-US" sz="1400" dirty="0"/>
              <a:t>Product Lifecycle Management (PLM) systems: </a:t>
            </a:r>
            <a:endParaRPr lang="en-US" sz="1400" dirty="0" smtClean="0"/>
          </a:p>
          <a:p>
            <a:pPr lvl="1"/>
            <a:r>
              <a:rPr lang="en-US" sz="1400" dirty="0" smtClean="0"/>
              <a:t>Support processes </a:t>
            </a:r>
            <a:r>
              <a:rPr lang="en-US" sz="1400" dirty="0"/>
              <a:t>of </a:t>
            </a:r>
            <a:r>
              <a:rPr lang="en-US" sz="1400" dirty="0" smtClean="0"/>
              <a:t>product lifecycle from engineering </a:t>
            </a:r>
            <a:r>
              <a:rPr lang="en-US" sz="1400" dirty="0"/>
              <a:t>perspective</a:t>
            </a:r>
            <a:r>
              <a:rPr lang="en-US" sz="1400" dirty="0" smtClean="0"/>
              <a:t>. </a:t>
            </a:r>
          </a:p>
          <a:p>
            <a:pPr lvl="1"/>
            <a:r>
              <a:rPr lang="en-US" sz="1400" dirty="0" smtClean="0"/>
              <a:t>In </a:t>
            </a:r>
            <a:r>
              <a:rPr lang="en-US" sz="1400" dirty="0" err="1" smtClean="0"/>
              <a:t>realisation</a:t>
            </a:r>
            <a:r>
              <a:rPr lang="en-US" sz="1400" dirty="0" smtClean="0"/>
              <a:t> </a:t>
            </a:r>
            <a:r>
              <a:rPr lang="en-US" sz="1400" dirty="0"/>
              <a:t>phase, </a:t>
            </a:r>
            <a:r>
              <a:rPr lang="en-US" sz="1400" dirty="0" smtClean="0"/>
              <a:t>manufacturing </a:t>
            </a:r>
            <a:r>
              <a:rPr lang="en-US" sz="1400" dirty="0" smtClean="0"/>
              <a:t>system is </a:t>
            </a:r>
            <a:r>
              <a:rPr lang="en-US" sz="1400" dirty="0"/>
              <a:t>planned and actual products are built, assembled, and tested. </a:t>
            </a:r>
            <a:endParaRPr lang="en-US" sz="1400" dirty="0" smtClean="0"/>
          </a:p>
          <a:p>
            <a:pPr lvl="1"/>
            <a:r>
              <a:rPr lang="en-US" sz="1400" dirty="0" smtClean="0"/>
              <a:t>In </a:t>
            </a:r>
            <a:r>
              <a:rPr lang="en-US" sz="1400" dirty="0" smtClean="0"/>
              <a:t>service </a:t>
            </a:r>
            <a:r>
              <a:rPr lang="en-US" sz="1400" dirty="0" smtClean="0"/>
              <a:t>phase</a:t>
            </a:r>
            <a:r>
              <a:rPr lang="en-US" sz="1400" dirty="0"/>
              <a:t>, products are sold and delivered, used, maintained, and eventually </a:t>
            </a:r>
            <a:r>
              <a:rPr lang="en-US" sz="1400" dirty="0" smtClean="0"/>
              <a:t>disposed of</a:t>
            </a:r>
            <a:r>
              <a:rPr lang="en-US" sz="1400" dirty="0"/>
              <a:t>. </a:t>
            </a:r>
            <a:endParaRPr lang="en-US" sz="1400" dirty="0" smtClean="0"/>
          </a:p>
          <a:p>
            <a:pPr lvl="1"/>
            <a:r>
              <a:rPr lang="en-US" sz="1400" dirty="0" smtClean="0"/>
              <a:t>Important </a:t>
            </a:r>
            <a:r>
              <a:rPr lang="en-US" sz="1400" dirty="0"/>
              <a:t>processes </a:t>
            </a:r>
            <a:r>
              <a:rPr lang="en-US" sz="1400" dirty="0" smtClean="0"/>
              <a:t>are </a:t>
            </a:r>
            <a:r>
              <a:rPr lang="en-US" sz="1400" dirty="0" smtClean="0"/>
              <a:t>idea-to-launch and </a:t>
            </a:r>
            <a:r>
              <a:rPr lang="en-US" sz="1400" dirty="0"/>
              <a:t>different types of order </a:t>
            </a:r>
            <a:r>
              <a:rPr lang="en-US" sz="1400" dirty="0" smtClean="0"/>
              <a:t>processes.</a:t>
            </a:r>
            <a:endParaRPr lang="en-US" sz="14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6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Process-Aware </a:t>
            </a:r>
            <a:r>
              <a:rPr lang="en-US" dirty="0"/>
              <a:t>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39057232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9.1. The PAISs mentioned above (ERP, CRM, SCM, PLM, ECM) form </a:t>
            </a:r>
            <a:r>
              <a:rPr lang="en-US" dirty="0" smtClean="0"/>
              <a:t>a specific </a:t>
            </a:r>
            <a:r>
              <a:rPr lang="en-US" dirty="0"/>
              <a:t>category in the market for enterprise software. Enterprise software </a:t>
            </a:r>
            <a:r>
              <a:rPr lang="en-US" dirty="0" smtClean="0"/>
              <a:t>covers not </a:t>
            </a:r>
            <a:r>
              <a:rPr lang="en-US" dirty="0"/>
              <a:t>only PAISs, but also database systems, middleware, office software, </a:t>
            </a:r>
            <a:r>
              <a:rPr lang="en-US" dirty="0" smtClean="0"/>
              <a:t>and analytical software</a:t>
            </a:r>
            <a:r>
              <a:rPr lang="en-US" dirty="0"/>
              <a:t>, which are not directly process-aware. The market for </a:t>
            </a:r>
            <a:r>
              <a:rPr lang="en-US" dirty="0" smtClean="0"/>
              <a:t>enterprise software </a:t>
            </a:r>
            <a:r>
              <a:rPr lang="en-US" dirty="0"/>
              <a:t>is huge. According to a Gartner Report from 2017, it is estimated with </a:t>
            </a:r>
            <a:r>
              <a:rPr lang="en-US" dirty="0" smtClean="0"/>
              <a:t>a sales </a:t>
            </a:r>
            <a:r>
              <a:rPr lang="en-US" dirty="0"/>
              <a:t>volume of almost $ 400 billion (more than e 340 billion). </a:t>
            </a:r>
            <a:endParaRPr lang="en-US" dirty="0" smtClean="0"/>
          </a:p>
          <a:p>
            <a:r>
              <a:rPr lang="en-US" dirty="0" smtClean="0"/>
              <a:t>Conduct </a:t>
            </a:r>
            <a:r>
              <a:rPr lang="en-US" dirty="0"/>
              <a:t>an </a:t>
            </a:r>
            <a:r>
              <a:rPr lang="en-US" dirty="0" smtClean="0"/>
              <a:t>Internet search </a:t>
            </a:r>
            <a:r>
              <a:rPr lang="en-US" dirty="0"/>
              <a:t>to find the Top 5 vendors of (a) enterprise software in general and (b) </a:t>
            </a:r>
            <a:r>
              <a:rPr lang="en-US" dirty="0" smtClean="0"/>
              <a:t>ERP systems </a:t>
            </a:r>
            <a:r>
              <a:rPr lang="en-US" dirty="0"/>
              <a:t>specifically.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7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Exercise</a:t>
            </a:r>
            <a:r>
              <a:rPr lang="de-AT" dirty="0" smtClean="0"/>
              <a:t> 9.1: </a:t>
            </a:r>
            <a:r>
              <a:rPr lang="de-AT" dirty="0" err="1" smtClean="0"/>
              <a:t>Process</a:t>
            </a:r>
            <a:r>
              <a:rPr lang="de-AT" dirty="0" smtClean="0"/>
              <a:t>-Aware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2701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Groupware systems: </a:t>
            </a:r>
            <a:endParaRPr lang="en-US" b="1" dirty="0" smtClean="0"/>
          </a:p>
          <a:p>
            <a:r>
              <a:rPr lang="en-US" dirty="0" smtClean="0"/>
              <a:t>User </a:t>
            </a:r>
            <a:r>
              <a:rPr lang="en-US" dirty="0"/>
              <a:t>is enabled to: </a:t>
            </a:r>
            <a:endParaRPr lang="en-US" dirty="0" smtClean="0"/>
          </a:p>
          <a:p>
            <a:pPr lvl="1"/>
            <a:r>
              <a:rPr lang="en-US" dirty="0" smtClean="0"/>
              <a:t>share </a:t>
            </a:r>
            <a:r>
              <a:rPr lang="en-US" dirty="0"/>
              <a:t>documents and information and </a:t>
            </a:r>
            <a:endParaRPr lang="en-US" dirty="0" smtClean="0"/>
          </a:p>
          <a:p>
            <a:pPr lvl="1"/>
            <a:r>
              <a:rPr lang="en-US" dirty="0" smtClean="0"/>
              <a:t>directly communicate </a:t>
            </a:r>
            <a:r>
              <a:rPr lang="en-US" dirty="0"/>
              <a:t>with other users. </a:t>
            </a:r>
            <a:endParaRPr lang="en-US" dirty="0" smtClean="0"/>
          </a:p>
          <a:p>
            <a:r>
              <a:rPr lang="en-US" dirty="0" smtClean="0"/>
              <a:t>Best </a:t>
            </a:r>
            <a:r>
              <a:rPr lang="en-US" dirty="0"/>
              <a:t>known </a:t>
            </a:r>
            <a:r>
              <a:rPr lang="en-US" dirty="0" smtClean="0"/>
              <a:t>groupware system is </a:t>
            </a:r>
            <a:r>
              <a:rPr lang="en-US" dirty="0"/>
              <a:t>IBM Notes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Popular for </a:t>
            </a:r>
            <a:r>
              <a:rPr lang="en-US" dirty="0"/>
              <a:t>their </a:t>
            </a:r>
            <a:r>
              <a:rPr lang="en-US" dirty="0" smtClean="0"/>
              <a:t>high </a:t>
            </a:r>
            <a:r>
              <a:rPr lang="en-US" dirty="0"/>
              <a:t>operational flexibility. </a:t>
            </a:r>
            <a:endParaRPr lang="en-US" dirty="0" smtClean="0"/>
          </a:p>
          <a:p>
            <a:r>
              <a:rPr lang="en-US" dirty="0" smtClean="0"/>
              <a:t>Traditionally do </a:t>
            </a:r>
            <a:r>
              <a:rPr lang="en-US" dirty="0"/>
              <a:t>not directly support business processes in a strict </a:t>
            </a:r>
            <a:r>
              <a:rPr lang="en-US" dirty="0" smtClean="0"/>
              <a:t>sense.</a:t>
            </a:r>
          </a:p>
          <a:p>
            <a:r>
              <a:rPr lang="en-US" dirty="0" smtClean="0"/>
              <a:t>Several </a:t>
            </a:r>
            <a:r>
              <a:rPr lang="en-US" dirty="0"/>
              <a:t>commercial groupware systems offer workflow extensions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8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Business </a:t>
            </a:r>
            <a:r>
              <a:rPr lang="de-AT" dirty="0" err="1" smtClean="0"/>
              <a:t>Process</a:t>
            </a:r>
            <a:r>
              <a:rPr lang="de-AT" dirty="0" smtClean="0"/>
              <a:t> Management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6343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 hoc workflow systems: </a:t>
            </a:r>
            <a:endParaRPr lang="en-US" b="1" dirty="0" smtClean="0"/>
          </a:p>
          <a:p>
            <a:r>
              <a:rPr lang="en-US" dirty="0" smtClean="0"/>
              <a:t>Allow </a:t>
            </a:r>
            <a:r>
              <a:rPr lang="en-US" dirty="0"/>
              <a:t>on-the-fly process </a:t>
            </a:r>
            <a:r>
              <a:rPr lang="en-US" dirty="0" smtClean="0"/>
              <a:t>definitions that </a:t>
            </a:r>
            <a:r>
              <a:rPr lang="en-US" dirty="0"/>
              <a:t>can be created and modified. </a:t>
            </a:r>
            <a:endParaRPr lang="en-US" dirty="0" smtClean="0"/>
          </a:p>
          <a:p>
            <a:r>
              <a:rPr lang="en-US" dirty="0" smtClean="0"/>
              <a:t>Possible </a:t>
            </a:r>
            <a:r>
              <a:rPr lang="en-US" dirty="0"/>
              <a:t>to adapt the process </a:t>
            </a:r>
            <a:r>
              <a:rPr lang="en-US" dirty="0" smtClean="0"/>
              <a:t>during execution. </a:t>
            </a:r>
            <a:r>
              <a:rPr lang="en-US" dirty="0"/>
              <a:t>On the technical level, these systems</a:t>
            </a:r>
          </a:p>
          <a:p>
            <a:r>
              <a:rPr lang="en-US" dirty="0" smtClean="0"/>
              <a:t>Private </a:t>
            </a:r>
            <a:r>
              <a:rPr lang="en-US" dirty="0"/>
              <a:t>process definition for each case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wo </a:t>
            </a:r>
            <a:r>
              <a:rPr lang="en-US" dirty="0"/>
              <a:t>major requirements to </a:t>
            </a:r>
            <a:r>
              <a:rPr lang="en-US" dirty="0" smtClean="0"/>
              <a:t>success:</a:t>
            </a:r>
          </a:p>
          <a:p>
            <a:pPr lvl="1"/>
            <a:r>
              <a:rPr lang="en-US" dirty="0" smtClean="0"/>
              <a:t>end </a:t>
            </a:r>
            <a:r>
              <a:rPr lang="en-US" dirty="0"/>
              <a:t>users are aware of the </a:t>
            </a:r>
            <a:r>
              <a:rPr lang="en-US" dirty="0" smtClean="0"/>
              <a:t>processes in </a:t>
            </a:r>
            <a:r>
              <a:rPr lang="en-US" dirty="0"/>
              <a:t>which they operate. </a:t>
            </a:r>
            <a:endParaRPr lang="en-US" dirty="0" smtClean="0"/>
          </a:p>
          <a:p>
            <a:pPr lvl="1"/>
            <a:r>
              <a:rPr lang="en-US" dirty="0" smtClean="0"/>
              <a:t>Users have </a:t>
            </a:r>
            <a:r>
              <a:rPr lang="en-US" dirty="0"/>
              <a:t>sophisticated tools </a:t>
            </a:r>
            <a:r>
              <a:rPr lang="en-US" dirty="0" smtClean="0"/>
              <a:t>and capability to model.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smtClean="0"/>
              <a:t>Slide </a:t>
            </a:r>
            <a:fld id="{BE3DC40E-DBBE-4E2D-9EEC-FBF0DA0E9179}" type="slidenum">
              <a:rPr lang="de-AT" smtClean="0"/>
              <a:pPr/>
              <a:t>9</a:t>
            </a:fld>
            <a:endParaRPr lang="de-AT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62408" y="139700"/>
            <a:ext cx="7081392" cy="903822"/>
          </a:xfrm>
        </p:spPr>
        <p:txBody>
          <a:bodyPr/>
          <a:lstStyle/>
          <a:p>
            <a:r>
              <a:rPr lang="de-AT" dirty="0" smtClean="0"/>
              <a:t>Business </a:t>
            </a:r>
            <a:r>
              <a:rPr lang="de-AT" dirty="0" err="1" smtClean="0"/>
              <a:t>Process</a:t>
            </a:r>
            <a:r>
              <a:rPr lang="de-AT" dirty="0" smtClean="0"/>
              <a:t> Management Systems (</a:t>
            </a:r>
            <a:r>
              <a:rPr lang="de-AT" dirty="0" err="1" smtClean="0"/>
              <a:t>cont</a:t>
            </a:r>
            <a:r>
              <a:rPr lang="de-AT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0365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German Austria"/>
</p:tagLst>
</file>

<file path=ppt/theme/theme1.xml><?xml version="1.0" encoding="utf-8"?>
<a:theme xmlns:a="http://schemas.openxmlformats.org/drawingml/2006/main" name="WU 16:10">
  <a:themeElements>
    <a:clrScheme name="WU">
      <a:dk1>
        <a:srgbClr val="000000"/>
      </a:dk1>
      <a:lt1>
        <a:srgbClr val="FFFFFF"/>
      </a:lt1>
      <a:dk2>
        <a:srgbClr val="002350"/>
      </a:dk2>
      <a:lt2>
        <a:srgbClr val="E5F5FA"/>
      </a:lt2>
      <a:accent1>
        <a:srgbClr val="0096D3"/>
      </a:accent1>
      <a:accent2>
        <a:srgbClr val="002350"/>
      </a:accent2>
      <a:accent3>
        <a:srgbClr val="4B2582"/>
      </a:accent3>
      <a:accent4>
        <a:srgbClr val="457AA0"/>
      </a:accent4>
      <a:accent5>
        <a:srgbClr val="A592C0"/>
      </a:accent5>
      <a:accent6>
        <a:srgbClr val="80CFE9"/>
      </a:accent6>
      <a:hlink>
        <a:srgbClr val="405A7C"/>
      </a:hlink>
      <a:folHlink>
        <a:srgbClr val="0082AA"/>
      </a:folHlink>
    </a:clrScheme>
    <a:fontScheme name="WU neu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U Farbschema neu">
        <a:dk1>
          <a:srgbClr val="000000"/>
        </a:dk1>
        <a:lt1>
          <a:sysClr val="window" lastClr="FFFFFF"/>
        </a:lt1>
        <a:dk2>
          <a:srgbClr val="002E60"/>
        </a:dk2>
        <a:lt2>
          <a:srgbClr val="E5F5FA"/>
        </a:lt2>
        <a:accent1>
          <a:srgbClr val="0096D3"/>
        </a:accent1>
        <a:accent2>
          <a:srgbClr val="002E60"/>
        </a:accent2>
        <a:accent3>
          <a:srgbClr val="532481"/>
        </a:accent3>
        <a:accent4>
          <a:srgbClr val="457AA0"/>
        </a:accent4>
        <a:accent5>
          <a:srgbClr val="A991C0"/>
        </a:accent5>
        <a:accent6>
          <a:srgbClr val="7FCAE9"/>
        </a:accent6>
        <a:hlink>
          <a:srgbClr val="406288"/>
        </a:hlink>
        <a:folHlink>
          <a:srgbClr val="008F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U Musterpräsentation 16x10 V1.1.potx" id="{50821DC6-1170-4F69-BC0F-BF2469366875}" vid="{788B52EF-C0A8-4B8C-8AD4-D720815E0A05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F651A35DF3154DB01328AF51148DAE" ma:contentTypeVersion="1" ma:contentTypeDescription="Ein neues Dokument erstellen." ma:contentTypeScope="" ma:versionID="458c1b80f8d593bdc96b60ff34dd40b4">
  <xsd:schema xmlns:xsd="http://www.w3.org/2001/XMLSchema" xmlns:xs="http://www.w3.org/2001/XMLSchema" xmlns:p="http://schemas.microsoft.com/office/2006/metadata/properties" xmlns:ns2="1a8d9a65-8471-4209-a900-f8e11db75e0a" xmlns:ns3="08b0a3ee-3d2a-451c-9a1a-7e5d5b0c9c77" xmlns:ns4="dde413db-0745-4f3a-8dca-564dc7ff6f7d" targetNamespace="http://schemas.microsoft.com/office/2006/metadata/properties" ma:root="true" ma:fieldsID="2d31116d1a6b5af1b4a8b1ba7152d57a" ns2:_="" ns3:_="" ns4:_="">
    <xsd:import namespace="1a8d9a65-8471-4209-a900-f8e11db75e0a"/>
    <xsd:import namespace="08b0a3ee-3d2a-451c-9a1a-7e5d5b0c9c77"/>
    <xsd:import namespace="dde413db-0745-4f3a-8dca-564dc7ff6f7d"/>
    <xsd:element name="properties">
      <xsd:complexType>
        <xsd:sequence>
          <xsd:element name="documentManagement">
            <xsd:complexType>
              <xsd:all>
                <xsd:element ref="ns2:WU_x0020_ThemaTaxHTField0" minOccurs="0"/>
                <xsd:element ref="ns3:TaxCatchAll" minOccurs="0"/>
                <xsd:element ref="ns2:DokumentenartTaxHTField0" minOccurs="0"/>
                <xsd:element ref="ns4:Beschreibung" minOccurs="0"/>
                <xsd:element ref="ns4:Format" minOccurs="0"/>
                <xsd:element ref="ns4:Kategori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d9a65-8471-4209-a900-f8e11db75e0a" elementFormDefault="qualified">
    <xsd:import namespace="http://schemas.microsoft.com/office/2006/documentManagement/types"/>
    <xsd:import namespace="http://schemas.microsoft.com/office/infopath/2007/PartnerControls"/>
    <xsd:element name="WU_x0020_ThemaTaxHTField0" ma:index="9" nillable="true" ma:taxonomy="true" ma:internalName="WU_x0020_ThemaTaxHTField0" ma:taxonomyFieldName="WU_x0020_Thema" ma:displayName="Schlagwort" ma:default="" ma:fieldId="{a2eb3201-e251-4055-97e9-466604fc777f}" ma:taxonomyMulti="true" ma:sspId="59da4ae5-1217-4de6-bd64-b7a740f353bb" ma:termSetId="c1edca97-812b-4584-b6b5-1e5cade81ca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DokumentenartTaxHTField0" ma:index="12" nillable="true" ma:taxonomy="true" ma:internalName="DokumentenartTaxHTField0" ma:taxonomyFieldName="Dokumentenart" ma:displayName="Dokumentenart" ma:default="" ma:fieldId="{0f2e647f-32b7-4850-b6be-ae358ed71e70}" ma:taxonomyMulti="true" ma:sspId="59da4ae5-1217-4de6-bd64-b7a740f353bb" ma:termSetId="325756d7-e24e-4b6f-ba71-3f779d34c1e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b0a3ee-3d2a-451c-9a1a-7e5d5b0c9c7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6a103bb8-3913-4e3b-a229-080a76572464}" ma:internalName="TaxCatchAll" ma:showField="CatchAllData" ma:web="08b0a3ee-3d2a-451c-9a1a-7e5d5b0c9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413db-0745-4f3a-8dca-564dc7ff6f7d" elementFormDefault="qualified">
    <xsd:import namespace="http://schemas.microsoft.com/office/2006/documentManagement/types"/>
    <xsd:import namespace="http://schemas.microsoft.com/office/infopath/2007/PartnerControls"/>
    <xsd:element name="Beschreibung" ma:index="13" nillable="true" ma:displayName="Beschreibung" ma:internalName="Beschreibung">
      <xsd:simpleType>
        <xsd:restriction base="dms:Note">
          <xsd:maxLength value="255"/>
        </xsd:restriction>
      </xsd:simpleType>
    </xsd:element>
    <xsd:element name="Format" ma:index="14" nillable="true" ma:displayName="Format" ma:format="Dropdown" ma:internalName="Format">
      <xsd:simpleType>
        <xsd:union memberTypes="dms:Text">
          <xsd:simpleType>
            <xsd:restriction base="dms:Choice">
              <xsd:enumeration value="LaTeX"/>
              <xsd:enumeration value="Microsoft Office 2003"/>
              <xsd:enumeration value="Microsoft Office 2007-2013"/>
              <xsd:enumeration value="Microsoft Office 2013/2016"/>
              <xsd:enumeration value="OpenOffice 3.0"/>
            </xsd:restriction>
          </xsd:simpleType>
        </xsd:union>
      </xsd:simpleType>
    </xsd:element>
    <xsd:element name="Kategorie" ma:index="15" nillable="true" ma:displayName="Kategorie" ma:default="Anleitungen" ma:format="Dropdown" ma:internalName="Kategorie">
      <xsd:simpleType>
        <xsd:union memberTypes="dms:Text">
          <xsd:simpleType>
            <xsd:restriction base="dms:Choice">
              <xsd:enumeration value="Anleitungen"/>
              <xsd:enumeration value="Aushänge für Lift und Tür"/>
              <xsd:enumeration value="Basisvorlagen"/>
              <xsd:enumeration value="Brief-/Faxvorlagen"/>
              <xsd:enumeration value="Einladungen"/>
              <xsd:enumeration value="Etiketten"/>
              <xsd:enumeration value="Musterdateien"/>
              <xsd:enumeration value="Namensschilder"/>
              <xsd:enumeration value="Präsentationen"/>
              <xsd:enumeration value="Skripten-Cover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dde413db-0745-4f3a-8dca-564dc7ff6f7d">Präsentationen</Kategorie>
    <Beschreibung xmlns="dde413db-0745-4f3a-8dca-564dc7ff6f7d">Musterpräsentation im Format 16:10 (= WU Standard)</Beschreibung>
    <TaxCatchAll xmlns="08b0a3ee-3d2a-451c-9a1a-7e5d5b0c9c77">
      <Value>266</Value>
      <Value>403</Value>
    </TaxCatchAll>
    <Dokumentenart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Vorlagen</TermName>
          <TermId xmlns="http://schemas.microsoft.com/office/infopath/2007/PartnerControls">17fc50ed-8ad1-47be-ab12-04243fd74ddb</TermId>
        </TermInfo>
      </Terms>
    </DokumentenartTaxHTField0>
    <WU_x0020_ThemaTaxHTField0 xmlns="1a8d9a65-8471-4209-a900-f8e11db75e0a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Corporate Design</TermName>
          <TermId xmlns="http://schemas.microsoft.com/office/infopath/2007/PartnerControls">19895bcd-b158-45ae-ab7b-f5ca217dfcec</TermId>
        </TermInfo>
      </Terms>
    </WU_x0020_ThemaTaxHTField0>
    <Format xmlns="dde413db-0745-4f3a-8dca-564dc7ff6f7d">Microsoft Office 2013/2016</Format>
  </documentManagement>
</p:properties>
</file>

<file path=customXml/itemProps1.xml><?xml version="1.0" encoding="utf-8"?>
<ds:datastoreItem xmlns:ds="http://schemas.openxmlformats.org/officeDocument/2006/customXml" ds:itemID="{9346B3ED-06B1-4DE8-9648-0F78B5B453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B19F04-C1AE-47E9-9133-474D1173C9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d9a65-8471-4209-a900-f8e11db75e0a"/>
    <ds:schemaRef ds:uri="08b0a3ee-3d2a-451c-9a1a-7e5d5b0c9c77"/>
    <ds:schemaRef ds:uri="dde413db-0745-4f3a-8dca-564dc7ff6f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58DFAF-C9AD-4CE5-A221-45D64FB05328}">
  <ds:schemaRefs>
    <ds:schemaRef ds:uri="1a8d9a65-8471-4209-a900-f8e11db75e0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dde413db-0745-4f3a-8dca-564dc7ff6f7d"/>
    <ds:schemaRef ds:uri="http://purl.org/dc/elements/1.1/"/>
    <ds:schemaRef ds:uri="http://schemas.microsoft.com/office/2006/metadata/properties"/>
    <ds:schemaRef ds:uri="http://schemas.microsoft.com/office/2006/documentManagement/types"/>
    <ds:schemaRef ds:uri="08b0a3ee-3d2a-451c-9a1a-7e5d5b0c9c7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WU Musterpr%C3%A4sentation 16x10</Template>
  <TotalTime>0</TotalTime>
  <Words>2374</Words>
  <Application>Microsoft Office PowerPoint</Application>
  <PresentationFormat>Bildschirmpräsentation (16:10)</PresentationFormat>
  <Paragraphs>315</Paragraphs>
  <Slides>34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Georgia</vt:lpstr>
      <vt:lpstr>NimbusRomNo9L-Regu</vt:lpstr>
      <vt:lpstr>Times New Roman</vt:lpstr>
      <vt:lpstr>Verdana</vt:lpstr>
      <vt:lpstr>Wingdings</vt:lpstr>
      <vt:lpstr>WU 16:10</vt:lpstr>
      <vt:lpstr>Chapter 9: Process-Aware Information Systems</vt:lpstr>
      <vt:lpstr>Process-Aware Information Systems in the BPM Lifecycle</vt:lpstr>
      <vt:lpstr>Chapter Overview</vt:lpstr>
      <vt:lpstr>Chapter 9: Process-Aware Information Systems</vt:lpstr>
      <vt:lpstr>Domain-Specific  Process-Aware Information Systems</vt:lpstr>
      <vt:lpstr>Domain-Specific  Process-Aware Information Systems</vt:lpstr>
      <vt:lpstr>Exercise 9.1: Process-Aware Information Systems</vt:lpstr>
      <vt:lpstr>Business Process Management Systems</vt:lpstr>
      <vt:lpstr>Business Process Management Systems (cont.)</vt:lpstr>
      <vt:lpstr>Business Process Management Systems (cont.)</vt:lpstr>
      <vt:lpstr>Business Process Management Systems (cont.)</vt:lpstr>
      <vt:lpstr>Spectrum of Business Process Management Systems (BPMS)</vt:lpstr>
      <vt:lpstr>Architecture of a BPMS</vt:lpstr>
      <vt:lpstr>Process Modeling Tool of Bonita</vt:lpstr>
      <vt:lpstr>Worklist Handler of Camunda</vt:lpstr>
      <vt:lpstr>Monitoring Tool of Perceptive</vt:lpstr>
      <vt:lpstr>Exercise 9.2: Monitoring Tool of Perceptive</vt:lpstr>
      <vt:lpstr>Exercise 9.3: Construction Company BuildIT</vt:lpstr>
      <vt:lpstr>Exercise 9.3: Renting Equipment of BuildIT</vt:lpstr>
      <vt:lpstr>Exercise 9.4: BPMS</vt:lpstr>
      <vt:lpstr>Claims Handling at ANCS</vt:lpstr>
      <vt:lpstr>Two new claims are handled</vt:lpstr>
      <vt:lpstr>Exercise 9.5: ANCS Developments</vt:lpstr>
      <vt:lpstr>Chapter 9: Process-Aware Information Systems</vt:lpstr>
      <vt:lpstr>Advantages of Introducing a BPMS (I)</vt:lpstr>
      <vt:lpstr>Advantages of Introducing a BPMS (II)</vt:lpstr>
      <vt:lpstr>Exercise 9.6: Advantages of BPMS</vt:lpstr>
      <vt:lpstr>Chapter 9: Process-Aware Information Systems</vt:lpstr>
      <vt:lpstr>Challenges of Introducing a BPMS</vt:lpstr>
      <vt:lpstr>Robotic Process Automation (RPA)</vt:lpstr>
      <vt:lpstr>Change Management</vt:lpstr>
      <vt:lpstr>Exercise 9.7: BPMS at a Hospital</vt:lpstr>
      <vt:lpstr>Chapter 9: Process-Aware Information Systems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2018-01-12T14:33:51Z</dcterms:created>
  <dcterms:modified xsi:type="dcterms:W3CDTF">2018-02-16T22:50:55Z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U Thema">
    <vt:lpwstr>403;#Corporate Design|19895bcd-b158-45ae-ab7b-f5ca217dfcec</vt:lpwstr>
  </property>
  <property fmtid="{D5CDD505-2E9C-101B-9397-08002B2CF9AE}" pid="3" name="Dokumentenart">
    <vt:lpwstr>266;#Vorlagen|17fc50ed-8ad1-47be-ab12-04243fd74ddb</vt:lpwstr>
  </property>
  <property fmtid="{D5CDD505-2E9C-101B-9397-08002B2CF9AE}" pid="4" name="ContentTypeId">
    <vt:lpwstr>0x010100BCF651A35DF3154DB01328AF51148DAE</vt:lpwstr>
  </property>
</Properties>
</file>