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359" r:id="rId5"/>
    <p:sldId id="457" r:id="rId6"/>
    <p:sldId id="464" r:id="rId7"/>
    <p:sldId id="458" r:id="rId8"/>
    <p:sldId id="465" r:id="rId9"/>
    <p:sldId id="466" r:id="rId10"/>
    <p:sldId id="467" r:id="rId11"/>
    <p:sldId id="459" r:id="rId12"/>
    <p:sldId id="468" r:id="rId13"/>
    <p:sldId id="460" r:id="rId14"/>
    <p:sldId id="469" r:id="rId15"/>
    <p:sldId id="470" r:id="rId16"/>
    <p:sldId id="471" r:id="rId17"/>
    <p:sldId id="461" r:id="rId18"/>
    <p:sldId id="472" r:id="rId19"/>
    <p:sldId id="473" r:id="rId20"/>
    <p:sldId id="474" r:id="rId21"/>
    <p:sldId id="462" r:id="rId22"/>
    <p:sldId id="476" r:id="rId23"/>
    <p:sldId id="478" r:id="rId24"/>
    <p:sldId id="479" r:id="rId25"/>
    <p:sldId id="463" r:id="rId26"/>
    <p:sldId id="480" r:id="rId27"/>
    <p:sldId id="481" r:id="rId28"/>
    <p:sldId id="482" r:id="rId29"/>
  </p:sldIdLst>
  <p:sldSz cx="9144000" cy="5715000" type="screen16x10"/>
  <p:notesSz cx="6858000" cy="9144000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5465">
          <p15:clr>
            <a:srgbClr val="A4A3A4"/>
          </p15:clr>
        </p15:guide>
        <p15:guide id="3" pos="4241">
          <p15:clr>
            <a:srgbClr val="A4A3A4"/>
          </p15:clr>
        </p15:guide>
        <p15:guide id="4" pos="4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" name="Auteur" initials="A" lastIdx="0" clrIdx="1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C8AC8"/>
    <a:srgbClr val="CBDDEF"/>
    <a:srgbClr val="E7EFF7"/>
    <a:srgbClr val="0096D3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70" autoAdjust="0"/>
  </p:normalViewPr>
  <p:slideViewPr>
    <p:cSldViewPr snapToGrid="0" showGuides="1">
      <p:cViewPr>
        <p:scale>
          <a:sx n="91" d="100"/>
          <a:sy n="91" d="100"/>
        </p:scale>
        <p:origin x="-2220" y="-990"/>
      </p:cViewPr>
      <p:guideLst>
        <p:guide orient="horz" pos="1800"/>
        <p:guide pos="5465"/>
        <p:guide pos="4241"/>
        <p:guide pos="4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274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18.02.2018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‹nr.›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de-AT" smtClean="0"/>
              <a:pPr/>
              <a:t>18.02.2018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83" indent="-285725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98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5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1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37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3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69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85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82B77F43-60BE-4E2C-9ECA-774DC50CDAB7}" type="slidenum">
              <a:rPr lang="en-US" sz="1000"/>
              <a:pPr/>
              <a:t>2</a:t>
            </a:fld>
            <a:endParaRPr 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79425" y="768350"/>
            <a:ext cx="6138863" cy="3838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4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86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344613"/>
            <a:ext cx="7759644" cy="3853905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06B7-302C-4F5F-8C6D-425307958B79}" type="datetime1">
              <a:rPr lang="de-AT" smtClean="0"/>
              <a:t>18.02.2018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494-9322-42D4-89C0-371FCD90BCBB}" type="datetime1">
              <a:rPr lang="de-AT" smtClean="0"/>
              <a:t>18.02.2018</a:t>
            </a:fld>
            <a:endParaRPr lang="de-AT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5E96A0-43D8-45AE-ACDA-B0069831F056}" type="datetime1">
              <a:rPr lang="de-AT" smtClean="0"/>
              <a:t>18.02.2018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5EA6F-A024-4C66-9C8B-8520E713256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294340" y="978955"/>
            <a:ext cx="9137619" cy="2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E3A7D816-8143-4089-A674-7FBE2F1D70E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11621" y="288569"/>
            <a:ext cx="1170000" cy="61728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4613"/>
            <a:ext cx="7764463" cy="3859212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462407" y="5412059"/>
            <a:ext cx="892150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err="1" smtClean="0"/>
              <a:t>Slides</a:t>
            </a:r>
            <a:r>
              <a:rPr lang="de-AT" dirty="0" smtClean="0"/>
              <a:t>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 userDrawn="1">
            <p:ph type="dt" sz="half" idx="2"/>
          </p:nvPr>
        </p:nvSpPr>
        <p:spPr>
          <a:xfrm>
            <a:off x="5745181" y="5412059"/>
            <a:ext cx="987407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r">
              <a:defRPr lang="de-DE" sz="800" kern="1200" cap="all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CC9DEAF-4E2F-4BE8-ACB6-85FF8C703643}" type="datetime1">
              <a:rPr lang="de-AT" smtClean="0"/>
              <a:t>18.02.2018</a:t>
            </a:fld>
            <a:endParaRPr lang="de-AT" dirty="0"/>
          </a:p>
        </p:txBody>
      </p:sp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39700"/>
            <a:ext cx="6840000" cy="9038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Titelmasterformat durch </a:t>
            </a:r>
            <a:br>
              <a:rPr lang="de-AT" dirty="0"/>
            </a:br>
            <a:r>
              <a:rPr lang="de-AT" dirty="0"/>
              <a:t>Klicken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229F41FE-2827-48CB-9F30-E0C5977524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5351511"/>
            <a:ext cx="1318058" cy="2285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390525" cy="5715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13764" y="31277"/>
            <a:ext cx="1589820" cy="105488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200" y="1030828"/>
            <a:ext cx="3954137" cy="5533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483847" y="1030828"/>
            <a:ext cx="3954137" cy="55338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>
          <a:xfrm>
            <a:off x="7355615" y="5087297"/>
            <a:ext cx="1849008" cy="697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</p:sldLayoutIdLst>
  <p:transition>
    <p:fade/>
  </p:transition>
  <p:hf hdr="0" ft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66700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SzPct val="100000"/>
        <a:buFont typeface="Wingdings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4388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74738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41438" indent="-2635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3278" userDrawn="1">
          <p15:clr>
            <a:srgbClr val="F26B43"/>
          </p15:clr>
        </p15:guide>
        <p15:guide id="9" orient="horz" pos="182" userDrawn="1">
          <p15:clr>
            <a:srgbClr val="F26B43"/>
          </p15:clr>
        </p15:guide>
        <p15:guide id="10" orient="horz" pos="847" userDrawn="1">
          <p15:clr>
            <a:srgbClr val="F26B43"/>
          </p15:clr>
        </p15:guide>
        <p15:guide id="11" orient="horz" pos="35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maxpixel.freegreatpicture.com/Fit-Play-Complete-Match-Task-Puzzle-Missing-693868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n.wikipedia.org/wiki/Grain_size#/media/File:Cobbles_Nash_Point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fundamentals-of-bpm.org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Identify the Automation </a:t>
            </a:r>
            <a:r>
              <a:rPr lang="en-US" sz="1400" dirty="0" smtClean="0"/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Review Manual Tasks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 the Process </a:t>
            </a:r>
            <a:r>
              <a:rPr lang="en-US" sz="1400" dirty="0" smtClean="0"/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Bring the Process Model to an Adequate Granularity Level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Specify Execution Properties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Last </a:t>
            </a:r>
            <a:r>
              <a:rPr lang="en-US" sz="1400" dirty="0" smtClean="0"/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Recap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215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Identify the Automation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Review Manual Tasks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Complete the Process </a:t>
            </a:r>
            <a:r>
              <a:rPr lang="en-US" sz="1400" dirty="0" smtClean="0"/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Bring the Process Model to an Adequate Granularity Level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Specify Execution Properties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Last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Recap 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849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the Process Model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Establish that the </a:t>
            </a:r>
            <a:r>
              <a:rPr lang="en-US" dirty="0" err="1" smtClean="0"/>
              <a:t>the</a:t>
            </a:r>
            <a:r>
              <a:rPr lang="en-US" dirty="0" smtClean="0"/>
              <a:t> process </a:t>
            </a:r>
            <a:r>
              <a:rPr lang="en-US" dirty="0"/>
              <a:t>model is </a:t>
            </a:r>
            <a:r>
              <a:rPr lang="en-US" dirty="0" smtClean="0"/>
              <a:t>complete	</a:t>
            </a:r>
          </a:p>
          <a:p>
            <a:r>
              <a:rPr lang="en-US" dirty="0" smtClean="0"/>
              <a:t>Two principles underlie this </a:t>
            </a:r>
            <a:r>
              <a:rPr lang="en-US" dirty="0"/>
              <a:t>step: </a:t>
            </a:r>
            <a:endParaRPr lang="en-US" dirty="0" smtClean="0"/>
          </a:p>
          <a:p>
            <a:pPr lvl="1"/>
            <a:r>
              <a:rPr lang="en-US" dirty="0" err="1" smtClean="0"/>
              <a:t>i</a:t>
            </a:r>
            <a:r>
              <a:rPr lang="en-US" dirty="0"/>
              <a:t>) exceptions are the </a:t>
            </a:r>
            <a:r>
              <a:rPr lang="en-US" dirty="0" smtClean="0"/>
              <a:t>rule,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ii</a:t>
            </a:r>
            <a:r>
              <a:rPr lang="en-US" dirty="0"/>
              <a:t>) no data implies no </a:t>
            </a:r>
            <a:r>
              <a:rPr lang="en-US" dirty="0" smtClean="0"/>
              <a:t>decisions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no </a:t>
            </a:r>
            <a:r>
              <a:rPr lang="nl-NL" dirty="0" err="1"/>
              <a:t>task</a:t>
            </a:r>
            <a:r>
              <a:rPr lang="nl-NL" dirty="0"/>
              <a:t> </a:t>
            </a:r>
            <a:r>
              <a:rPr lang="nl-NL" dirty="0" err="1" smtClean="0"/>
              <a:t>handoff</a:t>
            </a:r>
            <a:r>
              <a:rPr lang="nl-NL" dirty="0" smtClean="0"/>
              <a:t> </a:t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 err="1" smtClean="0"/>
              <a:t>so</a:t>
            </a:r>
            <a:r>
              <a:rPr lang="nl-NL" dirty="0" smtClean="0"/>
              <a:t>, </a:t>
            </a:r>
            <a:r>
              <a:rPr lang="nl-NL" dirty="0" err="1" smtClean="0"/>
              <a:t>better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data is </a:t>
            </a:r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produced</a:t>
            </a:r>
            <a:r>
              <a:rPr lang="nl-NL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5124" name="Picture 4" descr="Puzzle, Match, Fit, Missing, Complete, Play, Task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88" y="3237187"/>
            <a:ext cx="2841295" cy="2130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Often</a:t>
            </a:r>
            <a:r>
              <a:rPr lang="nl-NL" dirty="0"/>
              <a:t>, </a:t>
            </a:r>
            <a:r>
              <a:rPr lang="nl-NL" dirty="0" err="1"/>
              <a:t>conceptual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neglect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information </a:t>
            </a:r>
            <a:r>
              <a:rPr lang="en-US" dirty="0"/>
              <a:t>because modelers deem it as irrelevant for the specific modeling purpose, they assume it is common knowledge, or they are simply not aware of it. </a:t>
            </a:r>
            <a:endParaRPr lang="en-US" dirty="0" smtClean="0"/>
          </a:p>
          <a:p>
            <a:r>
              <a:rPr lang="en-US" dirty="0" smtClean="0"/>
              <a:t>Depending </a:t>
            </a:r>
            <a:r>
              <a:rPr lang="en-US" dirty="0"/>
              <a:t>on the application scenario, it may be fine to neglect this information in a conceptual </a:t>
            </a:r>
            <a:r>
              <a:rPr lang="en-US" dirty="0" smtClean="0"/>
              <a:t>model; however</a:t>
            </a:r>
            <a:r>
              <a:rPr lang="en-US" dirty="0"/>
              <a:t>, information that is not relevant in a conceptual model may be highly relevant for a process model to be </a:t>
            </a:r>
            <a:r>
              <a:rPr lang="en-US" dirty="0" smtClean="0"/>
              <a:t>executed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majority of cases, </a:t>
            </a:r>
            <a:r>
              <a:rPr lang="en-US" dirty="0" smtClean="0"/>
              <a:t>a </a:t>
            </a:r>
            <a:r>
              <a:rPr lang="en-US" dirty="0"/>
              <a:t>model </a:t>
            </a:r>
            <a:r>
              <a:rPr lang="en-US" dirty="0" smtClean="0"/>
              <a:t>must completed </a:t>
            </a:r>
            <a:r>
              <a:rPr lang="en-US" dirty="0"/>
              <a:t>with </a:t>
            </a:r>
            <a:r>
              <a:rPr lang="en-US" dirty="0" smtClean="0"/>
              <a:t>the aspects concerning exceptions to make it executable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42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 All electronic data </a:t>
            </a:r>
            <a:r>
              <a:rPr lang="en-US" dirty="0"/>
              <a:t>objects that are required as input and output by the tasks of our </a:t>
            </a:r>
            <a:r>
              <a:rPr lang="en-US" dirty="0" smtClean="0"/>
              <a:t>process need to be specified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Rationale: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objects </a:t>
            </a:r>
            <a:r>
              <a:rPr lang="en-US" dirty="0" smtClean="0"/>
              <a:t>are often assumed to exist in a conceptual model. </a:t>
            </a:r>
          </a:p>
          <a:p>
            <a:r>
              <a:rPr lang="en-US" dirty="0" smtClean="0"/>
              <a:t>In </a:t>
            </a:r>
            <a:r>
              <a:rPr lang="en-US" dirty="0"/>
              <a:t>an executable model, where a software engine has to run the </a:t>
            </a:r>
            <a:r>
              <a:rPr lang="en-US" dirty="0" smtClean="0"/>
              <a:t>model, they need to made explicit.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Each data </a:t>
            </a:r>
            <a:r>
              <a:rPr lang="en-US" dirty="0"/>
              <a:t>object needed by the BPMS engine to pass control between </a:t>
            </a:r>
            <a:r>
              <a:rPr lang="en-US" dirty="0" smtClean="0"/>
              <a:t>tasks and </a:t>
            </a:r>
            <a:r>
              <a:rPr lang="en-US" dirty="0"/>
              <a:t>to take decisions must be modeled.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70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Identify the Automation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Review Manual Tasks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Complete the Process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Bring the Process Model to an Adequate Granularity Level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Specify Execution Properties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Last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Recap 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849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Tasks in a conceptual model may not be at the right level of granularity for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They </a:t>
            </a:r>
            <a:r>
              <a:rPr lang="en-US" dirty="0"/>
              <a:t>may be </a:t>
            </a:r>
            <a:r>
              <a:rPr lang="en-US" dirty="0" smtClean="0"/>
              <a:t>either: </a:t>
            </a:r>
          </a:p>
          <a:p>
            <a:pPr lvl="1"/>
            <a:r>
              <a:rPr lang="en-US" i="1" dirty="0" smtClean="0"/>
              <a:t>too </a:t>
            </a:r>
            <a:r>
              <a:rPr lang="en-US" i="1" dirty="0"/>
              <a:t>abstract</a:t>
            </a:r>
            <a:r>
              <a:rPr lang="en-US" dirty="0"/>
              <a:t>, in which case we need to </a:t>
            </a:r>
            <a:r>
              <a:rPr lang="en-US" dirty="0" smtClean="0"/>
              <a:t>decompose them</a:t>
            </a:r>
            <a:r>
              <a:rPr lang="en-US" dirty="0"/>
              <a:t>, or </a:t>
            </a:r>
            <a:endParaRPr lang="en-US" dirty="0" smtClean="0"/>
          </a:p>
          <a:p>
            <a:pPr lvl="1"/>
            <a:r>
              <a:rPr lang="en-US" i="1" dirty="0" smtClean="0"/>
              <a:t>too </a:t>
            </a:r>
            <a:r>
              <a:rPr lang="en-US" i="1" dirty="0"/>
              <a:t>detailed</a:t>
            </a:r>
            <a:r>
              <a:rPr lang="en-US" dirty="0"/>
              <a:t>, in which case they should be </a:t>
            </a:r>
            <a:r>
              <a:rPr lang="en-US" dirty="0" smtClean="0"/>
              <a:t>aggregated</a:t>
            </a:r>
          </a:p>
          <a:p>
            <a:pPr lvl="1"/>
            <a:endParaRPr lang="en-US" dirty="0"/>
          </a:p>
          <a:p>
            <a:r>
              <a:rPr lang="en-US" dirty="0" smtClean="0"/>
              <a:t>Guiding principle: A BPMS </a:t>
            </a:r>
            <a:r>
              <a:rPr lang="en-US" dirty="0"/>
              <a:t>adds value if it coordinates handoffs of work between </a:t>
            </a:r>
            <a:r>
              <a:rPr lang="en-US" dirty="0" smtClean="0"/>
              <a:t>resources</a:t>
            </a:r>
            <a:endParaRPr lang="nl-NL" dirty="0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Granularity</a:t>
            </a:r>
            <a:endParaRPr lang="nl-NL" dirty="0"/>
          </a:p>
        </p:txBody>
      </p:sp>
      <p:pic>
        <p:nvPicPr>
          <p:cNvPr id="4098" name="Picture 2" descr="https://upload.wikimedia.org/wikipedia/commons/thumb/8/80/Cobbles_Nash_Point.jpg/1920px-Cobbles_Nash_Point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52" y="1621551"/>
            <a:ext cx="4078663" cy="27297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762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tasks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rule of thumb, a (sub-)process whose tasks are performed in </a:t>
            </a:r>
            <a:r>
              <a:rPr lang="en-US" dirty="0" smtClean="0"/>
              <a:t>an ad </a:t>
            </a:r>
            <a:r>
              <a:rPr lang="en-US" dirty="0"/>
              <a:t>hoc manner, without any predictable order, </a:t>
            </a:r>
            <a:r>
              <a:rPr lang="en-US" dirty="0" smtClean="0"/>
              <a:t>is </a:t>
            </a:r>
            <a:r>
              <a:rPr lang="en-US" dirty="0"/>
              <a:t>not suitable for automation via </a:t>
            </a:r>
            <a:r>
              <a:rPr lang="en-US" dirty="0" smtClean="0"/>
              <a:t>a BPMN-based </a:t>
            </a:r>
            <a:r>
              <a:rPr lang="en-US" dirty="0"/>
              <a:t>BPMS. In this case, a case management system or an ad hoc </a:t>
            </a:r>
            <a:r>
              <a:rPr lang="en-US" dirty="0" smtClean="0"/>
              <a:t>workflow </a:t>
            </a:r>
            <a:r>
              <a:rPr lang="nl-NL" dirty="0" smtClean="0"/>
              <a:t>system </a:t>
            </a:r>
            <a:r>
              <a:rPr lang="nl-NL" dirty="0"/>
              <a:t>is more </a:t>
            </a:r>
            <a:r>
              <a:rPr lang="nl-NL" dirty="0" err="1"/>
              <a:t>appropriate</a:t>
            </a:r>
            <a:r>
              <a:rPr lang="nl-NL" dirty="0" smtClean="0"/>
              <a:t>.</a:t>
            </a:r>
          </a:p>
          <a:p>
            <a:r>
              <a:rPr lang="en-US" dirty="0" smtClean="0"/>
              <a:t>If the BPMS supports </a:t>
            </a:r>
            <a:r>
              <a:rPr lang="en-US" dirty="0"/>
              <a:t>the Case Management Model and Notation (CMMN) </a:t>
            </a:r>
            <a:r>
              <a:rPr lang="en-US" dirty="0" smtClean="0"/>
              <a:t>language, this is not an issue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55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Defines </a:t>
            </a:r>
            <a:r>
              <a:rPr lang="en-US" dirty="0"/>
              <a:t>which tasks have to be executed, although potentially restricted </a:t>
            </a:r>
            <a:r>
              <a:rPr lang="en-US" dirty="0" smtClean="0"/>
              <a:t>by certain conditions</a:t>
            </a:r>
          </a:p>
          <a:p>
            <a:r>
              <a:rPr lang="en-US" dirty="0" smtClean="0"/>
              <a:t>Describes </a:t>
            </a:r>
            <a:r>
              <a:rPr lang="en-US" dirty="0"/>
              <a:t>what has to be achieved in a </a:t>
            </a:r>
            <a:r>
              <a:rPr lang="en-US" dirty="0" smtClean="0"/>
              <a:t>process instead </a:t>
            </a:r>
            <a:r>
              <a:rPr lang="en-US" dirty="0"/>
              <a:t>of how to achieve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Can be </a:t>
            </a:r>
            <a:r>
              <a:rPr lang="en-US" dirty="0"/>
              <a:t>used as a type of </a:t>
            </a:r>
            <a:r>
              <a:rPr lang="en-US" dirty="0" smtClean="0"/>
              <a:t>sub-process in </a:t>
            </a:r>
            <a:r>
              <a:rPr lang="en-US" dirty="0"/>
              <a:t>a BPMN model, but also vice versa: tasks in a CMMN model can have </a:t>
            </a:r>
            <a:r>
              <a:rPr lang="en-US" dirty="0" smtClean="0"/>
              <a:t>BPMN </a:t>
            </a:r>
            <a:r>
              <a:rPr lang="nl-NL" dirty="0" smtClean="0"/>
              <a:t>sub-</a:t>
            </a:r>
            <a:r>
              <a:rPr lang="nl-NL" dirty="0" err="1" smtClean="0"/>
              <a:t>processes</a:t>
            </a:r>
            <a:r>
              <a:rPr lang="nl-NL" dirty="0"/>
              <a:t>.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CMMN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28945"/>
            <a:ext cx="463867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29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Identify the Automation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Review Manual Tasks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Complete the Process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Bring the Process Model to an Adequate Granularity Level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Specify Execution Properties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Last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Recap 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849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the model </a:t>
            </a:r>
            <a:r>
              <a:rPr lang="en-US" i="1" dirty="0" smtClean="0"/>
              <a:t>fully executable</a:t>
            </a:r>
            <a:r>
              <a:rPr lang="en-US" dirty="0"/>
              <a:t>, we need to specify in the last step how </a:t>
            </a:r>
            <a:r>
              <a:rPr lang="en-US" dirty="0" smtClean="0"/>
              <a:t>each model </a:t>
            </a:r>
            <a:r>
              <a:rPr lang="en-US" dirty="0"/>
              <a:t>element is effectively implemented by </a:t>
            </a:r>
            <a:r>
              <a:rPr lang="en-US" dirty="0" smtClean="0"/>
              <a:t>the BPMS </a:t>
            </a:r>
            <a:r>
              <a:rPr lang="en-US" dirty="0"/>
              <a:t>of </a:t>
            </a:r>
            <a:r>
              <a:rPr lang="en-US" dirty="0" smtClean="0"/>
              <a:t>choice </a:t>
            </a:r>
          </a:p>
          <a:p>
            <a:endParaRPr lang="en-US" dirty="0"/>
          </a:p>
          <a:p>
            <a:r>
              <a:rPr lang="en-US" dirty="0" smtClean="0"/>
              <a:t>The relevant </a:t>
            </a:r>
            <a:r>
              <a:rPr lang="en-US" i="1" dirty="0" smtClean="0"/>
              <a:t>Execution Properties </a:t>
            </a:r>
            <a:r>
              <a:rPr lang="en-US" dirty="0" smtClean="0"/>
              <a:t>are:</a:t>
            </a:r>
          </a:p>
          <a:p>
            <a:pPr lvl="1"/>
            <a:r>
              <a:rPr lang="en-US" dirty="0"/>
              <a:t>Variables, messages, signals, errors, and their data types</a:t>
            </a:r>
            <a:r>
              <a:rPr lang="en-US" dirty="0" smtClean="0"/>
              <a:t>,</a:t>
            </a:r>
          </a:p>
          <a:p>
            <a:pPr lvl="1"/>
            <a:r>
              <a:rPr lang="nl-NL" dirty="0" smtClean="0"/>
              <a:t>Data </a:t>
            </a:r>
            <a:r>
              <a:rPr lang="nl-NL" dirty="0" err="1" smtClean="0"/>
              <a:t>mappings</a:t>
            </a:r>
            <a:r>
              <a:rPr lang="nl-NL" dirty="0" smtClean="0"/>
              <a:t>,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details for service, send and receive tasks, and for message and </a:t>
            </a:r>
            <a:r>
              <a:rPr lang="en-US" dirty="0" smtClean="0"/>
              <a:t>signal </a:t>
            </a:r>
            <a:r>
              <a:rPr lang="nl-NL" dirty="0" smtClean="0"/>
              <a:t>events,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snippets for script </a:t>
            </a:r>
            <a:r>
              <a:rPr lang="en-US" dirty="0" smtClean="0"/>
              <a:t>tasks,</a:t>
            </a:r>
          </a:p>
          <a:p>
            <a:pPr lvl="1"/>
            <a:r>
              <a:rPr lang="en-US" dirty="0" smtClean="0"/>
              <a:t>Participant </a:t>
            </a:r>
            <a:r>
              <a:rPr lang="en-US" dirty="0"/>
              <a:t>assignment rules and user interface structure for user tasks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, event, and sequence flow expressions, </a:t>
            </a:r>
            <a:r>
              <a:rPr lang="en-US" dirty="0" smtClean="0"/>
              <a:t>and</a:t>
            </a:r>
          </a:p>
          <a:p>
            <a:pPr lvl="1"/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/>
              <a:t>BPMS-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.</a:t>
            </a:r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Properties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68032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79" y="1254559"/>
            <a:ext cx="4381909" cy="4073545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731" y="33069"/>
            <a:ext cx="6842980" cy="879231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Process Implementation in the BPM Lifecycle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7222726" y="1515663"/>
            <a:ext cx="554404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686015" y="2402221"/>
            <a:ext cx="109904" cy="55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pic>
        <p:nvPicPr>
          <p:cNvPr id="18" name="Picture 4" descr="\\psf\Home\Desktop\pics\ch3_PurchaseOrde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" y="4356406"/>
            <a:ext cx="125217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\\psf\Home\Desktop\pics\ch3_PurchaseOrde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7053" y="2506672"/>
            <a:ext cx="1329378" cy="1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\\psf\Home\Desktop\pics\ch6_cause_effect_rejected_equipme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88" y="3741119"/>
            <a:ext cx="1384214" cy="9782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2" descr="\\psf\Home\Desktop\pics\ch10_fina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31" y="5313235"/>
            <a:ext cx="1413403" cy="35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 bwMode="auto">
          <a:xfrm>
            <a:off x="2747726" y="4595061"/>
            <a:ext cx="1083315" cy="563274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pic>
        <p:nvPicPr>
          <p:cNvPr id="14" name="Inhaltsplatzhalter 7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635620" y="1373072"/>
            <a:ext cx="1450014" cy="7678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1" y="1863105"/>
            <a:ext cx="2019196" cy="665961"/>
          </a:xfrm>
          <a:prstGeom prst="rect">
            <a:avLst/>
          </a:prstGeom>
        </p:spPr>
      </p:pic>
      <p:sp>
        <p:nvSpPr>
          <p:cNvPr id="3" name="Ovaal 2"/>
          <p:cNvSpPr/>
          <p:nvPr/>
        </p:nvSpPr>
        <p:spPr>
          <a:xfrm>
            <a:off x="2047461" y="4015409"/>
            <a:ext cx="854765" cy="57965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840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the conditions that </a:t>
            </a:r>
            <a:r>
              <a:rPr lang="en-US" dirty="0" smtClean="0"/>
              <a:t>allow </a:t>
            </a:r>
            <a:r>
              <a:rPr lang="en-US" dirty="0"/>
              <a:t>a process instance to be routed towards </a:t>
            </a:r>
            <a:r>
              <a:rPr lang="en-US" dirty="0" smtClean="0"/>
              <a:t>one or </a:t>
            </a:r>
            <a:r>
              <a:rPr lang="en-US" dirty="0"/>
              <a:t>another path in the model can be quite complex. </a:t>
            </a:r>
            <a:endParaRPr lang="en-US" dirty="0" smtClean="0"/>
          </a:p>
          <a:p>
            <a:r>
              <a:rPr lang="en-US" dirty="0" smtClean="0"/>
              <a:t>OMG </a:t>
            </a:r>
            <a:r>
              <a:rPr lang="en-US" dirty="0"/>
              <a:t>has developed the </a:t>
            </a:r>
            <a:r>
              <a:rPr lang="en-US" dirty="0" smtClean="0"/>
              <a:t>Decision Model </a:t>
            </a:r>
            <a:r>
              <a:rPr lang="en-US" dirty="0"/>
              <a:t>and Notation (DMN) standard, which </a:t>
            </a:r>
            <a:r>
              <a:rPr lang="en-US" dirty="0" smtClean="0"/>
              <a:t>can be used for specifying </a:t>
            </a:r>
            <a:r>
              <a:rPr lang="en-US" i="1" dirty="0" smtClean="0"/>
              <a:t>business rules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DMN provides three parts for the specification of business 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Decision Requirements Graph (DRG</a:t>
            </a:r>
            <a:r>
              <a:rPr lang="en-US" dirty="0" smtClean="0"/>
              <a:t>), which describes </a:t>
            </a:r>
            <a:r>
              <a:rPr lang="en-US" dirty="0"/>
              <a:t>how data is </a:t>
            </a:r>
            <a:r>
              <a:rPr lang="en-US" dirty="0" smtClean="0"/>
              <a:t>propagated between </a:t>
            </a:r>
            <a:r>
              <a:rPr lang="en-US" dirty="0"/>
              <a:t>different decisions,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Simple Expression Language (S-FEEL) to </a:t>
            </a:r>
            <a:r>
              <a:rPr lang="en-US" dirty="0" smtClean="0"/>
              <a:t>define how </a:t>
            </a:r>
            <a:r>
              <a:rPr lang="en-US" dirty="0"/>
              <a:t>values are extracted from variables, and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Decision </a:t>
            </a:r>
            <a:r>
              <a:rPr lang="en-US" dirty="0"/>
              <a:t>Tables (DMN tables</a:t>
            </a:r>
            <a:r>
              <a:rPr lang="en-US" dirty="0" smtClean="0"/>
              <a:t>)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4233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DMN Tables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381125"/>
            <a:ext cx="75152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2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Identify the Automation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Review Manual Tasks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Complete the Process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Bring the Process Model to an Adequate Granularity Level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Specify Execution Properties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Last </a:t>
            </a:r>
            <a:r>
              <a:rPr lang="en-US" sz="1400" dirty="0" smtClean="0"/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Recap</a:t>
            </a:r>
            <a:r>
              <a:rPr lang="en-US" sz="1400" dirty="0" smtClean="0"/>
              <a:t>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849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BPMSs and BPMN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categories of BPMSs with respect to their </a:t>
            </a:r>
            <a:r>
              <a:rPr lang="en-US" dirty="0" smtClean="0"/>
              <a:t>support </a:t>
            </a:r>
            <a:r>
              <a:rPr lang="nl-NL" dirty="0" err="1" smtClean="0"/>
              <a:t>for</a:t>
            </a:r>
            <a:r>
              <a:rPr lang="nl-NL" dirty="0" smtClean="0"/>
              <a:t> BPMN:</a:t>
            </a:r>
          </a:p>
          <a:p>
            <a:pPr marL="0" indent="0">
              <a:buNone/>
            </a:pPr>
            <a:endParaRPr lang="nl-NL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Pure </a:t>
            </a:r>
            <a:r>
              <a:rPr lang="en-US" dirty="0"/>
              <a:t>BPMN: These systems have been designed from the ground up to </a:t>
            </a:r>
            <a:r>
              <a:rPr lang="en-US" dirty="0" smtClean="0"/>
              <a:t>support BPMN </a:t>
            </a:r>
            <a:r>
              <a:rPr lang="en-US" dirty="0"/>
              <a:t>natively. </a:t>
            </a:r>
            <a:r>
              <a:rPr lang="en-US" dirty="0" smtClean="0"/>
              <a:t>Examples </a:t>
            </a:r>
            <a:r>
              <a:rPr lang="en-US" dirty="0"/>
              <a:t>are Activiti and </a:t>
            </a:r>
            <a:r>
              <a:rPr lang="en-US" dirty="0" err="1" smtClean="0"/>
              <a:t>Camunda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Adapted </a:t>
            </a:r>
            <a:r>
              <a:rPr lang="en-US" dirty="0"/>
              <a:t>BPMN: These tools use a BPMN skin but rely on an internal </a:t>
            </a:r>
            <a:r>
              <a:rPr lang="en-US" dirty="0" smtClean="0"/>
              <a:t>representation to </a:t>
            </a:r>
            <a:r>
              <a:rPr lang="en-US" dirty="0"/>
              <a:t>execute the process model. </a:t>
            </a:r>
            <a:r>
              <a:rPr lang="en-US" dirty="0" smtClean="0"/>
              <a:t>Examples </a:t>
            </a:r>
            <a:r>
              <a:rPr lang="en-US" dirty="0"/>
              <a:t>are </a:t>
            </a:r>
            <a:r>
              <a:rPr lang="en-US" dirty="0" err="1"/>
              <a:t>Bizagi</a:t>
            </a:r>
            <a:r>
              <a:rPr lang="en-US" dirty="0"/>
              <a:t> and </a:t>
            </a:r>
            <a:r>
              <a:rPr lang="en-US" dirty="0" smtClean="0"/>
              <a:t>Bonita.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 </a:t>
            </a:r>
            <a:r>
              <a:rPr lang="en-US" dirty="0"/>
              <a:t>BPMN: There is, lastly, a general category of BPMSs that use their </a:t>
            </a:r>
            <a:r>
              <a:rPr lang="en-US" dirty="0" smtClean="0"/>
              <a:t>own proprietary </a:t>
            </a:r>
            <a:r>
              <a:rPr lang="en-US" dirty="0"/>
              <a:t>language and semantics. These systems do not support BPMN. </a:t>
            </a:r>
            <a:r>
              <a:rPr lang="en-US" dirty="0" smtClean="0"/>
              <a:t>An example </a:t>
            </a:r>
            <a:r>
              <a:rPr lang="en-US" dirty="0"/>
              <a:t>of such a system is YAWL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book’s </a:t>
            </a:r>
            <a:r>
              <a:rPr lang="en-US" dirty="0" smtClean="0"/>
              <a:t>website </a:t>
            </a:r>
            <a:r>
              <a:rPr lang="en-US" dirty="0"/>
              <a:t>provides tutorial notes showing how </a:t>
            </a:r>
            <a:r>
              <a:rPr lang="en-US" dirty="0" smtClean="0"/>
              <a:t>to perform </a:t>
            </a:r>
            <a:r>
              <a:rPr lang="en-US" dirty="0"/>
              <a:t>the last step of our method (the specification of execution properties) </a:t>
            </a:r>
            <a:r>
              <a:rPr lang="en-US" dirty="0" smtClean="0"/>
              <a:t>for </a:t>
            </a:r>
            <a:r>
              <a:rPr lang="nl-NL" dirty="0" err="1" smtClean="0"/>
              <a:t>various</a:t>
            </a:r>
            <a:r>
              <a:rPr lang="nl-NL" dirty="0" smtClean="0"/>
              <a:t> </a:t>
            </a:r>
            <a:r>
              <a:rPr lang="nl-NL" dirty="0"/>
              <a:t>concrete </a:t>
            </a:r>
            <a:r>
              <a:rPr lang="nl-NL" dirty="0" err="1" smtClean="0"/>
              <a:t>BPMSs</a:t>
            </a:r>
            <a:r>
              <a:rPr lang="nl-NL" dirty="0" smtClean="0"/>
              <a:t>: </a:t>
            </a:r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fundamentals-of-bpm.org</a:t>
            </a:r>
            <a:r>
              <a:rPr lang="nl-NL" dirty="0" smtClean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813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Identify the Automation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Review Manual Tasks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Complete the Process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Bring the Process Model to an Adequate Granularity Level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Specify Execution Properties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Last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Recap </a:t>
            </a: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8346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five-step method was presented for transforming conceptual process models into executable ones:</a:t>
            </a:r>
          </a:p>
          <a:p>
            <a:pPr marL="615950" lvl="1" indent="-342900">
              <a:buFont typeface="+mj-lt"/>
              <a:buAutoNum type="arabicPeriod"/>
            </a:pPr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automation</a:t>
            </a:r>
            <a:r>
              <a:rPr lang="nl-NL" dirty="0"/>
              <a:t> </a:t>
            </a:r>
            <a:r>
              <a:rPr lang="nl-NL" dirty="0" err="1"/>
              <a:t>boundaries</a:t>
            </a:r>
            <a:r>
              <a:rPr lang="nl-NL" dirty="0"/>
              <a:t>,</a:t>
            </a:r>
          </a:p>
          <a:p>
            <a:pPr marL="615950" lvl="1" indent="-342900">
              <a:buFont typeface="+mj-lt"/>
              <a:buAutoNum type="arabicPeriod"/>
            </a:pPr>
            <a:r>
              <a:rPr lang="nl-NL" dirty="0"/>
              <a:t>Review manual </a:t>
            </a:r>
            <a:r>
              <a:rPr lang="nl-NL" dirty="0" err="1"/>
              <a:t>tasks</a:t>
            </a:r>
            <a:r>
              <a:rPr lang="nl-NL" dirty="0"/>
              <a:t>,</a:t>
            </a:r>
          </a:p>
          <a:p>
            <a:pPr marL="615950" lvl="1" indent="-342900">
              <a:buFont typeface="+mj-lt"/>
              <a:buAutoNum type="arabicPeriod"/>
            </a:pPr>
            <a:r>
              <a:rPr lang="en-US" dirty="0"/>
              <a:t>Complete the process model,</a:t>
            </a:r>
          </a:p>
          <a:p>
            <a:pPr marL="615950" lvl="1" indent="-342900">
              <a:buFont typeface="+mj-lt"/>
              <a:buAutoNum type="arabicPeriod"/>
            </a:pPr>
            <a:r>
              <a:rPr lang="en-US" dirty="0"/>
              <a:t>Bring the process model to an adequate level of granularity, and</a:t>
            </a:r>
          </a:p>
          <a:p>
            <a:pPr marL="615950" lvl="1" indent="-342900">
              <a:buFont typeface="+mj-lt"/>
              <a:buAutoNum type="arabicPeriod"/>
            </a:pPr>
            <a:r>
              <a:rPr lang="nl-NL" dirty="0" err="1"/>
              <a:t>Specify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properties</a:t>
            </a:r>
            <a:endParaRPr lang="en-US" dirty="0" smtClean="0"/>
          </a:p>
          <a:p>
            <a:r>
              <a:rPr lang="en-US" dirty="0" smtClean="0"/>
              <a:t>CMMN was discussed as a technique to deal with unordered tasks</a:t>
            </a:r>
          </a:p>
          <a:p>
            <a:r>
              <a:rPr lang="en-US" dirty="0" smtClean="0"/>
              <a:t>DMN was presented as a technique to specify business rules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750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chapter deals with </a:t>
            </a:r>
            <a:r>
              <a:rPr lang="en-US" dirty="0" smtClean="0"/>
              <a:t>turning conceptual models into executable models</a:t>
            </a:r>
          </a:p>
          <a:p>
            <a:r>
              <a:rPr lang="en-US" dirty="0" smtClean="0"/>
              <a:t>Executable models can be used by a process-aware information system to coordinate a business process</a:t>
            </a:r>
            <a:endParaRPr lang="en-US" dirty="0" smtClean="0"/>
          </a:p>
          <a:p>
            <a:r>
              <a:rPr lang="en-US" dirty="0" smtClean="0"/>
              <a:t>We propose a systematic method for carrying out this transformation, which consists of five steps:</a:t>
            </a:r>
          </a:p>
          <a:p>
            <a:pPr marL="615950" lvl="1" indent="-342900">
              <a:buFont typeface="+mj-lt"/>
              <a:buAutoNum type="arabicPeriod"/>
            </a:pPr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automation</a:t>
            </a:r>
            <a:r>
              <a:rPr lang="nl-NL" dirty="0"/>
              <a:t> </a:t>
            </a:r>
            <a:r>
              <a:rPr lang="nl-NL" dirty="0" err="1" smtClean="0"/>
              <a:t>boundaries</a:t>
            </a:r>
            <a:r>
              <a:rPr lang="nl-NL" dirty="0" smtClean="0"/>
              <a:t>,</a:t>
            </a:r>
          </a:p>
          <a:p>
            <a:pPr marL="615950" lvl="1" indent="-342900">
              <a:buFont typeface="+mj-lt"/>
              <a:buAutoNum type="arabicPeriod"/>
            </a:pPr>
            <a:r>
              <a:rPr lang="nl-NL" dirty="0" smtClean="0"/>
              <a:t>Review </a:t>
            </a:r>
            <a:r>
              <a:rPr lang="nl-NL" dirty="0"/>
              <a:t>manual </a:t>
            </a:r>
            <a:r>
              <a:rPr lang="nl-NL" dirty="0" err="1" smtClean="0"/>
              <a:t>tasks</a:t>
            </a:r>
            <a:r>
              <a:rPr lang="nl-NL" dirty="0" smtClean="0"/>
              <a:t>,</a:t>
            </a:r>
          </a:p>
          <a:p>
            <a:pPr marL="615950" lvl="1" indent="-342900">
              <a:buFont typeface="+mj-lt"/>
              <a:buAutoNum type="arabicPeriod"/>
            </a:pPr>
            <a:r>
              <a:rPr lang="en-US" dirty="0" smtClean="0"/>
              <a:t>Complete </a:t>
            </a:r>
            <a:r>
              <a:rPr lang="en-US" dirty="0"/>
              <a:t>the process </a:t>
            </a:r>
            <a:r>
              <a:rPr lang="en-US" dirty="0" smtClean="0"/>
              <a:t>model,</a:t>
            </a:r>
          </a:p>
          <a:p>
            <a:pPr marL="615950" lvl="1" indent="-342900">
              <a:buFont typeface="+mj-lt"/>
              <a:buAutoNum type="arabicPeriod"/>
            </a:pPr>
            <a:r>
              <a:rPr lang="en-US" dirty="0" smtClean="0"/>
              <a:t>Bring </a:t>
            </a:r>
            <a:r>
              <a:rPr lang="en-US" dirty="0"/>
              <a:t>the process model to an adequate level of granularity, </a:t>
            </a:r>
            <a:r>
              <a:rPr lang="en-US" dirty="0" smtClean="0"/>
              <a:t>and</a:t>
            </a:r>
          </a:p>
          <a:p>
            <a:pPr marL="615950" lvl="1" indent="-342900">
              <a:buFont typeface="+mj-lt"/>
              <a:buAutoNum type="arabicPeriod"/>
            </a:pPr>
            <a:r>
              <a:rPr lang="nl-NL" dirty="0" err="1" smtClean="0"/>
              <a:t>Specify</a:t>
            </a:r>
            <a:r>
              <a:rPr lang="nl-NL" dirty="0" smtClean="0"/>
              <a:t> </a:t>
            </a:r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 smtClean="0"/>
              <a:t>.</a:t>
            </a:r>
          </a:p>
          <a:p>
            <a:r>
              <a:rPr lang="en-US" dirty="0" smtClean="0"/>
              <a:t>By following this method a conceptual </a:t>
            </a:r>
            <a:r>
              <a:rPr lang="en-US" dirty="0"/>
              <a:t>model </a:t>
            </a:r>
            <a:r>
              <a:rPr lang="en-US" dirty="0" smtClean="0"/>
              <a:t>incrementally becomes </a:t>
            </a:r>
            <a:r>
              <a:rPr lang="en-US" dirty="0"/>
              <a:t>less </a:t>
            </a:r>
            <a:r>
              <a:rPr lang="en-US" dirty="0" smtClean="0"/>
              <a:t>abstract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more </a:t>
            </a:r>
            <a:r>
              <a:rPr lang="nl-NL" dirty="0" smtClean="0"/>
              <a:t>IT-</a:t>
            </a:r>
            <a:r>
              <a:rPr lang="nl-NL" dirty="0" err="1" smtClean="0"/>
              <a:t>oriented</a:t>
            </a:r>
            <a:endParaRPr lang="en-US" dirty="0" smtClean="0"/>
          </a:p>
          <a:p>
            <a:r>
              <a:rPr lang="nl-NL" dirty="0" smtClean="0"/>
              <a:t>As part of </a:t>
            </a:r>
            <a:r>
              <a:rPr lang="en-US" dirty="0" smtClean="0"/>
              <a:t>this </a:t>
            </a:r>
            <a:r>
              <a:rPr lang="en-US" dirty="0"/>
              <a:t>method, </a:t>
            </a:r>
            <a:r>
              <a:rPr lang="en-US" dirty="0" smtClean="0"/>
              <a:t>two standards complementary to BPMN are used: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Case Management </a:t>
            </a:r>
            <a:r>
              <a:rPr lang="en-US" dirty="0" smtClean="0"/>
              <a:t>Model </a:t>
            </a:r>
            <a:r>
              <a:rPr lang="en-US" dirty="0"/>
              <a:t>and Notation (CMMN</a:t>
            </a:r>
            <a:r>
              <a:rPr lang="en-US" dirty="0" smtClean="0"/>
              <a:t>), and</a:t>
            </a:r>
          </a:p>
          <a:p>
            <a:pPr lvl="1"/>
            <a:r>
              <a:rPr lang="en-US" dirty="0" smtClean="0"/>
              <a:t>the Decision </a:t>
            </a:r>
            <a:r>
              <a:rPr lang="nl-NL" dirty="0" smtClean="0"/>
              <a:t>Model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 (DMN</a:t>
            </a:r>
            <a:r>
              <a:rPr lang="nl-NL" dirty="0" smtClean="0"/>
              <a:t>)</a:t>
            </a:r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Chapter </a:t>
            </a:r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42293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Identify the Automation </a:t>
            </a:r>
            <a:r>
              <a:rPr lang="en-US" sz="1400" dirty="0" smtClean="0"/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Review Manual Tasks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Complete the Process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Bring the Process Model to an Adequate Granularity Level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Specify Execution Properties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Last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Recap 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849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boundaries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Guiding principle: not </a:t>
            </a:r>
            <a:r>
              <a:rPr lang="en-US" dirty="0"/>
              <a:t>all processes can be automated.</a:t>
            </a:r>
          </a:p>
          <a:p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this principle, </a:t>
            </a:r>
            <a:r>
              <a:rPr lang="en-US" dirty="0" smtClean="0"/>
              <a:t>establish which </a:t>
            </a:r>
            <a:r>
              <a:rPr lang="en-US" dirty="0"/>
              <a:t>parts of </a:t>
            </a:r>
            <a:r>
              <a:rPr lang="en-US" dirty="0" smtClean="0"/>
              <a:t>a process can </a:t>
            </a:r>
            <a:r>
              <a:rPr lang="en-US" dirty="0"/>
              <a:t>be coordinated by the BPMS and which parts </a:t>
            </a:r>
            <a:r>
              <a:rPr lang="en-US" dirty="0" smtClean="0"/>
              <a:t>cannot</a:t>
            </a:r>
          </a:p>
          <a:p>
            <a:endParaRPr lang="en-US" dirty="0" smtClean="0"/>
          </a:p>
          <a:p>
            <a:r>
              <a:rPr lang="en-US" dirty="0" smtClean="0"/>
              <a:t>Input: the conceptual model of the business process </a:t>
            </a:r>
          </a:p>
          <a:p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types of </a:t>
            </a:r>
            <a:r>
              <a:rPr lang="en-US" dirty="0" smtClean="0"/>
              <a:t>tasks are to be distinguished: 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Automated: </a:t>
            </a:r>
            <a:r>
              <a:rPr lang="en-US" dirty="0"/>
              <a:t>are performed by the BPMS itself or by an external service</a:t>
            </a:r>
            <a:r>
              <a:rPr lang="en-US" dirty="0" smtClean="0"/>
              <a:t>, 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Manual: </a:t>
            </a:r>
            <a:r>
              <a:rPr lang="en-US" dirty="0"/>
              <a:t>are performed by process participants without the aid of any </a:t>
            </a:r>
            <a:r>
              <a:rPr lang="en-US" dirty="0" smtClean="0"/>
              <a:t>software,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dirty="0" smtClean="0"/>
              <a:t>User: are </a:t>
            </a:r>
            <a:r>
              <a:rPr lang="nl-NL" dirty="0" err="1" smtClean="0"/>
              <a:t>performed</a:t>
            </a:r>
            <a:r>
              <a:rPr lang="nl-NL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a participant with the assistance of the worklist handler of the BPMS </a:t>
            </a:r>
            <a:r>
              <a:rPr lang="en-US" dirty="0" smtClean="0"/>
              <a:t>or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 list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2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distinction between automated, manual, and user tasks is captured in </a:t>
            </a:r>
            <a:r>
              <a:rPr lang="en-US" dirty="0" smtClean="0"/>
              <a:t>BPMN via </a:t>
            </a:r>
            <a:r>
              <a:rPr lang="en-US" dirty="0"/>
              <a:t>specific markers on the top-left corner of the task </a:t>
            </a:r>
            <a:r>
              <a:rPr lang="en-US" dirty="0" smtClean="0"/>
              <a:t>box</a:t>
            </a:r>
          </a:p>
          <a:p>
            <a:r>
              <a:rPr lang="en-US" dirty="0" smtClean="0"/>
              <a:t>Manual </a:t>
            </a:r>
            <a:r>
              <a:rPr lang="en-US" dirty="0"/>
              <a:t>tasks are </a:t>
            </a:r>
            <a:r>
              <a:rPr lang="en-US" dirty="0" smtClean="0"/>
              <a:t>marked with </a:t>
            </a:r>
            <a:r>
              <a:rPr lang="en-US" dirty="0"/>
              <a:t>a hand,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tasks are marked with a user icon. </a:t>
            </a:r>
            <a:endParaRPr lang="en-US" dirty="0" smtClean="0"/>
          </a:p>
          <a:p>
            <a:r>
              <a:rPr lang="en-US" dirty="0" smtClean="0"/>
              <a:t>Automated </a:t>
            </a:r>
            <a:r>
              <a:rPr lang="en-US" dirty="0"/>
              <a:t>tasks </a:t>
            </a:r>
            <a:r>
              <a:rPr lang="en-US" dirty="0" smtClean="0"/>
              <a:t>are further </a:t>
            </a:r>
            <a:r>
              <a:rPr lang="en-US" dirty="0"/>
              <a:t>classified into the following subtypes in BPMN:</a:t>
            </a:r>
          </a:p>
          <a:p>
            <a:pPr lvl="1"/>
            <a:r>
              <a:rPr lang="en-US" dirty="0" smtClean="0"/>
              <a:t>Script </a:t>
            </a:r>
            <a:r>
              <a:rPr lang="en-US" dirty="0"/>
              <a:t>(script marker), if the task executes some code (the script) internally </a:t>
            </a:r>
            <a:r>
              <a:rPr lang="en-US" dirty="0" smtClean="0"/>
              <a:t>to the BPMS</a:t>
            </a:r>
            <a:endParaRPr lang="en-US" dirty="0"/>
          </a:p>
          <a:p>
            <a:pPr lvl="1"/>
            <a:r>
              <a:rPr lang="en-US" dirty="0" smtClean="0"/>
              <a:t>Service </a:t>
            </a:r>
            <a:r>
              <a:rPr lang="en-US" dirty="0"/>
              <a:t>(gears marker), if the task is executed by an external application, </a:t>
            </a:r>
            <a:r>
              <a:rPr lang="en-US" dirty="0" smtClean="0"/>
              <a:t>which exposes </a:t>
            </a:r>
            <a:r>
              <a:rPr lang="en-US" dirty="0"/>
              <a:t>its functionality via a service </a:t>
            </a:r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rule (table marker), if the task triggers a business rule to be </a:t>
            </a:r>
            <a:r>
              <a:rPr lang="en-US" dirty="0" smtClean="0"/>
              <a:t>executed by </a:t>
            </a:r>
            <a:r>
              <a:rPr lang="en-US" dirty="0"/>
              <a:t>a rules engine external to the </a:t>
            </a:r>
            <a:r>
              <a:rPr lang="en-US" dirty="0" smtClean="0"/>
              <a:t>BPMS</a:t>
            </a:r>
          </a:p>
          <a:p>
            <a:pPr lvl="1"/>
            <a:r>
              <a:rPr lang="en-US" dirty="0" smtClean="0"/>
              <a:t>Send </a:t>
            </a:r>
            <a:r>
              <a:rPr lang="en-US" dirty="0"/>
              <a:t>(filled envelope marker), if the task sends a message to an external service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Receive </a:t>
            </a:r>
            <a:r>
              <a:rPr lang="en-US" dirty="0"/>
              <a:t>(empty envelope marker), if the task waits for a message from an </a:t>
            </a:r>
            <a:r>
              <a:rPr lang="en-US" dirty="0" smtClean="0"/>
              <a:t>external service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687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10.1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</a:t>
            </a:r>
            <a:r>
              <a:rPr lang="en-US" dirty="0"/>
              <a:t>you have to automate the loan assessment process model </a:t>
            </a:r>
            <a:r>
              <a:rPr lang="en-US" dirty="0" smtClean="0"/>
              <a:t>of Solution </a:t>
            </a:r>
            <a:r>
              <a:rPr lang="en-US" dirty="0"/>
              <a:t>3.8 (page 110) for the loan provider. Start by classifying the tasks of </a:t>
            </a:r>
            <a:r>
              <a:rPr lang="en-US" dirty="0" smtClean="0"/>
              <a:t>this process </a:t>
            </a:r>
            <a:r>
              <a:rPr lang="en-US" dirty="0"/>
              <a:t>into manual, automated, and user tasks. Then, represent them with </a:t>
            </a:r>
            <a:r>
              <a:rPr lang="en-US" dirty="0" smtClean="0"/>
              <a:t>appropriate </a:t>
            </a:r>
            <a:r>
              <a:rPr lang="nl-NL" dirty="0" err="1" smtClean="0"/>
              <a:t>task</a:t>
            </a:r>
            <a:r>
              <a:rPr lang="nl-NL" dirty="0" smtClean="0"/>
              <a:t> </a:t>
            </a:r>
            <a:r>
              <a:rPr lang="nl-NL" dirty="0"/>
              <a:t>markers.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38795" y="1039387"/>
            <a:ext cx="3322320" cy="586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Identify the Automation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Boundaries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Review Manual Tasks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Complete the Process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Bring the Process Model to an Adequate Granularity Level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Specify Execution Properties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Last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Recap 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10: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</a:t>
            </a:r>
            <a:r>
              <a:rPr lang="de-AT" dirty="0" err="1" smtClean="0"/>
              <a:t>s</a:t>
            </a:r>
            <a:r>
              <a:rPr lang="de-AT" dirty="0" smtClean="0"/>
              <a:t> Implementation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Executable</a:t>
            </a:r>
            <a:r>
              <a:rPr lang="de-AT" dirty="0" smtClean="0"/>
              <a:t> Models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8499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</a:t>
            </a:r>
            <a:r>
              <a:rPr lang="en-US" dirty="0"/>
              <a:t>check whether </a:t>
            </a:r>
            <a:r>
              <a:rPr lang="en-US" dirty="0" smtClean="0"/>
              <a:t>the </a:t>
            </a:r>
            <a:r>
              <a:rPr lang="en-US" dirty="0"/>
              <a:t>manual tasks </a:t>
            </a:r>
            <a:r>
              <a:rPr lang="en-US" dirty="0" smtClean="0"/>
              <a:t>can be linked with </a:t>
            </a:r>
            <a:r>
              <a:rPr lang="en-US" dirty="0"/>
              <a:t>the </a:t>
            </a:r>
            <a:r>
              <a:rPr lang="en-US" dirty="0" smtClean="0"/>
              <a:t>BPMS</a:t>
            </a:r>
          </a:p>
          <a:p>
            <a:r>
              <a:rPr lang="en-US" dirty="0" smtClean="0"/>
              <a:t>Guiding principle: </a:t>
            </a:r>
            <a:r>
              <a:rPr lang="en-US" i="1" dirty="0" smtClean="0"/>
              <a:t>if </a:t>
            </a:r>
            <a:r>
              <a:rPr lang="en-US" i="1" dirty="0"/>
              <a:t>the task cannot be seen by the BPMS, it does not </a:t>
            </a:r>
            <a:r>
              <a:rPr lang="en-US" i="1" dirty="0" smtClean="0"/>
              <a:t>exist</a:t>
            </a:r>
          </a:p>
          <a:p>
            <a:endParaRPr lang="nl-NL" dirty="0"/>
          </a:p>
          <a:p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smtClean="0"/>
              <a:t>of </a:t>
            </a:r>
            <a:r>
              <a:rPr lang="en-US" dirty="0" smtClean="0"/>
              <a:t>linking </a:t>
            </a:r>
            <a:r>
              <a:rPr lang="en-US" dirty="0"/>
              <a:t>a manual task to a </a:t>
            </a:r>
            <a:r>
              <a:rPr lang="en-US" dirty="0" smtClean="0"/>
              <a:t>BPMS: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b="1" dirty="0"/>
              <a:t>Implement as User </a:t>
            </a:r>
            <a:r>
              <a:rPr lang="en-US" b="1" dirty="0" smtClean="0"/>
              <a:t>Task</a:t>
            </a:r>
          </a:p>
          <a:p>
            <a:pPr marL="609600" lvl="1" indent="-342900">
              <a:buFont typeface="+mj-lt"/>
              <a:buAutoNum type="arabicPeriod"/>
            </a:pPr>
            <a:r>
              <a:rPr lang="en-US" b="1" dirty="0" smtClean="0"/>
              <a:t>Implement </a:t>
            </a:r>
            <a:r>
              <a:rPr lang="en-US" b="1" dirty="0"/>
              <a:t>as Automated </a:t>
            </a:r>
            <a:r>
              <a:rPr lang="en-US" b="1" dirty="0" smtClean="0"/>
              <a:t>Task</a:t>
            </a:r>
          </a:p>
          <a:p>
            <a:pPr marL="609600" lvl="1" indent="-342900">
              <a:buFont typeface="+mj-lt"/>
              <a:buAutoNum type="arabicPeriod"/>
            </a:pPr>
            <a:endParaRPr lang="en-US" b="1" i="1" dirty="0"/>
          </a:p>
          <a:p>
            <a:pPr marL="336550" indent="-342900"/>
            <a:r>
              <a:rPr lang="en-US" dirty="0" smtClean="0"/>
              <a:t>Note: There </a:t>
            </a:r>
            <a:r>
              <a:rPr lang="en-US" dirty="0"/>
              <a:t>are cases in which it is not convenient to link manual tasks to a BPMS.</a:t>
            </a:r>
            <a:endParaRPr lang="nl-NL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manual tasks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79948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WU Musterpräsentation 16x10 V1.1.potx" id="{50821DC6-1170-4F69-BC0F-BF2469366875}" vid="{788B52EF-C0A8-4B8C-8AD4-D720815E0A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1" ma:contentTypeDescription="Ein neues Dokument erstellen." ma:contentTypeScope="" ma:versionID="458c1b80f8d593bdc96b60ff34dd40b4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2d31116d1a6b5af1b4a8b1ba7152d57a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Microsoft Office 2003"/>
              <xsd:enumeration value="Microsoft Office 2007-2013"/>
              <xsd:enumeration value="Microsoft Office 2013/2016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>Musterpräsentation im Format 16:10 (= WU Standard)</Beschreibung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Microsoft Office 2013/2016</Format>
  </documentManagement>
</p:properties>
</file>

<file path=customXml/itemProps1.xml><?xml version="1.0" encoding="utf-8"?>
<ds:datastoreItem xmlns:ds="http://schemas.openxmlformats.org/officeDocument/2006/customXml" ds:itemID="{9346B3ED-06B1-4DE8-9648-0F78B5B453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19F04-C1AE-47E9-9133-474D1173C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58DFAF-C9AD-4CE5-A221-45D64FB0532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de413db-0745-4f3a-8dca-564dc7ff6f7d"/>
    <ds:schemaRef ds:uri="08b0a3ee-3d2a-451c-9a1a-7e5d5b0c9c77"/>
    <ds:schemaRef ds:uri="1a8d9a65-8471-4209-a900-f8e11db75e0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 Musterpr%C3%A4sentation 16x10</Template>
  <TotalTime>0</TotalTime>
  <Words>1587</Words>
  <Application>Microsoft Office PowerPoint</Application>
  <PresentationFormat>Diavoorstelling (16:10)</PresentationFormat>
  <Paragraphs>196</Paragraphs>
  <Slides>25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6" baseType="lpstr">
      <vt:lpstr>WU 16:10</vt:lpstr>
      <vt:lpstr>Chapter 10: Process Implementation with Executable Models</vt:lpstr>
      <vt:lpstr>Process Implementation in the BPM Lifecycle</vt:lpstr>
      <vt:lpstr>Chapter Overview</vt:lpstr>
      <vt:lpstr>Chapter 10: Process Implementation with Executable Models</vt:lpstr>
      <vt:lpstr>Setting the boundaries</vt:lpstr>
      <vt:lpstr>Notation</vt:lpstr>
      <vt:lpstr>Exercise 10.1</vt:lpstr>
      <vt:lpstr>Chapter 10: Process Implementation with Executable Models</vt:lpstr>
      <vt:lpstr>Review manual tasks</vt:lpstr>
      <vt:lpstr>Chapter 10: Process Implementation with Executable Models</vt:lpstr>
      <vt:lpstr>Complete the Process Model</vt:lpstr>
      <vt:lpstr>Exceptions</vt:lpstr>
      <vt:lpstr>Data objects</vt:lpstr>
      <vt:lpstr>Chapter 10: Process Implementation with Executable Models</vt:lpstr>
      <vt:lpstr>Granularity</vt:lpstr>
      <vt:lpstr>Unordered tasks</vt:lpstr>
      <vt:lpstr>CMMN</vt:lpstr>
      <vt:lpstr>Chapter 10: Process Implementation with Executable Models</vt:lpstr>
      <vt:lpstr>Execution Properties</vt:lpstr>
      <vt:lpstr>DMN</vt:lpstr>
      <vt:lpstr>DMN Tables</vt:lpstr>
      <vt:lpstr>Chapter 10: Process Implementation with Executable Models</vt:lpstr>
      <vt:lpstr>BPMSs and BPMN</vt:lpstr>
      <vt:lpstr>Chapter 10: Process Implementation with Executable Models</vt:lpstr>
      <vt:lpstr>Recap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2018-01-12T14:33:51Z</dcterms:created>
  <dcterms:modified xsi:type="dcterms:W3CDTF">2018-02-18T21:16:10Z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U Thema">
    <vt:lpwstr>403;#Corporate Design|19895bcd-b158-45ae-ab7b-f5ca217dfcec</vt:lpwstr>
  </property>
  <property fmtid="{D5CDD505-2E9C-101B-9397-08002B2CF9AE}" pid="3" name="Dokumentenart">
    <vt:lpwstr>266;#Vorlagen|17fc50ed-8ad1-47be-ab12-04243fd74ddb</vt:lpwstr>
  </property>
  <property fmtid="{D5CDD505-2E9C-101B-9397-08002B2CF9AE}" pid="4" name="ContentTypeId">
    <vt:lpwstr>0x010100BCF651A35DF3154DB01328AF51148DAE</vt:lpwstr>
  </property>
</Properties>
</file>