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359" r:id="rId5"/>
    <p:sldId id="457" r:id="rId6"/>
    <p:sldId id="369" r:id="rId7"/>
    <p:sldId id="433" r:id="rId8"/>
    <p:sldId id="437" r:id="rId9"/>
    <p:sldId id="438" r:id="rId10"/>
    <p:sldId id="434" r:id="rId11"/>
    <p:sldId id="439" r:id="rId12"/>
    <p:sldId id="440" r:id="rId13"/>
    <p:sldId id="441" r:id="rId14"/>
    <p:sldId id="442" r:id="rId15"/>
    <p:sldId id="443" r:id="rId16"/>
    <p:sldId id="444" r:id="rId17"/>
    <p:sldId id="447" r:id="rId18"/>
    <p:sldId id="445" r:id="rId19"/>
    <p:sldId id="448" r:id="rId20"/>
    <p:sldId id="446" r:id="rId21"/>
    <p:sldId id="435" r:id="rId22"/>
    <p:sldId id="449" r:id="rId23"/>
    <p:sldId id="450" r:id="rId24"/>
    <p:sldId id="452" r:id="rId25"/>
    <p:sldId id="454" r:id="rId26"/>
    <p:sldId id="455" r:id="rId27"/>
    <p:sldId id="451" r:id="rId28"/>
    <p:sldId id="436" r:id="rId29"/>
    <p:sldId id="456" r:id="rId30"/>
  </p:sldIdLst>
  <p:sldSz cx="9144000" cy="5715000" type="screen16x10"/>
  <p:notesSz cx="6858000" cy="9144000"/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or" initials="A" lastIdx="0" clrIdx="1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C8AC8"/>
    <a:srgbClr val="CBDDEF"/>
    <a:srgbClr val="E7EFF7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70" autoAdjust="0"/>
  </p:normalViewPr>
  <p:slideViewPr>
    <p:cSldViewPr snapToGrid="0" showGuides="1">
      <p:cViewPr varScale="1">
        <p:scale>
          <a:sx n="125" d="100"/>
          <a:sy n="125" d="100"/>
        </p:scale>
        <p:origin x="620" y="60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07.02.2018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‹Nr.›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07.02.2018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5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82B77F43-60BE-4E2C-9ECA-774DC50CDAB7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9425" y="768350"/>
            <a:ext cx="6138863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4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85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468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40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104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9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06B7-302C-4F5F-8C6D-425307958B79}" type="datetime1">
              <a:rPr lang="de-AT" smtClean="0"/>
              <a:t>07.02.2018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494-9322-42D4-89C0-371FCD90BCBB}" type="datetime1">
              <a:rPr lang="de-AT" smtClean="0"/>
              <a:t>07.02.2018</a:t>
            </a:fld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E96A0-43D8-45AE-ACDA-B0069831F056}" type="datetime1">
              <a:rPr lang="de-AT" smtClean="0"/>
              <a:t>07.02.2018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EA6F-A024-4C66-9C8B-8520E71325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294340" y="978955"/>
            <a:ext cx="9137619" cy="2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3A7D816-8143-4089-A674-7FBE2F1D70E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85921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462407" y="5412059"/>
            <a:ext cx="892150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err="1" smtClean="0"/>
              <a:t>Slides</a:t>
            </a:r>
            <a:r>
              <a:rPr lang="de-AT" dirty="0" smtClean="0"/>
              <a:t>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 userDrawn="1">
            <p:ph type="dt" sz="half" idx="2"/>
          </p:nvPr>
        </p:nvSpPr>
        <p:spPr>
          <a:xfrm>
            <a:off x="5745181" y="5412059"/>
            <a:ext cx="987407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80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CC9DEAF-4E2F-4BE8-ACB6-85FF8C703643}" type="datetime1">
              <a:rPr lang="de-AT" smtClean="0"/>
              <a:t>07.02.2018</a:t>
            </a:fld>
            <a:endParaRPr lang="de-AT" dirty="0"/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229F41FE-2827-48CB-9F30-E0C5977524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1511"/>
            <a:ext cx="1318058" cy="2285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390525" cy="5715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13764" y="31277"/>
            <a:ext cx="1589820" cy="105488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200" y="1030828"/>
            <a:ext cx="3954137" cy="5533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483847" y="1030828"/>
            <a:ext cx="3954137" cy="55338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>
          <a:xfrm>
            <a:off x="7355615" y="5087297"/>
            <a:ext cx="1849008" cy="697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</p:sldLayoutIdLst>
  <p:transition>
    <p:fade/>
  </p:transition>
  <p:hf hdr="0" ft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bpm-cases.com/projects/how-to-move-from-paper-to-impact-in-busine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bpm-cases.com/projects/how-to-move-from-paper-to-impact-in-busin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bpm-cases.com/projects/how-to-move-from-paper-to-impact-in-busines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bpm-cases.com/projects/how-to-move-from-paper-to-impact-in-busine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oftwareag.com/rs/858-DJP-749/images/SAG_Rabobank_RS_Aug16_web_tcm16-129443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Barriers </a:t>
            </a:r>
            <a:r>
              <a:rPr lang="en-US" sz="1400" dirty="0"/>
              <a:t>to BPM </a:t>
            </a:r>
            <a:r>
              <a:rPr lang="en-US" sz="1400" dirty="0" smtClean="0"/>
              <a:t>Success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Six Success Factors of BPM </a:t>
            </a:r>
            <a:r>
              <a:rPr lang="en-US" sz="1400" dirty="0" smtClean="0"/>
              <a:t>Maturity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Strategic Alignment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Governance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People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Culture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Measuring </a:t>
            </a:r>
            <a:r>
              <a:rPr lang="en-US" sz="1400" dirty="0"/>
              <a:t>Process Maturity and BPM </a:t>
            </a:r>
            <a:r>
              <a:rPr lang="en-US" sz="1400" dirty="0" smtClean="0"/>
              <a:t>Maturity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1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12: BPM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 Enterprise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21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Strategy-driven BPM project planning: How aligned are the methods </a:t>
            </a:r>
            <a:r>
              <a:rPr lang="en-US" dirty="0" smtClean="0"/>
              <a:t>and tools </a:t>
            </a:r>
            <a:r>
              <a:rPr lang="en-US" dirty="0"/>
              <a:t>we choose in each phase of the BPM lifecycle to the particular </a:t>
            </a:r>
            <a:r>
              <a:rPr lang="en-US" dirty="0" smtClean="0"/>
              <a:t>business goals </a:t>
            </a:r>
            <a:r>
              <a:rPr lang="en-US" dirty="0"/>
              <a:t>we want to achieve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Strategy and process capability linkage: Does the business strategy </a:t>
            </a:r>
            <a:r>
              <a:rPr lang="en-US" dirty="0" smtClean="0"/>
              <a:t>directly influence </a:t>
            </a:r>
            <a:r>
              <a:rPr lang="en-US" dirty="0"/>
              <a:t>the business processes and vice versa?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Enterprise </a:t>
            </a:r>
            <a:r>
              <a:rPr lang="en-US" dirty="0"/>
              <a:t>process architecture: How well is the enterprise process </a:t>
            </a:r>
            <a:r>
              <a:rPr lang="en-US" dirty="0" smtClean="0"/>
              <a:t>architecture specified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performance measures: How well are process outcomes and </a:t>
            </a:r>
            <a:r>
              <a:rPr lang="en-US" dirty="0" smtClean="0"/>
              <a:t>related process </a:t>
            </a:r>
            <a:r>
              <a:rPr lang="en-US" dirty="0"/>
              <a:t>performance measures defined?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customers and stakeholders: How well is the view of customers </a:t>
            </a:r>
            <a:r>
              <a:rPr lang="en-US" dirty="0" smtClean="0"/>
              <a:t>and other </a:t>
            </a:r>
            <a:r>
              <a:rPr lang="en-US" dirty="0"/>
              <a:t>process stakeholders incorporated in BPM projects?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Strategic </a:t>
            </a:r>
            <a:r>
              <a:rPr lang="de-AT" dirty="0" err="1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8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a case study, Reisert, Zelt, and Wacker report on the </a:t>
            </a:r>
            <a:r>
              <a:rPr lang="en-US" sz="1200" dirty="0" smtClean="0"/>
              <a:t>corporate strategy </a:t>
            </a:r>
            <a:r>
              <a:rPr lang="en-US" sz="1200" dirty="0"/>
              <a:t>of the software vendor SAP and the way how they used BPM to </a:t>
            </a:r>
            <a:r>
              <a:rPr lang="en-US" sz="1200" dirty="0" smtClean="0"/>
              <a:t>achieve their goals.</a:t>
            </a:r>
          </a:p>
          <a:p>
            <a:r>
              <a:rPr lang="en-US" sz="1200" dirty="0"/>
              <a:t>Which capability areas associated with strategic alignment are described?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58360" y="1344612"/>
            <a:ext cx="4318000" cy="4237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“In order to produce innovative solutions faster and more simply, SAP started in 2008 </a:t>
            </a:r>
            <a:r>
              <a:rPr lang="en-US" sz="1000" dirty="0" smtClean="0"/>
              <a:t>to transform </a:t>
            </a:r>
            <a:r>
              <a:rPr lang="en-US" sz="1000" dirty="0"/>
              <a:t>its research and development processes. SAP moved away from complex </a:t>
            </a:r>
            <a:r>
              <a:rPr lang="en-US" sz="1000" dirty="0" smtClean="0"/>
              <a:t>and static </a:t>
            </a:r>
            <a:r>
              <a:rPr lang="en-US" sz="1000" dirty="0"/>
              <a:t>project methods toward agile and simple </a:t>
            </a:r>
            <a:r>
              <a:rPr lang="en-US" sz="1000" dirty="0" smtClean="0"/>
              <a:t>pro-</a:t>
            </a:r>
            <a:r>
              <a:rPr lang="en-US" sz="1000" dirty="0" err="1" smtClean="0"/>
              <a:t>cesses</a:t>
            </a:r>
            <a:r>
              <a:rPr lang="en-US" sz="1000" dirty="0"/>
              <a:t>, thereby significantly reducing </a:t>
            </a:r>
            <a:r>
              <a:rPr lang="en-US" sz="1000" dirty="0" smtClean="0"/>
              <a:t>the throughput </a:t>
            </a:r>
            <a:r>
              <a:rPr lang="en-US" sz="1000" dirty="0"/>
              <a:t>time of the standard innovation cycle. Based on the experience of this </a:t>
            </a:r>
            <a:r>
              <a:rPr lang="en-US" sz="1000" dirty="0" smtClean="0"/>
              <a:t>trans-formation and </a:t>
            </a:r>
            <a:r>
              <a:rPr lang="en-US" sz="1000" dirty="0" err="1" smtClean="0"/>
              <a:t>optimi-zation</a:t>
            </a:r>
            <a:r>
              <a:rPr lang="en-US" sz="1000" dirty="0"/>
              <a:t>, [. . .] SAP decided to increase the emphasis on Business </a:t>
            </a:r>
            <a:r>
              <a:rPr lang="en-US" sz="1000" dirty="0" smtClean="0"/>
              <a:t>Process Management </a:t>
            </a:r>
            <a:r>
              <a:rPr lang="en-US" sz="1000" dirty="0"/>
              <a:t>(BPM). Therefore, BPM initiatives were implemented on a </a:t>
            </a:r>
            <a:r>
              <a:rPr lang="en-US" sz="1000" dirty="0" smtClean="0"/>
              <a:t>company-wide level </a:t>
            </a:r>
            <a:r>
              <a:rPr lang="en-US" sz="1000" dirty="0"/>
              <a:t>in the effort to establish a process infrastructure and a process improvement culture</a:t>
            </a:r>
            <a:r>
              <a:rPr lang="en-US" sz="1000" dirty="0" smtClean="0"/>
              <a:t>. [. </a:t>
            </a:r>
            <a:r>
              <a:rPr lang="en-US" sz="1000" dirty="0"/>
              <a:t>. .] The key success factor in SAP’s journey from BPM concepts and ideas to </a:t>
            </a:r>
            <a:r>
              <a:rPr lang="en-US" sz="1000" dirty="0" smtClean="0"/>
              <a:t>measurable impact </a:t>
            </a:r>
            <a:r>
              <a:rPr lang="en-US" sz="1000" dirty="0"/>
              <a:t>[. . .] was the strategic alignment of BPM with top management support. [. . .] </a:t>
            </a:r>
            <a:r>
              <a:rPr lang="en-US" sz="1000" dirty="0" smtClean="0"/>
              <a:t>The Process </a:t>
            </a:r>
            <a:r>
              <a:rPr lang="en-US" sz="1000" dirty="0"/>
              <a:t>Manager is responsible for defining the process improvement goal (with </a:t>
            </a:r>
            <a:r>
              <a:rPr lang="en-US" sz="1000" dirty="0" smtClean="0"/>
              <a:t>approval from </a:t>
            </a:r>
            <a:r>
              <a:rPr lang="en-US" sz="1000" dirty="0"/>
              <a:t>the Business Owner), which is typically derived from the SAP strategy (</a:t>
            </a:r>
            <a:r>
              <a:rPr lang="en-US" sz="1000" dirty="0" err="1" smtClean="0"/>
              <a:t>im-provement</a:t>
            </a:r>
            <a:r>
              <a:rPr lang="en-US" sz="1000" dirty="0" smtClean="0"/>
              <a:t> portfolio</a:t>
            </a:r>
            <a:r>
              <a:rPr lang="en-US" sz="1000" dirty="0"/>
              <a:t>, strategic objectives), from a current issue in the process (impediment, </a:t>
            </a:r>
            <a:r>
              <a:rPr lang="en-US" sz="1000" dirty="0" smtClean="0"/>
              <a:t>audit finding</a:t>
            </a:r>
            <a:r>
              <a:rPr lang="en-US" sz="1000" dirty="0"/>
              <a:t>), or from an idea from the SAP idea management initiative. [. . .] The effect of </a:t>
            </a:r>
            <a:r>
              <a:rPr lang="en-US" sz="1000" dirty="0" smtClean="0"/>
              <a:t>the process </a:t>
            </a:r>
            <a:r>
              <a:rPr lang="en-US" sz="1000" dirty="0"/>
              <a:t>changes </a:t>
            </a:r>
            <a:r>
              <a:rPr lang="en-US" sz="1000" dirty="0" smtClean="0"/>
              <a:t>are </a:t>
            </a:r>
            <a:r>
              <a:rPr lang="en-US" sz="1000" dirty="0"/>
              <a:t>measured according to Process Performance Indicators (PPIs), </a:t>
            </a:r>
            <a:r>
              <a:rPr lang="en-US" sz="1000" dirty="0" smtClean="0"/>
              <a:t>which in-</a:t>
            </a:r>
            <a:r>
              <a:rPr lang="en-US" sz="1000" dirty="0" err="1" smtClean="0"/>
              <a:t>clude</a:t>
            </a:r>
            <a:r>
              <a:rPr lang="en-US" sz="1000" dirty="0" smtClean="0"/>
              <a:t> </a:t>
            </a:r>
            <a:r>
              <a:rPr lang="en-US" sz="1000" dirty="0"/>
              <a:t>throughput time, </a:t>
            </a:r>
            <a:r>
              <a:rPr lang="en-US" sz="1000" dirty="0" err="1" smtClean="0"/>
              <a:t>cus-tomer</a:t>
            </a:r>
            <a:r>
              <a:rPr lang="en-US" sz="1000" dirty="0" smtClean="0"/>
              <a:t> </a:t>
            </a:r>
            <a:r>
              <a:rPr lang="en-US" sz="1000" dirty="0"/>
              <a:t>satisfaction, and cost per unit output. These PPIs </a:t>
            </a:r>
            <a:r>
              <a:rPr lang="en-US" sz="1000" dirty="0" smtClean="0"/>
              <a:t>are measured </a:t>
            </a:r>
            <a:r>
              <a:rPr lang="en-US" sz="1000" dirty="0"/>
              <a:t>by the Process Manager and compared with </a:t>
            </a:r>
            <a:r>
              <a:rPr lang="en-US" sz="1000" dirty="0" smtClean="0"/>
              <a:t>pre-</a:t>
            </a:r>
            <a:r>
              <a:rPr lang="en-US" sz="1000" dirty="0" err="1" smtClean="0"/>
              <a:t>viously</a:t>
            </a:r>
            <a:r>
              <a:rPr lang="en-US" sz="1000" dirty="0" smtClean="0"/>
              <a:t> </a:t>
            </a:r>
            <a:r>
              <a:rPr lang="en-US" sz="1000" dirty="0"/>
              <a:t>defined success criteria</a:t>
            </a:r>
            <a:r>
              <a:rPr lang="en-US" sz="1000" dirty="0" smtClean="0"/>
              <a:t>. </a:t>
            </a:r>
            <a:br>
              <a:rPr lang="en-US" sz="1000" dirty="0" smtClean="0"/>
            </a:br>
            <a:r>
              <a:rPr lang="en-US" sz="1000" dirty="0" smtClean="0"/>
              <a:t>[. </a:t>
            </a:r>
            <a:r>
              <a:rPr lang="en-US" sz="1000" dirty="0"/>
              <a:t>. .] Although the triggers for actual </a:t>
            </a:r>
            <a:r>
              <a:rPr lang="en-US" sz="1000" dirty="0" smtClean="0"/>
              <a:t>process </a:t>
            </a:r>
            <a:r>
              <a:rPr lang="en-US" sz="1000" dirty="0"/>
              <a:t>improvement can be numerous, the [. . .] </a:t>
            </a:r>
            <a:r>
              <a:rPr lang="en-US" sz="1000" dirty="0" smtClean="0"/>
              <a:t>activities involved </a:t>
            </a:r>
            <a:r>
              <a:rPr lang="en-US" sz="1000" dirty="0"/>
              <a:t>in </a:t>
            </a:r>
            <a:r>
              <a:rPr lang="en-US" sz="1000" dirty="0" smtClean="0"/>
              <a:t>improving </a:t>
            </a:r>
            <a:r>
              <a:rPr lang="en-US" sz="1000" dirty="0"/>
              <a:t>a process are standardized and, as such, are documented in </a:t>
            </a:r>
            <a:r>
              <a:rPr lang="en-US" sz="1000" dirty="0" smtClean="0"/>
              <a:t>the SAP </a:t>
            </a:r>
            <a:r>
              <a:rPr lang="en-US" sz="1000" dirty="0"/>
              <a:t>Process Map</a:t>
            </a:r>
            <a:r>
              <a:rPr lang="en-US" sz="1000" dirty="0" smtClean="0"/>
              <a:t>.”</a:t>
            </a:r>
          </a:p>
          <a:p>
            <a:endParaRPr lang="de-AT" sz="200" dirty="0" smtClean="0"/>
          </a:p>
          <a:p>
            <a:pPr marL="0" indent="0">
              <a:buNone/>
            </a:pPr>
            <a:r>
              <a:rPr lang="en-US" sz="1000" dirty="0" smtClean="0"/>
              <a:t>Reisert</a:t>
            </a:r>
            <a:r>
              <a:rPr lang="en-US" sz="1000" dirty="0"/>
              <a:t>, </a:t>
            </a:r>
            <a:r>
              <a:rPr lang="en-US" sz="1000" dirty="0" smtClean="0"/>
              <a:t>Zelt</a:t>
            </a:r>
            <a:r>
              <a:rPr lang="en-US" sz="1000" dirty="0"/>
              <a:t>, </a:t>
            </a:r>
            <a:r>
              <a:rPr lang="en-US" sz="1000" dirty="0" smtClean="0"/>
              <a:t>Wacker: </a:t>
            </a:r>
            <a:r>
              <a:rPr lang="en-US" sz="1000" dirty="0"/>
              <a:t>How to move from paper to impact in </a:t>
            </a:r>
            <a:r>
              <a:rPr lang="en-US" sz="1000" dirty="0" smtClean="0"/>
              <a:t>business process </a:t>
            </a:r>
            <a:r>
              <a:rPr lang="en-US" sz="1000" dirty="0"/>
              <a:t>management: The journey of </a:t>
            </a:r>
            <a:r>
              <a:rPr lang="en-US" sz="1000" dirty="0" smtClean="0"/>
              <a:t>SAP. </a:t>
            </a:r>
            <a:r>
              <a:rPr lang="en-US" sz="1000" dirty="0"/>
              <a:t>In </a:t>
            </a:r>
            <a:r>
              <a:rPr lang="en-US" sz="1000" dirty="0" smtClean="0"/>
              <a:t>vom Brocke, Mendling</a:t>
            </a:r>
            <a:r>
              <a:rPr lang="en-US" sz="1000" dirty="0"/>
              <a:t>, </a:t>
            </a:r>
            <a:r>
              <a:rPr lang="en-US" sz="1000" dirty="0" smtClean="0"/>
              <a:t>eds.: Business </a:t>
            </a:r>
            <a:r>
              <a:rPr lang="en-US" sz="1000" dirty="0"/>
              <a:t>Process Management Cases. Springer-Verlag, 2018.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http://www.bpm-cases.com/projects/how-to-move-from-paper-to-impact-in-business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smtClean="0"/>
              <a:t> </a:t>
            </a:r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12.3: Strategic </a:t>
            </a:r>
            <a:r>
              <a:rPr lang="de-AT" dirty="0" err="1" smtClean="0"/>
              <a:t>Alignment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3518565"/>
            <a:ext cx="2407901" cy="1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34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BPM decision making: What BPM decisions can be taken and when, to </a:t>
            </a:r>
            <a:r>
              <a:rPr lang="en-US" dirty="0" smtClean="0"/>
              <a:t>handle both </a:t>
            </a:r>
            <a:r>
              <a:rPr lang="en-US" dirty="0"/>
              <a:t>expected and unexpected circumstances?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roles and responsibilities: Is there a clear definition of BPM roles </a:t>
            </a:r>
            <a:r>
              <a:rPr lang="en-US" dirty="0" smtClean="0"/>
              <a:t>and associated </a:t>
            </a:r>
            <a:r>
              <a:rPr lang="en-US" dirty="0"/>
              <a:t>responsibilities?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performance measurement system: What mechanisms are in place </a:t>
            </a:r>
            <a:r>
              <a:rPr lang="en-US" dirty="0" smtClean="0"/>
              <a:t>to measure </a:t>
            </a:r>
            <a:r>
              <a:rPr lang="en-US" dirty="0"/>
              <a:t>process performance and how appropriate are these mechanisms </a:t>
            </a:r>
            <a:r>
              <a:rPr lang="en-US" dirty="0" smtClean="0"/>
              <a:t>based on </a:t>
            </a:r>
            <a:r>
              <a:rPr lang="en-US" dirty="0"/>
              <a:t>the chosen performance measures?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standards, conventions, and guidelines: How well are BPM standards</a:t>
            </a:r>
            <a:r>
              <a:rPr lang="en-US" dirty="0" smtClean="0"/>
              <a:t>, conventions</a:t>
            </a:r>
            <a:r>
              <a:rPr lang="en-US" dirty="0"/>
              <a:t>, and guidelines defined?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quality controls: What control measures are in place to review and </a:t>
            </a:r>
            <a:r>
              <a:rPr lang="en-US" dirty="0" smtClean="0"/>
              <a:t>guarantee quality </a:t>
            </a:r>
            <a:r>
              <a:rPr lang="en-US" dirty="0"/>
              <a:t>in all phases of a BPM project?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12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27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a case study, Reisert, Zelt, and Wacker report on the </a:t>
            </a:r>
            <a:r>
              <a:rPr lang="en-US" sz="1200" dirty="0" smtClean="0"/>
              <a:t>governance of BPM at SAP.</a:t>
            </a:r>
          </a:p>
          <a:p>
            <a:r>
              <a:rPr lang="en-US" sz="1200" dirty="0"/>
              <a:t>Which capability areas associated with </a:t>
            </a:r>
            <a:r>
              <a:rPr lang="en-US" sz="1200" dirty="0" smtClean="0"/>
              <a:t>governance are </a:t>
            </a:r>
            <a:r>
              <a:rPr lang="en-US" sz="1200" dirty="0"/>
              <a:t>described?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58360" y="1344612"/>
            <a:ext cx="4318000" cy="4237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“As the transformation significantly reduced the standard innovation cycle’s </a:t>
            </a:r>
            <a:r>
              <a:rPr lang="en-US" sz="1000" dirty="0" smtClean="0"/>
              <a:t>throughput time</a:t>
            </a:r>
            <a:r>
              <a:rPr lang="en-US" sz="1000" dirty="0"/>
              <a:t>, SAP decided to build on this success and founded the Productivity Consulting </a:t>
            </a:r>
            <a:r>
              <a:rPr lang="en-US" sz="1000" dirty="0" smtClean="0"/>
              <a:t>Group (</a:t>
            </a:r>
            <a:r>
              <a:rPr lang="en-US" sz="1000" dirty="0"/>
              <a:t>PCG). [. . .] PCG was founded as a process office with direct oversight over SAP’s </a:t>
            </a:r>
            <a:r>
              <a:rPr lang="en-US" sz="1000" dirty="0" smtClean="0"/>
              <a:t>corporate functions </a:t>
            </a:r>
            <a:r>
              <a:rPr lang="en-US" sz="1000" dirty="0"/>
              <a:t>throughout all regions. The PCG is responsible for establishing a </a:t>
            </a:r>
            <a:r>
              <a:rPr lang="en-US" sz="1000" dirty="0" smtClean="0"/>
              <a:t>process infrastructure </a:t>
            </a:r>
            <a:r>
              <a:rPr lang="en-US" sz="1000" dirty="0"/>
              <a:t>in the company, including process governance, idea management, and </a:t>
            </a:r>
            <a:r>
              <a:rPr lang="en-US" sz="1000" dirty="0" smtClean="0"/>
              <a:t> improvement services</a:t>
            </a:r>
            <a:r>
              <a:rPr lang="en-US" sz="1000" dirty="0"/>
              <a:t>. The PCG is located in the area of SAP’s COO [the Chief </a:t>
            </a:r>
            <a:r>
              <a:rPr lang="en-US" sz="1000" dirty="0" smtClean="0"/>
              <a:t>Operations Officer</a:t>
            </a:r>
            <a:r>
              <a:rPr lang="en-US" sz="1000" dirty="0"/>
              <a:t>], which facilitates a direct connection between the PCG’s portfolio and the </a:t>
            </a:r>
            <a:r>
              <a:rPr lang="en-US" sz="1000" dirty="0" smtClean="0"/>
              <a:t>corporate strategy</a:t>
            </a:r>
            <a:r>
              <a:rPr lang="en-US" sz="1000" dirty="0"/>
              <a:t>. By grouping PCG with an organizational unit called Business Insight and Technology</a:t>
            </a:r>
            <a:r>
              <a:rPr lang="en-US" sz="1000" dirty="0" smtClean="0"/>
              <a:t>, the </a:t>
            </a:r>
            <a:r>
              <a:rPr lang="en-US" sz="1000" dirty="0"/>
              <a:t>company ensures a close relationship with IT projects and innovations. [. . .] </a:t>
            </a:r>
            <a:r>
              <a:rPr lang="en-US" sz="1000" dirty="0" smtClean="0"/>
              <a:t>PCG manages </a:t>
            </a:r>
            <a:r>
              <a:rPr lang="en-US" sz="1000" dirty="0"/>
              <a:t>the SAP Process Map and provides SAP-wide BPM standards on how to design</a:t>
            </a:r>
            <a:r>
              <a:rPr lang="en-US" sz="1000" dirty="0" smtClean="0"/>
              <a:t>, measure</a:t>
            </a:r>
            <a:r>
              <a:rPr lang="en-US" sz="1000" dirty="0"/>
              <a:t>, and improve processes. It also manages the BPM community, which entails </a:t>
            </a:r>
            <a:r>
              <a:rPr lang="en-US" sz="1000" dirty="0" smtClean="0"/>
              <a:t>educating the </a:t>
            </a:r>
            <a:r>
              <a:rPr lang="en-US" sz="1000" dirty="0"/>
              <a:t>Process Managers on BPM methodology. Process Managers are responsible </a:t>
            </a:r>
            <a:r>
              <a:rPr lang="en-US" sz="1000" dirty="0" smtClean="0"/>
              <a:t>for defining</a:t>
            </a:r>
            <a:r>
              <a:rPr lang="en-US" sz="1000" dirty="0"/>
              <a:t>, operating, and improving processes, so they pursue the business goals, strategies</a:t>
            </a:r>
            <a:r>
              <a:rPr lang="en-US" sz="1000" dirty="0" smtClean="0"/>
              <a:t>, and </a:t>
            </a:r>
            <a:r>
              <a:rPr lang="en-US" sz="1000" dirty="0"/>
              <a:t>objectives defined by Business Owners. [. . .] The effect of the process changes are </a:t>
            </a:r>
            <a:r>
              <a:rPr lang="en-US" sz="1000" dirty="0" smtClean="0"/>
              <a:t>measured according </a:t>
            </a:r>
            <a:r>
              <a:rPr lang="en-US" sz="1000" dirty="0"/>
              <a:t>to Process Performance Indicators (PPIs). [. . .] SAP uses its own </a:t>
            </a:r>
            <a:r>
              <a:rPr lang="en-US" sz="1000" dirty="0" smtClean="0"/>
              <a:t>process maturity </a:t>
            </a:r>
            <a:r>
              <a:rPr lang="en-US" sz="1000" dirty="0"/>
              <a:t>model that has been tailored to the company’s needs.”</a:t>
            </a:r>
            <a:endParaRPr lang="de-AT" sz="200" dirty="0" smtClean="0"/>
          </a:p>
          <a:p>
            <a:pPr marL="0" indent="0">
              <a:buNone/>
            </a:pPr>
            <a:r>
              <a:rPr lang="en-US" sz="1000" dirty="0" smtClean="0"/>
              <a:t>Reisert</a:t>
            </a:r>
            <a:r>
              <a:rPr lang="en-US" sz="1000" dirty="0"/>
              <a:t>, </a:t>
            </a:r>
            <a:r>
              <a:rPr lang="en-US" sz="1000" dirty="0" smtClean="0"/>
              <a:t>Zelt</a:t>
            </a:r>
            <a:r>
              <a:rPr lang="en-US" sz="1000" dirty="0"/>
              <a:t>, </a:t>
            </a:r>
            <a:r>
              <a:rPr lang="en-US" sz="1000" dirty="0" smtClean="0"/>
              <a:t>Wacker: </a:t>
            </a:r>
            <a:r>
              <a:rPr lang="en-US" sz="1000" dirty="0"/>
              <a:t>How to move from paper to impact in </a:t>
            </a:r>
            <a:r>
              <a:rPr lang="en-US" sz="1000" dirty="0" smtClean="0"/>
              <a:t>business process </a:t>
            </a:r>
            <a:r>
              <a:rPr lang="en-US" sz="1000" dirty="0"/>
              <a:t>management: The journey of </a:t>
            </a:r>
            <a:r>
              <a:rPr lang="en-US" sz="1000" dirty="0" smtClean="0"/>
              <a:t>SAP. </a:t>
            </a:r>
            <a:r>
              <a:rPr lang="en-US" sz="1000" dirty="0"/>
              <a:t>In </a:t>
            </a:r>
            <a:r>
              <a:rPr lang="en-US" sz="1000" dirty="0" smtClean="0"/>
              <a:t>vom Brocke, Mendling</a:t>
            </a:r>
            <a:r>
              <a:rPr lang="en-US" sz="1000" dirty="0"/>
              <a:t>, </a:t>
            </a:r>
            <a:r>
              <a:rPr lang="en-US" sz="1000" dirty="0" smtClean="0"/>
              <a:t>eds.: Business </a:t>
            </a:r>
            <a:r>
              <a:rPr lang="en-US" sz="1000" dirty="0"/>
              <a:t>Process Management Cases. Springer-Verlag, 2018.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http://www.bpm-cases.com/projects/how-to-move-from-paper-to-impact-in-business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smtClean="0"/>
              <a:t> </a:t>
            </a:r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12.4: </a:t>
            </a:r>
            <a:r>
              <a:rPr lang="de-AT" dirty="0" err="1" smtClean="0"/>
              <a:t>Governance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3518565"/>
            <a:ext cx="2407901" cy="1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275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Process knowledge: To what level do process participants and related </a:t>
            </a:r>
            <a:r>
              <a:rPr lang="en-US" dirty="0" smtClean="0"/>
              <a:t>process stakeholders </a:t>
            </a:r>
            <a:r>
              <a:rPr lang="en-US" dirty="0"/>
              <a:t>know the processes they participate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knowledge: How much do the people in BPM roles, such as </a:t>
            </a:r>
            <a:r>
              <a:rPr lang="en-US" dirty="0" smtClean="0"/>
              <a:t>process analysts</a:t>
            </a:r>
            <a:r>
              <a:rPr lang="en-US" dirty="0"/>
              <a:t>, know about BPM methods and tools?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and process training: How developed is the corporate training in </a:t>
            </a:r>
            <a:r>
              <a:rPr lang="en-US" dirty="0" smtClean="0"/>
              <a:t>BPM and </a:t>
            </a:r>
            <a:r>
              <a:rPr lang="en-US" dirty="0"/>
              <a:t>business processes?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collaboration and communication: How do process </a:t>
            </a:r>
            <a:r>
              <a:rPr lang="en-US" dirty="0" smtClean="0"/>
              <a:t>stakeholders collaborate and </a:t>
            </a:r>
            <a:r>
              <a:rPr lang="en-US" dirty="0"/>
              <a:t>communicate with each other for the achievement of process objectives?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Propensity </a:t>
            </a:r>
            <a:r>
              <a:rPr lang="en-US" dirty="0"/>
              <a:t>to lead BPM: How willing is a company’s management team </a:t>
            </a:r>
            <a:r>
              <a:rPr lang="en-US" dirty="0" smtClean="0"/>
              <a:t>to lead </a:t>
            </a:r>
            <a:r>
              <a:rPr lang="en-US" dirty="0"/>
              <a:t>BPM projects?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14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672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Continuing with the case study by Reisert, Zelt, and Wacker, the </a:t>
            </a:r>
            <a:r>
              <a:rPr lang="en-US" sz="1200" dirty="0" smtClean="0"/>
              <a:t>extract below </a:t>
            </a:r>
            <a:r>
              <a:rPr lang="en-US" sz="1200" dirty="0"/>
              <a:t>reports on the activities of the Productivity Consulting Group (PCG</a:t>
            </a:r>
            <a:r>
              <a:rPr lang="en-US" sz="1200" dirty="0" smtClean="0"/>
              <a:t>), which </a:t>
            </a:r>
            <a:r>
              <a:rPr lang="en-US" sz="1200" dirty="0"/>
              <a:t>is in charge of BPM at SAP and of the people in relation to BPM activities.</a:t>
            </a:r>
            <a:endParaRPr lang="en-US" sz="1200" dirty="0" smtClean="0"/>
          </a:p>
          <a:p>
            <a:r>
              <a:rPr lang="en-US" sz="1200" dirty="0"/>
              <a:t>Which capability areas associated with </a:t>
            </a:r>
            <a:r>
              <a:rPr lang="en-US" sz="1200" dirty="0" smtClean="0"/>
              <a:t>people are </a:t>
            </a:r>
            <a:r>
              <a:rPr lang="en-US" sz="1200" dirty="0"/>
              <a:t>described?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58360" y="1344612"/>
            <a:ext cx="4318000" cy="4237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“The PCG supports a series of communication and enablement activities in order to </a:t>
            </a:r>
            <a:r>
              <a:rPr lang="en-US" sz="1000" dirty="0" smtClean="0"/>
              <a:t>establish a </a:t>
            </a:r>
            <a:r>
              <a:rPr lang="en-US" sz="1000" dirty="0"/>
              <a:t>solid relationship with the BPM community.</a:t>
            </a:r>
          </a:p>
          <a:p>
            <a:r>
              <a:rPr lang="en-US" sz="1000" dirty="0" smtClean="0"/>
              <a:t>SAP </a:t>
            </a:r>
            <a:r>
              <a:rPr lang="en-US" sz="1000" dirty="0"/>
              <a:t>Process Excellence Newsletter: Bi-monthly issues that contain training offers</a:t>
            </a:r>
            <a:r>
              <a:rPr lang="en-US" sz="1000" dirty="0" smtClean="0"/>
              <a:t>, information </a:t>
            </a:r>
            <a:r>
              <a:rPr lang="en-US" sz="1000" dirty="0"/>
              <a:t>on upcoming events and success stories on process improvement.</a:t>
            </a:r>
          </a:p>
          <a:p>
            <a:r>
              <a:rPr lang="en-US" sz="1000" dirty="0" smtClean="0"/>
              <a:t>Process </a:t>
            </a:r>
            <a:r>
              <a:rPr lang="en-US" sz="1000" dirty="0"/>
              <a:t>Manager Information Sessions: Bi-monthly sessions for Process Managers </a:t>
            </a:r>
            <a:r>
              <a:rPr lang="en-US" sz="1000" dirty="0" smtClean="0"/>
              <a:t>to share </a:t>
            </a:r>
            <a:r>
              <a:rPr lang="en-US" sz="1000" dirty="0"/>
              <a:t>best practices and roll out information about BPM standards.</a:t>
            </a:r>
          </a:p>
          <a:p>
            <a:r>
              <a:rPr lang="en-US" sz="1000" dirty="0" smtClean="0"/>
              <a:t>Process </a:t>
            </a:r>
            <a:r>
              <a:rPr lang="en-US" sz="1000" dirty="0"/>
              <a:t>Management Training: Classroom and virtual training sessions on [SAP’s</a:t>
            </a:r>
            <a:r>
              <a:rPr lang="en-US" sz="1000" dirty="0" smtClean="0"/>
              <a:t>] BPM </a:t>
            </a:r>
            <a:r>
              <a:rPr lang="en-US" sz="1000" dirty="0"/>
              <a:t>methodology, tools, and best practices (from Process Managers for Process Managers).</a:t>
            </a:r>
          </a:p>
          <a:p>
            <a:r>
              <a:rPr lang="en-US" sz="1000" dirty="0" smtClean="0"/>
              <a:t>SAP </a:t>
            </a:r>
            <a:r>
              <a:rPr lang="en-US" sz="1000" dirty="0"/>
              <a:t>Process Summit: Annual event where all Process Managers come together </a:t>
            </a:r>
            <a:r>
              <a:rPr lang="en-US" sz="1000" dirty="0" smtClean="0"/>
              <a:t>to exchange </a:t>
            </a:r>
            <a:r>
              <a:rPr lang="en-US" sz="1000" dirty="0"/>
              <a:t>best practices, get inspiration from external speakers, and learn about </a:t>
            </a:r>
            <a:r>
              <a:rPr lang="en-US" sz="1000" dirty="0" smtClean="0"/>
              <a:t>new topics </a:t>
            </a:r>
            <a:r>
              <a:rPr lang="en-US" sz="1000" dirty="0"/>
              <a:t>related to BPM.</a:t>
            </a:r>
          </a:p>
          <a:p>
            <a:r>
              <a:rPr lang="en-US" sz="1000" dirty="0" smtClean="0"/>
              <a:t>SAP </a:t>
            </a:r>
            <a:r>
              <a:rPr lang="en-US" sz="1000" dirty="0"/>
              <a:t>Process Excellence Award: Increases the visibility of excellent processes and </a:t>
            </a:r>
            <a:r>
              <a:rPr lang="en-US" sz="1000" dirty="0" smtClean="0"/>
              <a:t>provides a </a:t>
            </a:r>
            <a:r>
              <a:rPr lang="en-US" sz="1000" dirty="0"/>
              <a:t>platform for employees who are working on process improvement by </a:t>
            </a:r>
            <a:r>
              <a:rPr lang="en-US" sz="1000" dirty="0" smtClean="0"/>
              <a:t>rewarding outstanding </a:t>
            </a:r>
            <a:r>
              <a:rPr lang="en-US" sz="1000" dirty="0"/>
              <a:t>processes that accomplish measurable process improvements and have </a:t>
            </a:r>
            <a:r>
              <a:rPr lang="en-US" sz="1000" dirty="0" smtClean="0"/>
              <a:t>a positive </a:t>
            </a:r>
            <a:r>
              <a:rPr lang="en-US" sz="1000" dirty="0"/>
              <a:t>impact on the company</a:t>
            </a:r>
            <a:r>
              <a:rPr lang="en-US" sz="1000" dirty="0" smtClean="0"/>
              <a:t>.”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Reisert</a:t>
            </a:r>
            <a:r>
              <a:rPr lang="en-US" sz="1000" dirty="0"/>
              <a:t>, </a:t>
            </a:r>
            <a:r>
              <a:rPr lang="en-US" sz="1000" dirty="0" smtClean="0"/>
              <a:t>Zelt</a:t>
            </a:r>
            <a:r>
              <a:rPr lang="en-US" sz="1000" dirty="0"/>
              <a:t>, </a:t>
            </a:r>
            <a:r>
              <a:rPr lang="en-US" sz="1000" dirty="0" smtClean="0"/>
              <a:t>Wacker: </a:t>
            </a:r>
            <a:r>
              <a:rPr lang="en-US" sz="1000" dirty="0"/>
              <a:t>How to move from paper to impact in </a:t>
            </a:r>
            <a:r>
              <a:rPr lang="en-US" sz="1000" dirty="0" smtClean="0"/>
              <a:t>business process </a:t>
            </a:r>
            <a:r>
              <a:rPr lang="en-US" sz="1000" dirty="0"/>
              <a:t>management: The journey of </a:t>
            </a:r>
            <a:r>
              <a:rPr lang="en-US" sz="1000" dirty="0" smtClean="0"/>
              <a:t>SAP. </a:t>
            </a:r>
            <a:r>
              <a:rPr lang="en-US" sz="1000" dirty="0"/>
              <a:t>In </a:t>
            </a:r>
            <a:r>
              <a:rPr lang="en-US" sz="1000" dirty="0" smtClean="0"/>
              <a:t>vom Brocke, Mendling</a:t>
            </a:r>
            <a:r>
              <a:rPr lang="en-US" sz="1000" dirty="0"/>
              <a:t>, </a:t>
            </a:r>
            <a:r>
              <a:rPr lang="en-US" sz="1000" dirty="0" smtClean="0"/>
              <a:t>eds.: Business </a:t>
            </a:r>
            <a:r>
              <a:rPr lang="en-US" sz="1000" dirty="0"/>
              <a:t>Process Management Cases. Springer-Verlag, 2018.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http://www.bpm-cases.com/projects/how-to-move-from-paper-to-impact-in-business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smtClean="0"/>
              <a:t> </a:t>
            </a:r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15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12.5: People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3518565"/>
            <a:ext cx="2407901" cy="1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81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Responsiveness to process change: To what extent does the organization </a:t>
            </a:r>
            <a:r>
              <a:rPr lang="en-US" dirty="0" smtClean="0"/>
              <a:t>embrace and </a:t>
            </a:r>
            <a:r>
              <a:rPr lang="en-US" dirty="0"/>
              <a:t>respond to continuous process change?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Embedding </a:t>
            </a:r>
            <a:r>
              <a:rPr lang="en-US" dirty="0"/>
              <a:t>of process values and beliefs: How deep is process-thinking </a:t>
            </a:r>
            <a:r>
              <a:rPr lang="en-US" dirty="0" smtClean="0"/>
              <a:t>ingrained in </a:t>
            </a:r>
            <a:r>
              <a:rPr lang="en-US" dirty="0"/>
              <a:t>the corporate values and beliefs?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Adherence </a:t>
            </a:r>
            <a:r>
              <a:rPr lang="en-US" dirty="0"/>
              <a:t>to process design: To what degree do process participants </a:t>
            </a:r>
            <a:r>
              <a:rPr lang="en-US" dirty="0" smtClean="0"/>
              <a:t>adhere to </a:t>
            </a:r>
            <a:r>
              <a:rPr lang="en-US" dirty="0"/>
              <a:t>process designs?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Leadership </a:t>
            </a:r>
            <a:r>
              <a:rPr lang="en-US" dirty="0"/>
              <a:t>attention to BPM: How much support do leaders exhibit </a:t>
            </a:r>
            <a:r>
              <a:rPr lang="en-US" dirty="0" smtClean="0"/>
              <a:t>for BPM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BPM </a:t>
            </a:r>
            <a:r>
              <a:rPr lang="en-US" dirty="0"/>
              <a:t>social networks: Are social network in place to shape and </a:t>
            </a:r>
            <a:r>
              <a:rPr lang="en-US" dirty="0" smtClean="0"/>
              <a:t>disseminate BPM </a:t>
            </a:r>
            <a:r>
              <a:rPr lang="en-US" dirty="0"/>
              <a:t>in the organization?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16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02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The last extract from the case study by Reisert, Zelt, and </a:t>
            </a:r>
            <a:r>
              <a:rPr lang="en-US" sz="1200" dirty="0" smtClean="0"/>
              <a:t>Wacker reports </a:t>
            </a:r>
            <a:r>
              <a:rPr lang="en-US" sz="1200" dirty="0"/>
              <a:t>on the results and lessons learned from the way SAP embraced BPM.</a:t>
            </a:r>
            <a:endParaRPr lang="en-US" sz="1200" dirty="0" smtClean="0"/>
          </a:p>
          <a:p>
            <a:r>
              <a:rPr lang="en-US" sz="1200" dirty="0"/>
              <a:t>Which results can be related to the capability areas associated with culture? </a:t>
            </a:r>
            <a:r>
              <a:rPr lang="en-US" sz="1200" dirty="0" smtClean="0"/>
              <a:t>Consider also </a:t>
            </a:r>
            <a:r>
              <a:rPr lang="en-US" sz="1200" dirty="0"/>
              <a:t>the descriptions for Exercise </a:t>
            </a:r>
            <a:r>
              <a:rPr lang="en-US" sz="1200" dirty="0" smtClean="0"/>
              <a:t>12.5.</a:t>
            </a:r>
            <a:endParaRPr lang="en-US" sz="1200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58360" y="1344612"/>
            <a:ext cx="4318000" cy="4237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“With the implementation of the SAP Process Map and easy-to-use tools for process documentation, process modeling has become an important part of Process Managers’ jobs</a:t>
            </a:r>
            <a:r>
              <a:rPr lang="en-US" sz="1000" dirty="0" smtClean="0"/>
              <a:t>. Currently</a:t>
            </a:r>
            <a:r>
              <a:rPr lang="en-US" sz="1000" dirty="0"/>
              <a:t>, 626 employees have an editor user for process modeling, and more than </a:t>
            </a:r>
            <a:r>
              <a:rPr lang="en-US" sz="1000" dirty="0" smtClean="0"/>
              <a:t>1,200 employees </a:t>
            </a:r>
            <a:r>
              <a:rPr lang="en-US" sz="1000" dirty="0"/>
              <a:t>are enrolled in internal training that helps them to design and leverage </a:t>
            </a:r>
            <a:r>
              <a:rPr lang="en-US" sz="1000" dirty="0" smtClean="0"/>
              <a:t>processes at </a:t>
            </a:r>
            <a:r>
              <a:rPr lang="en-US" sz="1000" dirty="0"/>
              <a:t>SAP. Today, 92% of all Level 3 processes are documented and published in </a:t>
            </a:r>
            <a:r>
              <a:rPr lang="en-US" sz="1000" dirty="0" smtClean="0"/>
              <a:t>the SAP </a:t>
            </a:r>
            <a:r>
              <a:rPr lang="en-US" sz="1000" dirty="0"/>
              <a:t>Process Map, and 1,023 processes on Level 3 and below are documented. [. . .] </a:t>
            </a:r>
            <a:r>
              <a:rPr lang="en-US" sz="1000" dirty="0" smtClean="0"/>
              <a:t>Based on </a:t>
            </a:r>
            <a:r>
              <a:rPr lang="en-US" sz="1000" dirty="0"/>
              <a:t>a sample of 100 projects per year, SAP currently achieves a typical result of 20:1 </a:t>
            </a:r>
            <a:r>
              <a:rPr lang="en-US" sz="1000" dirty="0" smtClean="0"/>
              <a:t>payback and </a:t>
            </a:r>
            <a:r>
              <a:rPr lang="en-US" sz="1000" dirty="0"/>
              <a:t>a customer satisfaction that exceeds 75%. In addition, many processes’ </a:t>
            </a:r>
            <a:r>
              <a:rPr lang="en-US" sz="1000" dirty="0" smtClean="0"/>
              <a:t>processing time </a:t>
            </a:r>
            <a:r>
              <a:rPr lang="en-US" sz="1000" dirty="0"/>
              <a:t>has been reduced significantly, including a process in the marketing services team </a:t>
            </a:r>
            <a:r>
              <a:rPr lang="en-US" sz="1000" dirty="0" smtClean="0"/>
              <a:t>that eliminated </a:t>
            </a:r>
            <a:r>
              <a:rPr lang="en-US" sz="1000" dirty="0"/>
              <a:t>eleven process steps and reduced processing time by up to 74%. [. . .] A </a:t>
            </a:r>
            <a:r>
              <a:rPr lang="en-US" sz="1000" dirty="0" smtClean="0"/>
              <a:t>strong BPM </a:t>
            </a:r>
            <a:r>
              <a:rPr lang="en-US" sz="1000" dirty="0"/>
              <a:t>community and a culture that supports BPM initiatives, where every single </a:t>
            </a:r>
            <a:r>
              <a:rPr lang="en-US" sz="1000" dirty="0" smtClean="0"/>
              <a:t>employee contributes </a:t>
            </a:r>
            <a:r>
              <a:rPr lang="en-US" sz="1000" dirty="0"/>
              <a:t>to process improvement, are essential. SAP established the Process </a:t>
            </a:r>
            <a:r>
              <a:rPr lang="en-US" sz="1000" dirty="0" smtClean="0"/>
              <a:t>Excellence Award</a:t>
            </a:r>
            <a:r>
              <a:rPr lang="en-US" sz="1000" dirty="0"/>
              <a:t>, process management events, and other activities that contribute to the creation of </a:t>
            </a:r>
            <a:r>
              <a:rPr lang="en-US" sz="1000" dirty="0" smtClean="0"/>
              <a:t>a process </a:t>
            </a:r>
            <a:r>
              <a:rPr lang="en-US" sz="1000" dirty="0"/>
              <a:t>management culture and a deeper understanding of the value of BPM.”</a:t>
            </a:r>
          </a:p>
          <a:p>
            <a:pPr marL="0" indent="0">
              <a:buNone/>
            </a:pPr>
            <a:r>
              <a:rPr lang="en-US" sz="1000" dirty="0" smtClean="0"/>
              <a:t>Reisert</a:t>
            </a:r>
            <a:r>
              <a:rPr lang="en-US" sz="1000" dirty="0"/>
              <a:t>, </a:t>
            </a:r>
            <a:r>
              <a:rPr lang="en-US" sz="1000" dirty="0" smtClean="0"/>
              <a:t>Zelt</a:t>
            </a:r>
            <a:r>
              <a:rPr lang="en-US" sz="1000" dirty="0"/>
              <a:t>, </a:t>
            </a:r>
            <a:r>
              <a:rPr lang="en-US" sz="1000" dirty="0" smtClean="0"/>
              <a:t>Wacker: </a:t>
            </a:r>
            <a:r>
              <a:rPr lang="en-US" sz="1000" dirty="0"/>
              <a:t>How to move from paper to impact in </a:t>
            </a:r>
            <a:r>
              <a:rPr lang="en-US" sz="1000" dirty="0" smtClean="0"/>
              <a:t>business process </a:t>
            </a:r>
            <a:r>
              <a:rPr lang="en-US" sz="1000" dirty="0"/>
              <a:t>management: The journey of </a:t>
            </a:r>
            <a:r>
              <a:rPr lang="en-US" sz="1000" dirty="0" smtClean="0"/>
              <a:t>SAP. </a:t>
            </a:r>
            <a:r>
              <a:rPr lang="en-US" sz="1000" dirty="0"/>
              <a:t>In </a:t>
            </a:r>
            <a:r>
              <a:rPr lang="en-US" sz="1000" dirty="0" smtClean="0"/>
              <a:t>vom Brocke, Mendling</a:t>
            </a:r>
            <a:r>
              <a:rPr lang="en-US" sz="1000" dirty="0"/>
              <a:t>, </a:t>
            </a:r>
            <a:r>
              <a:rPr lang="en-US" sz="1000" dirty="0" smtClean="0"/>
              <a:t>eds.: Business </a:t>
            </a:r>
            <a:r>
              <a:rPr lang="en-US" sz="1000" dirty="0"/>
              <a:t>Process Management Cases. Springer-Verlag, 2018.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http://www.bpm-cases.com/projects/how-to-move-from-paper-to-impact-in-business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smtClean="0"/>
              <a:t> </a:t>
            </a:r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17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12.6: Culture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3518565"/>
            <a:ext cx="2407901" cy="1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158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Barriers to BPM Success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Six Success Factors of BPM Maturity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Strategic Alignment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Governance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People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Culture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Measuring Process Maturity and BPM Maturity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18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12: BPM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 Enterprise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22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1200" dirty="0" smtClean="0"/>
              <a:t>Assessment </a:t>
            </a:r>
            <a:r>
              <a:rPr lang="de-AT" sz="1200" dirty="0" err="1" smtClean="0"/>
              <a:t>of</a:t>
            </a:r>
            <a:r>
              <a:rPr lang="de-AT" sz="1200" dirty="0" smtClean="0"/>
              <a:t> </a:t>
            </a:r>
            <a:r>
              <a:rPr lang="en-US" sz="1200" dirty="0"/>
              <a:t>how </a:t>
            </a:r>
            <a:r>
              <a:rPr lang="en-US" sz="1200" dirty="0" smtClean="0"/>
              <a:t>broad and </a:t>
            </a:r>
            <a:r>
              <a:rPr lang="en-US" sz="1200" dirty="0"/>
              <a:t>deep a given spectrum of business processes </a:t>
            </a:r>
            <a:r>
              <a:rPr lang="en-US" sz="1200" dirty="0" smtClean="0"/>
              <a:t>is.</a:t>
            </a:r>
          </a:p>
          <a:p>
            <a:r>
              <a:rPr lang="de-AT" sz="1200" dirty="0" err="1" smtClean="0"/>
              <a:t>Supported</a:t>
            </a:r>
            <a:r>
              <a:rPr lang="de-AT" sz="1200" dirty="0" smtClean="0"/>
              <a:t> </a:t>
            </a:r>
            <a:r>
              <a:rPr lang="de-AT" sz="1200" dirty="0" err="1" smtClean="0"/>
              <a:t>by</a:t>
            </a:r>
            <a:r>
              <a:rPr lang="de-AT" sz="1200" dirty="0" smtClean="0"/>
              <a:t> </a:t>
            </a:r>
            <a:r>
              <a:rPr lang="en-US" sz="1200" dirty="0"/>
              <a:t>Capability Maturity Model </a:t>
            </a:r>
            <a:r>
              <a:rPr lang="en-US" sz="1200" dirty="0" smtClean="0"/>
              <a:t>Integration (</a:t>
            </a:r>
            <a:r>
              <a:rPr lang="en-US" sz="1200" dirty="0"/>
              <a:t>CMMI</a:t>
            </a:r>
            <a:r>
              <a:rPr lang="en-US" sz="1200" dirty="0" smtClean="0"/>
              <a:t>) by </a:t>
            </a:r>
            <a:r>
              <a:rPr lang="en-US" sz="1200" dirty="0"/>
              <a:t>the CMMI </a:t>
            </a:r>
            <a:r>
              <a:rPr lang="en-US" sz="1200" dirty="0" smtClean="0"/>
              <a:t>Institute.</a:t>
            </a:r>
          </a:p>
          <a:p>
            <a:pPr lvl="1"/>
            <a:r>
              <a:rPr lang="en-US" sz="1200" dirty="0" smtClean="0"/>
              <a:t>Level 1 </a:t>
            </a:r>
            <a:r>
              <a:rPr lang="en-US" sz="1200" dirty="0"/>
              <a:t>(Initial), </a:t>
            </a:r>
            <a:endParaRPr lang="en-US" sz="1200" dirty="0" smtClean="0"/>
          </a:p>
          <a:p>
            <a:pPr lvl="1"/>
            <a:r>
              <a:rPr lang="en-US" sz="1200" dirty="0" smtClean="0"/>
              <a:t>Level </a:t>
            </a:r>
            <a:r>
              <a:rPr lang="en-US" sz="1200" dirty="0"/>
              <a:t>2 (Managed), </a:t>
            </a:r>
            <a:endParaRPr lang="en-US" sz="1200" dirty="0" smtClean="0"/>
          </a:p>
          <a:p>
            <a:pPr lvl="1"/>
            <a:r>
              <a:rPr lang="en-US" sz="1200" dirty="0" smtClean="0"/>
              <a:t>Level </a:t>
            </a:r>
            <a:r>
              <a:rPr lang="en-US" sz="1200" dirty="0"/>
              <a:t>3 (Defined), </a:t>
            </a:r>
            <a:endParaRPr lang="en-US" sz="1200" dirty="0" smtClean="0"/>
          </a:p>
          <a:p>
            <a:pPr lvl="1"/>
            <a:r>
              <a:rPr lang="en-US" sz="1200" dirty="0" smtClean="0"/>
              <a:t>Level </a:t>
            </a:r>
            <a:r>
              <a:rPr lang="en-US" sz="1200" dirty="0"/>
              <a:t>4 (Quantitatively managed),</a:t>
            </a:r>
          </a:p>
          <a:p>
            <a:pPr lvl="1"/>
            <a:r>
              <a:rPr lang="en-US" sz="1200" dirty="0" smtClean="0"/>
              <a:t>Level </a:t>
            </a:r>
            <a:r>
              <a:rPr lang="en-US" sz="1200" dirty="0"/>
              <a:t>5 (Optimizing)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19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Maturity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87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79" y="1254559"/>
            <a:ext cx="4381909" cy="407354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731" y="33069"/>
            <a:ext cx="6842980" cy="87923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BPM as an </a:t>
            </a:r>
            <a:r>
              <a:rPr lang="en-US" smtClean="0">
                <a:ea typeface="ＭＳ Ｐゴシック" pitchFamily="34" charset="-128"/>
              </a:rPr>
              <a:t>Enterprise Capability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222726" y="1515663"/>
            <a:ext cx="55440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686015" y="2402221"/>
            <a:ext cx="109904" cy="5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pic>
        <p:nvPicPr>
          <p:cNvPr id="18" name="Picture 4" descr="\\psf\Home\Desktop\pics\ch3_PurchaseOrde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" y="4356406"/>
            <a:ext cx="125217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psf\Home\Desktop\pics\ch3_PurchaseOrde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7053" y="2506672"/>
            <a:ext cx="1329378" cy="1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\\psf\Home\Desktop\pics\ch6_cause_effect_rejected_equipm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38" y="3865041"/>
            <a:ext cx="1208864" cy="85431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\\psf\Home\Desktop\pics\ch7_BIMPCreditApplicationHistogram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44" y="2429915"/>
            <a:ext cx="1206488" cy="64234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" descr="\\psf\Home\Desktop\pics\ch10_fin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1" y="5313235"/>
            <a:ext cx="1413403" cy="3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633586" y="1193734"/>
            <a:ext cx="7588077" cy="4566985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pic>
        <p:nvPicPr>
          <p:cNvPr id="14" name="Inhaltsplatzhalter 7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5635620" y="1373072"/>
            <a:ext cx="1450014" cy="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9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2019" y="1344613"/>
            <a:ext cx="8216844" cy="4067446"/>
          </a:xfrm>
        </p:spPr>
        <p:txBody>
          <a:bodyPr>
            <a:noAutofit/>
          </a:bodyPr>
          <a:lstStyle/>
          <a:p>
            <a:r>
              <a:rPr lang="en-US" sz="1200" dirty="0"/>
              <a:t>Assessment of how broad and deep the spectrum of BPM activities is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Level </a:t>
            </a:r>
            <a:r>
              <a:rPr lang="en-US" sz="1200" dirty="0"/>
              <a:t>1 (Initial): </a:t>
            </a:r>
            <a:r>
              <a:rPr lang="en-US" sz="1200" dirty="0" smtClean="0"/>
              <a:t>BPM </a:t>
            </a:r>
            <a:r>
              <a:rPr lang="en-US" sz="1200" dirty="0"/>
              <a:t>is </a:t>
            </a:r>
            <a:r>
              <a:rPr lang="en-US" sz="1200" dirty="0" err="1"/>
              <a:t>nonexisting</a:t>
            </a:r>
            <a:r>
              <a:rPr lang="en-US" sz="1200" dirty="0"/>
              <a:t> or rarely </a:t>
            </a:r>
            <a:r>
              <a:rPr lang="en-US" sz="1200" dirty="0" smtClean="0"/>
              <a:t>used. </a:t>
            </a:r>
            <a:r>
              <a:rPr lang="en-US" sz="1200" dirty="0"/>
              <a:t>When available, BPM projects are carried out in an ad </a:t>
            </a:r>
            <a:r>
              <a:rPr lang="en-US" sz="1200" dirty="0" smtClean="0"/>
              <a:t>hoc fashion </a:t>
            </a:r>
            <a:r>
              <a:rPr lang="en-US" sz="1200" dirty="0"/>
              <a:t>within individual </a:t>
            </a:r>
            <a:r>
              <a:rPr lang="en-US" sz="1200" dirty="0" smtClean="0"/>
              <a:t>divisions</a:t>
            </a:r>
            <a:r>
              <a:rPr lang="en-US" sz="1200" dirty="0"/>
              <a:t>. Such initiatives are uncoordinated</a:t>
            </a:r>
            <a:r>
              <a:rPr lang="en-US" sz="1200" dirty="0" smtClean="0"/>
              <a:t>, limited </a:t>
            </a:r>
            <a:r>
              <a:rPr lang="en-US" sz="1200" dirty="0"/>
              <a:t>scope and minimal employee involvement.</a:t>
            </a:r>
          </a:p>
          <a:p>
            <a:r>
              <a:rPr lang="en-US" sz="1200" dirty="0"/>
              <a:t>Level 2 (Managed): The organization starts capitalizing on its first BPM </a:t>
            </a:r>
            <a:r>
              <a:rPr lang="en-US" sz="1200" dirty="0" smtClean="0"/>
              <a:t>experiences to </a:t>
            </a:r>
            <a:r>
              <a:rPr lang="en-US" sz="1200" dirty="0"/>
              <a:t>build up BPM capabilities. A process-thinking mindset starts to </a:t>
            </a:r>
            <a:r>
              <a:rPr lang="en-US" sz="1200" dirty="0" smtClean="0"/>
              <a:t>emerge among </a:t>
            </a:r>
            <a:r>
              <a:rPr lang="en-US" sz="1200" dirty="0"/>
              <a:t>its employees. As the awareness of BPM increases, the first processes </a:t>
            </a:r>
            <a:r>
              <a:rPr lang="en-US" sz="1200" dirty="0" smtClean="0"/>
              <a:t>are documented </a:t>
            </a:r>
            <a:r>
              <a:rPr lang="en-US" sz="1200" dirty="0"/>
              <a:t>and analyzed. There is also increasing involvement of the </a:t>
            </a:r>
            <a:r>
              <a:rPr lang="en-US" sz="1200" dirty="0" smtClean="0"/>
              <a:t>management level</a:t>
            </a:r>
            <a:r>
              <a:rPr lang="en-US" sz="1200" dirty="0"/>
              <a:t>, though knowledge of BPM methods and tools remains with </a:t>
            </a:r>
            <a:r>
              <a:rPr lang="en-US" sz="1200" dirty="0" smtClean="0"/>
              <a:t>external experts</a:t>
            </a:r>
            <a:r>
              <a:rPr lang="en-US" sz="1200" dirty="0"/>
              <a:t>.</a:t>
            </a:r>
          </a:p>
          <a:p>
            <a:r>
              <a:rPr lang="en-US" sz="1200" dirty="0"/>
              <a:t>Level 3 (Defined): The organization reaps the benefits of the first BPM projects</a:t>
            </a:r>
            <a:r>
              <a:rPr lang="en-US" sz="1200" dirty="0" smtClean="0"/>
              <a:t>, though </a:t>
            </a:r>
            <a:r>
              <a:rPr lang="en-US" sz="1200" dirty="0"/>
              <a:t>the focus is still on the early stages of the BPM lifecycle. The use </a:t>
            </a:r>
            <a:r>
              <a:rPr lang="en-US" sz="1200" dirty="0" smtClean="0"/>
              <a:t>of methods </a:t>
            </a:r>
            <a:r>
              <a:rPr lang="en-US" sz="1200" dirty="0"/>
              <a:t>and tools becomes more sophisticated. In-house BPM training is </a:t>
            </a:r>
            <a:r>
              <a:rPr lang="en-US" sz="1200" dirty="0" smtClean="0"/>
              <a:t>established to </a:t>
            </a:r>
            <a:r>
              <a:rPr lang="en-US" sz="1200" dirty="0"/>
              <a:t>reduce the dependence upon external experts. The first process </a:t>
            </a:r>
            <a:r>
              <a:rPr lang="en-US" sz="1200" dirty="0" smtClean="0"/>
              <a:t>collaboration and </a:t>
            </a:r>
            <a:r>
              <a:rPr lang="en-US" sz="1200" dirty="0"/>
              <a:t>communication forums are set up to facilitate the </a:t>
            </a:r>
            <a:r>
              <a:rPr lang="en-US" sz="1200" dirty="0" smtClean="0"/>
              <a:t>dissemination of </a:t>
            </a:r>
            <a:r>
              <a:rPr lang="en-US" sz="1200" dirty="0"/>
              <a:t>BPM experiences (e.g., using intranets to share process models).</a:t>
            </a:r>
          </a:p>
          <a:p>
            <a:r>
              <a:rPr lang="en-US" sz="1200" dirty="0"/>
              <a:t>Level 4 (Quantitatively managed): The focus of BPM projects shifts towards </a:t>
            </a:r>
            <a:r>
              <a:rPr lang="en-US" sz="1200" dirty="0" smtClean="0"/>
              <a:t>the last </a:t>
            </a:r>
            <a:r>
              <a:rPr lang="en-US" sz="1200" dirty="0"/>
              <a:t>phases of the lifecycle: change management accompanies BPM projects </a:t>
            </a:r>
            <a:r>
              <a:rPr lang="en-US" sz="1200" dirty="0" smtClean="0"/>
              <a:t>to guarantee </a:t>
            </a:r>
            <a:r>
              <a:rPr lang="en-US" sz="1200" dirty="0"/>
              <a:t>the acceptance of the redesigned processes; systematic </a:t>
            </a:r>
            <a:r>
              <a:rPr lang="en-US" sz="1200" dirty="0" smtClean="0"/>
              <a:t>performance monitoring </a:t>
            </a:r>
            <a:r>
              <a:rPr lang="en-US" sz="1200" dirty="0"/>
              <a:t>ensures that BPM projects deliver strategic benefits. A BPM </a:t>
            </a:r>
            <a:r>
              <a:rPr lang="en-US" sz="1200" dirty="0" smtClean="0"/>
              <a:t>Center of </a:t>
            </a:r>
            <a:r>
              <a:rPr lang="en-US" sz="1200" dirty="0"/>
              <a:t>Excellence is established with well-defined roles to coordinate all </a:t>
            </a:r>
            <a:r>
              <a:rPr lang="en-US" sz="1200" dirty="0" smtClean="0"/>
              <a:t>BPM efforts</a:t>
            </a:r>
            <a:r>
              <a:rPr lang="en-US" sz="1200" dirty="0"/>
              <a:t>. There is process orientation in every project (not only in </a:t>
            </a:r>
            <a:r>
              <a:rPr lang="en-US" sz="1200" dirty="0" smtClean="0"/>
              <a:t>BPM-specific ones</a:t>
            </a:r>
            <a:r>
              <a:rPr lang="en-US" sz="1200" dirty="0"/>
              <a:t>) and the company minimally relies on external expertise.</a:t>
            </a:r>
          </a:p>
          <a:p>
            <a:r>
              <a:rPr lang="en-US" sz="1200" dirty="0"/>
              <a:t>Level 5 (Optimizing): BPM is fully-established, on both the operational level </a:t>
            </a:r>
            <a:r>
              <a:rPr lang="en-US" sz="1200" dirty="0" smtClean="0"/>
              <a:t>and the </a:t>
            </a:r>
            <a:r>
              <a:rPr lang="en-US" sz="1200" dirty="0"/>
              <a:t>strategic level, where it has become an integral part of any manager’s activities</a:t>
            </a:r>
            <a:r>
              <a:rPr lang="en-US" sz="1200" dirty="0" smtClean="0"/>
              <a:t>, accountabilities</a:t>
            </a:r>
            <a:r>
              <a:rPr lang="en-US" sz="1200" dirty="0"/>
              <a:t>, and performance measurements. BPM methods and </a:t>
            </a:r>
            <a:r>
              <a:rPr lang="en-US" sz="1200" dirty="0" smtClean="0"/>
              <a:t>tools are </a:t>
            </a:r>
            <a:r>
              <a:rPr lang="en-US" sz="1200" dirty="0"/>
              <a:t>widely accepted and a standardized, company-wide approach to BPM is </a:t>
            </a:r>
            <a:r>
              <a:rPr lang="en-US" sz="1200" dirty="0" smtClean="0"/>
              <a:t>in place</a:t>
            </a:r>
            <a:r>
              <a:rPr lang="en-US" sz="1200" dirty="0"/>
              <a:t>. As BPM becomes the way business is done, the BPM Center of </a:t>
            </a:r>
            <a:r>
              <a:rPr lang="en-US" sz="1200" dirty="0" smtClean="0"/>
              <a:t>Excellence reduces </a:t>
            </a:r>
            <a:r>
              <a:rPr lang="en-US" sz="1200" dirty="0"/>
              <a:t>in size.</a:t>
            </a:r>
          </a:p>
          <a:p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BPM </a:t>
            </a:r>
            <a:r>
              <a:rPr lang="de-AT" dirty="0" err="1" smtClean="0"/>
              <a:t>Maturity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073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963" y="1351490"/>
            <a:ext cx="3960812" cy="246369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Blue pattern: </a:t>
            </a:r>
          </a:p>
          <a:p>
            <a:r>
              <a:rPr lang="en-US" dirty="0"/>
              <a:t>H</a:t>
            </a:r>
            <a:r>
              <a:rPr lang="en-US" dirty="0" smtClean="0"/>
              <a:t>igh maturity </a:t>
            </a:r>
            <a:r>
              <a:rPr lang="en-US" dirty="0"/>
              <a:t>in strategic alignment and governance, low </a:t>
            </a:r>
            <a:r>
              <a:rPr lang="en-US" dirty="0" smtClean="0"/>
              <a:t>elsewhere. </a:t>
            </a:r>
          </a:p>
          <a:p>
            <a:r>
              <a:rPr lang="en-US" dirty="0"/>
              <a:t>T</a:t>
            </a:r>
            <a:r>
              <a:rPr lang="en-US" dirty="0" smtClean="0"/>
              <a:t>ypical of organizations </a:t>
            </a:r>
            <a:r>
              <a:rPr lang="en-US" dirty="0"/>
              <a:t>where BPM is driven from </a:t>
            </a:r>
            <a:r>
              <a:rPr lang="en-US" dirty="0" smtClean="0"/>
              <a:t>top</a:t>
            </a:r>
            <a:r>
              <a:rPr lang="en-US" dirty="0"/>
              <a:t>, e.g., </a:t>
            </a:r>
            <a:r>
              <a:rPr lang="en-US" dirty="0" smtClean="0"/>
              <a:t>sponsored by the </a:t>
            </a:r>
            <a:r>
              <a:rPr lang="en-US" dirty="0"/>
              <a:t>CFO or </a:t>
            </a:r>
            <a:r>
              <a:rPr lang="en-US" dirty="0" smtClean="0"/>
              <a:t>CEO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Strong </a:t>
            </a:r>
            <a:r>
              <a:rPr lang="en-US" dirty="0"/>
              <a:t>executive support for BPM, </a:t>
            </a:r>
            <a:r>
              <a:rPr lang="en-US" dirty="0" smtClean="0"/>
              <a:t>often because </a:t>
            </a:r>
            <a:r>
              <a:rPr lang="en-US" dirty="0"/>
              <a:t>of a sense of urgency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Orange pattern:</a:t>
            </a:r>
          </a:p>
          <a:p>
            <a:r>
              <a:rPr lang="en-US" dirty="0" smtClean="0"/>
              <a:t>High </a:t>
            </a:r>
            <a:r>
              <a:rPr lang="en-US" dirty="0"/>
              <a:t>maturity in methods and IT, low </a:t>
            </a:r>
            <a:r>
              <a:rPr lang="en-US" dirty="0" smtClean="0"/>
              <a:t>elsewhere</a:t>
            </a:r>
          </a:p>
          <a:p>
            <a:r>
              <a:rPr lang="en-US" dirty="0" smtClean="0"/>
              <a:t>Typical of organizations </a:t>
            </a:r>
            <a:r>
              <a:rPr lang="en-US" dirty="0"/>
              <a:t>where BPM is driven </a:t>
            </a:r>
            <a:r>
              <a:rPr lang="en-US" dirty="0" smtClean="0"/>
              <a:t>under the </a:t>
            </a:r>
            <a:r>
              <a:rPr lang="en-US" dirty="0"/>
              <a:t>sponsorship of </a:t>
            </a:r>
            <a:r>
              <a:rPr lang="en-US" dirty="0" smtClean="0"/>
              <a:t>CIO. </a:t>
            </a:r>
          </a:p>
          <a:p>
            <a:r>
              <a:rPr lang="en-US" dirty="0" smtClean="0"/>
              <a:t>Strong </a:t>
            </a:r>
            <a:r>
              <a:rPr lang="en-US" dirty="0"/>
              <a:t>emphasis on BPM methods and software </a:t>
            </a:r>
            <a:r>
              <a:rPr lang="en-US" dirty="0" smtClean="0"/>
              <a:t>solutions.</a:t>
            </a:r>
          </a:p>
          <a:p>
            <a:pPr marL="0" indent="0">
              <a:buNone/>
            </a:pPr>
            <a:r>
              <a:rPr lang="en-US" dirty="0" smtClean="0"/>
              <a:t>Green pattern:</a:t>
            </a:r>
          </a:p>
          <a:p>
            <a:r>
              <a:rPr lang="en-US" dirty="0" smtClean="0"/>
              <a:t>medium </a:t>
            </a:r>
            <a:r>
              <a:rPr lang="en-US" dirty="0"/>
              <a:t>maturity in people and culture, low </a:t>
            </a:r>
            <a:r>
              <a:rPr lang="en-US" dirty="0" smtClean="0"/>
              <a:t>elsewhere </a:t>
            </a:r>
            <a:endParaRPr lang="en-US" dirty="0"/>
          </a:p>
          <a:p>
            <a:r>
              <a:rPr lang="en-US" dirty="0" smtClean="0"/>
              <a:t>Typical in organizations </a:t>
            </a:r>
            <a:r>
              <a:rPr lang="en-US" dirty="0"/>
              <a:t>that are affected by rule-based governance </a:t>
            </a:r>
            <a:r>
              <a:rPr lang="en-US" dirty="0" smtClean="0"/>
              <a:t>and heavy </a:t>
            </a:r>
            <a:r>
              <a:rPr lang="en-US" dirty="0"/>
              <a:t>unionization, where everyone’s buy-in is sought for any redesign </a:t>
            </a:r>
            <a:r>
              <a:rPr lang="en-US" dirty="0" smtClean="0"/>
              <a:t>decision.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21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Patterns </a:t>
            </a:r>
            <a:r>
              <a:rPr lang="de-AT" dirty="0" err="1" smtClean="0"/>
              <a:t>of</a:t>
            </a:r>
            <a:r>
              <a:rPr lang="de-AT" dirty="0" smtClean="0"/>
              <a:t> BPM </a:t>
            </a:r>
            <a:r>
              <a:rPr lang="de-AT" dirty="0" err="1" smtClean="0"/>
              <a:t>Maturity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89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 </a:t>
            </a:r>
            <a:r>
              <a:rPr lang="en-US" sz="1200" dirty="0"/>
              <a:t>Exercises 12.3 to </a:t>
            </a:r>
            <a:r>
              <a:rPr lang="en-US" sz="1200" dirty="0" smtClean="0"/>
              <a:t>12.6, </a:t>
            </a:r>
            <a:r>
              <a:rPr lang="en-US" sz="1200" dirty="0"/>
              <a:t>we have learned </a:t>
            </a:r>
            <a:r>
              <a:rPr lang="en-US" sz="1200" dirty="0" smtClean="0"/>
              <a:t>about the </a:t>
            </a:r>
            <a:r>
              <a:rPr lang="en-US" sz="1200" dirty="0"/>
              <a:t>BPM program at SAP. </a:t>
            </a:r>
            <a:endParaRPr lang="en-US" sz="1200" dirty="0" smtClean="0"/>
          </a:p>
          <a:p>
            <a:r>
              <a:rPr lang="en-US" sz="1200" dirty="0" smtClean="0"/>
              <a:t>Assess </a:t>
            </a:r>
            <a:r>
              <a:rPr lang="en-US" sz="1200" dirty="0"/>
              <a:t>the BPM maturity of SAP from what is </a:t>
            </a:r>
            <a:r>
              <a:rPr lang="en-US" sz="1200" dirty="0" smtClean="0"/>
              <a:t>reported in </a:t>
            </a:r>
            <a:r>
              <a:rPr lang="en-US" sz="1200" dirty="0"/>
              <a:t>the quoted text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22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12.7: BPM </a:t>
            </a:r>
            <a:r>
              <a:rPr lang="de-AT" dirty="0" err="1" smtClean="0"/>
              <a:t>Maturity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SAP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5" y="3518565"/>
            <a:ext cx="2407901" cy="1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4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963" y="1355349"/>
            <a:ext cx="3960812" cy="332973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Figure shows </a:t>
            </a:r>
            <a:r>
              <a:rPr lang="en-US" dirty="0"/>
              <a:t>an example of BPM maturity assessment for an </a:t>
            </a:r>
            <a:r>
              <a:rPr lang="en-US" dirty="0" smtClean="0"/>
              <a:t>insurance company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assessment is framed in the context of a BPM roadmap, which </a:t>
            </a:r>
            <a:r>
              <a:rPr lang="en-US" dirty="0" smtClean="0"/>
              <a:t>describes desired </a:t>
            </a:r>
            <a:r>
              <a:rPr lang="en-US" dirty="0"/>
              <a:t>levels of maturity over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in this example </a:t>
            </a:r>
            <a:r>
              <a:rPr lang="en-US" dirty="0" smtClean="0"/>
              <a:t>follows the </a:t>
            </a:r>
            <a:r>
              <a:rPr lang="en-US" dirty="0"/>
              <a:t>orange pattern: The driver for BPM is methods and IT, rather than strategy.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23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BPM </a:t>
            </a:r>
            <a:r>
              <a:rPr lang="en-US" dirty="0"/>
              <a:t>maturity assessment for an insurance company</a:t>
            </a:r>
          </a:p>
        </p:txBody>
      </p:sp>
    </p:spTree>
    <p:extLst>
      <p:ext uri="{BB962C8B-B14F-4D97-AF65-F5344CB8AC3E}">
        <p14:creationId xmlns:p14="http://schemas.microsoft.com/office/powerpoint/2010/main" val="11044453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Context </a:t>
            </a:r>
            <a:r>
              <a:rPr lang="en-US" b="1" dirty="0" smtClean="0"/>
              <a:t>Awareness: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fit the organizational </a:t>
            </a:r>
            <a:r>
              <a:rPr lang="en-US" dirty="0" smtClean="0"/>
              <a:t>context. It </a:t>
            </a:r>
            <a:r>
              <a:rPr lang="en-US" dirty="0"/>
              <a:t>should not follow a cookbook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Continuity: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be a permanent practice. It </a:t>
            </a:r>
            <a:r>
              <a:rPr lang="en-US" dirty="0" smtClean="0"/>
              <a:t>should not </a:t>
            </a:r>
            <a:r>
              <a:rPr lang="en-US" dirty="0"/>
              <a:t>be a one-off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Enablement: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develop capabilities. It should </a:t>
            </a:r>
            <a:r>
              <a:rPr lang="en-US" dirty="0" smtClean="0"/>
              <a:t>not be </a:t>
            </a:r>
            <a:r>
              <a:rPr lang="en-US" dirty="0"/>
              <a:t>limited to firefighting.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Holism: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be inclusive in scope. It should not </a:t>
            </a:r>
            <a:r>
              <a:rPr lang="en-US" dirty="0" smtClean="0"/>
              <a:t>have an </a:t>
            </a:r>
            <a:r>
              <a:rPr lang="en-US" dirty="0"/>
              <a:t>isolated focus.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Institutionalization: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be embedded in the </a:t>
            </a:r>
            <a:r>
              <a:rPr lang="en-US" dirty="0" smtClean="0"/>
              <a:t>organizational structure</a:t>
            </a:r>
            <a:r>
              <a:rPr lang="en-US" dirty="0"/>
              <a:t>. It should not be an ad hoc responsibility.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Involvement: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integrate all stakeholder groups. </a:t>
            </a:r>
            <a:r>
              <a:rPr lang="en-US" dirty="0" smtClean="0"/>
              <a:t>It should </a:t>
            </a:r>
            <a:r>
              <a:rPr lang="en-US" dirty="0"/>
              <a:t>not neglect employee participation.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Joint </a:t>
            </a:r>
            <a:r>
              <a:rPr lang="en-US" b="1" dirty="0" smtClean="0"/>
              <a:t>Understanding: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create shared meaning. </a:t>
            </a:r>
            <a:r>
              <a:rPr lang="en-US" dirty="0" smtClean="0"/>
              <a:t>It should </a:t>
            </a:r>
            <a:r>
              <a:rPr lang="en-US" dirty="0"/>
              <a:t>not be the language of experts.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Purpose: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contribute to strategic value creation. </a:t>
            </a:r>
            <a:r>
              <a:rPr lang="en-US" dirty="0" smtClean="0"/>
              <a:t>It should </a:t>
            </a:r>
            <a:r>
              <a:rPr lang="en-US" dirty="0"/>
              <a:t>not be done for the sake of doing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</a:t>
            </a:r>
            <a:r>
              <a:rPr lang="en-US" b="1" dirty="0" smtClean="0"/>
              <a:t>Simplicity: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be economical. It should not be </a:t>
            </a:r>
            <a:r>
              <a:rPr lang="en-US" dirty="0" smtClean="0"/>
              <a:t>over-engineered.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Principle </a:t>
            </a:r>
            <a:r>
              <a:rPr lang="en-US" b="1" dirty="0"/>
              <a:t>of Technology </a:t>
            </a:r>
            <a:r>
              <a:rPr lang="en-US" b="1" dirty="0" smtClean="0"/>
              <a:t>Appropriation: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en-US" dirty="0"/>
              <a:t>should make </a:t>
            </a:r>
            <a:r>
              <a:rPr lang="en-US" dirty="0" smtClean="0"/>
              <a:t>opportune use </a:t>
            </a:r>
            <a:r>
              <a:rPr lang="en-US" dirty="0"/>
              <a:t>of technology. It should not consider technology management as </a:t>
            </a:r>
            <a:r>
              <a:rPr lang="en-US" dirty="0" smtClean="0"/>
              <a:t>an afterthought</a:t>
            </a:r>
            <a:r>
              <a:rPr lang="en-US" dirty="0"/>
              <a:t>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24</a:t>
            </a:fld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10 </a:t>
            </a:r>
            <a:r>
              <a:rPr lang="de-AT" dirty="0" err="1" smtClean="0"/>
              <a:t>Principles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Good</a:t>
            </a:r>
            <a:r>
              <a:rPr lang="de-AT" dirty="0" smtClean="0"/>
              <a:t> 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78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Barriers to BPM Success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Six Success Factors of BPM Maturity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Strategic Alignment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Governance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People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Culture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Measuring Process Maturity and BPM Maturity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25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12: BPM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 Enterprise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61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chapter argued that to achieve sustainable success with BPM, we need to go </a:t>
            </a:r>
            <a:r>
              <a:rPr lang="en-US" dirty="0" smtClean="0"/>
              <a:t>beyond the </a:t>
            </a:r>
            <a:r>
              <a:rPr lang="en-US" dirty="0"/>
              <a:t>application of methods, techniques, and software tools, and consider </a:t>
            </a:r>
            <a:r>
              <a:rPr lang="en-US" dirty="0" smtClean="0"/>
              <a:t>BPM as </a:t>
            </a:r>
            <a:r>
              <a:rPr lang="en-US" dirty="0"/>
              <a:t>an enterprise capability embedded in the corporate structure. </a:t>
            </a:r>
            <a:endParaRPr lang="en-US" dirty="0" smtClean="0"/>
          </a:p>
          <a:p>
            <a:r>
              <a:rPr lang="en-US" dirty="0" smtClean="0"/>
              <a:t>Accordingly</a:t>
            </a:r>
            <a:r>
              <a:rPr lang="en-US" dirty="0"/>
              <a:t>, </a:t>
            </a:r>
            <a:r>
              <a:rPr lang="en-US" dirty="0" smtClean="0"/>
              <a:t>BPM should </a:t>
            </a:r>
            <a:r>
              <a:rPr lang="en-US" dirty="0"/>
              <a:t>not be seen as a one-off project, but as a coordinated set of projects </a:t>
            </a:r>
            <a:r>
              <a:rPr lang="en-US" dirty="0" smtClean="0"/>
              <a:t>developed over </a:t>
            </a:r>
            <a:r>
              <a:rPr lang="en-US" dirty="0"/>
              <a:t>time, each of these aiming to improve one or more business processes </a:t>
            </a:r>
            <a:r>
              <a:rPr lang="en-US" dirty="0" smtClean="0"/>
              <a:t>via the </a:t>
            </a:r>
            <a:r>
              <a:rPr lang="en-US" dirty="0"/>
              <a:t>BPM lifecycle.</a:t>
            </a:r>
          </a:p>
          <a:p>
            <a:r>
              <a:rPr lang="en-US" dirty="0"/>
              <a:t>First, we presented typical fail reasons of BPM programs, and traced these </a:t>
            </a:r>
            <a:r>
              <a:rPr lang="en-US" dirty="0" smtClean="0"/>
              <a:t>back to </a:t>
            </a:r>
            <a:r>
              <a:rPr lang="en-US" dirty="0"/>
              <a:t>a lack of strategic alignment, a weak or nonexistent governance structure, or </a:t>
            </a:r>
            <a:r>
              <a:rPr lang="en-US" dirty="0" smtClean="0"/>
              <a:t>an underestimation </a:t>
            </a:r>
            <a:r>
              <a:rPr lang="en-US" dirty="0"/>
              <a:t>of the role that employees and corporate culture play for the </a:t>
            </a:r>
            <a:r>
              <a:rPr lang="en-US" dirty="0" smtClean="0"/>
              <a:t>success of </a:t>
            </a:r>
            <a:r>
              <a:rPr lang="en-US" dirty="0"/>
              <a:t>the BPM program.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introduced the BPM </a:t>
            </a:r>
            <a:r>
              <a:rPr lang="en-US" dirty="0" smtClean="0"/>
              <a:t>Maturity Model </a:t>
            </a:r>
            <a:r>
              <a:rPr lang="en-US" dirty="0"/>
              <a:t>as a tool to measure the success, or maturity, of a BPM program </a:t>
            </a:r>
            <a:r>
              <a:rPr lang="en-US" dirty="0" smtClean="0"/>
              <a:t>within an </a:t>
            </a:r>
            <a:r>
              <a:rPr lang="en-US" dirty="0"/>
              <a:t>organization. This model revolves around six critical success factors: </a:t>
            </a:r>
            <a:r>
              <a:rPr lang="en-US" dirty="0" smtClean="0"/>
              <a:t>strategic alignment</a:t>
            </a:r>
            <a:r>
              <a:rPr lang="en-US" dirty="0"/>
              <a:t>, governance, methods, IT, people, and culture, each sporting five </a:t>
            </a:r>
            <a:r>
              <a:rPr lang="en-US" dirty="0" smtClean="0"/>
              <a:t>capability areas</a:t>
            </a:r>
            <a:r>
              <a:rPr lang="en-US" dirty="0"/>
              <a:t>. The underlying assumption is that BPM success influences </a:t>
            </a:r>
            <a:r>
              <a:rPr lang="en-US" dirty="0" smtClean="0"/>
              <a:t>business process </a:t>
            </a:r>
            <a:r>
              <a:rPr lang="en-US" dirty="0"/>
              <a:t>success, which in turn influences business success.</a:t>
            </a:r>
          </a:p>
          <a:p>
            <a:r>
              <a:rPr lang="en-US" dirty="0" smtClean="0"/>
              <a:t>Regarding maturity </a:t>
            </a:r>
            <a:r>
              <a:rPr lang="en-US" dirty="0"/>
              <a:t>assessment, </a:t>
            </a:r>
            <a:r>
              <a:rPr lang="en-US" dirty="0" smtClean="0"/>
              <a:t>we </a:t>
            </a:r>
            <a:r>
              <a:rPr lang="en-US" dirty="0"/>
              <a:t>differentiated between </a:t>
            </a:r>
            <a:r>
              <a:rPr lang="en-US" dirty="0" smtClean="0"/>
              <a:t>BPM maturity </a:t>
            </a:r>
            <a:r>
              <a:rPr lang="en-US" dirty="0"/>
              <a:t>and process maturity. The former measures the completeness and </a:t>
            </a:r>
            <a:r>
              <a:rPr lang="en-US" dirty="0" smtClean="0"/>
              <a:t>quality of </a:t>
            </a:r>
            <a:r>
              <a:rPr lang="en-US" dirty="0"/>
              <a:t>the set of processes executed in an organization; the latter measures the </a:t>
            </a:r>
            <a:r>
              <a:rPr lang="en-US" dirty="0" smtClean="0"/>
              <a:t>maturity of </a:t>
            </a:r>
            <a:r>
              <a:rPr lang="en-US" dirty="0"/>
              <a:t>the BPM program that drives the management of these processes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overviewed the </a:t>
            </a:r>
            <a:r>
              <a:rPr lang="en-US" dirty="0"/>
              <a:t>CMMI framework for process maturity assessment, and reused the </a:t>
            </a:r>
            <a:r>
              <a:rPr lang="en-US" dirty="0" smtClean="0"/>
              <a:t>nomenclature of </a:t>
            </a:r>
            <a:r>
              <a:rPr lang="en-US" dirty="0"/>
              <a:t>its maturity levels to discuss five levels of BPM maturity according to </a:t>
            </a:r>
            <a:r>
              <a:rPr lang="en-US" dirty="0" smtClean="0"/>
              <a:t>the BPM </a:t>
            </a:r>
            <a:r>
              <a:rPr lang="en-US" dirty="0"/>
              <a:t>Maturity Model. From this, we delineated three key patterns of BPM </a:t>
            </a:r>
            <a:r>
              <a:rPr lang="en-US" dirty="0" smtClean="0"/>
              <a:t>adoption within </a:t>
            </a:r>
            <a:r>
              <a:rPr lang="en-US" dirty="0"/>
              <a:t>companies.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26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55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this book we presented a range of methods and related techniques for the identification</a:t>
            </a:r>
            <a:r>
              <a:rPr lang="en-US" dirty="0" smtClean="0"/>
              <a:t>, discovery</a:t>
            </a:r>
            <a:r>
              <a:rPr lang="en-US" dirty="0"/>
              <a:t>, analysis, redesign, implementation, and monitoring of </a:t>
            </a:r>
            <a:r>
              <a:rPr lang="en-US" dirty="0" smtClean="0"/>
              <a:t>business processes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discussed </a:t>
            </a:r>
            <a:r>
              <a:rPr lang="en-US" dirty="0" smtClean="0"/>
              <a:t>software tools </a:t>
            </a:r>
            <a:r>
              <a:rPr lang="en-US" dirty="0"/>
              <a:t>and systems that can support us in the application of these methods for </a:t>
            </a:r>
            <a:r>
              <a:rPr lang="en-US" dirty="0" smtClean="0"/>
              <a:t>the effective </a:t>
            </a:r>
            <a:r>
              <a:rPr lang="en-US" dirty="0"/>
              <a:t>management of business processes.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business </a:t>
            </a:r>
            <a:r>
              <a:rPr lang="en-US" dirty="0" smtClean="0"/>
              <a:t>process in </a:t>
            </a:r>
            <a:r>
              <a:rPr lang="en-US" dirty="0"/>
              <a:t>need of improvement, we discussed how a BPM project can be carried </a:t>
            </a:r>
            <a:r>
              <a:rPr lang="en-US" dirty="0" smtClean="0"/>
              <a:t>out to </a:t>
            </a:r>
            <a:r>
              <a:rPr lang="en-US" dirty="0"/>
              <a:t>achieve the desired improvement </a:t>
            </a:r>
            <a:r>
              <a:rPr lang="en-US" dirty="0" smtClean="0"/>
              <a:t>goals.</a:t>
            </a:r>
            <a:endParaRPr lang="en-US" dirty="0"/>
          </a:p>
          <a:p>
            <a:r>
              <a:rPr lang="en-US" dirty="0" smtClean="0"/>
              <a:t>Collectively</a:t>
            </a:r>
            <a:r>
              <a:rPr lang="en-US" dirty="0"/>
              <a:t>, we call the set of BPM projects within a </a:t>
            </a:r>
            <a:r>
              <a:rPr lang="en-US" dirty="0" smtClean="0"/>
              <a:t>company </a:t>
            </a:r>
            <a:r>
              <a:rPr lang="en-US" dirty="0"/>
              <a:t>a BPM program. Depending on various </a:t>
            </a:r>
            <a:r>
              <a:rPr lang="en-US" dirty="0" smtClean="0"/>
              <a:t>characteristics, the number </a:t>
            </a:r>
            <a:r>
              <a:rPr lang="en-US" dirty="0"/>
              <a:t>of concurrent projects may be high and the scope of the individual </a:t>
            </a:r>
            <a:r>
              <a:rPr lang="en-US" dirty="0" smtClean="0"/>
              <a:t>projects themselves </a:t>
            </a:r>
            <a:r>
              <a:rPr lang="en-US" dirty="0"/>
              <a:t>may be large. As a result, the coordination of the BPM program </a:t>
            </a:r>
            <a:r>
              <a:rPr lang="en-US" dirty="0" smtClean="0"/>
              <a:t>may become </a:t>
            </a:r>
            <a:r>
              <a:rPr lang="en-US" dirty="0"/>
              <a:t>extremely </a:t>
            </a:r>
            <a:r>
              <a:rPr lang="en-US" dirty="0" smtClean="0"/>
              <a:t>complex.</a:t>
            </a:r>
            <a:endParaRPr lang="en-US" dirty="0"/>
          </a:p>
          <a:p>
            <a:r>
              <a:rPr lang="en-US" dirty="0"/>
              <a:t>This chapter deals with the </a:t>
            </a:r>
            <a:r>
              <a:rPr lang="en-US" dirty="0" smtClean="0"/>
              <a:t>question</a:t>
            </a:r>
            <a:r>
              <a:rPr lang="en-US" dirty="0"/>
              <a:t>: “What does it take to </a:t>
            </a:r>
            <a:r>
              <a:rPr lang="en-US" dirty="0" smtClean="0"/>
              <a:t>successfully manage </a:t>
            </a:r>
            <a:r>
              <a:rPr lang="en-US" dirty="0"/>
              <a:t>a BPM program?” </a:t>
            </a:r>
            <a:r>
              <a:rPr lang="en-US" dirty="0" smtClean="0"/>
              <a:t>We </a:t>
            </a:r>
            <a:r>
              <a:rPr lang="en-US" dirty="0"/>
              <a:t>consider BPM </a:t>
            </a:r>
            <a:r>
              <a:rPr lang="en-US" dirty="0" smtClean="0"/>
              <a:t>as an </a:t>
            </a:r>
            <a:r>
              <a:rPr lang="en-US" dirty="0"/>
              <a:t>enterprise capability, which places it at the same level as other </a:t>
            </a:r>
            <a:r>
              <a:rPr lang="en-US" dirty="0" smtClean="0"/>
              <a:t>organizational management </a:t>
            </a:r>
            <a:r>
              <a:rPr lang="en-US" dirty="0"/>
              <a:t>disciplines such as risk management and human performance management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After </a:t>
            </a:r>
            <a:r>
              <a:rPr lang="en-US" dirty="0"/>
              <a:t>introducing the typical reasons for BPM programs to fail, we </a:t>
            </a:r>
            <a:r>
              <a:rPr lang="en-US" dirty="0" smtClean="0"/>
              <a:t>introduce transversal </a:t>
            </a:r>
            <a:r>
              <a:rPr lang="en-US" dirty="0"/>
              <a:t>aspects of BPM, such as governance and strategic alignment, and </a:t>
            </a:r>
            <a:r>
              <a:rPr lang="en-US" dirty="0" smtClean="0"/>
              <a:t>discuss how </a:t>
            </a:r>
            <a:r>
              <a:rPr lang="en-US" dirty="0"/>
              <a:t>these are critical to avoid the fail reasons. </a:t>
            </a:r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/>
              <a:t>, we organize these aspects in </a:t>
            </a:r>
            <a:r>
              <a:rPr lang="en-US" dirty="0" smtClean="0"/>
              <a:t>a BPM </a:t>
            </a:r>
            <a:r>
              <a:rPr lang="en-US" dirty="0"/>
              <a:t>maturity model and show how to use this model to assess the BPM </a:t>
            </a:r>
            <a:r>
              <a:rPr lang="en-US" dirty="0" smtClean="0"/>
              <a:t>maturity of </a:t>
            </a:r>
            <a:r>
              <a:rPr lang="en-US" dirty="0"/>
              <a:t>an organization.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Chapter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312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Barriers </a:t>
            </a:r>
            <a:r>
              <a:rPr lang="en-US" sz="1400" dirty="0"/>
              <a:t>to BPM </a:t>
            </a:r>
            <a:r>
              <a:rPr lang="en-US" sz="1400" dirty="0" smtClean="0"/>
              <a:t>Success</a:t>
            </a:r>
            <a:endParaRPr lang="en-US" sz="1400" dirty="0"/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Six Success Factors of BPM Maturity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Strategic Alignment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Governance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People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Culture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Measuring Process Maturity and BPM Maturity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4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12: BPM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 Enterprise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04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sole focus on BPM methods and tools, not on business goals,</a:t>
            </a:r>
          </a:p>
          <a:p>
            <a:r>
              <a:rPr lang="en-US" dirty="0" smtClean="0"/>
              <a:t>The </a:t>
            </a:r>
            <a:r>
              <a:rPr lang="en-US" dirty="0"/>
              <a:t>belief that BPM is the single source of truth,</a:t>
            </a:r>
          </a:p>
          <a:p>
            <a:r>
              <a:rPr lang="en-US" dirty="0" smtClean="0"/>
              <a:t>BPM </a:t>
            </a:r>
            <a:r>
              <a:rPr lang="en-US" dirty="0"/>
              <a:t>projects that are managed as isolated silos, and</a:t>
            </a:r>
          </a:p>
          <a:p>
            <a:r>
              <a:rPr lang="en-US" dirty="0" smtClean="0"/>
              <a:t>An </a:t>
            </a:r>
            <a:r>
              <a:rPr lang="en-US" dirty="0"/>
              <a:t>overall inability to change.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>
            <a:normAutofit/>
          </a:bodyPr>
          <a:lstStyle/>
          <a:p>
            <a:r>
              <a:rPr lang="en-US" dirty="0" smtClean="0"/>
              <a:t>Common Reasons </a:t>
            </a:r>
            <a:r>
              <a:rPr lang="en-US" dirty="0"/>
              <a:t>for </a:t>
            </a:r>
            <a:r>
              <a:rPr lang="en-US" dirty="0" smtClean="0"/>
              <a:t>Failure </a:t>
            </a:r>
            <a:r>
              <a:rPr lang="en-US" dirty="0"/>
              <a:t>of BPM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1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 </a:t>
            </a:r>
            <a:r>
              <a:rPr lang="en-US" dirty="0"/>
              <a:t>to what extent the following activities can be considered </a:t>
            </a:r>
            <a:r>
              <a:rPr lang="en-US" dirty="0" smtClean="0"/>
              <a:t>a success </a:t>
            </a:r>
            <a:r>
              <a:rPr lang="en-US" dirty="0"/>
              <a:t>for a BPM program. For your assessment, try to distinguish between </a:t>
            </a:r>
            <a:r>
              <a:rPr lang="en-US" dirty="0" smtClean="0"/>
              <a:t>prerequisites and </a:t>
            </a:r>
            <a:r>
              <a:rPr lang="en-US" dirty="0"/>
              <a:t>measures of success. Prerequisites for success are those </a:t>
            </a:r>
            <a:r>
              <a:rPr lang="en-US" dirty="0" smtClean="0"/>
              <a:t>activities conducive </a:t>
            </a:r>
            <a:r>
              <a:rPr lang="en-US" dirty="0"/>
              <a:t>to or necessary for the eventual success of a BPM program, but are </a:t>
            </a:r>
            <a:r>
              <a:rPr lang="en-US" dirty="0" smtClean="0"/>
              <a:t>not an </a:t>
            </a:r>
            <a:r>
              <a:rPr lang="en-US" dirty="0"/>
              <a:t>end in themselves. In contract, measures of success are activities that relate to </a:t>
            </a:r>
            <a:r>
              <a:rPr lang="en-US" dirty="0" smtClean="0"/>
              <a:t>the achievement </a:t>
            </a:r>
            <a:r>
              <a:rPr lang="en-US" dirty="0"/>
              <a:t>of a business goal through BPM.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BPM team has correctly configured a modeling tool.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process analyst has completed a Six Sigma training course.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job description of a process owner has been updated.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cycle time of the order-to-cash process was reduced by 5%.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BPMS was installed.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handling time of over 90% of claims was reduced to up to five days.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process architecture was updated.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12.1: Success of BPM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22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Barriers to BPM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Six Success Factors of BPM Maturity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Strategic Alignment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Governance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People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Culture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Measuring Process Maturity and BPM Maturity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7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12: BPM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 Enterprise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79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11" y="1344613"/>
            <a:ext cx="7276403" cy="38544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BPM </a:t>
            </a:r>
            <a:r>
              <a:rPr lang="de-DE" dirty="0" err="1" smtClean="0"/>
              <a:t>Maturity</a:t>
            </a:r>
            <a:r>
              <a:rPr lang="de-DE" dirty="0" smtClean="0"/>
              <a:t>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8470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67" y="3636599"/>
            <a:ext cx="1666875" cy="19431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recent years, many companies have started initiatives towards </a:t>
            </a:r>
            <a:r>
              <a:rPr lang="en-US" sz="1200" dirty="0" smtClean="0"/>
              <a:t>digital transformation</a:t>
            </a:r>
            <a:r>
              <a:rPr lang="en-US" sz="1200" dirty="0"/>
              <a:t>, better customer experience, and regulatory compliance. Partially</a:t>
            </a:r>
            <a:r>
              <a:rPr lang="en-US" sz="1200" dirty="0" smtClean="0"/>
              <a:t>, these </a:t>
            </a:r>
            <a:r>
              <a:rPr lang="en-US" sz="1200" dirty="0"/>
              <a:t>initiatives are operationalized by the help of BPM programs. </a:t>
            </a:r>
            <a:r>
              <a:rPr lang="en-US" sz="1200" dirty="0" smtClean="0"/>
              <a:t>Rabobank is </a:t>
            </a:r>
            <a:r>
              <a:rPr lang="en-US" sz="1200" dirty="0"/>
              <a:t>one of the largest financial service providers in The Netherlands. In a white paper</a:t>
            </a:r>
            <a:r>
              <a:rPr lang="en-US" sz="1200" dirty="0" smtClean="0"/>
              <a:t>, Pieter </a:t>
            </a:r>
            <a:r>
              <a:rPr lang="en-US" sz="1200" dirty="0"/>
              <a:t>van </a:t>
            </a:r>
            <a:r>
              <a:rPr lang="en-US" sz="1200" dirty="0" err="1"/>
              <a:t>Langen</a:t>
            </a:r>
            <a:r>
              <a:rPr lang="en-US" sz="1200" dirty="0"/>
              <a:t>, a senior manager with Rabobank, reports on their BPM </a:t>
            </a:r>
            <a:r>
              <a:rPr lang="en-US" sz="1200" dirty="0" smtClean="0"/>
              <a:t>program and </a:t>
            </a:r>
            <a:r>
              <a:rPr lang="en-US" sz="1200" dirty="0"/>
              <a:t>the way they use ARIS as a process modeling </a:t>
            </a:r>
            <a:r>
              <a:rPr lang="en-US" sz="1200" dirty="0" smtClean="0"/>
              <a:t>tool.</a:t>
            </a:r>
          </a:p>
          <a:p>
            <a:r>
              <a:rPr lang="en-US" sz="1200" dirty="0"/>
              <a:t>Which of the six BPM critical success factors does Van </a:t>
            </a:r>
            <a:r>
              <a:rPr lang="en-US" sz="1200" dirty="0" err="1"/>
              <a:t>Langen’s</a:t>
            </a:r>
            <a:r>
              <a:rPr lang="en-US" sz="1200" dirty="0"/>
              <a:t> report refer to?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715688" y="1344613"/>
            <a:ext cx="4204792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“The speed and quality of our application development </a:t>
            </a:r>
            <a:r>
              <a:rPr lang="en-US" sz="1200" dirty="0" smtClean="0"/>
              <a:t>deter-mines </a:t>
            </a:r>
            <a:r>
              <a:rPr lang="en-US" sz="1200" dirty="0"/>
              <a:t>how our customers </a:t>
            </a:r>
            <a:r>
              <a:rPr lang="en-US" sz="1200" dirty="0" smtClean="0"/>
              <a:t>experience the </a:t>
            </a:r>
            <a:r>
              <a:rPr lang="en-US" sz="1200" dirty="0"/>
              <a:t>service. </a:t>
            </a:r>
            <a:r>
              <a:rPr lang="en-US" sz="1200" dirty="0" smtClean="0"/>
              <a:t>[. </a:t>
            </a:r>
            <a:r>
              <a:rPr lang="en-US" sz="1200" dirty="0"/>
              <a:t>. .] </a:t>
            </a:r>
            <a:r>
              <a:rPr lang="en-US" sz="1200" dirty="0" smtClean="0"/>
              <a:t>There-fore</a:t>
            </a:r>
            <a:r>
              <a:rPr lang="en-US" sz="1200" dirty="0"/>
              <a:t>, we can’t afford any mistakes in our software. This </a:t>
            </a:r>
            <a:r>
              <a:rPr lang="en-US" sz="1200" dirty="0" smtClean="0"/>
              <a:t>is all </a:t>
            </a:r>
            <a:r>
              <a:rPr lang="en-US" sz="1200" dirty="0"/>
              <a:t>the more true now that the supporting role of employees at local member banks is disappearing</a:t>
            </a:r>
            <a:r>
              <a:rPr lang="en-US" sz="1200" dirty="0" smtClean="0"/>
              <a:t>. Processes </a:t>
            </a:r>
            <a:r>
              <a:rPr lang="en-US" sz="1200" dirty="0"/>
              <a:t>must be fully functional. At the same time, we must make sure </a:t>
            </a:r>
            <a:r>
              <a:rPr lang="en-US" sz="1200" dirty="0" smtClean="0"/>
              <a:t>that we </a:t>
            </a:r>
            <a:r>
              <a:rPr lang="en-US" sz="1200" dirty="0"/>
              <a:t>can promptly anticipate customers’ desires and comply with laws and regulations. </a:t>
            </a:r>
            <a:r>
              <a:rPr lang="en-US" sz="1200" dirty="0" smtClean="0"/>
              <a:t>This requires </a:t>
            </a:r>
            <a:r>
              <a:rPr lang="en-US" sz="1200" dirty="0"/>
              <a:t>clear-cut and transparent </a:t>
            </a:r>
            <a:r>
              <a:rPr lang="en-US" sz="1200" dirty="0" smtClean="0"/>
              <a:t>pro-</a:t>
            </a:r>
            <a:r>
              <a:rPr lang="en-US" sz="1200" dirty="0" err="1" smtClean="0"/>
              <a:t>cesses</a:t>
            </a:r>
            <a:r>
              <a:rPr lang="en-US" sz="1200" dirty="0" smtClean="0"/>
              <a:t> </a:t>
            </a:r>
            <a:r>
              <a:rPr lang="en-US" sz="1200" dirty="0"/>
              <a:t>for software development. [. . .] If we </a:t>
            </a:r>
            <a:r>
              <a:rPr lang="en-US" sz="1200" dirty="0" smtClean="0"/>
              <a:t>develop an </a:t>
            </a:r>
            <a:r>
              <a:rPr lang="en-US" sz="1200" dirty="0" err="1" smtClean="0"/>
              <a:t>appli</a:t>
            </a:r>
            <a:r>
              <a:rPr lang="en-US" sz="1200" dirty="0" smtClean="0"/>
              <a:t>-cation </a:t>
            </a:r>
            <a:r>
              <a:rPr lang="en-US" sz="1200" dirty="0"/>
              <a:t>for an innovative mobile service, it is crucial to know exactly what its </a:t>
            </a:r>
            <a:r>
              <a:rPr lang="en-US" sz="1200" dirty="0" smtClean="0"/>
              <a:t>impact will </a:t>
            </a:r>
            <a:r>
              <a:rPr lang="en-US" sz="1200" dirty="0"/>
              <a:t>be on the environment and other systems and processes</a:t>
            </a:r>
            <a:r>
              <a:rPr lang="en-US" sz="1200" dirty="0" smtClean="0"/>
              <a:t>. We </a:t>
            </a:r>
            <a:r>
              <a:rPr lang="en-US" sz="1200" dirty="0"/>
              <a:t>use models to do this</a:t>
            </a:r>
            <a:r>
              <a:rPr lang="en-US" sz="1200" dirty="0" smtClean="0"/>
              <a:t>. [. </a:t>
            </a:r>
            <a:r>
              <a:rPr lang="en-US" sz="1200" dirty="0"/>
              <a:t>. </a:t>
            </a:r>
            <a:r>
              <a:rPr lang="en-US" sz="1200" dirty="0" smtClean="0"/>
              <a:t>.] We </a:t>
            </a:r>
            <a:r>
              <a:rPr lang="en-US" sz="1200" dirty="0"/>
              <a:t>wanted to be able to find and maintain all system </a:t>
            </a:r>
            <a:r>
              <a:rPr lang="en-US" sz="1200" dirty="0" smtClean="0"/>
              <a:t> document-</a:t>
            </a:r>
            <a:r>
              <a:rPr lang="en-US" sz="1200" dirty="0" err="1" smtClean="0"/>
              <a:t>tation</a:t>
            </a:r>
            <a:r>
              <a:rPr lang="en-US" sz="1200" dirty="0" smtClean="0"/>
              <a:t> </a:t>
            </a:r>
            <a:r>
              <a:rPr lang="en-US" sz="1200" dirty="0"/>
              <a:t>related to our IT </a:t>
            </a:r>
            <a:r>
              <a:rPr lang="en-US" sz="1200" dirty="0" smtClean="0"/>
              <a:t>in one </a:t>
            </a:r>
            <a:r>
              <a:rPr lang="en-US" sz="1200" dirty="0"/>
              <a:t>central location. </a:t>
            </a:r>
            <a:r>
              <a:rPr lang="en-US" sz="1200" dirty="0" smtClean="0"/>
              <a:t>[. </a:t>
            </a:r>
            <a:r>
              <a:rPr lang="en-US" sz="1200" dirty="0"/>
              <a:t>. .] Moreover, we wanted everyone, from the business analyst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archi-tect</a:t>
            </a:r>
            <a:r>
              <a:rPr lang="en-US" sz="1200" dirty="0"/>
              <a:t>, to be able to count on the fact that the retrieved system documentation will </a:t>
            </a:r>
            <a:r>
              <a:rPr lang="en-US" sz="1200" dirty="0" smtClean="0"/>
              <a:t>be correct</a:t>
            </a:r>
            <a:r>
              <a:rPr lang="en-US" sz="1200" dirty="0"/>
              <a:t>, and that everybody can feel </a:t>
            </a:r>
            <a:r>
              <a:rPr lang="en-US" sz="1200" dirty="0" smtClean="0"/>
              <a:t>confident </a:t>
            </a:r>
            <a:r>
              <a:rPr lang="en-US" sz="1200" dirty="0"/>
              <a:t>in using it. [. . .] In this way we have </a:t>
            </a:r>
            <a:r>
              <a:rPr lang="en-US" sz="1200" dirty="0" smtClean="0"/>
              <a:t>more control </a:t>
            </a:r>
            <a:r>
              <a:rPr lang="en-US" sz="1200" dirty="0"/>
              <a:t>over the quality of the applications we develop. These benefits directly translate </a:t>
            </a:r>
            <a:r>
              <a:rPr lang="en-US" sz="1200" dirty="0" smtClean="0"/>
              <a:t>into a </a:t>
            </a:r>
            <a:r>
              <a:rPr lang="en-US" sz="1200" dirty="0"/>
              <a:t>better service for our customers.”</a:t>
            </a:r>
            <a:br>
              <a:rPr lang="en-US" sz="1200" dirty="0"/>
            </a:br>
            <a:endParaRPr lang="en-US" sz="1200" dirty="0" smtClean="0"/>
          </a:p>
          <a:p>
            <a:pPr marL="0" indent="0">
              <a:buNone/>
            </a:pPr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info.softwareag.com/rs/858-DJP-749/images/SAG_Rabobank_RS_Aug16_web_tcm16-129443.pdf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12.2: Six BPM Success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45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Musterpräsentation 16x10 V1.1.potx" id="{50821DC6-1170-4F69-BC0F-BF2469366875}" vid="{788B52EF-C0A8-4B8C-8AD4-D720815E0A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458c1b80f8d593bdc96b60ff34dd40b4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2d31116d1a6b5af1b4a8b1ba7152d57a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Musterpräsentation im Format 16:10 (= WU Standard)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B19F04-C1AE-47E9-9133-474D1173C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58DFAF-C9AD-4CE5-A221-45D64FB05328}">
  <ds:schemaRefs>
    <ds:schemaRef ds:uri="1a8d9a65-8471-4209-a900-f8e11db75e0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e413db-0745-4f3a-8dca-564dc7ff6f7d"/>
    <ds:schemaRef ds:uri="http://purl.org/dc/elements/1.1/"/>
    <ds:schemaRef ds:uri="http://schemas.microsoft.com/office/2006/metadata/properties"/>
    <ds:schemaRef ds:uri="http://schemas.microsoft.com/office/2006/documentManagement/types"/>
    <ds:schemaRef ds:uri="08b0a3ee-3d2a-451c-9a1a-7e5d5b0c9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46B3ED-06B1-4DE8-9648-0F78B5B453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Musterpr%C3%A4sentation 16x10</Template>
  <TotalTime>0</TotalTime>
  <Words>3500</Words>
  <Application>Microsoft Office PowerPoint</Application>
  <PresentationFormat>Bildschirmpräsentation (16:10)</PresentationFormat>
  <Paragraphs>211</Paragraphs>
  <Slides>26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Georgia</vt:lpstr>
      <vt:lpstr>Times New Roman</vt:lpstr>
      <vt:lpstr>Verdana</vt:lpstr>
      <vt:lpstr>Wingdings</vt:lpstr>
      <vt:lpstr>WU 16:10</vt:lpstr>
      <vt:lpstr>Chapter 12: BPM as an Enterprise Capability</vt:lpstr>
      <vt:lpstr>BPM as an Enterprise Capability</vt:lpstr>
      <vt:lpstr>Chapter Overview</vt:lpstr>
      <vt:lpstr>Chapter 12: BPM as an Enterprise Capability</vt:lpstr>
      <vt:lpstr>Common Reasons for Failure of BPM Programs</vt:lpstr>
      <vt:lpstr>Exercise 12.1: Success of BPM Program</vt:lpstr>
      <vt:lpstr>Chapter 12: BPM as an Enterprise Capability</vt:lpstr>
      <vt:lpstr>The BPM Maturity Model</vt:lpstr>
      <vt:lpstr>Exercise 12.2: Six BPM Success Factors</vt:lpstr>
      <vt:lpstr>Strategic Alignment</vt:lpstr>
      <vt:lpstr>Exercise 12.3: Strategic Alignment</vt:lpstr>
      <vt:lpstr>Governance</vt:lpstr>
      <vt:lpstr>Exercise 12.4: Governance</vt:lpstr>
      <vt:lpstr>People</vt:lpstr>
      <vt:lpstr>Exercise 12.5: People</vt:lpstr>
      <vt:lpstr>Culture</vt:lpstr>
      <vt:lpstr>Exercise 12.6: Culture</vt:lpstr>
      <vt:lpstr>Chapter 12: BPM as an Enterprise Capability</vt:lpstr>
      <vt:lpstr>Process Maturity</vt:lpstr>
      <vt:lpstr>BPM Maturity</vt:lpstr>
      <vt:lpstr>Patterns of BPM Maturity</vt:lpstr>
      <vt:lpstr>Exercise 12.7: BPM Maturity of SAP</vt:lpstr>
      <vt:lpstr>Example of BPM maturity assessment for an insurance company</vt:lpstr>
      <vt:lpstr>10 Principles of Good BPM</vt:lpstr>
      <vt:lpstr>Chapter 12: BPM as an Enterprise Capability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2018-01-12T14:33:51Z</dcterms:created>
  <dcterms:modified xsi:type="dcterms:W3CDTF">2018-02-07T08:13:55Z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