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22" r:id="rId3"/>
    <p:sldId id="412" r:id="rId5"/>
    <p:sldId id="389" r:id="rId6"/>
    <p:sldId id="359" r:id="rId7"/>
    <p:sldId id="363" r:id="rId8"/>
    <p:sldId id="364" r:id="rId9"/>
    <p:sldId id="365" r:id="rId10"/>
    <p:sldId id="392" r:id="rId11"/>
    <p:sldId id="379" r:id="rId12"/>
    <p:sldId id="394" r:id="rId13"/>
    <p:sldId id="381" r:id="rId14"/>
    <p:sldId id="423" r:id="rId15"/>
    <p:sldId id="382" r:id="rId16"/>
    <p:sldId id="395" r:id="rId17"/>
    <p:sldId id="396" r:id="rId18"/>
    <p:sldId id="397" r:id="rId19"/>
    <p:sldId id="424" r:id="rId20"/>
    <p:sldId id="425" r:id="rId21"/>
    <p:sldId id="421" r:id="rId22"/>
    <p:sldId id="398" r:id="rId23"/>
    <p:sldId id="399" r:id="rId24"/>
    <p:sldId id="426" r:id="rId25"/>
    <p:sldId id="400" r:id="rId26"/>
    <p:sldId id="385" r:id="rId27"/>
    <p:sldId id="401" r:id="rId28"/>
    <p:sldId id="402" r:id="rId29"/>
    <p:sldId id="403" r:id="rId30"/>
    <p:sldId id="404" r:id="rId31"/>
    <p:sldId id="386" r:id="rId32"/>
    <p:sldId id="405" r:id="rId33"/>
    <p:sldId id="374" r:id="rId34"/>
    <p:sldId id="406" r:id="rId35"/>
    <p:sldId id="407" r:id="rId36"/>
    <p:sldId id="427" r:id="rId37"/>
    <p:sldId id="409" r:id="rId38"/>
    <p:sldId id="410" r:id="rId39"/>
    <p:sldId id="413"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65"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65"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65"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65"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65"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65"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65"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65"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65"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p:restoredTop sz="52603" autoAdjust="0"/>
  </p:normalViewPr>
  <p:slideViewPr>
    <p:cSldViewPr showGuides="1">
      <p:cViewPr varScale="1">
        <p:scale>
          <a:sx n="74" d="100"/>
          <a:sy n="74"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smtClean="0">
              <a:solidFill>
                <a:schemeClr val="tx1"/>
              </a:solidFill>
              <a:effectLst/>
            </a:rPr>
            <a:t>Classified into two broad categories:</a:t>
          </a:r>
          <a:endParaRPr lang="en-US" b="1" dirty="0">
            <a:solidFill>
              <a:schemeClr val="tx1"/>
            </a:solidFill>
            <a:effectLst/>
          </a:endParaRPr>
        </a:p>
      </dgm:t>
    </dgm:pt>
    <dgm:pt modelId="{55B57489-C24E-9D40-918A-38828F8E3B0B}" cxnId="{3D9ACDFA-7BC7-5C48-A2E0-3571387951BD}" type="parTrans">
      <dgm:prSet/>
      <dgm:spPr/>
      <dgm:t>
        <a:bodyPr/>
        <a:lstStyle/>
        <a:p>
          <a:endParaRPr lang="en-US"/>
        </a:p>
      </dgm:t>
    </dgm:pt>
    <dgm:pt modelId="{BD592802-C4EC-CF4F-831A-2FF8AE359509}" cxnId="{3D9ACDFA-7BC7-5C48-A2E0-3571387951BD}" type="sibTrans">
      <dgm:prSet/>
      <dgm:spPr/>
      <dgm:t>
        <a:bodyPr/>
        <a:lstStyle/>
        <a:p>
          <a:endParaRPr lang="en-US"/>
        </a:p>
      </dgm:t>
    </dgm:pt>
    <dgm:pt modelId="{1C6539FB-DF41-9847-8663-8590CEAA001E}">
      <dgm:prSet/>
      <dgm:spPr/>
      <dgm:t>
        <a:bodyPr/>
        <a:lstStyle/>
        <a:p>
          <a:pPr rtl="0"/>
          <a:r>
            <a:rPr lang="en-US" b="1" i="0" dirty="0" smtClean="0">
              <a:latin typeface="+mj-lt"/>
            </a:rPr>
            <a:t>Based first on how it spreads or propagates to reach the desired targets</a:t>
          </a:r>
          <a:endParaRPr lang="en-US" b="1" i="0" dirty="0">
            <a:latin typeface="+mj-lt"/>
          </a:endParaRPr>
        </a:p>
      </dgm:t>
    </dgm:pt>
    <dgm:pt modelId="{F2093A2E-173F-ED4E-896A-34F2417B94C2}" cxnId="{BCA80FD4-1FFE-1047-87AB-CE4A87BF548E}" type="parTrans">
      <dgm:prSet/>
      <dgm:spPr/>
      <dgm:t>
        <a:bodyPr/>
        <a:lstStyle/>
        <a:p>
          <a:endParaRPr lang="en-US" dirty="0"/>
        </a:p>
      </dgm:t>
    </dgm:pt>
    <dgm:pt modelId="{0DE61BF1-A6DC-B442-B61B-7BEABF3B2C66}" cxnId="{BCA80FD4-1FFE-1047-87AB-CE4A87BF548E}" type="sibTrans">
      <dgm:prSet/>
      <dgm:spPr/>
      <dgm:t>
        <a:bodyPr/>
        <a:lstStyle/>
        <a:p>
          <a:endParaRPr lang="en-US" dirty="0"/>
        </a:p>
      </dgm:t>
    </dgm:pt>
    <dgm:pt modelId="{26F09AB1-5F42-E248-9349-B14C380F21B0}">
      <dgm:prSet/>
      <dgm:spPr/>
      <dgm:t>
        <a:bodyPr/>
        <a:lstStyle/>
        <a:p>
          <a:pPr rtl="0"/>
          <a:r>
            <a:rPr lang="en-US" b="1" i="0" dirty="0" smtClean="0">
              <a:latin typeface="+mj-lt"/>
            </a:rPr>
            <a:t>Then on the actions or payloads it performs once a target is reached</a:t>
          </a:r>
          <a:endParaRPr lang="en-US" b="1" i="0" dirty="0">
            <a:latin typeface="+mj-lt"/>
          </a:endParaRPr>
        </a:p>
      </dgm:t>
    </dgm:pt>
    <dgm:pt modelId="{02DBF3FB-0940-5646-A681-13A1CC7E1DFC}" cxnId="{F4DE6A75-1A9F-884C-93D0-8855DAA0A000}" type="parTrans">
      <dgm:prSet/>
      <dgm:spPr/>
      <dgm:t>
        <a:bodyPr/>
        <a:lstStyle/>
        <a:p>
          <a:endParaRPr lang="en-US"/>
        </a:p>
      </dgm:t>
    </dgm:pt>
    <dgm:pt modelId="{75A38B05-D8E3-924F-A288-597F2E57C0DA}" cxnId="{F4DE6A75-1A9F-884C-93D0-8855DAA0A000}" type="sibTrans">
      <dgm:prSet/>
      <dgm:spPr/>
      <dgm:t>
        <a:bodyPr/>
        <a:lstStyle/>
        <a:p>
          <a:endParaRPr lang="en-US"/>
        </a:p>
      </dgm:t>
    </dgm:pt>
    <dgm:pt modelId="{B99B28DC-1840-6342-8847-BD8052638864}">
      <dgm:prSet/>
      <dgm:spPr/>
      <dgm:t>
        <a:bodyPr/>
        <a:lstStyle/>
        <a:p>
          <a:pPr rtl="0"/>
          <a:r>
            <a:rPr lang="en-US" b="1" dirty="0" smtClean="0">
              <a:solidFill>
                <a:schemeClr val="tx1"/>
              </a:solidFill>
              <a:effectLst/>
            </a:rPr>
            <a:t>Also classified by: </a:t>
          </a:r>
          <a:endParaRPr lang="en-US" dirty="0">
            <a:solidFill>
              <a:schemeClr val="tx1"/>
            </a:solidFill>
            <a:effectLst/>
          </a:endParaRPr>
        </a:p>
      </dgm:t>
    </dgm:pt>
    <dgm:pt modelId="{AD9F882A-346E-644B-A264-A139B7A273E2}" cxnId="{34273889-8C21-684F-AE5B-94D926DC822D}" type="parTrans">
      <dgm:prSet/>
      <dgm:spPr/>
      <dgm:t>
        <a:bodyPr/>
        <a:lstStyle/>
        <a:p>
          <a:endParaRPr lang="en-US"/>
        </a:p>
      </dgm:t>
    </dgm:pt>
    <dgm:pt modelId="{A1721077-56E5-004F-8CCD-318B396732B1}" cxnId="{34273889-8C21-684F-AE5B-94D926DC822D}" type="sibTrans">
      <dgm:prSet/>
      <dgm:spPr/>
      <dgm:t>
        <a:bodyPr/>
        <a:lstStyle/>
        <a:p>
          <a:endParaRPr lang="en-US"/>
        </a:p>
      </dgm:t>
    </dgm:pt>
    <dgm:pt modelId="{63748016-E909-7749-8D4F-CBEA0C8C8028}">
      <dgm:prSet/>
      <dgm:spPr/>
      <dgm:t>
        <a:bodyPr/>
        <a:lstStyle/>
        <a:p>
          <a:pPr rtl="0"/>
          <a:r>
            <a:rPr lang="en-US" b="1" i="0" dirty="0" smtClean="0">
              <a:latin typeface="+mj-lt"/>
            </a:rPr>
            <a:t>Those that need a host  program (parasitic code such as viruses)</a:t>
          </a:r>
          <a:endParaRPr lang="en-US" b="1" i="0" dirty="0">
            <a:latin typeface="+mj-lt"/>
          </a:endParaRPr>
        </a:p>
      </dgm:t>
    </dgm:pt>
    <dgm:pt modelId="{910E3748-395A-9747-9C25-4A58B8AD44C2}" cxnId="{07CAA0DD-6259-AE47-945B-EBB7466AB621}" type="parTrans">
      <dgm:prSet/>
      <dgm:spPr/>
      <dgm:t>
        <a:bodyPr/>
        <a:lstStyle/>
        <a:p>
          <a:endParaRPr lang="en-US" dirty="0"/>
        </a:p>
      </dgm:t>
    </dgm:pt>
    <dgm:pt modelId="{716CE549-8138-BC4B-8FB3-DF180464C301}" cxnId="{07CAA0DD-6259-AE47-945B-EBB7466AB621}" type="sibTrans">
      <dgm:prSet/>
      <dgm:spPr/>
      <dgm:t>
        <a:bodyPr/>
        <a:lstStyle/>
        <a:p>
          <a:endParaRPr lang="en-US" dirty="0"/>
        </a:p>
      </dgm:t>
    </dgm:pt>
    <dgm:pt modelId="{DF5FD426-5B69-3244-BC9A-7CE9E664D873}">
      <dgm:prSet/>
      <dgm:spPr/>
      <dgm:t>
        <a:bodyPr/>
        <a:lstStyle/>
        <a:p>
          <a:pPr rtl="0"/>
          <a:r>
            <a:rPr lang="en-US" b="1" i="0" dirty="0" smtClean="0">
              <a:latin typeface="+mj-lt"/>
            </a:rPr>
            <a:t>Those that are independent, self-contained programs (worms, trojans, and bots)</a:t>
          </a:r>
          <a:endParaRPr lang="en-US" b="1" i="0" dirty="0">
            <a:latin typeface="+mj-lt"/>
          </a:endParaRPr>
        </a:p>
      </dgm:t>
    </dgm:pt>
    <dgm:pt modelId="{2CC51F01-3233-5949-AC29-09ECE6FB99C9}" cxnId="{30A6D4C6-9A69-2C4C-8E33-4E47FE18EE27}" type="parTrans">
      <dgm:prSet/>
      <dgm:spPr/>
      <dgm:t>
        <a:bodyPr/>
        <a:lstStyle/>
        <a:p>
          <a:endParaRPr lang="en-US"/>
        </a:p>
      </dgm:t>
    </dgm:pt>
    <dgm:pt modelId="{4EB9040F-A42E-9448-9E5D-FB650183CF9F}" cxnId="{30A6D4C6-9A69-2C4C-8E33-4E47FE18EE27}" type="sibTrans">
      <dgm:prSet/>
      <dgm:spPr/>
      <dgm:t>
        <a:bodyPr/>
        <a:lstStyle/>
        <a:p>
          <a:endParaRPr lang="en-US" dirty="0"/>
        </a:p>
      </dgm:t>
    </dgm:pt>
    <dgm:pt modelId="{E100D654-871B-8944-8398-52EC1637F13F}">
      <dgm:prSet/>
      <dgm:spPr/>
      <dgm:t>
        <a:bodyPr/>
        <a:lstStyle/>
        <a:p>
          <a:pPr rtl="0"/>
          <a:r>
            <a:rPr lang="en-US" b="1" i="0" dirty="0" smtClean="0">
              <a:latin typeface="+mj-lt"/>
            </a:rPr>
            <a:t>Malware that does not replicate (trojans and spam  e-mail)</a:t>
          </a:r>
          <a:endParaRPr lang="en-US" b="1" i="0" dirty="0">
            <a:latin typeface="+mj-lt"/>
          </a:endParaRPr>
        </a:p>
      </dgm:t>
    </dgm:pt>
    <dgm:pt modelId="{6AB7DFA6-98D9-C743-8150-ABFA4B9E6F14}" cxnId="{5C2CF0FD-9DAA-3B4C-9E5E-3E6A3CBE7DEF}" type="parTrans">
      <dgm:prSet/>
      <dgm:spPr/>
      <dgm:t>
        <a:bodyPr/>
        <a:lstStyle/>
        <a:p>
          <a:endParaRPr lang="en-US"/>
        </a:p>
      </dgm:t>
    </dgm:pt>
    <dgm:pt modelId="{F6E00E15-E6F3-F942-9B34-CAE643C995F6}" cxnId="{5C2CF0FD-9DAA-3B4C-9E5E-3E6A3CBE7DEF}" type="sibTrans">
      <dgm:prSet/>
      <dgm:spPr/>
      <dgm:t>
        <a:bodyPr/>
        <a:lstStyle/>
        <a:p>
          <a:endParaRPr lang="en-US" dirty="0"/>
        </a:p>
      </dgm:t>
    </dgm:pt>
    <dgm:pt modelId="{AD27E523-4198-8A43-9A92-601902BD84C7}">
      <dgm:prSet/>
      <dgm:spPr/>
      <dgm:t>
        <a:bodyPr/>
        <a:lstStyle/>
        <a:p>
          <a:pPr rtl="0"/>
          <a:r>
            <a:rPr lang="en-US" b="1" i="0" dirty="0" smtClean="0">
              <a:latin typeface="+mj-lt"/>
            </a:rPr>
            <a:t>Malware that does replicate (viruses and worms)</a:t>
          </a:r>
          <a:endParaRPr lang="en-US" b="1" i="0" dirty="0">
            <a:latin typeface="+mj-lt"/>
          </a:endParaRPr>
        </a:p>
      </dgm:t>
    </dgm:pt>
    <dgm:pt modelId="{DB266CC2-B7FC-D843-ADCD-363E270916EC}" cxnId="{BED4BD69-A73A-AE44-A0C8-CE970CD0C68F}" type="parTrans">
      <dgm:prSet/>
      <dgm:spPr/>
      <dgm:t>
        <a:bodyPr/>
        <a:lstStyle/>
        <a:p>
          <a:endParaRPr lang="en-US"/>
        </a:p>
      </dgm:t>
    </dgm:pt>
    <dgm:pt modelId="{AB1F3640-C14F-7249-B96B-3C87FB299A86}" cxnId="{BED4BD69-A73A-AE44-A0C8-CE970CD0C68F}" type="sibTrans">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t>
        <a:bodyPr/>
        <a:lstStyle/>
        <a:p>
          <a:endParaRPr lang="en-US"/>
        </a:p>
      </dgm:t>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t>
        <a:bodyPr/>
        <a:lstStyle/>
        <a:p>
          <a:endParaRPr lang="en-US"/>
        </a:p>
      </dgm:t>
    </dgm:pt>
    <dgm:pt modelId="{EDB22133-E8C5-564E-9BDE-77A9A6AFF0D9}" type="pres">
      <dgm:prSet presAssocID="{F2093A2E-173F-ED4E-896A-34F2417B94C2}" presName="parTrans" presStyleLbl="sibTrans2D1" presStyleIdx="0" presStyleCnt="6"/>
      <dgm:spPr/>
      <dgm:t>
        <a:bodyPr/>
        <a:lstStyle/>
        <a:p>
          <a:endParaRPr lang="en-US"/>
        </a:p>
      </dgm:t>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t>
        <a:bodyPr/>
        <a:lstStyle/>
        <a:p>
          <a:endParaRPr lang="en-US"/>
        </a:p>
      </dgm:t>
    </dgm:pt>
    <dgm:pt modelId="{AB73B6B3-49AA-5044-87E7-043168FDA1C2}" type="pres">
      <dgm:prSet presAssocID="{0DE61BF1-A6DC-B442-B61B-7BEABF3B2C66}" presName="sibTrans" presStyleLbl="sibTrans2D1" presStyleIdx="1" presStyleCnt="6"/>
      <dgm:spPr/>
      <dgm:t>
        <a:bodyPr/>
        <a:lstStyle/>
        <a:p>
          <a:endParaRPr lang="en-US"/>
        </a:p>
      </dgm:t>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t>
        <a:bodyPr/>
        <a:lstStyle/>
        <a:p>
          <a:endParaRPr lang="en-US"/>
        </a:p>
      </dgm:t>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t>
        <a:bodyPr/>
        <a:lstStyle/>
        <a:p>
          <a:endParaRPr lang="en-US"/>
        </a:p>
      </dgm:t>
    </dgm:pt>
    <dgm:pt modelId="{3DDCB43C-A170-0943-B0D8-AF848C17E12A}" type="pres">
      <dgm:prSet presAssocID="{910E3748-395A-9747-9C25-4A58B8AD44C2}" presName="parTrans" presStyleLbl="sibTrans2D1" presStyleIdx="2" presStyleCnt="6"/>
      <dgm:spPr/>
      <dgm:t>
        <a:bodyPr/>
        <a:lstStyle/>
        <a:p>
          <a:endParaRPr lang="en-US"/>
        </a:p>
      </dgm:t>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t>
        <a:bodyPr/>
        <a:lstStyle/>
        <a:p>
          <a:endParaRPr lang="en-US"/>
        </a:p>
      </dgm:t>
    </dgm:pt>
    <dgm:pt modelId="{5294E86B-9DC9-C242-BE4F-6917AE89A034}" type="pres">
      <dgm:prSet presAssocID="{716CE549-8138-BC4B-8FB3-DF180464C301}" presName="sibTrans" presStyleLbl="sibTrans2D1" presStyleIdx="3" presStyleCnt="6"/>
      <dgm:spPr/>
      <dgm:t>
        <a:bodyPr/>
        <a:lstStyle/>
        <a:p>
          <a:endParaRPr lang="en-US"/>
        </a:p>
      </dgm:t>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t>
        <a:bodyPr/>
        <a:lstStyle/>
        <a:p>
          <a:endParaRPr lang="en-US"/>
        </a:p>
      </dgm:t>
    </dgm:pt>
    <dgm:pt modelId="{72589221-705F-AA40-B4C6-05F80364904C}" type="pres">
      <dgm:prSet presAssocID="{4EB9040F-A42E-9448-9E5D-FB650183CF9F}" presName="sibTrans" presStyleLbl="sibTrans2D1" presStyleIdx="4" presStyleCnt="6"/>
      <dgm:spPr/>
      <dgm:t>
        <a:bodyPr/>
        <a:lstStyle/>
        <a:p>
          <a:endParaRPr lang="en-US"/>
        </a:p>
      </dgm:t>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t>
        <a:bodyPr/>
        <a:lstStyle/>
        <a:p>
          <a:endParaRPr lang="en-US"/>
        </a:p>
      </dgm:t>
    </dgm:pt>
    <dgm:pt modelId="{73DDE64E-DD84-7746-BE01-849021843D34}" type="pres">
      <dgm:prSet presAssocID="{F6E00E15-E6F3-F942-9B34-CAE643C995F6}" presName="sibTrans" presStyleLbl="sibTrans2D1" presStyleIdx="5" presStyleCnt="6"/>
      <dgm:spPr/>
      <dgm:t>
        <a:bodyPr/>
        <a:lstStyle/>
        <a:p>
          <a:endParaRPr lang="en-US"/>
        </a:p>
      </dgm:t>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t>
        <a:bodyPr/>
        <a:lstStyle/>
        <a:p>
          <a:endParaRPr lang="en-US"/>
        </a:p>
      </dgm:t>
    </dgm:pt>
  </dgm:ptLst>
  <dgm:cxnLst>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AAF21DC5-E9B2-9E43-A21A-C9B29D6EF87B}" type="presOf" srcId="{0DE61BF1-A6DC-B442-B61B-7BEABF3B2C66}" destId="{AB73B6B3-49AA-5044-87E7-043168FDA1C2}"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689A1C96-85CF-F64C-8014-01A3C7856B79}" type="presOf" srcId="{63748016-E909-7749-8D4F-CBEA0C8C8028}" destId="{BD5206BD-938A-9E47-BA58-471B4BFB7074}"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AB9E2D13-14E9-4844-92F2-DE6F35A43D68}" type="presOf" srcId="{1C6539FB-DF41-9847-8663-8590CEAA001E}" destId="{23949CA4-11FE-B44B-8096-7F92BA04476C}"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F9C0FB10-6630-8F4B-9945-92CE119D948A}" type="presOf" srcId="{F6E00E15-E6F3-F942-9B34-CAE643C995F6}" destId="{73DDE64E-DD84-7746-BE01-849021843D34}"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F8589E43-0DFA-6742-ADB4-4E269A0F80B7}" type="presOf" srcId="{AD27E523-4198-8A43-9A92-601902BD84C7}" destId="{BC9811A8-A431-9545-AB24-6FCE1425685B}"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C9D681A3-1B7D-714B-B120-EE415C769FE0}" type="presOf" srcId="{DF5FD426-5B69-3244-BC9A-7CE9E664D873}" destId="{96C0851B-4FB5-6248-AF53-A2A3E18CD2D5}"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960933DA-2B9D-1346-9737-DEA174AA919A}" type="presOf" srcId="{7489256D-A6B2-5342-B665-C46AD35BC275}" destId="{D6683EB3-9145-414D-BA47-C91BB8F520AC}"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5C2CF0FD-9DAA-3B4C-9E5E-3E6A3CBE7DEF}" srcId="{B99B28DC-1840-6342-8847-BD8052638864}" destId="{E100D654-871B-8944-8398-52EC1637F13F}" srcOrd="2" destOrd="0" parTransId="{6AB7DFA6-98D9-C743-8150-ABFA4B9E6F14}" sibTransId="{F6E00E15-E6F3-F942-9B34-CAE643C995F6}"/>
    <dgm:cxn modelId="{F3EFF485-959E-F146-9E08-229088C63408}" type="presOf" srcId="{B99B28DC-1840-6342-8847-BD8052638864}" destId="{CAF028A9-25B4-7042-8AC7-32B854073429}" srcOrd="0" destOrd="0" presId="urn:microsoft.com/office/officeart/2005/8/layout/lProcess1"/>
    <dgm:cxn modelId="{C439D37A-C924-584A-A55C-31EFE39AC5F1}" type="presOf" srcId="{822ADEB7-B7F2-F449-BAE8-94D6DEBD33A7}" destId="{36780F4B-F7D5-6644-AB4C-279A84EBBC87}" srcOrd="0" destOrd="0" presId="urn:microsoft.com/office/officeart/2005/8/layout/lProcess1"/>
    <dgm:cxn modelId="{BCA80FD4-1FFE-1047-87AB-CE4A87BF548E}" srcId="{7489256D-A6B2-5342-B665-C46AD35BC275}" destId="{1C6539FB-DF41-9847-8663-8590CEAA001E}" srcOrd="0" destOrd="0" parTransId="{F2093A2E-173F-ED4E-896A-34F2417B94C2}" sibTransId="{0DE61BF1-A6DC-B442-B61B-7BEABF3B2C66}"/>
    <dgm:cxn modelId="{78547F65-B1D1-9B45-ADAA-3CAB8C624576}" type="presOf" srcId="{E100D654-871B-8944-8398-52EC1637F13F}" destId="{2CFCC1E6-6884-8F42-AAC4-8F51DCBE28BD}" srcOrd="0" destOrd="0" presId="urn:microsoft.com/office/officeart/2005/8/layout/lProcess1"/>
    <dgm:cxn modelId="{24FDB8F4-4031-B741-A9A7-44D58A66E9B6}" type="presOf" srcId="{F2093A2E-173F-ED4E-896A-34F2417B94C2}" destId="{EDB22133-E8C5-564E-9BDE-77A9A6AFF0D9}" srcOrd="0" destOrd="0" presId="urn:microsoft.com/office/officeart/2005/8/layout/lProcess1"/>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smtClean="0"/>
            <a:t>Spam</a:t>
          </a:r>
          <a:endParaRPr lang="en-US" dirty="0"/>
        </a:p>
      </dgm:t>
    </dgm:pt>
    <dgm:pt modelId="{71043E8D-9992-F844-96E4-A1D44D62ED71}" cxnId="{7BA3F8D2-B311-E94B-98BA-B3DB4D64BCBE}" type="parTrans">
      <dgm:prSet/>
      <dgm:spPr/>
      <dgm:t>
        <a:bodyPr/>
        <a:lstStyle/>
        <a:p>
          <a:endParaRPr lang="en-US"/>
        </a:p>
      </dgm:t>
    </dgm:pt>
    <dgm:pt modelId="{F439CC1B-69EF-C04E-811A-9540EE6B6B1E}" cxnId="{7BA3F8D2-B311-E94B-98BA-B3DB4D64BCBE}" type="sibTrans">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smtClean="0">
              <a:solidFill>
                <a:schemeClr val="bg1"/>
              </a:solidFill>
              <a:latin typeface="+mn-lt"/>
            </a:rPr>
            <a:t>Unsolicited bulk</a:t>
          </a:r>
        </a:p>
        <a:p>
          <a:r>
            <a:rPr lang="en-US" b="0" dirty="0" smtClean="0">
              <a:solidFill>
                <a:schemeClr val="bg1"/>
              </a:solidFill>
              <a:latin typeface="+mn-lt"/>
            </a:rPr>
            <a:t> e-mail</a:t>
          </a:r>
        </a:p>
      </dgm:t>
    </dgm:pt>
    <dgm:pt modelId="{D73B1C9E-6505-CE45-A9CC-3E576B5F059E}" cxnId="{C551DD88-FE64-D74C-80F9-42112AD038BD}" type="parTrans">
      <dgm:prSet/>
      <dgm:spPr/>
      <dgm:t>
        <a:bodyPr/>
        <a:lstStyle/>
        <a:p>
          <a:endParaRPr lang="en-US"/>
        </a:p>
      </dgm:t>
    </dgm:pt>
    <dgm:pt modelId="{A7C2CB36-9BC9-7E4E-B68D-F1CF3D812083}" cxnId="{C551DD88-FE64-D74C-80F9-42112AD038BD}" type="sibTrans">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Significant carrier of malware</a:t>
          </a:r>
        </a:p>
      </dgm:t>
    </dgm:pt>
    <dgm:pt modelId="{C711C0D5-CED8-C14E-B089-7739942BBE44}" cxnId="{EBB02584-133B-4943-AB29-E98A4DDCB8BC}" type="parTrans">
      <dgm:prSet/>
      <dgm:spPr/>
      <dgm:t>
        <a:bodyPr/>
        <a:lstStyle/>
        <a:p>
          <a:endParaRPr lang="en-US"/>
        </a:p>
      </dgm:t>
    </dgm:pt>
    <dgm:pt modelId="{179E9D8A-F808-A34E-9CF1-31CBC6197E97}" cxnId="{EBB02584-133B-4943-AB29-E98A4DDCB8BC}" type="sibTrans">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smtClean="0">
              <a:solidFill>
                <a:schemeClr val="bg1"/>
              </a:solidFill>
              <a:latin typeface="+mn-lt"/>
            </a:rPr>
            <a:t>Used for phishing attacks</a:t>
          </a:r>
        </a:p>
      </dgm:t>
    </dgm:pt>
    <dgm:pt modelId="{28A22B2A-CD3F-044C-8F14-2808507F4684}" cxnId="{04D25601-1B0A-2C4A-BEDA-EB3D1CA9BC79}" type="parTrans">
      <dgm:prSet/>
      <dgm:spPr/>
      <dgm:t>
        <a:bodyPr/>
        <a:lstStyle/>
        <a:p>
          <a:endParaRPr lang="en-US"/>
        </a:p>
      </dgm:t>
    </dgm:pt>
    <dgm:pt modelId="{DA8A204B-D384-8645-9BD5-688FAD0FD8D7}" cxnId="{04D25601-1B0A-2C4A-BEDA-EB3D1CA9BC79}" type="sibTrans">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smtClean="0">
              <a:latin typeface="+mn-lt"/>
            </a:rPr>
            <a:t>Trojan horse</a:t>
          </a:r>
        </a:p>
      </dgm:t>
    </dgm:pt>
    <dgm:pt modelId="{90E5C60D-7E6B-2D4C-AFCE-49C7A6017EA5}" cxnId="{1472C037-E0DB-1645-9C9D-E00A5378F440}" type="parTrans">
      <dgm:prSet/>
      <dgm:spPr/>
      <dgm:t>
        <a:bodyPr/>
        <a:lstStyle/>
        <a:p>
          <a:endParaRPr lang="en-US"/>
        </a:p>
      </dgm:t>
    </dgm:pt>
    <dgm:pt modelId="{1304D34C-00FD-7245-A311-00FBD911CC15}" cxnId="{1472C037-E0DB-1645-9C9D-E00A5378F440}" type="sibTrans">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smtClean="0">
              <a:solidFill>
                <a:schemeClr val="bg1"/>
              </a:solidFill>
              <a:latin typeface="+mn-lt"/>
            </a:rPr>
            <a:t>Program or utility containing harmful hidden code</a:t>
          </a:r>
        </a:p>
      </dgm:t>
    </dgm:pt>
    <dgm:pt modelId="{98ED77B4-C0C1-9344-A91B-0D3DB9A6CC5F}" cxnId="{EF4A1E36-193C-3647-957A-3B0160D84791}" type="parTrans">
      <dgm:prSet/>
      <dgm:spPr/>
      <dgm:t>
        <a:bodyPr/>
        <a:lstStyle/>
        <a:p>
          <a:endParaRPr lang="en-US"/>
        </a:p>
      </dgm:t>
    </dgm:pt>
    <dgm:pt modelId="{81D1671B-8EB0-3245-BD4E-2CA3036996BB}" cxnId="{EF4A1E36-193C-3647-957A-3B0160D84791}" type="sibTrans">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smtClean="0">
              <a:solidFill>
                <a:schemeClr val="bg1"/>
              </a:solidFill>
              <a:latin typeface="+mn-lt"/>
            </a:rPr>
            <a:t>Used to accomplish functions that the attacker could not accomplish directly</a:t>
          </a:r>
        </a:p>
      </dgm:t>
    </dgm:pt>
    <dgm:pt modelId="{9F53D059-B573-5F49-AB5B-8263B818746E}" cxnId="{F53BB41A-8306-ED4A-A2E0-A5F5D37DABEC}" type="parTrans">
      <dgm:prSet/>
      <dgm:spPr/>
      <dgm:t>
        <a:bodyPr/>
        <a:lstStyle/>
        <a:p>
          <a:endParaRPr lang="en-US"/>
        </a:p>
      </dgm:t>
    </dgm:pt>
    <dgm:pt modelId="{1135EBFC-D008-6B4A-B206-0BC2437F011B}" cxnId="{F53BB41A-8306-ED4A-A2E0-A5F5D37DABEC}" type="sibTrans">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smtClean="0">
              <a:latin typeface="+mn-lt"/>
            </a:rPr>
            <a:t>Mobile phone Trojans</a:t>
          </a:r>
        </a:p>
      </dgm:t>
    </dgm:pt>
    <dgm:pt modelId="{713F917B-1B96-8047-B7FA-694D8461F226}" cxnId="{D13B0EDE-D00D-3845-85EB-21A34B35A0B1}" type="parTrans">
      <dgm:prSet/>
      <dgm:spPr/>
      <dgm:t>
        <a:bodyPr/>
        <a:lstStyle/>
        <a:p>
          <a:endParaRPr lang="en-US"/>
        </a:p>
      </dgm:t>
    </dgm:pt>
    <dgm:pt modelId="{2F6DF5BB-1A96-4142-9CB5-994992189E5F}" cxnId="{D13B0EDE-D00D-3845-85EB-21A34B35A0B1}" type="sibTrans">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gm:t>
    </dgm:pt>
    <dgm:pt modelId="{F367BF03-407B-C64A-B015-283ABB5AEA79}" cxnId="{7619CC4A-47DA-C044-9703-95AB163AFBCD}" type="parTrans">
      <dgm:prSet/>
      <dgm:spPr/>
      <dgm:t>
        <a:bodyPr/>
        <a:lstStyle/>
        <a:p>
          <a:endParaRPr lang="en-US"/>
        </a:p>
      </dgm:t>
    </dgm:pt>
    <dgm:pt modelId="{95DEECD2-87C5-E845-9A3F-CF45268BE8BB}" cxnId="{7619CC4A-47DA-C044-9703-95AB163AFBCD}" type="sibTrans">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smtClean="0">
              <a:solidFill>
                <a:schemeClr val="bg1"/>
              </a:solidFill>
              <a:latin typeface="+mn-lt"/>
            </a:rPr>
            <a:t>Target is the smartphone</a:t>
          </a:r>
        </a:p>
      </dgm:t>
    </dgm:pt>
    <dgm:pt modelId="{CD6F503F-AF9B-A84E-8E04-88E5C112505D}" cxnId="{18B61F1C-C998-F643-8ABE-A6A1DED674E4}" type="parTrans">
      <dgm:prSet/>
      <dgm:spPr/>
      <dgm:t>
        <a:bodyPr/>
        <a:lstStyle/>
        <a:p>
          <a:endParaRPr lang="en-US"/>
        </a:p>
      </dgm:t>
    </dgm:pt>
    <dgm:pt modelId="{D1C149AE-A48D-5242-87AD-7585EAA079DF}" cxnId="{18B61F1C-C998-F643-8ABE-A6A1DED674E4}" type="sibTrans">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F53BB41A-8306-ED4A-A2E0-A5F5D37DABEC}" srcId="{14F1597F-0168-B14F-9683-CA195C94D828}" destId="{0D375E54-645D-614D-AF9A-41A1A1B85744}" srcOrd="1" destOrd="0" parTransId="{9F53D059-B573-5F49-AB5B-8263B818746E}" sibTransId="{1135EBFC-D008-6B4A-B206-0BC2437F011B}"/>
    <dgm:cxn modelId="{7619CC4A-47DA-C044-9703-95AB163AFBCD}" srcId="{760F102A-4090-F046-BE2A-6BF6AA847370}" destId="{9A434528-7C2D-2A4D-8F03-5FE9C5FDAC5B}" srcOrd="0" destOrd="0" parTransId="{F367BF03-407B-C64A-B015-283ABB5AEA79}" sibTransId="{95DEECD2-87C5-E845-9A3F-CF45268BE8BB}"/>
    <dgm:cxn modelId="{C551DD88-FE64-D74C-80F9-42112AD038BD}" srcId="{282473DD-4E52-814D-8769-7ECC00C674CA}" destId="{3807DCA8-1DDE-2C49-B1A3-E32883AA2051}" srcOrd="0" destOrd="0" parTransId="{D73B1C9E-6505-CE45-A9CC-3E576B5F059E}" sibTransId="{A7C2CB36-9BC9-7E4E-B68D-F1CF3D812083}"/>
    <dgm:cxn modelId="{3898603C-291D-674E-8111-0FC44CF6775C}" type="presOf" srcId="{3807DCA8-1DDE-2C49-B1A3-E32883AA2051}" destId="{3FF2CAA5-6E7F-EF4C-9B02-6A90DD359AF1}" srcOrd="0" destOrd="0" presId="urn:microsoft.com/office/officeart/2005/8/layout/lProcess2"/>
    <dgm:cxn modelId="{A4D29A07-FDF2-DF4A-AB6B-C19A3370F310}" type="presOf" srcId="{14F1597F-0168-B14F-9683-CA195C94D828}" destId="{6E887711-FD0B-5345-A764-5A0F2538A410}" srcOrd="1"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04D25601-1B0A-2C4A-BEDA-EB3D1CA9BC79}" srcId="{282473DD-4E52-814D-8769-7ECC00C674CA}" destId="{95CAEB11-D744-E142-9FC4-4A5B2B97B48D}" srcOrd="2" destOrd="0" parTransId="{28A22B2A-CD3F-044C-8F14-2808507F4684}" sibTransId="{DA8A204B-D384-8645-9BD5-688FAD0FD8D7}"/>
    <dgm:cxn modelId="{EF4A1E36-193C-3647-957A-3B0160D84791}" srcId="{14F1597F-0168-B14F-9683-CA195C94D828}" destId="{36B1AC52-F78F-364E-898D-A03C27D3447B}" srcOrd="0" destOrd="0" parTransId="{98ED77B4-C0C1-9344-A91B-0D3DB9A6CC5F}" sibTransId="{81D1671B-8EB0-3245-BD4E-2CA3036996BB}"/>
    <dgm:cxn modelId="{8FF3CFCB-CFB2-A140-B929-84E98FE2D327}" type="presOf" srcId="{9A434528-7C2D-2A4D-8F03-5FE9C5FDAC5B}" destId="{C8375C9C-C22E-4441-BF7D-39B9C69C123B}"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1A443A53-52A3-414E-B1C0-68FE2D392684}" type="presOf" srcId="{7046B813-EFD8-874A-A332-FAB2925F24A2}" destId="{6FE50D95-AA55-4744-8640-B2B3540673C3}" srcOrd="0" destOrd="0" presId="urn:microsoft.com/office/officeart/2005/8/layout/lProcess2"/>
    <dgm:cxn modelId="{6C4A1DFC-562C-EA43-B4F0-5E0037AAEB29}" type="presOf" srcId="{282473DD-4E52-814D-8769-7ECC00C674CA}" destId="{B842D724-9656-E246-9591-8C8FB960405F}" srcOrd="1"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F9289EBF-0C6F-CC4C-B8A1-166F56E05F3A}" type="presOf" srcId="{14F1597F-0168-B14F-9683-CA195C94D828}" destId="{0FB8B290-EEEC-0C47-9F93-05681CD27AC2}"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1BD02C91-B665-724E-876E-A5E7D427175A}" type="presOf" srcId="{36B1AC52-F78F-364E-898D-A03C27D3447B}" destId="{8D1AB2C6-C8C2-264A-AB94-906857099761}"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309B907C-F18A-B849-919F-ED9ED454457D}" type="presOf" srcId="{760F102A-4090-F046-BE2A-6BF6AA847370}" destId="{9F880B6E-199A-B744-A1D4-4A1EC6E226A3}" srcOrd="1"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D13B0EDE-D00D-3845-85EB-21A34B35A0B1}" srcId="{7B8A6779-534F-9A46-BA4E-7A267BBC0215}" destId="{760F102A-4090-F046-BE2A-6BF6AA847370}" srcOrd="2" destOrd="0" parTransId="{713F917B-1B96-8047-B7FA-694D8461F226}" sibTransId="{2F6DF5BB-1A96-4142-9CB5-994992189E5F}"/>
    <dgm:cxn modelId="{410E6A8B-34D9-AE4F-8E0D-E9F7B1C1E36B}" type="presOf" srcId="{0EE67DFF-B2EB-4E4F-9A32-81D3D44183E4}" destId="{4453455A-2854-964D-B616-448291BE042A}" srcOrd="0"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smtClean="0">
              <a:effectLst/>
              <a:latin typeface="+mn-lt"/>
              <a:ea typeface="MS PGothic" panose="020B0600070205080204" pitchFamily="-65" charset="-128"/>
            </a:rPr>
            <a:t>Chernobyl</a:t>
          </a:r>
          <a:r>
            <a:rPr lang="en-US" b="1" dirty="0" smtClean="0">
              <a:effectLst/>
              <a:ea typeface="MS PGothic" panose="020B0600070205080204" pitchFamily="-65" charset="-128"/>
            </a:rPr>
            <a:t> virus</a:t>
          </a:r>
          <a:endParaRPr lang="en-US" b="1" dirty="0">
            <a:effectLst/>
          </a:endParaRPr>
        </a:p>
      </dgm:t>
    </dgm:pt>
    <dgm:pt modelId="{1C353E28-42B4-A842-91D1-7A91625AFEA3}" cxnId="{1D508A54-DE38-8543-B580-73C65892CB2F}" type="parTrans">
      <dgm:prSet/>
      <dgm:spPr/>
      <dgm:t>
        <a:bodyPr/>
        <a:lstStyle/>
        <a:p>
          <a:endParaRPr lang="en-US"/>
        </a:p>
      </dgm:t>
    </dgm:pt>
    <dgm:pt modelId="{7174AA39-C0DF-0C4E-BEC7-862E0FAD5C8E}" cxnId="{1D508A54-DE38-8543-B580-73C65892CB2F}" type="sibTrans">
      <dgm:prSet/>
      <dgm:spPr/>
      <dgm:t>
        <a:bodyPr/>
        <a:lstStyle/>
        <a:p>
          <a:endParaRPr lang="en-US"/>
        </a:p>
      </dgm:t>
    </dgm:pt>
    <dgm:pt modelId="{DFA9ECF7-E8B4-F647-B319-FCAF6D9F4DEB}">
      <dgm:prSet phldrT="[Text]"/>
      <dgm:spPr/>
      <dgm:t>
        <a:bodyPr/>
        <a:lstStyle/>
        <a:p>
          <a:r>
            <a:rPr lang="en-US" b="1" dirty="0" err="1" smtClean="0">
              <a:effectLst/>
              <a:ea typeface="MS PGothic" panose="020B0600070205080204" pitchFamily="-65" charset="-128"/>
            </a:rPr>
            <a:t>Klez</a:t>
          </a:r>
          <a:r>
            <a:rPr lang="en-US" b="1" dirty="0" smtClean="0">
              <a:effectLst/>
              <a:ea typeface="MS PGothic" panose="020B0600070205080204" pitchFamily="-65" charset="-128"/>
            </a:rPr>
            <a:t> </a:t>
          </a:r>
          <a:endParaRPr lang="en-US" b="1" dirty="0">
            <a:effectLst/>
            <a:ea typeface="MS PGothic" panose="020B0600070205080204" pitchFamily="-65" charset="-128"/>
          </a:endParaRPr>
        </a:p>
      </dgm:t>
    </dgm:pt>
    <dgm:pt modelId="{8E2F2AA8-5429-704A-9FF7-F7626FDFAD59}" cxnId="{38B35DE7-71A7-294C-9C66-D676D694AA1A}" type="parTrans">
      <dgm:prSet/>
      <dgm:spPr/>
      <dgm:t>
        <a:bodyPr/>
        <a:lstStyle/>
        <a:p>
          <a:endParaRPr lang="en-US"/>
        </a:p>
      </dgm:t>
    </dgm:pt>
    <dgm:pt modelId="{35E658EC-D3E5-F04B-8439-2C5857D775C3}" cxnId="{38B35DE7-71A7-294C-9C66-D676D694AA1A}" type="sibTrans">
      <dgm:prSet/>
      <dgm:spPr/>
      <dgm:t>
        <a:bodyPr/>
        <a:lstStyle/>
        <a:p>
          <a:endParaRPr lang="en-US"/>
        </a:p>
      </dgm:t>
    </dgm:pt>
    <dgm:pt modelId="{5DC3A8FE-9536-394A-ADBF-6D9D54D5DB39}">
      <dgm:prSet phldrT="[Text]"/>
      <dgm:spPr/>
      <dgm:t>
        <a:bodyPr/>
        <a:lstStyle/>
        <a:p>
          <a:r>
            <a:rPr lang="en-US" b="1" dirty="0" err="1" smtClean="0">
              <a:effectLst/>
              <a:ea typeface="MS PGothic" panose="020B0600070205080204" pitchFamily="-65" charset="-128"/>
            </a:rPr>
            <a:t>Ransomware</a:t>
          </a:r>
          <a:endParaRPr lang="en-US" b="1" dirty="0">
            <a:effectLst/>
            <a:ea typeface="MS PGothic" panose="020B0600070205080204" pitchFamily="-65" charset="-128"/>
          </a:endParaRPr>
        </a:p>
      </dgm:t>
    </dgm:pt>
    <dgm:pt modelId="{30A58200-CDDD-F541-8C71-7DE4F7557CDE}" cxnId="{EF57C64C-158D-1B47-AFF2-AB54ECBC2C07}" type="parTrans">
      <dgm:prSet/>
      <dgm:spPr/>
      <dgm:t>
        <a:bodyPr/>
        <a:lstStyle/>
        <a:p>
          <a:endParaRPr lang="en-US"/>
        </a:p>
      </dgm:t>
    </dgm:pt>
    <dgm:pt modelId="{1910F444-3897-FC41-A7E7-51215875EC68}" cxnId="{EF57C64C-158D-1B47-AFF2-AB54ECBC2C07}" type="sibTrans">
      <dgm:prSet/>
      <dgm:spPr/>
      <dgm:t>
        <a:bodyPr/>
        <a:lstStyle/>
        <a:p>
          <a:endParaRPr lang="en-US"/>
        </a:p>
      </dgm:t>
    </dgm:pt>
    <dgm:pt modelId="{446811B6-C53D-904B-AA4F-EC83FEB6B522}">
      <dgm:prSet/>
      <dgm:spPr/>
      <dgm:t>
        <a:bodyPr/>
        <a:lstStyle/>
        <a:p>
          <a:r>
            <a:rPr lang="en-US" b="1" dirty="0" smtClean="0">
              <a:effectLst/>
              <a:ea typeface="MS PGothic" panose="020B0600070205080204" pitchFamily="-65" charset="-128"/>
            </a:rPr>
            <a:t>First seen in 1998 </a:t>
          </a:r>
        </a:p>
      </dgm:t>
    </dgm:pt>
    <dgm:pt modelId="{E55258DB-7C1F-C749-8ACA-E07D6EF9F2F7}" cxnId="{CDD0D099-2990-1742-9B51-43C26A2A5C3D}" type="parTrans">
      <dgm:prSet/>
      <dgm:spPr/>
      <dgm:t>
        <a:bodyPr/>
        <a:lstStyle/>
        <a:p>
          <a:endParaRPr lang="en-US"/>
        </a:p>
      </dgm:t>
    </dgm:pt>
    <dgm:pt modelId="{DC79E94F-371B-2443-90E8-4D94B1C70F59}" cxnId="{CDD0D099-2990-1742-9B51-43C26A2A5C3D}" type="sibTrans">
      <dgm:prSet/>
      <dgm:spPr/>
      <dgm:t>
        <a:bodyPr/>
        <a:lstStyle/>
        <a:p>
          <a:endParaRPr lang="en-US"/>
        </a:p>
      </dgm:t>
    </dgm:pt>
    <dgm:pt modelId="{B9A4684C-9197-8145-ADAC-DE3BCB1A59F7}">
      <dgm:prSet/>
      <dgm:spPr/>
      <dgm:t>
        <a:bodyPr/>
        <a:lstStyle/>
        <a:p>
          <a:r>
            <a:rPr lang="en-US" b="1" dirty="0" smtClean="0">
              <a:effectLst/>
              <a:ea typeface="MS PGothic" panose="020B0600070205080204"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cxnId="{AACFCD32-8CA4-3848-9053-54A3E407C2D9}" type="parTrans">
      <dgm:prSet/>
      <dgm:spPr/>
      <dgm:t>
        <a:bodyPr/>
        <a:lstStyle/>
        <a:p>
          <a:endParaRPr lang="en-US"/>
        </a:p>
      </dgm:t>
    </dgm:pt>
    <dgm:pt modelId="{83296E5B-9BCA-BD4C-90CF-FBB1024F50EC}" cxnId="{AACFCD32-8CA4-3848-9053-54A3E407C2D9}" type="sibTrans">
      <dgm:prSet/>
      <dgm:spPr/>
      <dgm:t>
        <a:bodyPr/>
        <a:lstStyle/>
        <a:p>
          <a:endParaRPr lang="en-US"/>
        </a:p>
      </dgm:t>
    </dgm:pt>
    <dgm:pt modelId="{E213D9C2-7CE6-5D43-BE5F-C18545927001}">
      <dgm:prSet/>
      <dgm:spPr/>
      <dgm:t>
        <a:bodyPr/>
        <a:lstStyle/>
        <a:p>
          <a:r>
            <a:rPr lang="en-US" b="1" dirty="0" smtClean="0">
              <a:effectLst/>
              <a:ea typeface="MS PGothic" panose="020B0600070205080204" pitchFamily="-65" charset="-128"/>
            </a:rPr>
            <a:t>Mass mailing worm infecting                                  Windows 95 to XP systems</a:t>
          </a:r>
          <a:endParaRPr lang="en-US" b="1" dirty="0">
            <a:effectLst/>
            <a:ea typeface="MS PGothic" panose="020B0600070205080204" pitchFamily="-65" charset="-128"/>
          </a:endParaRPr>
        </a:p>
      </dgm:t>
    </dgm:pt>
    <dgm:pt modelId="{9557A83B-B6FC-5043-955D-D88DF0D266BE}" cxnId="{D84D0026-1907-F64C-84FE-2F7ECD8A1622}" type="parTrans">
      <dgm:prSet/>
      <dgm:spPr/>
      <dgm:t>
        <a:bodyPr/>
        <a:lstStyle/>
        <a:p>
          <a:endParaRPr lang="en-US"/>
        </a:p>
      </dgm:t>
    </dgm:pt>
    <dgm:pt modelId="{FB433600-D786-FE49-BE67-292BE32D3A68}" cxnId="{D84D0026-1907-F64C-84FE-2F7ECD8A1622}" type="sibTrans">
      <dgm:prSet/>
      <dgm:spPr/>
      <dgm:t>
        <a:bodyPr/>
        <a:lstStyle/>
        <a:p>
          <a:endParaRPr lang="en-US"/>
        </a:p>
      </dgm:t>
    </dgm:pt>
    <dgm:pt modelId="{AA7E47BD-A8DD-BA43-9A45-B3365DAF56D2}">
      <dgm:prSet/>
      <dgm:spPr/>
      <dgm:t>
        <a:bodyPr/>
        <a:lstStyle/>
        <a:p>
          <a:r>
            <a:rPr lang="en-US" b="1" dirty="0" smtClean="0">
              <a:effectLst/>
              <a:ea typeface="MS PGothic" panose="020B0600070205080204" pitchFamily="-65" charset="-128"/>
            </a:rPr>
            <a:t>On trigger date causes files on the hard drive to become empty</a:t>
          </a:r>
          <a:endParaRPr lang="en-US" b="1" dirty="0">
            <a:effectLst/>
            <a:ea typeface="MS PGothic" panose="020B0600070205080204" pitchFamily="-65" charset="-128"/>
          </a:endParaRPr>
        </a:p>
      </dgm:t>
    </dgm:pt>
    <dgm:pt modelId="{EA2B8F3D-FD05-B547-9E6C-5CB276E3C4D6}" cxnId="{A08ADF4C-6825-D64B-B63A-4FF479E8A903}" type="parTrans">
      <dgm:prSet/>
      <dgm:spPr/>
      <dgm:t>
        <a:bodyPr/>
        <a:lstStyle/>
        <a:p>
          <a:endParaRPr lang="en-US"/>
        </a:p>
      </dgm:t>
    </dgm:pt>
    <dgm:pt modelId="{801B0D31-548A-4544-8EA7-D97D68CDAB1B}" cxnId="{A08ADF4C-6825-D64B-B63A-4FF479E8A903}" type="sibTrans">
      <dgm:prSet/>
      <dgm:spPr/>
      <dgm:t>
        <a:bodyPr/>
        <a:lstStyle/>
        <a:p>
          <a:endParaRPr lang="en-US"/>
        </a:p>
      </dgm:t>
    </dgm:pt>
    <dgm:pt modelId="{C82EE885-D50E-B444-8DBA-B28186EB021F}">
      <dgm:prSet/>
      <dgm:spPr/>
      <dgm:t>
        <a:bodyPr/>
        <a:lstStyle/>
        <a:p>
          <a:r>
            <a:rPr lang="en-US" b="1" dirty="0" smtClean="0">
              <a:effectLst/>
              <a:ea typeface="MS PGothic" panose="020B0600070205080204" pitchFamily="-65" charset="-128"/>
            </a:rPr>
            <a:t>Encrypts the user’s data and demands payment in order to access the key needed to recover the information</a:t>
          </a:r>
          <a:endParaRPr lang="en-US" b="1" dirty="0">
            <a:effectLst/>
            <a:ea typeface="MS PGothic" panose="020B0600070205080204" pitchFamily="-65" charset="-128"/>
          </a:endParaRPr>
        </a:p>
      </dgm:t>
    </dgm:pt>
    <dgm:pt modelId="{F1830A6B-1B4E-E848-8D05-DADF8604158D}" cxnId="{A0A068D8-E768-DC43-8118-C6B188F23629}" type="parTrans">
      <dgm:prSet/>
      <dgm:spPr/>
      <dgm:t>
        <a:bodyPr/>
        <a:lstStyle/>
        <a:p>
          <a:endParaRPr lang="en-US"/>
        </a:p>
      </dgm:t>
    </dgm:pt>
    <dgm:pt modelId="{362BDC1E-9490-4444-A231-F97F056EFD89}" cxnId="{A0A068D8-E768-DC43-8118-C6B188F23629}" type="sibTrans">
      <dgm:prSet/>
      <dgm:spPr/>
      <dgm:t>
        <a:bodyPr/>
        <a:lstStyle/>
        <a:p>
          <a:endParaRPr lang="en-US"/>
        </a:p>
      </dgm:t>
    </dgm:pt>
    <dgm:pt modelId="{CBEE651C-DA9A-9042-B2AD-C5C55EFE28CF}">
      <dgm:prSet/>
      <dgm:spPr/>
      <dgm:t>
        <a:bodyPr/>
        <a:lstStyle/>
        <a:p>
          <a:r>
            <a:rPr lang="en-US" b="1" dirty="0" smtClean="0">
              <a:effectLst/>
              <a:ea typeface="MS PGothic" panose="020B0600070205080204" pitchFamily="-65" charset="-128"/>
            </a:rPr>
            <a:t>PC Cyborg Trojan (1989)</a:t>
          </a:r>
          <a:endParaRPr lang="en-US" b="1" dirty="0">
            <a:effectLst/>
            <a:ea typeface="MS PGothic" panose="020B0600070205080204" pitchFamily="-65" charset="-128"/>
          </a:endParaRPr>
        </a:p>
      </dgm:t>
    </dgm:pt>
    <dgm:pt modelId="{38CDF19E-84B8-6548-9F3B-78C41BF0958B}" cxnId="{451221C8-7F5B-D143-B415-D18EC08AEE03}" type="parTrans">
      <dgm:prSet/>
      <dgm:spPr/>
      <dgm:t>
        <a:bodyPr/>
        <a:lstStyle/>
        <a:p>
          <a:endParaRPr lang="en-US"/>
        </a:p>
      </dgm:t>
    </dgm:pt>
    <dgm:pt modelId="{9F924B21-3DE3-424E-85A6-F37A5EF71317}" cxnId="{451221C8-7F5B-D143-B415-D18EC08AEE03}" type="sibTrans">
      <dgm:prSet/>
      <dgm:spPr/>
      <dgm:t>
        <a:bodyPr/>
        <a:lstStyle/>
        <a:p>
          <a:endParaRPr lang="en-US"/>
        </a:p>
      </dgm:t>
    </dgm:pt>
    <dgm:pt modelId="{66D2251D-824F-E840-A3F7-380C8CBE6984}">
      <dgm:prSet/>
      <dgm:spPr/>
      <dgm:t>
        <a:bodyPr/>
        <a:lstStyle/>
        <a:p>
          <a:r>
            <a:rPr lang="en-US" b="1" dirty="0" smtClean="0">
              <a:effectLst/>
              <a:ea typeface="MS PGothic" panose="020B0600070205080204" pitchFamily="-65" charset="-128"/>
            </a:rPr>
            <a:t>Mid-2006 a number of worms and Trojans appeared that used public-key cryptography with </a:t>
          </a:r>
          <a:r>
            <a:rPr lang="en-US" b="1" dirty="0" err="1" smtClean="0">
              <a:effectLst/>
              <a:ea typeface="MS PGothic" panose="020B0600070205080204" pitchFamily="-65" charset="-128"/>
            </a:rPr>
            <a:t>incresasingly</a:t>
          </a:r>
          <a:r>
            <a:rPr lang="en-US" b="1" dirty="0" smtClean="0">
              <a:effectLst/>
              <a:ea typeface="MS PGothic" panose="020B0600070205080204" pitchFamily="-65" charset="-128"/>
            </a:rPr>
            <a:t> larger key sizes to encrypt data</a:t>
          </a:r>
          <a:endParaRPr lang="en-US" b="1" dirty="0">
            <a:effectLst/>
            <a:ea typeface="MS PGothic" panose="020B0600070205080204" pitchFamily="-65" charset="-128"/>
          </a:endParaRPr>
        </a:p>
      </dgm:t>
    </dgm:pt>
    <dgm:pt modelId="{A3F5EAD9-4681-6448-9C39-83CC4F24F984}" cxnId="{6FEE837C-E3BB-F145-90F2-09021D84A0BD}" type="parTrans">
      <dgm:prSet/>
      <dgm:spPr/>
      <dgm:t>
        <a:bodyPr/>
        <a:lstStyle/>
        <a:p>
          <a:endParaRPr lang="en-US"/>
        </a:p>
      </dgm:t>
    </dgm:pt>
    <dgm:pt modelId="{F035F9D9-1B18-4D41-84AC-CF6A9706A843}" cxnId="{6FEE837C-E3BB-F145-90F2-09021D84A0BD}" type="sibTrans">
      <dgm:prSet/>
      <dgm:spPr/>
      <dgm:t>
        <a:bodyPr/>
        <a:lstStyle/>
        <a:p>
          <a:endParaRPr lang="en-US"/>
        </a:p>
      </dgm:t>
    </dgm:pt>
    <dgm:pt modelId="{9EA72A88-3DA2-984E-8711-854594BA23A1}">
      <dgm:prSet/>
      <dgm:spPr/>
      <dgm:t>
        <a:bodyPr/>
        <a:lstStyle/>
        <a:p>
          <a:r>
            <a:rPr lang="en-US" b="1" dirty="0" smtClean="0">
              <a:effectLst/>
              <a:ea typeface="MS PGothic" panose="020B0600070205080204" pitchFamily="-65" charset="-128"/>
            </a:rPr>
            <a:t>Example of a destructive parasitic memory-resident Windows 95 and 98 virus</a:t>
          </a:r>
        </a:p>
      </dgm:t>
    </dgm:pt>
    <dgm:pt modelId="{BFFC3653-E16B-AF49-84BE-6039D2EC253E}" cxnId="{93862869-C67F-2C49-9742-645A2570ECAF}" type="parTrans">
      <dgm:prSet/>
      <dgm:spPr/>
      <dgm:t>
        <a:bodyPr/>
        <a:lstStyle/>
        <a:p>
          <a:endParaRPr lang="en-US"/>
        </a:p>
      </dgm:t>
    </dgm:pt>
    <dgm:pt modelId="{4A483C58-FC8C-D541-8562-9F28C969DE2C}" cxnId="{93862869-C67F-2C49-9742-645A2570ECAF}" type="sibTrans">
      <dgm:prSet/>
      <dgm:spPr/>
      <dgm:t>
        <a:bodyPr/>
        <a:lstStyle/>
        <a:p>
          <a:endParaRPr lang="en-US"/>
        </a:p>
      </dgm:t>
    </dgm:pt>
    <dgm:pt modelId="{27A08E96-2D19-704C-9B1D-2F2BBC6F4CB4}">
      <dgm:prSet/>
      <dgm:spPr/>
      <dgm:t>
        <a:bodyPr/>
        <a:lstStyle/>
        <a:p>
          <a:r>
            <a:rPr lang="en-US" b="1" dirty="0" smtClean="0">
              <a:effectLst/>
              <a:ea typeface="MS PGothic" panose="020B0600070205080204" pitchFamily="-65" charset="-128"/>
            </a:rPr>
            <a:t>First seen in October 2001</a:t>
          </a:r>
          <a:endParaRPr lang="en-US" b="1" dirty="0">
            <a:effectLst/>
            <a:ea typeface="MS PGothic" panose="020B0600070205080204" pitchFamily="-65" charset="-128"/>
          </a:endParaRPr>
        </a:p>
      </dgm:t>
    </dgm:pt>
    <dgm:pt modelId="{01425A03-1AE3-3041-8F97-B61C0EF40191}" cxnId="{0D9D4219-48CC-BF40-8C9E-332E4A0F56A9}" type="parTrans">
      <dgm:prSet/>
      <dgm:spPr/>
      <dgm:t>
        <a:bodyPr/>
        <a:lstStyle/>
        <a:p>
          <a:endParaRPr lang="en-US"/>
        </a:p>
      </dgm:t>
    </dgm:pt>
    <dgm:pt modelId="{5AF54C87-2909-B543-94E3-E05B5D5B5445}" cxnId="{0D9D4219-48CC-BF40-8C9E-332E4A0F56A9}" type="sibTrans">
      <dgm:prSet/>
      <dgm:spPr/>
      <dgm:t>
        <a:bodyPr/>
        <a:lstStyle/>
        <a:p>
          <a:endParaRPr lang="en-US"/>
        </a:p>
      </dgm:t>
    </dgm:pt>
    <dgm:pt modelId="{1E7E776E-B5D2-CA41-8188-C0942C0CDD36}">
      <dgm:prSet/>
      <dgm:spPr/>
      <dgm:t>
        <a:bodyPr/>
        <a:lstStyle/>
        <a:p>
          <a:r>
            <a:rPr lang="en-US" b="1" dirty="0" smtClean="0">
              <a:effectLst/>
              <a:ea typeface="MS PGothic" panose="020B0600070205080204" pitchFamily="-65" charset="-128"/>
            </a:rPr>
            <a:t>Spreads by e-mailing copies of itself to addresses found in the address book and in files on the system</a:t>
          </a:r>
          <a:endParaRPr lang="en-US" b="1" dirty="0">
            <a:effectLst/>
            <a:ea typeface="MS PGothic" panose="020B0600070205080204" pitchFamily="-65" charset="-128"/>
          </a:endParaRPr>
        </a:p>
      </dgm:t>
    </dgm:pt>
    <dgm:pt modelId="{4D3EEDAE-B988-E748-8586-67218EC81470}" cxnId="{AEF1D43F-0914-E742-9678-0B16DDD60773}" type="parTrans">
      <dgm:prSet/>
      <dgm:spPr/>
      <dgm:t>
        <a:bodyPr/>
        <a:lstStyle/>
        <a:p>
          <a:endParaRPr lang="en-US"/>
        </a:p>
      </dgm:t>
    </dgm:pt>
    <dgm:pt modelId="{F992F1BE-CF09-944B-A58D-55E1B0FE6519}" cxnId="{AEF1D43F-0914-E742-9678-0B16DDD60773}" type="sibTrans">
      <dgm:prSet/>
      <dgm:spPr/>
      <dgm:t>
        <a:bodyPr/>
        <a:lstStyle/>
        <a:p>
          <a:endParaRPr lang="en-US"/>
        </a:p>
      </dgm:t>
    </dgm:pt>
    <dgm:pt modelId="{2C1023AC-3C2A-E349-BD74-235AFB688DD9}">
      <dgm:prSet/>
      <dgm:spPr/>
      <dgm:t>
        <a:bodyPr/>
        <a:lstStyle/>
        <a:p>
          <a:r>
            <a:rPr lang="en-US" b="1" dirty="0" smtClean="0">
              <a:effectLst/>
              <a:ea typeface="MS PGothic" panose="020B0600070205080204" pitchFamily="-65" charset="-128"/>
            </a:rPr>
            <a:t>It can stop and delete some anti-virus programs running on the system</a:t>
          </a:r>
          <a:endParaRPr lang="en-US" b="1" dirty="0">
            <a:effectLst/>
            <a:ea typeface="MS PGothic" panose="020B0600070205080204" pitchFamily="-65" charset="-128"/>
          </a:endParaRPr>
        </a:p>
      </dgm:t>
    </dgm:pt>
    <dgm:pt modelId="{C6DDE8CE-FE33-E64B-B7C3-D5D3F0D63C67}" cxnId="{A9EF3635-B979-234C-804D-026EAD202D9B}" type="parTrans">
      <dgm:prSet/>
      <dgm:spPr/>
      <dgm:t>
        <a:bodyPr/>
        <a:lstStyle/>
        <a:p>
          <a:endParaRPr lang="en-US"/>
        </a:p>
      </dgm:t>
    </dgm:pt>
    <dgm:pt modelId="{0A4A30F9-392C-E543-A70E-2C04D1D193AD}" cxnId="{A9EF3635-B979-234C-804D-026EAD202D9B}" type="sibTrans">
      <dgm:prSet/>
      <dgm:spPr/>
      <dgm:t>
        <a:bodyPr/>
        <a:lstStyle/>
        <a:p>
          <a:endParaRPr lang="en-US"/>
        </a:p>
      </dgm:t>
    </dgm:pt>
    <dgm:pt modelId="{6567AED0-2BCC-F24C-B03C-DD4521BAB3D5}">
      <dgm:prSet/>
      <dgm:spPr/>
      <dgm:t>
        <a:bodyPr/>
        <a:lstStyle/>
        <a:p>
          <a:r>
            <a:rPr lang="en-US" b="1" dirty="0" smtClean="0">
              <a:effectLst/>
              <a:ea typeface="MS PGothic" panose="020B0600070205080204" pitchFamily="-65" charset="-128"/>
            </a:rPr>
            <a:t>The user needed to pay a ransom, or to make a purchase from certain sites, in order to receive the key to decrypt this data</a:t>
          </a:r>
          <a:endParaRPr lang="en-US" b="1" dirty="0">
            <a:effectLst/>
            <a:ea typeface="MS PGothic" panose="020B0600070205080204" pitchFamily="-65" charset="-128"/>
          </a:endParaRPr>
        </a:p>
      </dgm:t>
    </dgm:pt>
    <dgm:pt modelId="{7E2DFA7F-C785-874F-A463-1B053B548FA7}" cxnId="{365C6F41-202A-4240-B523-7C28907B217B}" type="parTrans">
      <dgm:prSet/>
      <dgm:spPr/>
      <dgm:t>
        <a:bodyPr/>
        <a:lstStyle/>
        <a:p>
          <a:endParaRPr lang="en-US"/>
        </a:p>
      </dgm:t>
    </dgm:pt>
    <dgm:pt modelId="{D6E6099E-567A-B14A-A8B5-C3414711F88A}" cxnId="{365C6F41-202A-4240-B523-7C28907B217B}" type="sibTrans">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t>
        <a:bodyPr/>
        <a:lstStyle/>
        <a:p>
          <a:endParaRPr lang="en-US"/>
        </a:p>
      </dgm:t>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t>
        <a:bodyPr/>
        <a:lstStyle/>
        <a:p>
          <a:endParaRPr lang="en-US"/>
        </a:p>
      </dgm:t>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t>
        <a:bodyPr/>
        <a:lstStyle/>
        <a:p>
          <a:endParaRPr lang="en-US"/>
        </a:p>
      </dgm:t>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t>
        <a:bodyPr/>
        <a:lstStyle/>
        <a:p>
          <a:endParaRPr lang="en-US"/>
        </a:p>
      </dgm:t>
    </dgm:pt>
  </dgm:ptLst>
  <dgm:cxnLst>
    <dgm:cxn modelId="{44DA176A-3148-334C-8D92-60C9661D5488}" type="presOf" srcId="{7E35A4A4-B6A7-B049-B007-4558291E9DE0}" destId="{DE14A224-3D65-574D-99C9-01A82B9FF580}" srcOrd="0" destOrd="0" presId="urn:microsoft.com/office/officeart/2005/8/layout/default#3"/>
    <dgm:cxn modelId="{D08F03C7-427B-BE47-8069-DC6A3251D033}" type="presOf" srcId="{9EA72A88-3DA2-984E-8711-854594BA23A1}" destId="{4028CC31-1B14-9049-A7D7-E65031D08E0F}" srcOrd="0" destOrd="2"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EF57C64C-158D-1B47-AFF2-AB54ECBC2C07}" srcId="{7E35A4A4-B6A7-B049-B007-4558291E9DE0}" destId="{5DC3A8FE-9536-394A-ADBF-6D9D54D5DB39}" srcOrd="2" destOrd="0" parTransId="{30A58200-CDDD-F541-8C71-7DE4F7557CDE}" sibTransId="{1910F444-3897-FC41-A7E7-51215875EC68}"/>
    <dgm:cxn modelId="{AACFCD32-8CA4-3848-9053-54A3E407C2D9}" srcId="{7180435B-5149-224D-B0F2-3D1F5F02D58F}" destId="{B9A4684C-9197-8145-ADAC-DE3BCB1A59F7}" srcOrd="2" destOrd="0" parTransId="{80D97073-4B19-4041-9FB2-201EEF1D2152}" sibTransId="{83296E5B-9BCA-BD4C-90CF-FBB1024F50EC}"/>
    <dgm:cxn modelId="{6CA42BB0-686F-9446-B58C-8B84CF0261B2}" type="presOf" srcId="{CBEE651C-DA9A-9042-B2AD-C5C55EFE28CF}" destId="{50B4F61C-6FC3-8546-A4AC-CA0B55E21DD5}" srcOrd="0" destOrd="2" presId="urn:microsoft.com/office/officeart/2005/8/layout/default#3"/>
    <dgm:cxn modelId="{97687F45-907E-0341-8508-AFE922CB1122}" type="presOf" srcId="{27A08E96-2D19-704C-9B1D-2F2BBC6F4CB4}" destId="{074F123A-5B09-A24D-9F49-D73992185EAF}" srcOrd="0" destOrd="2"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903A6C1E-754E-924B-BD7B-140B52549E92}" type="presOf" srcId="{2C1023AC-3C2A-E349-BD74-235AFB688DD9}" destId="{074F123A-5B09-A24D-9F49-D73992185EAF}" srcOrd="0" destOrd="4" presId="urn:microsoft.com/office/officeart/2005/8/layout/default#3"/>
    <dgm:cxn modelId="{24A5732A-6734-CD42-8F69-9E73D59487F0}" type="presOf" srcId="{B9A4684C-9197-8145-ADAC-DE3BCB1A59F7}" destId="{4028CC31-1B14-9049-A7D7-E65031D08E0F}" srcOrd="0" destOrd="3"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10A1B5A0-C2E6-D147-BD0A-3E886D5ACE7A}" type="presOf" srcId="{6567AED0-2BCC-F24C-B03C-DD4521BAB3D5}" destId="{50B4F61C-6FC3-8546-A4AC-CA0B55E21DD5}" srcOrd="0" destOrd="4" presId="urn:microsoft.com/office/officeart/2005/8/layout/default#3"/>
    <dgm:cxn modelId="{A0A068D8-E768-DC43-8118-C6B188F23629}" srcId="{5DC3A8FE-9536-394A-ADBF-6D9D54D5DB39}" destId="{C82EE885-D50E-B444-8DBA-B28186EB021F}" srcOrd="0" destOrd="0" parTransId="{F1830A6B-1B4E-E848-8D05-DADF8604158D}" sibTransId="{362BDC1E-9490-4444-A231-F97F056EFD89}"/>
    <dgm:cxn modelId="{8B9CBEC1-2FB4-154C-8B2B-EC6E709706B1}" type="presOf" srcId="{66D2251D-824F-E840-A3F7-380C8CBE6984}" destId="{50B4F61C-6FC3-8546-A4AC-CA0B55E21DD5}" srcOrd="0" destOrd="3" presId="urn:microsoft.com/office/officeart/2005/8/layout/default#3"/>
    <dgm:cxn modelId="{9B4B9607-62B4-464E-9094-B4422DD1A02F}" type="presOf" srcId="{1E7E776E-B5D2-CA41-8188-C0942C0CDD36}" destId="{074F123A-5B09-A24D-9F49-D73992185EAF}" srcOrd="0" destOrd="3" presId="urn:microsoft.com/office/officeart/2005/8/layout/default#3"/>
    <dgm:cxn modelId="{D9903C88-90ED-924A-A95C-7B8A580F486B}" type="presOf" srcId="{7180435B-5149-224D-B0F2-3D1F5F02D58F}" destId="{4028CC31-1B14-9049-A7D7-E65031D08E0F}" srcOrd="0" destOrd="0" presId="urn:microsoft.com/office/officeart/2005/8/layout/default#3"/>
    <dgm:cxn modelId="{A08ADF4C-6825-D64B-B63A-4FF479E8A903}" srcId="{DFA9ECF7-E8B4-F647-B319-FCAF6D9F4DEB}" destId="{AA7E47BD-A8DD-BA43-9A45-B3365DAF56D2}" srcOrd="4" destOrd="0" parTransId="{EA2B8F3D-FD05-B547-9E6C-5CB276E3C4D6}" sibTransId="{801B0D31-548A-4544-8EA7-D97D68CDAB1B}"/>
    <dgm:cxn modelId="{3EB75885-5918-654F-8EA2-6129453CDA8F}" type="presOf" srcId="{DFA9ECF7-E8B4-F647-B319-FCAF6D9F4DEB}" destId="{074F123A-5B09-A24D-9F49-D73992185EAF}" srcOrd="0" destOrd="0" presId="urn:microsoft.com/office/officeart/2005/8/layout/default#3"/>
    <dgm:cxn modelId="{A9EF3635-B979-234C-804D-026EAD202D9B}" srcId="{DFA9ECF7-E8B4-F647-B319-FCAF6D9F4DEB}" destId="{2C1023AC-3C2A-E349-BD74-235AFB688DD9}" srcOrd="3" destOrd="0" parTransId="{C6DDE8CE-FE33-E64B-B7C3-D5D3F0D63C67}" sibTransId="{0A4A30F9-392C-E543-A70E-2C04D1D193AD}"/>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1ABFCCDF-AEA6-C346-9B6D-D11B2FEC752C}" type="presOf" srcId="{5DC3A8FE-9536-394A-ADBF-6D9D54D5DB39}" destId="{50B4F61C-6FC3-8546-A4AC-CA0B55E21DD5}" srcOrd="0" destOrd="0" presId="urn:microsoft.com/office/officeart/2005/8/layout/default#3"/>
    <dgm:cxn modelId="{C93FABB2-E73C-F545-A6E3-967A38BBAEB4}" type="presOf" srcId="{E213D9C2-7CE6-5D43-BE5F-C18545927001}" destId="{074F123A-5B09-A24D-9F49-D73992185EAF}" srcOrd="0" destOrd="1" presId="urn:microsoft.com/office/officeart/2005/8/layout/default#3"/>
    <dgm:cxn modelId="{AEF1D43F-0914-E742-9678-0B16DDD60773}" srcId="{DFA9ECF7-E8B4-F647-B319-FCAF6D9F4DEB}" destId="{1E7E776E-B5D2-CA41-8188-C0942C0CDD36}" srcOrd="2" destOrd="0" parTransId="{4D3EEDAE-B988-E748-8586-67218EC81470}" sibTransId="{F992F1BE-CF09-944B-A58D-55E1B0FE6519}"/>
    <dgm:cxn modelId="{93862869-C67F-2C49-9742-645A2570ECAF}" srcId="{7180435B-5149-224D-B0F2-3D1F5F02D58F}" destId="{9EA72A88-3DA2-984E-8711-854594BA23A1}" srcOrd="1" destOrd="0" parTransId="{BFFC3653-E16B-AF49-84BE-6039D2EC253E}" sibTransId="{4A483C58-FC8C-D541-8562-9F28C969DE2C}"/>
    <dgm:cxn modelId="{0D9D4219-48CC-BF40-8C9E-332E4A0F56A9}" srcId="{DFA9ECF7-E8B4-F647-B319-FCAF6D9F4DEB}" destId="{27A08E96-2D19-704C-9B1D-2F2BBC6F4CB4}" srcOrd="1" destOrd="0" parTransId="{01425A03-1AE3-3041-8F97-B61C0EF40191}" sibTransId="{5AF54C87-2909-B543-94E3-E05B5D5B5445}"/>
    <dgm:cxn modelId="{64F68952-8815-234F-A9A0-A3560C8B281F}" type="presOf" srcId="{446811B6-C53D-904B-AA4F-EC83FEB6B522}" destId="{4028CC31-1B14-9049-A7D7-E65031D08E0F}" srcOrd="0" destOrd="1"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365C6F41-202A-4240-B523-7C28907B217B}" srcId="{5DC3A8FE-9536-394A-ADBF-6D9D54D5DB39}" destId="{6567AED0-2BCC-F24C-B03C-DD4521BAB3D5}" srcOrd="3" destOrd="0" parTransId="{7E2DFA7F-C785-874F-A463-1B053B548FA7}" sibTransId="{D6E6099E-567A-B14A-A8B5-C3414711F88A}"/>
    <dgm:cxn modelId="{451221C8-7F5B-D143-B415-D18EC08AEE03}" srcId="{5DC3A8FE-9536-394A-ADBF-6D9D54D5DB39}" destId="{CBEE651C-DA9A-9042-B2AD-C5C55EFE28CF}" srcOrd="1" destOrd="0" parTransId="{38CDF19E-84B8-6548-9F3B-78C41BF0958B}" sibTransId="{9F924B21-3DE3-424E-85A6-F37A5EF71317}"/>
    <dgm:cxn modelId="{EDD3451B-2EEF-6043-98EE-68CD34139F35}" type="presOf" srcId="{C82EE885-D50E-B444-8DBA-B28186EB021F}" destId="{50B4F61C-6FC3-8546-A4AC-CA0B55E21DD5}" srcOrd="0" destOrd="1" presId="urn:microsoft.com/office/officeart/2005/8/layout/default#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smtClean="0">
              <a:solidFill>
                <a:schemeClr val="bg1"/>
              </a:solidFill>
            </a:rPr>
            <a:t>Keylogger</a:t>
          </a:r>
          <a:endParaRPr lang="en-US" dirty="0">
            <a:solidFill>
              <a:schemeClr val="bg1"/>
            </a:solidFill>
          </a:endParaRPr>
        </a:p>
      </dgm:t>
    </dgm:pt>
    <dgm:pt modelId="{8FF18536-BA39-4347-A1C2-43E9A140035D}" cxnId="{55F5ABAD-E016-8C46-9673-A4AB4C71EBEC}" type="parTrans">
      <dgm:prSet/>
      <dgm:spPr/>
      <dgm:t>
        <a:bodyPr/>
        <a:lstStyle/>
        <a:p>
          <a:endParaRPr lang="en-US"/>
        </a:p>
      </dgm:t>
    </dgm:pt>
    <dgm:pt modelId="{6BCE686B-D11E-194D-8484-D843F4E56EFE}" cxnId="{55F5ABAD-E016-8C46-9673-A4AB4C71EBEC}" type="sibTrans">
      <dgm:prSet/>
      <dgm:spPr/>
      <dgm:t>
        <a:bodyPr/>
        <a:lstStyle/>
        <a:p>
          <a:endParaRPr lang="en-US"/>
        </a:p>
      </dgm:t>
    </dgm:pt>
    <dgm:pt modelId="{7B947D24-2725-6E4B-B697-3855ABC42F0A}">
      <dgm:prSet/>
      <dgm:spPr/>
      <dgm:t>
        <a:bodyPr/>
        <a:lstStyle/>
        <a:p>
          <a:pPr rtl="0"/>
          <a:r>
            <a:rPr lang="en-US" b="0" dirty="0" smtClean="0">
              <a:latin typeface="+mn-lt"/>
            </a:rPr>
            <a:t>Captures keystrokes to allow attacker to monitor sensitive information</a:t>
          </a:r>
          <a:endParaRPr lang="en-US" b="0" dirty="0">
            <a:latin typeface="+mn-lt"/>
          </a:endParaRPr>
        </a:p>
      </dgm:t>
    </dgm:pt>
    <dgm:pt modelId="{017FF03C-1900-6C41-8661-1DBC726BBCB8}" cxnId="{A1C1D605-E172-F34F-B55D-F0D23D516089}" type="parTrans">
      <dgm:prSet/>
      <dgm:spPr/>
      <dgm:t>
        <a:bodyPr/>
        <a:lstStyle/>
        <a:p>
          <a:endParaRPr lang="en-US"/>
        </a:p>
      </dgm:t>
    </dgm:pt>
    <dgm:pt modelId="{75ABAF23-CCE7-F549-B029-6A3433A82024}" cxnId="{A1C1D605-E172-F34F-B55D-F0D23D516089}" type="sibTrans">
      <dgm:prSet/>
      <dgm:spPr/>
      <dgm:t>
        <a:bodyPr/>
        <a:lstStyle/>
        <a:p>
          <a:endParaRPr lang="en-US"/>
        </a:p>
      </dgm:t>
    </dgm:pt>
    <dgm:pt modelId="{6F40F308-E3E5-1942-A4AD-41ABD146AEC9}">
      <dgm:prSet/>
      <dgm:spPr/>
      <dgm:t>
        <a:bodyPr/>
        <a:lstStyle/>
        <a:p>
          <a:pPr rtl="0"/>
          <a:r>
            <a:rPr lang="en-US" b="0" dirty="0" smtClean="0">
              <a:latin typeface="+mn-lt"/>
            </a:rPr>
            <a:t>Typically uses some form of filtering mechanism that only returns information close to keywords (“login”, “password”)</a:t>
          </a:r>
          <a:endParaRPr lang="en-US" b="0" dirty="0">
            <a:latin typeface="+mn-lt"/>
          </a:endParaRPr>
        </a:p>
      </dgm:t>
    </dgm:pt>
    <dgm:pt modelId="{5F8623D1-C869-1743-8F96-A61316B7F2A9}" cxnId="{7B0CE60A-134A-4540-8A63-7CB445448D39}" type="parTrans">
      <dgm:prSet/>
      <dgm:spPr/>
      <dgm:t>
        <a:bodyPr/>
        <a:lstStyle/>
        <a:p>
          <a:endParaRPr lang="en-US"/>
        </a:p>
      </dgm:t>
    </dgm:pt>
    <dgm:pt modelId="{4989028D-19DD-B540-8DEC-C6AFDB32A41F}" cxnId="{7B0CE60A-134A-4540-8A63-7CB445448D39}" type="sibTrans">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smtClean="0">
              <a:solidFill>
                <a:schemeClr val="bg1"/>
              </a:solidFill>
            </a:rPr>
            <a:t>Spyware</a:t>
          </a:r>
          <a:endParaRPr lang="en-US" dirty="0">
            <a:solidFill>
              <a:schemeClr val="bg1"/>
            </a:solidFill>
          </a:endParaRPr>
        </a:p>
      </dgm:t>
    </dgm:pt>
    <dgm:pt modelId="{142732F0-78F2-B645-8810-BDA197ADC979}" cxnId="{B2432071-DEC3-EF49-A2EE-83EC764D776A}" type="parTrans">
      <dgm:prSet/>
      <dgm:spPr/>
      <dgm:t>
        <a:bodyPr/>
        <a:lstStyle/>
        <a:p>
          <a:endParaRPr lang="en-US"/>
        </a:p>
      </dgm:t>
    </dgm:pt>
    <dgm:pt modelId="{79E8A411-5538-4A45-87E1-2958ADC5B184}" cxnId="{B2432071-DEC3-EF49-A2EE-83EC764D776A}" type="sibTrans">
      <dgm:prSet/>
      <dgm:spPr/>
      <dgm:t>
        <a:bodyPr/>
        <a:lstStyle/>
        <a:p>
          <a:endParaRPr lang="en-US"/>
        </a:p>
      </dgm:t>
    </dgm:pt>
    <dgm:pt modelId="{06C297C7-4C0B-9046-AAB5-53B50F53620B}">
      <dgm:prSet/>
      <dgm:spPr/>
      <dgm:t>
        <a:bodyPr/>
        <a:lstStyle/>
        <a:p>
          <a:pPr rtl="0"/>
          <a:r>
            <a:rPr lang="en-US" sz="1900" b="0" dirty="0" smtClean="0">
              <a:latin typeface="+mn-lt"/>
            </a:rPr>
            <a:t>Subverts the compromised machine to allow monitoring of a wide range of activity on the system</a:t>
          </a:r>
          <a:endParaRPr lang="en-US" sz="1900" b="0" dirty="0">
            <a:latin typeface="+mn-lt"/>
          </a:endParaRPr>
        </a:p>
      </dgm:t>
    </dgm:pt>
    <dgm:pt modelId="{324FACB8-D098-4A43-9568-FD0BE653D941}" cxnId="{28E5FBB8-80FC-034E-BC75-CDE8C19838DB}" type="parTrans">
      <dgm:prSet/>
      <dgm:spPr/>
      <dgm:t>
        <a:bodyPr/>
        <a:lstStyle/>
        <a:p>
          <a:endParaRPr lang="en-US"/>
        </a:p>
      </dgm:t>
    </dgm:pt>
    <dgm:pt modelId="{A96D1B4B-D8A9-4F4B-A487-83D5B4808E76}" cxnId="{28E5FBB8-80FC-034E-BC75-CDE8C19838DB}" type="sibTrans">
      <dgm:prSet/>
      <dgm:spPr/>
      <dgm:t>
        <a:bodyPr/>
        <a:lstStyle/>
        <a:p>
          <a:endParaRPr lang="en-US"/>
        </a:p>
      </dgm:t>
    </dgm:pt>
    <dgm:pt modelId="{E0D1BE0A-BA57-AE41-B45E-E6DFD0823B88}">
      <dgm:prSet custT="1"/>
      <dgm:spPr/>
      <dgm:t>
        <a:bodyPr/>
        <a:lstStyle/>
        <a:p>
          <a:pPr rtl="0"/>
          <a:r>
            <a:rPr lang="en-US" sz="1800" b="0" dirty="0" smtClean="0">
              <a:latin typeface="+mn-lt"/>
            </a:rPr>
            <a:t>Monitoring history and content of browsing activity</a:t>
          </a:r>
          <a:endParaRPr lang="en-US" sz="1800" b="0" dirty="0">
            <a:latin typeface="+mn-lt"/>
          </a:endParaRPr>
        </a:p>
      </dgm:t>
    </dgm:pt>
    <dgm:pt modelId="{93128017-3521-724E-864C-82D26A77565E}" cxnId="{5840BDF8-D25A-D047-8029-5A28BFB04415}" type="parTrans">
      <dgm:prSet/>
      <dgm:spPr/>
      <dgm:t>
        <a:bodyPr/>
        <a:lstStyle/>
        <a:p>
          <a:endParaRPr lang="en-US"/>
        </a:p>
      </dgm:t>
    </dgm:pt>
    <dgm:pt modelId="{D8EC4CF6-D8B6-CD4E-86A1-38623CC37EA2}" cxnId="{5840BDF8-D25A-D047-8029-5A28BFB04415}" type="sibTrans">
      <dgm:prSet/>
      <dgm:spPr/>
      <dgm:t>
        <a:bodyPr/>
        <a:lstStyle/>
        <a:p>
          <a:endParaRPr lang="en-US"/>
        </a:p>
      </dgm:t>
    </dgm:pt>
    <dgm:pt modelId="{FDE605C1-02A6-514E-A99F-A53EC8CC25BF}">
      <dgm:prSet custT="1"/>
      <dgm:spPr/>
      <dgm:t>
        <a:bodyPr/>
        <a:lstStyle/>
        <a:p>
          <a:pPr rtl="0"/>
          <a:r>
            <a:rPr lang="en-US" sz="1800" b="0" dirty="0" smtClean="0">
              <a:latin typeface="+mn-lt"/>
            </a:rPr>
            <a:t>Redirecting certain Web page requests to fake sites</a:t>
          </a:r>
          <a:endParaRPr lang="en-US" sz="1800" b="0" dirty="0">
            <a:latin typeface="+mn-lt"/>
          </a:endParaRPr>
        </a:p>
      </dgm:t>
    </dgm:pt>
    <dgm:pt modelId="{C4C2C0B7-93B7-E34C-A1AE-2E26AE4C9047}" cxnId="{9917BF2F-7A7B-484C-9D30-77FB8539A03C}" type="parTrans">
      <dgm:prSet/>
      <dgm:spPr/>
      <dgm:t>
        <a:bodyPr/>
        <a:lstStyle/>
        <a:p>
          <a:endParaRPr lang="en-US"/>
        </a:p>
      </dgm:t>
    </dgm:pt>
    <dgm:pt modelId="{35DC5F0C-7646-4342-93EB-1CAC5E2EF766}" cxnId="{9917BF2F-7A7B-484C-9D30-77FB8539A03C}" type="sibTrans">
      <dgm:prSet/>
      <dgm:spPr/>
      <dgm:t>
        <a:bodyPr/>
        <a:lstStyle/>
        <a:p>
          <a:endParaRPr lang="en-US"/>
        </a:p>
      </dgm:t>
    </dgm:pt>
    <dgm:pt modelId="{FCFB8E09-2A7D-114B-A7B0-44C686154FFC}">
      <dgm:prSet custT="1"/>
      <dgm:spPr/>
      <dgm:t>
        <a:bodyPr/>
        <a:lstStyle/>
        <a:p>
          <a:pPr rtl="0"/>
          <a:r>
            <a:rPr lang="en-US" sz="1800" b="0" dirty="0" smtClean="0">
              <a:latin typeface="+mn-lt"/>
            </a:rPr>
            <a:t>Dynamically modifying data exchanged between the browser and certain Web sites of interest</a:t>
          </a:r>
          <a:endParaRPr lang="en-US" sz="1800" b="0" dirty="0">
            <a:latin typeface="+mn-lt"/>
          </a:endParaRPr>
        </a:p>
      </dgm:t>
    </dgm:pt>
    <dgm:pt modelId="{45FD0452-7681-FD4C-8298-76FCA5582124}" cxnId="{FD0B63A7-C4AC-6A4D-8C7B-6CA9384DDCBD}" type="parTrans">
      <dgm:prSet/>
      <dgm:spPr/>
      <dgm:t>
        <a:bodyPr/>
        <a:lstStyle/>
        <a:p>
          <a:endParaRPr lang="en-US"/>
        </a:p>
      </dgm:t>
    </dgm:pt>
    <dgm:pt modelId="{79AC107C-F345-3843-8F8E-C195B63B8DA2}" cxnId="{FD0B63A7-C4AC-6A4D-8C7B-6CA9384DDCBD}" type="sibTrans">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t>
        <a:bodyPr/>
        <a:lstStyle/>
        <a:p>
          <a:endParaRPr lang="en-US"/>
        </a:p>
      </dgm:t>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t>
        <a:bodyPr/>
        <a:lstStyle/>
        <a:p>
          <a:endParaRPr lang="en-US"/>
        </a:p>
      </dgm:t>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t>
        <a:bodyPr/>
        <a:lstStyle/>
        <a:p>
          <a:endParaRPr lang="en-US"/>
        </a:p>
      </dgm:t>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t>
        <a:bodyPr/>
        <a:lstStyle/>
        <a:p>
          <a:endParaRPr lang="en-US"/>
        </a:p>
      </dgm:t>
    </dgm:pt>
    <dgm:pt modelId="{3B3E35FC-5EFA-7D41-B5C5-12A734B7553B}" type="pres">
      <dgm:prSet presAssocID="{0B2449B9-842E-B448-A67B-515097385F15}" presName="childText" presStyleLbl="revTx" presStyleIdx="1" presStyleCnt="2">
        <dgm:presLayoutVars>
          <dgm:bulletEnabled val="1"/>
        </dgm:presLayoutVars>
      </dgm:prSet>
      <dgm:spPr/>
      <dgm:t>
        <a:bodyPr/>
        <a:lstStyle/>
        <a:p>
          <a:endParaRPr lang="en-US"/>
        </a:p>
      </dgm:t>
    </dgm:pt>
  </dgm:ptLst>
  <dgm:cxnLst>
    <dgm:cxn modelId="{BB0A6C7C-CA23-2346-BAAE-65ED1FA719B7}" type="presOf" srcId="{FCFB8E09-2A7D-114B-A7B0-44C686154FFC}" destId="{3B3E35FC-5EFA-7D41-B5C5-12A734B7553B}" srcOrd="0" destOrd="3" presId="urn:microsoft.com/office/officeart/2005/8/layout/vList2"/>
    <dgm:cxn modelId="{55F5ABAD-E016-8C46-9673-A4AB4C71EBEC}" srcId="{84CD5FDD-3E23-D14D-867E-A660F7B4AF9D}" destId="{B94F0689-7322-8A4F-B311-1131BDF95662}" srcOrd="0" destOrd="0" parTransId="{8FF18536-BA39-4347-A1C2-43E9A140035D}" sibTransId="{6BCE686B-D11E-194D-8484-D843F4E56EFE}"/>
    <dgm:cxn modelId="{A1C1D605-E172-F34F-B55D-F0D23D516089}" srcId="{B94F0689-7322-8A4F-B311-1131BDF95662}" destId="{7B947D24-2725-6E4B-B697-3855ABC42F0A}" srcOrd="0" destOrd="0" parTransId="{017FF03C-1900-6C41-8661-1DBC726BBCB8}" sibTransId="{75ABAF23-CCE7-F549-B029-6A3433A82024}"/>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B2432071-DEC3-EF49-A2EE-83EC764D776A}" srcId="{84CD5FDD-3E23-D14D-867E-A660F7B4AF9D}" destId="{0B2449B9-842E-B448-A67B-515097385F15}" srcOrd="1" destOrd="0" parTransId="{142732F0-78F2-B645-8810-BDA197ADC979}" sibTransId="{79E8A411-5538-4A45-87E1-2958ADC5B184}"/>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78081400-C9A6-D548-8E72-614D2E95256D}" type="presOf" srcId="{B94F0689-7322-8A4F-B311-1131BDF95662}" destId="{6ED16D23-CB7C-7146-804D-02F7F2F0993C}" srcOrd="0" destOrd="0" presId="urn:microsoft.com/office/officeart/2005/8/layout/vList2"/>
    <dgm:cxn modelId="{89562C2C-A934-844E-B4BD-3A6A8D313E52}" type="presOf" srcId="{06C297C7-4C0B-9046-AAB5-53B50F53620B}" destId="{3B3E35FC-5EFA-7D41-B5C5-12A734B7553B}" srcOrd="0" destOrd="0" presId="urn:microsoft.com/office/officeart/2005/8/layout/vList2"/>
    <dgm:cxn modelId="{D8AB5F35-8596-3340-9734-DB08E7AB3553}" type="presOf" srcId="{84CD5FDD-3E23-D14D-867E-A660F7B4AF9D}" destId="{58583719-3BE6-C040-A8E4-E7004102C6A2}" srcOrd="0" destOrd="0"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4567200F-C6DC-F74E-AEBA-751181D443D1}" type="presOf" srcId="{E0D1BE0A-BA57-AE41-B45E-E6DFD0823B88}" destId="{3B3E35FC-5EFA-7D41-B5C5-12A734B7553B}" srcOrd="0" destOrd="1" presId="urn:microsoft.com/office/officeart/2005/8/layout/vList2"/>
    <dgm:cxn modelId="{DD8B77E9-E315-A44F-872D-45F01865F0DD}" type="presOf" srcId="{6F40F308-E3E5-1942-A4AD-41ABD146AEC9}" destId="{6EC0B32E-D560-6E48-80D9-7FDA089E9536}" srcOrd="0" destOrd="1" presId="urn:microsoft.com/office/officeart/2005/8/layout/vList2"/>
    <dgm:cxn modelId="{7B0CE60A-134A-4540-8A63-7CB445448D39}" srcId="{B94F0689-7322-8A4F-B311-1131BDF95662}" destId="{6F40F308-E3E5-1942-A4AD-41ABD146AEC9}" srcOrd="1" destOrd="0" parTransId="{5F8623D1-C869-1743-8F96-A61316B7F2A9}" sibTransId="{4989028D-19DD-B540-8DEC-C6AFDB32A41F}"/>
    <dgm:cxn modelId="{9917BF2F-7A7B-484C-9D30-77FB8539A03C}" srcId="{06C297C7-4C0B-9046-AAB5-53B50F53620B}" destId="{FDE605C1-02A6-514E-A99F-A53EC8CC25BF}" srcOrd="1" destOrd="0" parTransId="{C4C2C0B7-93B7-E34C-A1AE-2E26AE4C9047}" sibTransId="{35DC5F0C-7646-4342-93EB-1CAC5E2EF766}"/>
    <dgm:cxn modelId="{5F6F3522-B5F5-2C4E-A84B-18460DEE8992}" type="presOf" srcId="{FDE605C1-02A6-514E-A99F-A53EC8CC25BF}" destId="{3B3E35FC-5EFA-7D41-B5C5-12A734B7553B}" srcOrd="0" destOrd="2" presId="urn:microsoft.com/office/officeart/2005/8/layout/vList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smtClean="0">
              <a:solidFill>
                <a:schemeClr val="bg1"/>
              </a:solidFill>
            </a:rPr>
            <a:t>Persistent</a:t>
          </a:r>
          <a:endParaRPr lang="en-US" dirty="0">
            <a:solidFill>
              <a:schemeClr val="bg1"/>
            </a:solidFill>
          </a:endParaRPr>
        </a:p>
      </dgm:t>
    </dgm:pt>
    <dgm:pt modelId="{C50D4767-247F-A540-B32D-C9A6677400D8}" cxnId="{42D5E922-503F-B849-81AB-8AF608BDD2C2}" type="parTrans">
      <dgm:prSet/>
      <dgm:spPr/>
      <dgm:t>
        <a:bodyPr/>
        <a:lstStyle/>
        <a:p>
          <a:endParaRPr lang="en-US"/>
        </a:p>
      </dgm:t>
    </dgm:pt>
    <dgm:pt modelId="{9B7B5C93-2B8A-8543-BC8B-144E34FB4E00}" cxnId="{42D5E922-503F-B849-81AB-8AF608BDD2C2}" type="sibTrans">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smtClean="0">
              <a:solidFill>
                <a:schemeClr val="tx1"/>
              </a:solidFill>
            </a:rPr>
            <a:t>Memory based</a:t>
          </a:r>
          <a:endParaRPr lang="en-US" dirty="0">
            <a:solidFill>
              <a:schemeClr val="tx1"/>
            </a:solidFill>
          </a:endParaRPr>
        </a:p>
      </dgm:t>
    </dgm:pt>
    <dgm:pt modelId="{E30DA538-D5B8-5146-BA87-404B234079B3}" cxnId="{D281DF10-3850-484D-9620-A7B1B6934DEB}" type="parTrans">
      <dgm:prSet/>
      <dgm:spPr/>
      <dgm:t>
        <a:bodyPr/>
        <a:lstStyle/>
        <a:p>
          <a:endParaRPr lang="en-US"/>
        </a:p>
      </dgm:t>
    </dgm:pt>
    <dgm:pt modelId="{2C49B8A4-C190-084B-B090-C65215125991}" cxnId="{D281DF10-3850-484D-9620-A7B1B6934DEB}" type="sibTrans">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smtClean="0">
              <a:solidFill>
                <a:srgbClr val="000000"/>
              </a:solidFill>
            </a:rPr>
            <a:t>User mode</a:t>
          </a:r>
          <a:endParaRPr lang="en-US" dirty="0">
            <a:solidFill>
              <a:srgbClr val="000000"/>
            </a:solidFill>
          </a:endParaRPr>
        </a:p>
      </dgm:t>
    </dgm:pt>
    <dgm:pt modelId="{D03EE256-346A-3E4E-95E0-9F89FD79017C}" cxnId="{CAA4D9A5-246F-934C-B43D-1CD28B422E91}" type="parTrans">
      <dgm:prSet/>
      <dgm:spPr/>
      <dgm:t>
        <a:bodyPr/>
        <a:lstStyle/>
        <a:p>
          <a:endParaRPr lang="en-US"/>
        </a:p>
      </dgm:t>
    </dgm:pt>
    <dgm:pt modelId="{DCF2517E-9171-0341-9383-7F971B8DA491}" cxnId="{CAA4D9A5-246F-934C-B43D-1CD28B422E91}" type="sibTrans">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smtClean="0">
              <a:solidFill>
                <a:schemeClr val="tx1"/>
              </a:solidFill>
            </a:rPr>
            <a:t>Kernel mode</a:t>
          </a:r>
          <a:endParaRPr lang="en-US" b="1" dirty="0">
            <a:solidFill>
              <a:schemeClr val="tx1"/>
            </a:solidFill>
          </a:endParaRPr>
        </a:p>
      </dgm:t>
    </dgm:pt>
    <dgm:pt modelId="{E0DC38B3-E708-CC49-B3A0-971E51B689F0}" cxnId="{B00846C4-29BA-A14E-93D8-5884BA77B763}" type="parTrans">
      <dgm:prSet/>
      <dgm:spPr/>
      <dgm:t>
        <a:bodyPr/>
        <a:lstStyle/>
        <a:p>
          <a:endParaRPr lang="en-US"/>
        </a:p>
      </dgm:t>
    </dgm:pt>
    <dgm:pt modelId="{2A2C1681-334A-E149-8781-5F2E063F9ECC}" cxnId="{B00846C4-29BA-A14E-93D8-5884BA77B763}" type="sibTrans">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smtClean="0">
              <a:solidFill>
                <a:srgbClr val="000000"/>
              </a:solidFill>
            </a:rPr>
            <a:t>Virtual machine based</a:t>
          </a:r>
          <a:endParaRPr lang="en-US" dirty="0">
            <a:solidFill>
              <a:srgbClr val="000000"/>
            </a:solidFill>
          </a:endParaRPr>
        </a:p>
      </dgm:t>
    </dgm:pt>
    <dgm:pt modelId="{257BB762-77F5-3B47-A422-F9BA3DB186A0}" cxnId="{3B8874FF-FF0F-314C-B249-FF7E79EC522E}" type="parTrans">
      <dgm:prSet/>
      <dgm:spPr/>
      <dgm:t>
        <a:bodyPr/>
        <a:lstStyle/>
        <a:p>
          <a:endParaRPr lang="en-US"/>
        </a:p>
      </dgm:t>
    </dgm:pt>
    <dgm:pt modelId="{6434B346-4C97-E64C-9110-C3120D3FE0CA}" cxnId="{3B8874FF-FF0F-314C-B249-FF7E79EC522E}" type="sibTrans">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smtClean="0">
              <a:solidFill>
                <a:schemeClr val="tx1"/>
              </a:solidFill>
            </a:rPr>
            <a:t>External mode</a:t>
          </a:r>
          <a:endParaRPr lang="en-US" b="1" dirty="0">
            <a:solidFill>
              <a:schemeClr val="tx1"/>
            </a:solidFill>
          </a:endParaRPr>
        </a:p>
      </dgm:t>
    </dgm:pt>
    <dgm:pt modelId="{C068509A-8EB9-E14E-B57D-FFF87C5253D9}" cxnId="{23F92D49-0F5B-5348-B406-195436BFA7B8}" type="parTrans">
      <dgm:prSet/>
      <dgm:spPr/>
      <dgm:t>
        <a:bodyPr/>
        <a:lstStyle/>
        <a:p>
          <a:endParaRPr lang="en-US"/>
        </a:p>
      </dgm:t>
    </dgm:pt>
    <dgm:pt modelId="{B79CB585-FDB7-BC4B-91FE-E6DF7463B199}" cxnId="{23F92D49-0F5B-5348-B406-195436BFA7B8}" type="sibTrans">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t>
        <a:bodyPr/>
        <a:lstStyle/>
        <a:p>
          <a:endParaRPr lang="en-US"/>
        </a:p>
      </dgm:t>
    </dgm:pt>
    <dgm:pt modelId="{E44C8787-EF38-C84D-9B63-EE5A5591B063}" type="pres">
      <dgm:prSet presAssocID="{7945994E-9F8B-004A-899B-63399F05D0A5}" presName="node" presStyleLbl="node1" presStyleIdx="0" presStyleCnt="6">
        <dgm:presLayoutVars>
          <dgm:bulletEnabled val="1"/>
        </dgm:presLayoutVars>
      </dgm:prSet>
      <dgm:spPr/>
      <dgm:t>
        <a:bodyPr/>
        <a:lstStyle/>
        <a:p>
          <a:endParaRPr lang="en-US"/>
        </a:p>
      </dgm:t>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t>
        <a:bodyPr/>
        <a:lstStyle/>
        <a:p>
          <a:endParaRPr lang="en-US"/>
        </a:p>
      </dgm:t>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t>
        <a:bodyPr/>
        <a:lstStyle/>
        <a:p>
          <a:endParaRPr lang="en-US"/>
        </a:p>
      </dgm:t>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t>
        <a:bodyPr/>
        <a:lstStyle/>
        <a:p>
          <a:endParaRPr lang="en-US"/>
        </a:p>
      </dgm:t>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t>
        <a:bodyPr/>
        <a:lstStyle/>
        <a:p>
          <a:endParaRPr lang="en-US"/>
        </a:p>
      </dgm:t>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t>
        <a:bodyPr/>
        <a:lstStyle/>
        <a:p>
          <a:endParaRPr lang="en-US"/>
        </a:p>
      </dgm:t>
    </dgm:pt>
  </dgm:ptLst>
  <dgm:cxnLst>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B00846C4-29BA-A14E-93D8-5884BA77B763}" srcId="{2C09018F-96CC-F343-91E8-888C19E657B3}" destId="{6372CB02-1596-0141-8895-DFA8F45003DA}" srcOrd="3" destOrd="0" parTransId="{E0DC38B3-E708-CC49-B3A0-971E51B689F0}" sibTransId="{2A2C1681-334A-E149-8781-5F2E063F9ECC}"/>
    <dgm:cxn modelId="{8CC2D51F-396E-4C4A-BD7A-047F8801C8FE}" type="presOf" srcId="{4A97A6B8-9EDD-2E4B-BDC5-F191BD827914}" destId="{C7A1B8EF-C024-DD42-B327-0C43B33F32C7}" srcOrd="0" destOrd="0" presId="urn:microsoft.com/office/officeart/2005/8/layout/default#2"/>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14484F62-97D8-A34F-9F86-BBDC33240205}" type="presOf" srcId="{0D5901AB-6A59-4541-82C2-5526BDBF6B0E}" destId="{E0353279-FF85-2046-A116-4276350C938F}"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CAA4D9A5-246F-934C-B43D-1CD28B422E91}" srcId="{2C09018F-96CC-F343-91E8-888C19E657B3}" destId="{4A97A6B8-9EDD-2E4B-BDC5-F191BD827914}" srcOrd="2" destOrd="0" parTransId="{D03EE256-346A-3E4E-95E0-9F89FD79017C}" sibTransId="{DCF2517E-9171-0341-9383-7F971B8DA491}"/>
    <dgm:cxn modelId="{B866A201-B325-304B-BFC7-05096E040E91}" type="presOf" srcId="{9510BF75-C479-6847-8233-5D43425B6CE7}" destId="{6072D17B-F6A5-5047-8836-727A094DE50A}"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smtClean="0">
              <a:solidFill>
                <a:schemeClr val="tx1"/>
              </a:solidFill>
            </a:rPr>
            <a:t>Four main elements of prevention:</a:t>
          </a:r>
          <a:endParaRPr lang="en-US" b="1" dirty="0">
            <a:solidFill>
              <a:schemeClr val="tx1"/>
            </a:solidFill>
          </a:endParaRPr>
        </a:p>
      </dgm:t>
    </dgm:pt>
    <dgm:pt modelId="{407ACF3F-BDBE-A348-80BA-DFA5485D56AD}" cxnId="{947BD9AE-F2FE-E349-9C6D-BBC8D627F16A}" type="parTrans">
      <dgm:prSet/>
      <dgm:spPr/>
      <dgm:t>
        <a:bodyPr/>
        <a:lstStyle/>
        <a:p>
          <a:endParaRPr lang="en-US"/>
        </a:p>
      </dgm:t>
    </dgm:pt>
    <dgm:pt modelId="{CC2B33C9-2022-A841-A120-F57B5A3BD772}" cxnId="{947BD9AE-F2FE-E349-9C6D-BBC8D627F16A}" type="sibTrans">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smtClean="0"/>
            <a:t>Policy</a:t>
          </a:r>
        </a:p>
      </dgm:t>
    </dgm:pt>
    <dgm:pt modelId="{3DC4848E-004B-1A4C-A744-3C816C74AA8E}" cxnId="{E9798DC8-6B8A-4E49-9C73-9B5112E6C969}" type="parTrans">
      <dgm:prSet/>
      <dgm:spPr/>
      <dgm:t>
        <a:bodyPr/>
        <a:lstStyle/>
        <a:p>
          <a:endParaRPr lang="en-US"/>
        </a:p>
      </dgm:t>
    </dgm:pt>
    <dgm:pt modelId="{34B90911-2D46-694F-B675-A32B2099E060}" cxnId="{E9798DC8-6B8A-4E49-9C73-9B5112E6C969}" type="sibTrans">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smtClean="0"/>
            <a:t>Awareness</a:t>
          </a:r>
        </a:p>
      </dgm:t>
    </dgm:pt>
    <dgm:pt modelId="{14835D0F-8544-6043-BDAB-70AAD06D0B05}" cxnId="{C8B246A7-146B-D44C-A0B6-D62B3B46D552}" type="parTrans">
      <dgm:prSet/>
      <dgm:spPr/>
      <dgm:t>
        <a:bodyPr/>
        <a:lstStyle/>
        <a:p>
          <a:endParaRPr lang="en-US"/>
        </a:p>
      </dgm:t>
    </dgm:pt>
    <dgm:pt modelId="{40ECE71D-49B5-AB4A-8E18-60582BBB76FE}" cxnId="{C8B246A7-146B-D44C-A0B6-D62B3B46D552}" type="sibTrans">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smtClean="0"/>
            <a:t>Vulnerability mitigation</a:t>
          </a:r>
        </a:p>
      </dgm:t>
    </dgm:pt>
    <dgm:pt modelId="{0A306DCB-897E-9942-A224-C2F30E6CD166}" cxnId="{CD0E990E-AD1A-B14D-BCC8-6115E392DE23}" type="parTrans">
      <dgm:prSet/>
      <dgm:spPr/>
      <dgm:t>
        <a:bodyPr/>
        <a:lstStyle/>
        <a:p>
          <a:endParaRPr lang="en-US"/>
        </a:p>
      </dgm:t>
    </dgm:pt>
    <dgm:pt modelId="{2C5C60B3-1CB3-3D43-A1B6-2100A0FBC3E9}" cxnId="{CD0E990E-AD1A-B14D-BCC8-6115E392DE23}" type="sibTrans">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smtClean="0"/>
            <a:t>Threat mitigation</a:t>
          </a:r>
        </a:p>
      </dgm:t>
    </dgm:pt>
    <dgm:pt modelId="{A4128A9A-6B83-7440-B38E-DCF55E94D982}" cxnId="{9EFE0D47-8602-F147-B259-32678CD072D1}" type="parTrans">
      <dgm:prSet/>
      <dgm:spPr/>
      <dgm:t>
        <a:bodyPr/>
        <a:lstStyle/>
        <a:p>
          <a:endParaRPr lang="en-US"/>
        </a:p>
      </dgm:t>
    </dgm:pt>
    <dgm:pt modelId="{1C91BF96-12DA-8C4A-BFA7-91C385C85FB8}" cxnId="{9EFE0D47-8602-F147-B259-32678CD072D1}" type="sibTrans">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t>
        <a:bodyPr/>
        <a:lstStyle/>
        <a:p>
          <a:endParaRPr lang="en-US"/>
        </a:p>
      </dgm:t>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t>
        <a:bodyPr/>
        <a:lstStyle/>
        <a:p>
          <a:endParaRPr lang="en-US"/>
        </a:p>
      </dgm:t>
    </dgm:pt>
    <dgm:pt modelId="{9F27D6DC-1F2B-7744-AB44-F95CB3588EA2}" type="pres">
      <dgm:prSet presAssocID="{A2F49F7D-DC29-234E-8131-187DE0ECA205}" presName="parentText" presStyleLbl="node1" presStyleIdx="0" presStyleCnt="1">
        <dgm:presLayoutVars>
          <dgm:chMax val="0"/>
          <dgm:bulletEnabled val="1"/>
        </dgm:presLayoutVars>
      </dgm:prSet>
      <dgm:spPr/>
      <dgm:t>
        <a:bodyPr/>
        <a:lstStyle/>
        <a:p>
          <a:endParaRPr lang="en-US"/>
        </a:p>
      </dgm:t>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t>
        <a:bodyPr/>
        <a:lstStyle/>
        <a:p>
          <a:endParaRPr lang="en-US"/>
        </a:p>
      </dgm:t>
    </dgm:pt>
  </dgm:ptLst>
  <dgm:cxnLst>
    <dgm:cxn modelId="{E9798DC8-6B8A-4E49-9C73-9B5112E6C969}" srcId="{A2F49F7D-DC29-234E-8131-187DE0ECA205}" destId="{A85B7817-CDD7-C049-A073-D8CFFC417918}" srcOrd="0" destOrd="0" parTransId="{3DC4848E-004B-1A4C-A744-3C816C74AA8E}" sibTransId="{34B90911-2D46-694F-B675-A32B2099E060}"/>
    <dgm:cxn modelId="{17234A70-C927-0D4D-875C-3CA219B139BC}" type="presOf" srcId="{A85B7817-CDD7-C049-A073-D8CFFC417918}" destId="{AA82D9DB-A488-6D46-8B85-3412B019F831}" srcOrd="0"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43987F15-A4C3-1346-9EBA-584B627F7276}" type="presOf" srcId="{A2F49F7D-DC29-234E-8131-187DE0ECA205}" destId="{9F27D6DC-1F2B-7744-AB44-F95CB3588EA2}" srcOrd="1" destOrd="0"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CD0E990E-AD1A-B14D-BCC8-6115E392DE23}" srcId="{A2F49F7D-DC29-234E-8131-187DE0ECA205}" destId="{C10341DE-4D1C-5644-A899-2A5BBD88FFE5}" srcOrd="2" destOrd="0" parTransId="{0A306DCB-897E-9942-A224-C2F30E6CD166}" sibTransId="{2C5C60B3-1CB3-3D43-A1B6-2100A0FBC3E9}"/>
    <dgm:cxn modelId="{A3513AD7-0DC4-9645-B854-4B1723DC57B4}" type="presOf" srcId="{5633FEA8-F733-7744-9130-BBE890A6AB21}" destId="{AA82D9DB-A488-6D46-8B85-3412B019F831}" srcOrd="0" destOrd="1" presId="urn:microsoft.com/office/officeart/2005/8/layout/list1"/>
    <dgm:cxn modelId="{99BDBF3A-8DFD-984C-8EEB-0047233345C3}" type="presOf" srcId="{C10341DE-4D1C-5644-A899-2A5BBD88FFE5}" destId="{AA82D9DB-A488-6D46-8B85-3412B019F831}" srcOrd="0" destOrd="2" presId="urn:microsoft.com/office/officeart/2005/8/layout/list1"/>
    <dgm:cxn modelId="{3930B535-7F68-3D49-91F7-082DCFE52FD8}" type="presOf" srcId="{19933629-1549-9244-A2EB-710BFBB3F3C0}" destId="{AA82D9DB-A488-6D46-8B85-3412B019F831}" srcOrd="0" destOrd="3" presId="urn:microsoft.com/office/officeart/2005/8/layout/list1"/>
    <dgm:cxn modelId="{947BD9AE-F2FE-E349-9C6D-BBC8D627F16A}" srcId="{E597C373-B344-4647-9666-45221E1A5803}" destId="{A2F49F7D-DC29-234E-8131-187DE0ECA205}" srcOrd="0" destOrd="0" parTransId="{407ACF3F-BDBE-A348-80BA-DFA5485D56AD}" sibTransId="{CC2B33C9-2022-A841-A120-F57B5A3BD772}"/>
    <dgm:cxn modelId="{C8B246A7-146B-D44C-A0B6-D62B3B46D552}" srcId="{A2F49F7D-DC29-234E-8131-187DE0ECA205}" destId="{5633FEA8-F733-7744-9130-BBE890A6AB21}" srcOrd="1" destOrd="0" parTransId="{14835D0F-8544-6043-BDAB-70AAD06D0B05}" sibTransId="{40ECE71D-49B5-AB4A-8E18-60582BBB76FE}"/>
    <dgm:cxn modelId="{95BB7CAF-88D5-DC4D-9F0C-C26F1BDE0EEB}" type="presOf" srcId="{A2F49F7D-DC29-234E-8131-187DE0ECA205}" destId="{952E37D5-2D17-2248-94E4-2E967F62D580}" srcOrd="0" destOrd="0"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First generation:  simple scanners</a:t>
          </a:r>
          <a:endParaRPr lang="en-US" sz="1800" dirty="0">
            <a:solidFill>
              <a:schemeClr val="bg1"/>
            </a:solidFill>
          </a:endParaRPr>
        </a:p>
      </dgm:t>
    </dgm:pt>
    <dgm:pt modelId="{A0FB0AFA-7044-F944-A68F-E4B57752DA85}" cxnId="{1601031A-F7DA-CB4F-924C-7FB78F92F8D0}" type="parTrans">
      <dgm:prSet/>
      <dgm:spPr/>
      <dgm:t>
        <a:bodyPr/>
        <a:lstStyle/>
        <a:p>
          <a:endParaRPr lang="en-US"/>
        </a:p>
      </dgm:t>
    </dgm:pt>
    <dgm:pt modelId="{849488E8-B7E6-C144-8049-60F5D218F3E2}" cxnId="{1601031A-F7DA-CB4F-924C-7FB78F92F8D0}" type="sibTrans">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Requires a malware signature to identify the malware</a:t>
          </a:r>
          <a:endParaRPr lang="en-US" sz="1400" dirty="0">
            <a:solidFill>
              <a:schemeClr val="bg1"/>
            </a:solidFill>
          </a:endParaRPr>
        </a:p>
      </dgm:t>
    </dgm:pt>
    <dgm:pt modelId="{8ABDEA3F-342A-3E4D-831D-69C8F24027F2}" cxnId="{E00F53A8-AFBC-8342-890B-912ED3421150}" type="parTrans">
      <dgm:prSet/>
      <dgm:spPr/>
      <dgm:t>
        <a:bodyPr/>
        <a:lstStyle/>
        <a:p>
          <a:endParaRPr lang="en-US"/>
        </a:p>
      </dgm:t>
    </dgm:pt>
    <dgm:pt modelId="{B7FCF397-94DF-8346-9A6C-564C15E14D8D}" cxnId="{E00F53A8-AFBC-8342-890B-912ED3421150}" type="sibTrans">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Limited to the detection of known malware</a:t>
          </a:r>
          <a:endParaRPr lang="en-US" sz="1400" dirty="0">
            <a:solidFill>
              <a:schemeClr val="bg1"/>
            </a:solidFill>
          </a:endParaRPr>
        </a:p>
      </dgm:t>
    </dgm:pt>
    <dgm:pt modelId="{C44E964B-029B-0A48-AAE4-1414F6C63E07}" cxnId="{246A4C6F-7311-C140-95C7-60AA5E838251}" type="parTrans">
      <dgm:prSet/>
      <dgm:spPr/>
      <dgm:t>
        <a:bodyPr/>
        <a:lstStyle/>
        <a:p>
          <a:endParaRPr lang="en-US"/>
        </a:p>
      </dgm:t>
    </dgm:pt>
    <dgm:pt modelId="{EA9F4899-8D8A-AD4D-915A-B15A305A28BB}" cxnId="{246A4C6F-7311-C140-95C7-60AA5E838251}" type="sibTrans">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rPr>
            <a:t>Second generation:  heuristic scanners</a:t>
          </a:r>
          <a:endParaRPr lang="en-US" sz="1800" b="1" dirty="0">
            <a:solidFill>
              <a:schemeClr val="bg1"/>
            </a:solidFill>
          </a:endParaRPr>
        </a:p>
      </dgm:t>
    </dgm:pt>
    <dgm:pt modelId="{786C87B5-FD21-2549-B4FF-604DB196A17D}" cxnId="{E912463C-A38E-5A40-AB70-7E1983D94C01}" type="parTrans">
      <dgm:prSet/>
      <dgm:spPr/>
      <dgm:t>
        <a:bodyPr/>
        <a:lstStyle/>
        <a:p>
          <a:endParaRPr lang="en-US"/>
        </a:p>
      </dgm:t>
    </dgm:pt>
    <dgm:pt modelId="{93B04E5D-953A-0441-8ACE-78909736AB34}" cxnId="{E912463C-A38E-5A40-AB70-7E1983D94C01}" type="sibTrans">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Uses heuristic rules to search for probable malware instances</a:t>
          </a:r>
          <a:endParaRPr lang="en-US" sz="1400" dirty="0">
            <a:solidFill>
              <a:schemeClr val="bg1"/>
            </a:solidFill>
          </a:endParaRPr>
        </a:p>
      </dgm:t>
    </dgm:pt>
    <dgm:pt modelId="{1D205F1D-37B8-F047-A343-EDA71298926A}" cxnId="{DE48BCDB-FC3A-0346-AD62-D064995ECEF6}" type="parTrans">
      <dgm:prSet/>
      <dgm:spPr/>
      <dgm:t>
        <a:bodyPr/>
        <a:lstStyle/>
        <a:p>
          <a:endParaRPr lang="en-US"/>
        </a:p>
      </dgm:t>
    </dgm:pt>
    <dgm:pt modelId="{A8429D03-48B4-2C44-BA6D-1FCF7B433F3C}" cxnId="{DE48BCDB-FC3A-0346-AD62-D064995ECEF6}" type="sibTrans">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rPr>
            <a:t>Another approach is integrity checking</a:t>
          </a:r>
          <a:endParaRPr lang="en-US" sz="1400" dirty="0">
            <a:solidFill>
              <a:schemeClr val="bg1"/>
            </a:solidFill>
          </a:endParaRPr>
        </a:p>
      </dgm:t>
    </dgm:pt>
    <dgm:pt modelId="{C629B42A-69EB-1E4A-B3EE-472BEC1A8507}" cxnId="{3FD62E7D-44FB-C94A-BC04-0A54F7E66067}" type="parTrans">
      <dgm:prSet/>
      <dgm:spPr/>
      <dgm:t>
        <a:bodyPr/>
        <a:lstStyle/>
        <a:p>
          <a:endParaRPr lang="en-US"/>
        </a:p>
      </dgm:t>
    </dgm:pt>
    <dgm:pt modelId="{510935BB-F9DE-184A-A13B-850A96CCE03E}" cxnId="{3FD62E7D-44FB-C94A-BC04-0A54F7E66067}" type="sibTrans">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smtClean="0">
              <a:solidFill>
                <a:schemeClr val="bg1"/>
              </a:solidFill>
            </a:rPr>
            <a:t>Third generation:  activity traps</a:t>
          </a:r>
          <a:endParaRPr lang="en-US" sz="1800" b="1" dirty="0">
            <a:solidFill>
              <a:schemeClr val="bg1"/>
            </a:solidFill>
          </a:endParaRPr>
        </a:p>
      </dgm:t>
    </dgm:pt>
    <dgm:pt modelId="{9C010144-3946-9A4D-8782-C56F15F9D59B}" cxnId="{1B3C2C02-3A46-2C44-84BE-5E9E9E249A15}" type="parTrans">
      <dgm:prSet/>
      <dgm:spPr/>
      <dgm:t>
        <a:bodyPr/>
        <a:lstStyle/>
        <a:p>
          <a:endParaRPr lang="en-US"/>
        </a:p>
      </dgm:t>
    </dgm:pt>
    <dgm:pt modelId="{F54950E8-7470-2F42-91D4-281FD4B5AE4B}" cxnId="{1B3C2C02-3A46-2C44-84BE-5E9E9E249A15}" type="sibTrans">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cxnId="{D8B3DEB2-406E-9549-9A94-57648CF30860}" type="parTrans">
      <dgm:prSet/>
      <dgm:spPr/>
      <dgm:t>
        <a:bodyPr/>
        <a:lstStyle/>
        <a:p>
          <a:endParaRPr lang="en-US"/>
        </a:p>
      </dgm:t>
    </dgm:pt>
    <dgm:pt modelId="{E255B738-9193-6748-B057-B64FB2FCFDE8}" cxnId="{D8B3DEB2-406E-9549-9A94-57648CF30860}" type="sibTrans">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smtClean="0">
              <a:solidFill>
                <a:schemeClr val="bg1"/>
              </a:solidFill>
              <a:latin typeface="+mn-lt"/>
            </a:rPr>
            <a:t>Fourth generation:  full-featured protection</a:t>
          </a:r>
          <a:endParaRPr lang="en-US" sz="1800" b="1" dirty="0">
            <a:solidFill>
              <a:schemeClr val="bg1"/>
            </a:solidFill>
            <a:latin typeface="+mn-lt"/>
          </a:endParaRPr>
        </a:p>
      </dgm:t>
    </dgm:pt>
    <dgm:pt modelId="{30838EF4-1E14-BC45-9251-1DB65C6C224F}" cxnId="{D389312F-4DC4-BE45-83E9-D7C416C73DF9}" type="parTrans">
      <dgm:prSet/>
      <dgm:spPr/>
      <dgm:t>
        <a:bodyPr/>
        <a:lstStyle/>
        <a:p>
          <a:endParaRPr lang="en-US"/>
        </a:p>
      </dgm:t>
    </dgm:pt>
    <dgm:pt modelId="{AF5D4AAF-3929-054F-BC76-04943D023AE7}" cxnId="{D389312F-4DC4-BE45-83E9-D7C416C73DF9}" type="sibTrans">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cxnId="{EF4559A8-70E2-F046-92D1-B6343F2A3D26}" type="parTrans">
      <dgm:prSet/>
      <dgm:spPr/>
      <dgm:t>
        <a:bodyPr/>
        <a:lstStyle/>
        <a:p>
          <a:endParaRPr lang="en-US"/>
        </a:p>
      </dgm:t>
    </dgm:pt>
    <dgm:pt modelId="{AEF5ECFB-E8A9-0248-9B3C-9D3DC3B27179}" cxnId="{EF4559A8-70E2-F046-92D1-B6343F2A3D26}" type="sibTrans">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gm:t>
    </dgm:pt>
    <dgm:pt modelId="{5B9F8891-F68C-9A47-AAEC-DDE3D0D04F0A}" cxnId="{223C8C5B-CD90-8B4D-BFD0-08FC040CF2C7}" type="parTrans">
      <dgm:prSet/>
      <dgm:spPr/>
      <dgm:t>
        <a:bodyPr/>
        <a:lstStyle/>
        <a:p>
          <a:endParaRPr lang="en-US"/>
        </a:p>
      </dgm:t>
    </dgm:pt>
    <dgm:pt modelId="{2BB31764-3E6D-D842-8FB0-731F0FB8EAC5}" cxnId="{223C8C5B-CD90-8B4D-BFD0-08FC040CF2C7}" type="sibTrans">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t>
        <a:bodyPr/>
        <a:lstStyle/>
        <a:p>
          <a:endParaRPr lang="en-US"/>
        </a:p>
      </dgm:t>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t>
        <a:bodyPr/>
        <a:lstStyle/>
        <a:p>
          <a:endParaRPr lang="en-US"/>
        </a:p>
      </dgm:t>
    </dgm:pt>
    <dgm:pt modelId="{94FD8FE7-6F22-4446-A769-855654CE6791}" type="pres">
      <dgm:prSet presAssocID="{934C8CA6-6FBB-9543-B7CE-61E8B118F161}" presName="FourNodes_2" presStyleLbl="node1" presStyleIdx="1" presStyleCnt="4">
        <dgm:presLayoutVars>
          <dgm:bulletEnabled val="1"/>
        </dgm:presLayoutVars>
      </dgm:prSet>
      <dgm:spPr/>
      <dgm:t>
        <a:bodyPr/>
        <a:lstStyle/>
        <a:p>
          <a:endParaRPr lang="en-US"/>
        </a:p>
      </dgm:t>
    </dgm:pt>
    <dgm:pt modelId="{AC2EFB6D-8EA1-E644-86A1-65580E90AFF3}" type="pres">
      <dgm:prSet presAssocID="{934C8CA6-6FBB-9543-B7CE-61E8B118F161}" presName="FourNodes_3" presStyleLbl="node1" presStyleIdx="2" presStyleCnt="4">
        <dgm:presLayoutVars>
          <dgm:bulletEnabled val="1"/>
        </dgm:presLayoutVars>
      </dgm:prSet>
      <dgm:spPr/>
      <dgm:t>
        <a:bodyPr/>
        <a:lstStyle/>
        <a:p>
          <a:endParaRPr lang="en-US"/>
        </a:p>
      </dgm:t>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t>
        <a:bodyPr/>
        <a:lstStyle/>
        <a:p>
          <a:endParaRPr lang="en-US"/>
        </a:p>
      </dgm:t>
    </dgm:pt>
    <dgm:pt modelId="{A85C3921-15A0-C549-9569-F89001426921}" type="pres">
      <dgm:prSet presAssocID="{934C8CA6-6FBB-9543-B7CE-61E8B118F161}" presName="FourConn_1-2" presStyleLbl="fgAccFollowNode1" presStyleIdx="0" presStyleCnt="3">
        <dgm:presLayoutVars>
          <dgm:bulletEnabled val="1"/>
        </dgm:presLayoutVars>
      </dgm:prSet>
      <dgm:spPr/>
      <dgm:t>
        <a:bodyPr/>
        <a:lstStyle/>
        <a:p>
          <a:endParaRPr lang="en-US"/>
        </a:p>
      </dgm:t>
    </dgm:pt>
    <dgm:pt modelId="{3CB918A4-7D15-6C48-8FC2-A2F2A79D93C2}" type="pres">
      <dgm:prSet presAssocID="{934C8CA6-6FBB-9543-B7CE-61E8B118F161}" presName="FourConn_2-3" presStyleLbl="fgAccFollowNode1" presStyleIdx="1" presStyleCnt="3">
        <dgm:presLayoutVars>
          <dgm:bulletEnabled val="1"/>
        </dgm:presLayoutVars>
      </dgm:prSet>
      <dgm:spPr/>
      <dgm:t>
        <a:bodyPr/>
        <a:lstStyle/>
        <a:p>
          <a:endParaRPr lang="en-US"/>
        </a:p>
      </dgm:t>
    </dgm:pt>
    <dgm:pt modelId="{26AF2E0D-887C-644F-B5C8-6BFDF633602B}" type="pres">
      <dgm:prSet presAssocID="{934C8CA6-6FBB-9543-B7CE-61E8B118F161}" presName="FourConn_3-4" presStyleLbl="fgAccFollowNode1" presStyleIdx="2" presStyleCnt="3">
        <dgm:presLayoutVars>
          <dgm:bulletEnabled val="1"/>
        </dgm:presLayoutVars>
      </dgm:prSet>
      <dgm:spPr/>
      <dgm:t>
        <a:bodyPr/>
        <a:lstStyle/>
        <a:p>
          <a:endParaRPr lang="en-US"/>
        </a:p>
      </dgm:t>
    </dgm:pt>
    <dgm:pt modelId="{B8ED5B37-5D16-C94A-8836-EB8D8B08BE3B}" type="pres">
      <dgm:prSet presAssocID="{934C8CA6-6FBB-9543-B7CE-61E8B118F161}" presName="FourNodes_1_text" presStyleLbl="node1" presStyleIdx="3" presStyleCnt="4">
        <dgm:presLayoutVars>
          <dgm:bulletEnabled val="1"/>
        </dgm:presLayoutVars>
      </dgm:prSet>
      <dgm:spPr/>
      <dgm:t>
        <a:bodyPr/>
        <a:lstStyle/>
        <a:p>
          <a:endParaRPr lang="en-US"/>
        </a:p>
      </dgm:t>
    </dgm:pt>
    <dgm:pt modelId="{AE798FCC-0D4E-8B46-93F3-5F646AE410F4}" type="pres">
      <dgm:prSet presAssocID="{934C8CA6-6FBB-9543-B7CE-61E8B118F161}" presName="FourNodes_2_text" presStyleLbl="node1" presStyleIdx="3" presStyleCnt="4">
        <dgm:presLayoutVars>
          <dgm:bulletEnabled val="1"/>
        </dgm:presLayoutVars>
      </dgm:prSet>
      <dgm:spPr/>
      <dgm:t>
        <a:bodyPr/>
        <a:lstStyle/>
        <a:p>
          <a:endParaRPr lang="en-US"/>
        </a:p>
      </dgm:t>
    </dgm:pt>
    <dgm:pt modelId="{C871861A-17A3-BE45-9DE8-E1950D7A7023}" type="pres">
      <dgm:prSet presAssocID="{934C8CA6-6FBB-9543-B7CE-61E8B118F161}" presName="FourNodes_3_text" presStyleLbl="node1" presStyleIdx="3" presStyleCnt="4">
        <dgm:presLayoutVars>
          <dgm:bulletEnabled val="1"/>
        </dgm:presLayoutVars>
      </dgm:prSet>
      <dgm:spPr/>
      <dgm:t>
        <a:bodyPr/>
        <a:lstStyle/>
        <a:p>
          <a:endParaRPr lang="en-US"/>
        </a:p>
      </dgm:t>
    </dgm:pt>
    <dgm:pt modelId="{9B2FB06B-605C-174F-A620-6B0E16A43446}" type="pres">
      <dgm:prSet presAssocID="{934C8CA6-6FBB-9543-B7CE-61E8B118F161}" presName="FourNodes_4_text" presStyleLbl="node1" presStyleIdx="3" presStyleCnt="4">
        <dgm:presLayoutVars>
          <dgm:bulletEnabled val="1"/>
        </dgm:presLayoutVars>
      </dgm:prSet>
      <dgm:spPr/>
      <dgm:t>
        <a:bodyPr/>
        <a:lstStyle/>
        <a:p>
          <a:endParaRPr lang="en-US"/>
        </a:p>
      </dgm:t>
    </dgm:pt>
  </dgm:ptLst>
  <dgm:cxnLst>
    <dgm:cxn modelId="{40E89A75-0DF7-4848-AFA4-37CF87A5A7CF}" type="presOf" srcId="{44A84398-7644-C24F-B9C2-C86C1A26AC36}" destId="{AE798FCC-0D4E-8B46-93F3-5F646AE410F4}" srcOrd="1" destOrd="0"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A0AB61AA-E935-2E4F-A7C4-743DFA124F2D}" type="presOf" srcId="{A1A8CB4B-B54D-E340-A2E4-F09B835C31E9}" destId="{B8ED5B37-5D16-C94A-8836-EB8D8B08BE3B}" srcOrd="1" destOrd="2" presId="urn:microsoft.com/office/officeart/2005/8/layout/vProcess5"/>
    <dgm:cxn modelId="{8DE4F614-6BE9-EF43-8640-73360885999C}" type="presOf" srcId="{A9387B20-B672-7340-B5F6-86E17F6B3B71}" destId="{AB278546-B3AD-1D4A-A57A-27C45BE738AF}"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00815BB7-4C44-2A41-B169-BCDB8BF252DE}" type="presOf" srcId="{14118421-1D3D-AD46-92B8-A8BFA8461ADB}" destId="{94FD8FE7-6F22-4446-A769-855654CE6791}" srcOrd="0" destOrd="1"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E00F53A8-AFBC-8342-890B-912ED3421150}" srcId="{A9387B20-B672-7340-B5F6-86E17F6B3B71}" destId="{A5796948-3AB1-F347-9BCD-7900063785F2}" srcOrd="0" destOrd="0" parTransId="{8ABDEA3F-342A-3E4D-831D-69C8F24027F2}" sibTransId="{B7FCF397-94DF-8346-9A6C-564C15E14D8D}"/>
    <dgm:cxn modelId="{1B3C2C02-3A46-2C44-84BE-5E9E9E249A15}" srcId="{934C8CA6-6FBB-9543-B7CE-61E8B118F161}" destId="{8BC51053-E83D-0C4A-AD93-FD61B50E4F39}" srcOrd="2" destOrd="0" parTransId="{9C010144-3946-9A4D-8782-C56F15F9D59B}" sibTransId="{F54950E8-7470-2F42-91D4-281FD4B5AE4B}"/>
    <dgm:cxn modelId="{90C3ADBB-8C00-E74D-B245-D1124EFB590C}" type="presOf" srcId="{934C8CA6-6FBB-9543-B7CE-61E8B118F161}" destId="{673A5DDD-4EF7-F745-8BD9-3D506144519E}" srcOrd="0" destOrd="0"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DE48BCDB-FC3A-0346-AD62-D064995ECEF6}" srcId="{44A84398-7644-C24F-B9C2-C86C1A26AC36}" destId="{14118421-1D3D-AD46-92B8-A8BFA8461ADB}" srcOrd="0" destOrd="0" parTransId="{1D205F1D-37B8-F047-A343-EDA71298926A}" sibTransId="{A8429D03-48B4-2C44-BA6D-1FCF7B433F3C}"/>
    <dgm:cxn modelId="{A413037F-21E8-AB4E-9CB7-65636982BE47}" type="presOf" srcId="{93B04E5D-953A-0441-8ACE-78909736AB34}" destId="{3CB918A4-7D15-6C48-8FC2-A2F2A79D93C2}"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011E86E0-95FC-6945-9EEA-8F49F50697A8}" type="presOf" srcId="{F54950E8-7470-2F42-91D4-281FD4B5AE4B}" destId="{26AF2E0D-887C-644F-B5C8-6BFDF633602B}" srcOrd="0" destOrd="0" presId="urn:microsoft.com/office/officeart/2005/8/layout/vProcess5"/>
    <dgm:cxn modelId="{EF4559A8-70E2-F046-92D1-B6343F2A3D26}" srcId="{9F20680C-5A0E-FC42-B945-A1979A0A769C}" destId="{FEF33A1F-9467-E946-9327-ACEF826BCA77}" srcOrd="0" destOrd="0" parTransId="{983420CE-2DB1-0546-98EF-B669BF2CFFAB}" sibTransId="{AEF5ECFB-E8A9-0248-9B3C-9D3DC3B27179}"/>
    <dgm:cxn modelId="{09469893-E03C-9841-92FA-4FDED2B829B9}" type="presOf" srcId="{C3464D69-FAA5-2D41-A248-E2866BFC71B0}" destId="{C871861A-17A3-BE45-9DE8-E1950D7A7023}" srcOrd="1" destOrd="1"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D389312F-4DC4-BE45-83E9-D7C416C73DF9}" srcId="{934C8CA6-6FBB-9543-B7CE-61E8B118F161}" destId="{9F20680C-5A0E-FC42-B945-A1979A0A769C}" srcOrd="3" destOrd="0" parTransId="{30838EF4-1E14-BC45-9251-1DB65C6C224F}" sibTransId="{AF5D4AAF-3929-054F-BC76-04943D023AE7}"/>
    <dgm:cxn modelId="{A4DAF352-E045-754A-8912-7C2E061AE40A}" type="presOf" srcId="{14118421-1D3D-AD46-92B8-A8BFA8461ADB}" destId="{AE798FCC-0D4E-8B46-93F3-5F646AE410F4}" srcOrd="1" destOrd="1" presId="urn:microsoft.com/office/officeart/2005/8/layout/vProcess5"/>
    <dgm:cxn modelId="{686B0E2A-D323-064A-8AAF-DB7E2898A377}" type="presOf" srcId="{A5796948-3AB1-F347-9BCD-7900063785F2}" destId="{AB278546-B3AD-1D4A-A57A-27C45BE738AF}" srcOrd="0"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B52BF030-D194-E74C-B14E-11CA66C64522}" type="presOf" srcId="{DDDD0939-CE4B-F34C-9DBD-A7F165D6D474}" destId="{AE798FCC-0D4E-8B46-93F3-5F646AE410F4}" srcOrd="1" destOrd="2" presId="urn:microsoft.com/office/officeart/2005/8/layout/vProcess5"/>
    <dgm:cxn modelId="{5CF370B3-840B-3F4B-8A8A-488B2C2B09CE}" type="presOf" srcId="{A9387B20-B672-7340-B5F6-86E17F6B3B71}" destId="{B8ED5B37-5D16-C94A-8836-EB8D8B08BE3B}" srcOrd="1" destOrd="0"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C4D7460-0B16-5141-963C-BC4A45986074}" type="presOf" srcId="{849488E8-B7E6-C144-8049-60F5D218F3E2}" destId="{A85C3921-15A0-C549-9569-F89001426921}" srcOrd="0" destOrd="0"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smtClean="0">
              <a:solidFill>
                <a:schemeClr val="bg1"/>
              </a:solidFill>
            </a:rPr>
            <a:t>Limitations</a:t>
          </a:r>
          <a:endParaRPr lang="en-US" sz="2400" b="1" dirty="0">
            <a:solidFill>
              <a:schemeClr val="bg1"/>
            </a:solidFill>
          </a:endParaRPr>
        </a:p>
      </dgm:t>
    </dgm:pt>
    <dgm:pt modelId="{1DBAF106-3C25-4B4C-8F27-4E4178D84A3F}" cxnId="{78BBAA4D-6127-5249-A362-32039BBC6A96}" type="parTrans">
      <dgm:prSet/>
      <dgm:spPr/>
      <dgm:t>
        <a:bodyPr/>
        <a:lstStyle/>
        <a:p>
          <a:endParaRPr lang="en-US"/>
        </a:p>
      </dgm:t>
    </dgm:pt>
    <dgm:pt modelId="{FA95EDC8-71B8-9349-9DED-34B2509ED7C8}" cxnId="{78BBAA4D-6127-5249-A362-32039BBC6A96}" type="sibTrans">
      <dgm:prSet/>
      <dgm:spPr/>
      <dgm:t>
        <a:bodyPr/>
        <a:lstStyle/>
        <a:p>
          <a:endParaRPr lang="en-US"/>
        </a:p>
      </dgm:t>
    </dgm:pt>
    <dgm:pt modelId="{1816FA76-9179-5A43-813E-19BF3D9FD242}">
      <dgm:prSet/>
      <dgm:spPr/>
      <dgm:t>
        <a:bodyPr/>
        <a:lstStyle/>
        <a:p>
          <a:r>
            <a:rPr lang="en-US" dirty="0" smtClean="0"/>
            <a:t>Because malicious code must run on the target machine before all its behaviors can be identified, it can cause harm before it has been detected and blocked</a:t>
          </a:r>
        </a:p>
      </dgm:t>
    </dgm:pt>
    <dgm:pt modelId="{0535B2CC-BE8E-1B45-B575-A5EDC0B6D939}" cxnId="{E5116217-207C-9E46-823A-799237972CB1}" type="parTrans">
      <dgm:prSet/>
      <dgm:spPr/>
      <dgm:t>
        <a:bodyPr/>
        <a:lstStyle/>
        <a:p>
          <a:endParaRPr lang="en-US"/>
        </a:p>
      </dgm:t>
    </dgm:pt>
    <dgm:pt modelId="{001CEF24-6F55-3B4C-A331-97287643566C}" cxnId="{E5116217-207C-9E46-823A-799237972CB1}" type="sibTrans">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t>
        <a:bodyPr/>
        <a:lstStyle/>
        <a:p>
          <a:endParaRPr lang="en-US"/>
        </a:p>
      </dgm:t>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t>
        <a:bodyPr/>
        <a:lstStyle/>
        <a:p>
          <a:endParaRPr lang="en-US"/>
        </a:p>
      </dgm:t>
    </dgm:pt>
    <dgm:pt modelId="{A52D1D64-ABBA-EF44-91FB-3EC9E2D9120F}" type="pres">
      <dgm:prSet presAssocID="{2679E822-FABA-2249-8854-D55A64A292C9}" presName="desTx" presStyleLbl="alignAccFollowNode1" presStyleIdx="0" presStyleCnt="1">
        <dgm:presLayoutVars>
          <dgm:bulletEnabled val="1"/>
        </dgm:presLayoutVars>
      </dgm:prSet>
      <dgm:spPr/>
      <dgm:t>
        <a:bodyPr/>
        <a:lstStyle/>
        <a:p>
          <a:endParaRPr lang="en-US"/>
        </a:p>
      </dgm:t>
    </dgm:pt>
  </dgm:ptLst>
  <dgm:cxnLst>
    <dgm:cxn modelId="{15516779-052A-7D43-B39C-E070F9CFA1BE}" type="presOf" srcId="{1816FA76-9179-5A43-813E-19BF3D9FD242}" destId="{A52D1D64-ABBA-EF44-91FB-3EC9E2D9120F}" srcOrd="0" destOrd="0" presId="urn:microsoft.com/office/officeart/2005/8/layout/hList1"/>
    <dgm:cxn modelId="{C9D88A70-824A-E548-A400-F1A989D5CEF9}" type="presOf" srcId="{15EF84D0-6647-4E4C-9813-A55665B36B6A}" destId="{B26AED8C-CC50-FA4B-AECA-08BF294A2C86}"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78BBAA4D-6127-5249-A362-32039BBC6A96}" srcId="{15EF84D0-6647-4E4C-9813-A55665B36B6A}" destId="{2679E822-FABA-2249-8854-D55A64A292C9}" srcOrd="0" destOrd="0" parTransId="{1DBAF106-3C25-4B4C-8F27-4E4178D84A3F}" sibTransId="{FA95EDC8-71B8-9349-9DED-34B2509ED7C8}"/>
    <dgm:cxn modelId="{E5116217-207C-9E46-823A-799237972CB1}" srcId="{2679E822-FABA-2249-8854-D55A64A292C9}" destId="{1816FA76-9179-5A43-813E-19BF3D9FD242}" srcOrd="0" destOrd="0" parTransId="{0535B2CC-BE8E-1B45-B575-A5EDC0B6D939}" sibTransId="{001CEF24-6F55-3B4C-A331-97287643566C}"/>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smtClean="0"/>
            <a:t>Ingress monitors</a:t>
          </a:r>
          <a:endParaRPr lang="en-US" sz="2800" b="1" dirty="0"/>
        </a:p>
      </dgm:t>
    </dgm:pt>
    <dgm:pt modelId="{B105AEE0-47F4-3D48-969D-317C7117E75D}" cxnId="{459ED126-3223-3F4F-86DF-B3FDB9AF7B35}" type="parTrans">
      <dgm:prSet/>
      <dgm:spPr/>
      <dgm:t>
        <a:bodyPr/>
        <a:lstStyle/>
        <a:p>
          <a:endParaRPr lang="en-US"/>
        </a:p>
      </dgm:t>
    </dgm:pt>
    <dgm:pt modelId="{1571D731-AFF1-1A49-9F0E-4C59752B6C95}" cxnId="{459ED126-3223-3F4F-86DF-B3FDB9AF7B35}" type="sibTrans">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smtClean="0">
              <a:solidFill>
                <a:schemeClr val="bg1"/>
              </a:solidFill>
            </a:rPr>
            <a:t>Located at the border between the enterprise network and the Internet </a:t>
          </a:r>
        </a:p>
      </dgm:t>
    </dgm:pt>
    <dgm:pt modelId="{872FA437-8FA9-2248-AF0B-4FDB69AEA76F}" cxnId="{82093B57-B99B-964B-A830-834040698374}" type="parTrans">
      <dgm:prSet/>
      <dgm:spPr/>
      <dgm:t>
        <a:bodyPr/>
        <a:lstStyle/>
        <a:p>
          <a:endParaRPr lang="en-US"/>
        </a:p>
      </dgm:t>
    </dgm:pt>
    <dgm:pt modelId="{D7972775-98EF-CD4E-9B91-7F1C29A8567D}" cxnId="{82093B57-B99B-964B-A830-834040698374}" type="sibTrans">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smtClean="0">
              <a:solidFill>
                <a:schemeClr val="bg1"/>
              </a:solidFill>
            </a:rPr>
            <a:t>One technique is to look for incoming traffic to unused local IP addresses</a:t>
          </a:r>
        </a:p>
      </dgm:t>
    </dgm:pt>
    <dgm:pt modelId="{C2C9ADD8-2861-6D42-AD74-2DFCCCE68D2A}" cxnId="{8E6691DA-A865-9A43-BF53-0FA0C21DCD41}" type="parTrans">
      <dgm:prSet/>
      <dgm:spPr/>
      <dgm:t>
        <a:bodyPr/>
        <a:lstStyle/>
        <a:p>
          <a:endParaRPr lang="en-US"/>
        </a:p>
      </dgm:t>
    </dgm:pt>
    <dgm:pt modelId="{64C5A7A0-F99F-0040-AA5F-160113CDDA58}" cxnId="{8E6691DA-A865-9A43-BF53-0FA0C21DCD41}" type="sibTrans">
      <dgm:prSet/>
      <dgm:spPr/>
      <dgm:t>
        <a:bodyPr/>
        <a:lstStyle/>
        <a:p>
          <a:endParaRPr lang="en-US"/>
        </a:p>
      </dgm:t>
    </dgm:pt>
    <dgm:pt modelId="{812FADF3-D6BF-5440-A991-16BAC70C22CA}">
      <dgm:prSet custT="1"/>
      <dgm:spPr>
        <a:solidFill>
          <a:schemeClr val="tx1"/>
        </a:solidFill>
      </dgm:spPr>
      <dgm:t>
        <a:bodyPr/>
        <a:lstStyle/>
        <a:p>
          <a:r>
            <a:rPr lang="en-US" sz="2800" b="1" dirty="0" smtClean="0"/>
            <a:t>Egress monitors</a:t>
          </a:r>
        </a:p>
      </dgm:t>
    </dgm:pt>
    <dgm:pt modelId="{92117008-5834-DD4B-B6BC-3777204966B7}" cxnId="{ADF893DF-C41B-3C4D-8229-882F033FF2D8}" type="parTrans">
      <dgm:prSet/>
      <dgm:spPr/>
      <dgm:t>
        <a:bodyPr/>
        <a:lstStyle/>
        <a:p>
          <a:endParaRPr lang="en-US"/>
        </a:p>
      </dgm:t>
    </dgm:pt>
    <dgm:pt modelId="{81D7C8A1-93D9-F44A-8370-C2E32EA81B17}" cxnId="{ADF893DF-C41B-3C4D-8229-882F033FF2D8}" type="sibTrans">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smtClean="0">
              <a:solidFill>
                <a:schemeClr val="bg1"/>
              </a:solidFill>
            </a:rPr>
            <a:t>Located at the egress point of individual LANs as well as at the border between the enterprise network and the Internet </a:t>
          </a:r>
        </a:p>
      </dgm:t>
    </dgm:pt>
    <dgm:pt modelId="{87BCBA13-290C-6246-8DE6-E90D53206FB2}" cxnId="{9AB36BAB-03DE-E746-96C2-063DF8D96846}" type="parTrans">
      <dgm:prSet/>
      <dgm:spPr/>
      <dgm:t>
        <a:bodyPr/>
        <a:lstStyle/>
        <a:p>
          <a:endParaRPr lang="en-US"/>
        </a:p>
      </dgm:t>
    </dgm:pt>
    <dgm:pt modelId="{47C2A4E9-DC6B-724E-9027-B561811E9C2A}" cxnId="{9AB36BAB-03DE-E746-96C2-063DF8D96846}" type="sibTrans">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smtClean="0">
              <a:solidFill>
                <a:schemeClr val="bg1"/>
              </a:solidFill>
            </a:rPr>
            <a:t>Monitors outgoing traffic for signs of scanning or other suspicious behavior</a:t>
          </a:r>
          <a:endParaRPr lang="en-US" sz="1400" b="1" dirty="0">
            <a:solidFill>
              <a:schemeClr val="bg1"/>
            </a:solidFill>
          </a:endParaRPr>
        </a:p>
      </dgm:t>
    </dgm:pt>
    <dgm:pt modelId="{374C135A-B404-1941-83A5-C38AA5CCA7F8}" cxnId="{569549D8-660A-1440-8063-4EEBFFC6488F}" type="parTrans">
      <dgm:prSet/>
      <dgm:spPr/>
      <dgm:t>
        <a:bodyPr/>
        <a:lstStyle/>
        <a:p>
          <a:endParaRPr lang="en-US"/>
        </a:p>
      </dgm:t>
    </dgm:pt>
    <dgm:pt modelId="{2DC6981A-58E9-5644-85E7-B02DCB9F2BB8}" cxnId="{569549D8-660A-1440-8063-4EEBFFC6488F}" type="sibTrans">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t>
        <a:bodyPr/>
        <a:lstStyle/>
        <a:p>
          <a:endParaRPr lang="en-US"/>
        </a:p>
      </dgm:t>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t>
        <a:bodyPr/>
        <a:lstStyle/>
        <a:p>
          <a:endParaRPr lang="en-US"/>
        </a:p>
      </dgm:t>
    </dgm:pt>
    <dgm:pt modelId="{92E7900E-54A2-9C41-8A73-CA7E75155ED1}" type="pres">
      <dgm:prSet presAssocID="{857C5BCE-2EA8-7643-A788-F8A31BCF0732}" presName="textNode" presStyleLbl="bgShp" presStyleIdx="0" presStyleCnt="2"/>
      <dgm:spPr/>
      <dgm:t>
        <a:bodyPr/>
        <a:lstStyle/>
        <a:p>
          <a:endParaRPr lang="en-US"/>
        </a:p>
      </dgm:t>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t>
        <a:bodyPr/>
        <a:lstStyle/>
        <a:p>
          <a:endParaRPr lang="en-US"/>
        </a:p>
      </dgm:t>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t>
        <a:bodyPr/>
        <a:lstStyle/>
        <a:p>
          <a:endParaRPr lang="en-US"/>
        </a:p>
      </dgm:t>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t>
        <a:bodyPr/>
        <a:lstStyle/>
        <a:p>
          <a:endParaRPr lang="en-US"/>
        </a:p>
      </dgm:t>
    </dgm:pt>
    <dgm:pt modelId="{943F34FC-7AAF-EA40-8115-1BF88D6F9901}" type="pres">
      <dgm:prSet presAssocID="{812FADF3-D6BF-5440-A991-16BAC70C22CA}" presName="textNode" presStyleLbl="bgShp" presStyleIdx="1" presStyleCnt="2"/>
      <dgm:spPr/>
      <dgm:t>
        <a:bodyPr/>
        <a:lstStyle/>
        <a:p>
          <a:endParaRPr lang="en-US"/>
        </a:p>
      </dgm:t>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4">
        <dgm:presLayoutVars>
          <dgm:bulletEnabled val="1"/>
        </dgm:presLayoutVars>
      </dgm:prSet>
      <dgm:spPr/>
      <dgm:t>
        <a:bodyPr/>
        <a:lstStyle/>
        <a:p>
          <a:endParaRPr lang="en-US"/>
        </a:p>
      </dgm:t>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t>
        <a:bodyPr/>
        <a:lstStyle/>
        <a:p>
          <a:endParaRPr lang="en-US"/>
        </a:p>
      </dgm:t>
    </dgm:pt>
  </dgm:ptLst>
  <dgm:cxnLst>
    <dgm:cxn modelId="{9AB36BAB-03DE-E746-96C2-063DF8D96846}" srcId="{812FADF3-D6BF-5440-A991-16BAC70C22CA}" destId="{6DFAD406-5842-6A46-8D7C-1804FA5F54F8}" srcOrd="0" destOrd="0" parTransId="{87BCBA13-290C-6246-8DE6-E90D53206FB2}" sibTransId="{47C2A4E9-DC6B-724E-9027-B561811E9C2A}"/>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ADF893DF-C41B-3C4D-8229-882F033FF2D8}" srcId="{821F9D88-2E06-DF41-8369-B191662882C6}" destId="{812FADF3-D6BF-5440-A991-16BAC70C22CA}" srcOrd="1" destOrd="0" parTransId="{92117008-5834-DD4B-B6BC-3777204966B7}" sibTransId="{81D7C8A1-93D9-F44A-8370-C2E32EA81B17}"/>
    <dgm:cxn modelId="{F9271681-9584-CA45-8C42-D0F30B801E51}" type="presOf" srcId="{857C5BCE-2EA8-7643-A788-F8A31BCF0732}" destId="{92E7900E-54A2-9C41-8A73-CA7E75155ED1}" srcOrd="1" destOrd="0" presId="urn:microsoft.com/office/officeart/2005/8/layout/lProcess2"/>
    <dgm:cxn modelId="{8E6691DA-A865-9A43-BF53-0FA0C21DCD41}" srcId="{857C5BCE-2EA8-7643-A788-F8A31BCF0732}" destId="{B450FF1C-92FE-384D-BE9C-A82D6DE95DEF}" srcOrd="1" destOrd="0" parTransId="{C2C9ADD8-2861-6D42-AD74-2DFCCCE68D2A}" sibTransId="{64C5A7A0-F99F-0040-AA5F-160113CDDA58}"/>
    <dgm:cxn modelId="{569549D8-660A-1440-8063-4EEBFFC6488F}" srcId="{812FADF3-D6BF-5440-A991-16BAC70C22CA}" destId="{D148498D-FF0D-AA47-BDA7-FCF6CE5352DE}" srcOrd="1" destOrd="0" parTransId="{374C135A-B404-1941-83A5-C38AA5CCA7F8}" sibTransId="{2DC6981A-58E9-5644-85E7-B02DCB9F2BB8}"/>
    <dgm:cxn modelId="{A68ECC1F-80B5-DA48-B002-A83D19D9E388}" type="presOf" srcId="{857C5BCE-2EA8-7643-A788-F8A31BCF0732}" destId="{DCE25E27-D72D-0642-AF8D-D59EE600A8A6}"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CA794109-8951-1543-B800-5F856462D74C}" type="presOf" srcId="{D148498D-FF0D-AA47-BDA7-FCF6CE5352DE}" destId="{4FD7667B-FD88-9247-AEF5-8020748D5EB0}"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EEFB816-9E4E-154E-9C26-E9AD21B5A7E7}" type="presOf" srcId="{6DFAD406-5842-6A46-8D7C-1804FA5F54F8}" destId="{729B7C7C-47B3-F544-89C8-D914FF0C3DF8}" srcOrd="0"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cxnId="{2FAE10F0-8DE3-D64D-B524-542DBEC1E922}" type="parTrans">
      <dgm:prSet/>
      <dgm:spPr/>
      <dgm:t>
        <a:bodyPr/>
        <a:lstStyle/>
        <a:p>
          <a:endParaRPr lang="en-US"/>
        </a:p>
      </dgm:t>
    </dgm:pt>
    <dgm:pt modelId="{432935C9-4A6C-0E41-8E7B-11E9E7A0D455}" cxnId="{2FAE10F0-8DE3-D64D-B524-542DBEC1E922}" type="sibTrans">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dgm:t>
    </dgm:pt>
    <dgm:pt modelId="{EEAEA82A-3E0A-B04A-97CE-923CB680A732}" cxnId="{96C0B9A4-DC40-2145-BB81-659BF3CB032E}" type="parTrans">
      <dgm:prSet/>
      <dgm:spPr/>
      <dgm:t>
        <a:bodyPr/>
        <a:lstStyle/>
        <a:p>
          <a:endParaRPr lang="en-US"/>
        </a:p>
      </dgm:t>
    </dgm:pt>
    <dgm:pt modelId="{0F7C3EB6-65E5-2F4D-9F39-85101018AEB8}" cxnId="{96C0B9A4-DC40-2145-BB81-659BF3CB032E}" type="sibTrans">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dgm:t>
    </dgm:pt>
    <dgm:pt modelId="{4DB41095-168E-6E42-9729-6103DF00EE7C}" cxnId="{2AD88ED0-F963-9D44-9437-877096668BF0}" type="parTrans">
      <dgm:prSet/>
      <dgm:spPr/>
      <dgm:t>
        <a:bodyPr/>
        <a:lstStyle/>
        <a:p>
          <a:endParaRPr lang="en-US"/>
        </a:p>
      </dgm:t>
    </dgm:pt>
    <dgm:pt modelId="{CAD9A498-D150-BC4B-97F6-8E2097A7D6BF}" cxnId="{2AD88ED0-F963-9D44-9437-877096668BF0}" type="sibTrans">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gm:t>
    </dgm:pt>
    <dgm:pt modelId="{193F9AD7-7E61-4745-BD45-E1D801462CFA}" cxnId="{124EB415-17C5-244E-8912-E3F6640C0283}" type="parTrans">
      <dgm:prSet/>
      <dgm:spPr/>
      <dgm:t>
        <a:bodyPr/>
        <a:lstStyle/>
        <a:p>
          <a:endParaRPr lang="en-US"/>
        </a:p>
      </dgm:t>
    </dgm:pt>
    <dgm:pt modelId="{381542CA-3714-564E-84B5-034664C4A52E}" cxnId="{124EB415-17C5-244E-8912-E3F6640C0283}" type="sibTrans">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cxnId="{1AA66256-9115-C646-B2BE-4A3AD63F7AF9}" type="parTrans">
      <dgm:prSet/>
      <dgm:spPr/>
      <dgm:t>
        <a:bodyPr/>
        <a:lstStyle/>
        <a:p>
          <a:endParaRPr lang="en-US"/>
        </a:p>
      </dgm:t>
    </dgm:pt>
    <dgm:pt modelId="{A0DDDB96-9854-6646-82B3-B221ACE3196E}" cxnId="{1AA66256-9115-C646-B2BE-4A3AD63F7AF9}" type="sibTrans">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Corruption of system or data files</a:t>
          </a:r>
          <a:endParaRPr lang="en-US" sz="1400" b="1" dirty="0">
            <a:solidFill>
              <a:srgbClr val="000000"/>
            </a:solidFill>
            <a:latin typeface="+mn-lt"/>
          </a:endParaRPr>
        </a:p>
      </dgm:t>
    </dgm:pt>
    <dgm:pt modelId="{D575A17A-7D62-914F-AD53-5A382A299105}" cxnId="{D9045417-12B5-D24D-9220-C4400CB86966}" type="parTrans">
      <dgm:prSet/>
      <dgm:spPr/>
      <dgm:t>
        <a:bodyPr/>
        <a:lstStyle/>
        <a:p>
          <a:endParaRPr lang="en-US"/>
        </a:p>
      </dgm:t>
    </dgm:pt>
    <dgm:pt modelId="{E5560B31-A47C-D845-B44F-5A2373E01543}" cxnId="{D9045417-12B5-D24D-9220-C4400CB86966}" type="sibTrans">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dgm:t>
    </dgm:pt>
    <dgm:pt modelId="{36F1641F-23C7-C744-826D-825D0F0AF724}" cxnId="{F24A7C33-4474-EF4C-B5E8-20B734E59B32}" type="parTrans">
      <dgm:prSet/>
      <dgm:spPr/>
      <dgm:t>
        <a:bodyPr/>
        <a:lstStyle/>
        <a:p>
          <a:endParaRPr lang="en-US"/>
        </a:p>
      </dgm:t>
    </dgm:pt>
    <dgm:pt modelId="{E1ACE018-B5EC-FB4E-9519-C17F71B4BA52}" cxnId="{F24A7C33-4474-EF4C-B5E8-20B734E59B32}" type="sibTrans">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smtClean="0">
              <a:solidFill>
                <a:srgbClr val="000000"/>
              </a:solidFill>
              <a:latin typeface="+mn-lt"/>
            </a:rPr>
            <a:t>Theft of information from the system/keylogging</a:t>
          </a:r>
          <a:endParaRPr lang="en-US" sz="1400" b="1" dirty="0">
            <a:solidFill>
              <a:srgbClr val="000000"/>
            </a:solidFill>
            <a:latin typeface="+mn-lt"/>
          </a:endParaRPr>
        </a:p>
      </dgm:t>
    </dgm:pt>
    <dgm:pt modelId="{5D9EA9D2-A37E-5846-9D40-3B01CCA60CBB}" cxnId="{AB1D9165-FE8D-4343-9D41-8074F2314D3F}" type="parTrans">
      <dgm:prSet/>
      <dgm:spPr/>
      <dgm:t>
        <a:bodyPr/>
        <a:lstStyle/>
        <a:p>
          <a:endParaRPr lang="en-US"/>
        </a:p>
      </dgm:t>
    </dgm:pt>
    <dgm:pt modelId="{294A1236-B1D9-8444-B74A-75AEEE2C100D}" cxnId="{AB1D9165-FE8D-4343-9D41-8074F2314D3F}" type="sibTrans">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gm:t>
    </dgm:pt>
    <dgm:pt modelId="{2C62600F-D821-084F-9103-A1BE038C768C}" cxnId="{B9868EF3-4453-B448-B3DB-B7E61AD8AB0F}" type="parTrans">
      <dgm:prSet/>
      <dgm:spPr/>
      <dgm:t>
        <a:bodyPr/>
        <a:lstStyle/>
        <a:p>
          <a:endParaRPr lang="en-US"/>
        </a:p>
      </dgm:t>
    </dgm:pt>
    <dgm:pt modelId="{038FB402-4BF5-1A40-ABAA-B8CA9B371B1C}" cxnId="{B9868EF3-4453-B448-B3DB-B7E61AD8AB0F}" type="sibTrans">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t>
        <a:bodyPr/>
        <a:lstStyle/>
        <a:p>
          <a:endParaRPr lang="en-US"/>
        </a:p>
      </dgm:t>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t>
        <a:bodyPr/>
        <a:lstStyle/>
        <a:p>
          <a:endParaRPr lang="en-US"/>
        </a:p>
      </dgm:t>
    </dgm:pt>
    <dgm:pt modelId="{3ECACCE1-EF07-354C-99D4-063260E87601}" type="pres">
      <dgm:prSet presAssocID="{066970FE-BEA6-F248-BA16-6BBFE39827E6}" presName="TwoNodes_2" presStyleLbl="node1" presStyleIdx="1" presStyleCnt="2" custScaleX="117646">
        <dgm:presLayoutVars>
          <dgm:bulletEnabled val="1"/>
        </dgm:presLayoutVars>
      </dgm:prSet>
      <dgm:spPr/>
      <dgm:t>
        <a:bodyPr/>
        <a:lstStyle/>
        <a:p>
          <a:endParaRPr lang="en-US"/>
        </a:p>
      </dgm:t>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t>
        <a:bodyPr/>
        <a:lstStyle/>
        <a:p>
          <a:endParaRPr lang="en-US"/>
        </a:p>
      </dgm:t>
    </dgm:pt>
    <dgm:pt modelId="{96EA7B3F-A704-2548-8220-860DDE530FE5}" type="pres">
      <dgm:prSet presAssocID="{066970FE-BEA6-F248-BA16-6BBFE39827E6}" presName="TwoNodes_1_text" presStyleLbl="node1" presStyleIdx="1" presStyleCnt="2">
        <dgm:presLayoutVars>
          <dgm:bulletEnabled val="1"/>
        </dgm:presLayoutVars>
      </dgm:prSet>
      <dgm:spPr/>
      <dgm:t>
        <a:bodyPr/>
        <a:lstStyle/>
        <a:p>
          <a:endParaRPr lang="en-US"/>
        </a:p>
      </dgm:t>
    </dgm:pt>
    <dgm:pt modelId="{7E7F809E-FA9A-C243-9443-B64EC18E4E96}" type="pres">
      <dgm:prSet presAssocID="{066970FE-BEA6-F248-BA16-6BBFE39827E6}" presName="TwoNodes_2_text" presStyleLbl="node1" presStyleIdx="1" presStyleCnt="2">
        <dgm:presLayoutVars>
          <dgm:bulletEnabled val="1"/>
        </dgm:presLayoutVars>
      </dgm:prSet>
      <dgm:spPr/>
      <dgm:t>
        <a:bodyPr/>
        <a:lstStyle/>
        <a:p>
          <a:endParaRPr lang="en-US"/>
        </a:p>
      </dgm:t>
    </dgm:pt>
  </dgm:ptLst>
  <dgm:cxnLst>
    <dgm:cxn modelId="{6A220AC6-D7A0-8241-A418-DDD05CE8A7BD}" type="presOf" srcId="{B878E496-25E1-4C4D-A8DB-898AC4514AEE}" destId="{7E7F809E-FA9A-C243-9443-B64EC18E4E96}" srcOrd="1" destOrd="4" presId="urn:microsoft.com/office/officeart/2005/8/layout/vProcess5"/>
    <dgm:cxn modelId="{7C0740FD-AB1A-B94F-995A-11C57064B85E}" type="presOf" srcId="{C2E171B6-4103-0E4D-AB52-97DBE2C72340}" destId="{7E7F809E-FA9A-C243-9443-B64EC18E4E96}" srcOrd="1" destOrd="1" presId="urn:microsoft.com/office/officeart/2005/8/layout/vProcess5"/>
    <dgm:cxn modelId="{626179AE-2A7E-7545-94CA-CC1319940A12}" type="presOf" srcId="{A379D6C5-4FB4-E045-A0BF-413B3BA6A84B}" destId="{96EA7B3F-A704-2548-8220-860DDE530FE5}" srcOrd="1" destOrd="1"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A8EB9E1D-A895-DF40-9915-410EE883C82A}" type="presOf" srcId="{066970FE-BEA6-F248-BA16-6BBFE39827E6}" destId="{C8B8AFBD-627E-A44A-99BD-BBE9A4D09CFE}" srcOrd="0" destOrd="0"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2110D174-5622-2041-B056-7B3C71290130}" type="presOf" srcId="{61ED182A-5E66-274B-971F-81E8FD5AA91B}" destId="{3ECACCE1-EF07-354C-99D4-063260E87601}" srcOrd="0" destOrd="0"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65154C14-C1C3-934B-B2F8-917D7879B7BE}" type="presOf" srcId="{9DDCB9DE-A9A0-9645-A82A-E5029ECAE440}" destId="{7E7F809E-FA9A-C243-9443-B64EC18E4E96}" srcOrd="1" destOrd="3"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40C7B5E2-E133-A640-87CA-3B650228F9D7}" type="presOf" srcId="{62580E13-8082-9845-BBE4-64BC096116A8}" destId="{96EA7B3F-A704-2548-8220-860DDE530FE5}" srcOrd="1" destOrd="2"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9F3DBCDB-0EE5-9F40-A3AA-EB2EF20AE738}" type="presOf" srcId="{1EDFE6E1-C82B-DA44-8558-141CD94721DD}" destId="{96EA7B3F-A704-2548-8220-860DDE530FE5}" srcOrd="1" destOrd="0"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CDE7B08-6686-1946-BC3B-D1DE2CD5EEC7}" type="presOf" srcId="{61ED182A-5E66-274B-971F-81E8FD5AA91B}" destId="{7E7F809E-FA9A-C243-9443-B64EC18E4E96}" srcOrd="1" destOrd="0"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D9045417-12B5-D24D-9220-C4400CB86966}" srcId="{61ED182A-5E66-274B-971F-81E8FD5AA91B}" destId="{C2E171B6-4103-0E4D-AB52-97DBE2C72340}" srcOrd="0" destOrd="0" parTransId="{D575A17A-7D62-914F-AD53-5A382A299105}" sibTransId="{E5560B31-A47C-D845-B44F-5A2373E01543}"/>
    <dgm:cxn modelId="{679019B7-AB10-AC49-9F70-C589CED0585E}" type="presOf" srcId="{432935C9-4A6C-0E41-8E7B-11E9E7A0D455}" destId="{4536DF15-D0CA-DF4B-8A6D-36DEA7155168}" srcOrd="0" destOrd="0"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47A756F0-08EF-3847-BDCC-773A48053CC2}" type="presOf" srcId="{A379D6C5-4FB4-E045-A0BF-413B3BA6A84B}" destId="{FC5FD0E3-FBE9-BB4E-B9F2-7CFB5CE96A87}" srcOrd="0" destOrd="1"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1AE18E1B-58EF-C040-A8D3-8D6FB5F53CFF}" type="presOf" srcId="{E0D34040-2831-B841-8EF4-098CFD41F62B}" destId="{7E7F809E-FA9A-C243-9443-B64EC18E4E96}" srcOrd="1" destOrd="2" presId="urn:microsoft.com/office/officeart/2005/8/layout/vProcess5"/>
    <dgm:cxn modelId="{F8616244-64B5-854B-A8E7-3A19587E410D}" type="presOf" srcId="{C2E171B6-4103-0E4D-AB52-97DBE2C72340}" destId="{3ECACCE1-EF07-354C-99D4-063260E87601}" srcOrd="0" destOrd="1" presId="urn:microsoft.com/office/officeart/2005/8/layout/vProcess5"/>
    <dgm:cxn modelId="{8B551158-FDA8-DF4B-A203-DE7684C4832E}" type="presOf" srcId="{D19A4C48-1958-C748-B5F6-E379E8FE43B0}" destId="{96EA7B3F-A704-2548-8220-860DDE530FE5}" srcOrd="1" destOrd="3"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smtClean="0">
              <a:solidFill>
                <a:schemeClr val="bg1"/>
              </a:solidFill>
            </a:rPr>
            <a:t>Infection mechanism</a:t>
          </a:r>
          <a:endParaRPr lang="en-US" dirty="0">
            <a:solidFill>
              <a:schemeClr val="bg1"/>
            </a:solidFill>
          </a:endParaRPr>
        </a:p>
      </dgm:t>
    </dgm:pt>
    <dgm:pt modelId="{394BEE4F-AC8B-AE48-9FCD-86228F05F31A}" cxnId="{69FB3D8B-2C0B-1C46-9F81-C465D528E487}" type="parTrans">
      <dgm:prSet/>
      <dgm:spPr/>
      <dgm:t>
        <a:bodyPr/>
        <a:lstStyle/>
        <a:p>
          <a:endParaRPr lang="en-US"/>
        </a:p>
      </dgm:t>
    </dgm:pt>
    <dgm:pt modelId="{439E5EF6-1050-9C46-8F2F-E76B558F79AF}" cxnId="{69FB3D8B-2C0B-1C46-9F81-C465D528E487}" type="sibTrans">
      <dgm:prSet/>
      <dgm:spPr/>
      <dgm:t>
        <a:bodyPr/>
        <a:lstStyle/>
        <a:p>
          <a:endParaRPr lang="en-US"/>
        </a:p>
      </dgm:t>
    </dgm:pt>
    <dgm:pt modelId="{B3119A6A-5814-1C4E-A698-035CDEE1A28F}">
      <dgm:prSet/>
      <dgm:spPr/>
      <dgm:t>
        <a:bodyPr/>
        <a:lstStyle/>
        <a:p>
          <a:pPr rtl="0"/>
          <a:r>
            <a:rPr lang="en-US" b="0" dirty="0" smtClean="0">
              <a:latin typeface="+mn-lt"/>
            </a:rPr>
            <a:t>Means by which a virus spreads or propagates</a:t>
          </a:r>
          <a:endParaRPr lang="en-US" b="0" dirty="0">
            <a:latin typeface="+mn-lt"/>
          </a:endParaRPr>
        </a:p>
      </dgm:t>
    </dgm:pt>
    <dgm:pt modelId="{46DB0EBE-113B-0E40-81D4-5B7CD3F40828}" cxnId="{D8EB282C-C797-F642-B789-183CAE592DE3}" type="parTrans">
      <dgm:prSet/>
      <dgm:spPr/>
      <dgm:t>
        <a:bodyPr/>
        <a:lstStyle/>
        <a:p>
          <a:endParaRPr lang="en-US"/>
        </a:p>
      </dgm:t>
    </dgm:pt>
    <dgm:pt modelId="{7190031B-61C8-374D-B2D2-01DF58B4ED3E}" cxnId="{D8EB282C-C797-F642-B789-183CAE592DE3}" type="sibTrans">
      <dgm:prSet/>
      <dgm:spPr/>
      <dgm:t>
        <a:bodyPr/>
        <a:lstStyle/>
        <a:p>
          <a:endParaRPr lang="en-US"/>
        </a:p>
      </dgm:t>
    </dgm:pt>
    <dgm:pt modelId="{CA03970E-3F9E-424A-9761-274CF242F45B}">
      <dgm:prSet/>
      <dgm:spPr/>
      <dgm:t>
        <a:bodyPr/>
        <a:lstStyle/>
        <a:p>
          <a:pPr rtl="0"/>
          <a:r>
            <a:rPr lang="en-US" b="0" dirty="0" smtClean="0">
              <a:latin typeface="+mn-lt"/>
            </a:rPr>
            <a:t>Also referred to as the </a:t>
          </a:r>
          <a:r>
            <a:rPr lang="en-US" b="0" i="1" dirty="0" smtClean="0">
              <a:latin typeface="+mn-lt"/>
            </a:rPr>
            <a:t>infection vector</a:t>
          </a:r>
          <a:endParaRPr lang="en-US" b="0" dirty="0">
            <a:latin typeface="+mn-lt"/>
          </a:endParaRPr>
        </a:p>
      </dgm:t>
    </dgm:pt>
    <dgm:pt modelId="{2C44D0C9-1E61-2342-B483-DF11CE93C670}" cxnId="{B7363738-AA18-8548-B8F5-5B1B6BABED6D}" type="parTrans">
      <dgm:prSet/>
      <dgm:spPr/>
      <dgm:t>
        <a:bodyPr/>
        <a:lstStyle/>
        <a:p>
          <a:endParaRPr lang="en-US"/>
        </a:p>
      </dgm:t>
    </dgm:pt>
    <dgm:pt modelId="{0F1DE087-ECE2-D047-AC01-F196285BA17B}" cxnId="{B7363738-AA18-8548-B8F5-5B1B6BABED6D}" type="sibTrans">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smtClean="0">
              <a:solidFill>
                <a:srgbClr val="000000"/>
              </a:solidFill>
            </a:rPr>
            <a:t>Trigger</a:t>
          </a:r>
          <a:endParaRPr lang="en-US" dirty="0">
            <a:solidFill>
              <a:srgbClr val="000000"/>
            </a:solidFill>
          </a:endParaRPr>
        </a:p>
      </dgm:t>
    </dgm:pt>
    <dgm:pt modelId="{D8008F29-AF83-F946-AF4F-E94DBF812D7B}" cxnId="{B1D8F0A8-14E0-174D-8FEA-648C667E790C}" type="parTrans">
      <dgm:prSet/>
      <dgm:spPr/>
      <dgm:t>
        <a:bodyPr/>
        <a:lstStyle/>
        <a:p>
          <a:endParaRPr lang="en-US"/>
        </a:p>
      </dgm:t>
    </dgm:pt>
    <dgm:pt modelId="{417EA768-8AEE-5644-A4EB-4ED03BBF791A}" cxnId="{B1D8F0A8-14E0-174D-8FEA-648C667E790C}" type="sibTrans">
      <dgm:prSet/>
      <dgm:spPr/>
      <dgm:t>
        <a:bodyPr/>
        <a:lstStyle/>
        <a:p>
          <a:endParaRPr lang="en-US"/>
        </a:p>
      </dgm:t>
    </dgm:pt>
    <dgm:pt modelId="{9540D378-61A5-5546-97CC-C843036C47C9}">
      <dgm:prSet/>
      <dgm:spPr/>
      <dgm:t>
        <a:bodyPr/>
        <a:lstStyle/>
        <a:p>
          <a:pPr rtl="0"/>
          <a:r>
            <a:rPr lang="en-US" b="0" dirty="0" smtClean="0">
              <a:latin typeface="+mn-lt"/>
            </a:rPr>
            <a:t>Event or condition that determines when the payload is activated or delivered</a:t>
          </a:r>
          <a:endParaRPr lang="en-US" b="0" dirty="0">
            <a:latin typeface="+mn-lt"/>
          </a:endParaRPr>
        </a:p>
      </dgm:t>
    </dgm:pt>
    <dgm:pt modelId="{B9267774-BC48-C649-B15E-84A79A3F5C77}" cxnId="{0709E052-A254-EC4F-A2F0-344854E6B315}" type="parTrans">
      <dgm:prSet/>
      <dgm:spPr/>
      <dgm:t>
        <a:bodyPr/>
        <a:lstStyle/>
        <a:p>
          <a:endParaRPr lang="en-US"/>
        </a:p>
      </dgm:t>
    </dgm:pt>
    <dgm:pt modelId="{CC0705CB-DC79-364E-99FD-DA57DD62B18F}" cxnId="{0709E052-A254-EC4F-A2F0-344854E6B315}" type="sibTrans">
      <dgm:prSet/>
      <dgm:spPr/>
      <dgm:t>
        <a:bodyPr/>
        <a:lstStyle/>
        <a:p>
          <a:endParaRPr lang="en-US"/>
        </a:p>
      </dgm:t>
    </dgm:pt>
    <dgm:pt modelId="{363A7C33-1DE8-694A-8167-6217851D020B}">
      <dgm:prSet/>
      <dgm:spPr/>
      <dgm:t>
        <a:bodyPr/>
        <a:lstStyle/>
        <a:p>
          <a:pPr rtl="0"/>
          <a:r>
            <a:rPr lang="en-US" b="0" dirty="0" smtClean="0">
              <a:latin typeface="+mn-lt"/>
            </a:rPr>
            <a:t>Sometimes known as a </a:t>
          </a:r>
          <a:r>
            <a:rPr lang="en-US" b="0" i="1" dirty="0" smtClean="0">
              <a:latin typeface="+mn-lt"/>
            </a:rPr>
            <a:t>logic bomb</a:t>
          </a:r>
          <a:endParaRPr lang="en-US" b="0" dirty="0">
            <a:latin typeface="+mn-lt"/>
          </a:endParaRPr>
        </a:p>
      </dgm:t>
    </dgm:pt>
    <dgm:pt modelId="{9E7012C6-2B8B-D549-8686-D5F720D17F3E}" cxnId="{A247BC43-F829-7A48-8BB0-C57268F244BA}" type="parTrans">
      <dgm:prSet/>
      <dgm:spPr/>
      <dgm:t>
        <a:bodyPr/>
        <a:lstStyle/>
        <a:p>
          <a:endParaRPr lang="en-US"/>
        </a:p>
      </dgm:t>
    </dgm:pt>
    <dgm:pt modelId="{3A77D079-A4E7-D943-A0CA-85E93C25D579}" cxnId="{A247BC43-F829-7A48-8BB0-C57268F244BA}" type="sibTrans">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smtClean="0">
              <a:solidFill>
                <a:srgbClr val="000000"/>
              </a:solidFill>
            </a:rPr>
            <a:t>Payload</a:t>
          </a:r>
          <a:endParaRPr lang="en-US" dirty="0">
            <a:solidFill>
              <a:srgbClr val="000000"/>
            </a:solidFill>
          </a:endParaRPr>
        </a:p>
      </dgm:t>
    </dgm:pt>
    <dgm:pt modelId="{133EBB49-D1FA-9B41-94BE-34A95FB412FE}" cxnId="{91FC1A81-398C-6D4D-BEF9-A8340D8FBE72}" type="parTrans">
      <dgm:prSet/>
      <dgm:spPr/>
      <dgm:t>
        <a:bodyPr/>
        <a:lstStyle/>
        <a:p>
          <a:endParaRPr lang="en-US"/>
        </a:p>
      </dgm:t>
    </dgm:pt>
    <dgm:pt modelId="{8CE264D8-A7D8-CF48-A928-389B07FA0AFD}" cxnId="{91FC1A81-398C-6D4D-BEF9-A8340D8FBE72}" type="sibTrans">
      <dgm:prSet/>
      <dgm:spPr/>
      <dgm:t>
        <a:bodyPr/>
        <a:lstStyle/>
        <a:p>
          <a:endParaRPr lang="en-US"/>
        </a:p>
      </dgm:t>
    </dgm:pt>
    <dgm:pt modelId="{E2EEC181-34B1-D547-AA67-42334FF5A244}">
      <dgm:prSet/>
      <dgm:spPr/>
      <dgm:t>
        <a:bodyPr/>
        <a:lstStyle/>
        <a:p>
          <a:pPr rtl="0"/>
          <a:r>
            <a:rPr lang="en-US" b="0" dirty="0" smtClean="0">
              <a:latin typeface="+mn-lt"/>
            </a:rPr>
            <a:t>What the virus does (besides spreading)</a:t>
          </a:r>
          <a:endParaRPr lang="en-US" b="0" dirty="0">
            <a:latin typeface="+mn-lt"/>
          </a:endParaRPr>
        </a:p>
      </dgm:t>
    </dgm:pt>
    <dgm:pt modelId="{0A96EB1D-8E71-4F4C-BBD7-207DECDD32C9}" cxnId="{AD7421D9-D3CD-6A40-9CBA-2A6C93F9D586}" type="parTrans">
      <dgm:prSet/>
      <dgm:spPr/>
      <dgm:t>
        <a:bodyPr/>
        <a:lstStyle/>
        <a:p>
          <a:endParaRPr lang="en-US"/>
        </a:p>
      </dgm:t>
    </dgm:pt>
    <dgm:pt modelId="{1D2CD666-30E6-9045-B131-65042DDA00F1}" cxnId="{AD7421D9-D3CD-6A40-9CBA-2A6C93F9D586}" type="sibTrans">
      <dgm:prSet/>
      <dgm:spPr/>
      <dgm:t>
        <a:bodyPr/>
        <a:lstStyle/>
        <a:p>
          <a:endParaRPr lang="en-US"/>
        </a:p>
      </dgm:t>
    </dgm:pt>
    <dgm:pt modelId="{3C738FB1-14E0-FD4F-894A-8376F365D294}">
      <dgm:prSet/>
      <dgm:spPr/>
      <dgm:t>
        <a:bodyPr/>
        <a:lstStyle/>
        <a:p>
          <a:pPr rtl="0"/>
          <a:r>
            <a:rPr lang="en-US" b="0" dirty="0" smtClean="0">
              <a:latin typeface="+mn-lt"/>
            </a:rPr>
            <a:t>May involve damage or benign but noticeable activity</a:t>
          </a:r>
          <a:endParaRPr lang="en-US" b="0" dirty="0">
            <a:latin typeface="+mn-lt"/>
          </a:endParaRPr>
        </a:p>
      </dgm:t>
    </dgm:pt>
    <dgm:pt modelId="{0B8C5C2B-D42D-0D47-A4DC-6463CD9C7A70}" cxnId="{8EE36FE4-D5A8-594B-B49C-D65849A10A02}" type="parTrans">
      <dgm:prSet/>
      <dgm:spPr/>
      <dgm:t>
        <a:bodyPr/>
        <a:lstStyle/>
        <a:p>
          <a:endParaRPr lang="en-US"/>
        </a:p>
      </dgm:t>
    </dgm:pt>
    <dgm:pt modelId="{ED03ADAD-C698-7341-A07F-B961AEB41EC3}" cxnId="{8EE36FE4-D5A8-594B-B49C-D65849A10A02}" type="sibTrans">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t>
        <a:bodyPr/>
        <a:lstStyle/>
        <a:p>
          <a:endParaRPr lang="en-US"/>
        </a:p>
      </dgm:t>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t>
        <a:bodyPr/>
        <a:lstStyle/>
        <a:p>
          <a:endParaRPr lang="en-US"/>
        </a:p>
      </dgm:t>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t>
        <a:bodyPr/>
        <a:lstStyle/>
        <a:p>
          <a:endParaRPr lang="en-US"/>
        </a:p>
      </dgm:t>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t>
        <a:bodyPr/>
        <a:lstStyle/>
        <a:p>
          <a:endParaRPr lang="en-US"/>
        </a:p>
      </dgm:t>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t>
        <a:bodyPr/>
        <a:lstStyle/>
        <a:p>
          <a:endParaRPr lang="en-US"/>
        </a:p>
      </dgm:t>
    </dgm:pt>
    <dgm:pt modelId="{C63E1105-C149-C843-9202-23F8D48B3E4F}" type="pres">
      <dgm:prSet presAssocID="{677D9202-76CC-DE4C-9C12-226C07A80F36}" presName="parentText" presStyleLbl="node1" presStyleIdx="1" presStyleCnt="3" custScaleX="26090">
        <dgm:presLayoutVars>
          <dgm:chMax val="0"/>
          <dgm:bulletEnabled val="1"/>
        </dgm:presLayoutVars>
      </dgm:prSet>
      <dgm:spPr/>
      <dgm:t>
        <a:bodyPr/>
        <a:lstStyle/>
        <a:p>
          <a:endParaRPr lang="en-US"/>
        </a:p>
      </dgm:t>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t>
        <a:bodyPr/>
        <a:lstStyle/>
        <a:p>
          <a:endParaRPr lang="en-US"/>
        </a:p>
      </dgm:t>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t>
        <a:bodyPr/>
        <a:lstStyle/>
        <a:p>
          <a:endParaRPr lang="en-US"/>
        </a:p>
      </dgm:t>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t>
        <a:bodyPr/>
        <a:lstStyle/>
        <a:p>
          <a:endParaRPr lang="en-US"/>
        </a:p>
      </dgm:t>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t>
        <a:bodyPr/>
        <a:lstStyle/>
        <a:p>
          <a:endParaRPr lang="en-US"/>
        </a:p>
      </dgm:t>
    </dgm:pt>
  </dgm:ptLst>
  <dgm:cxnLst>
    <dgm:cxn modelId="{0709E052-A254-EC4F-A2F0-344854E6B315}" srcId="{677D9202-76CC-DE4C-9C12-226C07A80F36}" destId="{9540D378-61A5-5546-97CC-C843036C47C9}" srcOrd="0" destOrd="0" parTransId="{B9267774-BC48-C649-B15E-84A79A3F5C77}" sibTransId="{CC0705CB-DC79-364E-99FD-DA57DD62B18F}"/>
    <dgm:cxn modelId="{F62303CC-B75E-1A4C-B774-BB2DBA1ABBE6}" type="presOf" srcId="{C3084224-6D9E-F14F-A9E1-C1C39671EB3D}" destId="{88A1667D-4CEC-F145-85B2-C014FBDCFDE8}" srcOrd="0" destOrd="0" presId="urn:microsoft.com/office/officeart/2005/8/layout/list1"/>
    <dgm:cxn modelId="{32DB11FA-3C70-8A43-86E3-6133B30A3E9B}" type="presOf" srcId="{E2EEC181-34B1-D547-AA67-42334FF5A244}" destId="{5CDD4299-543B-524A-AAF3-360201B13E61}" srcOrd="0" destOrd="0"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63FBD42D-64CF-0940-AD64-3401FB162EF8}" type="presOf" srcId="{677D9202-76CC-DE4C-9C12-226C07A80F36}" destId="{C63E1105-C149-C843-9202-23F8D48B3E4F}" srcOrd="1" destOrd="0"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91FC1A81-398C-6D4D-BEF9-A8340D8FBE72}" srcId="{E20D7F2D-7192-1040-9292-645DAF10969E}" destId="{3AF02B48-6BE0-744A-8912-0D23041B3E95}" srcOrd="2" destOrd="0" parTransId="{133EBB49-D1FA-9B41-94BE-34A95FB412FE}" sibTransId="{8CE264D8-A7D8-CF48-A928-389B07FA0AFD}"/>
    <dgm:cxn modelId="{07B5CB32-FAE0-A84E-8E88-6D811A7B1D29}" type="presOf" srcId="{3C738FB1-14E0-FD4F-894A-8376F365D294}" destId="{5CDD4299-543B-524A-AAF3-360201B13E61}" srcOrd="0" destOrd="1" presId="urn:microsoft.com/office/officeart/2005/8/layout/list1"/>
    <dgm:cxn modelId="{A247BC43-F829-7A48-8BB0-C57268F244BA}" srcId="{677D9202-76CC-DE4C-9C12-226C07A80F36}" destId="{363A7C33-1DE8-694A-8167-6217851D020B}" srcOrd="1" destOrd="0" parTransId="{9E7012C6-2B8B-D549-8686-D5F720D17F3E}" sibTransId="{3A77D079-A4E7-D943-A0CA-85E93C25D579}"/>
    <dgm:cxn modelId="{0884F5D4-57AF-EF4E-9BBC-92516ECF9D9A}" type="presOf" srcId="{CA03970E-3F9E-424A-9761-274CF242F45B}" destId="{9A8E9D20-4DD8-6549-B50E-80E51156195A}"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07919284-4B78-F04D-9371-713B1FC059E4}" type="presOf" srcId="{363A7C33-1DE8-694A-8167-6217851D020B}" destId="{9E230290-2EEC-964C-9BCE-9B69243D95B7}" srcOrd="0" destOrd="1" presId="urn:microsoft.com/office/officeart/2005/8/layout/list1"/>
    <dgm:cxn modelId="{285CFA2B-B69B-CF46-B265-B9C13F6B8A19}" type="presOf" srcId="{677D9202-76CC-DE4C-9C12-226C07A80F36}" destId="{4E62E4FB-A7D4-2240-B0DC-00AC603FD9D4}" srcOrd="0" destOrd="0" presId="urn:microsoft.com/office/officeart/2005/8/layout/list1"/>
    <dgm:cxn modelId="{ABD1E00E-0996-6B42-A94A-1DF854811CBB}" type="presOf" srcId="{B3119A6A-5814-1C4E-A698-035CDEE1A28F}" destId="{9A8E9D20-4DD8-6549-B50E-80E51156195A}" srcOrd="0" destOrd="0" presId="urn:microsoft.com/office/officeart/2005/8/layout/list1"/>
    <dgm:cxn modelId="{2FF4C098-023F-1B4C-8199-E134F557C904}" type="presOf" srcId="{E20D7F2D-7192-1040-9292-645DAF10969E}" destId="{155B6F35-FE93-D345-9D00-045722B2CD53}" srcOrd="0" destOrd="0" presId="urn:microsoft.com/office/officeart/2005/8/layout/list1"/>
    <dgm:cxn modelId="{36F27A79-1968-E547-B9F1-46C61310A821}" type="presOf" srcId="{C3084224-6D9E-F14F-A9E1-C1C39671EB3D}" destId="{FDFE6835-A92A-E641-8AE9-B9BFDC4ECD51}" srcOrd="1" destOrd="0" presId="urn:microsoft.com/office/officeart/2005/8/layout/list1"/>
    <dgm:cxn modelId="{9177F7AF-6FAB-484B-92C5-ED261B093A5E}" type="presOf" srcId="{9540D378-61A5-5546-97CC-C843036C47C9}" destId="{9E230290-2EEC-964C-9BCE-9B69243D95B7}" srcOrd="0"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D8EB282C-C797-F642-B789-183CAE592DE3}" srcId="{C3084224-6D9E-F14F-A9E1-C1C39671EB3D}" destId="{B3119A6A-5814-1C4E-A698-035CDEE1A28F}" srcOrd="0" destOrd="0" parTransId="{46DB0EBE-113B-0E40-81D4-5B7CD3F40828}" sibTransId="{7190031B-61C8-374D-B2D2-01DF58B4ED3E}"/>
    <dgm:cxn modelId="{8EE36FE4-D5A8-594B-B49C-D65849A10A02}" srcId="{3AF02B48-6BE0-744A-8912-0D23041B3E95}" destId="{3C738FB1-14E0-FD4F-894A-8376F365D294}" srcOrd="1" destOrd="0" parTransId="{0B8C5C2B-D42D-0D47-A4DC-6463CD9C7A70}" sibTransId="{ED03ADAD-C698-7341-A07F-B961AEB41EC3}"/>
    <dgm:cxn modelId="{22C4002A-03C2-5C46-9CF2-3FBDD859E128}" type="presOf" srcId="{3AF02B48-6BE0-744A-8912-0D23041B3E95}" destId="{4644D822-0A1D-4A4B-9C64-BBD957F607D0}"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smtClean="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cxnId="{53EACF96-1FC7-4A45-A6F1-68A9D946185A}" type="parTrans">
      <dgm:prSet/>
      <dgm:spPr/>
      <dgm:t>
        <a:bodyPr/>
        <a:lstStyle/>
        <a:p>
          <a:endParaRPr lang="en-US"/>
        </a:p>
      </dgm:t>
    </dgm:pt>
    <dgm:pt modelId="{6937D29C-FD7E-F346-8F03-68FA9FB8AA79}" cxnId="{53EACF96-1FC7-4A45-A6F1-68A9D946185A}" type="sibTrans">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cxnId="{3C0B6902-4B21-1541-A265-5F23FA92A97C}" type="parTrans">
      <dgm:prSet/>
      <dgm:spPr/>
      <dgm:t>
        <a:bodyPr/>
        <a:lstStyle/>
        <a:p>
          <a:endParaRPr lang="en-US"/>
        </a:p>
      </dgm:t>
    </dgm:pt>
    <dgm:pt modelId="{8DC663BD-CCB7-8947-8768-F656197576EF}" cxnId="{3C0B6902-4B21-1541-A265-5F23FA92A97C}" type="sibTrans">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cxnId="{3F96B256-9F34-484E-B515-E39E684D07B2}" type="parTrans">
      <dgm:prSet/>
      <dgm:spPr/>
      <dgm:t>
        <a:bodyPr/>
        <a:lstStyle/>
        <a:p>
          <a:endParaRPr lang="en-US"/>
        </a:p>
      </dgm:t>
    </dgm:pt>
    <dgm:pt modelId="{A3F1A055-AEA4-984A-93BA-411AEDF3D974}" cxnId="{3F96B256-9F34-484E-B515-E39E684D07B2}" type="sibTrans">
      <dgm:prSet/>
      <dgm:spPr/>
      <dgm:t>
        <a:bodyPr/>
        <a:lstStyle/>
        <a:p>
          <a:endParaRPr lang="en-US"/>
        </a:p>
      </dgm:t>
    </dgm:pt>
    <dgm:pt modelId="{5C8B9CAB-C992-EB4C-A6B0-3B766464D189}">
      <dgm:prSet custT="1"/>
      <dgm:spPr>
        <a:solidFill>
          <a:schemeClr val="accent6"/>
        </a:solidFill>
      </dgm:spPr>
      <dgm:t>
        <a:bodyPr/>
        <a:lstStyle/>
        <a:p>
          <a:pPr rtl="0"/>
          <a:r>
            <a:rPr lang="en-US" sz="1600" b="1" dirty="0" smtClean="0">
              <a:solidFill>
                <a:srgbClr val="000000"/>
              </a:solidFill>
              <a:latin typeface="+mj-lt"/>
            </a:rPr>
            <a:t>Execution phase</a:t>
          </a:r>
          <a:endParaRPr lang="en-US" sz="1600" dirty="0">
            <a:solidFill>
              <a:srgbClr val="000000"/>
            </a:solidFill>
            <a:latin typeface="+mj-lt"/>
          </a:endParaRPr>
        </a:p>
      </dgm:t>
    </dgm:pt>
    <dgm:pt modelId="{3ABA7F11-D20A-3944-86D5-F4DC76283198}" cxnId="{6946BB3B-5D5E-C840-A82F-82BF02352E1C}" type="parTrans">
      <dgm:prSet/>
      <dgm:spPr/>
      <dgm:t>
        <a:bodyPr/>
        <a:lstStyle/>
        <a:p>
          <a:endParaRPr lang="en-US"/>
        </a:p>
      </dgm:t>
    </dgm:pt>
    <dgm:pt modelId="{72D9285E-B19A-3B4B-9C4B-897218B14284}" cxnId="{6946BB3B-5D5E-C840-A82F-82BF02352E1C}" type="sibTrans">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smtClean="0">
              <a:solidFill>
                <a:schemeClr val="bg1"/>
              </a:solidFill>
              <a:latin typeface="+mj-lt"/>
              <a:ea typeface="+mn-ea"/>
            </a:rPr>
            <a:t>Virus is idle</a:t>
          </a:r>
        </a:p>
      </dgm:t>
    </dgm:pt>
    <dgm:pt modelId="{4D91664C-BDAD-C64C-B200-EEC59693D652}" cxnId="{59584286-E7DF-1D4B-A0BB-1167A9767173}" type="parTrans">
      <dgm:prSet/>
      <dgm:spPr/>
      <dgm:t>
        <a:bodyPr/>
        <a:lstStyle/>
        <a:p>
          <a:endParaRPr lang="en-US"/>
        </a:p>
      </dgm:t>
    </dgm:pt>
    <dgm:pt modelId="{B2AA4679-4CC5-0644-8426-F03E6E79B501}" cxnId="{59584286-E7DF-1D4B-A0BB-1167A9767173}" type="sibTrans">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smtClean="0">
              <a:solidFill>
                <a:schemeClr val="bg1"/>
              </a:solidFill>
              <a:latin typeface="+mj-lt"/>
              <a:ea typeface="+mn-ea"/>
            </a:rPr>
            <a:t>Will eventually be activated by some event</a:t>
          </a:r>
        </a:p>
      </dgm:t>
    </dgm:pt>
    <dgm:pt modelId="{70CEDF61-E2B0-7E43-B0F4-54EAE2CBE2B5}" cxnId="{891C1FC3-C27E-5A40-801B-F0F538E763A7}" type="parTrans">
      <dgm:prSet/>
      <dgm:spPr/>
      <dgm:t>
        <a:bodyPr/>
        <a:lstStyle/>
        <a:p>
          <a:endParaRPr lang="en-US"/>
        </a:p>
      </dgm:t>
    </dgm:pt>
    <dgm:pt modelId="{F1C45B70-2BBF-8049-9402-10B747ABAAE1}" cxnId="{891C1FC3-C27E-5A40-801B-F0F538E763A7}" type="sibTrans">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smtClean="0">
              <a:solidFill>
                <a:schemeClr val="bg1"/>
              </a:solidFill>
              <a:latin typeface="+mj-lt"/>
              <a:ea typeface="+mn-ea"/>
            </a:rPr>
            <a:t>Not all viruses have this stage</a:t>
          </a:r>
        </a:p>
      </dgm:t>
    </dgm:pt>
    <dgm:pt modelId="{12A87295-2C61-EE48-A453-19ABDE4DDF18}" cxnId="{D6D42391-2DA3-314B-AA5F-638590479628}" type="parTrans">
      <dgm:prSet/>
      <dgm:spPr/>
      <dgm:t>
        <a:bodyPr/>
        <a:lstStyle/>
        <a:p>
          <a:endParaRPr lang="en-US"/>
        </a:p>
      </dgm:t>
    </dgm:pt>
    <dgm:pt modelId="{755A26CB-C28A-6341-9851-4B7193DBA947}" cxnId="{D6D42391-2DA3-314B-AA5F-638590479628}" type="sibTrans">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smtClean="0">
              <a:solidFill>
                <a:srgbClr val="000000"/>
              </a:solidFill>
              <a:latin typeface="+mj-lt"/>
              <a:ea typeface="+mn-ea"/>
            </a:rPr>
            <a:t>Virus is activated to perform the function for which it was intended</a:t>
          </a:r>
        </a:p>
      </dgm:t>
    </dgm:pt>
    <dgm:pt modelId="{9CF3B919-9ACA-2B4E-B5EA-4B85213064C2}" cxnId="{83252F17-0C35-2A47-ACF4-319BD944738E}" type="parTrans">
      <dgm:prSet/>
      <dgm:spPr/>
      <dgm:t>
        <a:bodyPr/>
        <a:lstStyle/>
        <a:p>
          <a:endParaRPr lang="en-US"/>
        </a:p>
      </dgm:t>
    </dgm:pt>
    <dgm:pt modelId="{DE927E33-9F3D-3B4B-98E7-0D339BBEF0E2}" cxnId="{83252F17-0C35-2A47-ACF4-319BD944738E}" type="sibTrans">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smtClean="0">
              <a:solidFill>
                <a:srgbClr val="000000"/>
              </a:solidFill>
              <a:latin typeface="+mj-lt"/>
              <a:ea typeface="+mn-ea"/>
            </a:rPr>
            <a:t>Can be caused by a variety of system events</a:t>
          </a:r>
        </a:p>
      </dgm:t>
    </dgm:pt>
    <dgm:pt modelId="{D6ED3468-F3C5-2B44-A964-368192C66D14}" cxnId="{FC3936AA-6D35-D64F-9B2A-E7B3D0329F4A}" type="parTrans">
      <dgm:prSet/>
      <dgm:spPr/>
      <dgm:t>
        <a:bodyPr/>
        <a:lstStyle/>
        <a:p>
          <a:endParaRPr lang="en-US"/>
        </a:p>
      </dgm:t>
    </dgm:pt>
    <dgm:pt modelId="{EB5F377C-DF7E-8848-BD44-F23DEB552D64}" cxnId="{FC3936AA-6D35-D64F-9B2A-E7B3D0329F4A}" type="sibTrans">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smtClean="0">
              <a:solidFill>
                <a:srgbClr val="000000"/>
              </a:solidFill>
              <a:latin typeface="+mj-lt"/>
              <a:ea typeface="+mn-ea"/>
            </a:rPr>
            <a:t>Virus places a copy of itself into other programs or into certain system areas on the disk</a:t>
          </a:r>
        </a:p>
      </dgm:t>
    </dgm:pt>
    <dgm:pt modelId="{50CB8164-3903-5046-9331-0B67F46C9A5A}" cxnId="{B371E265-3425-9A42-AB2D-7294D595B7F2}" type="parTrans">
      <dgm:prSet/>
      <dgm:spPr/>
      <dgm:t>
        <a:bodyPr/>
        <a:lstStyle/>
        <a:p>
          <a:endParaRPr lang="en-US"/>
        </a:p>
      </dgm:t>
    </dgm:pt>
    <dgm:pt modelId="{1D8776E0-EB16-C544-B34B-C32B9E6D668F}" cxnId="{B371E265-3425-9A42-AB2D-7294D595B7F2}" type="sibTrans">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smtClean="0">
              <a:solidFill>
                <a:srgbClr val="000000"/>
              </a:solidFill>
              <a:latin typeface="+mj-lt"/>
              <a:ea typeface="+mn-ea"/>
            </a:rPr>
            <a:t>May not be identical to the propagating version</a:t>
          </a:r>
        </a:p>
      </dgm:t>
    </dgm:pt>
    <dgm:pt modelId="{09649FF3-2946-F240-9138-A0AAA3584F95}" cxnId="{0DE7B6F4-696F-0B4D-9035-75E6734EA262}" type="parTrans">
      <dgm:prSet/>
      <dgm:spPr/>
      <dgm:t>
        <a:bodyPr/>
        <a:lstStyle/>
        <a:p>
          <a:endParaRPr lang="en-US"/>
        </a:p>
      </dgm:t>
    </dgm:pt>
    <dgm:pt modelId="{FAE9FF40-A23B-0344-BA50-70CB721819CD}" cxnId="{0DE7B6F4-696F-0B4D-9035-75E6734EA262}" type="sibTrans">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smtClean="0">
              <a:solidFill>
                <a:srgbClr val="000000"/>
              </a:solidFill>
              <a:latin typeface="+mj-lt"/>
              <a:ea typeface="+mn-ea"/>
            </a:rPr>
            <a:t>Each infected program will now contain a clone of the virus which will itself enter a propagation phase</a:t>
          </a:r>
        </a:p>
      </dgm:t>
    </dgm:pt>
    <dgm:pt modelId="{AD76FC7C-018C-0044-BEE8-F97067001711}" cxnId="{0C6B687E-0169-5944-B47C-073E4E300DC6}" type="parTrans">
      <dgm:prSet/>
      <dgm:spPr/>
      <dgm:t>
        <a:bodyPr/>
        <a:lstStyle/>
        <a:p>
          <a:endParaRPr lang="en-US"/>
        </a:p>
      </dgm:t>
    </dgm:pt>
    <dgm:pt modelId="{2F994438-5F50-6D4B-ACD7-25E96E5024CF}" cxnId="{0C6B687E-0169-5944-B47C-073E4E300DC6}" type="sibTrans">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smtClean="0">
              <a:solidFill>
                <a:srgbClr val="000000"/>
              </a:solidFill>
              <a:latin typeface="+mj-lt"/>
            </a:rPr>
            <a:t>Function is performed</a:t>
          </a:r>
          <a:endParaRPr lang="en-US" sz="1600" dirty="0">
            <a:solidFill>
              <a:srgbClr val="000000"/>
            </a:solidFill>
            <a:latin typeface="+mj-lt"/>
          </a:endParaRPr>
        </a:p>
      </dgm:t>
    </dgm:pt>
    <dgm:pt modelId="{C9F0A284-414A-644D-9ABA-CD2E28A0A487}" cxnId="{75552C8E-BC41-E943-9AA5-1BC879D429FC}" type="parTrans">
      <dgm:prSet/>
      <dgm:spPr/>
      <dgm:t>
        <a:bodyPr/>
        <a:lstStyle/>
        <a:p>
          <a:endParaRPr lang="en-US"/>
        </a:p>
      </dgm:t>
    </dgm:pt>
    <dgm:pt modelId="{EECD4D58-2D0A-7F4F-8C78-42F2CB320786}" cxnId="{75552C8E-BC41-E943-9AA5-1BC879D429FC}" type="sibTrans">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smtClean="0">
              <a:solidFill>
                <a:srgbClr val="000000"/>
              </a:solidFill>
              <a:latin typeface="+mj-lt"/>
            </a:rPr>
            <a:t>May be harmless or damaging</a:t>
          </a:r>
          <a:endParaRPr lang="en-US" sz="1600" dirty="0">
            <a:solidFill>
              <a:srgbClr val="000000"/>
            </a:solidFill>
            <a:latin typeface="+mj-lt"/>
          </a:endParaRPr>
        </a:p>
      </dgm:t>
    </dgm:pt>
    <dgm:pt modelId="{CB98CB0E-DC34-2240-8E53-F965C2A0820D}" cxnId="{604F7E55-9A69-C64A-BE84-F3D9F958A616}" type="parTrans">
      <dgm:prSet/>
      <dgm:spPr/>
      <dgm:t>
        <a:bodyPr/>
        <a:lstStyle/>
        <a:p>
          <a:endParaRPr lang="en-US"/>
        </a:p>
      </dgm:t>
    </dgm:pt>
    <dgm:pt modelId="{60E0FBF1-6407-704B-BCD2-E88FF28896BA}" cxnId="{604F7E55-9A69-C64A-BE84-F3D9F958A616}" type="sibTrans">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t>
        <a:bodyPr/>
        <a:lstStyle/>
        <a:p>
          <a:endParaRPr lang="en-US"/>
        </a:p>
      </dgm:t>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t>
        <a:bodyPr/>
        <a:lstStyle/>
        <a:p>
          <a:endParaRPr lang="en-US"/>
        </a:p>
      </dgm:t>
    </dgm:pt>
    <dgm:pt modelId="{B8708D1F-5416-7946-84FC-190F419E1BD1}" type="pres">
      <dgm:prSet presAssocID="{5C8B9CAB-C992-EB4C-A6B0-3B766464D189}" presName="entireBox" presStyleLbl="node1" presStyleIdx="0" presStyleCnt="4"/>
      <dgm:spPr/>
      <dgm:t>
        <a:bodyPr/>
        <a:lstStyle/>
        <a:p>
          <a:endParaRPr lang="en-US"/>
        </a:p>
      </dgm:t>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t>
        <a:bodyPr/>
        <a:lstStyle/>
        <a:p>
          <a:endParaRPr lang="en-US"/>
        </a:p>
      </dgm:t>
    </dgm:pt>
    <dgm:pt modelId="{B01C092D-99C1-6745-BEA7-0EFBB10DB477}" type="pres">
      <dgm:prSet presAssocID="{6891198A-DB3D-9348-BCE3-99D1F7B80291}" presName="childTextBox" presStyleLbl="fgAccFollowNode1" presStyleIdx="1" presStyleCnt="10">
        <dgm:presLayoutVars>
          <dgm:bulletEnabled val="1"/>
        </dgm:presLayoutVars>
      </dgm:prSet>
      <dgm:spPr/>
      <dgm:t>
        <a:bodyPr/>
        <a:lstStyle/>
        <a:p>
          <a:endParaRPr lang="en-US"/>
        </a:p>
      </dgm:t>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t>
        <a:bodyPr/>
        <a:lstStyle/>
        <a:p>
          <a:endParaRPr lang="en-US"/>
        </a:p>
      </dgm:t>
    </dgm:pt>
    <dgm:pt modelId="{CEDEC836-B7A5-6C44-9BEE-529DDC6AF718}" type="pres">
      <dgm:prSet presAssocID="{B9D20F49-CE2C-1542-BF6E-80CE502FB600}" presName="arrow" presStyleLbl="node1" presStyleIdx="1" presStyleCnt="4"/>
      <dgm:spPr/>
      <dgm:t>
        <a:bodyPr/>
        <a:lstStyle/>
        <a:p>
          <a:endParaRPr lang="en-US"/>
        </a:p>
      </dgm:t>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t>
        <a:bodyPr/>
        <a:lstStyle/>
        <a:p>
          <a:endParaRPr lang="en-US"/>
        </a:p>
      </dgm:t>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t>
        <a:bodyPr/>
        <a:lstStyle/>
        <a:p>
          <a:endParaRPr lang="en-US"/>
        </a:p>
      </dgm:t>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t>
        <a:bodyPr/>
        <a:lstStyle/>
        <a:p>
          <a:endParaRPr lang="en-US"/>
        </a:p>
      </dgm:t>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t>
        <a:bodyPr/>
        <a:lstStyle/>
        <a:p>
          <a:endParaRPr lang="en-US"/>
        </a:p>
      </dgm:t>
    </dgm:pt>
    <dgm:pt modelId="{1D6B4838-9CF7-884C-A25C-5F12818F3734}" type="pres">
      <dgm:prSet presAssocID="{24062503-A010-C443-9A7E-FA0F3A86585E}" presName="arrow" presStyleLbl="node1" presStyleIdx="2" presStyleCnt="4"/>
      <dgm:spPr/>
      <dgm:t>
        <a:bodyPr/>
        <a:lstStyle/>
        <a:p>
          <a:endParaRPr lang="en-US"/>
        </a:p>
      </dgm:t>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t>
        <a:bodyPr/>
        <a:lstStyle/>
        <a:p>
          <a:endParaRPr lang="en-US"/>
        </a:p>
      </dgm:t>
    </dgm:pt>
    <dgm:pt modelId="{37825219-83A8-E745-A5BC-0E5252B82A01}" type="pres">
      <dgm:prSet presAssocID="{3C0A1EEB-14D5-1941-B05E-88D122E509D3}" presName="childTextArrow" presStyleLbl="fgAccFollowNode1" presStyleIdx="6" presStyleCnt="10">
        <dgm:presLayoutVars>
          <dgm:bulletEnabled val="1"/>
        </dgm:presLayoutVars>
      </dgm:prSet>
      <dgm:spPr/>
      <dgm:t>
        <a:bodyPr/>
        <a:lstStyle/>
        <a:p>
          <a:endParaRPr lang="en-US"/>
        </a:p>
      </dgm:t>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t>
        <a:bodyPr/>
        <a:lstStyle/>
        <a:p>
          <a:endParaRPr lang="en-US"/>
        </a:p>
      </dgm:t>
    </dgm:pt>
    <dgm:pt modelId="{F2BEBF7A-425B-424A-A839-269C0FCF9CB1}" type="pres">
      <dgm:prSet presAssocID="{3035BF66-8DF1-EB4B-9BA6-6D70F8A71F3F}" presName="arrow" presStyleLbl="node1" presStyleIdx="3" presStyleCnt="4"/>
      <dgm:spPr/>
      <dgm:t>
        <a:bodyPr/>
        <a:lstStyle/>
        <a:p>
          <a:endParaRPr lang="en-US"/>
        </a:p>
      </dgm:t>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t>
        <a:bodyPr/>
        <a:lstStyle/>
        <a:p>
          <a:endParaRPr lang="en-US"/>
        </a:p>
      </dgm:t>
    </dgm:pt>
    <dgm:pt modelId="{56D91C94-48FF-6C48-B557-6D56A5CD8DCC}" type="pres">
      <dgm:prSet presAssocID="{02F06C06-82C9-694F-A2ED-CB7C7B371164}" presName="childTextArrow" presStyleLbl="fgAccFollowNode1" presStyleIdx="8" presStyleCnt="10">
        <dgm:presLayoutVars>
          <dgm:bulletEnabled val="1"/>
        </dgm:presLayoutVars>
      </dgm:prSet>
      <dgm:spPr/>
      <dgm:t>
        <a:bodyPr/>
        <a:lstStyle/>
        <a:p>
          <a:endParaRPr lang="en-US"/>
        </a:p>
      </dgm:t>
    </dgm:pt>
    <dgm:pt modelId="{96203DF4-A4F4-D140-B726-D11BA9C1E70B}" type="pres">
      <dgm:prSet presAssocID="{0F70DF3B-0273-6F48-AA35-A7CB11F30F3F}" presName="childTextArrow" presStyleLbl="fgAccFollowNode1" presStyleIdx="9" presStyleCnt="10">
        <dgm:presLayoutVars>
          <dgm:bulletEnabled val="1"/>
        </dgm:presLayoutVars>
      </dgm:prSet>
      <dgm:spPr/>
      <dgm:t>
        <a:bodyPr/>
        <a:lstStyle/>
        <a:p>
          <a:endParaRPr lang="en-US"/>
        </a:p>
      </dgm:t>
    </dgm:pt>
  </dgm:ptLst>
  <dgm:cxnLst>
    <dgm:cxn modelId="{75552C8E-BC41-E943-9AA5-1BC879D429FC}" srcId="{5C8B9CAB-C992-EB4C-A6B0-3B766464D189}" destId="{1570DBEB-2124-2B47-90C7-2290BC4D56E1}" srcOrd="0" destOrd="0" parTransId="{C9F0A284-414A-644D-9ABA-CD2E28A0A487}" sibTransId="{EECD4D58-2D0A-7F4F-8C78-42F2CB320786}"/>
    <dgm:cxn modelId="{B45BDC9B-E999-BE45-9915-304DC26F2680}" type="presOf" srcId="{3035BF66-8DF1-EB4B-9BA6-6D70F8A71F3F}" destId="{5608BBF7-C062-8547-BEE7-35FD95CE6ED2}" srcOrd="0"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D6D42391-2DA3-314B-AA5F-638590479628}" srcId="{3035BF66-8DF1-EB4B-9BA6-6D70F8A71F3F}" destId="{0F70DF3B-0273-6F48-AA35-A7CB11F30F3F}" srcOrd="2" destOrd="0" parTransId="{12A87295-2C61-EE48-A453-19ABDE4DDF18}" sibTransId="{755A26CB-C28A-6341-9851-4B7193DBA947}"/>
    <dgm:cxn modelId="{604F7E55-9A69-C64A-BE84-F3D9F958A616}" srcId="{5C8B9CAB-C992-EB4C-A6B0-3B766464D189}" destId="{6891198A-DB3D-9348-BCE3-99D1F7B80291}" srcOrd="1" destOrd="0" parTransId="{CB98CB0E-DC34-2240-8E53-F965C2A0820D}" sibTransId="{60E0FBF1-6407-704B-BCD2-E88FF28896BA}"/>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B371E265-3425-9A42-AB2D-7294D595B7F2}" srcId="{B9D20F49-CE2C-1542-BF6E-80CE502FB600}" destId="{80B30D77-CC14-6E41-90E6-1023601A9C95}" srcOrd="0" destOrd="0" parTransId="{50CB8164-3903-5046-9331-0B67F46C9A5A}" sibTransId="{1D8776E0-EB16-C544-B34B-C32B9E6D668F}"/>
    <dgm:cxn modelId="{2A8065DD-0FE5-B549-9B0C-65997A604435}" type="presOf" srcId="{5C8B9CAB-C992-EB4C-A6B0-3B766464D189}" destId="{FA3EC44A-0D11-8D4A-A370-8935D2A75E35}" srcOrd="0" destOrd="0" presId="urn:microsoft.com/office/officeart/2005/8/layout/process4"/>
    <dgm:cxn modelId="{4843826A-A5B3-AA47-9E7B-DA0C79AEFDE4}" type="presOf" srcId="{51DB3F44-008F-9B4E-8C0E-2B7B2A7D0041}" destId="{5F6DB1AD-84BE-1C40-A7D1-B1BD8D37A80C}" srcOrd="0" destOrd="0" presId="urn:microsoft.com/office/officeart/2005/8/layout/process4"/>
    <dgm:cxn modelId="{3C0B6902-4B21-1541-A265-5F23FA92A97C}" srcId="{0B713C65-5D2F-C043-920C-ECD2D6F82B0E}" destId="{24062503-A010-C443-9A7E-FA0F3A86585E}" srcOrd="1" destOrd="0" parTransId="{91A4F307-B7ED-4141-84BF-35D70AE8DBED}" sibTransId="{8DC663BD-CCB7-8947-8768-F656197576EF}"/>
    <dgm:cxn modelId="{E371589F-2C3F-A648-9B9F-394794CE9809}" type="presOf" srcId="{48BC0E81-32FC-9045-9AF0-DD729F9A1A61}" destId="{9198A95F-ABA7-5444-8A5C-E82D728BAF2E}" srcOrd="0" destOrd="0" presId="urn:microsoft.com/office/officeart/2005/8/layout/process4"/>
    <dgm:cxn modelId="{3BA07EC4-EA30-E047-9685-72678ACF3361}" type="presOf" srcId="{1570DBEB-2124-2B47-90C7-2290BC4D56E1}" destId="{81FDCED2-2D20-854D-9ECC-1E1197134AA6}"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AE0BCFF0-770C-2E46-B187-9AF6407B0FF4}" type="presOf" srcId="{0F70DF3B-0273-6F48-AA35-A7CB11F30F3F}" destId="{96203DF4-A4F4-D140-B726-D11BA9C1E70B}" srcOrd="0" destOrd="0" presId="urn:microsoft.com/office/officeart/2005/8/layout/process4"/>
    <dgm:cxn modelId="{FD721124-033F-5749-9D50-E8AAD7FFB02B}" type="presOf" srcId="{80B30D77-CC14-6E41-90E6-1023601A9C95}" destId="{799F9DAD-525F-8548-8861-34D60884FF96}"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3F96B256-9F34-484E-B515-E39E684D07B2}" srcId="{0B713C65-5D2F-C043-920C-ECD2D6F82B0E}" destId="{B9D20F49-CE2C-1542-BF6E-80CE502FB600}" srcOrd="2" destOrd="0" parTransId="{545FCEB5-4431-2A47-B4CE-3DA5C2E63EBF}" sibTransId="{A3F1A055-AEA4-984A-93BA-411AEDF3D974}"/>
    <dgm:cxn modelId="{53EACF96-1FC7-4A45-A6F1-68A9D946185A}" srcId="{0B713C65-5D2F-C043-920C-ECD2D6F82B0E}" destId="{3035BF66-8DF1-EB4B-9BA6-6D70F8A71F3F}" srcOrd="0" destOrd="0" parTransId="{5A5A365C-9857-4C4F-A946-B9404E28A7AD}" sibTransId="{6937D29C-FD7E-F346-8F03-68FA9FB8AA79}"/>
    <dgm:cxn modelId="{83252F17-0C35-2A47-ACF4-319BD944738E}" srcId="{24062503-A010-C443-9A7E-FA0F3A86585E}" destId="{200E8F95-B852-674C-ACC9-3CE78077CB2D}" srcOrd="0" destOrd="0" parTransId="{9CF3B919-9ACA-2B4E-B5EA-4B85213064C2}" sibTransId="{DE927E33-9F3D-3B4B-98E7-0D339BBEF0E2}"/>
    <dgm:cxn modelId="{59584286-E7DF-1D4B-A0BB-1167A9767173}" srcId="{3035BF66-8DF1-EB4B-9BA6-6D70F8A71F3F}" destId="{31391D8B-CB3C-3841-AA7E-2851F1573A82}" srcOrd="0" destOrd="0" parTransId="{4D91664C-BDAD-C64C-B200-EEC59693D652}" sibTransId="{B2AA4679-4CC5-0644-8426-F03E6E79B501}"/>
    <dgm:cxn modelId="{42E539BA-7493-D541-B98F-9B3BEB1B0441}" type="presOf" srcId="{31391D8B-CB3C-3841-AA7E-2851F1573A82}" destId="{D3147F2A-28DA-424F-AF3A-480A0C6511F9}" srcOrd="0" destOrd="0" presId="urn:microsoft.com/office/officeart/2005/8/layout/process4"/>
    <dgm:cxn modelId="{37DF003C-778E-624F-A836-69DE4A4BFC33}" type="presOf" srcId="{6891198A-DB3D-9348-BCE3-99D1F7B80291}" destId="{B01C092D-99C1-6745-BEA7-0EFBB10DB477}"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891C1FC3-C27E-5A40-801B-F0F538E763A7}" srcId="{3035BF66-8DF1-EB4B-9BA6-6D70F8A71F3F}" destId="{02F06C06-82C9-694F-A2ED-CB7C7B371164}" srcOrd="1" destOrd="0" parTransId="{70CEDF61-E2B0-7E43-B0F4-54EAE2CBE2B5}" sibTransId="{F1C45B70-2BBF-8049-9402-10B747ABAAE1}"/>
    <dgm:cxn modelId="{B64A5B32-49A7-3444-8A33-CFF7B6C1BD18}" type="presOf" srcId="{24062503-A010-C443-9A7E-FA0F3A86585E}" destId="{B801D59A-BB88-5949-994D-550B906C47D6}" srcOrd="0" destOrd="0" presId="urn:microsoft.com/office/officeart/2005/8/layout/process4"/>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smtClean="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cxnId="{2872FB75-569A-6F44-AB3C-DDBDBC276263}" type="parTrans">
      <dgm:prSet/>
      <dgm:spPr/>
      <dgm:t>
        <a:bodyPr/>
        <a:lstStyle/>
        <a:p>
          <a:endParaRPr lang="en-US"/>
        </a:p>
      </dgm:t>
    </dgm:pt>
    <dgm:pt modelId="{29165784-ECA5-B446-88F4-4A42EF56A6BB}" cxnId="{2872FB75-569A-6F44-AB3C-DDBDBC276263}" type="sibTrans">
      <dgm:prSet/>
      <dgm:spPr/>
      <dgm:t>
        <a:bodyPr/>
        <a:lstStyle/>
        <a:p>
          <a:endParaRPr lang="en-US"/>
        </a:p>
      </dgm:t>
    </dgm:pt>
    <dgm:pt modelId="{EA82C179-6CD6-DF4C-9775-B576BB1B1279}">
      <dgm:prSet/>
      <dgm:spPr>
        <a:solidFill>
          <a:schemeClr val="tx1"/>
        </a:solidFill>
      </dgm:spPr>
      <dgm:t>
        <a:bodyPr/>
        <a:lstStyle/>
        <a:p>
          <a:pPr rtl="0"/>
          <a:r>
            <a:rPr lang="en-US" b="1" dirty="0" smtClean="0">
              <a:latin typeface="+mj-lt"/>
            </a:rPr>
            <a:t>Worm e-mails a copy of itself to other systems</a:t>
          </a:r>
          <a:endParaRPr lang="en-US" dirty="0">
            <a:latin typeface="+mj-lt"/>
          </a:endParaRPr>
        </a:p>
      </dgm:t>
    </dgm:pt>
    <dgm:pt modelId="{49597E77-063A-EC41-A9DA-E5525E677EC5}" cxnId="{834BC056-4E30-1448-B6D3-A2B5892063D1}" type="parTrans">
      <dgm:prSet/>
      <dgm:spPr/>
      <dgm:t>
        <a:bodyPr/>
        <a:lstStyle/>
        <a:p>
          <a:endParaRPr lang="en-US"/>
        </a:p>
      </dgm:t>
    </dgm:pt>
    <dgm:pt modelId="{B37FF192-4395-8849-B3C7-2DBB861A012D}" cxnId="{834BC056-4E30-1448-B6D3-A2B5892063D1}" type="sibTrans">
      <dgm:prSet/>
      <dgm:spPr/>
      <dgm:t>
        <a:bodyPr/>
        <a:lstStyle/>
        <a:p>
          <a:endParaRPr lang="en-US"/>
        </a:p>
      </dgm:t>
    </dgm:pt>
    <dgm:pt modelId="{307F5F63-B4E8-1C4E-96E5-9C9A1945C20B}">
      <dgm:prSet/>
      <dgm:spPr>
        <a:solidFill>
          <a:schemeClr val="tx1"/>
        </a:solidFill>
      </dgm:spPr>
      <dgm:t>
        <a:bodyPr/>
        <a:lstStyle/>
        <a:p>
          <a:pPr rtl="0"/>
          <a:r>
            <a:rPr lang="en-US" b="1" dirty="0" smtClean="0">
              <a:latin typeface="+mj-lt"/>
            </a:rPr>
            <a:t>Sends itself as an attachment via an instant message service</a:t>
          </a:r>
          <a:endParaRPr lang="en-US" dirty="0">
            <a:latin typeface="+mj-lt"/>
          </a:endParaRPr>
        </a:p>
      </dgm:t>
    </dgm:pt>
    <dgm:pt modelId="{DDA9EFE2-0130-5E45-A8C4-75F46E8F19ED}" cxnId="{0AD2CE7B-3C93-7D44-8032-C9A43DD64E0A}" type="parTrans">
      <dgm:prSet/>
      <dgm:spPr/>
      <dgm:t>
        <a:bodyPr/>
        <a:lstStyle/>
        <a:p>
          <a:endParaRPr lang="en-US"/>
        </a:p>
      </dgm:t>
    </dgm:pt>
    <dgm:pt modelId="{BE403B6D-6F8E-EA4A-A125-8BA210581358}" cxnId="{0AD2CE7B-3C93-7D44-8032-C9A43DD64E0A}" type="sibTrans">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smtClean="0">
              <a:solidFill>
                <a:schemeClr val="tx1"/>
              </a:solidFill>
              <a:latin typeface="+mj-lt"/>
            </a:rPr>
            <a:t>File sharing</a:t>
          </a:r>
          <a:endParaRPr lang="en-US" b="1" dirty="0">
            <a:solidFill>
              <a:schemeClr val="tx1"/>
            </a:solidFill>
            <a:latin typeface="+mj-lt"/>
          </a:endParaRPr>
        </a:p>
      </dgm:t>
    </dgm:pt>
    <dgm:pt modelId="{B171DB04-D66B-6F47-AED8-A7838F550642}" cxnId="{C2C12C3F-7484-2142-BD46-4476766CB7B8}" type="parTrans">
      <dgm:prSet/>
      <dgm:spPr/>
      <dgm:t>
        <a:bodyPr/>
        <a:lstStyle/>
        <a:p>
          <a:endParaRPr lang="en-US"/>
        </a:p>
      </dgm:t>
    </dgm:pt>
    <dgm:pt modelId="{A96BF268-3580-F243-90ED-0CCA5ACC3ED7}" cxnId="{C2C12C3F-7484-2142-BD46-4476766CB7B8}" type="sibTrans">
      <dgm:prSet/>
      <dgm:spPr/>
      <dgm:t>
        <a:bodyPr/>
        <a:lstStyle/>
        <a:p>
          <a:endParaRPr lang="en-US"/>
        </a:p>
      </dgm:t>
    </dgm:pt>
    <dgm:pt modelId="{9581EE21-956D-9848-81DE-D38356A52A2C}">
      <dgm:prSet/>
      <dgm:spPr>
        <a:solidFill>
          <a:schemeClr val="tx1"/>
        </a:solidFill>
      </dgm:spPr>
      <dgm:t>
        <a:bodyPr/>
        <a:lstStyle/>
        <a:p>
          <a:pPr rtl="0"/>
          <a:r>
            <a:rPr lang="en-US" b="1" dirty="0" smtClean="0">
              <a:latin typeface="+mj-lt"/>
            </a:rPr>
            <a:t>Creates a copy of itself or infects a file as a virus on removable media</a:t>
          </a:r>
          <a:endParaRPr lang="en-US" dirty="0">
            <a:latin typeface="+mj-lt"/>
          </a:endParaRPr>
        </a:p>
      </dgm:t>
    </dgm:pt>
    <dgm:pt modelId="{EDE70E62-581F-ED4D-8A5B-52E1E14A19D2}" cxnId="{53DD798F-188D-EE42-908C-8D71D37B8ECA}" type="parTrans">
      <dgm:prSet/>
      <dgm:spPr/>
      <dgm:t>
        <a:bodyPr/>
        <a:lstStyle/>
        <a:p>
          <a:endParaRPr lang="en-US"/>
        </a:p>
      </dgm:t>
    </dgm:pt>
    <dgm:pt modelId="{9E9E583E-A013-DA41-B28B-99BCB8711C75}" cxnId="{53DD798F-188D-EE42-908C-8D71D37B8ECA}" type="sibTrans">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smtClean="0">
              <a:solidFill>
                <a:schemeClr val="tx1"/>
              </a:solidFill>
              <a:latin typeface="+mj-lt"/>
            </a:rPr>
            <a:t>Remote execution capability</a:t>
          </a:r>
          <a:endParaRPr lang="en-US" b="1" dirty="0">
            <a:solidFill>
              <a:schemeClr val="tx1"/>
            </a:solidFill>
            <a:latin typeface="+mj-lt"/>
          </a:endParaRPr>
        </a:p>
      </dgm:t>
    </dgm:pt>
    <dgm:pt modelId="{A7483F20-60EF-AB41-B889-D5116BA127F6}" cxnId="{CCBDC9F7-F1F0-8D4A-94FA-97696C8AF37E}" type="parTrans">
      <dgm:prSet/>
      <dgm:spPr/>
      <dgm:t>
        <a:bodyPr/>
        <a:lstStyle/>
        <a:p>
          <a:endParaRPr lang="en-US"/>
        </a:p>
      </dgm:t>
    </dgm:pt>
    <dgm:pt modelId="{C772D4E5-B72E-5840-AE55-8C43CCBF5877}" cxnId="{CCBDC9F7-F1F0-8D4A-94FA-97696C8AF37E}" type="sibTrans">
      <dgm:prSet/>
      <dgm:spPr/>
      <dgm:t>
        <a:bodyPr/>
        <a:lstStyle/>
        <a:p>
          <a:endParaRPr lang="en-US"/>
        </a:p>
      </dgm:t>
    </dgm:pt>
    <dgm:pt modelId="{2D59E4BE-BC2A-6D42-A0CA-EB35F9962A95}">
      <dgm:prSet/>
      <dgm:spPr>
        <a:solidFill>
          <a:schemeClr val="tx1"/>
        </a:solidFill>
      </dgm:spPr>
      <dgm:t>
        <a:bodyPr/>
        <a:lstStyle/>
        <a:p>
          <a:pPr rtl="0"/>
          <a:r>
            <a:rPr lang="en-US" b="1" dirty="0" smtClean="0">
              <a:latin typeface="+mj-lt"/>
            </a:rPr>
            <a:t>Worm executes a copy of itself on another system</a:t>
          </a:r>
          <a:endParaRPr lang="en-US" dirty="0">
            <a:latin typeface="+mj-lt"/>
          </a:endParaRPr>
        </a:p>
      </dgm:t>
    </dgm:pt>
    <dgm:pt modelId="{3340C372-84F1-B94A-B534-B9991C46EF8A}" cxnId="{3E810C85-9CDF-484C-BD32-D08C501F85C4}" type="parTrans">
      <dgm:prSet/>
      <dgm:spPr/>
      <dgm:t>
        <a:bodyPr/>
        <a:lstStyle/>
        <a:p>
          <a:endParaRPr lang="en-US"/>
        </a:p>
      </dgm:t>
    </dgm:pt>
    <dgm:pt modelId="{3297917D-E07A-FD49-BBCB-1AC7E257EAB1}" cxnId="{3E810C85-9CDF-484C-BD32-D08C501F85C4}" type="sibTrans">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smtClean="0">
              <a:solidFill>
                <a:schemeClr val="tx1"/>
              </a:solidFill>
              <a:latin typeface="+mj-lt"/>
            </a:rPr>
            <a:t>Remote file access or transfer capability</a:t>
          </a:r>
          <a:endParaRPr lang="en-US" b="1" dirty="0">
            <a:solidFill>
              <a:schemeClr val="tx1"/>
            </a:solidFill>
            <a:latin typeface="+mj-lt"/>
          </a:endParaRPr>
        </a:p>
      </dgm:t>
    </dgm:pt>
    <dgm:pt modelId="{AB3C6213-56CE-374D-BDF6-B8DB761B18D7}" cxnId="{16F69619-9DE5-DB4A-BD5C-24B893845576}" type="parTrans">
      <dgm:prSet/>
      <dgm:spPr/>
      <dgm:t>
        <a:bodyPr/>
        <a:lstStyle/>
        <a:p>
          <a:endParaRPr lang="en-US"/>
        </a:p>
      </dgm:t>
    </dgm:pt>
    <dgm:pt modelId="{C2125D76-B333-0947-8B38-078DB901193C}" cxnId="{16F69619-9DE5-DB4A-BD5C-24B893845576}" type="sibTrans">
      <dgm:prSet/>
      <dgm:spPr/>
      <dgm:t>
        <a:bodyPr/>
        <a:lstStyle/>
        <a:p>
          <a:endParaRPr lang="en-US"/>
        </a:p>
      </dgm:t>
    </dgm:pt>
    <dgm:pt modelId="{3777E620-C955-3E4B-B5FF-DF53E3D76AB6}">
      <dgm:prSet/>
      <dgm:spPr>
        <a:solidFill>
          <a:schemeClr val="tx1"/>
        </a:solidFill>
      </dgm:spPr>
      <dgm:t>
        <a:bodyPr/>
        <a:lstStyle/>
        <a:p>
          <a:pPr rtl="0"/>
          <a:r>
            <a:rPr lang="en-US" b="1" dirty="0" smtClean="0">
              <a:latin typeface="+mj-lt"/>
            </a:rPr>
            <a:t>Worm uses a remote file access or transfer service to copy itself from one system to the other</a:t>
          </a:r>
          <a:endParaRPr lang="en-US" dirty="0">
            <a:latin typeface="+mj-lt"/>
          </a:endParaRPr>
        </a:p>
      </dgm:t>
    </dgm:pt>
    <dgm:pt modelId="{CBB4F215-E494-4841-B865-3F020F84F5F5}" cxnId="{0A1C3AE5-6226-7641-89D9-2B462BB3F318}" type="parTrans">
      <dgm:prSet/>
      <dgm:spPr/>
      <dgm:t>
        <a:bodyPr/>
        <a:lstStyle/>
        <a:p>
          <a:endParaRPr lang="en-US"/>
        </a:p>
      </dgm:t>
    </dgm:pt>
    <dgm:pt modelId="{D9E5CAA6-4D84-5446-A69A-6A884ABCDE7B}" cxnId="{0A1C3AE5-6226-7641-89D9-2B462BB3F318}" type="sibTrans">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smtClean="0">
              <a:solidFill>
                <a:schemeClr val="tx1"/>
              </a:solidFill>
              <a:latin typeface="+mj-lt"/>
            </a:rPr>
            <a:t>Remote login capability</a:t>
          </a:r>
          <a:endParaRPr lang="en-US" b="1" dirty="0">
            <a:solidFill>
              <a:schemeClr val="tx1"/>
            </a:solidFill>
            <a:latin typeface="+mj-lt"/>
          </a:endParaRPr>
        </a:p>
      </dgm:t>
    </dgm:pt>
    <dgm:pt modelId="{268587F9-9424-204D-8DFD-BB10622FDF09}" cxnId="{E6938C4F-CF56-C14A-99BB-3DCB38261C5E}" type="parTrans">
      <dgm:prSet/>
      <dgm:spPr/>
      <dgm:t>
        <a:bodyPr/>
        <a:lstStyle/>
        <a:p>
          <a:endParaRPr lang="en-US"/>
        </a:p>
      </dgm:t>
    </dgm:pt>
    <dgm:pt modelId="{4E25DBAC-D8D0-854D-901C-DA80AD636C96}" cxnId="{E6938C4F-CF56-C14A-99BB-3DCB38261C5E}" type="sibTrans">
      <dgm:prSet/>
      <dgm:spPr/>
      <dgm:t>
        <a:bodyPr/>
        <a:lstStyle/>
        <a:p>
          <a:endParaRPr lang="en-US"/>
        </a:p>
      </dgm:t>
    </dgm:pt>
    <dgm:pt modelId="{DD25D6CF-B048-C345-ADA8-70947047FD6A}">
      <dgm:prSet/>
      <dgm:spPr>
        <a:solidFill>
          <a:schemeClr val="tx1"/>
        </a:solidFill>
      </dgm:spPr>
      <dgm:t>
        <a:bodyPr/>
        <a:lstStyle/>
        <a:p>
          <a:pPr rtl="0"/>
          <a:r>
            <a:rPr lang="en-US" b="1" dirty="0" smtClean="0">
              <a:latin typeface="+mj-lt"/>
            </a:rPr>
            <a:t>Worm logs onto a remote system as a user and then uses commands to copy itself from one system to the other</a:t>
          </a:r>
          <a:endParaRPr lang="en-US" b="1" dirty="0">
            <a:latin typeface="+mj-lt"/>
          </a:endParaRPr>
        </a:p>
      </dgm:t>
    </dgm:pt>
    <dgm:pt modelId="{51B03FA5-724F-2346-9ABC-93A0ABFD4651}" cxnId="{BF1EB1D1-5A7A-A748-A6CA-1A41B67DD0FD}" type="parTrans">
      <dgm:prSet/>
      <dgm:spPr/>
      <dgm:t>
        <a:bodyPr/>
        <a:lstStyle/>
        <a:p>
          <a:endParaRPr lang="en-US"/>
        </a:p>
      </dgm:t>
    </dgm:pt>
    <dgm:pt modelId="{92D4CA32-4545-9F42-BFAC-F50AB3F4187D}" cxnId="{BF1EB1D1-5A7A-A748-A6CA-1A41B67DD0FD}" type="sibTrans">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t>
        <a:bodyPr/>
        <a:lstStyle/>
        <a:p>
          <a:endParaRPr lang="en-US"/>
        </a:p>
      </dgm:t>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t>
        <a:bodyPr/>
        <a:lstStyle/>
        <a:p>
          <a:endParaRPr lang="en-US"/>
        </a:p>
      </dgm:t>
    </dgm:pt>
    <dgm:pt modelId="{F78E7295-D7EB-CD46-9D6D-375BC99FA006}" type="pres">
      <dgm:prSet presAssocID="{FE9713D8-29EE-EA44-A8A1-19FCD176683E}" presName="descendantText" presStyleLbl="alignAccFollowNode1" presStyleIdx="0" presStyleCnt="5">
        <dgm:presLayoutVars>
          <dgm:bulletEnabled val="1"/>
        </dgm:presLayoutVars>
      </dgm:prSet>
      <dgm:spPr/>
      <dgm:t>
        <a:bodyPr/>
        <a:lstStyle/>
        <a:p>
          <a:endParaRPr lang="en-US"/>
        </a:p>
      </dgm:t>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t>
        <a:bodyPr/>
        <a:lstStyle/>
        <a:p>
          <a:endParaRPr lang="en-US"/>
        </a:p>
      </dgm:t>
    </dgm:pt>
    <dgm:pt modelId="{00F1EE6F-A680-5D47-BE2C-5D9099BCAD7E}" type="pres">
      <dgm:prSet presAssocID="{AA9D2254-12C4-E64B-9A8F-9C7D772879C9}" presName="descendantText" presStyleLbl="alignAccFollowNode1" presStyleIdx="1" presStyleCnt="5">
        <dgm:presLayoutVars>
          <dgm:bulletEnabled val="1"/>
        </dgm:presLayoutVars>
      </dgm:prSet>
      <dgm:spPr/>
      <dgm:t>
        <a:bodyPr/>
        <a:lstStyle/>
        <a:p>
          <a:endParaRPr lang="en-US"/>
        </a:p>
      </dgm:t>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t>
        <a:bodyPr/>
        <a:lstStyle/>
        <a:p>
          <a:endParaRPr lang="en-US"/>
        </a:p>
      </dgm:t>
    </dgm:pt>
    <dgm:pt modelId="{EAE3CD11-86DC-D148-B0A4-B97E022278AC}" type="pres">
      <dgm:prSet presAssocID="{EDE8EA06-1C38-564B-B1C9-2264B4F44BC2}" presName="descendantText" presStyleLbl="alignAccFollowNode1" presStyleIdx="2" presStyleCnt="5">
        <dgm:presLayoutVars>
          <dgm:bulletEnabled val="1"/>
        </dgm:presLayoutVars>
      </dgm:prSet>
      <dgm:spPr/>
      <dgm:t>
        <a:bodyPr/>
        <a:lstStyle/>
        <a:p>
          <a:endParaRPr lang="en-US"/>
        </a:p>
      </dgm:t>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t>
        <a:bodyPr/>
        <a:lstStyle/>
        <a:p>
          <a:endParaRPr lang="en-US"/>
        </a:p>
      </dgm:t>
    </dgm:pt>
    <dgm:pt modelId="{177802D0-FB31-4B41-8EB4-26CD25007ABC}" type="pres">
      <dgm:prSet presAssocID="{FCAA0E17-EBD1-7E49-939C-57128952A9AF}" presName="descendantText" presStyleLbl="alignAccFollowNode1" presStyleIdx="3" presStyleCnt="5">
        <dgm:presLayoutVars>
          <dgm:bulletEnabled val="1"/>
        </dgm:presLayoutVars>
      </dgm:prSet>
      <dgm:spPr/>
      <dgm:t>
        <a:bodyPr/>
        <a:lstStyle/>
        <a:p>
          <a:endParaRPr lang="en-US"/>
        </a:p>
      </dgm:t>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t>
        <a:bodyPr/>
        <a:lstStyle/>
        <a:p>
          <a:endParaRPr lang="en-US"/>
        </a:p>
      </dgm:t>
    </dgm:pt>
    <dgm:pt modelId="{F548D0B3-D601-2640-9C5D-22FE0D733D27}" type="pres">
      <dgm:prSet presAssocID="{847B1FB8-52B7-774A-82B7-A4AE44215322}" presName="descendantText" presStyleLbl="alignAccFollowNode1" presStyleIdx="4" presStyleCnt="5">
        <dgm:presLayoutVars>
          <dgm:bulletEnabled val="1"/>
        </dgm:presLayoutVars>
      </dgm:prSet>
      <dgm:spPr/>
      <dgm:t>
        <a:bodyPr/>
        <a:lstStyle/>
        <a:p>
          <a:endParaRPr lang="en-US"/>
        </a:p>
      </dgm:t>
    </dgm:pt>
  </dgm:ptLst>
  <dgm:cxnLst>
    <dgm:cxn modelId="{0A1C3AE5-6226-7641-89D9-2B462BB3F318}" srcId="{FCAA0E17-EBD1-7E49-939C-57128952A9AF}" destId="{3777E620-C955-3E4B-B5FF-DF53E3D76AB6}" srcOrd="0" destOrd="0" parTransId="{CBB4F215-E494-4841-B865-3F020F84F5F5}" sibTransId="{D9E5CAA6-4D84-5446-A69A-6A884ABCDE7B}"/>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51372E59-330B-2F40-B3FD-D06E674932FF}" type="presOf" srcId="{DD25D6CF-B048-C345-ADA8-70947047FD6A}" destId="{F548D0B3-D601-2640-9C5D-22FE0D733D27}"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0C00E520-51B5-C644-A901-F49445C665CA}" type="presOf" srcId="{EDE8EA06-1C38-564B-B1C9-2264B4F44BC2}" destId="{3643834B-A836-AE40-8CCA-98EC9257C527}" srcOrd="0" destOrd="0" presId="urn:microsoft.com/office/officeart/2005/8/layout/vList5"/>
    <dgm:cxn modelId="{2F7F6693-08D0-124C-82B0-561992704CAB}" type="presOf" srcId="{EA82C179-6CD6-DF4C-9775-B576BB1B1279}" destId="{F78E7295-D7EB-CD46-9D6D-375BC99FA006}"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6A2D1AC5-5678-6742-B960-E644A0A1087E}" type="presOf" srcId="{FE9713D8-29EE-EA44-A8A1-19FCD176683E}" destId="{E1E0970F-0907-F244-BFE7-FA3A665AC84A}"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BBEA0A10-A636-4440-B4B0-C0A86A171BA2}" type="presOf" srcId="{9581EE21-956D-9848-81DE-D38356A52A2C}" destId="{00F1EE6F-A680-5D47-BE2C-5D9099BCAD7E}" srcOrd="0" destOrd="0" presId="urn:microsoft.com/office/officeart/2005/8/layout/vList5"/>
    <dgm:cxn modelId="{834BC056-4E30-1448-B6D3-A2B5892063D1}" srcId="{FE9713D8-29EE-EA44-A8A1-19FCD176683E}" destId="{EA82C179-6CD6-DF4C-9775-B576BB1B1279}" srcOrd="0" destOrd="0" parTransId="{49597E77-063A-EC41-A9DA-E5525E677EC5}" sibTransId="{B37FF192-4395-8849-B3C7-2DBB861A012D}"/>
    <dgm:cxn modelId="{5A044ED7-768A-AC4F-9CB5-E01CE40F8A80}" type="presOf" srcId="{2D59E4BE-BC2A-6D42-A0CA-EB35F9962A95}" destId="{EAE3CD11-86DC-D148-B0A4-B97E022278AC}"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0AD2CE7B-3C93-7D44-8032-C9A43DD64E0A}" srcId="{FE9713D8-29EE-EA44-A8A1-19FCD176683E}" destId="{307F5F63-B4E8-1C4E-96E5-9C9A1945C20B}" srcOrd="1" destOrd="0" parTransId="{DDA9EFE2-0130-5E45-A8C4-75F46E8F19ED}" sibTransId="{BE403B6D-6F8E-EA4A-A125-8BA210581358}"/>
    <dgm:cxn modelId="{884169DC-E20F-6F45-B6D4-FCA01AB7AB48}" type="presOf" srcId="{AA9D2254-12C4-E64B-9A8F-9C7D772879C9}" destId="{AA46F3A1-973A-D541-8C10-D6332E49AB54}" srcOrd="0" destOrd="0" presId="urn:microsoft.com/office/officeart/2005/8/layout/vList5"/>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gm:t>
    </dgm:pt>
    <dgm:pt modelId="{4A5A9392-277E-0141-96F4-A980AFB0B235}" cxnId="{587790E3-CD85-2B4F-A5AD-6D7A79C6AD92}" type="parTrans">
      <dgm:prSet/>
      <dgm:spPr/>
      <dgm:t>
        <a:bodyPr/>
        <a:lstStyle/>
        <a:p>
          <a:endParaRPr lang="en-US"/>
        </a:p>
      </dgm:t>
    </dgm:pt>
    <dgm:pt modelId="{02874A0E-7485-C345-9473-025301E04B6C}" cxnId="{587790E3-CD85-2B4F-A5AD-6D7A79C6AD92}" type="sibTrans">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smtClean="0">
              <a:solidFill>
                <a:schemeClr val="bg1"/>
              </a:solidFill>
            </a:rPr>
            <a:t>It spread as a worm by aggressively scanning both local and random remote networks, attempting to exploit a vulnerability in the </a:t>
          </a:r>
          <a:r>
            <a:rPr lang="en-US" b="1" dirty="0" smtClean="0">
              <a:solidFill>
                <a:schemeClr val="bg1"/>
              </a:solidFill>
            </a:rPr>
            <a:t>Server Message Block protocol file </a:t>
          </a:r>
          <a:r>
            <a:rPr lang="en-US" b="1" dirty="0" smtClean="0">
              <a:solidFill>
                <a:schemeClr val="bg1"/>
              </a:solidFill>
            </a:rPr>
            <a:t>sharing service on unpatched Windows systems</a:t>
          </a:r>
          <a:endParaRPr lang="en-US" b="1" dirty="0">
            <a:solidFill>
              <a:schemeClr val="bg1"/>
            </a:solidFill>
          </a:endParaRPr>
        </a:p>
      </dgm:t>
    </dgm:pt>
    <dgm:pt modelId="{C5780629-0D1B-D24E-B996-B5708F0A4206}" cxnId="{F13280B1-4C5A-D644-A621-5D92F02EBD30}" type="parTrans">
      <dgm:prSet/>
      <dgm:spPr/>
      <dgm:t>
        <a:bodyPr/>
        <a:lstStyle/>
        <a:p>
          <a:endParaRPr lang="en-US"/>
        </a:p>
      </dgm:t>
    </dgm:pt>
    <dgm:pt modelId="{7B12CD30-D8B9-7346-A243-04016560B6A2}" cxnId="{F13280B1-4C5A-D644-A621-5D92F02EBD30}" type="sibTrans">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gm:t>
    </dgm:pt>
    <dgm:pt modelId="{B7C0F894-5AEC-884C-81E1-56D824632049}" cxnId="{47E1A177-6FE9-664E-95B2-C3EB2D353DC9}" type="parTrans">
      <dgm:prSet/>
      <dgm:spPr/>
      <dgm:t>
        <a:bodyPr/>
        <a:lstStyle/>
        <a:p>
          <a:endParaRPr lang="en-US"/>
        </a:p>
      </dgm:t>
    </dgm:pt>
    <dgm:pt modelId="{A0B1511A-5F7C-DE4E-8F5C-9B86108765F2}" cxnId="{47E1A177-6FE9-664E-95B2-C3EB2D353DC9}" type="sibTrans">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smtClean="0">
              <a:solidFill>
                <a:schemeClr val="bg1"/>
              </a:solidFill>
            </a:rPr>
            <a:t>Once installed on infected systems, it also encrypted files, demanding a ransom payment to recover them</a:t>
          </a:r>
          <a:endParaRPr lang="en-US" b="1" dirty="0">
            <a:solidFill>
              <a:schemeClr val="bg1"/>
            </a:solidFill>
          </a:endParaRPr>
        </a:p>
      </dgm:t>
    </dgm:pt>
    <dgm:pt modelId="{A09DBAFD-5349-0F45-8359-A93D035B9D26}" cxnId="{A82DAACE-5958-F346-A17B-371ACB6021D3}" type="parTrans">
      <dgm:prSet/>
      <dgm:spPr/>
      <dgm:t>
        <a:bodyPr/>
        <a:lstStyle/>
        <a:p>
          <a:endParaRPr lang="en-US"/>
        </a:p>
      </dgm:t>
    </dgm:pt>
    <dgm:pt modelId="{50218FF3-7EDA-5747-B7E4-8002F1B899D1}" cxnId="{A82DAACE-5958-F346-A17B-371ACB6021D3}" type="sibTrans">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t>
        <a:bodyPr/>
        <a:lstStyle/>
        <a:p>
          <a:endParaRPr lang="en-US"/>
        </a:p>
      </dgm:t>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t>
        <a:bodyPr/>
        <a:lstStyle/>
        <a:p>
          <a:endParaRPr lang="en-US"/>
        </a:p>
      </dgm:t>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t>
        <a:bodyPr/>
        <a:lstStyle/>
        <a:p>
          <a:endParaRPr lang="en-US"/>
        </a:p>
      </dgm:t>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t>
        <a:bodyPr/>
        <a:lstStyle/>
        <a:p>
          <a:endParaRPr lang="en-US"/>
        </a:p>
      </dgm:t>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t>
        <a:bodyPr/>
        <a:lstStyle/>
        <a:p>
          <a:endParaRPr lang="en-US"/>
        </a:p>
      </dgm:t>
    </dgm:pt>
  </dgm:ptLst>
  <dgm:cxnLst>
    <dgm:cxn modelId="{47E1A177-6FE9-664E-95B2-C3EB2D353DC9}" srcId="{094CA9CD-D4B1-D740-B071-C60C0FB75068}" destId="{8191AEF8-830E-E444-912C-5E6B6736B38E}" srcOrd="2" destOrd="0" parTransId="{B7C0F894-5AEC-884C-81E1-56D824632049}" sibTransId="{A0B1511A-5F7C-DE4E-8F5C-9B86108765F2}"/>
    <dgm:cxn modelId="{587790E3-CD85-2B4F-A5AD-6D7A79C6AD92}" srcId="{094CA9CD-D4B1-D740-B071-C60C0FB75068}" destId="{6BD39E72-A2AE-9545-A5A8-E34ED852F2B9}" srcOrd="0" destOrd="0" parTransId="{4A5A9392-277E-0141-96F4-A980AFB0B235}" sibTransId="{02874A0E-7485-C345-9473-025301E04B6C}"/>
    <dgm:cxn modelId="{43179AA3-D76B-814F-B0A7-BBB951B8E682}" type="presOf" srcId="{094CA9CD-D4B1-D740-B071-C60C0FB75068}" destId="{73939C93-1CA8-8547-860E-73CA3DEA994E}" srcOrd="0" destOrd="0" presId="urn:microsoft.com/office/officeart/2005/8/layout/matrix3"/>
    <dgm:cxn modelId="{1EE73CB5-9C57-724A-BC3A-8D695EAAE4C7}" type="presOf" srcId="{8191AEF8-830E-E444-912C-5E6B6736B38E}" destId="{D65002E7-5471-E045-8899-52405CA0AECD}" srcOrd="0" destOrd="0" presId="urn:microsoft.com/office/officeart/2005/8/layout/matrix3"/>
    <dgm:cxn modelId="{B237569E-6D03-C24C-880B-9D70FE3B4FB1}" type="presOf" srcId="{6BD39E72-A2AE-9545-A5A8-E34ED852F2B9}" destId="{2A7E89E5-2DDA-BC41-A64E-74E0DF287100}"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smtClean="0">
              <a:solidFill>
                <a:schemeClr val="bg1"/>
              </a:solidFill>
            </a:rPr>
            <a:t>Worm Technology</a:t>
          </a:r>
          <a:endParaRPr lang="en-US" dirty="0">
            <a:solidFill>
              <a:schemeClr val="bg1"/>
            </a:solidFill>
          </a:endParaRPr>
        </a:p>
      </dgm:t>
    </dgm:pt>
    <dgm:pt modelId="{3C8E5403-F4A5-B24A-995F-8F6EA23BBA90}" cxnId="{7C9668B2-9BB5-1948-A541-BB650CCBB465}" type="parTrans">
      <dgm:prSet/>
      <dgm:spPr/>
      <dgm:t>
        <a:bodyPr/>
        <a:lstStyle/>
        <a:p>
          <a:endParaRPr lang="en-US"/>
        </a:p>
      </dgm:t>
    </dgm:pt>
    <dgm:pt modelId="{775E9DAD-8302-CE4B-8985-856710CB6A00}" cxnId="{7C9668B2-9BB5-1948-A541-BB650CCBB465}" type="sibTrans">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smtClean="0">
              <a:solidFill>
                <a:schemeClr val="bg1"/>
              </a:solidFill>
            </a:rPr>
            <a:t>Multi-exploit</a:t>
          </a:r>
          <a:endParaRPr lang="en-US" dirty="0">
            <a:solidFill>
              <a:schemeClr val="bg1"/>
            </a:solidFill>
          </a:endParaRPr>
        </a:p>
      </dgm:t>
    </dgm:pt>
    <dgm:pt modelId="{75993CAC-DE75-CD43-998E-612889418DA9}" cxnId="{C1F56846-45AC-A44B-86F5-0D091BA4D284}" type="parTrans">
      <dgm:prSet/>
      <dgm:spPr/>
      <dgm:t>
        <a:bodyPr/>
        <a:lstStyle/>
        <a:p>
          <a:endParaRPr lang="en-US"/>
        </a:p>
      </dgm:t>
    </dgm:pt>
    <dgm:pt modelId="{A88716E7-B013-5A4A-AB8E-A7CD910DF4C4}" cxnId="{C1F56846-45AC-A44B-86F5-0D091BA4D284}" type="sibTrans">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smtClean="0">
              <a:solidFill>
                <a:schemeClr val="bg1"/>
              </a:solidFill>
            </a:rPr>
            <a:t>Ultrafast spreading</a:t>
          </a:r>
          <a:endParaRPr lang="en-US" dirty="0">
            <a:solidFill>
              <a:schemeClr val="bg1"/>
            </a:solidFill>
          </a:endParaRPr>
        </a:p>
      </dgm:t>
    </dgm:pt>
    <dgm:pt modelId="{DE981C7D-ED4C-B543-A2C8-0AD90866AFC3}" cxnId="{359B4676-98B2-BE45-86FA-C212BB9B54B2}" type="parTrans">
      <dgm:prSet/>
      <dgm:spPr/>
      <dgm:t>
        <a:bodyPr/>
        <a:lstStyle/>
        <a:p>
          <a:endParaRPr lang="en-US"/>
        </a:p>
      </dgm:t>
    </dgm:pt>
    <dgm:pt modelId="{E892ECCC-7C3C-4B4A-BFE5-652FA95E2C5C}" cxnId="{359B4676-98B2-BE45-86FA-C212BB9B54B2}" type="sibTrans">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smtClean="0">
              <a:solidFill>
                <a:schemeClr val="bg1"/>
              </a:solidFill>
            </a:rPr>
            <a:t>Polymorphic</a:t>
          </a:r>
          <a:endParaRPr lang="en-US" dirty="0">
            <a:solidFill>
              <a:schemeClr val="bg1"/>
            </a:solidFill>
          </a:endParaRPr>
        </a:p>
      </dgm:t>
    </dgm:pt>
    <dgm:pt modelId="{965FC293-4343-D741-9AE6-B4D2C9C77C97}" cxnId="{B32E632C-A6B6-2A4F-BBB2-E99A405097FF}" type="parTrans">
      <dgm:prSet/>
      <dgm:spPr/>
      <dgm:t>
        <a:bodyPr/>
        <a:lstStyle/>
        <a:p>
          <a:endParaRPr lang="en-US"/>
        </a:p>
      </dgm:t>
    </dgm:pt>
    <dgm:pt modelId="{A017D4D8-CE84-A446-AEF0-B6AD7FA24DDB}" cxnId="{B32E632C-A6B6-2A4F-BBB2-E99A405097FF}" type="sibTrans">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smtClean="0">
              <a:solidFill>
                <a:schemeClr val="bg1"/>
              </a:solidFill>
            </a:rPr>
            <a:t>Metamorphic</a:t>
          </a:r>
          <a:endParaRPr lang="en-US" dirty="0">
            <a:solidFill>
              <a:schemeClr val="bg1"/>
            </a:solidFill>
          </a:endParaRPr>
        </a:p>
      </dgm:t>
    </dgm:pt>
    <dgm:pt modelId="{58CBE927-F0BA-B342-94CD-43FF424DB8C9}" cxnId="{2333364A-ED6E-3F43-A677-D4CD5178F20A}" type="parTrans">
      <dgm:prSet/>
      <dgm:spPr/>
      <dgm:t>
        <a:bodyPr/>
        <a:lstStyle/>
        <a:p>
          <a:endParaRPr lang="en-US"/>
        </a:p>
      </dgm:t>
    </dgm:pt>
    <dgm:pt modelId="{B9513E70-EE15-134F-B459-B5A1A048D977}" cxnId="{2333364A-ED6E-3F43-A677-D4CD5178F20A}" type="sibTrans">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smtClean="0">
              <a:solidFill>
                <a:schemeClr val="bg1"/>
              </a:solidFill>
            </a:rPr>
            <a:t>Multiplatform</a:t>
          </a:r>
          <a:endParaRPr lang="en-US" dirty="0">
            <a:solidFill>
              <a:schemeClr val="bg1"/>
            </a:solidFill>
          </a:endParaRPr>
        </a:p>
      </dgm:t>
    </dgm:pt>
    <dgm:pt modelId="{DAC8A6C2-F6C3-FF4B-B164-DA36C927C12E}" cxnId="{EE8755A8-7F62-F34B-9195-93FC5586D147}" type="parTrans">
      <dgm:prSet/>
      <dgm:spPr/>
      <dgm:t>
        <a:bodyPr/>
        <a:lstStyle/>
        <a:p>
          <a:endParaRPr lang="en-US"/>
        </a:p>
      </dgm:t>
    </dgm:pt>
    <dgm:pt modelId="{1830942C-06E5-AC41-A968-ED9094F0EF75}" cxnId="{EE8755A8-7F62-F34B-9195-93FC5586D147}" type="sibTrans">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t>
        <a:bodyPr/>
        <a:lstStyle/>
        <a:p>
          <a:endParaRPr lang="en-US"/>
        </a:p>
      </dgm:t>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t>
        <a:bodyPr/>
        <a:lstStyle/>
        <a:p>
          <a:endParaRPr lang="en-US"/>
        </a:p>
      </dgm:t>
    </dgm:pt>
    <dgm:pt modelId="{B4BEB0F9-D7FC-5B41-8A77-1772BE16071E}" type="pres">
      <dgm:prSet presAssocID="{EEB20E87-851C-974B-96BE-6ECD57A910D1}" presName="node" presStyleLbl="vennNode1" presStyleIdx="1" presStyleCnt="6">
        <dgm:presLayoutVars>
          <dgm:bulletEnabled val="1"/>
        </dgm:presLayoutVars>
      </dgm:prSet>
      <dgm:spPr/>
      <dgm:t>
        <a:bodyPr/>
        <a:lstStyle/>
        <a:p>
          <a:endParaRPr lang="en-US"/>
        </a:p>
      </dgm:t>
    </dgm:pt>
    <dgm:pt modelId="{FB105C74-5023-9549-9909-7AFC2BC8A41A}" type="pres">
      <dgm:prSet presAssocID="{7DBFA506-5E97-934F-ABC9-0484F6E0B52A}" presName="node" presStyleLbl="vennNode1" presStyleIdx="2" presStyleCnt="6">
        <dgm:presLayoutVars>
          <dgm:bulletEnabled val="1"/>
        </dgm:presLayoutVars>
      </dgm:prSet>
      <dgm:spPr/>
      <dgm:t>
        <a:bodyPr/>
        <a:lstStyle/>
        <a:p>
          <a:endParaRPr lang="en-US"/>
        </a:p>
      </dgm:t>
    </dgm:pt>
    <dgm:pt modelId="{14A307A0-559D-5F4E-A70F-C01D11B0546F}" type="pres">
      <dgm:prSet presAssocID="{7035CCCF-4BCD-1149-93BF-AB4D9DD2637F}" presName="node" presStyleLbl="vennNode1" presStyleIdx="3" presStyleCnt="6">
        <dgm:presLayoutVars>
          <dgm:bulletEnabled val="1"/>
        </dgm:presLayoutVars>
      </dgm:prSet>
      <dgm:spPr/>
      <dgm:t>
        <a:bodyPr/>
        <a:lstStyle/>
        <a:p>
          <a:endParaRPr lang="en-US"/>
        </a:p>
      </dgm:t>
    </dgm:pt>
    <dgm:pt modelId="{ADCE9D15-6654-AD4A-B316-C2451993F9C8}" type="pres">
      <dgm:prSet presAssocID="{B5138346-F05A-0340-9644-B2D5EA514E24}" presName="node" presStyleLbl="vennNode1" presStyleIdx="4" presStyleCnt="6">
        <dgm:presLayoutVars>
          <dgm:bulletEnabled val="1"/>
        </dgm:presLayoutVars>
      </dgm:prSet>
      <dgm:spPr/>
      <dgm:t>
        <a:bodyPr/>
        <a:lstStyle/>
        <a:p>
          <a:endParaRPr lang="en-US"/>
        </a:p>
      </dgm:t>
    </dgm:pt>
    <dgm:pt modelId="{6AF1FB02-7F67-9045-92F3-3A592F29C8AD}" type="pres">
      <dgm:prSet presAssocID="{70B507D9-95BF-3949-BB1B-6709582C38EC}" presName="node" presStyleLbl="vennNode1" presStyleIdx="5" presStyleCnt="6">
        <dgm:presLayoutVars>
          <dgm:bulletEnabled val="1"/>
        </dgm:presLayoutVars>
      </dgm:prSet>
      <dgm:spPr/>
      <dgm:t>
        <a:bodyPr/>
        <a:lstStyle/>
        <a:p>
          <a:endParaRPr lang="en-US"/>
        </a:p>
      </dgm:t>
    </dgm:pt>
  </dgm:ptLst>
  <dgm:cxnLst>
    <dgm:cxn modelId="{359B4676-98B2-BE45-86FA-C212BB9B54B2}" srcId="{10C02F25-8758-E84E-A06D-B72186D1564A}" destId="{7035CCCF-4BCD-1149-93BF-AB4D9DD2637F}" srcOrd="2" destOrd="0" parTransId="{DE981C7D-ED4C-B543-A2C8-0AD90866AFC3}" sibTransId="{E892ECCC-7C3C-4B4A-BFE5-652FA95E2C5C}"/>
    <dgm:cxn modelId="{BA7851B8-41B3-894E-A6DA-0C15C1BC030C}" type="presOf" srcId="{EEB20E87-851C-974B-96BE-6ECD57A910D1}" destId="{B4BEB0F9-D7FC-5B41-8A77-1772BE16071E}" srcOrd="0" destOrd="0" presId="urn:microsoft.com/office/officeart/2005/8/layout/radial3"/>
    <dgm:cxn modelId="{D6C3DF06-5B70-CD41-BDF5-34C5F5D275DC}" type="presOf" srcId="{03E06CB8-F099-F040-B8D5-AEEFD3820F05}" destId="{625233F0-3B1E-D642-A1FB-63572CD687F3}"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2333364A-ED6E-3F43-A677-D4CD5178F20A}" srcId="{10C02F25-8758-E84E-A06D-B72186D1564A}" destId="{70B507D9-95BF-3949-BB1B-6709582C38EC}" srcOrd="4" destOrd="0" parTransId="{58CBE927-F0BA-B342-94CD-43FF424DB8C9}" sibTransId="{B9513E70-EE15-134F-B459-B5A1A048D977}"/>
    <dgm:cxn modelId="{E2F8772E-945B-1E4E-A5CD-B0A229BE3A05}" type="presOf" srcId="{7DBFA506-5E97-934F-ABC9-0484F6E0B52A}" destId="{FB105C74-5023-9549-9909-7AFC2BC8A41A}"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E980AF3A-142B-E04B-94F9-D3B0423DBF2C}" type="presOf" srcId="{70B507D9-95BF-3949-BB1B-6709582C38EC}" destId="{6AF1FB02-7F67-9045-92F3-3A592F29C8AD}"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gm:t>
    </dgm:pt>
    <dgm:pt modelId="{9DB4402B-7FFB-A944-84C3-2A3BE0B025AB}" cxnId="{CD9C12F4-88D3-004F-B0BB-06A63A866C7F}" type="parTrans">
      <dgm:prSet/>
      <dgm:spPr/>
      <dgm:t>
        <a:bodyPr/>
        <a:lstStyle/>
        <a:p>
          <a:endParaRPr lang="en-US"/>
        </a:p>
      </dgm:t>
    </dgm:pt>
    <dgm:pt modelId="{E5FC4325-F380-7249-B7A4-3B1D970B3D23}" cxnId="{CD9C12F4-88D3-004F-B0BB-06A63A866C7F}" type="sibTrans">
      <dgm:prSet/>
      <dgm:spPr/>
      <dgm:t>
        <a:bodyPr/>
        <a:lstStyle/>
        <a:p>
          <a:endParaRPr lang="en-US"/>
        </a:p>
      </dgm:t>
    </dgm:pt>
    <dgm:pt modelId="{09C70A05-E9A6-FD4A-9121-F77133674EFC}">
      <dgm:prSet/>
      <dgm:spPr/>
      <dgm:t>
        <a:bodyPr/>
        <a:lstStyle/>
        <a:p>
          <a:pPr rtl="0"/>
          <a:r>
            <a:rPr lang="en-US" dirty="0" smtClean="0">
              <a:solidFill>
                <a:schemeClr val="bg1"/>
              </a:solidFill>
            </a:rPr>
            <a:t>In most cases the malware does not actively propagate as a worm does</a:t>
          </a:r>
          <a:endParaRPr lang="en-US" dirty="0">
            <a:solidFill>
              <a:schemeClr val="bg1"/>
            </a:solidFill>
          </a:endParaRPr>
        </a:p>
      </dgm:t>
    </dgm:pt>
    <dgm:pt modelId="{43888AFF-9C42-484D-9B04-61E6986A58B4}" cxnId="{049F9C66-7780-4946-8C89-D97725E70A5A}" type="parTrans">
      <dgm:prSet/>
      <dgm:spPr/>
      <dgm:t>
        <a:bodyPr/>
        <a:lstStyle/>
        <a:p>
          <a:endParaRPr lang="en-US"/>
        </a:p>
      </dgm:t>
    </dgm:pt>
    <dgm:pt modelId="{B7E02321-59E6-9D40-B369-48692AA07319}" cxnId="{049F9C66-7780-4946-8C89-D97725E70A5A}" type="sibTrans">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smtClean="0">
              <a:solidFill>
                <a:schemeClr val="bg1"/>
              </a:solidFill>
            </a:rPr>
            <a:t>Spreads when users visit the malicious Web page</a:t>
          </a:r>
          <a:endParaRPr lang="en-US" dirty="0">
            <a:solidFill>
              <a:schemeClr val="bg1"/>
            </a:solidFill>
          </a:endParaRPr>
        </a:p>
      </dgm:t>
    </dgm:pt>
    <dgm:pt modelId="{9236EC6A-CB23-5D45-8B3C-D06162FB724A}" cxnId="{FDC088EA-ADD6-C048-BC9D-870475530A65}" type="parTrans">
      <dgm:prSet/>
      <dgm:spPr/>
      <dgm:t>
        <a:bodyPr/>
        <a:lstStyle/>
        <a:p>
          <a:endParaRPr lang="en-US"/>
        </a:p>
      </dgm:t>
    </dgm:pt>
    <dgm:pt modelId="{FDE401BA-0895-D840-BE22-BE8C29AD44D9}" cxnId="{FDC088EA-ADD6-C048-BC9D-870475530A65}" type="sibTrans">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t>
        <a:bodyPr/>
        <a:lstStyle/>
        <a:p>
          <a:endParaRPr lang="en-US"/>
        </a:p>
      </dgm:t>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t>
        <a:bodyPr/>
        <a:lstStyle/>
        <a:p>
          <a:endParaRPr lang="en-US"/>
        </a:p>
      </dgm:t>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t>
        <a:bodyPr/>
        <a:lstStyle/>
        <a:p>
          <a:endParaRPr lang="en-US"/>
        </a:p>
      </dgm:t>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t>
        <a:bodyPr/>
        <a:lstStyle/>
        <a:p>
          <a:endParaRPr lang="en-US"/>
        </a:p>
      </dgm:t>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CD9C12F4-88D3-004F-B0BB-06A63A866C7F}" srcId="{99341733-3EA1-0144-9587-2624D3083024}" destId="{32697608-7E4E-444E-B154-202E987D0654}" srcOrd="0" destOrd="0" parTransId="{9DB4402B-7FFB-A944-84C3-2A3BE0B025AB}" sibTransId="{E5FC4325-F380-7249-B7A4-3B1D970B3D23}"/>
    <dgm:cxn modelId="{32727195-4377-FE46-81BB-C2BE148B3086}" type="presOf" srcId="{99341733-3EA1-0144-9587-2624D3083024}" destId="{8E592B8B-CC14-2D4D-937D-6934F57C9C57}" srcOrd="0" destOrd="0" presId="urn:microsoft.com/office/officeart/2005/8/layout/vList5"/>
    <dgm:cxn modelId="{6ED7BBF9-ED0D-0740-B516-2E03569C872D}" type="presOf" srcId="{09C70A05-E9A6-FD4A-9121-F77133674EFC}" destId="{1AD249A0-6B01-B341-8A3A-17F99B708EA3}"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smtClean="0">
              <a:solidFill>
                <a:schemeClr val="bg1"/>
              </a:solidFill>
            </a:rPr>
            <a:t>Places malware on websites without actually compromising them</a:t>
          </a:r>
          <a:endParaRPr lang="en-US" b="1" dirty="0">
            <a:solidFill>
              <a:schemeClr val="bg1"/>
            </a:solidFill>
          </a:endParaRPr>
        </a:p>
      </dgm:t>
    </dgm:pt>
    <dgm:pt modelId="{75B5DF45-DBB2-A947-A05E-2C2562E713A1}" cxnId="{0B50339D-5C3F-C84A-B205-61E8C92D5F96}" type="parTrans">
      <dgm:prSet/>
      <dgm:spPr/>
      <dgm:t>
        <a:bodyPr/>
        <a:lstStyle/>
        <a:p>
          <a:endParaRPr lang="en-US"/>
        </a:p>
      </dgm:t>
    </dgm:pt>
    <dgm:pt modelId="{40CA31C5-EA66-FB42-97B7-FC2DEC728C5F}" cxnId="{0B50339D-5C3F-C84A-B205-61E8C92D5F96}" type="sibTrans">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gm:t>
    </dgm:pt>
    <dgm:pt modelId="{F81E6284-5FD8-204A-9556-D5ADEDCC483C}" cxnId="{910F6907-07B3-4644-9084-2051D117C160}" type="parTrans">
      <dgm:prSet/>
      <dgm:spPr/>
      <dgm:t>
        <a:bodyPr/>
        <a:lstStyle/>
        <a:p>
          <a:endParaRPr lang="en-US"/>
        </a:p>
      </dgm:t>
    </dgm:pt>
    <dgm:pt modelId="{784CFD08-3317-8E4F-85C8-F22A19F5CEC1}" cxnId="{910F6907-07B3-4644-9084-2051D117C160}" type="sibTrans">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smtClean="0">
              <a:solidFill>
                <a:schemeClr val="bg1"/>
              </a:solidFill>
            </a:rPr>
            <a:t>Using these malicious ads, attackers can infect visitors to sites displaying them</a:t>
          </a:r>
          <a:endParaRPr lang="en-US" b="1" dirty="0">
            <a:solidFill>
              <a:schemeClr val="bg1"/>
            </a:solidFill>
          </a:endParaRPr>
        </a:p>
      </dgm:t>
    </dgm:pt>
    <dgm:pt modelId="{8E076889-F144-2947-A986-3F73716AB3C2}" cxnId="{FAA56E06-1C39-5849-B626-99EF6EF042DF}" type="parTrans">
      <dgm:prSet/>
      <dgm:spPr/>
      <dgm:t>
        <a:bodyPr/>
        <a:lstStyle/>
        <a:p>
          <a:endParaRPr lang="en-US"/>
        </a:p>
      </dgm:t>
    </dgm:pt>
    <dgm:pt modelId="{0FE84A6D-BBF7-5140-AB06-D900852FC6DB}" cxnId="{FAA56E06-1C39-5849-B626-99EF6EF042DF}" type="sibTrans">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gm:t>
    </dgm:pt>
    <dgm:pt modelId="{FA9DE815-4B9C-D341-84A7-7A1126F082C7}" cxnId="{D37BF765-E0F0-C248-B614-1BE89CD95287}" type="parTrans">
      <dgm:prSet/>
      <dgm:spPr/>
      <dgm:t>
        <a:bodyPr/>
        <a:lstStyle/>
        <a:p>
          <a:endParaRPr lang="en-US"/>
        </a:p>
      </dgm:t>
    </dgm:pt>
    <dgm:pt modelId="{9B79DA21-C4CA-2C44-BAB6-102B3945057E}" cxnId="{D37BF765-E0F0-C248-B614-1BE89CD95287}" type="sibTrans">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gm:t>
    </dgm:pt>
    <dgm:pt modelId="{B5DD50E9-E653-9E45-92C4-335422049F6B}" cxnId="{B33A463C-54A8-DB47-9AA9-98F048DCBD9B}" type="parTrans">
      <dgm:prSet/>
      <dgm:spPr/>
      <dgm:t>
        <a:bodyPr/>
        <a:lstStyle/>
        <a:p>
          <a:endParaRPr lang="en-US"/>
        </a:p>
      </dgm:t>
    </dgm:pt>
    <dgm:pt modelId="{31A80055-A771-234B-8811-CA4D90DDAF8D}" cxnId="{B33A463C-54A8-DB47-9AA9-98F048DCBD9B}" type="sibTrans">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gm:t>
    </dgm:pt>
    <dgm:pt modelId="{1C1F3C4E-E173-0043-BCF0-E6D0EF885559}" cxnId="{4AF89D09-BB2E-DC40-83AD-37B965230F7D}" type="parTrans">
      <dgm:prSet/>
      <dgm:spPr/>
      <dgm:t>
        <a:bodyPr/>
        <a:lstStyle/>
        <a:p>
          <a:endParaRPr lang="en-US"/>
        </a:p>
      </dgm:t>
    </dgm:pt>
    <dgm:pt modelId="{2CBFD52E-3572-6644-A139-76F98F82D18A}" cxnId="{4AF89D09-BB2E-DC40-83AD-37B965230F7D}" type="sibTrans">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t>
        <a:bodyPr/>
        <a:lstStyle/>
        <a:p>
          <a:endParaRPr lang="en-US"/>
        </a:p>
      </dgm:t>
    </dgm:pt>
    <dgm:pt modelId="{724A25A2-A8D4-1143-9F0B-7379DA60D3D7}" type="pres">
      <dgm:prSet presAssocID="{B1A3C26D-5433-3643-B410-DA3DE9FA397D}" presName="parentText" presStyleLbl="node1" presStyleIdx="0" presStyleCnt="6">
        <dgm:presLayoutVars>
          <dgm:chMax val="0"/>
          <dgm:bulletEnabled val="1"/>
        </dgm:presLayoutVars>
      </dgm:prSet>
      <dgm:spPr/>
      <dgm:t>
        <a:bodyPr/>
        <a:lstStyle/>
        <a:p>
          <a:endParaRPr lang="en-US"/>
        </a:p>
      </dgm:t>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t>
        <a:bodyPr/>
        <a:lstStyle/>
        <a:p>
          <a:endParaRPr lang="en-US"/>
        </a:p>
      </dgm:t>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t>
        <a:bodyPr/>
        <a:lstStyle/>
        <a:p>
          <a:endParaRPr lang="en-US"/>
        </a:p>
      </dgm:t>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t>
        <a:bodyPr/>
        <a:lstStyle/>
        <a:p>
          <a:endParaRPr lang="en-US"/>
        </a:p>
      </dgm:t>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t>
        <a:bodyPr/>
        <a:lstStyle/>
        <a:p>
          <a:endParaRPr lang="en-US"/>
        </a:p>
      </dgm:t>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t>
        <a:bodyPr/>
        <a:lstStyle/>
        <a:p>
          <a:endParaRPr lang="en-US"/>
        </a:p>
      </dgm:t>
    </dgm:pt>
  </dgm:ptLst>
  <dgm:cxnLst>
    <dgm:cxn modelId="{951D36B1-B6CF-9743-A90B-1D6729C11596}" type="presOf" srcId="{054727E8-9D7A-7C43-8A07-D4B1294FE9A6}" destId="{E49FACDF-C552-BD45-AFA0-D38572A1CA74}"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29278E9A-4A6F-C64A-9A22-A6CDA8A3CB14}" type="presOf" srcId="{A36B2ED6-6A9D-A94B-8AF6-1D9B17E9D759}" destId="{909A5F0D-7A87-E44E-B593-2BFE4E038310}" srcOrd="0" destOrd="0" presId="urn:microsoft.com/office/officeart/2005/8/layout/vList2"/>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4AF89D09-BB2E-DC40-83AD-37B965230F7D}" srcId="{044F9867-C69E-6B42-A699-09B0263AEE8C}" destId="{4CB8034E-F8C5-F54D-ABEC-819E36FE696A}" srcOrd="5" destOrd="0" parTransId="{1C1F3C4E-E173-0043-BCF0-E6D0EF885559}" sibTransId="{2CBFD52E-3572-6644-A139-76F98F82D18A}"/>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910F6907-07B3-4644-9084-2051D117C160}" srcId="{044F9867-C69E-6B42-A699-09B0263AEE8C}" destId="{FDC22411-CC85-B54E-890B-416569916F56}" srcOrd="1" destOrd="0" parTransId="{F81E6284-5FD8-204A-9556-D5ADEDCC483C}" sibTransId="{784CFD08-3317-8E4F-85C8-F22A19F5CEC1}"/>
    <dgm:cxn modelId="{B33A463C-54A8-DB47-9AA9-98F048DCBD9B}" srcId="{044F9867-C69E-6B42-A699-09B0263AEE8C}" destId="{A36B2ED6-6A9D-A94B-8AF6-1D9B17E9D759}" srcOrd="4" destOrd="0" parTransId="{B5DD50E9-E653-9E45-92C4-335422049F6B}" sibTransId="{31A80055-A771-234B-8811-CA4D90DDAF8D}"/>
    <dgm:cxn modelId="{FAA56E06-1C39-5849-B626-99EF6EF042DF}" srcId="{044F9867-C69E-6B42-A699-09B0263AEE8C}" destId="{054727E8-9D7A-7C43-8A07-D4B1294FE9A6}" srcOrd="2" destOrd="0" parTransId="{8E076889-F144-2947-A986-3F73716AB3C2}" sibTransId="{0FE84A6D-BBF7-5140-AB06-D900852FC6DB}"/>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09562" cy="4968552"/>
        <a:chOff x="0" y="0"/>
        <a:chExt cx="8609562" cy="4968552"/>
      </a:xfrm>
    </dsp:grpSpPr>
    <dsp:sp modelId="{D6683EB3-9145-414D-BA47-C91BB8F520AC}">
      <dsp:nvSpPr>
        <dsp:cNvPr id="3" name="Rounded Rectangle 2"/>
        <dsp:cNvSpPr/>
      </dsp:nvSpPr>
      <dsp:spPr bwMode="white">
        <a:xfrm>
          <a:off x="982062" y="0"/>
          <a:ext cx="3105345" cy="776336"/>
        </a:xfrm>
        <a:prstGeom prst="roundRect">
          <a:avLst>
            <a:gd name="adj" fmla="val 10000"/>
          </a:avLst>
        </a:prstGeom>
        <a:effectLst/>
      </dsp:spPr>
      <dsp:style>
        <a:lnRef idx="0">
          <a:schemeClr val="lt1"/>
        </a:lnRef>
        <a:fillRef idx="3">
          <a:schemeClr val="accent1"/>
        </a:fillRef>
        <a:effectRef idx="2">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b="1" dirty="0" smtClean="0">
              <a:solidFill>
                <a:schemeClr val="tx1"/>
              </a:solidFill>
              <a:effectLst/>
            </a:rPr>
            <a:t>Classified into two broad categories:</a:t>
          </a:r>
          <a:endParaRPr lang="en-US" b="1" dirty="0">
            <a:solidFill>
              <a:schemeClr val="tx1"/>
            </a:solidFill>
            <a:effectLst/>
          </a:endParaRPr>
        </a:p>
      </dsp:txBody>
      <dsp:txXfrm>
        <a:off x="982062" y="0"/>
        <a:ext cx="3105345" cy="776336"/>
      </dsp:txXfrm>
    </dsp:sp>
    <dsp:sp modelId="{EDB22133-E8C5-564E-9BDE-77A9A6AFF0D9}">
      <dsp:nvSpPr>
        <dsp:cNvPr id="4" name="Right Arrow 3"/>
        <dsp:cNvSpPr/>
      </dsp:nvSpPr>
      <dsp:spPr bwMode="white">
        <a:xfrm rot="5399999">
          <a:off x="2466805" y="844266"/>
          <a:ext cx="135859" cy="13585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2466805" y="844266"/>
        <a:ext cx="135859" cy="135859"/>
      </dsp:txXfrm>
    </dsp:sp>
    <dsp:sp modelId="{23949CA4-11FE-B44B-8096-7F92BA04476C}">
      <dsp:nvSpPr>
        <dsp:cNvPr id="5" name="Rounded Rectangle 4"/>
        <dsp:cNvSpPr/>
      </dsp:nvSpPr>
      <dsp:spPr bwMode="white">
        <a:xfrm>
          <a:off x="982062" y="1048054"/>
          <a:ext cx="3105345" cy="776336"/>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i="0" dirty="0" smtClean="0">
              <a:solidFill>
                <a:schemeClr val="dk1"/>
              </a:solidFill>
              <a:latin typeface="+mj-lt"/>
            </a:rPr>
            <a:t>Based first on how it spreads or propagates to reach the desired targets</a:t>
          </a:r>
          <a:endParaRPr lang="en-US" b="1" i="0" dirty="0">
            <a:solidFill>
              <a:schemeClr val="dk1"/>
            </a:solidFill>
            <a:latin typeface="+mj-lt"/>
          </a:endParaRPr>
        </a:p>
      </dsp:txBody>
      <dsp:txXfrm>
        <a:off x="982062" y="1048054"/>
        <a:ext cx="3105345" cy="776336"/>
      </dsp:txXfrm>
    </dsp:sp>
    <dsp:sp modelId="{AB73B6B3-49AA-5044-87E7-043168FDA1C2}">
      <dsp:nvSpPr>
        <dsp:cNvPr id="6" name="Right Arrow 5"/>
        <dsp:cNvSpPr/>
      </dsp:nvSpPr>
      <dsp:spPr bwMode="white">
        <a:xfrm rot="5399999">
          <a:off x="2466805" y="1892320"/>
          <a:ext cx="135859" cy="13585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2466805" y="1892320"/>
        <a:ext cx="135859" cy="135859"/>
      </dsp:txXfrm>
    </dsp:sp>
    <dsp:sp modelId="{318E9CFC-7000-5948-92CC-E06FCC323ED3}">
      <dsp:nvSpPr>
        <dsp:cNvPr id="7" name="Rounded Rectangle 6"/>
        <dsp:cNvSpPr/>
      </dsp:nvSpPr>
      <dsp:spPr bwMode="white">
        <a:xfrm>
          <a:off x="982062" y="2096108"/>
          <a:ext cx="3105345" cy="776336"/>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i="0" dirty="0" smtClean="0">
              <a:solidFill>
                <a:schemeClr val="dk1"/>
              </a:solidFill>
              <a:latin typeface="+mj-lt"/>
            </a:rPr>
            <a:t>Then on the actions or payloads it performs once a target is reached</a:t>
          </a:r>
          <a:endParaRPr lang="en-US" b="1" i="0" dirty="0">
            <a:solidFill>
              <a:schemeClr val="dk1"/>
            </a:solidFill>
            <a:latin typeface="+mj-lt"/>
          </a:endParaRPr>
        </a:p>
      </dsp:txBody>
      <dsp:txXfrm>
        <a:off x="982062" y="2096108"/>
        <a:ext cx="3105345" cy="776336"/>
      </dsp:txXfrm>
    </dsp:sp>
    <dsp:sp modelId="{CAF028A9-25B4-7042-8AC7-32B854073429}">
      <dsp:nvSpPr>
        <dsp:cNvPr id="8" name="Rounded Rectangle 7"/>
        <dsp:cNvSpPr/>
      </dsp:nvSpPr>
      <dsp:spPr bwMode="white">
        <a:xfrm>
          <a:off x="4522155" y="0"/>
          <a:ext cx="3105345" cy="776336"/>
        </a:xfrm>
        <a:prstGeom prst="roundRect">
          <a:avLst>
            <a:gd name="adj" fmla="val 10000"/>
          </a:avLst>
        </a:prstGeom>
      </dsp:spPr>
      <dsp:style>
        <a:lnRef idx="0">
          <a:schemeClr val="lt1"/>
        </a:lnRef>
        <a:fillRef idx="3">
          <a:schemeClr val="accent1"/>
        </a:fillRef>
        <a:effectRef idx="2">
          <a:scrgbClr r="0" g="0" b="0"/>
        </a:effectRef>
        <a:fontRef idx="minor">
          <a:schemeClr val="lt1"/>
        </a:fontRef>
      </dsp:style>
      <dsp:txBody>
        <a:bodyPr lIns="26670" tIns="26670" rIns="26670" bIns="2667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rtl="0">
            <a:lnSpc>
              <a:spcPct val="100000"/>
            </a:lnSpc>
            <a:spcBef>
              <a:spcPct val="0"/>
            </a:spcBef>
            <a:spcAft>
              <a:spcPct val="35000"/>
            </a:spcAft>
          </a:pPr>
          <a:r>
            <a:rPr lang="en-US" b="1" dirty="0" smtClean="0">
              <a:solidFill>
                <a:schemeClr val="tx1"/>
              </a:solidFill>
              <a:effectLst/>
            </a:rPr>
            <a:t>Also classified by: </a:t>
          </a:r>
          <a:endParaRPr lang="en-US" dirty="0">
            <a:solidFill>
              <a:schemeClr val="tx1"/>
            </a:solidFill>
            <a:effectLst/>
          </a:endParaRPr>
        </a:p>
      </dsp:txBody>
      <dsp:txXfrm>
        <a:off x="4522155" y="0"/>
        <a:ext cx="3105345" cy="776336"/>
      </dsp:txXfrm>
    </dsp:sp>
    <dsp:sp modelId="{3DDCB43C-A170-0943-B0D8-AF848C17E12A}">
      <dsp:nvSpPr>
        <dsp:cNvPr id="9" name="Right Arrow 8"/>
        <dsp:cNvSpPr/>
      </dsp:nvSpPr>
      <dsp:spPr bwMode="white">
        <a:xfrm rot="5399999">
          <a:off x="6006898" y="844266"/>
          <a:ext cx="135859" cy="13585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6006898" y="844266"/>
        <a:ext cx="135859" cy="135859"/>
      </dsp:txXfrm>
    </dsp:sp>
    <dsp:sp modelId="{BD5206BD-938A-9E47-BA58-471B4BFB7074}">
      <dsp:nvSpPr>
        <dsp:cNvPr id="10" name="Rounded Rectangle 9"/>
        <dsp:cNvSpPr/>
      </dsp:nvSpPr>
      <dsp:spPr bwMode="white">
        <a:xfrm>
          <a:off x="4522155" y="1048054"/>
          <a:ext cx="3105345" cy="776336"/>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i="0" dirty="0" smtClean="0">
              <a:solidFill>
                <a:schemeClr val="dk1"/>
              </a:solidFill>
              <a:latin typeface="+mj-lt"/>
            </a:rPr>
            <a:t>Those that need a host  program (parasitic code such as viruses)</a:t>
          </a:r>
          <a:endParaRPr lang="en-US" b="1" i="0" dirty="0">
            <a:solidFill>
              <a:schemeClr val="dk1"/>
            </a:solidFill>
            <a:latin typeface="+mj-lt"/>
          </a:endParaRPr>
        </a:p>
      </dsp:txBody>
      <dsp:txXfrm>
        <a:off x="4522155" y="1048054"/>
        <a:ext cx="3105345" cy="776336"/>
      </dsp:txXfrm>
    </dsp:sp>
    <dsp:sp modelId="{5294E86B-9DC9-C242-BE4F-6917AE89A034}">
      <dsp:nvSpPr>
        <dsp:cNvPr id="11" name="Right Arrow 10"/>
        <dsp:cNvSpPr/>
      </dsp:nvSpPr>
      <dsp:spPr bwMode="white">
        <a:xfrm rot="5399999">
          <a:off x="6006898" y="1892320"/>
          <a:ext cx="135859" cy="13585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6006898" y="1892320"/>
        <a:ext cx="135859" cy="135859"/>
      </dsp:txXfrm>
    </dsp:sp>
    <dsp:sp modelId="{96C0851B-4FB5-6248-AF53-A2A3E18CD2D5}">
      <dsp:nvSpPr>
        <dsp:cNvPr id="12" name="Rounded Rectangle 11"/>
        <dsp:cNvSpPr/>
      </dsp:nvSpPr>
      <dsp:spPr bwMode="white">
        <a:xfrm>
          <a:off x="4522155" y="2096108"/>
          <a:ext cx="3105345" cy="776336"/>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i="0" dirty="0" smtClean="0">
              <a:solidFill>
                <a:schemeClr val="dk1"/>
              </a:solidFill>
              <a:latin typeface="+mj-lt"/>
            </a:rPr>
            <a:t>Those that are independent, self-contained programs (worms, trojans, and bots)</a:t>
          </a:r>
          <a:endParaRPr lang="en-US" b="1" i="0" dirty="0">
            <a:solidFill>
              <a:schemeClr val="dk1"/>
            </a:solidFill>
            <a:latin typeface="+mj-lt"/>
          </a:endParaRPr>
        </a:p>
      </dsp:txBody>
      <dsp:txXfrm>
        <a:off x="4522155" y="2096108"/>
        <a:ext cx="3105345" cy="776336"/>
      </dsp:txXfrm>
    </dsp:sp>
    <dsp:sp modelId="{72589221-705F-AA40-B4C6-05F80364904C}">
      <dsp:nvSpPr>
        <dsp:cNvPr id="13" name="Right Arrow 12"/>
        <dsp:cNvSpPr/>
      </dsp:nvSpPr>
      <dsp:spPr bwMode="white">
        <a:xfrm rot="5399999">
          <a:off x="6006898" y="2940374"/>
          <a:ext cx="135859" cy="13585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6006898" y="2940374"/>
        <a:ext cx="135859" cy="135859"/>
      </dsp:txXfrm>
    </dsp:sp>
    <dsp:sp modelId="{2CFCC1E6-6884-8F42-AAC4-8F51DCBE28BD}">
      <dsp:nvSpPr>
        <dsp:cNvPr id="14" name="Rounded Rectangle 13"/>
        <dsp:cNvSpPr/>
      </dsp:nvSpPr>
      <dsp:spPr bwMode="white">
        <a:xfrm>
          <a:off x="4522155" y="3144162"/>
          <a:ext cx="3105345" cy="776336"/>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i="0" dirty="0" smtClean="0">
              <a:solidFill>
                <a:schemeClr val="dk1"/>
              </a:solidFill>
              <a:latin typeface="+mj-lt"/>
            </a:rPr>
            <a:t>Malware that does not replicate (trojans and spam  e-mail)</a:t>
          </a:r>
          <a:endParaRPr lang="en-US" b="1" i="0" dirty="0">
            <a:solidFill>
              <a:schemeClr val="dk1"/>
            </a:solidFill>
            <a:latin typeface="+mj-lt"/>
          </a:endParaRPr>
        </a:p>
      </dsp:txBody>
      <dsp:txXfrm>
        <a:off x="4522155" y="3144162"/>
        <a:ext cx="3105345" cy="776336"/>
      </dsp:txXfrm>
    </dsp:sp>
    <dsp:sp modelId="{73DDE64E-DD84-7746-BE01-849021843D34}">
      <dsp:nvSpPr>
        <dsp:cNvPr id="15" name="Right Arrow 14"/>
        <dsp:cNvSpPr/>
      </dsp:nvSpPr>
      <dsp:spPr bwMode="white">
        <a:xfrm rot="5399999">
          <a:off x="6006898" y="3988427"/>
          <a:ext cx="135859" cy="135859"/>
        </a:xfrm>
        <a:prstGeom prst="rightArrow">
          <a:avLst>
            <a:gd name="adj1" fmla="val 66700"/>
            <a:gd name="adj2" fmla="val 50000"/>
          </a:avLst>
        </a:prstGeom>
      </dsp:spPr>
      <dsp:style>
        <a:lnRef idx="0">
          <a:schemeClr val="accent1">
            <a:tint val="60000"/>
          </a:schemeClr>
        </a:lnRef>
        <a:fillRef idx="3">
          <a:schemeClr val="accent1">
            <a:tint val="60000"/>
          </a:schemeClr>
        </a:fillRef>
        <a:effectRef idx="2">
          <a:scrgbClr r="0" g="0" b="0"/>
        </a:effectRef>
        <a:fontRef idx="minor">
          <a:schemeClr val="lt1"/>
        </a:fontRef>
      </dsp:style>
      <dsp:txXfrm rot="5399999">
        <a:off x="6006898" y="3988427"/>
        <a:ext cx="135859" cy="135859"/>
      </dsp:txXfrm>
    </dsp:sp>
    <dsp:sp modelId="{BC9811A8-A431-9545-AB24-6FCE1425685B}">
      <dsp:nvSpPr>
        <dsp:cNvPr id="16" name="Rounded Rectangle 15"/>
        <dsp:cNvSpPr/>
      </dsp:nvSpPr>
      <dsp:spPr bwMode="white">
        <a:xfrm>
          <a:off x="4522155" y="4192216"/>
          <a:ext cx="3105345" cy="776336"/>
        </a:xfrm>
        <a:prstGeom prst="roundRect">
          <a:avLst>
            <a:gd name="adj" fmla="val 10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i="0" dirty="0" smtClean="0">
              <a:solidFill>
                <a:schemeClr val="dk1"/>
              </a:solidFill>
              <a:latin typeface="+mj-lt"/>
            </a:rPr>
            <a:t>Malware that does replicate (viruses and worms)</a:t>
          </a:r>
          <a:endParaRPr lang="en-US" b="1" i="0" dirty="0">
            <a:solidFill>
              <a:schemeClr val="dk1"/>
            </a:solidFill>
            <a:latin typeface="+mj-lt"/>
          </a:endParaRPr>
        </a:p>
      </dsp:txBody>
      <dsp:txXfrm>
        <a:off x="4522155" y="4192216"/>
        <a:ext cx="3105345" cy="7763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40960" cy="4608512"/>
        <a:chOff x="0" y="0"/>
        <a:chExt cx="8640960" cy="4608512"/>
      </a:xfrm>
    </dsp:grpSpPr>
    <dsp:sp modelId="{33A783DF-A826-E844-BB4F-7DB286566F73}">
      <dsp:nvSpPr>
        <dsp:cNvPr id="3" name="Rounded Rectangle 2"/>
        <dsp:cNvSpPr/>
      </dsp:nvSpPr>
      <dsp:spPr bwMode="white">
        <a:xfrm>
          <a:off x="0" y="0"/>
          <a:ext cx="2743162" cy="4608512"/>
        </a:xfrm>
        <a:prstGeom prst="roundRect">
          <a:avLst>
            <a:gd name="adj" fmla="val 10000"/>
          </a:avLst>
        </a:prstGeom>
        <a:solidFill>
          <a:schemeClr val="tx1"/>
        </a:solidFill>
        <a:ln>
          <a:solidFill>
            <a:schemeClr val="bg1"/>
          </a:solidFill>
        </a:ln>
      </dsp:spPr>
      <dsp:style>
        <a:lnRef idx="0">
          <a:schemeClr val="accent1"/>
        </a:lnRef>
        <a:fillRef idx="1">
          <a:schemeClr val="accent1">
            <a:tint val="40000"/>
          </a:schemeClr>
        </a:fillRef>
        <a:effectRef idx="2">
          <a:scrgbClr r="0" g="0" b="0"/>
        </a:effectRef>
        <a:fontRef idx="minor"/>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dk1"/>
              </a:solidFill>
            </a:rPr>
            <a:t>Spam</a:t>
          </a:r>
          <a:endParaRPr lang="en-US" dirty="0">
            <a:solidFill>
              <a:schemeClr val="dk1"/>
            </a:solidFill>
          </a:endParaRPr>
        </a:p>
      </dsp:txBody>
      <dsp:txXfrm>
        <a:off x="0" y="0"/>
        <a:ext cx="2743162" cy="4608512"/>
      </dsp:txXfrm>
    </dsp:sp>
    <dsp:sp modelId="{3FF2CAA5-6E7F-EF4C-9B02-6A90DD359AF1}">
      <dsp:nvSpPr>
        <dsp:cNvPr id="4" name="Rounded Rectangle 3"/>
        <dsp:cNvSpPr/>
      </dsp:nvSpPr>
      <dsp:spPr bwMode="white">
        <a:xfrm>
          <a:off x="274316" y="1382554"/>
          <a:ext cx="2194530" cy="905626"/>
        </a:xfrm>
        <a:prstGeom prst="roundRect">
          <a:avLst>
            <a:gd name="adj" fmla="val 10000"/>
          </a:avLst>
        </a:prstGeom>
        <a:solidFill>
          <a:schemeClr val="accent3">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Unsolicited bulk</a:t>
          </a:r>
          <a:endParaRPr lang="en-US" b="0" dirty="0" smtClean="0">
            <a:solidFill>
              <a:schemeClr val="bg1"/>
            </a:solidFill>
            <a:latin typeface="+mn-lt"/>
          </a:endParaRPr>
        </a:p>
        <a:p>
          <a:pPr lvl="0">
            <a:lnSpc>
              <a:spcPct val="100000"/>
            </a:lnSpc>
            <a:spcBef>
              <a:spcPct val="0"/>
            </a:spcBef>
            <a:spcAft>
              <a:spcPct val="35000"/>
            </a:spcAft>
          </a:pPr>
          <a:r>
            <a:rPr lang="en-US" b="0" dirty="0" smtClean="0">
              <a:solidFill>
                <a:schemeClr val="bg1"/>
              </a:solidFill>
              <a:latin typeface="+mn-lt"/>
            </a:rPr>
            <a:t> e-mail</a:t>
          </a:r>
        </a:p>
      </dsp:txBody>
      <dsp:txXfrm>
        <a:off x="274316" y="1382554"/>
        <a:ext cx="2194530" cy="905626"/>
      </dsp:txXfrm>
    </dsp:sp>
    <dsp:sp modelId="{6FE50D95-AA55-4744-8640-B2B3540673C3}">
      <dsp:nvSpPr>
        <dsp:cNvPr id="5" name="Rounded Rectangle 4"/>
        <dsp:cNvSpPr/>
      </dsp:nvSpPr>
      <dsp:spPr bwMode="white">
        <a:xfrm>
          <a:off x="274316" y="2427507"/>
          <a:ext cx="2194530" cy="905626"/>
        </a:xfrm>
        <a:prstGeom prst="roundRect">
          <a:avLst>
            <a:gd name="adj" fmla="val 10000"/>
          </a:avLst>
        </a:prstGeom>
        <a:solidFill>
          <a:schemeClr val="accent6">
            <a:lumMod val="40000"/>
            <a:lumOff val="60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Significant carrier of malware</a:t>
          </a:r>
        </a:p>
      </dsp:txBody>
      <dsp:txXfrm>
        <a:off x="274316" y="2427507"/>
        <a:ext cx="2194530" cy="905626"/>
      </dsp:txXfrm>
    </dsp:sp>
    <dsp:sp modelId="{46CCBB17-C841-654B-B78D-27845626891C}">
      <dsp:nvSpPr>
        <dsp:cNvPr id="6" name="Rounded Rectangle 5"/>
        <dsp:cNvSpPr/>
      </dsp:nvSpPr>
      <dsp:spPr bwMode="white">
        <a:xfrm>
          <a:off x="274316" y="3472460"/>
          <a:ext cx="2194530" cy="905626"/>
        </a:xfrm>
        <a:prstGeom prst="roundRect">
          <a:avLst>
            <a:gd name="adj" fmla="val 10000"/>
          </a:avLst>
        </a:prstGeom>
        <a:solidFill>
          <a:schemeClr val="accent5">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Used for phishing attacks</a:t>
          </a:r>
        </a:p>
      </dsp:txBody>
      <dsp:txXfrm>
        <a:off x="274316" y="3472460"/>
        <a:ext cx="2194530" cy="905626"/>
      </dsp:txXfrm>
    </dsp:sp>
    <dsp:sp modelId="{0FB8B290-EEEC-0C47-9F93-05681CD27AC2}">
      <dsp:nvSpPr>
        <dsp:cNvPr id="7" name="Rounded Rectangle 6"/>
        <dsp:cNvSpPr/>
      </dsp:nvSpPr>
      <dsp:spPr bwMode="white">
        <a:xfrm>
          <a:off x="2948899" y="0"/>
          <a:ext cx="2743162" cy="4608512"/>
        </a:xfrm>
        <a:prstGeom prst="roundRect">
          <a:avLst>
            <a:gd name="adj" fmla="val 10000"/>
          </a:avLst>
        </a:prstGeom>
        <a:solidFill>
          <a:schemeClr val="tx1"/>
        </a:solidFill>
        <a:ln>
          <a:solidFill>
            <a:schemeClr val="bg1"/>
          </a:solidFill>
        </a:ln>
      </dsp:spPr>
      <dsp:style>
        <a:lnRef idx="0">
          <a:schemeClr val="accent1"/>
        </a:lnRef>
        <a:fillRef idx="1">
          <a:schemeClr val="accent1">
            <a:tint val="40000"/>
          </a:schemeClr>
        </a:fillRef>
        <a:effectRef idx="2">
          <a:scrgbClr r="0" g="0" b="0"/>
        </a:effectRef>
        <a:fontRef idx="minor"/>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dk1"/>
              </a:solidFill>
              <a:latin typeface="+mn-lt"/>
            </a:rPr>
            <a:t>Trojan horse</a:t>
          </a:r>
          <a:endParaRPr>
            <a:solidFill>
              <a:schemeClr val="dk1"/>
            </a:solidFill>
          </a:endParaRPr>
        </a:p>
      </dsp:txBody>
      <dsp:txXfrm>
        <a:off x="2948899" y="0"/>
        <a:ext cx="2743162" cy="4608512"/>
      </dsp:txXfrm>
    </dsp:sp>
    <dsp:sp modelId="{8D1AB2C6-C8C2-264A-AB94-906857099761}">
      <dsp:nvSpPr>
        <dsp:cNvPr id="8" name="Rounded Rectangle 7"/>
        <dsp:cNvSpPr/>
      </dsp:nvSpPr>
      <dsp:spPr bwMode="white">
        <a:xfrm>
          <a:off x="3223215" y="1382554"/>
          <a:ext cx="2194530" cy="1390783"/>
        </a:xfrm>
        <a:prstGeom prst="roundRect">
          <a:avLst>
            <a:gd name="adj" fmla="val 10000"/>
          </a:avLst>
        </a:prstGeom>
        <a:solidFill>
          <a:schemeClr val="accent5">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Program or utility containing harmful hidden code</a:t>
          </a:r>
        </a:p>
      </dsp:txBody>
      <dsp:txXfrm>
        <a:off x="3223215" y="1382554"/>
        <a:ext cx="2194530" cy="1390783"/>
      </dsp:txXfrm>
    </dsp:sp>
    <dsp:sp modelId="{CA0D8F73-6837-6D4C-846D-34586ACB84FE}">
      <dsp:nvSpPr>
        <dsp:cNvPr id="9" name="Rounded Rectangle 8"/>
        <dsp:cNvSpPr/>
      </dsp:nvSpPr>
      <dsp:spPr bwMode="white">
        <a:xfrm>
          <a:off x="3223215" y="2987303"/>
          <a:ext cx="2194530" cy="1390783"/>
        </a:xfrm>
        <a:prstGeom prst="roundRect">
          <a:avLst>
            <a:gd name="adj" fmla="val 10000"/>
          </a:avLst>
        </a:prstGeom>
        <a:solidFill>
          <a:schemeClr val="accent3">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Used to accomplish functions that the attacker could not accomplish directly</a:t>
          </a:r>
        </a:p>
      </dsp:txBody>
      <dsp:txXfrm>
        <a:off x="3223215" y="2987303"/>
        <a:ext cx="2194530" cy="1390783"/>
      </dsp:txXfrm>
    </dsp:sp>
    <dsp:sp modelId="{E3CD1909-82DC-5245-8C0A-079E52A0B644}">
      <dsp:nvSpPr>
        <dsp:cNvPr id="10" name="Rounded Rectangle 9"/>
        <dsp:cNvSpPr/>
      </dsp:nvSpPr>
      <dsp:spPr bwMode="white">
        <a:xfrm>
          <a:off x="5897798" y="0"/>
          <a:ext cx="2743162" cy="4608512"/>
        </a:xfrm>
        <a:prstGeom prst="roundRect">
          <a:avLst>
            <a:gd name="adj" fmla="val 10000"/>
          </a:avLst>
        </a:prstGeom>
        <a:solidFill>
          <a:schemeClr val="tx1"/>
        </a:solidFill>
        <a:ln>
          <a:solidFill>
            <a:schemeClr val="bg1"/>
          </a:solidFill>
        </a:ln>
      </dsp:spPr>
      <dsp:style>
        <a:lnRef idx="0">
          <a:schemeClr val="accent1"/>
        </a:lnRef>
        <a:fillRef idx="1">
          <a:schemeClr val="accent1">
            <a:tint val="40000"/>
          </a:schemeClr>
        </a:fillRef>
        <a:effectRef idx="2">
          <a:scrgbClr r="0" g="0" b="0"/>
        </a:effectRef>
        <a:fontRef idx="minor"/>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dk1"/>
              </a:solidFill>
              <a:latin typeface="+mn-lt"/>
            </a:rPr>
            <a:t>Mobile phone Trojans</a:t>
          </a:r>
          <a:endParaRPr>
            <a:solidFill>
              <a:schemeClr val="dk1"/>
            </a:solidFill>
          </a:endParaRPr>
        </a:p>
      </dsp:txBody>
      <dsp:txXfrm>
        <a:off x="5897798" y="0"/>
        <a:ext cx="2743162" cy="4608512"/>
      </dsp:txXfrm>
    </dsp:sp>
    <dsp:sp modelId="{C8375C9C-C22E-4441-BF7D-39B9C69C123B}">
      <dsp:nvSpPr>
        <dsp:cNvPr id="11" name="Rounded Rectangle 10"/>
        <dsp:cNvSpPr/>
      </dsp:nvSpPr>
      <dsp:spPr bwMode="white">
        <a:xfrm>
          <a:off x="6172114" y="1382554"/>
          <a:ext cx="2194530" cy="1390783"/>
        </a:xfrm>
        <a:prstGeom prst="roundRect">
          <a:avLst>
            <a:gd name="adj" fmla="val 10000"/>
          </a:avLst>
        </a:prstGeom>
        <a:solidFill>
          <a:schemeClr val="accent3">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First appeared in 2004 (</a:t>
          </a:r>
          <a:r>
            <a:rPr lang="en-US" b="0" dirty="0" err="1" smtClean="0">
              <a:solidFill>
                <a:schemeClr val="bg1"/>
              </a:solidFill>
              <a:latin typeface="+mn-lt"/>
            </a:rPr>
            <a:t>Skuller</a:t>
          </a:r>
          <a:r>
            <a:rPr lang="en-US" b="0" dirty="0" smtClean="0">
              <a:solidFill>
                <a:schemeClr val="bg1"/>
              </a:solidFill>
              <a:latin typeface="+mn-lt"/>
            </a:rPr>
            <a:t>)</a:t>
          </a:r>
        </a:p>
      </dsp:txBody>
      <dsp:txXfrm>
        <a:off x="6172114" y="1382554"/>
        <a:ext cx="2194530" cy="1390783"/>
      </dsp:txXfrm>
    </dsp:sp>
    <dsp:sp modelId="{4453455A-2854-964D-B616-448291BE042A}">
      <dsp:nvSpPr>
        <dsp:cNvPr id="12" name="Rounded Rectangle 11"/>
        <dsp:cNvSpPr/>
      </dsp:nvSpPr>
      <dsp:spPr bwMode="white">
        <a:xfrm>
          <a:off x="6172114" y="2987303"/>
          <a:ext cx="2194530" cy="1390783"/>
        </a:xfrm>
        <a:prstGeom prst="roundRect">
          <a:avLst>
            <a:gd name="adj" fmla="val 10000"/>
          </a:avLst>
        </a:prstGeom>
        <a:solidFill>
          <a:schemeClr val="accent6">
            <a:lumMod val="40000"/>
            <a:lumOff val="60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45720" tIns="34290" rIns="4572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b="0" dirty="0" smtClean="0">
              <a:solidFill>
                <a:schemeClr val="bg1"/>
              </a:solidFill>
              <a:latin typeface="+mn-lt"/>
            </a:rPr>
            <a:t>Target is the smartphone</a:t>
          </a:r>
        </a:p>
      </dsp:txBody>
      <dsp:txXfrm>
        <a:off x="6172114" y="2987303"/>
        <a:ext cx="2194530" cy="13907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712968" cy="4852392"/>
        <a:chOff x="0" y="0"/>
        <a:chExt cx="8712968" cy="4852392"/>
      </a:xfrm>
    </dsp:grpSpPr>
    <dsp:sp modelId="{4028CC31-1B14-9049-A7D7-E65031D08E0F}">
      <dsp:nvSpPr>
        <dsp:cNvPr id="3" name="Rectangles 2"/>
        <dsp:cNvSpPr/>
      </dsp:nvSpPr>
      <dsp:spPr bwMode="white">
        <a:xfrm>
          <a:off x="205032" y="237302"/>
          <a:ext cx="4166761" cy="2067011"/>
        </a:xfrm>
        <a:prstGeom prst="rect">
          <a:avLst/>
        </a:prstGeom>
      </dsp:spPr>
      <dsp:style>
        <a:lnRef idx="0">
          <a:schemeClr val="lt1"/>
        </a:lnRef>
        <a:fillRef idx="3">
          <a:schemeClr val="accent1"/>
        </a:fillRef>
        <a:effectRef idx="2">
          <a:scrgbClr r="0" g="0" b="0"/>
        </a:effectRef>
        <a:fontRef idx="minor">
          <a:schemeClr val="lt1"/>
        </a:fontRef>
      </dsp:style>
      <dsp:txBody>
        <a:bodyPr lIns="57150" tIns="57150" rIns="57150" bIns="5715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dirty="0" smtClean="0">
              <a:effectLst/>
              <a:latin typeface="+mn-lt"/>
              <a:ea typeface="MS PGothic" panose="020B0600070205080204" pitchFamily="-65" charset="-128"/>
            </a:rPr>
            <a:t>Chernobyl</a:t>
          </a:r>
          <a:r>
            <a:rPr lang="en-US" b="1" dirty="0" smtClean="0">
              <a:effectLst/>
              <a:ea typeface="MS PGothic" panose="020B0600070205080204" pitchFamily="-65" charset="-128"/>
            </a:rPr>
            <a:t> virus</a:t>
          </a:r>
          <a:endParaRPr lang="en-US" b="1" dirty="0">
            <a:effectLst/>
          </a:endParaRPr>
        </a:p>
        <a:p>
          <a:pPr lvl="1">
            <a:lnSpc>
              <a:spcPct val="100000"/>
            </a:lnSpc>
            <a:spcBef>
              <a:spcPct val="0"/>
            </a:spcBef>
            <a:spcAft>
              <a:spcPct val="15000"/>
            </a:spcAft>
            <a:buChar char="•"/>
          </a:pPr>
          <a:r>
            <a:rPr lang="en-US" b="1" dirty="0" smtClean="0">
              <a:effectLst/>
              <a:ea typeface="MS PGothic" panose="020B0600070205080204" pitchFamily="-65" charset="-128"/>
            </a:rPr>
            <a:t>First seen in 1998 </a:t>
          </a:r>
          <a:endParaRPr lang="en-US" b="1" dirty="0" smtClean="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Example of a destructive parasitic memory-resident Windows 95 and 98 virus</a:t>
          </a:r>
          <a:endParaRPr lang="en-US" b="1" dirty="0" smtClean="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032" y="237302"/>
        <a:ext cx="4166761" cy="2067011"/>
      </dsp:txXfrm>
    </dsp:sp>
    <dsp:sp modelId="{074F123A-5B09-A24D-9F49-D73992185EAF}">
      <dsp:nvSpPr>
        <dsp:cNvPr id="4" name="Rectangles 3"/>
        <dsp:cNvSpPr/>
      </dsp:nvSpPr>
      <dsp:spPr bwMode="white">
        <a:xfrm>
          <a:off x="4857549" y="218192"/>
          <a:ext cx="3803682" cy="2492959"/>
        </a:xfrm>
        <a:prstGeom prst="rect">
          <a:avLst/>
        </a:prstGeom>
      </dsp:spPr>
      <dsp:style>
        <a:lnRef idx="0">
          <a:schemeClr val="lt1"/>
        </a:lnRef>
        <a:fillRef idx="3">
          <a:schemeClr val="accent1"/>
        </a:fillRef>
        <a:effectRef idx="2">
          <a:scrgbClr r="0" g="0" b="0"/>
        </a:effectRef>
        <a:fontRef idx="minor">
          <a:schemeClr val="lt1"/>
        </a:fontRef>
      </dsp:style>
      <dsp:txBody>
        <a:bodyPr lIns="57150" tIns="57150" rIns="57150" bIns="5715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dirty="0" err="1" smtClean="0">
              <a:effectLst/>
              <a:ea typeface="MS PGothic" panose="020B0600070205080204" pitchFamily="-65" charset="-128"/>
            </a:rPr>
            <a:t>Klez</a:t>
          </a:r>
          <a:r>
            <a:rPr lang="en-US" b="1" dirty="0" smtClean="0">
              <a:effectLst/>
              <a:ea typeface="MS PGothic" panose="020B0600070205080204" pitchFamily="-65" charset="-128"/>
            </a:rPr>
            <a:t> </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Mass mailing worm infecting                                  Windows 95 to XP systems</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First seen in October 2001</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Spreads by e-mailing copies of itself to addresses found in the address book and in files on the system</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It can stop and delete some anti-virus programs running on the system</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On trigger date causes files on the hard drive to become empty</a:t>
          </a:r>
          <a:endParaRPr lang="en-US" b="1" dirty="0">
            <a:effectLst/>
            <a:ea typeface="MS PGothic" panose="020B0600070205080204" pitchFamily="-65" charset="-128"/>
          </a:endParaRPr>
        </a:p>
      </dsp:txBody>
      <dsp:txXfrm>
        <a:off x="4857549" y="218192"/>
        <a:ext cx="3803682" cy="2492959"/>
      </dsp:txXfrm>
    </dsp:sp>
    <dsp:sp modelId="{50B4F61C-6FC3-8546-A4AC-CA0B55E21DD5}">
      <dsp:nvSpPr>
        <dsp:cNvPr id="5" name="Rectangles 4"/>
        <dsp:cNvSpPr/>
      </dsp:nvSpPr>
      <dsp:spPr bwMode="white">
        <a:xfrm>
          <a:off x="2015851" y="2830011"/>
          <a:ext cx="4681636" cy="2022159"/>
        </a:xfrm>
        <a:prstGeom prst="rect">
          <a:avLst/>
        </a:prstGeom>
      </dsp:spPr>
      <dsp:style>
        <a:lnRef idx="0">
          <a:schemeClr val="lt1"/>
        </a:lnRef>
        <a:fillRef idx="3">
          <a:schemeClr val="accent1"/>
        </a:fillRef>
        <a:effectRef idx="2">
          <a:scrgbClr r="0" g="0" b="0"/>
        </a:effectRef>
        <a:fontRef idx="minor">
          <a:schemeClr val="lt1"/>
        </a:fontRef>
      </dsp:style>
      <dsp:txBody>
        <a:bodyPr lIns="57150" tIns="57150" rIns="57150" bIns="5715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b="1" dirty="0" err="1" smtClean="0">
              <a:effectLst/>
              <a:ea typeface="MS PGothic" panose="020B0600070205080204" pitchFamily="-65" charset="-128"/>
            </a:rPr>
            <a:t>Ransomware</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Encrypts the user’s data and demands payment in order to access the key needed to recover the information</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PC Cyborg Trojan (1989)</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Mid-2006 a number of worms and Trojans appeared that used public-key cryptography with </a:t>
          </a:r>
          <a:r>
            <a:rPr lang="en-US" b="1" dirty="0" err="1" smtClean="0">
              <a:effectLst/>
              <a:ea typeface="MS PGothic" panose="020B0600070205080204" pitchFamily="-65" charset="-128"/>
            </a:rPr>
            <a:t>incresasingly</a:t>
          </a:r>
          <a:r>
            <a:rPr lang="en-US" b="1" dirty="0" smtClean="0">
              <a:effectLst/>
              <a:ea typeface="MS PGothic" panose="020B0600070205080204" pitchFamily="-65" charset="-128"/>
            </a:rPr>
            <a:t> larger key sizes to encrypt data</a:t>
          </a:r>
          <a:endParaRPr lang="en-US" b="1" dirty="0">
            <a:effectLst/>
            <a:ea typeface="MS PGothic" panose="020B0600070205080204" pitchFamily="-65" charset="-128"/>
          </a:endParaRPr>
        </a:p>
        <a:p>
          <a:pPr lvl="1">
            <a:lnSpc>
              <a:spcPct val="100000"/>
            </a:lnSpc>
            <a:spcBef>
              <a:spcPct val="0"/>
            </a:spcBef>
            <a:spcAft>
              <a:spcPct val="15000"/>
            </a:spcAft>
            <a:buChar char="•"/>
          </a:pPr>
          <a:r>
            <a:rPr lang="en-US" b="1" dirty="0" smtClean="0">
              <a:effectLst/>
              <a:ea typeface="MS PGothic" panose="020B0600070205080204" pitchFamily="-65" charset="-128"/>
            </a:rPr>
            <a:t>The user needed to pay a ransom, or to make a purchase from certain sites, in order to receive the key to decrypt this data</a:t>
          </a:r>
          <a:endParaRPr lang="en-US" b="1" dirty="0">
            <a:effectLst/>
            <a:ea typeface="MS PGothic" panose="020B0600070205080204" pitchFamily="-65" charset="-128"/>
          </a:endParaRPr>
        </a:p>
      </dsp:txBody>
      <dsp:txXfrm>
        <a:off x="2015851" y="2830011"/>
        <a:ext cx="4681636" cy="20221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648200"/>
        <a:chOff x="0" y="0"/>
        <a:chExt cx="8229600" cy="4648200"/>
      </a:xfrm>
    </dsp:grpSpPr>
    <dsp:sp modelId="{6ED16D23-CB7C-7146-804D-02F7F2F0993C}">
      <dsp:nvSpPr>
        <dsp:cNvPr id="3" name="Rounded Rectangle 2"/>
        <dsp:cNvSpPr/>
      </dsp:nvSpPr>
      <dsp:spPr bwMode="white">
        <a:xfrm>
          <a:off x="328608" y="160485"/>
          <a:ext cx="1714555" cy="661035"/>
        </a:xfrm>
        <a:prstGeom prst="roundRect">
          <a:avLst/>
        </a:prstGeom>
        <a:solidFill>
          <a:schemeClr val="accent5"/>
        </a:solidFill>
      </dsp:spPr>
      <dsp:style>
        <a:lnRef idx="0">
          <a:schemeClr val="lt1"/>
        </a:lnRef>
        <a:fillRef idx="3">
          <a:schemeClr val="accent1"/>
        </a:fillRef>
        <a:effectRef idx="2">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rtl="0">
            <a:lnSpc>
              <a:spcPct val="100000"/>
            </a:lnSpc>
            <a:spcBef>
              <a:spcPct val="0"/>
            </a:spcBef>
            <a:spcAft>
              <a:spcPct val="35000"/>
            </a:spcAft>
          </a:pPr>
          <a:r>
            <a:rPr lang="en-US" b="1" dirty="0" err="1" smtClean="0">
              <a:solidFill>
                <a:schemeClr val="bg1"/>
              </a:solidFill>
            </a:rPr>
            <a:t>Keylogger</a:t>
          </a:r>
          <a:endParaRPr lang="en-US" dirty="0">
            <a:solidFill>
              <a:schemeClr val="bg1"/>
            </a:solidFill>
          </a:endParaRPr>
        </a:p>
      </dsp:txBody>
      <dsp:txXfrm>
        <a:off x="328608" y="160485"/>
        <a:ext cx="1714555" cy="661035"/>
      </dsp:txXfrm>
    </dsp:sp>
    <dsp:sp modelId="{6EC0B32E-D560-6E48-80D9-7FDA089E9536}">
      <dsp:nvSpPr>
        <dsp:cNvPr id="4" name="Rectangles 3"/>
        <dsp:cNvSpPr/>
      </dsp:nvSpPr>
      <dsp:spPr bwMode="white">
        <a:xfrm>
          <a:off x="0" y="903707"/>
          <a:ext cx="8229600" cy="102933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1289" tIns="30480" rIns="170688" bIns="3048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rtl="0">
            <a:lnSpc>
              <a:spcPct val="100000"/>
            </a:lnSpc>
            <a:spcBef>
              <a:spcPct val="0"/>
            </a:spcBef>
            <a:spcAft>
              <a:spcPct val="20000"/>
            </a:spcAft>
            <a:buChar char="•"/>
          </a:pPr>
          <a:r>
            <a:rPr lang="en-US" b="0" dirty="0" smtClean="0">
              <a:solidFill>
                <a:schemeClr val="tx1"/>
              </a:solidFill>
              <a:latin typeface="+mn-lt"/>
            </a:rPr>
            <a:t>Captures keystrokes to allow attacker to monitor sensitive information</a:t>
          </a:r>
          <a:endParaRPr lang="en-US" b="0" dirty="0">
            <a:solidFill>
              <a:schemeClr val="tx1"/>
            </a:solidFill>
            <a:latin typeface="+mn-lt"/>
          </a:endParaRPr>
        </a:p>
        <a:p>
          <a:pPr lvl="1" rtl="0">
            <a:lnSpc>
              <a:spcPct val="100000"/>
            </a:lnSpc>
            <a:spcBef>
              <a:spcPct val="0"/>
            </a:spcBef>
            <a:spcAft>
              <a:spcPct val="20000"/>
            </a:spcAft>
            <a:buChar char="•"/>
          </a:pPr>
          <a:r>
            <a:rPr lang="en-US" b="0" dirty="0" smtClean="0">
              <a:solidFill>
                <a:schemeClr val="tx1"/>
              </a:solidFill>
              <a:latin typeface="+mn-lt"/>
            </a:rPr>
            <a:t>Typically uses some form of filtering mechanism that only returns information close to keywords (“login”, “password”)</a:t>
          </a:r>
          <a:endParaRPr lang="en-US" b="0" dirty="0">
            <a:solidFill>
              <a:schemeClr val="tx1"/>
            </a:solidFill>
            <a:latin typeface="+mn-lt"/>
          </a:endParaRPr>
        </a:p>
      </dsp:txBody>
      <dsp:txXfrm>
        <a:off x="0" y="903707"/>
        <a:ext cx="8229600" cy="1029335"/>
      </dsp:txXfrm>
    </dsp:sp>
    <dsp:sp modelId="{442D52DF-67B0-7044-9065-75ABFAA2374F}">
      <dsp:nvSpPr>
        <dsp:cNvPr id="5" name="Rounded Rectangle 4"/>
        <dsp:cNvSpPr/>
      </dsp:nvSpPr>
      <dsp:spPr bwMode="white">
        <a:xfrm>
          <a:off x="370414" y="1711516"/>
          <a:ext cx="2000287" cy="661035"/>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91439" tIns="91439" rIns="91439" bIns="91439"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gn="ctr" rtl="0">
            <a:lnSpc>
              <a:spcPct val="100000"/>
            </a:lnSpc>
            <a:spcBef>
              <a:spcPct val="0"/>
            </a:spcBef>
            <a:spcAft>
              <a:spcPct val="35000"/>
            </a:spcAft>
          </a:pPr>
          <a:r>
            <a:rPr lang="en-US" b="1" dirty="0" smtClean="0">
              <a:solidFill>
                <a:schemeClr val="bg1"/>
              </a:solidFill>
            </a:rPr>
            <a:t>Spyware</a:t>
          </a:r>
          <a:endParaRPr lang="en-US" dirty="0">
            <a:solidFill>
              <a:schemeClr val="bg1"/>
            </a:solidFill>
          </a:endParaRPr>
        </a:p>
      </dsp:txBody>
      <dsp:txXfrm>
        <a:off x="370414" y="1711516"/>
        <a:ext cx="2000287" cy="661035"/>
      </dsp:txXfrm>
    </dsp:sp>
    <dsp:sp modelId="{3B3E35FC-5EFA-7D41-B5C5-12A734B7553B}">
      <dsp:nvSpPr>
        <dsp:cNvPr id="6" name="Rectangles 5"/>
        <dsp:cNvSpPr/>
      </dsp:nvSpPr>
      <dsp:spPr bwMode="white">
        <a:xfrm>
          <a:off x="0" y="2515235"/>
          <a:ext cx="8229600" cy="196913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1289" tIns="24130" rIns="135128" bIns="24130"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marL="171450" lvl="1" indent="-171450" rtl="0">
            <a:lnSpc>
              <a:spcPct val="100000"/>
            </a:lnSpc>
            <a:spcBef>
              <a:spcPct val="0"/>
            </a:spcBef>
            <a:spcAft>
              <a:spcPct val="20000"/>
            </a:spcAft>
            <a:buChar char="•"/>
          </a:pPr>
          <a:r>
            <a:rPr lang="en-US" sz="1900" b="0" dirty="0" smtClean="0">
              <a:solidFill>
                <a:schemeClr val="tx1"/>
              </a:solidFill>
              <a:latin typeface="+mn-lt"/>
            </a:rPr>
            <a:t>Subverts the compromised machine to allow monitoring of a wide range of activity on the system</a:t>
          </a:r>
          <a:endParaRPr lang="en-US" sz="1900" b="0" dirty="0">
            <a:solidFill>
              <a:schemeClr val="tx1"/>
            </a:solidFill>
            <a:latin typeface="+mn-lt"/>
          </a:endParaRPr>
        </a:p>
        <a:p>
          <a:pPr marL="342900" lvl="2" indent="-171450" rtl="0">
            <a:lnSpc>
              <a:spcPct val="100000"/>
            </a:lnSpc>
            <a:spcBef>
              <a:spcPct val="0"/>
            </a:spcBef>
            <a:spcAft>
              <a:spcPct val="20000"/>
            </a:spcAft>
            <a:buChar char="•"/>
          </a:pPr>
          <a:r>
            <a:rPr lang="en-US" sz="1800" b="0" dirty="0" smtClean="0">
              <a:solidFill>
                <a:schemeClr val="tx1"/>
              </a:solidFill>
              <a:latin typeface="+mn-lt"/>
            </a:rPr>
            <a:t>Monitoring history and content of browsing activity</a:t>
          </a:r>
          <a:endParaRPr lang="en-US" sz="1800" b="0" dirty="0">
            <a:solidFill>
              <a:schemeClr val="tx1"/>
            </a:solidFill>
            <a:latin typeface="+mn-lt"/>
          </a:endParaRPr>
        </a:p>
        <a:p>
          <a:pPr marL="342900" lvl="2" indent="-171450" rtl="0">
            <a:lnSpc>
              <a:spcPct val="100000"/>
            </a:lnSpc>
            <a:spcBef>
              <a:spcPct val="0"/>
            </a:spcBef>
            <a:spcAft>
              <a:spcPct val="20000"/>
            </a:spcAft>
            <a:buChar char="•"/>
          </a:pPr>
          <a:r>
            <a:rPr lang="en-US" sz="1800" b="0" dirty="0" smtClean="0">
              <a:solidFill>
                <a:schemeClr val="tx1"/>
              </a:solidFill>
              <a:latin typeface="+mn-lt"/>
            </a:rPr>
            <a:t>Redirecting certain Web page requests to fake sites</a:t>
          </a:r>
          <a:endParaRPr lang="en-US" sz="1800" b="0" dirty="0">
            <a:solidFill>
              <a:schemeClr val="tx1"/>
            </a:solidFill>
            <a:latin typeface="+mn-lt"/>
          </a:endParaRPr>
        </a:p>
        <a:p>
          <a:pPr marL="342900" lvl="2" indent="-171450" rtl="0">
            <a:lnSpc>
              <a:spcPct val="100000"/>
            </a:lnSpc>
            <a:spcBef>
              <a:spcPct val="0"/>
            </a:spcBef>
            <a:spcAft>
              <a:spcPct val="20000"/>
            </a:spcAft>
            <a:buChar char="•"/>
          </a:pPr>
          <a:r>
            <a:rPr lang="en-US" sz="1800" b="0" dirty="0" smtClean="0">
              <a:solidFill>
                <a:schemeClr val="tx1"/>
              </a:solidFill>
              <a:latin typeface="+mn-lt"/>
            </a:rPr>
            <a:t>Dynamically modifying data exchanged between the browser and certain Web sites of interest</a:t>
          </a:r>
          <a:endParaRPr lang="en-US" sz="1800" b="0" dirty="0">
            <a:solidFill>
              <a:schemeClr val="tx1"/>
            </a:solidFill>
            <a:latin typeface="+mn-lt"/>
          </a:endParaRPr>
        </a:p>
      </dsp:txBody>
      <dsp:txXfrm>
        <a:off x="0" y="2515235"/>
        <a:ext cx="8229600" cy="19691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704184"/>
        <a:chOff x="0" y="0"/>
        <a:chExt cx="8229600" cy="4704184"/>
      </a:xfrm>
    </dsp:grpSpPr>
    <dsp:sp modelId="{E44C8787-EF38-C84D-9B63-EE5A5591B063}">
      <dsp:nvSpPr>
        <dsp:cNvPr id="3" name="Rectangles 2"/>
        <dsp:cNvSpPr/>
      </dsp:nvSpPr>
      <dsp:spPr bwMode="white">
        <a:xfrm>
          <a:off x="-25" y="680442"/>
          <a:ext cx="2571774" cy="1543064"/>
        </a:xfrm>
        <a:prstGeom prst="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rtl="0">
            <a:lnSpc>
              <a:spcPct val="100000"/>
            </a:lnSpc>
            <a:spcBef>
              <a:spcPct val="0"/>
            </a:spcBef>
            <a:spcAft>
              <a:spcPct val="35000"/>
            </a:spcAft>
          </a:pPr>
          <a:r>
            <a:rPr lang="en-US" b="1" dirty="0" smtClean="0">
              <a:solidFill>
                <a:schemeClr val="bg1"/>
              </a:solidFill>
            </a:rPr>
            <a:t>Persistent</a:t>
          </a:r>
          <a:endParaRPr lang="en-US" dirty="0">
            <a:solidFill>
              <a:schemeClr val="bg1"/>
            </a:solidFill>
          </a:endParaRPr>
        </a:p>
      </dsp:txBody>
      <dsp:txXfrm>
        <a:off x="-25" y="680442"/>
        <a:ext cx="2571774" cy="1543064"/>
      </dsp:txXfrm>
    </dsp:sp>
    <dsp:sp modelId="{6072D17B-F6A5-5047-8836-727A094DE50A}">
      <dsp:nvSpPr>
        <dsp:cNvPr id="4" name="Rectangles 3"/>
        <dsp:cNvSpPr/>
      </dsp:nvSpPr>
      <dsp:spPr bwMode="white">
        <a:xfrm>
          <a:off x="2828926" y="680442"/>
          <a:ext cx="2571774" cy="1543064"/>
        </a:xfrm>
        <a:prstGeom prst="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rtl="0">
            <a:lnSpc>
              <a:spcPct val="100000"/>
            </a:lnSpc>
            <a:spcBef>
              <a:spcPct val="0"/>
            </a:spcBef>
            <a:spcAft>
              <a:spcPct val="35000"/>
            </a:spcAft>
          </a:pPr>
          <a:r>
            <a:rPr lang="en-US" b="1" dirty="0" smtClean="0">
              <a:solidFill>
                <a:schemeClr val="tx1"/>
              </a:solidFill>
            </a:rPr>
            <a:t>Memory based</a:t>
          </a:r>
          <a:endParaRPr lang="en-US" dirty="0">
            <a:solidFill>
              <a:schemeClr val="tx1"/>
            </a:solidFill>
          </a:endParaRPr>
        </a:p>
      </dsp:txBody>
      <dsp:txXfrm>
        <a:off x="2828926" y="680442"/>
        <a:ext cx="2571774" cy="1543064"/>
      </dsp:txXfrm>
    </dsp:sp>
    <dsp:sp modelId="{C7A1B8EF-C024-DD42-B327-0C43B33F32C7}">
      <dsp:nvSpPr>
        <dsp:cNvPr id="5" name="Rectangles 4"/>
        <dsp:cNvSpPr/>
      </dsp:nvSpPr>
      <dsp:spPr bwMode="white">
        <a:xfrm>
          <a:off x="5657877" y="680442"/>
          <a:ext cx="2571774" cy="1543064"/>
        </a:xfrm>
        <a:prstGeom prst="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rtl="0">
            <a:lnSpc>
              <a:spcPct val="100000"/>
            </a:lnSpc>
            <a:spcBef>
              <a:spcPct val="0"/>
            </a:spcBef>
            <a:spcAft>
              <a:spcPct val="35000"/>
            </a:spcAft>
          </a:pPr>
          <a:r>
            <a:rPr lang="en-US" b="1" dirty="0" smtClean="0">
              <a:solidFill>
                <a:srgbClr val="000000"/>
              </a:solidFill>
            </a:rPr>
            <a:t>User mode</a:t>
          </a:r>
          <a:endParaRPr lang="en-US" dirty="0">
            <a:solidFill>
              <a:srgbClr val="000000"/>
            </a:solidFill>
          </a:endParaRPr>
        </a:p>
      </dsp:txBody>
      <dsp:txXfrm>
        <a:off x="5657877" y="680442"/>
        <a:ext cx="2571774" cy="1543064"/>
      </dsp:txXfrm>
    </dsp:sp>
    <dsp:sp modelId="{8B48159E-09EA-364F-A510-D8162959C1D3}">
      <dsp:nvSpPr>
        <dsp:cNvPr id="6" name="Rectangles 5"/>
        <dsp:cNvSpPr/>
      </dsp:nvSpPr>
      <dsp:spPr bwMode="white">
        <a:xfrm>
          <a:off x="-25" y="2480678"/>
          <a:ext cx="2571774" cy="1543064"/>
        </a:xfrm>
        <a:prstGeom prst="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rtl="0">
            <a:lnSpc>
              <a:spcPct val="100000"/>
            </a:lnSpc>
            <a:spcBef>
              <a:spcPct val="0"/>
            </a:spcBef>
            <a:spcAft>
              <a:spcPct val="35000"/>
            </a:spcAft>
          </a:pPr>
          <a:r>
            <a:rPr lang="en-US" b="1" dirty="0" smtClean="0">
              <a:solidFill>
                <a:schemeClr val="tx1"/>
              </a:solidFill>
            </a:rPr>
            <a:t>Kernel mode</a:t>
          </a:r>
          <a:endParaRPr lang="en-US" b="1" dirty="0">
            <a:solidFill>
              <a:schemeClr val="tx1"/>
            </a:solidFill>
          </a:endParaRPr>
        </a:p>
      </dsp:txBody>
      <dsp:txXfrm>
        <a:off x="-25" y="2480678"/>
        <a:ext cx="2571774" cy="1543064"/>
      </dsp:txXfrm>
    </dsp:sp>
    <dsp:sp modelId="{F87C3173-1EE5-6A4C-872A-CD220AD18035}">
      <dsp:nvSpPr>
        <dsp:cNvPr id="7" name="Rectangles 6"/>
        <dsp:cNvSpPr/>
      </dsp:nvSpPr>
      <dsp:spPr bwMode="white">
        <a:xfrm>
          <a:off x="2828926" y="2480678"/>
          <a:ext cx="2571774" cy="1543064"/>
        </a:xfrm>
        <a:prstGeom prst="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rtl="0">
            <a:lnSpc>
              <a:spcPct val="100000"/>
            </a:lnSpc>
            <a:spcBef>
              <a:spcPct val="0"/>
            </a:spcBef>
            <a:spcAft>
              <a:spcPct val="35000"/>
            </a:spcAft>
          </a:pPr>
          <a:r>
            <a:rPr lang="en-US" b="1" dirty="0" smtClean="0">
              <a:solidFill>
                <a:srgbClr val="000000"/>
              </a:solidFill>
            </a:rPr>
            <a:t>Virtual machine based</a:t>
          </a:r>
          <a:endParaRPr lang="en-US" dirty="0">
            <a:solidFill>
              <a:srgbClr val="000000"/>
            </a:solidFill>
          </a:endParaRPr>
        </a:p>
      </dsp:txBody>
      <dsp:txXfrm>
        <a:off x="2828926" y="2480678"/>
        <a:ext cx="2571774" cy="1543064"/>
      </dsp:txXfrm>
    </dsp:sp>
    <dsp:sp modelId="{E0353279-FF85-2046-A116-4276350C938F}">
      <dsp:nvSpPr>
        <dsp:cNvPr id="8" name="Rectangles 7"/>
        <dsp:cNvSpPr/>
      </dsp:nvSpPr>
      <dsp:spPr bwMode="white">
        <a:xfrm>
          <a:off x="5657877" y="2480678"/>
          <a:ext cx="2571774" cy="1543064"/>
        </a:xfrm>
        <a:prstGeom prst="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rtl="0">
            <a:lnSpc>
              <a:spcPct val="100000"/>
            </a:lnSpc>
            <a:spcBef>
              <a:spcPct val="0"/>
            </a:spcBef>
            <a:spcAft>
              <a:spcPct val="35000"/>
            </a:spcAft>
          </a:pPr>
          <a:r>
            <a:rPr lang="en-US" b="1" dirty="0" smtClean="0">
              <a:solidFill>
                <a:schemeClr val="tx1"/>
              </a:solidFill>
            </a:rPr>
            <a:t>External mode</a:t>
          </a:r>
          <a:endParaRPr lang="en-US" b="1" dirty="0">
            <a:solidFill>
              <a:schemeClr val="tx1"/>
            </a:solidFill>
          </a:endParaRPr>
        </a:p>
      </dsp:txBody>
      <dsp:txXfrm>
        <a:off x="5657877" y="2480678"/>
        <a:ext cx="2571774" cy="15430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96000" cy="4064000"/>
        <a:chOff x="0" y="0"/>
        <a:chExt cx="6096000" cy="4064000"/>
      </a:xfrm>
    </dsp:grpSpPr>
    <dsp:sp modelId="{AA82D9DB-A488-6D46-8B85-3412B019F831}">
      <dsp:nvSpPr>
        <dsp:cNvPr id="5" name="Rectangles 4"/>
        <dsp:cNvSpPr/>
      </dsp:nvSpPr>
      <dsp:spPr bwMode="white">
        <a:xfrm>
          <a:off x="0" y="1230832"/>
          <a:ext cx="6096000" cy="1882775"/>
        </a:xfrm>
        <a:prstGeom prst="rect">
          <a:avLst/>
        </a:prstGeom>
        <a:ln>
          <a:solidFill>
            <a:schemeClr val="accent3">
              <a:lumMod val="50000"/>
            </a:schemeClr>
          </a:solidFill>
        </a:ln>
      </dsp:spPr>
      <dsp:style>
        <a:lnRef idx="1">
          <a:schemeClr val="accent1"/>
        </a:lnRef>
        <a:fillRef idx="1">
          <a:schemeClr val="lt1">
            <a:alpha val="90000"/>
          </a:schemeClr>
        </a:fillRef>
        <a:effectRef idx="0">
          <a:scrgbClr r="0" g="0" b="0"/>
        </a:effectRef>
        <a:fontRef idx="minor"/>
      </dsp:style>
      <dsp:txBody>
        <a:bodyPr lIns="473117" tIns="395731" rIns="473117"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en-US" dirty="0" smtClean="0">
              <a:solidFill>
                <a:schemeClr val="dk1"/>
              </a:solidFill>
            </a:rPr>
            <a:t>Policy</a:t>
          </a:r>
          <a:endParaRPr lang="en-US" dirty="0" smtClean="0">
            <a:solidFill>
              <a:schemeClr val="dk1"/>
            </a:solidFill>
          </a:endParaRPr>
        </a:p>
        <a:p>
          <a:pPr lvl="1">
            <a:lnSpc>
              <a:spcPct val="100000"/>
            </a:lnSpc>
            <a:spcBef>
              <a:spcPct val="0"/>
            </a:spcBef>
            <a:spcAft>
              <a:spcPct val="15000"/>
            </a:spcAft>
            <a:buChar char="•"/>
          </a:pPr>
          <a:r>
            <a:rPr lang="en-US" dirty="0" smtClean="0">
              <a:solidFill>
                <a:schemeClr val="dk1"/>
              </a:solidFill>
            </a:rPr>
            <a:t>Awareness</a:t>
          </a:r>
          <a:endParaRPr lang="en-US" dirty="0" smtClean="0">
            <a:solidFill>
              <a:schemeClr val="dk1"/>
            </a:solidFill>
          </a:endParaRPr>
        </a:p>
        <a:p>
          <a:pPr lvl="1">
            <a:lnSpc>
              <a:spcPct val="100000"/>
            </a:lnSpc>
            <a:spcBef>
              <a:spcPct val="0"/>
            </a:spcBef>
            <a:spcAft>
              <a:spcPct val="15000"/>
            </a:spcAft>
            <a:buChar char="•"/>
          </a:pPr>
          <a:r>
            <a:rPr lang="en-US" dirty="0" smtClean="0">
              <a:solidFill>
                <a:schemeClr val="dk1"/>
              </a:solidFill>
            </a:rPr>
            <a:t>Vulnerability mitigation</a:t>
          </a:r>
          <a:endParaRPr lang="en-US" dirty="0" smtClean="0">
            <a:solidFill>
              <a:schemeClr val="dk1"/>
            </a:solidFill>
          </a:endParaRPr>
        </a:p>
        <a:p>
          <a:pPr lvl="1">
            <a:lnSpc>
              <a:spcPct val="100000"/>
            </a:lnSpc>
            <a:spcBef>
              <a:spcPct val="0"/>
            </a:spcBef>
            <a:spcAft>
              <a:spcPct val="15000"/>
            </a:spcAft>
            <a:buChar char="•"/>
          </a:pPr>
          <a:r>
            <a:rPr lang="en-US" dirty="0" smtClean="0">
              <a:solidFill>
                <a:schemeClr val="dk1"/>
              </a:solidFill>
            </a:rPr>
            <a:t>Threat mitigation</a:t>
          </a:r>
          <a:endParaRPr>
            <a:solidFill>
              <a:schemeClr val="dk1"/>
            </a:solidFill>
          </a:endParaRPr>
        </a:p>
      </dsp:txBody>
      <dsp:txXfrm>
        <a:off x="0" y="1230832"/>
        <a:ext cx="6096000" cy="1882775"/>
      </dsp:txXfrm>
    </dsp:sp>
    <dsp:sp modelId="{9F27D6DC-1F2B-7744-AB44-F95CB3588EA2}">
      <dsp:nvSpPr>
        <dsp:cNvPr id="4" name="Rounded Rectangle 3"/>
        <dsp:cNvSpPr/>
      </dsp:nvSpPr>
      <dsp:spPr bwMode="white">
        <a:xfrm>
          <a:off x="304800" y="950393"/>
          <a:ext cx="4267200" cy="560880"/>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161290" tIns="0" rIns="161290"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b="1" dirty="0" smtClean="0">
              <a:solidFill>
                <a:schemeClr val="tx1"/>
              </a:solidFill>
            </a:rPr>
            <a:t>Four main elements of prevention:</a:t>
          </a:r>
          <a:endParaRPr lang="en-US" b="1" dirty="0">
            <a:solidFill>
              <a:schemeClr val="tx1"/>
            </a:solidFill>
          </a:endParaRPr>
        </a:p>
      </dsp:txBody>
      <dsp:txXfrm>
        <a:off x="304800" y="950393"/>
        <a:ext cx="4267200" cy="560880"/>
      </dsp:txXfrm>
    </dsp:sp>
    <dsp:sp modelId="{952E37D5-2D17-2248-94E4-2E967F62D580}">
      <dsp:nvSpPr>
        <dsp:cNvPr id="3" name="Rectangles 2" hidden="1"/>
        <dsp:cNvSpPr/>
      </dsp:nvSpPr>
      <dsp:spPr>
        <a:xfrm>
          <a:off x="0" y="950393"/>
          <a:ext cx="304800" cy="560880"/>
        </a:xfrm>
        <a:prstGeom prst="rect">
          <a:avLst/>
        </a:prstGeom>
      </dsp:spPr>
      <dsp:txXfrm>
        <a:off x="0" y="950393"/>
        <a:ext cx="304800" cy="560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87680" cy="5819495"/>
        <a:chOff x="0" y="0"/>
        <a:chExt cx="8587680" cy="5819495"/>
      </a:xfrm>
    </dsp:grpSpPr>
    <dsp:sp modelId="{AB278546-B3AD-1D4A-A57A-27C45BE738AF}">
      <dsp:nvSpPr>
        <dsp:cNvPr id="3" name="Rounded Rectangle 2"/>
        <dsp:cNvSpPr/>
      </dsp:nvSpPr>
      <dsp:spPr bwMode="white">
        <a:xfrm>
          <a:off x="0" y="0"/>
          <a:ext cx="6870144" cy="1280289"/>
        </a:xfrm>
        <a:prstGeom prst="roundRect">
          <a:avLst>
            <a:gd name="adj" fmla="val 10000"/>
          </a:avLst>
        </a:prstGeom>
        <a:solidFill>
          <a:schemeClr val="tx1"/>
        </a:solidFill>
        <a:ln w="25400">
          <a:solidFill>
            <a:schemeClr val="accent5">
              <a:lumMod val="50000"/>
            </a:schemeClr>
          </a:solidFill>
        </a:ln>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smtClean="0">
              <a:solidFill>
                <a:schemeClr val="bg1"/>
              </a:solidFill>
            </a:rPr>
            <a:t>First generation:  simple scanners</a:t>
          </a:r>
          <a:endParaRPr lang="en-US" sz="1800" dirty="0">
            <a:solidFill>
              <a:schemeClr val="bg1"/>
            </a:solidFill>
          </a:endParaRPr>
        </a:p>
        <a:p>
          <a:pPr marL="114300" lvl="1" indent="-114300" rtl="0">
            <a:lnSpc>
              <a:spcPct val="100000"/>
            </a:lnSpc>
            <a:spcBef>
              <a:spcPct val="0"/>
            </a:spcBef>
            <a:spcAft>
              <a:spcPct val="15000"/>
            </a:spcAft>
            <a:buChar char="•"/>
          </a:pPr>
          <a:r>
            <a:rPr lang="en-US" sz="1400" b="1" dirty="0" smtClean="0">
              <a:solidFill>
                <a:schemeClr val="bg1"/>
              </a:solidFill>
            </a:rPr>
            <a:t>Requires a malware signature to identify the malware</a:t>
          </a:r>
          <a:endParaRPr lang="en-US" sz="1400" dirty="0">
            <a:solidFill>
              <a:schemeClr val="bg1"/>
            </a:solidFill>
          </a:endParaRPr>
        </a:p>
        <a:p>
          <a:pPr marL="114300" lvl="1" indent="-114300" rtl="0">
            <a:lnSpc>
              <a:spcPct val="100000"/>
            </a:lnSpc>
            <a:spcBef>
              <a:spcPct val="0"/>
            </a:spcBef>
            <a:spcAft>
              <a:spcPct val="15000"/>
            </a:spcAft>
            <a:buChar char="•"/>
          </a:pPr>
          <a:r>
            <a:rPr lang="en-US" sz="1400" b="1" dirty="0" smtClean="0">
              <a:solidFill>
                <a:schemeClr val="bg1"/>
              </a:solidFill>
            </a:rPr>
            <a:t>Limited to the detection of known malware</a:t>
          </a:r>
          <a:endParaRPr lang="en-US" sz="1400" dirty="0">
            <a:solidFill>
              <a:schemeClr val="bg1"/>
            </a:solidFill>
          </a:endParaRPr>
        </a:p>
      </dsp:txBody>
      <dsp:txXfrm>
        <a:off x="0" y="0"/>
        <a:ext cx="6870144" cy="1280289"/>
      </dsp:txXfrm>
    </dsp:sp>
    <dsp:sp modelId="{94FD8FE7-6F22-4446-A769-855654CE6791}">
      <dsp:nvSpPr>
        <dsp:cNvPr id="4" name="Rounded Rectangle 3"/>
        <dsp:cNvSpPr/>
      </dsp:nvSpPr>
      <dsp:spPr bwMode="white">
        <a:xfrm>
          <a:off x="575375" y="1513069"/>
          <a:ext cx="6870144" cy="1280289"/>
        </a:xfrm>
        <a:prstGeom prst="roundRect">
          <a:avLst>
            <a:gd name="adj" fmla="val 10000"/>
          </a:avLst>
        </a:prstGeom>
        <a:solidFill>
          <a:schemeClr val="tx1"/>
        </a:solidFill>
        <a:ln w="25400">
          <a:solidFill>
            <a:schemeClr val="accent3">
              <a:lumMod val="50000"/>
            </a:schemeClr>
          </a:solidFill>
        </a:ln>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smtClean="0">
              <a:solidFill>
                <a:schemeClr val="bg1"/>
              </a:solidFill>
            </a:rPr>
            <a:t>Second generation:  heuristic scanners</a:t>
          </a:r>
          <a:endParaRPr lang="en-US" sz="1800" b="1" dirty="0">
            <a:solidFill>
              <a:schemeClr val="bg1"/>
            </a:solidFill>
          </a:endParaRPr>
        </a:p>
        <a:p>
          <a:pPr marL="114300" lvl="1" indent="-114300" rtl="0">
            <a:lnSpc>
              <a:spcPct val="100000"/>
            </a:lnSpc>
            <a:spcBef>
              <a:spcPct val="0"/>
            </a:spcBef>
            <a:spcAft>
              <a:spcPct val="15000"/>
            </a:spcAft>
            <a:buChar char="•"/>
          </a:pPr>
          <a:r>
            <a:rPr lang="en-US" sz="1400" b="1" dirty="0" smtClean="0">
              <a:solidFill>
                <a:schemeClr val="bg1"/>
              </a:solidFill>
            </a:rPr>
            <a:t>Uses heuristic rules to search for probable malware instances</a:t>
          </a:r>
          <a:endParaRPr lang="en-US" sz="1400" dirty="0">
            <a:solidFill>
              <a:schemeClr val="bg1"/>
            </a:solidFill>
          </a:endParaRPr>
        </a:p>
        <a:p>
          <a:pPr marL="114300" lvl="1" indent="-114300" rtl="0">
            <a:lnSpc>
              <a:spcPct val="100000"/>
            </a:lnSpc>
            <a:spcBef>
              <a:spcPct val="0"/>
            </a:spcBef>
            <a:spcAft>
              <a:spcPct val="15000"/>
            </a:spcAft>
            <a:buChar char="•"/>
          </a:pPr>
          <a:r>
            <a:rPr lang="en-US" sz="1400" b="1" dirty="0" smtClean="0">
              <a:solidFill>
                <a:schemeClr val="bg1"/>
              </a:solidFill>
            </a:rPr>
            <a:t>Another approach is integrity checking</a:t>
          </a:r>
          <a:endParaRPr lang="en-US" sz="1400" dirty="0">
            <a:solidFill>
              <a:schemeClr val="bg1"/>
            </a:solidFill>
          </a:endParaRPr>
        </a:p>
      </dsp:txBody>
      <dsp:txXfrm>
        <a:off x="575375" y="1513069"/>
        <a:ext cx="6870144" cy="1280289"/>
      </dsp:txXfrm>
    </dsp:sp>
    <dsp:sp modelId="{AC2EFB6D-8EA1-E644-86A1-65580E90AFF3}">
      <dsp:nvSpPr>
        <dsp:cNvPr id="5" name="Rounded Rectangle 4"/>
        <dsp:cNvSpPr/>
      </dsp:nvSpPr>
      <dsp:spPr bwMode="white">
        <a:xfrm>
          <a:off x="1142161" y="3026137"/>
          <a:ext cx="6870144" cy="1280289"/>
        </a:xfrm>
        <a:prstGeom prst="roundRect">
          <a:avLst>
            <a:gd name="adj" fmla="val 10000"/>
          </a:avLst>
        </a:prstGeom>
        <a:solidFill>
          <a:schemeClr val="tx1"/>
        </a:solidFill>
        <a:ln w="25400">
          <a:solidFill>
            <a:schemeClr val="accent5">
              <a:lumMod val="50000"/>
            </a:schemeClr>
          </a:solidFill>
        </a:ln>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smtClean="0">
              <a:solidFill>
                <a:schemeClr val="bg1"/>
              </a:solidFill>
            </a:rPr>
            <a:t>Third generation:  activity traps</a:t>
          </a:r>
          <a:endParaRPr lang="en-US" sz="1800" b="1" dirty="0">
            <a:solidFill>
              <a:schemeClr val="bg1"/>
            </a:solidFill>
          </a:endParaRPr>
        </a:p>
        <a:p>
          <a:pPr marL="114300" lvl="1" indent="-114300" rtl="0">
            <a:lnSpc>
              <a:spcPct val="100000"/>
            </a:lnSpc>
            <a:spcBef>
              <a:spcPct val="0"/>
            </a:spcBef>
            <a:spcAft>
              <a:spcPct val="15000"/>
            </a:spcAft>
            <a:buChar char="•"/>
          </a:pPr>
          <a:r>
            <a:rPr lang="en-US" sz="1400" b="1" dirty="0" smtClean="0">
              <a:solidFill>
                <a:schemeClr val="bg1"/>
              </a:solidFill>
            </a:rPr>
            <a:t>Memory-resident programs that identify malware by its actions rather than its structure in an infected program</a:t>
          </a:r>
          <a:endParaRPr lang="en-US" sz="1400" dirty="0">
            <a:solidFill>
              <a:schemeClr val="bg1"/>
            </a:solidFill>
          </a:endParaRPr>
        </a:p>
      </dsp:txBody>
      <dsp:txXfrm>
        <a:off x="1142161" y="3026137"/>
        <a:ext cx="6870144" cy="1280289"/>
      </dsp:txXfrm>
    </dsp:sp>
    <dsp:sp modelId="{13F1E58B-65A0-384C-87AB-DB53A019CB12}">
      <dsp:nvSpPr>
        <dsp:cNvPr id="6" name="Rounded Rectangle 5"/>
        <dsp:cNvSpPr/>
      </dsp:nvSpPr>
      <dsp:spPr bwMode="white">
        <a:xfrm>
          <a:off x="1717536" y="4539206"/>
          <a:ext cx="6870144" cy="1280289"/>
        </a:xfrm>
        <a:prstGeom prst="roundRect">
          <a:avLst>
            <a:gd name="adj" fmla="val 10000"/>
          </a:avLst>
        </a:prstGeom>
        <a:solidFill>
          <a:schemeClr val="tx1"/>
        </a:solidFill>
        <a:ln w="25400">
          <a:solidFill>
            <a:schemeClr val="accent3">
              <a:lumMod val="50000"/>
            </a:schemeClr>
          </a:solidFill>
        </a:ln>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smtClean="0">
              <a:solidFill>
                <a:schemeClr val="bg1"/>
              </a:solidFill>
              <a:latin typeface="+mn-lt"/>
            </a:rPr>
            <a:t>Fourth generation:  full-featured protection</a:t>
          </a:r>
          <a:endParaRPr lang="en-US" sz="1800" b="1" dirty="0">
            <a:solidFill>
              <a:schemeClr val="bg1"/>
            </a:solidFill>
            <a:latin typeface="+mn-lt"/>
          </a:endParaRPr>
        </a:p>
        <a:p>
          <a:pPr marL="114300" lvl="1" indent="-114300" rtl="0">
            <a:lnSpc>
              <a:spcPct val="100000"/>
            </a:lnSpc>
            <a:spcBef>
              <a:spcPct val="0"/>
            </a:spcBef>
            <a:spcAft>
              <a:spcPct val="15000"/>
            </a:spcAft>
            <a:buChar char="•"/>
          </a:pPr>
          <a:r>
            <a:rPr lang="en-US" sz="1400" b="1" dirty="0" smtClean="0">
              <a:solidFill>
                <a:schemeClr val="bg1"/>
              </a:solidFill>
              <a:latin typeface="+mn-lt"/>
            </a:rPr>
            <a:t>Packages consisting of a variety of anti-virus techniques used in conjunction</a:t>
          </a:r>
          <a:endParaRPr lang="en-US" sz="1400" dirty="0">
            <a:solidFill>
              <a:schemeClr val="bg1"/>
            </a:solidFill>
            <a:latin typeface="+mn-lt"/>
          </a:endParaRPr>
        </a:p>
        <a:p>
          <a:pPr marL="114300" lvl="1" indent="-114300" rtl="0">
            <a:lnSpc>
              <a:spcPct val="100000"/>
            </a:lnSpc>
            <a:spcBef>
              <a:spcPct val="0"/>
            </a:spcBef>
            <a:spcAft>
              <a:spcPct val="15000"/>
            </a:spcAft>
            <a:buChar char="•"/>
          </a:pPr>
          <a:r>
            <a:rPr lang="en-US" sz="1400" b="1" dirty="0" smtClean="0">
              <a:solidFill>
                <a:schemeClr val="bg1"/>
              </a:solidFill>
              <a:latin typeface="+mn-lt"/>
            </a:rPr>
            <a:t>Include scanning and activity trap components and access control capability</a:t>
          </a:r>
          <a:endParaRPr lang="en-US" sz="1400" b="1" dirty="0">
            <a:solidFill>
              <a:schemeClr val="bg1"/>
            </a:solidFill>
            <a:latin typeface="+mn-lt"/>
          </a:endParaRPr>
        </a:p>
      </dsp:txBody>
      <dsp:txXfrm>
        <a:off x="1717536" y="4539206"/>
        <a:ext cx="6870144" cy="1280289"/>
      </dsp:txXfrm>
    </dsp:sp>
    <dsp:sp modelId="{A85C3921-15A0-C549-9569-F89001426921}">
      <dsp:nvSpPr>
        <dsp:cNvPr id="7" name="Down Arrow 6"/>
        <dsp:cNvSpPr/>
      </dsp:nvSpPr>
      <dsp:spPr bwMode="white">
        <a:xfrm>
          <a:off x="6037956" y="980585"/>
          <a:ext cx="832188" cy="832188"/>
        </a:xfrm>
        <a:prstGeom prst="downArrow">
          <a:avLst>
            <a:gd name="adj1" fmla="val 55000"/>
            <a:gd name="adj2" fmla="val 45000"/>
          </a:avLst>
        </a:prstGeom>
        <a:solidFill>
          <a:schemeClr val="accent5">
            <a:lumMod val="75000"/>
          </a:schemeClr>
        </a:solidFill>
        <a:ln w="19050">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41910" tIns="41910" rIns="41910" bIns="41910" anchor="ctr"/>
        <a:lstStyle>
          <a:lvl1pPr algn="ctr">
            <a:defRPr sz="33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endParaRPr lang="en-US">
            <a:solidFill>
              <a:schemeClr val="dk1"/>
            </a:solidFill>
          </a:endParaRPr>
        </a:p>
      </dsp:txBody>
      <dsp:txXfrm>
        <a:off x="6037956" y="980585"/>
        <a:ext cx="832188" cy="832188"/>
      </dsp:txXfrm>
    </dsp:sp>
    <dsp:sp modelId="{3CB918A4-7D15-6C48-8FC2-A2F2A79D93C2}">
      <dsp:nvSpPr>
        <dsp:cNvPr id="8" name="Down Arrow 7"/>
        <dsp:cNvSpPr/>
      </dsp:nvSpPr>
      <dsp:spPr bwMode="white">
        <a:xfrm>
          <a:off x="6613331" y="2493654"/>
          <a:ext cx="832188" cy="832188"/>
        </a:xfrm>
        <a:prstGeom prst="downArrow">
          <a:avLst>
            <a:gd name="adj1" fmla="val 55000"/>
            <a:gd name="adj2" fmla="val 45000"/>
          </a:avLst>
        </a:prstGeom>
        <a:solidFill>
          <a:schemeClr val="accent3">
            <a:lumMod val="75000"/>
          </a:schemeClr>
        </a:solidFill>
        <a:ln w="19050">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41910" tIns="41910" rIns="41910" bIns="41910" anchor="ctr"/>
        <a:lstStyle>
          <a:lvl1pPr algn="ctr">
            <a:defRPr sz="33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endParaRPr lang="en-US">
            <a:solidFill>
              <a:schemeClr val="dk1"/>
            </a:solidFill>
          </a:endParaRPr>
        </a:p>
      </dsp:txBody>
      <dsp:txXfrm>
        <a:off x="6613331" y="2493654"/>
        <a:ext cx="832188" cy="832188"/>
      </dsp:txXfrm>
    </dsp:sp>
    <dsp:sp modelId="{26AF2E0D-887C-644F-B5C8-6BFDF633602B}">
      <dsp:nvSpPr>
        <dsp:cNvPr id="9" name="Down Arrow 8"/>
        <dsp:cNvSpPr/>
      </dsp:nvSpPr>
      <dsp:spPr bwMode="white">
        <a:xfrm>
          <a:off x="7180118" y="4006722"/>
          <a:ext cx="832188" cy="832188"/>
        </a:xfrm>
        <a:prstGeom prst="downArrow">
          <a:avLst>
            <a:gd name="adj1" fmla="val 55000"/>
            <a:gd name="adj2" fmla="val 45000"/>
          </a:avLst>
        </a:prstGeom>
        <a:solidFill>
          <a:schemeClr val="accent5">
            <a:lumMod val="75000"/>
          </a:schemeClr>
        </a:solidFill>
        <a:ln w="19050">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41910" tIns="41910" rIns="41910" bIns="41910" anchor="ctr"/>
        <a:lstStyle>
          <a:lvl1pPr algn="ctr">
            <a:defRPr sz="33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endParaRPr lang="en-US">
            <a:solidFill>
              <a:schemeClr val="dk1"/>
            </a:solidFill>
          </a:endParaRPr>
        </a:p>
      </dsp:txBody>
      <dsp:txXfrm>
        <a:off x="7180118" y="4006722"/>
        <a:ext cx="832188" cy="8321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00800" cy="2133600"/>
        <a:chOff x="0" y="0"/>
        <a:chExt cx="6400800" cy="2133600"/>
      </a:xfrm>
    </dsp:grpSpPr>
    <dsp:sp modelId="{3126E29D-81B9-3F4E-8767-9C436B29F342}">
      <dsp:nvSpPr>
        <dsp:cNvPr id="3" name="Rectangles 2"/>
        <dsp:cNvSpPr/>
      </dsp:nvSpPr>
      <dsp:spPr bwMode="white">
        <a:xfrm>
          <a:off x="0" y="22225"/>
          <a:ext cx="6400800" cy="583565"/>
        </a:xfrm>
        <a:prstGeom prst="rect">
          <a:avLst/>
        </a:prstGeom>
        <a:solidFill>
          <a:schemeClr val="accent3">
            <a:lumMod val="75000"/>
          </a:schemeClr>
        </a:solidFill>
        <a:ln>
          <a:solidFill>
            <a:schemeClr val="accent3">
              <a:lumMod val="75000"/>
            </a:schemeClr>
          </a:solidFill>
        </a:ln>
      </dsp:spPr>
      <dsp:style>
        <a:lnRef idx="1">
          <a:schemeClr val="accent1"/>
        </a:lnRef>
        <a:fillRef idx="3">
          <a:schemeClr val="accent1"/>
        </a:fillRef>
        <a:effectRef idx="2">
          <a:scrgbClr r="0" g="0" b="0"/>
        </a:effectRef>
        <a:fontRef idx="minor">
          <a:schemeClr val="lt1"/>
        </a:fontRef>
      </dsp:style>
      <dsp:txBody>
        <a:bodyPr lIns="170688" tIns="97536" rIns="170688" bIns="97536"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sz="2400" b="1" dirty="0" smtClean="0">
              <a:solidFill>
                <a:schemeClr val="bg1"/>
              </a:solidFill>
            </a:rPr>
            <a:t>Limitations</a:t>
          </a:r>
          <a:endParaRPr lang="en-US" sz="2400" b="1" dirty="0">
            <a:solidFill>
              <a:schemeClr val="bg1"/>
            </a:solidFill>
          </a:endParaRPr>
        </a:p>
      </dsp:txBody>
      <dsp:txXfrm>
        <a:off x="0" y="22225"/>
        <a:ext cx="6400800" cy="583565"/>
      </dsp:txXfrm>
    </dsp:sp>
    <dsp:sp modelId="{A52D1D64-ABBA-EF44-91FB-3EC9E2D9120F}">
      <dsp:nvSpPr>
        <dsp:cNvPr id="4" name="Rectangles 3"/>
        <dsp:cNvSpPr/>
      </dsp:nvSpPr>
      <dsp:spPr bwMode="white">
        <a:xfrm>
          <a:off x="0" y="605790"/>
          <a:ext cx="6400800" cy="1505585"/>
        </a:xfrm>
        <a:prstGeom prst="rect">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06680" tIns="106680" rIns="142240" bIns="16002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dirty="0" smtClean="0">
              <a:solidFill>
                <a:schemeClr val="dk1"/>
              </a:solidFill>
            </a:rPr>
            <a:t>Because malicious code must run on the target machine before all its behaviors can be identified, it can cause harm before it has been detected and blocked</a:t>
          </a:r>
          <a:endParaRPr>
            <a:solidFill>
              <a:schemeClr val="dk1"/>
            </a:solidFill>
          </a:endParaRPr>
        </a:p>
      </dsp:txBody>
      <dsp:txXfrm>
        <a:off x="0" y="605790"/>
        <a:ext cx="6400800" cy="1505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924400"/>
        <a:chOff x="0" y="0"/>
        <a:chExt cx="8229600" cy="4924400"/>
      </a:xfrm>
    </dsp:grpSpPr>
    <dsp:sp modelId="{FC5FD0E3-FBE9-BB4E-B9F2-7CFB5CE96A87}">
      <dsp:nvSpPr>
        <dsp:cNvPr id="3" name="Rounded Rectangle 2"/>
        <dsp:cNvSpPr/>
      </dsp:nvSpPr>
      <dsp:spPr bwMode="white">
        <a:xfrm>
          <a:off x="0" y="0"/>
          <a:ext cx="6995160" cy="2215980"/>
        </a:xfrm>
        <a:prstGeom prst="roundRect">
          <a:avLst>
            <a:gd name="adj" fmla="val 10000"/>
          </a:avLst>
        </a:prstGeom>
        <a:solidFill>
          <a:schemeClr val="tx1"/>
        </a:solidFill>
        <a:ln w="31750">
          <a:solidFill>
            <a:schemeClr val="accent1"/>
          </a:solidFill>
        </a:ln>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smtClean="0">
              <a:solidFill>
                <a:schemeClr val="bg1"/>
              </a:solidFill>
              <a:effectLst/>
              <a:latin typeface="+mn-lt"/>
            </a:rPr>
            <a:t>Propagation mechanisms include:</a:t>
          </a:r>
          <a:endParaRPr lang="en-US" sz="1800" dirty="0">
            <a:solidFill>
              <a:schemeClr val="bg1"/>
            </a:solidFill>
            <a:effectLst/>
            <a:latin typeface="+mn-lt"/>
          </a:endParaRPr>
        </a:p>
        <a:p>
          <a:pPr marL="114300" lvl="1" indent="-114300" rtl="0">
            <a:lnSpc>
              <a:spcPct val="100000"/>
            </a:lnSpc>
            <a:spcBef>
              <a:spcPct val="0"/>
            </a:spcBef>
            <a:spcAft>
              <a:spcPct val="15000"/>
            </a:spcAft>
            <a:buChar char="•"/>
          </a:pPr>
          <a:r>
            <a:rPr lang="en-US" sz="1400" b="1" dirty="0" smtClean="0">
              <a:solidFill>
                <a:schemeClr val="bg1"/>
              </a:solidFill>
              <a:effectLst/>
              <a:latin typeface="+mn-lt"/>
            </a:rPr>
            <a:t>Infection of existing content by viruses that is subsequently spread to other systems</a:t>
          </a:r>
          <a:endParaRPr lang="en-US" sz="1400" b="1" dirty="0">
            <a:solidFill>
              <a:schemeClr val="bg1"/>
            </a:solidFill>
            <a:effectLst/>
            <a:latin typeface="+mn-lt"/>
          </a:endParaRPr>
        </a:p>
        <a:p>
          <a:pPr marL="114300" lvl="1" indent="-114300" rtl="0">
            <a:lnSpc>
              <a:spcPct val="100000"/>
            </a:lnSpc>
            <a:spcBef>
              <a:spcPct val="0"/>
            </a:spcBef>
            <a:spcAft>
              <a:spcPct val="15000"/>
            </a:spcAft>
            <a:buChar char="•"/>
          </a:pPr>
          <a:r>
            <a:rPr lang="en-US" sz="1400" b="1" dirty="0" smtClean="0">
              <a:solidFill>
                <a:schemeClr val="bg1"/>
              </a:solidFill>
              <a:effectLst/>
              <a:latin typeface="+mn-lt"/>
            </a:rPr>
            <a:t>Exploit of software vulnerabilities by worms or drive-by-downloads to allow the malware to replicate</a:t>
          </a:r>
          <a:endParaRPr lang="en-US" sz="1400" b="1" dirty="0">
            <a:solidFill>
              <a:schemeClr val="bg1"/>
            </a:solidFill>
            <a:effectLst/>
            <a:latin typeface="+mn-lt"/>
          </a:endParaRPr>
        </a:p>
        <a:p>
          <a:pPr marL="114300" lvl="1" indent="-114300" rtl="0">
            <a:lnSpc>
              <a:spcPct val="100000"/>
            </a:lnSpc>
            <a:spcBef>
              <a:spcPct val="0"/>
            </a:spcBef>
            <a:spcAft>
              <a:spcPct val="15000"/>
            </a:spcAft>
            <a:buChar char="•"/>
          </a:pPr>
          <a:r>
            <a:rPr lang="en-US" sz="1400" b="1" dirty="0" smtClean="0">
              <a:solidFill>
                <a:schemeClr val="bg1"/>
              </a:solidFill>
              <a:effectLst/>
              <a:latin typeface="+mn-lt"/>
            </a:rPr>
            <a:t>Social engineering attacks that convince users to bypass security mechanisms to install Trojans or to respond to phishing attacks</a:t>
          </a:r>
          <a:endParaRPr lang="en-US" sz="1400" b="1" dirty="0">
            <a:solidFill>
              <a:schemeClr val="bg1"/>
            </a:solidFill>
            <a:effectLst/>
            <a:latin typeface="+mn-lt"/>
          </a:endParaRPr>
        </a:p>
      </dsp:txBody>
      <dsp:txXfrm>
        <a:off x="0" y="0"/>
        <a:ext cx="6995160" cy="2215980"/>
      </dsp:txXfrm>
    </dsp:sp>
    <dsp:sp modelId="{3ECACCE1-EF07-354C-99D4-063260E87601}">
      <dsp:nvSpPr>
        <dsp:cNvPr id="4" name="Rounded Rectangle 3"/>
        <dsp:cNvSpPr/>
      </dsp:nvSpPr>
      <dsp:spPr bwMode="white">
        <a:xfrm>
          <a:off x="1234440" y="2708420"/>
          <a:ext cx="6995160" cy="2215980"/>
        </a:xfrm>
        <a:prstGeom prst="roundRect">
          <a:avLst>
            <a:gd name="adj" fmla="val 10000"/>
          </a:avLst>
        </a:prstGeom>
        <a:solidFill>
          <a:schemeClr val="tx1"/>
        </a:solidFill>
        <a:ln w="31750">
          <a:solidFill>
            <a:schemeClr val="accent1"/>
          </a:solidFill>
        </a:ln>
      </dsp:spPr>
      <dsp:style>
        <a:lnRef idx="0">
          <a:schemeClr val="lt1"/>
        </a:lnRef>
        <a:fillRef idx="3">
          <a:schemeClr val="accent1"/>
        </a:fillRef>
        <a:effectRef idx="2">
          <a:scrgbClr r="0" g="0" b="0"/>
        </a:effectRef>
        <a:fontRef idx="minor">
          <a:schemeClr val="lt1"/>
        </a:fontRef>
      </dsp:style>
      <dsp:txBody>
        <a:bodyPr lIns="68580" tIns="68580" rIns="68580" bIns="6858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800" b="1" dirty="0" smtClean="0">
              <a:solidFill>
                <a:srgbClr val="000000"/>
              </a:solidFill>
              <a:latin typeface="+mn-lt"/>
            </a:rPr>
            <a:t>Payload actions performed by malware once it reaches a target system can include:</a:t>
          </a:r>
          <a:endParaRPr lang="en-US" sz="1800" dirty="0">
            <a:solidFill>
              <a:srgbClr val="000000"/>
            </a:solidFill>
            <a:latin typeface="+mn-lt"/>
          </a:endParaRPr>
        </a:p>
        <a:p>
          <a:pPr marL="114300" lvl="1" indent="-114300" rtl="0">
            <a:lnSpc>
              <a:spcPct val="100000"/>
            </a:lnSpc>
            <a:spcBef>
              <a:spcPct val="0"/>
            </a:spcBef>
            <a:spcAft>
              <a:spcPct val="15000"/>
            </a:spcAft>
            <a:buChar char="•"/>
          </a:pPr>
          <a:r>
            <a:rPr lang="en-US" sz="1400" b="1" dirty="0" smtClean="0">
              <a:solidFill>
                <a:srgbClr val="000000"/>
              </a:solidFill>
              <a:latin typeface="+mn-lt"/>
            </a:rPr>
            <a:t>Corruption of system or data files</a:t>
          </a:r>
          <a:endParaRPr lang="en-US" sz="1400" b="1" dirty="0">
            <a:solidFill>
              <a:srgbClr val="000000"/>
            </a:solidFill>
            <a:latin typeface="+mn-lt"/>
          </a:endParaRPr>
        </a:p>
        <a:p>
          <a:pPr marL="114300" lvl="1" indent="-114300" rtl="0">
            <a:lnSpc>
              <a:spcPct val="100000"/>
            </a:lnSpc>
            <a:spcBef>
              <a:spcPct val="0"/>
            </a:spcBef>
            <a:spcAft>
              <a:spcPct val="15000"/>
            </a:spcAft>
            <a:buChar char="•"/>
          </a:pPr>
          <a:r>
            <a:rPr lang="en-US" sz="1400" b="1" dirty="0" smtClean="0">
              <a:solidFill>
                <a:srgbClr val="000000"/>
              </a:solidFill>
              <a:latin typeface="+mn-lt"/>
            </a:rPr>
            <a:t>Theft of service/make the system a zombie agent of attack as part of a botnet</a:t>
          </a:r>
          <a:endParaRPr lang="en-US" sz="1400" b="1" dirty="0">
            <a:solidFill>
              <a:srgbClr val="000000"/>
            </a:solidFill>
            <a:latin typeface="+mn-lt"/>
          </a:endParaRPr>
        </a:p>
        <a:p>
          <a:pPr marL="114300" lvl="1" indent="-114300" rtl="0">
            <a:lnSpc>
              <a:spcPct val="100000"/>
            </a:lnSpc>
            <a:spcBef>
              <a:spcPct val="0"/>
            </a:spcBef>
            <a:spcAft>
              <a:spcPct val="15000"/>
            </a:spcAft>
            <a:buChar char="•"/>
          </a:pPr>
          <a:r>
            <a:rPr lang="en-US" sz="1400" b="1" dirty="0" smtClean="0">
              <a:solidFill>
                <a:srgbClr val="000000"/>
              </a:solidFill>
              <a:latin typeface="+mn-lt"/>
            </a:rPr>
            <a:t>Theft of information from the system/keylogging</a:t>
          </a:r>
          <a:endParaRPr lang="en-US" sz="1400" b="1" dirty="0">
            <a:solidFill>
              <a:srgbClr val="000000"/>
            </a:solidFill>
            <a:latin typeface="+mn-lt"/>
          </a:endParaRPr>
        </a:p>
        <a:p>
          <a:pPr marL="114300" lvl="1" indent="-114300" rtl="0">
            <a:lnSpc>
              <a:spcPct val="100000"/>
            </a:lnSpc>
            <a:spcBef>
              <a:spcPct val="0"/>
            </a:spcBef>
            <a:spcAft>
              <a:spcPct val="15000"/>
            </a:spcAft>
            <a:buChar char="•"/>
          </a:pPr>
          <a:r>
            <a:rPr lang="en-US" sz="1400" b="1" dirty="0" err="1" smtClean="0">
              <a:solidFill>
                <a:srgbClr val="000000"/>
              </a:solidFill>
              <a:latin typeface="+mn-lt"/>
            </a:rPr>
            <a:t>Stealthing</a:t>
          </a:r>
          <a:r>
            <a:rPr lang="en-US" sz="1400" b="1" dirty="0" smtClean="0">
              <a:solidFill>
                <a:srgbClr val="000000"/>
              </a:solidFill>
              <a:latin typeface="+mn-lt"/>
            </a:rPr>
            <a:t>/hiding its presence on the system</a:t>
          </a:r>
          <a:endParaRPr lang="en-US" sz="1400" b="1" dirty="0">
            <a:solidFill>
              <a:srgbClr val="000000"/>
            </a:solidFill>
            <a:latin typeface="+mn-lt"/>
          </a:endParaRPr>
        </a:p>
      </dsp:txBody>
      <dsp:txXfrm>
        <a:off x="1234440" y="2708420"/>
        <a:ext cx="6995160" cy="2215980"/>
      </dsp:txXfrm>
    </dsp:sp>
    <dsp:sp modelId="{4536DF15-D0CA-DF4B-8A6D-36DEA7155168}">
      <dsp:nvSpPr>
        <dsp:cNvPr id="5" name="Down Arrow 4"/>
        <dsp:cNvSpPr/>
      </dsp:nvSpPr>
      <dsp:spPr bwMode="white">
        <a:xfrm>
          <a:off x="5554773" y="1742006"/>
          <a:ext cx="1440387" cy="1440387"/>
        </a:xfrm>
        <a:prstGeom prst="downArrow">
          <a:avLst>
            <a:gd name="adj1" fmla="val 55000"/>
            <a:gd name="adj2" fmla="val 45000"/>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72390" tIns="72390" rIns="72390" bIns="72390" anchor="ctr"/>
        <a:lstStyle>
          <a:lvl1pPr algn="ctr">
            <a:defRPr sz="5700"/>
          </a:lvl1pPr>
          <a:lvl2pPr marL="285750" indent="-285750" algn="ctr">
            <a:defRPr sz="4400"/>
          </a:lvl2pPr>
          <a:lvl3pPr marL="571500" indent="-285750" algn="ctr">
            <a:defRPr sz="4400"/>
          </a:lvl3pPr>
          <a:lvl4pPr marL="857250" indent="-285750" algn="ctr">
            <a:defRPr sz="4400"/>
          </a:lvl4pPr>
          <a:lvl5pPr marL="1143000" indent="-285750" algn="ctr">
            <a:defRPr sz="4400"/>
          </a:lvl5pPr>
          <a:lvl6pPr marL="1428750" indent="-285750" algn="ctr">
            <a:defRPr sz="4400"/>
          </a:lvl6pPr>
          <a:lvl7pPr marL="1714500" indent="-285750" algn="ctr">
            <a:defRPr sz="4400"/>
          </a:lvl7pPr>
          <a:lvl8pPr marL="2000250" indent="-285750" algn="ctr">
            <a:defRPr sz="4400"/>
          </a:lvl8pPr>
          <a:lvl9pPr marL="2286000" indent="-285750" algn="ctr">
            <a:defRPr sz="4400"/>
          </a:lvl9pPr>
        </a:lstStyle>
        <a:p>
          <a:pPr lvl="0">
            <a:lnSpc>
              <a:spcPct val="100000"/>
            </a:lnSpc>
            <a:spcBef>
              <a:spcPct val="0"/>
            </a:spcBef>
            <a:spcAft>
              <a:spcPct val="35000"/>
            </a:spcAft>
          </a:pPr>
          <a:endParaRPr lang="en-US" dirty="0">
            <a:solidFill>
              <a:schemeClr val="dk1"/>
            </a:solidFill>
          </a:endParaRPr>
        </a:p>
      </dsp:txBody>
      <dsp:txXfrm>
        <a:off x="5554773" y="1742006"/>
        <a:ext cx="1440387" cy="1440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800600"/>
        <a:chOff x="0" y="0"/>
        <a:chExt cx="8229600" cy="4800600"/>
      </a:xfrm>
    </dsp:grpSpPr>
    <dsp:sp modelId="{9A8E9D20-4DD8-6549-B50E-80E51156195A}">
      <dsp:nvSpPr>
        <dsp:cNvPr id="5" name="Rectangles 4"/>
        <dsp:cNvSpPr/>
      </dsp:nvSpPr>
      <dsp:spPr bwMode="white">
        <a:xfrm>
          <a:off x="0" y="347175"/>
          <a:ext cx="8229600" cy="1123950"/>
        </a:xfrm>
        <a:prstGeom prst="rect">
          <a:avLst/>
        </a:prstGeom>
      </dsp:spPr>
      <dsp:style>
        <a:lnRef idx="1">
          <a:schemeClr val="accent1"/>
        </a:lnRef>
        <a:fillRef idx="1">
          <a:schemeClr val="lt1">
            <a:alpha val="90000"/>
          </a:schemeClr>
        </a:fillRef>
        <a:effectRef idx="0">
          <a:scrgbClr r="0" g="0" b="0"/>
        </a:effectRef>
        <a:fontRef idx="minor"/>
      </dsp:style>
      <dsp:txBody>
        <a:bodyPr lIns="638708" tIns="354076" rIns="638708"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rtl="0">
            <a:lnSpc>
              <a:spcPct val="100000"/>
            </a:lnSpc>
            <a:spcBef>
              <a:spcPct val="0"/>
            </a:spcBef>
            <a:spcAft>
              <a:spcPct val="15000"/>
            </a:spcAft>
            <a:buChar char="•"/>
          </a:pPr>
          <a:r>
            <a:rPr lang="en-US" b="0" dirty="0" smtClean="0">
              <a:solidFill>
                <a:schemeClr val="dk1"/>
              </a:solidFill>
              <a:latin typeface="+mn-lt"/>
            </a:rPr>
            <a:t>Means by which a virus spreads or propagates</a:t>
          </a:r>
          <a:endParaRPr lang="en-US" b="0" dirty="0">
            <a:solidFill>
              <a:schemeClr val="dk1"/>
            </a:solidFill>
            <a:latin typeface="+mn-lt"/>
          </a:endParaRPr>
        </a:p>
        <a:p>
          <a:pPr lvl="1" rtl="0">
            <a:lnSpc>
              <a:spcPct val="100000"/>
            </a:lnSpc>
            <a:spcBef>
              <a:spcPct val="0"/>
            </a:spcBef>
            <a:spcAft>
              <a:spcPct val="15000"/>
            </a:spcAft>
            <a:buChar char="•"/>
          </a:pPr>
          <a:r>
            <a:rPr lang="en-US" b="0" dirty="0" smtClean="0">
              <a:solidFill>
                <a:schemeClr val="dk1"/>
              </a:solidFill>
              <a:latin typeface="+mn-lt"/>
            </a:rPr>
            <a:t>Also referred to as the </a:t>
          </a:r>
          <a:r>
            <a:rPr lang="en-US" b="0" i="1" dirty="0" smtClean="0">
              <a:solidFill>
                <a:schemeClr val="dk1"/>
              </a:solidFill>
              <a:latin typeface="+mn-lt"/>
            </a:rPr>
            <a:t>infection vector</a:t>
          </a:r>
          <a:endParaRPr lang="en-US" b="0" dirty="0">
            <a:solidFill>
              <a:schemeClr val="dk1"/>
            </a:solidFill>
            <a:latin typeface="+mn-lt"/>
          </a:endParaRPr>
        </a:p>
      </dsp:txBody>
      <dsp:txXfrm>
        <a:off x="0" y="347175"/>
        <a:ext cx="8229600" cy="1123950"/>
      </dsp:txXfrm>
    </dsp:sp>
    <dsp:sp modelId="{FDFE6835-A92A-E641-8AE9-B9BFDC4ECD51}">
      <dsp:nvSpPr>
        <dsp:cNvPr id="4" name="Rounded Rectangle 3"/>
        <dsp:cNvSpPr/>
      </dsp:nvSpPr>
      <dsp:spPr bwMode="white">
        <a:xfrm>
          <a:off x="411480" y="81495"/>
          <a:ext cx="2646072" cy="531360"/>
        </a:xfrm>
        <a:prstGeom prst="roundRect">
          <a:avLst/>
        </a:prstGeom>
        <a:solidFill>
          <a:schemeClr val="accent5">
            <a:lumMod val="60000"/>
            <a:lumOff val="40000"/>
          </a:schemeClr>
        </a:solidFill>
      </dsp:spPr>
      <dsp:style>
        <a:lnRef idx="0">
          <a:schemeClr val="lt1"/>
        </a:lnRef>
        <a:fillRef idx="3">
          <a:schemeClr val="accent1"/>
        </a:fillRef>
        <a:effectRef idx="2">
          <a:scrgbClr r="0" g="0" b="0"/>
        </a:effectRef>
        <a:fontRef idx="minor">
          <a:schemeClr val="lt1"/>
        </a:fontRef>
      </dsp:style>
      <dsp:txBody>
        <a:bodyPr lIns="217741" tIns="0" rIns="217741"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b="1" dirty="0" smtClean="0">
              <a:solidFill>
                <a:schemeClr val="bg1"/>
              </a:solidFill>
            </a:rPr>
            <a:t>Infection mechanism</a:t>
          </a:r>
          <a:endParaRPr lang="en-US" dirty="0">
            <a:solidFill>
              <a:schemeClr val="bg1"/>
            </a:solidFill>
          </a:endParaRPr>
        </a:p>
      </dsp:txBody>
      <dsp:txXfrm>
        <a:off x="411480" y="81495"/>
        <a:ext cx="2646072" cy="531360"/>
      </dsp:txXfrm>
    </dsp:sp>
    <dsp:sp modelId="{9E230290-2EEC-964C-9BCE-9B69243D95B7}">
      <dsp:nvSpPr>
        <dsp:cNvPr id="8" name="Rectangles 7"/>
        <dsp:cNvSpPr/>
      </dsp:nvSpPr>
      <dsp:spPr bwMode="white">
        <a:xfrm>
          <a:off x="0" y="1834005"/>
          <a:ext cx="8229600" cy="1398270"/>
        </a:xfrm>
        <a:prstGeom prst="rect">
          <a:avLst/>
        </a:prstGeom>
      </dsp:spPr>
      <dsp:style>
        <a:lnRef idx="1">
          <a:schemeClr val="accent1"/>
        </a:lnRef>
        <a:fillRef idx="1">
          <a:schemeClr val="lt1">
            <a:alpha val="90000"/>
          </a:schemeClr>
        </a:fillRef>
        <a:effectRef idx="0">
          <a:scrgbClr r="0" g="0" b="0"/>
        </a:effectRef>
        <a:fontRef idx="minor"/>
      </dsp:style>
      <dsp:txBody>
        <a:bodyPr lIns="638708" tIns="354076" rIns="638708"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rtl="0">
            <a:lnSpc>
              <a:spcPct val="100000"/>
            </a:lnSpc>
            <a:spcBef>
              <a:spcPct val="0"/>
            </a:spcBef>
            <a:spcAft>
              <a:spcPct val="15000"/>
            </a:spcAft>
            <a:buChar char="•"/>
          </a:pPr>
          <a:r>
            <a:rPr lang="en-US" b="0" dirty="0" smtClean="0">
              <a:solidFill>
                <a:schemeClr val="dk1"/>
              </a:solidFill>
              <a:latin typeface="+mn-lt"/>
            </a:rPr>
            <a:t>Event or condition that determines when the payload is activated or delivered</a:t>
          </a:r>
          <a:endParaRPr lang="en-US" b="0" dirty="0">
            <a:solidFill>
              <a:schemeClr val="dk1"/>
            </a:solidFill>
            <a:latin typeface="+mn-lt"/>
          </a:endParaRPr>
        </a:p>
        <a:p>
          <a:pPr lvl="1" rtl="0">
            <a:lnSpc>
              <a:spcPct val="100000"/>
            </a:lnSpc>
            <a:spcBef>
              <a:spcPct val="0"/>
            </a:spcBef>
            <a:spcAft>
              <a:spcPct val="15000"/>
            </a:spcAft>
            <a:buChar char="•"/>
          </a:pPr>
          <a:r>
            <a:rPr lang="en-US" b="0" dirty="0" smtClean="0">
              <a:solidFill>
                <a:schemeClr val="dk1"/>
              </a:solidFill>
              <a:latin typeface="+mn-lt"/>
            </a:rPr>
            <a:t>Sometimes known as a </a:t>
          </a:r>
          <a:r>
            <a:rPr lang="en-US" b="0" i="1" dirty="0" smtClean="0">
              <a:solidFill>
                <a:schemeClr val="dk1"/>
              </a:solidFill>
              <a:latin typeface="+mn-lt"/>
            </a:rPr>
            <a:t>logic bomb</a:t>
          </a:r>
          <a:endParaRPr lang="en-US" b="0" dirty="0">
            <a:solidFill>
              <a:schemeClr val="dk1"/>
            </a:solidFill>
            <a:latin typeface="+mn-lt"/>
          </a:endParaRPr>
        </a:p>
      </dsp:txBody>
      <dsp:txXfrm>
        <a:off x="0" y="1834005"/>
        <a:ext cx="8229600" cy="1398270"/>
      </dsp:txXfrm>
    </dsp:sp>
    <dsp:sp modelId="{C63E1105-C149-C843-9202-23F8D48B3E4F}">
      <dsp:nvSpPr>
        <dsp:cNvPr id="7" name="Rounded Rectangle 6"/>
        <dsp:cNvSpPr/>
      </dsp:nvSpPr>
      <dsp:spPr bwMode="white">
        <a:xfrm>
          <a:off x="411480" y="1568325"/>
          <a:ext cx="1502972" cy="531360"/>
        </a:xfrm>
        <a:prstGeom prst="roundRect">
          <a:avLst/>
        </a:prstGeom>
        <a:solidFill>
          <a:schemeClr val="accent3">
            <a:lumMod val="60000"/>
            <a:lumOff val="40000"/>
          </a:schemeClr>
        </a:solidFill>
      </dsp:spPr>
      <dsp:style>
        <a:lnRef idx="0">
          <a:schemeClr val="lt1"/>
        </a:lnRef>
        <a:fillRef idx="3">
          <a:schemeClr val="accent1"/>
        </a:fillRef>
        <a:effectRef idx="2">
          <a:scrgbClr r="0" g="0" b="0"/>
        </a:effectRef>
        <a:fontRef idx="minor">
          <a:schemeClr val="lt1"/>
        </a:fontRef>
      </dsp:style>
      <dsp:txBody>
        <a:bodyPr lIns="217741" tIns="0" rIns="217741"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b="1" dirty="0" smtClean="0">
              <a:solidFill>
                <a:srgbClr val="000000"/>
              </a:solidFill>
            </a:rPr>
            <a:t>Trigger</a:t>
          </a:r>
          <a:endParaRPr lang="en-US" dirty="0">
            <a:solidFill>
              <a:srgbClr val="000000"/>
            </a:solidFill>
          </a:endParaRPr>
        </a:p>
      </dsp:txBody>
      <dsp:txXfrm>
        <a:off x="411480" y="1568325"/>
        <a:ext cx="1502972" cy="531360"/>
      </dsp:txXfrm>
    </dsp:sp>
    <dsp:sp modelId="{5CDD4299-543B-524A-AAF3-360201B13E61}">
      <dsp:nvSpPr>
        <dsp:cNvPr id="11" name="Rectangles 10"/>
        <dsp:cNvSpPr/>
      </dsp:nvSpPr>
      <dsp:spPr bwMode="white">
        <a:xfrm>
          <a:off x="0" y="3595155"/>
          <a:ext cx="8229600" cy="1123950"/>
        </a:xfrm>
        <a:prstGeom prst="rect">
          <a:avLst/>
        </a:prstGeom>
      </dsp:spPr>
      <dsp:style>
        <a:lnRef idx="1">
          <a:schemeClr val="accent1"/>
        </a:lnRef>
        <a:fillRef idx="1">
          <a:schemeClr val="lt1">
            <a:alpha val="90000"/>
          </a:schemeClr>
        </a:fillRef>
        <a:effectRef idx="0">
          <a:scrgbClr r="0" g="0" b="0"/>
        </a:effectRef>
        <a:fontRef idx="minor"/>
      </dsp:style>
      <dsp:txBody>
        <a:bodyPr lIns="638708" tIns="354076" rIns="638708"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rtl="0">
            <a:lnSpc>
              <a:spcPct val="100000"/>
            </a:lnSpc>
            <a:spcBef>
              <a:spcPct val="0"/>
            </a:spcBef>
            <a:spcAft>
              <a:spcPct val="15000"/>
            </a:spcAft>
            <a:buChar char="•"/>
          </a:pPr>
          <a:r>
            <a:rPr lang="en-US" b="0" dirty="0" smtClean="0">
              <a:solidFill>
                <a:schemeClr val="dk1"/>
              </a:solidFill>
              <a:latin typeface="+mn-lt"/>
            </a:rPr>
            <a:t>What the virus does (besides spreading)</a:t>
          </a:r>
          <a:endParaRPr lang="en-US" b="0" dirty="0">
            <a:solidFill>
              <a:schemeClr val="dk1"/>
            </a:solidFill>
            <a:latin typeface="+mn-lt"/>
          </a:endParaRPr>
        </a:p>
        <a:p>
          <a:pPr lvl="1" rtl="0">
            <a:lnSpc>
              <a:spcPct val="100000"/>
            </a:lnSpc>
            <a:spcBef>
              <a:spcPct val="0"/>
            </a:spcBef>
            <a:spcAft>
              <a:spcPct val="15000"/>
            </a:spcAft>
            <a:buChar char="•"/>
          </a:pPr>
          <a:r>
            <a:rPr lang="en-US" b="0" dirty="0" smtClean="0">
              <a:solidFill>
                <a:schemeClr val="dk1"/>
              </a:solidFill>
              <a:latin typeface="+mn-lt"/>
            </a:rPr>
            <a:t>May involve damage or benign but noticeable activity</a:t>
          </a:r>
          <a:endParaRPr lang="en-US" b="0" dirty="0">
            <a:solidFill>
              <a:schemeClr val="dk1"/>
            </a:solidFill>
            <a:latin typeface="+mn-lt"/>
          </a:endParaRPr>
        </a:p>
      </dsp:txBody>
      <dsp:txXfrm>
        <a:off x="0" y="3595155"/>
        <a:ext cx="8229600" cy="1123950"/>
      </dsp:txXfrm>
    </dsp:sp>
    <dsp:sp modelId="{B6D38147-8E60-A045-B583-E6B0C56553C0}">
      <dsp:nvSpPr>
        <dsp:cNvPr id="10" name="Rounded Rectangle 9"/>
        <dsp:cNvSpPr/>
      </dsp:nvSpPr>
      <dsp:spPr bwMode="white">
        <a:xfrm>
          <a:off x="411480" y="3329475"/>
          <a:ext cx="1331590" cy="531360"/>
        </a:xfrm>
        <a:prstGeom prst="roundRect">
          <a:avLst/>
        </a:prstGeom>
        <a:solidFill>
          <a:schemeClr val="accent5">
            <a:lumMod val="60000"/>
            <a:lumOff val="40000"/>
          </a:schemeClr>
        </a:solidFill>
      </dsp:spPr>
      <dsp:style>
        <a:lnRef idx="0">
          <a:schemeClr val="lt1"/>
        </a:lnRef>
        <a:fillRef idx="3">
          <a:schemeClr val="accent1"/>
        </a:fillRef>
        <a:effectRef idx="2">
          <a:scrgbClr r="0" g="0" b="0"/>
        </a:effectRef>
        <a:fontRef idx="minor">
          <a:schemeClr val="lt1"/>
        </a:fontRef>
      </dsp:style>
      <dsp:txBody>
        <a:bodyPr lIns="217741" tIns="0" rIns="217741"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b="1" dirty="0" smtClean="0">
              <a:solidFill>
                <a:srgbClr val="000000"/>
              </a:solidFill>
            </a:rPr>
            <a:t>Payload</a:t>
          </a:r>
          <a:endParaRPr lang="en-US" dirty="0">
            <a:solidFill>
              <a:srgbClr val="000000"/>
            </a:solidFill>
          </a:endParaRPr>
        </a:p>
      </dsp:txBody>
      <dsp:txXfrm>
        <a:off x="411480" y="3329475"/>
        <a:ext cx="1331590" cy="531360"/>
      </dsp:txXfrm>
    </dsp:sp>
    <dsp:sp modelId="{88A1667D-4CEC-F145-85B2-C014FBDCFDE8}">
      <dsp:nvSpPr>
        <dsp:cNvPr id="3" name="Rectangles 2" hidden="1"/>
        <dsp:cNvSpPr/>
      </dsp:nvSpPr>
      <dsp:spPr>
        <a:xfrm>
          <a:off x="0" y="81495"/>
          <a:ext cx="411480" cy="531360"/>
        </a:xfrm>
        <a:prstGeom prst="rect">
          <a:avLst/>
        </a:prstGeom>
      </dsp:spPr>
      <dsp:txXfrm>
        <a:off x="0" y="81495"/>
        <a:ext cx="411480" cy="531360"/>
      </dsp:txXfrm>
    </dsp:sp>
    <dsp:sp modelId="{4E62E4FB-A7D4-2240-B0DC-00AC603FD9D4}">
      <dsp:nvSpPr>
        <dsp:cNvPr id="6" name="Rectangles 5" hidden="1"/>
        <dsp:cNvSpPr/>
      </dsp:nvSpPr>
      <dsp:spPr>
        <a:xfrm>
          <a:off x="0" y="1568325"/>
          <a:ext cx="411480" cy="531360"/>
        </a:xfrm>
        <a:prstGeom prst="rect">
          <a:avLst/>
        </a:prstGeom>
      </dsp:spPr>
      <dsp:txXfrm>
        <a:off x="0" y="1568325"/>
        <a:ext cx="411480" cy="531360"/>
      </dsp:txXfrm>
    </dsp:sp>
    <dsp:sp modelId="{4644D822-0A1D-4A4B-9C64-BBD957F607D0}">
      <dsp:nvSpPr>
        <dsp:cNvPr id="9" name="Rectangles 8" hidden="1"/>
        <dsp:cNvSpPr/>
      </dsp:nvSpPr>
      <dsp:spPr>
        <a:xfrm>
          <a:off x="0" y="3329475"/>
          <a:ext cx="411480" cy="531360"/>
        </a:xfrm>
        <a:prstGeom prst="rect">
          <a:avLst/>
        </a:prstGeom>
      </dsp:spPr>
      <dsp:txXfrm>
        <a:off x="0" y="3329475"/>
        <a:ext cx="411480" cy="531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144000" cy="6019800"/>
        <a:chOff x="0" y="0"/>
        <a:chExt cx="9144000" cy="6019800"/>
      </a:xfrm>
    </dsp:grpSpPr>
    <dsp:sp modelId="{B8708D1F-5416-7946-84FC-190F419E1BD1}">
      <dsp:nvSpPr>
        <dsp:cNvPr id="3" name="Rectangles 2"/>
        <dsp:cNvSpPr/>
      </dsp:nvSpPr>
      <dsp:spPr bwMode="white">
        <a:xfrm>
          <a:off x="0" y="4938852"/>
          <a:ext cx="9144000" cy="1080948"/>
        </a:xfrm>
        <a:prstGeom prst="rect">
          <a:avLst/>
        </a:prstGeom>
        <a:solidFill>
          <a:schemeClr val="accent6"/>
        </a:solidFill>
      </dsp:spPr>
      <dsp:style>
        <a:lnRef idx="0">
          <a:schemeClr val="lt1"/>
        </a:lnRef>
        <a:fillRef idx="3">
          <a:schemeClr val="accent1"/>
        </a:fillRef>
        <a:effectRef idx="2">
          <a:scrgbClr r="0" g="0" b="0"/>
        </a:effectRef>
        <a:fontRef idx="minor">
          <a:schemeClr val="lt1"/>
        </a:fontRef>
      </dsp:style>
      <dsp:txBody>
        <a:bodyPr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1600" b="1" dirty="0" smtClean="0">
              <a:solidFill>
                <a:srgbClr val="000000"/>
              </a:solidFill>
              <a:latin typeface="+mj-lt"/>
            </a:rPr>
            <a:t>Execution phase</a:t>
          </a:r>
          <a:endParaRPr lang="en-US" sz="1600" dirty="0">
            <a:solidFill>
              <a:srgbClr val="000000"/>
            </a:solidFill>
            <a:latin typeface="+mj-lt"/>
          </a:endParaRPr>
        </a:p>
      </dsp:txBody>
      <dsp:txXfrm>
        <a:off x="0" y="4938852"/>
        <a:ext cx="9144000" cy="1080948"/>
      </dsp:txXfrm>
    </dsp:sp>
    <dsp:sp modelId="{81FDCED2-2D20-854D-9ECC-1E1197134AA6}">
      <dsp:nvSpPr>
        <dsp:cNvPr id="4" name="Rectangles 3"/>
        <dsp:cNvSpPr/>
      </dsp:nvSpPr>
      <dsp:spPr bwMode="white">
        <a:xfrm>
          <a:off x="0" y="5500945"/>
          <a:ext cx="4572000" cy="497236"/>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1600" b="1" dirty="0" smtClean="0">
              <a:solidFill>
                <a:srgbClr val="000000"/>
              </a:solidFill>
              <a:latin typeface="+mj-lt"/>
            </a:rPr>
            <a:t>Function is performed</a:t>
          </a:r>
          <a:endParaRPr lang="en-US" sz="1600" dirty="0">
            <a:solidFill>
              <a:srgbClr val="000000"/>
            </a:solidFill>
            <a:latin typeface="+mj-lt"/>
          </a:endParaRPr>
        </a:p>
      </dsp:txBody>
      <dsp:txXfrm>
        <a:off x="0" y="5500945"/>
        <a:ext cx="4572000" cy="497236"/>
      </dsp:txXfrm>
    </dsp:sp>
    <dsp:sp modelId="{B01C092D-99C1-6745-BEA7-0EFBB10DB477}">
      <dsp:nvSpPr>
        <dsp:cNvPr id="5" name="Rectangles 4"/>
        <dsp:cNvSpPr/>
      </dsp:nvSpPr>
      <dsp:spPr bwMode="white">
        <a:xfrm>
          <a:off x="4572000" y="5500945"/>
          <a:ext cx="4572000" cy="497236"/>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1600" b="1" dirty="0" smtClean="0">
              <a:solidFill>
                <a:srgbClr val="000000"/>
              </a:solidFill>
              <a:latin typeface="+mj-lt"/>
            </a:rPr>
            <a:t>May be harmless or damaging</a:t>
          </a:r>
          <a:endParaRPr lang="en-US" sz="1600" dirty="0">
            <a:solidFill>
              <a:srgbClr val="000000"/>
            </a:solidFill>
            <a:latin typeface="+mj-lt"/>
          </a:endParaRPr>
        </a:p>
      </dsp:txBody>
      <dsp:txXfrm>
        <a:off x="4572000" y="5500945"/>
        <a:ext cx="4572000" cy="497236"/>
      </dsp:txXfrm>
    </dsp:sp>
    <dsp:sp modelId="{CEDEC836-B7A5-6C44-9BEE-529DDC6AF718}">
      <dsp:nvSpPr>
        <dsp:cNvPr id="6" name="Up Arrow Callout 5"/>
        <dsp:cNvSpPr/>
      </dsp:nvSpPr>
      <dsp:spPr bwMode="white">
        <a:xfrm rot="10800000">
          <a:off x="0" y="3292568"/>
          <a:ext cx="9144000" cy="1662498"/>
        </a:xfrm>
        <a:prstGeom prst="upArrowCallout">
          <a:avLst/>
        </a:prstGeom>
        <a:solidFill>
          <a:schemeClr val="accent3">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99568" tIns="99568" rIns="99568" bIns="9956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dirty="0" smtClean="0">
              <a:solidFill>
                <a:srgbClr val="000000"/>
              </a:solidFill>
              <a:latin typeface="+mj-lt"/>
              <a:ea typeface="+mn-ea"/>
              <a:cs typeface="+mn-cs"/>
            </a:rPr>
            <a:t>Propagation phase</a:t>
          </a:r>
          <a:endParaRPr lang="en-US" sz="1400" b="1" dirty="0">
            <a:solidFill>
              <a:srgbClr val="000000"/>
            </a:solidFill>
            <a:latin typeface="+mj-lt"/>
          </a:endParaRPr>
        </a:p>
      </dsp:txBody>
      <dsp:txXfrm rot="10800000">
        <a:off x="0" y="3292568"/>
        <a:ext cx="9144000" cy="1662498"/>
      </dsp:txXfrm>
    </dsp:sp>
    <dsp:sp modelId="{799F9DAD-525F-8548-8861-34D60884FF96}">
      <dsp:nvSpPr>
        <dsp:cNvPr id="7" name="Rectangles 6"/>
        <dsp:cNvSpPr/>
      </dsp:nvSpPr>
      <dsp:spPr bwMode="white">
        <a:xfrm>
          <a:off x="0" y="3965803"/>
          <a:ext cx="3048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99568" tIns="17780" rIns="99568"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dirty="0" smtClean="0">
              <a:solidFill>
                <a:srgbClr val="000000"/>
              </a:solidFill>
              <a:latin typeface="+mj-lt"/>
              <a:ea typeface="+mn-ea"/>
            </a:rPr>
            <a:t>Virus places a copy of itself into other programs or into certain system areas on the disk</a:t>
          </a:r>
          <a:endParaRPr>
            <a:solidFill>
              <a:schemeClr val="dk1"/>
            </a:solidFill>
          </a:endParaRPr>
        </a:p>
      </dsp:txBody>
      <dsp:txXfrm>
        <a:off x="0" y="3965803"/>
        <a:ext cx="3048000" cy="497087"/>
      </dsp:txXfrm>
    </dsp:sp>
    <dsp:sp modelId="{9198A95F-ABA7-5444-8A5C-E82D728BAF2E}">
      <dsp:nvSpPr>
        <dsp:cNvPr id="8" name="Rectangles 7"/>
        <dsp:cNvSpPr/>
      </dsp:nvSpPr>
      <dsp:spPr bwMode="white">
        <a:xfrm>
          <a:off x="3046506" y="3965803"/>
          <a:ext cx="3048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99568" tIns="17780" rIns="99568"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dirty="0" smtClean="0">
              <a:solidFill>
                <a:srgbClr val="000000"/>
              </a:solidFill>
              <a:latin typeface="+mj-lt"/>
              <a:ea typeface="+mn-ea"/>
            </a:rPr>
            <a:t>May not be identical to the propagating version</a:t>
          </a:r>
          <a:endParaRPr>
            <a:solidFill>
              <a:schemeClr val="dk1"/>
            </a:solidFill>
          </a:endParaRPr>
        </a:p>
      </dsp:txBody>
      <dsp:txXfrm>
        <a:off x="3046506" y="3965803"/>
        <a:ext cx="3048000" cy="497087"/>
      </dsp:txXfrm>
    </dsp:sp>
    <dsp:sp modelId="{5F6DB1AD-84BE-1C40-A7D1-B1BD8D37A80C}">
      <dsp:nvSpPr>
        <dsp:cNvPr id="9" name="Rectangles 8"/>
        <dsp:cNvSpPr/>
      </dsp:nvSpPr>
      <dsp:spPr bwMode="white">
        <a:xfrm>
          <a:off x="6096000" y="3965803"/>
          <a:ext cx="3048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99568" tIns="17780" rIns="99568"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1" dirty="0" smtClean="0">
              <a:solidFill>
                <a:srgbClr val="000000"/>
              </a:solidFill>
              <a:latin typeface="+mj-lt"/>
              <a:ea typeface="+mn-ea"/>
            </a:rPr>
            <a:t>Each infected program will now contain a clone of the virus which will itself enter a propagation phase</a:t>
          </a:r>
          <a:endParaRPr>
            <a:solidFill>
              <a:schemeClr val="dk1"/>
            </a:solidFill>
          </a:endParaRPr>
        </a:p>
      </dsp:txBody>
      <dsp:txXfrm>
        <a:off x="6096000" y="3965803"/>
        <a:ext cx="3048000" cy="497087"/>
      </dsp:txXfrm>
    </dsp:sp>
    <dsp:sp modelId="{1D6B4838-9CF7-884C-A25C-5F12818F3734}">
      <dsp:nvSpPr>
        <dsp:cNvPr id="10" name="Up Arrow Callout 9"/>
        <dsp:cNvSpPr/>
      </dsp:nvSpPr>
      <dsp:spPr bwMode="white">
        <a:xfrm rot="10800000">
          <a:off x="0" y="1646284"/>
          <a:ext cx="9144000" cy="1662498"/>
        </a:xfrm>
        <a:prstGeom prst="upArrowCallout">
          <a:avLst/>
        </a:prstGeom>
        <a:solidFill>
          <a:schemeClr val="accent6"/>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rgbClr val="000000"/>
              </a:solidFill>
              <a:latin typeface="+mj-lt"/>
              <a:ea typeface="+mn-ea"/>
              <a:cs typeface="+mn-cs"/>
            </a:rPr>
            <a:t>Triggering phase</a:t>
          </a:r>
          <a:endParaRPr lang="en-US" sz="1600" b="1" dirty="0">
            <a:solidFill>
              <a:srgbClr val="000000"/>
            </a:solidFill>
            <a:latin typeface="+mj-lt"/>
          </a:endParaRPr>
        </a:p>
      </dsp:txBody>
      <dsp:txXfrm rot="10800000">
        <a:off x="0" y="1646284"/>
        <a:ext cx="9144000" cy="1662498"/>
      </dsp:txXfrm>
    </dsp:sp>
    <dsp:sp modelId="{E90C3777-99AB-524A-82B7-12AC668471ED}">
      <dsp:nvSpPr>
        <dsp:cNvPr id="11" name="Rectangles 10"/>
        <dsp:cNvSpPr/>
      </dsp:nvSpPr>
      <dsp:spPr bwMode="white">
        <a:xfrm>
          <a:off x="0" y="2229821"/>
          <a:ext cx="4572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rgbClr val="000000"/>
              </a:solidFill>
              <a:latin typeface="+mj-lt"/>
              <a:ea typeface="+mn-ea"/>
            </a:rPr>
            <a:t>Virus is activated to perform the function for which it was intended</a:t>
          </a:r>
          <a:endParaRPr>
            <a:solidFill>
              <a:schemeClr val="dk1"/>
            </a:solidFill>
          </a:endParaRPr>
        </a:p>
      </dsp:txBody>
      <dsp:txXfrm>
        <a:off x="0" y="2229821"/>
        <a:ext cx="4572000" cy="497087"/>
      </dsp:txXfrm>
    </dsp:sp>
    <dsp:sp modelId="{37825219-83A8-E745-A5BC-0E5252B82A01}">
      <dsp:nvSpPr>
        <dsp:cNvPr id="12" name="Rectangles 11"/>
        <dsp:cNvSpPr/>
      </dsp:nvSpPr>
      <dsp:spPr bwMode="white">
        <a:xfrm>
          <a:off x="4572000" y="2229821"/>
          <a:ext cx="4572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rgbClr val="000000"/>
              </a:solidFill>
              <a:latin typeface="+mj-lt"/>
              <a:ea typeface="+mn-ea"/>
            </a:rPr>
            <a:t>Can be caused by a variety of system events</a:t>
          </a:r>
          <a:endParaRPr>
            <a:solidFill>
              <a:schemeClr val="dk1"/>
            </a:solidFill>
          </a:endParaRPr>
        </a:p>
      </dsp:txBody>
      <dsp:txXfrm>
        <a:off x="4572000" y="2229821"/>
        <a:ext cx="4572000" cy="497087"/>
      </dsp:txXfrm>
    </dsp:sp>
    <dsp:sp modelId="{F2BEBF7A-425B-424A-A839-269C0FCF9CB1}">
      <dsp:nvSpPr>
        <dsp:cNvPr id="13" name="Up Arrow Callout 12"/>
        <dsp:cNvSpPr/>
      </dsp:nvSpPr>
      <dsp:spPr bwMode="white">
        <a:xfrm rot="10800000">
          <a:off x="0" y="0"/>
          <a:ext cx="9144000" cy="1662498"/>
        </a:xfrm>
        <a:prstGeom prst="upArrowCallout">
          <a:avLst/>
        </a:prstGeom>
        <a:solidFill>
          <a:schemeClr val="accent5">
            <a:lumMod val="75000"/>
          </a:schemeClr>
        </a:solidFill>
        <a:ln>
          <a:solidFill>
            <a:schemeClr val="bg1"/>
          </a:solidFill>
        </a:ln>
      </dsp:spPr>
      <dsp:style>
        <a:lnRef idx="0">
          <a:schemeClr val="lt1"/>
        </a:lnRef>
        <a:fillRef idx="3">
          <a:schemeClr val="accent1"/>
        </a:fillRef>
        <a:effectRef idx="2">
          <a:scrgbClr r="0" g="0" b="0"/>
        </a:effectRef>
        <a:fontRef idx="minor">
          <a:schemeClr val="lt1"/>
        </a:fontRef>
      </dsp:style>
      <dsp:txBody>
        <a:bodyPr lIns="113792" tIns="113792" rIns="113792" bIns="113792"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chemeClr val="bg1"/>
              </a:solidFill>
              <a:latin typeface="+mj-lt"/>
              <a:ea typeface="+mn-ea"/>
              <a:cs typeface="+mn-cs"/>
            </a:rPr>
            <a:t>Dormant phase</a:t>
          </a:r>
          <a:endParaRPr lang="en-US" sz="1600" b="1" dirty="0">
            <a:solidFill>
              <a:schemeClr val="bg1"/>
            </a:solidFill>
            <a:latin typeface="+mj-lt"/>
          </a:endParaRPr>
        </a:p>
      </dsp:txBody>
      <dsp:txXfrm rot="10800000">
        <a:off x="0" y="0"/>
        <a:ext cx="9144000" cy="1662498"/>
      </dsp:txXfrm>
    </dsp:sp>
    <dsp:sp modelId="{D3147F2A-28DA-424F-AF3A-480A0C6511F9}">
      <dsp:nvSpPr>
        <dsp:cNvPr id="14" name="Rectangles 13"/>
        <dsp:cNvSpPr/>
      </dsp:nvSpPr>
      <dsp:spPr bwMode="white">
        <a:xfrm>
          <a:off x="0" y="583537"/>
          <a:ext cx="3048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chemeClr val="bg1"/>
              </a:solidFill>
              <a:latin typeface="+mj-lt"/>
              <a:ea typeface="+mn-ea"/>
            </a:rPr>
            <a:t>Virus is idle</a:t>
          </a:r>
          <a:endParaRPr>
            <a:solidFill>
              <a:schemeClr val="dk1"/>
            </a:solidFill>
          </a:endParaRPr>
        </a:p>
      </dsp:txBody>
      <dsp:txXfrm>
        <a:off x="0" y="583537"/>
        <a:ext cx="3048000" cy="497087"/>
      </dsp:txXfrm>
    </dsp:sp>
    <dsp:sp modelId="{56D91C94-48FF-6C48-B557-6D56A5CD8DCC}">
      <dsp:nvSpPr>
        <dsp:cNvPr id="15" name="Rectangles 14"/>
        <dsp:cNvSpPr/>
      </dsp:nvSpPr>
      <dsp:spPr bwMode="white">
        <a:xfrm>
          <a:off x="3048000" y="583537"/>
          <a:ext cx="3048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chemeClr val="bg1"/>
              </a:solidFill>
              <a:latin typeface="+mj-lt"/>
              <a:ea typeface="+mn-ea"/>
            </a:rPr>
            <a:t>Will eventually be activated by some event</a:t>
          </a:r>
          <a:endParaRPr>
            <a:solidFill>
              <a:schemeClr val="dk1"/>
            </a:solidFill>
          </a:endParaRPr>
        </a:p>
      </dsp:txBody>
      <dsp:txXfrm>
        <a:off x="3048000" y="583537"/>
        <a:ext cx="3048000" cy="497087"/>
      </dsp:txXfrm>
    </dsp:sp>
    <dsp:sp modelId="{96203DF4-A4F4-D140-B726-D11BA9C1E70B}">
      <dsp:nvSpPr>
        <dsp:cNvPr id="16" name="Rectangles 15"/>
        <dsp:cNvSpPr/>
      </dsp:nvSpPr>
      <dsp:spPr bwMode="white">
        <a:xfrm>
          <a:off x="6096000" y="583537"/>
          <a:ext cx="3048000" cy="497087"/>
        </a:xfrm>
        <a:prstGeom prst="rect">
          <a:avLst/>
        </a:prstGeom>
        <a:solidFill>
          <a:schemeClr val="tx1"/>
        </a:solidFill>
        <a:ln>
          <a:solidFill>
            <a:schemeClr val="bg1"/>
          </a:solidFill>
        </a:ln>
      </dsp:spPr>
      <dsp:style>
        <a:lnRef idx="1">
          <a:schemeClr val="accent1">
            <a:alpha val="90000"/>
            <a:tint val="40000"/>
          </a:schemeClr>
        </a:lnRef>
        <a:fillRef idx="1">
          <a:schemeClr val="accent1">
            <a:alpha val="90000"/>
            <a:tint val="40000"/>
          </a:schemeClr>
        </a:fillRef>
        <a:effectRef idx="0">
          <a:scrgbClr r="0" g="0" b="0"/>
        </a:effectRef>
        <a:fontRef idx="minor"/>
      </dsp:style>
      <dsp:txBody>
        <a:bodyPr lIns="113792" tIns="20320" rIns="113792"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600" b="1" dirty="0" smtClean="0">
              <a:solidFill>
                <a:schemeClr val="bg1"/>
              </a:solidFill>
              <a:latin typeface="+mj-lt"/>
              <a:ea typeface="+mn-ea"/>
            </a:rPr>
            <a:t>Not all viruses have this stage</a:t>
          </a:r>
          <a:endParaRPr>
            <a:solidFill>
              <a:schemeClr val="dk1"/>
            </a:solidFill>
          </a:endParaRPr>
        </a:p>
      </dsp:txBody>
      <dsp:txXfrm>
        <a:off x="6096000" y="583537"/>
        <a:ext cx="3048000" cy="49708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2000" cy="5029200"/>
        <a:chOff x="0" y="0"/>
        <a:chExt cx="8382000" cy="5029200"/>
      </a:xfrm>
    </dsp:grpSpPr>
    <dsp:sp modelId="{F78E7295-D7EB-CD46-9D6D-375BC99FA006}">
      <dsp:nvSpPr>
        <dsp:cNvPr id="4" name="Round Same Side Corner Rectangle 3"/>
        <dsp:cNvSpPr/>
      </dsp:nvSpPr>
      <dsp:spPr bwMode="white">
        <a:xfrm rot="5400000">
          <a:off x="5312898" y="-2198663"/>
          <a:ext cx="773723" cy="5364480"/>
        </a:xfrm>
        <a:prstGeom prst="round2SameRect">
          <a:avLst/>
        </a:prstGeom>
        <a:solidFill>
          <a:schemeClr val="tx1"/>
        </a:solidFill>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rtl="0">
            <a:lnSpc>
              <a:spcPct val="100000"/>
            </a:lnSpc>
            <a:spcBef>
              <a:spcPct val="0"/>
            </a:spcBef>
            <a:spcAft>
              <a:spcPct val="15000"/>
            </a:spcAft>
            <a:buChar char="•"/>
          </a:pPr>
          <a:r>
            <a:rPr lang="en-US" b="1" dirty="0" smtClean="0">
              <a:solidFill>
                <a:schemeClr val="dk1"/>
              </a:solidFill>
              <a:latin typeface="+mj-lt"/>
            </a:rPr>
            <a:t>Worm e-mails a copy of itself to other systems</a:t>
          </a:r>
          <a:endParaRPr lang="en-US" dirty="0">
            <a:solidFill>
              <a:schemeClr val="dk1"/>
            </a:solidFill>
            <a:latin typeface="+mj-lt"/>
          </a:endParaRPr>
        </a:p>
        <a:p>
          <a:pPr lvl="1" rtl="0">
            <a:lnSpc>
              <a:spcPct val="100000"/>
            </a:lnSpc>
            <a:spcBef>
              <a:spcPct val="0"/>
            </a:spcBef>
            <a:spcAft>
              <a:spcPct val="15000"/>
            </a:spcAft>
            <a:buChar char="•"/>
          </a:pPr>
          <a:r>
            <a:rPr lang="en-US" b="1" dirty="0" smtClean="0">
              <a:solidFill>
                <a:schemeClr val="dk1"/>
              </a:solidFill>
              <a:latin typeface="+mj-lt"/>
            </a:rPr>
            <a:t>Sends itself as an attachment via an instant message service</a:t>
          </a:r>
          <a:endParaRPr lang="en-US" dirty="0">
            <a:solidFill>
              <a:schemeClr val="dk1"/>
            </a:solidFill>
            <a:latin typeface="+mj-lt"/>
          </a:endParaRPr>
        </a:p>
      </dsp:txBody>
      <dsp:txXfrm rot="5400000">
        <a:off x="5312898" y="-2198663"/>
        <a:ext cx="773723" cy="5364480"/>
      </dsp:txXfrm>
    </dsp:sp>
    <dsp:sp modelId="{E1E0970F-0907-F244-BFE7-FA3A665AC84A}">
      <dsp:nvSpPr>
        <dsp:cNvPr id="3" name="Rounded Rectangle 2"/>
        <dsp:cNvSpPr/>
      </dsp:nvSpPr>
      <dsp:spPr bwMode="white">
        <a:xfrm>
          <a:off x="0" y="0"/>
          <a:ext cx="3017520" cy="967154"/>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8580" tIns="34290" rIns="6858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b="1" dirty="0" smtClean="0">
              <a:solidFill>
                <a:schemeClr val="tx1"/>
              </a:solidFill>
              <a:latin typeface="+mj-lt"/>
            </a:rPr>
            <a:t>Electronic mail or instant messenger facility</a:t>
          </a:r>
          <a:endParaRPr lang="en-US" dirty="0">
            <a:solidFill>
              <a:schemeClr val="tx1"/>
            </a:solidFill>
            <a:latin typeface="+mj-lt"/>
          </a:endParaRPr>
        </a:p>
      </dsp:txBody>
      <dsp:txXfrm>
        <a:off x="0" y="0"/>
        <a:ext cx="3017520" cy="967154"/>
      </dsp:txXfrm>
    </dsp:sp>
    <dsp:sp modelId="{00F1EE6F-A680-5D47-BE2C-5D9099BCAD7E}">
      <dsp:nvSpPr>
        <dsp:cNvPr id="6" name="Round Same Side Corner Rectangle 5"/>
        <dsp:cNvSpPr/>
      </dsp:nvSpPr>
      <dsp:spPr bwMode="white">
        <a:xfrm rot="5400000">
          <a:off x="5312898" y="-1183152"/>
          <a:ext cx="773723" cy="5364480"/>
        </a:xfrm>
        <a:prstGeom prst="round2SameRect">
          <a:avLst/>
        </a:prstGeom>
        <a:solidFill>
          <a:schemeClr val="tx1"/>
        </a:solidFill>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rtl="0">
            <a:lnSpc>
              <a:spcPct val="100000"/>
            </a:lnSpc>
            <a:spcBef>
              <a:spcPct val="0"/>
            </a:spcBef>
            <a:spcAft>
              <a:spcPct val="15000"/>
            </a:spcAft>
            <a:buChar char="•"/>
          </a:pPr>
          <a:r>
            <a:rPr lang="en-US" b="1" dirty="0" smtClean="0">
              <a:solidFill>
                <a:schemeClr val="dk1"/>
              </a:solidFill>
              <a:latin typeface="+mj-lt"/>
            </a:rPr>
            <a:t>Creates a copy of itself or infects a file as a virus on removable media</a:t>
          </a:r>
          <a:endParaRPr lang="en-US" dirty="0">
            <a:solidFill>
              <a:schemeClr val="dk1"/>
            </a:solidFill>
            <a:latin typeface="+mj-lt"/>
          </a:endParaRPr>
        </a:p>
      </dsp:txBody>
      <dsp:txXfrm rot="5400000">
        <a:off x="5312898" y="-1183152"/>
        <a:ext cx="773723" cy="5364480"/>
      </dsp:txXfrm>
    </dsp:sp>
    <dsp:sp modelId="{AA46F3A1-973A-D541-8C10-D6332E49AB54}">
      <dsp:nvSpPr>
        <dsp:cNvPr id="5" name="Rounded Rectangle 4"/>
        <dsp:cNvSpPr/>
      </dsp:nvSpPr>
      <dsp:spPr bwMode="white">
        <a:xfrm>
          <a:off x="0" y="1015512"/>
          <a:ext cx="3017520" cy="967154"/>
        </a:xfrm>
        <a:prstGeom prst="roundRect">
          <a:avLst/>
        </a:prstGeom>
        <a:solidFill>
          <a:schemeClr val="accent6">
            <a:lumMod val="75000"/>
          </a:schemeClr>
        </a:solidFill>
      </dsp:spPr>
      <dsp:style>
        <a:lnRef idx="0">
          <a:schemeClr val="lt1"/>
        </a:lnRef>
        <a:fillRef idx="3">
          <a:schemeClr val="accent1"/>
        </a:fillRef>
        <a:effectRef idx="2">
          <a:scrgbClr r="0" g="0" b="0"/>
        </a:effectRef>
        <a:fontRef idx="minor">
          <a:schemeClr val="lt1"/>
        </a:fontRef>
      </dsp:style>
      <dsp:txBody>
        <a:bodyPr lIns="68580" tIns="34290" rIns="6858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b="1" dirty="0" smtClean="0">
              <a:solidFill>
                <a:schemeClr val="tx1"/>
              </a:solidFill>
              <a:latin typeface="+mj-lt"/>
            </a:rPr>
            <a:t>File sharing</a:t>
          </a:r>
          <a:endParaRPr lang="en-US" b="1" dirty="0">
            <a:solidFill>
              <a:schemeClr val="tx1"/>
            </a:solidFill>
            <a:latin typeface="+mj-lt"/>
          </a:endParaRPr>
        </a:p>
      </dsp:txBody>
      <dsp:txXfrm>
        <a:off x="0" y="1015512"/>
        <a:ext cx="3017520" cy="967154"/>
      </dsp:txXfrm>
    </dsp:sp>
    <dsp:sp modelId="{EAE3CD11-86DC-D148-B0A4-B97E022278AC}">
      <dsp:nvSpPr>
        <dsp:cNvPr id="8" name="Round Same Side Corner Rectangle 7"/>
        <dsp:cNvSpPr/>
      </dsp:nvSpPr>
      <dsp:spPr bwMode="white">
        <a:xfrm rot="5400000">
          <a:off x="5312898" y="-167640"/>
          <a:ext cx="773723" cy="5364480"/>
        </a:xfrm>
        <a:prstGeom prst="round2SameRect">
          <a:avLst/>
        </a:prstGeom>
        <a:solidFill>
          <a:schemeClr val="tx1"/>
        </a:solidFill>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rtl="0">
            <a:lnSpc>
              <a:spcPct val="100000"/>
            </a:lnSpc>
            <a:spcBef>
              <a:spcPct val="0"/>
            </a:spcBef>
            <a:spcAft>
              <a:spcPct val="15000"/>
            </a:spcAft>
            <a:buChar char="•"/>
          </a:pPr>
          <a:r>
            <a:rPr lang="en-US" b="1" dirty="0" smtClean="0">
              <a:solidFill>
                <a:schemeClr val="dk1"/>
              </a:solidFill>
              <a:latin typeface="+mj-lt"/>
            </a:rPr>
            <a:t>Worm executes a copy of itself on another system</a:t>
          </a:r>
          <a:endParaRPr lang="en-US" dirty="0">
            <a:solidFill>
              <a:schemeClr val="dk1"/>
            </a:solidFill>
            <a:latin typeface="+mj-lt"/>
          </a:endParaRPr>
        </a:p>
      </dsp:txBody>
      <dsp:txXfrm rot="5400000">
        <a:off x="5312898" y="-167640"/>
        <a:ext cx="773723" cy="5364480"/>
      </dsp:txXfrm>
    </dsp:sp>
    <dsp:sp modelId="{3643834B-A836-AE40-8CCA-98EC9257C527}">
      <dsp:nvSpPr>
        <dsp:cNvPr id="7" name="Rounded Rectangle 6"/>
        <dsp:cNvSpPr/>
      </dsp:nvSpPr>
      <dsp:spPr bwMode="white">
        <a:xfrm>
          <a:off x="0" y="2031023"/>
          <a:ext cx="3017520" cy="967154"/>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68580" tIns="34290" rIns="6858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b="1" dirty="0" smtClean="0">
              <a:solidFill>
                <a:schemeClr val="tx1"/>
              </a:solidFill>
              <a:latin typeface="+mj-lt"/>
            </a:rPr>
            <a:t>Remote execution capability</a:t>
          </a:r>
          <a:endParaRPr lang="en-US" b="1" dirty="0">
            <a:solidFill>
              <a:schemeClr val="tx1"/>
            </a:solidFill>
            <a:latin typeface="+mj-lt"/>
          </a:endParaRPr>
        </a:p>
      </dsp:txBody>
      <dsp:txXfrm>
        <a:off x="0" y="2031023"/>
        <a:ext cx="3017520" cy="967154"/>
      </dsp:txXfrm>
    </dsp:sp>
    <dsp:sp modelId="{177802D0-FB31-4B41-8EB4-26CD25007ABC}">
      <dsp:nvSpPr>
        <dsp:cNvPr id="10" name="Round Same Side Corner Rectangle 9"/>
        <dsp:cNvSpPr/>
      </dsp:nvSpPr>
      <dsp:spPr bwMode="white">
        <a:xfrm rot="5400000">
          <a:off x="5312898" y="847872"/>
          <a:ext cx="773723" cy="5364480"/>
        </a:xfrm>
        <a:prstGeom prst="round2SameRect">
          <a:avLst/>
        </a:prstGeom>
        <a:solidFill>
          <a:schemeClr val="tx1"/>
        </a:solidFill>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rtl="0">
            <a:lnSpc>
              <a:spcPct val="100000"/>
            </a:lnSpc>
            <a:spcBef>
              <a:spcPct val="0"/>
            </a:spcBef>
            <a:spcAft>
              <a:spcPct val="15000"/>
            </a:spcAft>
            <a:buChar char="•"/>
          </a:pPr>
          <a:r>
            <a:rPr lang="en-US" b="1" dirty="0" smtClean="0">
              <a:solidFill>
                <a:schemeClr val="dk1"/>
              </a:solidFill>
              <a:latin typeface="+mj-lt"/>
            </a:rPr>
            <a:t>Worm uses a remote file access or transfer service to copy itself from one system to the other</a:t>
          </a:r>
          <a:endParaRPr lang="en-US" dirty="0">
            <a:solidFill>
              <a:schemeClr val="dk1"/>
            </a:solidFill>
            <a:latin typeface="+mj-lt"/>
          </a:endParaRPr>
        </a:p>
      </dsp:txBody>
      <dsp:txXfrm rot="5400000">
        <a:off x="5312898" y="847872"/>
        <a:ext cx="773723" cy="5364480"/>
      </dsp:txXfrm>
    </dsp:sp>
    <dsp:sp modelId="{32A7F985-A05D-9A45-A255-9E65F500E120}">
      <dsp:nvSpPr>
        <dsp:cNvPr id="9" name="Rounded Rectangle 8"/>
        <dsp:cNvSpPr/>
      </dsp:nvSpPr>
      <dsp:spPr bwMode="white">
        <a:xfrm>
          <a:off x="0" y="3046535"/>
          <a:ext cx="3017520" cy="967154"/>
        </a:xfrm>
        <a:prstGeom prst="roundRect">
          <a:avLst/>
        </a:prstGeom>
        <a:solidFill>
          <a:schemeClr val="accent6">
            <a:lumMod val="75000"/>
          </a:schemeClr>
        </a:solidFill>
      </dsp:spPr>
      <dsp:style>
        <a:lnRef idx="0">
          <a:schemeClr val="lt1"/>
        </a:lnRef>
        <a:fillRef idx="3">
          <a:schemeClr val="accent1"/>
        </a:fillRef>
        <a:effectRef idx="2">
          <a:scrgbClr r="0" g="0" b="0"/>
        </a:effectRef>
        <a:fontRef idx="minor">
          <a:schemeClr val="lt1"/>
        </a:fontRef>
      </dsp:style>
      <dsp:txBody>
        <a:bodyPr lIns="68580" tIns="34290" rIns="6858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b="1" dirty="0" smtClean="0">
              <a:solidFill>
                <a:schemeClr val="tx1"/>
              </a:solidFill>
              <a:latin typeface="+mj-lt"/>
            </a:rPr>
            <a:t>Remote file access or transfer capability</a:t>
          </a:r>
          <a:endParaRPr lang="en-US" b="1" dirty="0">
            <a:solidFill>
              <a:schemeClr val="tx1"/>
            </a:solidFill>
            <a:latin typeface="+mj-lt"/>
          </a:endParaRPr>
        </a:p>
      </dsp:txBody>
      <dsp:txXfrm>
        <a:off x="0" y="3046535"/>
        <a:ext cx="3017520" cy="967154"/>
      </dsp:txXfrm>
    </dsp:sp>
    <dsp:sp modelId="{F548D0B3-D601-2640-9C5D-22FE0D733D27}">
      <dsp:nvSpPr>
        <dsp:cNvPr id="12" name="Round Same Side Corner Rectangle 11"/>
        <dsp:cNvSpPr/>
      </dsp:nvSpPr>
      <dsp:spPr bwMode="white">
        <a:xfrm rot="5400000">
          <a:off x="5312898" y="1863383"/>
          <a:ext cx="773723" cy="5364480"/>
        </a:xfrm>
        <a:prstGeom prst="round2SameRect">
          <a:avLst/>
        </a:prstGeom>
        <a:solidFill>
          <a:schemeClr val="tx1"/>
        </a:solidFill>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rtl="0">
            <a:lnSpc>
              <a:spcPct val="100000"/>
            </a:lnSpc>
            <a:spcBef>
              <a:spcPct val="0"/>
            </a:spcBef>
            <a:spcAft>
              <a:spcPct val="15000"/>
            </a:spcAft>
            <a:buChar char="•"/>
          </a:pPr>
          <a:r>
            <a:rPr lang="en-US" b="1" dirty="0" smtClean="0">
              <a:solidFill>
                <a:schemeClr val="dk1"/>
              </a:solidFill>
              <a:latin typeface="+mj-lt"/>
            </a:rPr>
            <a:t>Worm logs onto a remote system as a user and then uses commands to copy itself from one system to the other</a:t>
          </a:r>
          <a:endParaRPr lang="en-US" b="1" dirty="0">
            <a:solidFill>
              <a:schemeClr val="dk1"/>
            </a:solidFill>
            <a:latin typeface="+mj-lt"/>
          </a:endParaRPr>
        </a:p>
      </dsp:txBody>
      <dsp:txXfrm rot="5400000">
        <a:off x="5312898" y="1863383"/>
        <a:ext cx="773723" cy="5364480"/>
      </dsp:txXfrm>
    </dsp:sp>
    <dsp:sp modelId="{4E9E9A9B-C119-9141-8246-9E5820C59B44}">
      <dsp:nvSpPr>
        <dsp:cNvPr id="11" name="Rounded Rectangle 10"/>
        <dsp:cNvSpPr/>
      </dsp:nvSpPr>
      <dsp:spPr bwMode="white">
        <a:xfrm>
          <a:off x="0" y="4062046"/>
          <a:ext cx="3017520" cy="967154"/>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8580" tIns="34290" rIns="68580" bIns="3429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b="1" dirty="0" smtClean="0">
              <a:solidFill>
                <a:schemeClr val="tx1"/>
              </a:solidFill>
              <a:latin typeface="+mj-lt"/>
            </a:rPr>
            <a:t>Remote login capability</a:t>
          </a:r>
          <a:endParaRPr lang="en-US" b="1" dirty="0">
            <a:solidFill>
              <a:schemeClr val="tx1"/>
            </a:solidFill>
            <a:latin typeface="+mj-lt"/>
          </a:endParaRPr>
        </a:p>
      </dsp:txBody>
      <dsp:txXfrm>
        <a:off x="0" y="4062046"/>
        <a:ext cx="3017520" cy="967154"/>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760640" cy="5760640"/>
        <a:chOff x="0" y="0"/>
        <a:chExt cx="5760640" cy="5760640"/>
      </a:xfrm>
    </dsp:grpSpPr>
    <dsp:sp modelId="{35527C6F-2B09-D549-8F7C-974FD99EE026}">
      <dsp:nvSpPr>
        <dsp:cNvPr id="3" name="Diamond 2"/>
        <dsp:cNvSpPr/>
      </dsp:nvSpPr>
      <dsp:spPr bwMode="white">
        <a:xfrm>
          <a:off x="1800187" y="0"/>
          <a:ext cx="5760640" cy="5760640"/>
        </a:xfrm>
        <a:prstGeom prst="diamond">
          <a:avLst/>
        </a:prstGeom>
      </dsp:spPr>
      <dsp:style>
        <a:lnRef idx="0">
          <a:schemeClr val="accent1"/>
        </a:lnRef>
        <a:fillRef idx="1">
          <a:schemeClr val="accent1">
            <a:tint val="40000"/>
          </a:schemeClr>
        </a:fillRef>
        <a:effectRef idx="2">
          <a:scrgbClr r="0" g="0" b="0"/>
        </a:effectRef>
        <a:fontRef idx="minor"/>
      </dsp:style>
      <dsp:txXfrm>
        <a:off x="1800187" y="0"/>
        <a:ext cx="5760640" cy="5760640"/>
      </dsp:txXfrm>
    </dsp:sp>
    <dsp:sp modelId="{2A7E89E5-2DDA-BC41-A64E-74E0DF287100}">
      <dsp:nvSpPr>
        <dsp:cNvPr id="4" name="Rounded Rectangle 3"/>
        <dsp:cNvSpPr/>
      </dsp:nvSpPr>
      <dsp:spPr bwMode="white">
        <a:xfrm>
          <a:off x="2064601" y="547261"/>
          <a:ext cx="2246650" cy="2246650"/>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dirty="0" smtClean="0">
              <a:solidFill>
                <a:schemeClr val="bg1"/>
              </a:solidFill>
            </a:rPr>
            <a:t>Ransomware attack in May 2017 that spread extremely fast over a period of hours to days, infecting hundreds of thousands of systems belonging to both public and private organizations in more than 150 countries</a:t>
          </a:r>
          <a:endParaRPr lang="en-US" b="1" dirty="0">
            <a:solidFill>
              <a:schemeClr val="bg1"/>
            </a:solidFill>
          </a:endParaRPr>
        </a:p>
      </dsp:txBody>
      <dsp:txXfrm>
        <a:off x="2064601" y="547261"/>
        <a:ext cx="2246650" cy="2246650"/>
      </dsp:txXfrm>
    </dsp:sp>
    <dsp:sp modelId="{E41A8419-78ED-AD41-A3C0-8E9B9F7B1206}">
      <dsp:nvSpPr>
        <dsp:cNvPr id="5" name="Rounded Rectangle 4"/>
        <dsp:cNvSpPr/>
      </dsp:nvSpPr>
      <dsp:spPr bwMode="white">
        <a:xfrm>
          <a:off x="4484070" y="547261"/>
          <a:ext cx="2246650" cy="2246650"/>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dirty="0" smtClean="0">
              <a:solidFill>
                <a:schemeClr val="bg1"/>
              </a:solidFill>
            </a:rPr>
            <a:t>It spread as a worm by aggressively scanning both local and random remote networks, attempting to exploit a vulnerability in the </a:t>
          </a:r>
          <a:r>
            <a:rPr lang="en-US" b="1" dirty="0" smtClean="0">
              <a:solidFill>
                <a:schemeClr val="bg1"/>
              </a:solidFill>
            </a:rPr>
            <a:t>Server Message Block protocol file </a:t>
          </a:r>
          <a:r>
            <a:rPr lang="en-US" b="1" dirty="0" smtClean="0">
              <a:solidFill>
                <a:schemeClr val="bg1"/>
              </a:solidFill>
            </a:rPr>
            <a:t>sharing service on unpatched Windows systems</a:t>
          </a:r>
          <a:endParaRPr lang="en-US" b="1" dirty="0">
            <a:solidFill>
              <a:schemeClr val="bg1"/>
            </a:solidFill>
          </a:endParaRPr>
        </a:p>
      </dsp:txBody>
      <dsp:txXfrm>
        <a:off x="4484070" y="547261"/>
        <a:ext cx="2246650" cy="2246650"/>
      </dsp:txXfrm>
    </dsp:sp>
    <dsp:sp modelId="{D65002E7-5471-E045-8899-52405CA0AECD}">
      <dsp:nvSpPr>
        <dsp:cNvPr id="6" name="Rounded Rectangle 5"/>
        <dsp:cNvSpPr/>
      </dsp:nvSpPr>
      <dsp:spPr bwMode="white">
        <a:xfrm>
          <a:off x="2064601" y="2966730"/>
          <a:ext cx="2246650" cy="2246650"/>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dirty="0" smtClean="0">
              <a:solidFill>
                <a:schemeClr val="bg1"/>
              </a:solidFill>
            </a:rPr>
            <a:t>This rapid spread was only slowed by the accidental activation of a “kill-switch” domain by a UK security researcher</a:t>
          </a:r>
          <a:endParaRPr lang="en-US" b="1" dirty="0">
            <a:solidFill>
              <a:schemeClr val="bg1"/>
            </a:solidFill>
          </a:endParaRPr>
        </a:p>
      </dsp:txBody>
      <dsp:txXfrm>
        <a:off x="2064601" y="2966730"/>
        <a:ext cx="2246650" cy="2246650"/>
      </dsp:txXfrm>
    </dsp:sp>
    <dsp:sp modelId="{6AFE1F2A-87B4-ED4A-A848-2ECBF8CCBB0B}">
      <dsp:nvSpPr>
        <dsp:cNvPr id="7" name="Rounded Rectangle 6"/>
        <dsp:cNvSpPr/>
      </dsp:nvSpPr>
      <dsp:spPr bwMode="white">
        <a:xfrm>
          <a:off x="4484070" y="2966730"/>
          <a:ext cx="2246650" cy="2246650"/>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b="1" dirty="0" smtClean="0">
              <a:solidFill>
                <a:schemeClr val="bg1"/>
              </a:solidFill>
            </a:rPr>
            <a:t>Once installed on infected systems, it also encrypted files, demanding a ransom payment to recover them</a:t>
          </a:r>
          <a:endParaRPr lang="en-US" b="1" dirty="0">
            <a:solidFill>
              <a:schemeClr val="bg1"/>
            </a:solidFill>
          </a:endParaRPr>
        </a:p>
      </dsp:txBody>
      <dsp:txXfrm>
        <a:off x="4484070" y="2966730"/>
        <a:ext cx="2246650" cy="224665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00800" cy="6400800"/>
        <a:chOff x="0" y="0"/>
        <a:chExt cx="6400800" cy="6400800"/>
      </a:xfrm>
    </dsp:grpSpPr>
    <dsp:sp modelId="{4B4D0653-6265-5A47-B3FD-D6FE1A35E718}">
      <dsp:nvSpPr>
        <dsp:cNvPr id="3" name="Oval 2"/>
        <dsp:cNvSpPr/>
      </dsp:nvSpPr>
      <dsp:spPr bwMode="white">
        <a:xfrm>
          <a:off x="3224148" y="1586055"/>
          <a:ext cx="3686304" cy="3686304"/>
        </a:xfrm>
        <a:prstGeom prst="ellipse">
          <a:avLst/>
        </a:prstGeom>
        <a:solidFill>
          <a:schemeClr val="accent5"/>
        </a:solidFill>
        <a:ln w="22225">
          <a:solidFill>
            <a:schemeClr val="bg1"/>
          </a:solidFill>
        </a:ln>
      </dsp:spPr>
      <dsp:style>
        <a:lnRef idx="0">
          <a:schemeClr val="lt1"/>
        </a:lnRef>
        <a:fillRef idx="3">
          <a:schemeClr val="accent1">
            <a:alpha val="50000"/>
          </a:schemeClr>
        </a:fillRef>
        <a:effectRef idx="0">
          <a:scrgbClr r="0" g="0" b="0"/>
        </a:effectRef>
        <a:fontRef idx="minor">
          <a:schemeClr val="tx1"/>
        </a:fontRef>
      </dsp:style>
      <dsp:txBody>
        <a:bodyPr lIns="45720" tIns="45720" rIns="45720" bIns="4572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rtl="0">
            <a:lnSpc>
              <a:spcPct val="100000"/>
            </a:lnSpc>
            <a:spcBef>
              <a:spcPct val="0"/>
            </a:spcBef>
            <a:spcAft>
              <a:spcPct val="35000"/>
            </a:spcAft>
          </a:pPr>
          <a:r>
            <a:rPr lang="en-US" b="1" dirty="0" smtClean="0">
              <a:solidFill>
                <a:schemeClr val="bg1"/>
              </a:solidFill>
            </a:rPr>
            <a:t>Worm Technology</a:t>
          </a:r>
          <a:endParaRPr lang="en-US" dirty="0">
            <a:solidFill>
              <a:schemeClr val="bg1"/>
            </a:solidFill>
          </a:endParaRPr>
        </a:p>
      </dsp:txBody>
      <dsp:txXfrm>
        <a:off x="3224148" y="1586055"/>
        <a:ext cx="3686304" cy="3686304"/>
      </dsp:txXfrm>
    </dsp:sp>
    <dsp:sp modelId="{B4BEB0F9-D7FC-5B41-8A77-1772BE16071E}">
      <dsp:nvSpPr>
        <dsp:cNvPr id="4" name="Oval 3"/>
        <dsp:cNvSpPr/>
      </dsp:nvSpPr>
      <dsp:spPr bwMode="white">
        <a:xfrm>
          <a:off x="4145724" y="111534"/>
          <a:ext cx="1843152" cy="1843152"/>
        </a:xfrm>
        <a:prstGeom prst="ellipse">
          <a:avLst/>
        </a:prstGeom>
        <a:solidFill>
          <a:schemeClr val="tx1"/>
        </a:solidFill>
        <a:ln w="22225">
          <a:solidFill>
            <a:schemeClr val="bg1"/>
          </a:solidFill>
        </a:ln>
      </dsp:spPr>
      <dsp:style>
        <a:lnRef idx="0">
          <a:schemeClr val="lt1"/>
        </a:lnRef>
        <a:fillRef idx="3">
          <a:schemeClr val="accent1">
            <a:alpha val="50000"/>
          </a:schemeClr>
        </a:fillRef>
        <a:effectRef idx="0">
          <a:scrgbClr r="0" g="0" b="0"/>
        </a:effectRef>
        <a:fontRef idx="minor">
          <a:schemeClr val="tx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dirty="0" smtClean="0">
              <a:solidFill>
                <a:schemeClr val="bg1"/>
              </a:solidFill>
            </a:rPr>
            <a:t>Multiplatform</a:t>
          </a:r>
          <a:endParaRPr lang="en-US" dirty="0">
            <a:solidFill>
              <a:schemeClr val="bg1"/>
            </a:solidFill>
          </a:endParaRPr>
        </a:p>
      </dsp:txBody>
      <dsp:txXfrm>
        <a:off x="4145724" y="111534"/>
        <a:ext cx="1843152" cy="1843152"/>
      </dsp:txXfrm>
    </dsp:sp>
    <dsp:sp modelId="{FB105C74-5023-9549-9909-7AFC2BC8A41A}">
      <dsp:nvSpPr>
        <dsp:cNvPr id="5" name="Oval 4"/>
        <dsp:cNvSpPr/>
      </dsp:nvSpPr>
      <dsp:spPr bwMode="white">
        <a:xfrm>
          <a:off x="6424548" y="1767196"/>
          <a:ext cx="1843152" cy="1843152"/>
        </a:xfrm>
        <a:prstGeom prst="ellipse">
          <a:avLst/>
        </a:prstGeom>
        <a:solidFill>
          <a:schemeClr val="tx1"/>
        </a:solidFill>
        <a:ln w="22225">
          <a:solidFill>
            <a:schemeClr val="bg1"/>
          </a:solidFill>
        </a:ln>
      </dsp:spPr>
      <dsp:style>
        <a:lnRef idx="0">
          <a:schemeClr val="lt1"/>
        </a:lnRef>
        <a:fillRef idx="3">
          <a:schemeClr val="accent1">
            <a:alpha val="50000"/>
          </a:schemeClr>
        </a:fillRef>
        <a:effectRef idx="0">
          <a:scrgbClr r="0" g="0" b="0"/>
        </a:effectRef>
        <a:fontRef idx="minor">
          <a:schemeClr val="tx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dirty="0" smtClean="0">
              <a:solidFill>
                <a:schemeClr val="bg1"/>
              </a:solidFill>
            </a:rPr>
            <a:t>Multi-exploit</a:t>
          </a:r>
          <a:endParaRPr lang="en-US" dirty="0">
            <a:solidFill>
              <a:schemeClr val="bg1"/>
            </a:solidFill>
          </a:endParaRPr>
        </a:p>
      </dsp:txBody>
      <dsp:txXfrm>
        <a:off x="6424548" y="1767196"/>
        <a:ext cx="1843152" cy="1843152"/>
      </dsp:txXfrm>
    </dsp:sp>
    <dsp:sp modelId="{14A307A0-559D-5F4E-A70F-C01D11B0546F}">
      <dsp:nvSpPr>
        <dsp:cNvPr id="6" name="Oval 5"/>
        <dsp:cNvSpPr/>
      </dsp:nvSpPr>
      <dsp:spPr bwMode="white">
        <a:xfrm>
          <a:off x="5554115" y="4446115"/>
          <a:ext cx="1843152" cy="1843152"/>
        </a:xfrm>
        <a:prstGeom prst="ellipse">
          <a:avLst/>
        </a:prstGeom>
        <a:solidFill>
          <a:schemeClr val="tx1"/>
        </a:solidFill>
        <a:ln w="22225">
          <a:solidFill>
            <a:schemeClr val="bg1"/>
          </a:solidFill>
        </a:ln>
      </dsp:spPr>
      <dsp:style>
        <a:lnRef idx="0">
          <a:schemeClr val="lt1"/>
        </a:lnRef>
        <a:fillRef idx="3">
          <a:schemeClr val="accent1">
            <a:alpha val="50000"/>
          </a:schemeClr>
        </a:fillRef>
        <a:effectRef idx="0">
          <a:scrgbClr r="0" g="0" b="0"/>
        </a:effectRef>
        <a:fontRef idx="minor">
          <a:schemeClr val="tx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dirty="0" smtClean="0">
              <a:solidFill>
                <a:schemeClr val="bg1"/>
              </a:solidFill>
            </a:rPr>
            <a:t>Ultrafast spreading</a:t>
          </a:r>
          <a:endParaRPr lang="en-US" dirty="0">
            <a:solidFill>
              <a:schemeClr val="bg1"/>
            </a:solidFill>
          </a:endParaRPr>
        </a:p>
      </dsp:txBody>
      <dsp:txXfrm>
        <a:off x="5554115" y="4446115"/>
        <a:ext cx="1843152" cy="1843152"/>
      </dsp:txXfrm>
    </dsp:sp>
    <dsp:sp modelId="{ADCE9D15-6654-AD4A-B316-C2451993F9C8}">
      <dsp:nvSpPr>
        <dsp:cNvPr id="7" name="Oval 6"/>
        <dsp:cNvSpPr/>
      </dsp:nvSpPr>
      <dsp:spPr bwMode="white">
        <a:xfrm>
          <a:off x="2737333" y="4446115"/>
          <a:ext cx="1843152" cy="1843152"/>
        </a:xfrm>
        <a:prstGeom prst="ellipse">
          <a:avLst/>
        </a:prstGeom>
        <a:solidFill>
          <a:schemeClr val="tx1"/>
        </a:solidFill>
        <a:ln w="22225">
          <a:solidFill>
            <a:schemeClr val="bg1"/>
          </a:solidFill>
        </a:ln>
      </dsp:spPr>
      <dsp:style>
        <a:lnRef idx="0">
          <a:schemeClr val="lt1"/>
        </a:lnRef>
        <a:fillRef idx="3">
          <a:schemeClr val="accent1">
            <a:alpha val="50000"/>
          </a:schemeClr>
        </a:fillRef>
        <a:effectRef idx="0">
          <a:scrgbClr r="0" g="0" b="0"/>
        </a:effectRef>
        <a:fontRef idx="minor">
          <a:schemeClr val="tx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dirty="0" smtClean="0">
              <a:solidFill>
                <a:schemeClr val="bg1"/>
              </a:solidFill>
            </a:rPr>
            <a:t>Polymorphic</a:t>
          </a:r>
          <a:endParaRPr lang="en-US" dirty="0">
            <a:solidFill>
              <a:schemeClr val="bg1"/>
            </a:solidFill>
          </a:endParaRPr>
        </a:p>
      </dsp:txBody>
      <dsp:txXfrm>
        <a:off x="2737333" y="4446115"/>
        <a:ext cx="1843152" cy="1843152"/>
      </dsp:txXfrm>
    </dsp:sp>
    <dsp:sp modelId="{6AF1FB02-7F67-9045-92F3-3A592F29C8AD}">
      <dsp:nvSpPr>
        <dsp:cNvPr id="8" name="Oval 7"/>
        <dsp:cNvSpPr/>
      </dsp:nvSpPr>
      <dsp:spPr bwMode="white">
        <a:xfrm>
          <a:off x="1866900" y="1767196"/>
          <a:ext cx="1843152" cy="1843152"/>
        </a:xfrm>
        <a:prstGeom prst="ellipse">
          <a:avLst/>
        </a:prstGeom>
        <a:solidFill>
          <a:schemeClr val="tx1"/>
        </a:solidFill>
        <a:ln w="22225">
          <a:solidFill>
            <a:schemeClr val="bg1"/>
          </a:solidFill>
        </a:ln>
      </dsp:spPr>
      <dsp:style>
        <a:lnRef idx="0">
          <a:schemeClr val="lt1"/>
        </a:lnRef>
        <a:fillRef idx="3">
          <a:schemeClr val="accent1">
            <a:alpha val="50000"/>
          </a:schemeClr>
        </a:fillRef>
        <a:effectRef idx="0">
          <a:scrgbClr r="0" g="0" b="0"/>
        </a:effectRef>
        <a:fontRef idx="minor">
          <a:schemeClr val="tx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rtl="0">
            <a:lnSpc>
              <a:spcPct val="100000"/>
            </a:lnSpc>
            <a:spcBef>
              <a:spcPct val="0"/>
            </a:spcBef>
            <a:spcAft>
              <a:spcPct val="35000"/>
            </a:spcAft>
          </a:pPr>
          <a:r>
            <a:rPr lang="en-US" b="1" dirty="0" smtClean="0">
              <a:solidFill>
                <a:schemeClr val="bg1"/>
              </a:solidFill>
            </a:rPr>
            <a:t>Metamorphic</a:t>
          </a:r>
          <a:endParaRPr lang="en-US" dirty="0">
            <a:solidFill>
              <a:schemeClr val="bg1"/>
            </a:solidFill>
          </a:endParaRPr>
        </a:p>
      </dsp:txBody>
      <dsp:txXfrm>
        <a:off x="1866900" y="1767196"/>
        <a:ext cx="1843152" cy="1843152"/>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5040560"/>
        <a:chOff x="0" y="0"/>
        <a:chExt cx="8229600" cy="5040560"/>
      </a:xfrm>
    </dsp:grpSpPr>
    <dsp:sp modelId="{CED76B07-51BB-1245-AF60-0C6452EE04BD}">
      <dsp:nvSpPr>
        <dsp:cNvPr id="3" name="Rounded Rectangle 2"/>
        <dsp:cNvSpPr/>
      </dsp:nvSpPr>
      <dsp:spPr bwMode="white">
        <a:xfrm>
          <a:off x="0" y="96506"/>
          <a:ext cx="4094154" cy="2176511"/>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rtl="0">
            <a:lnSpc>
              <a:spcPct val="100000"/>
            </a:lnSpc>
            <a:spcBef>
              <a:spcPct val="0"/>
            </a:spcBef>
            <a:spcAft>
              <a:spcPct val="35000"/>
            </a:spcAft>
          </a:pPr>
          <a:r>
            <a:rPr lang="en-US" dirty="0" smtClean="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endParaRPr lang="en-US" dirty="0">
            <a:solidFill>
              <a:schemeClr val="bg1"/>
            </a:solidFill>
          </a:endParaRPr>
        </a:p>
      </dsp:txBody>
      <dsp:txXfrm>
        <a:off x="0" y="96506"/>
        <a:ext cx="4094154" cy="2176511"/>
      </dsp:txXfrm>
    </dsp:sp>
    <dsp:sp modelId="{1AD249A0-6B01-B341-8A3A-17F99B708EA3}">
      <dsp:nvSpPr>
        <dsp:cNvPr id="4" name="Rounded Rectangle 3"/>
        <dsp:cNvSpPr/>
      </dsp:nvSpPr>
      <dsp:spPr bwMode="white">
        <a:xfrm>
          <a:off x="2037889" y="2285337"/>
          <a:ext cx="3723792" cy="1489669"/>
        </a:xfrm>
        <a:prstGeom prst="roundRect">
          <a:avLst/>
        </a:prstGeom>
      </dsp:spPr>
      <dsp:style>
        <a:lnRef idx="0">
          <a:schemeClr val="lt1"/>
        </a:lnRef>
        <a:fillRef idx="3">
          <a:schemeClr val="accent1"/>
        </a:fillRef>
        <a:effectRef idx="2">
          <a:scrgbClr r="0" g="0" b="0"/>
        </a:effectRef>
        <a:fontRef idx="minor">
          <a:schemeClr val="lt1"/>
        </a:fontRef>
      </dsp:style>
      <dsp:txBody>
        <a:bodyPr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rtl="0">
            <a:lnSpc>
              <a:spcPct val="100000"/>
            </a:lnSpc>
            <a:spcBef>
              <a:spcPct val="0"/>
            </a:spcBef>
            <a:spcAft>
              <a:spcPct val="35000"/>
            </a:spcAft>
          </a:pPr>
          <a:r>
            <a:rPr lang="en-US" dirty="0" smtClean="0">
              <a:solidFill>
                <a:schemeClr val="bg1"/>
              </a:solidFill>
            </a:rPr>
            <a:t>In most cases the malware does not actively propagate as a worm does</a:t>
          </a:r>
          <a:endParaRPr lang="en-US" dirty="0">
            <a:solidFill>
              <a:schemeClr val="bg1"/>
            </a:solidFill>
          </a:endParaRPr>
        </a:p>
      </dsp:txBody>
      <dsp:txXfrm>
        <a:off x="2037889" y="2285337"/>
        <a:ext cx="3723792" cy="1489669"/>
      </dsp:txXfrm>
    </dsp:sp>
    <dsp:sp modelId="{9FB8E040-7664-184B-97F7-B6CA58CB139A}">
      <dsp:nvSpPr>
        <dsp:cNvPr id="5" name="Rounded Rectangle 4"/>
        <dsp:cNvSpPr/>
      </dsp:nvSpPr>
      <dsp:spPr bwMode="white">
        <a:xfrm>
          <a:off x="4075779" y="3638125"/>
          <a:ext cx="4153821" cy="1156729"/>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rtl="0">
            <a:lnSpc>
              <a:spcPct val="100000"/>
            </a:lnSpc>
            <a:spcBef>
              <a:spcPct val="0"/>
            </a:spcBef>
            <a:spcAft>
              <a:spcPct val="35000"/>
            </a:spcAft>
          </a:pPr>
          <a:r>
            <a:rPr lang="en-US" dirty="0" smtClean="0">
              <a:solidFill>
                <a:schemeClr val="bg1"/>
              </a:solidFill>
            </a:rPr>
            <a:t>Spreads when users visit the malicious Web page</a:t>
          </a:r>
          <a:endParaRPr lang="en-US" dirty="0">
            <a:solidFill>
              <a:schemeClr val="bg1"/>
            </a:solidFill>
          </a:endParaRPr>
        </a:p>
      </dsp:txBody>
      <dsp:txXfrm>
        <a:off x="4075779" y="3638125"/>
        <a:ext cx="4153821" cy="1156729"/>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96944" cy="5616624"/>
        <a:chOff x="0" y="0"/>
        <a:chExt cx="8496944" cy="5616624"/>
      </a:xfrm>
    </dsp:grpSpPr>
    <dsp:sp modelId="{724A25A2-A8D4-1143-9F0B-7379DA60D3D7}">
      <dsp:nvSpPr>
        <dsp:cNvPr id="3" name="Rounded Rectangle 2"/>
        <dsp:cNvSpPr/>
      </dsp:nvSpPr>
      <dsp:spPr bwMode="white">
        <a:xfrm>
          <a:off x="0" y="614757"/>
          <a:ext cx="8496944" cy="692785"/>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rtl="0">
            <a:lnSpc>
              <a:spcPct val="100000"/>
            </a:lnSpc>
            <a:spcBef>
              <a:spcPct val="0"/>
            </a:spcBef>
            <a:spcAft>
              <a:spcPct val="35000"/>
            </a:spcAft>
          </a:pPr>
          <a:r>
            <a:rPr lang="en-US" b="1" dirty="0" smtClean="0">
              <a:solidFill>
                <a:schemeClr val="bg1"/>
              </a:solidFill>
            </a:rPr>
            <a:t>Places malware on websites without actually compromising them</a:t>
          </a:r>
          <a:endParaRPr lang="en-US" b="1" dirty="0">
            <a:solidFill>
              <a:schemeClr val="bg1"/>
            </a:solidFill>
          </a:endParaRPr>
        </a:p>
      </dsp:txBody>
      <dsp:txXfrm>
        <a:off x="0" y="614757"/>
        <a:ext cx="8496944" cy="692785"/>
      </dsp:txXfrm>
    </dsp:sp>
    <dsp:sp modelId="{DDDBEAB2-0D3F-FE46-BBD3-DBD8CA4F9CB1}">
      <dsp:nvSpPr>
        <dsp:cNvPr id="4" name="Rounded Rectangle 3"/>
        <dsp:cNvSpPr/>
      </dsp:nvSpPr>
      <dsp:spPr bwMode="white">
        <a:xfrm>
          <a:off x="0" y="1353622"/>
          <a:ext cx="8496944" cy="692785"/>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rtl="0">
            <a:lnSpc>
              <a:spcPct val="100000"/>
            </a:lnSpc>
            <a:spcBef>
              <a:spcPct val="0"/>
            </a:spcBef>
            <a:spcAft>
              <a:spcPct val="35000"/>
            </a:spcAft>
          </a:pPr>
          <a:r>
            <a:rPr lang="en-US" b="1" dirty="0" smtClean="0">
              <a:solidFill>
                <a:schemeClr val="bg1"/>
              </a:solidFill>
            </a:rPr>
            <a:t>The attacker pays for advertisements that are highly likely to be placed on their intended target websites and incorporate malware in them</a:t>
          </a:r>
          <a:endParaRPr lang="en-US" b="1" dirty="0">
            <a:solidFill>
              <a:schemeClr val="bg1"/>
            </a:solidFill>
          </a:endParaRPr>
        </a:p>
      </dsp:txBody>
      <dsp:txXfrm>
        <a:off x="0" y="1353622"/>
        <a:ext cx="8496944" cy="692785"/>
      </dsp:txXfrm>
    </dsp:sp>
    <dsp:sp modelId="{E49FACDF-C552-BD45-AFA0-D38572A1CA74}">
      <dsp:nvSpPr>
        <dsp:cNvPr id="5" name="Rounded Rectangle 4"/>
        <dsp:cNvSpPr/>
      </dsp:nvSpPr>
      <dsp:spPr bwMode="white">
        <a:xfrm>
          <a:off x="0" y="2092487"/>
          <a:ext cx="8496944" cy="692785"/>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rtl="0">
            <a:lnSpc>
              <a:spcPct val="100000"/>
            </a:lnSpc>
            <a:spcBef>
              <a:spcPct val="0"/>
            </a:spcBef>
            <a:spcAft>
              <a:spcPct val="35000"/>
            </a:spcAft>
          </a:pPr>
          <a:r>
            <a:rPr lang="en-US" b="1" dirty="0" smtClean="0">
              <a:solidFill>
                <a:schemeClr val="bg1"/>
              </a:solidFill>
            </a:rPr>
            <a:t>Using these malicious ads, attackers can infect visitors to sites displaying them</a:t>
          </a:r>
          <a:endParaRPr lang="en-US" b="1" dirty="0">
            <a:solidFill>
              <a:schemeClr val="bg1"/>
            </a:solidFill>
          </a:endParaRPr>
        </a:p>
      </dsp:txBody>
      <dsp:txXfrm>
        <a:off x="0" y="2092487"/>
        <a:ext cx="8496944" cy="692785"/>
      </dsp:txXfrm>
    </dsp:sp>
    <dsp:sp modelId="{5683987F-E621-FF43-9582-F89ECDEB36ED}">
      <dsp:nvSpPr>
        <dsp:cNvPr id="6" name="Rounded Rectangle 5"/>
        <dsp:cNvSpPr/>
      </dsp:nvSpPr>
      <dsp:spPr bwMode="white">
        <a:xfrm>
          <a:off x="0" y="2831352"/>
          <a:ext cx="8496944" cy="692785"/>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rtl="0">
            <a:lnSpc>
              <a:spcPct val="100000"/>
            </a:lnSpc>
            <a:spcBef>
              <a:spcPct val="0"/>
            </a:spcBef>
            <a:spcAft>
              <a:spcPct val="35000"/>
            </a:spcAft>
          </a:pPr>
          <a:r>
            <a:rPr lang="en-US" b="1" dirty="0" smtClean="0">
              <a:solidFill>
                <a:schemeClr val="bg1"/>
              </a:solidFill>
            </a:rPr>
            <a:t>The malware code may be dynamically generated to either reduce the chance of detection or to only infect specific systems</a:t>
          </a:r>
          <a:endParaRPr lang="en-US" b="1" dirty="0">
            <a:solidFill>
              <a:schemeClr val="bg1"/>
            </a:solidFill>
          </a:endParaRPr>
        </a:p>
      </dsp:txBody>
      <dsp:txXfrm>
        <a:off x="0" y="2831352"/>
        <a:ext cx="8496944" cy="692785"/>
      </dsp:txXfrm>
    </dsp:sp>
    <dsp:sp modelId="{909A5F0D-7A87-E44E-B593-2BFE4E038310}">
      <dsp:nvSpPr>
        <dsp:cNvPr id="7" name="Rounded Rectangle 6"/>
        <dsp:cNvSpPr/>
      </dsp:nvSpPr>
      <dsp:spPr bwMode="white">
        <a:xfrm>
          <a:off x="0" y="3570217"/>
          <a:ext cx="8496944" cy="692785"/>
        </a:xfrm>
        <a:prstGeom prst="roundRect">
          <a:avLst/>
        </a:prstGeom>
        <a:solidFill>
          <a:schemeClr val="accent3">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rtl="0">
            <a:lnSpc>
              <a:spcPct val="100000"/>
            </a:lnSpc>
            <a:spcBef>
              <a:spcPct val="0"/>
            </a:spcBef>
            <a:spcAft>
              <a:spcPct val="35000"/>
            </a:spcAft>
          </a:pPr>
          <a:r>
            <a:rPr lang="en-US" b="1" dirty="0" smtClean="0">
              <a:solidFill>
                <a:schemeClr val="bg1"/>
              </a:solidFill>
            </a:rPr>
            <a:t>Has grown rapidly in recent years because they are easy to place on desired websites with few questions asked and are hard to track</a:t>
          </a:r>
          <a:endParaRPr lang="en-US" b="1" dirty="0">
            <a:solidFill>
              <a:schemeClr val="bg1"/>
            </a:solidFill>
          </a:endParaRPr>
        </a:p>
      </dsp:txBody>
      <dsp:txXfrm>
        <a:off x="0" y="3570217"/>
        <a:ext cx="8496944" cy="692785"/>
      </dsp:txXfrm>
    </dsp:sp>
    <dsp:sp modelId="{EDE32FAD-A338-2848-8674-1D43B7DD08C7}">
      <dsp:nvSpPr>
        <dsp:cNvPr id="8" name="Rounded Rectangle 7"/>
        <dsp:cNvSpPr/>
      </dsp:nvSpPr>
      <dsp:spPr bwMode="white">
        <a:xfrm>
          <a:off x="0" y="4309082"/>
          <a:ext cx="8496944" cy="692785"/>
        </a:xfrm>
        <a:prstGeom prst="roundRect">
          <a:avLst/>
        </a:prstGeom>
        <a:solidFill>
          <a:schemeClr val="accent5">
            <a:lumMod val="75000"/>
          </a:schemeClr>
        </a:solidFill>
      </dsp:spPr>
      <dsp:style>
        <a:lnRef idx="0">
          <a:schemeClr val="lt1"/>
        </a:lnRef>
        <a:fillRef idx="3">
          <a:schemeClr val="accent1"/>
        </a:fillRef>
        <a:effectRef idx="2">
          <a:scrgbClr r="0" g="0" b="0"/>
        </a:effectRef>
        <a:fontRef idx="minor">
          <a:schemeClr val="lt1"/>
        </a:fontRef>
      </dsp:style>
      <dsp:txBody>
        <a:bodyPr lIns="60960" tIns="60960" rIns="60960" bIns="60960" anchor="ctr"/>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0" rtl="0">
            <a:lnSpc>
              <a:spcPct val="100000"/>
            </a:lnSpc>
            <a:spcBef>
              <a:spcPct val="0"/>
            </a:spcBef>
            <a:spcAft>
              <a:spcPct val="35000"/>
            </a:spcAft>
          </a:pPr>
          <a:r>
            <a:rPr lang="en-US" b="1" dirty="0" smtClean="0">
              <a:solidFill>
                <a:schemeClr val="bg1"/>
              </a:solidFill>
            </a:rPr>
            <a:t>Attackers can place these ads for as little as a few hours, when they expect their intended victims could be browsing the targeted websites, greatly reducing their visibility</a:t>
          </a:r>
          <a:endParaRPr lang="en-US" b="1" dirty="0">
            <a:solidFill>
              <a:schemeClr val="bg1"/>
            </a:solidFill>
          </a:endParaRPr>
        </a:p>
      </dsp:txBody>
      <dsp:txXfrm>
        <a:off x="0" y="4309082"/>
        <a:ext cx="8496944" cy="69278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noProof="0"/>
              <a:t>Click to edit Master text styles</a:t>
            </a:r>
            <a:endParaRPr lang="en-AU" noProof="0"/>
          </a:p>
          <a:p>
            <a:pPr lvl="1"/>
            <a:r>
              <a:rPr lang="en-AU" noProof="0"/>
              <a:t>Second level</a:t>
            </a:r>
            <a:endParaRPr lang="en-AU" noProof="0"/>
          </a:p>
          <a:p>
            <a:pPr lvl="2"/>
            <a:r>
              <a:rPr lang="en-AU" noProof="0"/>
              <a:t>Third level</a:t>
            </a:r>
            <a:endParaRPr lang="en-AU" noProof="0"/>
          </a:p>
          <a:p>
            <a:pPr lvl="3"/>
            <a:r>
              <a:rPr lang="en-AU" noProof="0"/>
              <a:t>Fourth level</a:t>
            </a:r>
            <a:endParaRPr lang="en-AU" noProof="0"/>
          </a:p>
          <a:p>
            <a:pPr lvl="4"/>
            <a:r>
              <a:rPr lang="en-AU" noProof="0"/>
              <a:t>Fifth level</a:t>
            </a:r>
            <a:endParaRPr lang="en-AU" noProof="0"/>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2EF01EA8-8A05-4B44-9488-279E78AAD254}" type="slidenum">
              <a:rPr lang="en-AU"/>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65" charset="-128"/>
        <a:cs typeface="MS PGothic" panose="020B0600070205080204" pitchFamily="-65"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65"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65"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65"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anose="02020603050405020304" pitchFamily="-107" charset="0"/>
              </a:rPr>
              <a:t>Lecture slides prepared for “Computer Security: Principles and Practice”, 4/e, by William Stallings and Lawrie Brown, Chapter 6 “Malicious</a:t>
            </a:r>
            <a:r>
              <a:rPr lang="en-US" baseline="0" dirty="0" smtClean="0">
                <a:latin typeface="Times New Roman" panose="02020603050405020304" pitchFamily="-107" charset="0"/>
              </a:rPr>
              <a:t> Software</a:t>
            </a:r>
            <a:r>
              <a:rPr lang="en-US" dirty="0" smtClean="0">
                <a:latin typeface="Times New Roman" panose="02020603050405020304" pitchFamily="-107" charset="0"/>
              </a:rPr>
              <a:t>”.</a:t>
            </a:r>
            <a:endParaRPr lang="en-AU" dirty="0" smtClean="0">
              <a:latin typeface="Times New Roman" panose="02020603050405020304" pitchFamily="-107" charset="0"/>
            </a:endParaRPr>
          </a:p>
          <a:p>
            <a:endParaRPr lang="en-US" dirty="0" smtClean="0">
              <a:latin typeface="Times New Roman" panose="02020603050405020304" pitchFamily="-107" charset="0"/>
            </a:endParaRPr>
          </a:p>
          <a:p>
            <a:endParaRPr lang="en-US" dirty="0" smtClean="0">
              <a:latin typeface="Times New Roman" panose="02020603050405020304"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smtClean="0">
                <a:latin typeface="Arial" panose="020B0604020202020204" pitchFamily="34" charset="0"/>
                <a:ea typeface="MS PGothic" panose="020B0600070205080204" pitchFamily="-65" charset="-128"/>
              </a:rPr>
              <a:t>To replicate itself, a worm uses some means to access remote systems. These</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include the following, most of which are still seen in active use:</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Electronic mail or instant messenger facility: </a:t>
            </a:r>
            <a:r>
              <a:rPr lang="en-US" b="0" dirty="0" smtClean="0">
                <a:latin typeface="Arial" panose="020B0604020202020204" pitchFamily="34" charset="0"/>
                <a:ea typeface="MS PGothic" panose="020B0600070205080204" pitchFamily="-65" charset="-128"/>
              </a:rPr>
              <a:t>A worm e-mails a copy of itself to</a:t>
            </a:r>
            <a:endParaRPr lang="en-US" b="0"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other systems, or sends itself as an attachment via an of instant message service,</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so that its code is run when the e-mail or attachment is received or viewed.</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File sharing: </a:t>
            </a:r>
            <a:r>
              <a:rPr lang="en-US" b="0" dirty="0" smtClean="0">
                <a:latin typeface="Arial" panose="020B0604020202020204" pitchFamily="34" charset="0"/>
                <a:ea typeface="MS PGothic" panose="020B0600070205080204" pitchFamily="-65" charset="-128"/>
              </a:rPr>
              <a:t>A worm either creates a copy of itself or infects other suitable</a:t>
            </a:r>
            <a:endParaRPr lang="en-US" b="0"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files as a virus on removable media such as a USB drive; it then executes when</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the drive is connected to another system using the </a:t>
            </a:r>
            <a:r>
              <a:rPr lang="en-US" dirty="0" err="1" smtClean="0">
                <a:latin typeface="Arial" panose="020B0604020202020204" pitchFamily="34" charset="0"/>
                <a:ea typeface="MS PGothic" panose="020B0600070205080204" pitchFamily="-65" charset="-128"/>
              </a:rPr>
              <a:t>autorun</a:t>
            </a:r>
            <a:r>
              <a:rPr lang="en-US" dirty="0" smtClean="0">
                <a:latin typeface="Arial" panose="020B0604020202020204" pitchFamily="34" charset="0"/>
                <a:ea typeface="MS PGothic" panose="020B0600070205080204" pitchFamily="-65" charset="-128"/>
              </a:rPr>
              <a:t> mechanism by</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exploiting some software vulnerability, or when a user opens the infected file</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on the target system.</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Remote execution capability: </a:t>
            </a:r>
            <a:r>
              <a:rPr lang="en-US" b="0" dirty="0" smtClean="0">
                <a:latin typeface="Arial" panose="020B0604020202020204" pitchFamily="34" charset="0"/>
                <a:ea typeface="MS PGothic" panose="020B0600070205080204" pitchFamily="-65" charset="-128"/>
              </a:rPr>
              <a:t>A worm executes a copy of itself on another</a:t>
            </a:r>
            <a:endParaRPr lang="en-US" b="0"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system, either by using an explicit remote execution facility or by exploiting a</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program flaw in a network service to subvert its operations (as we discuss in</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Chapters 10 and 11 ).</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Remote file access or transfer capability: </a:t>
            </a:r>
            <a:r>
              <a:rPr lang="en-US" b="0" dirty="0" smtClean="0">
                <a:latin typeface="Arial" panose="020B0604020202020204" pitchFamily="34" charset="0"/>
                <a:ea typeface="MS PGothic" panose="020B0600070205080204" pitchFamily="-65" charset="-128"/>
              </a:rPr>
              <a:t>A worm uses a remote file access or</a:t>
            </a:r>
            <a:endParaRPr lang="en-US" b="0"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transfer service to another system to copy itself from one system to the other,</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where users on that system may then execute it.</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Remote login capability: </a:t>
            </a:r>
            <a:r>
              <a:rPr lang="en-US" b="0" dirty="0" smtClean="0">
                <a:latin typeface="Arial" panose="020B0604020202020204" pitchFamily="34" charset="0"/>
                <a:ea typeface="MS PGothic" panose="020B0600070205080204" pitchFamily="-65" charset="-128"/>
              </a:rPr>
              <a:t>A worm logs onto a remote system as a user and</a:t>
            </a:r>
            <a:endParaRPr lang="en-US" b="0"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then uses commands to copy itself from one system to the other, where it then</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executes.</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The new copy of the worm program is then run on the remote system where, in</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addition to any payload functions that it performs on that system, it continues to</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propagate.</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A worm typically uses the same phases as a computer virus: dormant, propagation,</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triggering, and execution. The propagation phase generally performs the</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following functions:</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Search for appropriate access mechanisms to other systems to infect by examining</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host tables, address books, buddy lists, trusted peers, and other similar</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repositories of remote system access details; by scanning possible target host</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addresses; or by searching for suitable removable media devices to use.</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 Use the access mechanisms found to transfer a copy of itself to the remote</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system, and cause the copy to be run.</a:t>
            </a:r>
            <a:endParaRPr lang="en-US" dirty="0" smtClean="0">
              <a:latin typeface="Arial" panose="020B0604020202020204" pitchFamily="34" charset="0"/>
              <a:ea typeface="MS PGothic" panose="020B0600070205080204" pitchFamily="-65" charset="-128"/>
            </a:endParaRPr>
          </a:p>
          <a:p>
            <a:pPr eaLnBrk="1" hangingPunct="1">
              <a:lnSpc>
                <a:spcPct val="90000"/>
              </a:lnSpc>
            </a:pP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The worm may also attempt to determine whether a system has previously</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been infected before copying itself to the system. In a multiprogramming system,</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it can also disguise its presence by naming itself as a system process or using some</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other name that may not be noticed by a system operator. More recent worms can</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even inject their code into existing processes on the system, and run using additional</a:t>
            </a:r>
            <a:endParaRPr lang="en-US" dirty="0" smtClean="0">
              <a:latin typeface="Arial" panose="020B0604020202020204" pitchFamily="34" charset="0"/>
              <a:ea typeface="MS PGothic" panose="020B0600070205080204" pitchFamily="-65" charset="-128"/>
            </a:endParaRPr>
          </a:p>
          <a:p>
            <a:pPr eaLnBrk="1" hangingPunct="1">
              <a:lnSpc>
                <a:spcPct val="90000"/>
              </a:lnSpc>
            </a:pPr>
            <a:r>
              <a:rPr lang="en-US" dirty="0" smtClean="0">
                <a:latin typeface="Arial" panose="020B0604020202020204" pitchFamily="34" charset="0"/>
                <a:ea typeface="MS PGothic" panose="020B0600070205080204" pitchFamily="-65" charset="-128"/>
              </a:rPr>
              <a:t>threads in that process, to further disguise their presence.</a:t>
            </a:r>
            <a:endParaRPr lang="en-US" dirty="0" smtClean="0">
              <a:latin typeface="Arial" panose="020B0604020202020204" pitchFamily="34" charset="0"/>
              <a:ea typeface="MS PGothic" panose="020B0600070205080204" pitchFamily="-65" charset="-128"/>
            </a:endParaRPr>
          </a:p>
        </p:txBody>
      </p:sp>
      <p:sp>
        <p:nvSpPr>
          <p:cNvPr id="47108" name="Slide Number Placeholder 3"/>
          <p:cNvSpPr>
            <a:spLocks noGrp="1"/>
          </p:cNvSpPr>
          <p:nvPr>
            <p:ph type="sldNum" sz="quarter" idx="5"/>
          </p:nvPr>
        </p:nvSpPr>
        <p:spPr>
          <a:noFill/>
        </p:spPr>
        <p:txBody>
          <a:bodyPr/>
          <a:lstStyle/>
          <a:p>
            <a:fld id="{2E2963D8-2005-4DB4-BA38-3BF67BD199C5}" type="slidenum">
              <a:rPr lang="en-AU"/>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fld>
            <a:endParaRPr lang="en-AU"/>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r>
              <a:rPr lang="en-US" b="0" dirty="0" smtClean="0">
                <a:latin typeface="Arial" panose="020B0604020202020204" pitchFamily="34" charset="0"/>
                <a:ea typeface="MS PGothic" panose="020B0600070205080204" pitchFamily="-65" charset="-128"/>
              </a:rPr>
              <a:t>The Melissa e-mail worm that appeared in 1998 was the first of a new generation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malware that included aspects of virus, worm, and Trojan in one package [CASS01].</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Melissa made use of a Microsoft Word macro embedded in an attachment. If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recipient opens the e-mail attachment, the Word macro is activated. Then it</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1. Sends itself to everyone on the mailing list in the user’s e-mail package, propagating</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as a worm; and</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2. Does local damage on the user’s system, including disabling some security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tools, and also copying itself into other documents, propagating as 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virus; and</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3. If a trigger time was seen, it displayed a Simpson quote as its payload.</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 1999, a more powerful version of this e-mail virus appeared. This version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could be activated merely by opening an e-mail that contains the virus, rather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than by opening an attachment. The virus uses the Visual Basic scripting language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supported by the e-mail package.</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Melissa propagates itself as soon as it is activated (either by opening an e-mail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attachment or by opening the e-mail) to all of the e-mail addresses known to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infected host. As a result, whereas viruses used to take months or years to propagate,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this next generation of malware could do so in hours. [CASS01] notes that it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took only three days for Melissa to infect over 100,000 computers, compared to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months it took the Brain virus to infect a few thousand computers a decade before.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This makes it very difficult for anti-virus software to respond to new attacks before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much damage is done.</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Code Red worm first appeared in July 2001. Code Red exploits a security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hole in the Microsoft Internet Information Server (IIS) to penetrate and spread.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It also disables the system file checker in Windows. The worm probes random IP</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addresses to spread to other hosts. During a certain period of time, it only spreads.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It then initiates a denial-of-service attack against a government Web site by flooding</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site with packets from numerous hosts. The worm then suspends activities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and reactivates periodically. In the second wave of attack, Code Red infected nearly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360,000 servers in 14 hours. In addition to the havoc it caused at the targeted server,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Code Red consumed enormous amounts of Internet capacity, disrupting service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[MOOR02].</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Code Red II is another, distinct, variant that first appeared in August 2001,</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and also targeted Microsoft IIS. It tried to infect systems on the same subnet as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infected system. Also, this newer worm installs a backdoor, allowing a hacker to</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remotely execute commands on victim computers.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a:t>
            </a:r>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worm that appeared in September 2001 also has worm, virus, and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mobile code characteristics. It spread using a variety of distribution methods: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E-mail</a:t>
            </a:r>
            <a:r>
              <a:rPr lang="en-US" b="0" dirty="0" smtClean="0">
                <a:latin typeface="Arial" panose="020B0604020202020204" pitchFamily="34" charset="0"/>
                <a:ea typeface="MS PGothic" panose="020B0600070205080204" pitchFamily="-65" charset="-128"/>
              </a:rPr>
              <a:t>: A user on a vulnerable host opens an infected e-mail attachment;</a:t>
            </a:r>
            <a:endParaRPr lang="en-US" b="0" dirty="0" smtClean="0">
              <a:latin typeface="Arial" panose="020B0604020202020204" pitchFamily="34" charset="0"/>
              <a:ea typeface="MS PGothic" panose="020B0600070205080204" pitchFamily="-65" charset="-128"/>
            </a:endParaRPr>
          </a:p>
          <a:p>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looks for e-mail addresses on the host and then sends copies of itself to</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those addresses.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Windows shares</a:t>
            </a:r>
            <a:r>
              <a:rPr lang="en-US" b="0" dirty="0" smtClean="0">
                <a:latin typeface="Arial" panose="020B0604020202020204" pitchFamily="34" charset="0"/>
                <a:ea typeface="MS PGothic" panose="020B0600070205080204" pitchFamily="-65" charset="-128"/>
              </a:rPr>
              <a:t>: </a:t>
            </a:r>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scans hosts for unsecured Windows file shares; it can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then use NetBIOS86 as a transport mechanism to infect files on that host in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hopes that a user will run an infected file, which will activate </a:t>
            </a:r>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on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that host.</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Web servers</a:t>
            </a:r>
            <a:r>
              <a:rPr lang="en-US" b="0" dirty="0" smtClean="0">
                <a:latin typeface="Arial" panose="020B0604020202020204" pitchFamily="34" charset="0"/>
                <a:ea typeface="MS PGothic" panose="020B0600070205080204" pitchFamily="-65" charset="-128"/>
              </a:rPr>
              <a:t>: </a:t>
            </a:r>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scans Web servers, looking for known vulnerabilities in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Microsoft IIS. If it finds a vulnerable server, it attempts to transfer a copy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itself to the server and infects it and its files.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1" dirty="0" smtClean="0">
                <a:latin typeface="Arial" panose="020B0604020202020204" pitchFamily="34" charset="0"/>
                <a:ea typeface="MS PGothic" panose="020B0600070205080204" pitchFamily="-65" charset="-128"/>
              </a:rPr>
              <a:t>Web clients</a:t>
            </a:r>
            <a:r>
              <a:rPr lang="en-US" b="0" dirty="0" smtClean="0">
                <a:latin typeface="Arial" panose="020B0604020202020204" pitchFamily="34" charset="0"/>
                <a:ea typeface="MS PGothic" panose="020B0600070205080204" pitchFamily="-65" charset="-128"/>
              </a:rPr>
              <a:t>: If a vulnerable Web client visits a Web server that has been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infected by </a:t>
            </a:r>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the client’s workstation will become infected.</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Backdoors</a:t>
            </a:r>
            <a:r>
              <a:rPr lang="en-US" b="0" dirty="0" smtClean="0">
                <a:latin typeface="Arial" panose="020B0604020202020204" pitchFamily="34" charset="0"/>
                <a:ea typeface="MS PGothic" panose="020B0600070205080204" pitchFamily="-65" charset="-128"/>
              </a:rPr>
              <a:t>: If a workstation was infected by earlier worms, such as “Code Red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II,” then </a:t>
            </a:r>
            <a:r>
              <a:rPr lang="en-US" b="0" dirty="0" err="1" smtClean="0">
                <a:latin typeface="Arial" panose="020B0604020202020204" pitchFamily="34" charset="0"/>
                <a:ea typeface="MS PGothic" panose="020B0600070205080204" pitchFamily="-65" charset="-128"/>
              </a:rPr>
              <a:t>Nimda</a:t>
            </a:r>
            <a:r>
              <a:rPr lang="en-US" b="0" dirty="0" smtClean="0">
                <a:latin typeface="Arial" panose="020B0604020202020204" pitchFamily="34" charset="0"/>
                <a:ea typeface="MS PGothic" panose="020B0600070205080204" pitchFamily="-65" charset="-128"/>
              </a:rPr>
              <a:t> will use the backdoor access left by these earlier infections to</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access the system.</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 early 2003, the SQL Slammer worm appeared. This worm exploited 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buffer overflow vulnerability in Microsoft SQL server. The Slammer was extremely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compact and spread rapidly, infecting 90% of vulnerable hosts within 10 minutes.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This rapid spread caused significant congestion on the Internet.</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Late 2003 saw the arrival of the </a:t>
            </a:r>
            <a:r>
              <a:rPr lang="en-US" b="0" dirty="0" err="1" smtClean="0">
                <a:latin typeface="Arial" panose="020B0604020202020204" pitchFamily="34" charset="0"/>
                <a:ea typeface="MS PGothic" panose="020B0600070205080204" pitchFamily="-65" charset="-128"/>
              </a:rPr>
              <a:t>Sobig.F</a:t>
            </a:r>
            <a:r>
              <a:rPr lang="en-US" b="0" dirty="0" smtClean="0">
                <a:latin typeface="Arial" panose="020B0604020202020204" pitchFamily="34" charset="0"/>
                <a:ea typeface="MS PGothic" panose="020B0600070205080204" pitchFamily="-65" charset="-128"/>
              </a:rPr>
              <a:t> worm, which exploited open proxy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servers to turn infected machines into spam engines. At its peak, </a:t>
            </a:r>
            <a:r>
              <a:rPr lang="en-US" b="0" dirty="0" err="1" smtClean="0">
                <a:latin typeface="Arial" panose="020B0604020202020204" pitchFamily="34" charset="0"/>
                <a:ea typeface="MS PGothic" panose="020B0600070205080204" pitchFamily="-65" charset="-128"/>
              </a:rPr>
              <a:t>Sobig.F</a:t>
            </a:r>
            <a:r>
              <a:rPr lang="en-US" b="0" dirty="0" smtClean="0">
                <a:latin typeface="Arial" panose="020B0604020202020204" pitchFamily="34" charset="0"/>
                <a:ea typeface="MS PGothic" panose="020B0600070205080204" pitchFamily="-65" charset="-128"/>
              </a:rPr>
              <a:t> reportedly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accounted for one in every 17 messages and produced more than one million copies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of itself within the first 24 hours.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err="1" smtClean="0">
                <a:latin typeface="Arial" panose="020B0604020202020204" pitchFamily="34" charset="0"/>
                <a:ea typeface="MS PGothic" panose="020B0600070205080204" pitchFamily="-65" charset="-128"/>
              </a:rPr>
              <a:t>Mydoom</a:t>
            </a:r>
            <a:r>
              <a:rPr lang="en-US" b="0" dirty="0" smtClean="0">
                <a:latin typeface="Arial" panose="020B0604020202020204" pitchFamily="34" charset="0"/>
                <a:ea typeface="MS PGothic" panose="020B0600070205080204" pitchFamily="-65" charset="-128"/>
              </a:rPr>
              <a:t> is a mass-mailing e-mail worm that appeared in 2004. It followed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 growing trend of installing a backdoor in infected computers, thereby enabling</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hackers to gain remote access to data such as passwords and credit card numbers.</a:t>
            </a:r>
            <a:endParaRPr lang="en-US" b="0" dirty="0" smtClean="0">
              <a:latin typeface="Arial" panose="020B0604020202020204" pitchFamily="34" charset="0"/>
              <a:ea typeface="MS PGothic" panose="020B0600070205080204" pitchFamily="-65" charset="-128"/>
            </a:endParaRPr>
          </a:p>
          <a:p>
            <a:r>
              <a:rPr lang="en-US" b="0" dirty="0" err="1" smtClean="0">
                <a:latin typeface="Arial" panose="020B0604020202020204" pitchFamily="34" charset="0"/>
                <a:ea typeface="MS PGothic" panose="020B0600070205080204" pitchFamily="-65" charset="-128"/>
              </a:rPr>
              <a:t>Mydoom</a:t>
            </a:r>
            <a:r>
              <a:rPr lang="en-US" b="0" dirty="0" smtClean="0">
                <a:latin typeface="Arial" panose="020B0604020202020204" pitchFamily="34" charset="0"/>
                <a:ea typeface="MS PGothic" panose="020B0600070205080204" pitchFamily="-65" charset="-128"/>
              </a:rPr>
              <a:t> replicated up to 1,000 times per minute and reportedly flooded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Internet with 100 million infected messages in 36 hours.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a:t>
            </a:r>
            <a:r>
              <a:rPr lang="en-US" b="0" dirty="0" err="1" smtClean="0">
                <a:latin typeface="Arial" panose="020B0604020202020204" pitchFamily="34" charset="0"/>
                <a:ea typeface="MS PGothic" panose="020B0600070205080204" pitchFamily="-65" charset="-128"/>
              </a:rPr>
              <a:t>Warezov</a:t>
            </a:r>
            <a:r>
              <a:rPr lang="en-US" b="0" dirty="0" smtClean="0">
                <a:latin typeface="Arial" panose="020B0604020202020204" pitchFamily="34" charset="0"/>
                <a:ea typeface="MS PGothic" panose="020B0600070205080204" pitchFamily="-65" charset="-128"/>
              </a:rPr>
              <a:t> family of worms appeared in 2006 [KIRK06]. When the worm</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is launched, it creates several </a:t>
            </a:r>
            <a:r>
              <a:rPr lang="en-US" b="0" dirty="0" err="1" smtClean="0">
                <a:latin typeface="Arial" panose="020B0604020202020204" pitchFamily="34" charset="0"/>
                <a:ea typeface="MS PGothic" panose="020B0600070205080204" pitchFamily="-65" charset="-128"/>
              </a:rPr>
              <a:t>executables</a:t>
            </a:r>
            <a:r>
              <a:rPr lang="en-US" b="0" dirty="0" smtClean="0">
                <a:latin typeface="Arial" panose="020B0604020202020204" pitchFamily="34" charset="0"/>
                <a:ea typeface="MS PGothic" panose="020B0600070205080204" pitchFamily="-65" charset="-128"/>
              </a:rPr>
              <a:t> in system directories and sets itself to</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run every time Windows starts by creating a registry entry. </a:t>
            </a:r>
            <a:r>
              <a:rPr lang="en-US" b="0" dirty="0" err="1" smtClean="0">
                <a:latin typeface="Arial" panose="020B0604020202020204" pitchFamily="34" charset="0"/>
                <a:ea typeface="MS PGothic" panose="020B0600070205080204" pitchFamily="-65" charset="-128"/>
              </a:rPr>
              <a:t>Warezov</a:t>
            </a:r>
            <a:r>
              <a:rPr lang="en-US" b="0" dirty="0" smtClean="0">
                <a:latin typeface="Arial" panose="020B0604020202020204" pitchFamily="34" charset="0"/>
                <a:ea typeface="MS PGothic" panose="020B0600070205080204" pitchFamily="-65" charset="-128"/>
              </a:rPr>
              <a:t> scans several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types of files for e-mail addresses and sends itself as an e-mail attachment. Some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variants are capable of downloading other malware, such as Trojan horses and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adware. Many variants disable security-related products and/or disable their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updating capability.</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a:t>
            </a:r>
            <a:r>
              <a:rPr lang="en-US" b="0" dirty="0" err="1" smtClean="0">
                <a:latin typeface="Arial" panose="020B0604020202020204" pitchFamily="34" charset="0"/>
                <a:ea typeface="MS PGothic" panose="020B0600070205080204" pitchFamily="-65" charset="-128"/>
              </a:rPr>
              <a:t>Conficker</a:t>
            </a:r>
            <a:r>
              <a:rPr lang="en-US" b="0" dirty="0" smtClean="0">
                <a:latin typeface="Arial" panose="020B0604020202020204" pitchFamily="34" charset="0"/>
                <a:ea typeface="MS PGothic" panose="020B0600070205080204" pitchFamily="-65" charset="-128"/>
              </a:rPr>
              <a:t> (or </a:t>
            </a:r>
            <a:r>
              <a:rPr lang="en-US" b="0" dirty="0" err="1" smtClean="0">
                <a:latin typeface="Arial" panose="020B0604020202020204" pitchFamily="34" charset="0"/>
                <a:ea typeface="MS PGothic" panose="020B0600070205080204" pitchFamily="-65" charset="-128"/>
              </a:rPr>
              <a:t>Downadup</a:t>
            </a:r>
            <a:r>
              <a:rPr lang="en-US" b="0" dirty="0" smtClean="0">
                <a:latin typeface="Arial" panose="020B0604020202020204" pitchFamily="34" charset="0"/>
                <a:ea typeface="MS PGothic" panose="020B0600070205080204" pitchFamily="-65" charset="-128"/>
              </a:rPr>
              <a:t>) worm was first detected in November 2008</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and spread quickly to become one of the most widespread infections since SQL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Slammer in 2003 [LAWT09]. It spread initially by exploiting a Windows buffer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overflow vulnerability, though later versions could also spread via USB drives and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network file shares. In 2010, it still comprised the second most common family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malware observed by Symantec [SYMA16], even though patches were available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from Microsoft to close the main vulnerabilities it exploits.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 2010, the </a:t>
            </a:r>
            <a:r>
              <a:rPr lang="en-US" b="0" dirty="0" err="1" smtClean="0">
                <a:latin typeface="Arial" panose="020B0604020202020204" pitchFamily="34" charset="0"/>
                <a:ea typeface="MS PGothic" panose="020B0600070205080204" pitchFamily="-65" charset="-128"/>
              </a:rPr>
              <a:t>Stuxnet</a:t>
            </a:r>
            <a:r>
              <a:rPr lang="en-US" b="0" dirty="0" smtClean="0">
                <a:latin typeface="Arial" panose="020B0604020202020204" pitchFamily="34" charset="0"/>
                <a:ea typeface="MS PGothic" panose="020B0600070205080204" pitchFamily="-65" charset="-128"/>
              </a:rPr>
              <a:t> worm was detected, though it had been spreading quietly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for some time previously [CHEN11, KUSH13]. Unlike many previous worms, it deliberately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restricted its rate of spread to reduce its chance of detection. It also targeted industrial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control systems, most likely those associated with the Iranian nuclear program,</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with the likely aim of disrupting the operation of their equipment. It supported 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range of propagation mechanisms, including via USB drives, network file shares,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and using no less than four unknown, zero-day vulnerability exploits. Considerable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debate resulted from the size and complexity of its code, the use of an unprecedented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four zero-day exploits, and the cost and effort apparent in its development.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There are claims that it appears to be the first serious use of a </a:t>
            </a:r>
            <a:r>
              <a:rPr lang="en-US" b="0" dirty="0" err="1" smtClean="0">
                <a:latin typeface="Arial" panose="020B0604020202020204" pitchFamily="34" charset="0"/>
                <a:ea typeface="MS PGothic" panose="020B0600070205080204" pitchFamily="-65" charset="-128"/>
              </a:rPr>
              <a:t>cyberwarfare</a:t>
            </a:r>
            <a:r>
              <a:rPr lang="en-US" b="0" dirty="0" smtClean="0">
                <a:latin typeface="Arial" panose="020B0604020202020204" pitchFamily="34" charset="0"/>
                <a:ea typeface="MS PGothic" panose="020B0600070205080204" pitchFamily="-65" charset="-128"/>
              </a:rPr>
              <a:t> weapon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against a nation’s physical infrastructure. The researchers at Symantec who analyzed</a:t>
            </a:r>
            <a:endParaRPr lang="en-US" b="0" dirty="0" smtClean="0">
              <a:latin typeface="Arial" panose="020B0604020202020204" pitchFamily="34" charset="0"/>
              <a:ea typeface="MS PGothic" panose="020B0600070205080204" pitchFamily="-65" charset="-128"/>
            </a:endParaRPr>
          </a:p>
          <a:p>
            <a:r>
              <a:rPr lang="en-US" b="0" dirty="0" err="1" smtClean="0">
                <a:latin typeface="Arial" panose="020B0604020202020204" pitchFamily="34" charset="0"/>
                <a:ea typeface="MS PGothic" panose="020B0600070205080204" pitchFamily="-65" charset="-128"/>
              </a:rPr>
              <a:t>Stuxnet</a:t>
            </a:r>
            <a:r>
              <a:rPr lang="en-US" b="0" dirty="0" smtClean="0">
                <a:latin typeface="Arial" panose="020B0604020202020204" pitchFamily="34" charset="0"/>
                <a:ea typeface="MS PGothic" panose="020B0600070205080204" pitchFamily="-65" charset="-128"/>
              </a:rPr>
              <a:t> noted that while they were expecting to find espionage, they never expected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to see malware with targeted sabotage as its aim. As a result, greater attention is now</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being directed at the use of malware as a weapon by a number of nations.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In late 2011 the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Duqu</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worm was discovered, which uses code related to that in</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Stuxnet</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Its aim is different, being cyber-espionage, though it appears to also target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 Iranian nuclear program. Another prominent, recent, cyber-espionage worm is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 Flame family, which was discovered in 2012 and appears to target Middle-Eastern</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countries. Despite the specific target areas for these various worms, their infection</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strategies have been so successful that they have been identified on computer systems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in a very large number of countries, including on systems kept physically isolated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from the general Internet. This reinforces the need for significantly improved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countermeasures to resist such infections.</a:t>
            </a:r>
            <a:endParaRPr lang="en-US" b="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In May 2017, the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WannaCry</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ransomware attack spread extremely rapidly over a</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period of hours to days, infecting hundreds of thousands of systems belonging to both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public and private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organisations</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in more than 150 countries (US-CERT Alert TA17-</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132A) [GOOD17]. It spread as a worm by aggressively scanning both local and random</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remote networks, attempting to exploit a vulnerability in the SMB file sharing service 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unpatched Windows systems. This rapid spread was only slowed by the accidental activation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of a “kill-switch” domain by a UK security researcher, whose existence was checked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for in the initial versions of this malware. Once installed on infected systems, it also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encrypted files, demanding a ransom payment to recover them, as we will discuss later.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fld>
            <a:endParaRPr lang="en-AU"/>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r>
              <a:rPr lang="en-US" b="0" dirty="0" smtClean="0">
                <a:latin typeface="Arial" panose="020B0604020202020204" pitchFamily="34" charset="0"/>
                <a:ea typeface="MS PGothic" panose="020B0600070205080204" pitchFamily="-65" charset="-128"/>
              </a:rPr>
              <a:t>The state of the art in worm technology includes the following:</a:t>
            </a:r>
            <a:endParaRPr lang="en-US" b="0" dirty="0" smtClean="0">
              <a:latin typeface="Arial" panose="020B0604020202020204" pitchFamily="34" charset="0"/>
              <a:ea typeface="MS PGothic" panose="020B0600070205080204" pitchFamily="-65" charset="-128"/>
            </a:endParaRPr>
          </a:p>
          <a:p>
            <a:endParaRPr lang="en-US" b="1" dirty="0" smtClean="0">
              <a:latin typeface="Arial" panose="020B0604020202020204" pitchFamily="34" charset="0"/>
              <a:ea typeface="MS PGothic" panose="020B0600070205080204" pitchFamily="-65" charset="-128"/>
            </a:endParaRPr>
          </a:p>
          <a:p>
            <a:r>
              <a:rPr lang="en-US" b="1" dirty="0" smtClean="0">
                <a:latin typeface="Arial" panose="020B0604020202020204" pitchFamily="34" charset="0"/>
                <a:ea typeface="MS PGothic" panose="020B0600070205080204" pitchFamily="-65" charset="-128"/>
              </a:rPr>
              <a:t>• Multiplatform</a:t>
            </a:r>
            <a:r>
              <a:rPr lang="en-US" b="0" dirty="0" smtClean="0">
                <a:latin typeface="Arial" panose="020B0604020202020204" pitchFamily="34" charset="0"/>
                <a:ea typeface="MS PGothic" panose="020B0600070205080204" pitchFamily="-65" charset="-128"/>
              </a:rPr>
              <a:t>: Newer worms are not limited to Windows machines but can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attack a variety of platforms, especially the popular varieties of UNIX; or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exploit macro or scripting languages supported in popular document types.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Multi-exploit</a:t>
            </a:r>
            <a:r>
              <a:rPr lang="en-US" b="0" dirty="0" smtClean="0">
                <a:latin typeface="Arial" panose="020B0604020202020204" pitchFamily="34" charset="0"/>
                <a:ea typeface="MS PGothic" panose="020B0600070205080204" pitchFamily="-65" charset="-128"/>
              </a:rPr>
              <a:t>: New worms penetrate systems in a variety of ways, using exploits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against Web servers, browsers, e-mail, file sharing, and other network-based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applications; or via shared media.</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Ultrafast spreading</a:t>
            </a:r>
            <a:r>
              <a:rPr lang="en-US" b="0" dirty="0" smtClean="0">
                <a:latin typeface="Arial" panose="020B0604020202020204" pitchFamily="34" charset="0"/>
                <a:ea typeface="MS PGothic" panose="020B0600070205080204" pitchFamily="-65" charset="-128"/>
              </a:rPr>
              <a:t>: Exploit various techniques to optimize the rate of spread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of a worm to maximize its likelihood of locating as many vulnerable machines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as possible in a short time period.</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Polymorphic</a:t>
            </a:r>
            <a:r>
              <a:rPr lang="en-US" b="0" dirty="0" smtClean="0">
                <a:latin typeface="Arial" panose="020B0604020202020204" pitchFamily="34" charset="0"/>
                <a:ea typeface="MS PGothic" panose="020B0600070205080204" pitchFamily="-65" charset="-128"/>
              </a:rPr>
              <a:t>: To evade detection, skip past filters, and foil real-time analysis,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worms adopt the virus polymorphic technique. Each copy of the worm has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new code generated on the fly using functionally equivalent instructions and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encryption techniques.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Metamorphic</a:t>
            </a:r>
            <a:r>
              <a:rPr lang="en-US" b="0" dirty="0" smtClean="0">
                <a:latin typeface="Arial" panose="020B0604020202020204" pitchFamily="34" charset="0"/>
                <a:ea typeface="MS PGothic" panose="020B0600070205080204" pitchFamily="-65" charset="-128"/>
              </a:rPr>
              <a:t>: In addition to changing their appearance, metamorphic worms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have a repertoire of behavior patterns that are unleashed at different stages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propagation.</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Transport vehicles</a:t>
            </a:r>
            <a:r>
              <a:rPr lang="en-US" b="0" dirty="0" smtClean="0">
                <a:latin typeface="Arial" panose="020B0604020202020204" pitchFamily="34" charset="0"/>
                <a:ea typeface="MS PGothic" panose="020B0600070205080204" pitchFamily="-65" charset="-128"/>
              </a:rPr>
              <a:t>: Because worms can rapidly compromise a large number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systems, they are ideal for spreading a wide variety of malicious payloads, such as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distributed denial-of-service bots, rootkits, spam e-mail generators, and spyware.</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Zero-day exploi</a:t>
            </a:r>
            <a:r>
              <a:rPr lang="en-US" b="0" dirty="0" smtClean="0">
                <a:latin typeface="Arial" panose="020B0604020202020204" pitchFamily="34" charset="0"/>
                <a:ea typeface="MS PGothic" panose="020B0600070205080204" pitchFamily="-65" charset="-128"/>
              </a:rPr>
              <a:t>t : To achieve maximum surprise and distribution, a worm</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should exploit an unknown vulnerability that is only discovered by the general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network community when the worm is launched.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In 2015, 54 zero-day exploits were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discovered and exploited, significantly more than in previous years [SYMA16].</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Many of these were in common computer and mobile software. Some, though,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were in common libraries and development packages, and some in industrial</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control systems. This indicates the range of systems being targeted.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b="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NIST SP 800-28 (Guidelines on Active Content and Mobile Code , March 2008) defines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mobile code as programs (e.g., script, macro, or other portable instruction) that can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be shipped unchanged to a heterogeneous collection of platforms and executed with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identical semantics.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Mobile code is transmitted from a remote system to a local system and then</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executed on the local system without the user’s explicit instruction [SOUP13]. Mobile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code often acts as a mechanism for a virus, worm, or Trojan horse to be transmitted to</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the user’s workstation. In other cases, mobile code takes advantage of vulnerabilities</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to perform its own exploits, such as unauthorized data access or root compromise.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Popular vehicles for mobile code include Java applets, ActiveX, JavaScript, and</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VBScript. The most common ways of using mobile code for malicious operations on</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local system are cross-site scripting, interactive and dynamic Web sites, e-mail attachments,</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and downloads from untrusted sites or of untrusted software.</a:t>
            </a:r>
            <a:endParaRPr lang="en-US" dirty="0" smtClean="0">
              <a:latin typeface="Arial" panose="020B0604020202020204" pitchFamily="34" charset="0"/>
              <a:ea typeface="MS PGothic" panose="020B0600070205080204" pitchFamily="-65" charset="-128"/>
            </a:endParaRPr>
          </a:p>
        </p:txBody>
      </p:sp>
      <p:sp>
        <p:nvSpPr>
          <p:cNvPr id="57348" name="Slide Number Placeholder 3"/>
          <p:cNvSpPr>
            <a:spLocks noGrp="1"/>
          </p:cNvSpPr>
          <p:nvPr>
            <p:ph type="sldNum" sz="quarter" idx="5"/>
          </p:nvPr>
        </p:nvSpPr>
        <p:spPr>
          <a:noFill/>
        </p:spPr>
        <p:txBody>
          <a:bodyPr/>
          <a:lstStyle/>
          <a:p>
            <a:fld id="{353A8A23-2EEF-4597-A988-F86389022732}" type="slidenum">
              <a:rPr lang="en-AU"/>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100" dirty="0" smtClean="0">
                <a:latin typeface="Arial" panose="020B0604020202020204" pitchFamily="34" charset="0"/>
                <a:ea typeface="MS PGothic" panose="020B0600070205080204" pitchFamily="-65" charset="-128"/>
              </a:rPr>
              <a:t>Worms first appeared on mobile phones with the discovery of the </a:t>
            </a:r>
            <a:r>
              <a:rPr lang="en-US" sz="1100" dirty="0" err="1" smtClean="0">
                <a:latin typeface="Arial" panose="020B0604020202020204" pitchFamily="34" charset="0"/>
                <a:ea typeface="MS PGothic" panose="020B0600070205080204" pitchFamily="-65" charset="-128"/>
              </a:rPr>
              <a:t>Cabir</a:t>
            </a:r>
            <a:r>
              <a:rPr lang="en-US" sz="1100" dirty="0" smtClean="0">
                <a:latin typeface="Arial" panose="020B0604020202020204" pitchFamily="34" charset="0"/>
                <a:ea typeface="MS PGothic" panose="020B0600070205080204" pitchFamily="-65" charset="-128"/>
              </a:rPr>
              <a:t> worm in</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2004, and then </a:t>
            </a:r>
            <a:r>
              <a:rPr lang="en-US" sz="1100" dirty="0" err="1" smtClean="0">
                <a:latin typeface="Arial" panose="020B0604020202020204" pitchFamily="34" charset="0"/>
                <a:ea typeface="MS PGothic" panose="020B0600070205080204" pitchFamily="-65" charset="-128"/>
              </a:rPr>
              <a:t>Lasco</a:t>
            </a:r>
            <a:r>
              <a:rPr lang="en-US" sz="1100" dirty="0" smtClean="0">
                <a:latin typeface="Arial" panose="020B0604020202020204" pitchFamily="34" charset="0"/>
                <a:ea typeface="MS PGothic" panose="020B0600070205080204" pitchFamily="-65" charset="-128"/>
              </a:rPr>
              <a:t> and </a:t>
            </a:r>
            <a:r>
              <a:rPr lang="en-US" sz="1100" dirty="0" err="1" smtClean="0">
                <a:latin typeface="Arial" panose="020B0604020202020204" pitchFamily="34" charset="0"/>
                <a:ea typeface="MS PGothic" panose="020B0600070205080204" pitchFamily="-65" charset="-128"/>
              </a:rPr>
              <a:t>CommWarrior</a:t>
            </a:r>
            <a:r>
              <a:rPr lang="en-US" sz="1100" dirty="0" smtClean="0">
                <a:latin typeface="Arial" panose="020B0604020202020204" pitchFamily="34" charset="0"/>
                <a:ea typeface="MS PGothic" panose="020B0600070205080204" pitchFamily="-65" charset="-128"/>
              </a:rPr>
              <a:t> in 2005. These worms communicate through</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Bluetooth wireless connections or via the multimedia messaging service (MMS).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The target is the smartphone, which is a mobile phone that permits users to install</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software applications from sources other than the cellular network operator. All</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these early mobile worms targeted mobile phones using the Symbian operating</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system. More recent malware targets Android and iPhone systems. Mobile phone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malware can completely disable the phone, delete data on the phone, or force the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device to send costly messages to premium-priced numbers.</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The </a:t>
            </a:r>
            <a:r>
              <a:rPr lang="en-US" sz="1100" dirty="0" err="1" smtClean="0">
                <a:latin typeface="Arial" panose="020B0604020202020204" pitchFamily="34" charset="0"/>
                <a:ea typeface="MS PGothic" panose="020B0600070205080204" pitchFamily="-65" charset="-128"/>
              </a:rPr>
              <a:t>CommWarrior</a:t>
            </a:r>
            <a:r>
              <a:rPr lang="en-US" sz="1100" dirty="0" smtClean="0">
                <a:latin typeface="Arial" panose="020B0604020202020204" pitchFamily="34" charset="0"/>
                <a:ea typeface="MS PGothic" panose="020B0600070205080204" pitchFamily="-65" charset="-128"/>
              </a:rPr>
              <a:t> worm replicates by means of Bluetooth to other phones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in the receiving area. It also sends itself as an MMS file to numbers in the phone’s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address book and in automatic replies to incoming text messages and MMS messages.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In addition, it copies itself to the removable memory card and inserts itself</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into the program installation files on the phone.</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Although these examples demonstrate that mobile phone worms are possible,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 vast majority of mobile phone malware observed use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trojan</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apps to install themselves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[SYMA16].</a:t>
            </a:r>
            <a:endParaRPr lang="en-US" sz="1100" dirty="0" smtClean="0">
              <a:latin typeface="Arial" panose="020B0604020202020204" pitchFamily="34" charset="0"/>
              <a:ea typeface="MS PGothic" panose="020B0600070205080204"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Another approach to exploiting software vulnerabilities involves the exploit of bugs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in user applications to install malware. A common technique exploits browser vulnerabilities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so that when the user views a Web page controlled by the attacker, it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contains code that exploits the browser bug to download and install malware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on the system without the user’s knowledge or consent. This is known as a </a:t>
            </a:r>
            <a:r>
              <a:rPr lang="en-US" sz="1200" b="1"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drive-by-download</a:t>
            </a:r>
            <a:endParaRPr lang="en-US" sz="1200" b="1"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and is a common exploit in recent attack kits.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Multiple vulnerabilities in the Adobe Flash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Player and Oracle Java plugins have been exploited by attackers over many years, to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point where many browsers are now removing support for them. In most cases, this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malware does not actively propagate as a worm does, but rather waits for unsuspecting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users to visit the malicious webpage in order to spread to their systems [SYMA16].</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In general, drive-by-download attacks are aimed at anyone who visits a compromised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site and is vulnerable to the exploits used. </a:t>
            </a:r>
            <a:r>
              <a:rPr lang="en-US" sz="1200" b="1"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Watering-hole attacks </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are a</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variant of this used in highly targeted attacks. The attacker researches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their intended victims to identify web sites they are likely to visit, and then scans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these sites to identify those with vulnerabilities that allow their compromise with</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 drive-by-download attack. They then wait for one of their intended victims to</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visit one of the compromised sites. Their attack code may even be written so that it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will only infect systems belonging to the target organization, and take no action for</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other visitors to the site. This greatly increases the likelihood of the site compromise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remaining undetected.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Malvertising</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is another technique used to place malware on websites without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actually compromising them. The attacker pays for advertisements that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are highly likely to be placed on their intended target websites, and which incorporate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malware in them. Using these malicious adds, attackers can infect visitors to</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sites displaying them. Again, the malware code may be dynamically generated to</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either reduce the chance of detection, or to only infect specific systems.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Malvertising</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has grown rapidly</a:t>
            </a:r>
            <a:r>
              <a:rPr lang="en-US" sz="1200" kern="1200" baseline="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 recent years, as they are easy to place on desired websites with few questions asked,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and are hard to track. Attackers have placed these ads for as little as a few hours,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when they expect their intended victims could be browsing the targeted websites,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greatly reducing their visibility [SYMA16].</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dirty="0" smtClean="0"/>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Other malware may target common PDF viewers to also download and install</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malware without the user’s consent when they view a malicious PDF document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[STEV11]. Such documents may be spread by spam e-mail, or be part of a targeted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phishing attack, as we will discuss in the next section.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Clickjacking</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also known as a </a:t>
            </a:r>
            <a:r>
              <a:rPr lang="en-US" sz="1200" b="0" i="1"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user-interface  (UI) redress attack </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is a vulnerability</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used by an attacker to collect an infected user’s clicks. The attacker can force the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user to do a variety of things from adjusting the user’s computer settings to unwittingly</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sending the user to Web sites that might have malicious code. Also, by taking</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advantage of Adobe Flash or JavaScript, an attacker could even place a button</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under or over a legitimate button, making it difficult for users to detect. A typical</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attack uses multiple transparent or opaque layers to trick a user into clicking on a</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button or link on another page when they were intending to click on the top level</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page. Thus, the attacker is hijacking clicks meant for one page and routing them to</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another page, most likely owned by another application, domain, or both.</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Using a similar technique, keystrokes can also be hijacked. With a carefully</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crafted combination of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stylesheets</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iframes</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and text boxes, a user can be led to</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believe they are typing in the password to their email or bank account, but are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instead typing into an invisible frame controlled by the attacker.</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There is a wide variety of techniques for accomplishing a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clickjacking</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attack,</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and new techniques are developed as defenses to older techniques are put in place.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smtClean="0">
                <a:latin typeface="Arial" panose="020B0604020202020204" pitchFamily="34" charset="0"/>
                <a:ea typeface="MS PGothic" panose="020B0600070205080204" pitchFamily="-65" charset="-128"/>
              </a:rPr>
              <a:t>This chapter examines the wide spectrum of malware threats and countermeasures.</a:t>
            </a:r>
            <a:endParaRPr lang="en-US" sz="1200" b="0" dirty="0" smtClean="0">
              <a:latin typeface="Arial" panose="020B0604020202020204" pitchFamily="34" charset="0"/>
              <a:ea typeface="MS PGothic" panose="020B0600070205080204" pitchFamily="-65" charset="-128"/>
            </a:endParaRPr>
          </a:p>
          <a:p>
            <a:pPr eaLnBrk="1" hangingPunct="1"/>
            <a:r>
              <a:rPr lang="en-US" sz="1200" b="0" dirty="0" smtClean="0">
                <a:latin typeface="Arial" panose="020B0604020202020204" pitchFamily="34" charset="0"/>
                <a:ea typeface="MS PGothic" panose="020B0600070205080204" pitchFamily="-65" charset="-128"/>
              </a:rPr>
              <a:t>We begin with a survey of various types of malware, and offer a broad</a:t>
            </a:r>
            <a:endParaRPr lang="en-US" sz="1200" b="0" dirty="0" smtClean="0">
              <a:latin typeface="Arial" panose="020B0604020202020204" pitchFamily="34" charset="0"/>
              <a:ea typeface="MS PGothic" panose="020B0600070205080204" pitchFamily="-65" charset="-128"/>
            </a:endParaRPr>
          </a:p>
          <a:p>
            <a:pPr eaLnBrk="1" hangingPunct="1"/>
            <a:r>
              <a:rPr lang="en-US" sz="1200" b="0" dirty="0" smtClean="0">
                <a:latin typeface="Arial" panose="020B0604020202020204" pitchFamily="34" charset="0"/>
                <a:ea typeface="MS PGothic" panose="020B0600070205080204" pitchFamily="-65" charset="-128"/>
              </a:rPr>
              <a:t>classification based first on the means malware uses to spread or </a:t>
            </a:r>
            <a:r>
              <a:rPr lang="en-US" sz="1200" b="1" dirty="0" smtClean="0">
                <a:latin typeface="Arial" panose="020B0604020202020204" pitchFamily="34" charset="0"/>
                <a:ea typeface="MS PGothic" panose="020B0600070205080204" pitchFamily="-65" charset="-128"/>
              </a:rPr>
              <a:t>propagate</a:t>
            </a:r>
            <a:r>
              <a:rPr lang="en-US" sz="1200" b="0" dirty="0" smtClean="0">
                <a:latin typeface="Arial" panose="020B0604020202020204" pitchFamily="34" charset="0"/>
                <a:ea typeface="MS PGothic" panose="020B0600070205080204" pitchFamily="-65" charset="-128"/>
              </a:rPr>
              <a:t>, and</a:t>
            </a:r>
            <a:endParaRPr lang="en-US" sz="1200" b="0" dirty="0" smtClean="0">
              <a:latin typeface="Arial" panose="020B0604020202020204" pitchFamily="34" charset="0"/>
              <a:ea typeface="MS PGothic" panose="020B0600070205080204" pitchFamily="-65" charset="-128"/>
            </a:endParaRPr>
          </a:p>
          <a:p>
            <a:pPr eaLnBrk="1" hangingPunct="1"/>
            <a:r>
              <a:rPr lang="en-US" sz="1200" b="0" dirty="0" smtClean="0">
                <a:latin typeface="Arial" panose="020B0604020202020204" pitchFamily="34" charset="0"/>
                <a:ea typeface="MS PGothic" panose="020B0600070205080204" pitchFamily="-65" charset="-128"/>
              </a:rPr>
              <a:t>then on the variety of actions or </a:t>
            </a:r>
            <a:r>
              <a:rPr lang="en-US" sz="1200" b="1" dirty="0" smtClean="0">
                <a:latin typeface="Arial" panose="020B0604020202020204" pitchFamily="34" charset="0"/>
                <a:ea typeface="MS PGothic" panose="020B0600070205080204" pitchFamily="-65" charset="-128"/>
              </a:rPr>
              <a:t>payloads</a:t>
            </a:r>
            <a:r>
              <a:rPr lang="en-US" sz="1200" b="0" dirty="0" smtClean="0">
                <a:latin typeface="Arial" panose="020B0604020202020204" pitchFamily="34" charset="0"/>
                <a:ea typeface="MS PGothic" panose="020B0600070205080204" pitchFamily="-65" charset="-128"/>
              </a:rPr>
              <a:t> used once the malware has reached a</a:t>
            </a:r>
            <a:endParaRPr lang="en-US" sz="1200" b="0" dirty="0" smtClean="0">
              <a:latin typeface="Arial" panose="020B0604020202020204" pitchFamily="34" charset="0"/>
              <a:ea typeface="MS PGothic" panose="020B0600070205080204" pitchFamily="-65" charset="-128"/>
            </a:endParaRPr>
          </a:p>
          <a:p>
            <a:pPr eaLnBrk="1" hangingPunct="1"/>
            <a:r>
              <a:rPr lang="en-US" sz="1200" b="0" dirty="0" smtClean="0">
                <a:latin typeface="Arial" panose="020B0604020202020204" pitchFamily="34" charset="0"/>
                <a:ea typeface="MS PGothic" panose="020B0600070205080204" pitchFamily="-65" charset="-128"/>
              </a:rPr>
              <a:t>target. Propagation mechanisms include those used by viruses, worms, and Trojans.</a:t>
            </a:r>
            <a:endParaRPr lang="en-US" sz="1200" b="0" dirty="0" smtClean="0">
              <a:latin typeface="Arial" panose="020B0604020202020204" pitchFamily="34" charset="0"/>
              <a:ea typeface="MS PGothic" panose="020B0600070205080204" pitchFamily="-65" charset="-128"/>
            </a:endParaRPr>
          </a:p>
          <a:p>
            <a:pPr eaLnBrk="1" hangingPunct="1"/>
            <a:r>
              <a:rPr lang="en-US" sz="1200" b="0" dirty="0" smtClean="0">
                <a:latin typeface="Arial" panose="020B0604020202020204" pitchFamily="34" charset="0"/>
                <a:ea typeface="MS PGothic" panose="020B0600070205080204" pitchFamily="-65" charset="-128"/>
              </a:rPr>
              <a:t>Payloads include system corruption, bots, phishing, spyware, and rootkits. The</a:t>
            </a:r>
            <a:endParaRPr lang="en-US" sz="1200" b="0" dirty="0" smtClean="0">
              <a:latin typeface="Arial" panose="020B0604020202020204" pitchFamily="34" charset="0"/>
              <a:ea typeface="MS PGothic" panose="020B0600070205080204" pitchFamily="-65" charset="-128"/>
            </a:endParaRPr>
          </a:p>
          <a:p>
            <a:pPr eaLnBrk="1" hangingPunct="1"/>
            <a:r>
              <a:rPr lang="en-US" sz="1200" b="0" dirty="0" smtClean="0">
                <a:latin typeface="Arial" panose="020B0604020202020204" pitchFamily="34" charset="0"/>
                <a:ea typeface="MS PGothic" panose="020B0600070205080204" pitchFamily="-65" charset="-128"/>
              </a:rPr>
              <a:t>discussion concludes with a review of countermeasure approaches.</a:t>
            </a:r>
            <a:endParaRPr lang="en-US" sz="1200" b="0" dirty="0" smtClean="0">
              <a:latin typeface="Arial" panose="020B0604020202020204" pitchFamily="34" charset="0"/>
              <a:ea typeface="MS PGothic" panose="020B0600070205080204" pitchFamily="-65" charset="-128"/>
            </a:endParaRP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fld>
            <a:endParaRPr lang="en-AU"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panose="020B0604020202020204" pitchFamily="34" charset="0"/>
                <a:ea typeface="MS PGothic" panose="020B0600070205080204" pitchFamily="-65" charset="-128"/>
              </a:rPr>
              <a:t>The final category of malware propagation we consider involves social engineering,</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“tricking” users to assist in the compromise of their own systems or personal</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information. This can occur when a user views and responds to some SPAM</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e-mail, or permits the installation and execution of some Trojan horse program or</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scripting code.</a:t>
            </a:r>
            <a:endParaRPr lang="en-US" dirty="0" smtClean="0">
              <a:latin typeface="Arial" panose="020B0604020202020204" pitchFamily="34" charset="0"/>
              <a:ea typeface="MS PGothic" panose="020B0600070205080204" pitchFamily="-65" charset="-128"/>
            </a:endParaRPr>
          </a:p>
          <a:p>
            <a:pPr>
              <a:lnSpc>
                <a:spcPct val="90000"/>
              </a:lnSpc>
            </a:pPr>
            <a:endParaRPr lang="en-US" b="1" dirty="0" smtClean="0">
              <a:latin typeface="Arial" panose="020B0604020202020204" pitchFamily="34" charset="0"/>
              <a:ea typeface="MS PGothic" panose="020B0600070205080204" pitchFamily="-65" charset="-128"/>
            </a:endParaRPr>
          </a:p>
          <a:p>
            <a:pPr>
              <a:lnSpc>
                <a:spcPct val="90000"/>
              </a:lnSpc>
            </a:pPr>
            <a:r>
              <a:rPr lang="en-US" b="1" dirty="0" smtClean="0">
                <a:latin typeface="Arial" panose="020B0604020202020204" pitchFamily="34" charset="0"/>
                <a:ea typeface="MS PGothic" panose="020B0600070205080204" pitchFamily="-65" charset="-128"/>
              </a:rPr>
              <a:t>Spam (Unsolicited Bulk) E-Mail</a:t>
            </a:r>
            <a:endParaRPr lang="en-US" b="1"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With the explosive growth of the Internet over the last few decades, the widespread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use of e-mail, and the extremely low cost required to send large volumes of e-mail, has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come the rise of unsolicited bulk e-mail, commonly known as spam. [SYMA16] notes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that more than half of inbound business e-mail traffic is still spam, despite a gradual</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decline in recent years. This imposes significant costs on both the network infrastructure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needed to relay this traffic, and on users who need to filter their legitimate e-mails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out of this flood. In response to this explosive growth, there has been the equally rapid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growth of the anti-spam industry that provides products to detect and filter spam</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e-mails. This has led to an arms race between the spammers devising techniques to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sneak their content through, and with the defenders, efforts to block them [KREI09].</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However, the spam problem continues, as spammers exploit other means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reaching their victims. This includes the use of social media, reflecting the rapid growth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 the use of these networks. For example, [SYMA16] described a successful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weightloss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spam campaign that exploited hundreds of thousands of fake Twitter accounts,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mutually supporting and reinforcing each other, to increase their credibility and likelihood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of users following them, and then falling for the scam. Social network scams often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rely on victims sharing the scam, or on fake offers with incentives, to assist their spread.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While some spam e-mail is sent from legitimate mail servers using stolen user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credentials, most recent spam is sent by botnets using compromised user systems,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as we will discuss in Section 6.6. A significant portion of spam e-mail content is just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advertising, trying to convince the recipient to purchase some product online, such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as pharmaceuticals, or used in scams, such as stock, romance or fake trader scams, 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money mule job ads. But spam is also a significant carrier of malware. The e-mail may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have an attached document, which, if opened, may exploit a software vulnerability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install malware on the user’s system, as we discussed in the previous section. Or, it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may have an attached Trojan horse program or scripting code that, if run, also installs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malware on the user’s system. Some Trojans avoid the need for user agreement by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exploiting a software vulnerability in order to install themselves, as we will discuss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next. Finally the spam may be used in a phishing attack, typically directing the user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either to a fake website that mirrors some legitimate service, such as an online banking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site, where it attempts to capture the user’s login and password details; or to complete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some form with sufficient personal details to allow the attacker to impersonate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user in an identity theft. In recent years, the evolving criminal marketplace makes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phishing campaigns easier by selling packages to scammers that largely automate the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process of running the scam [SYMA16]. All of these uses make spam e-mails a significant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security concern. However, in many cases, it requires the user’s active choice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view the e-mail and any attached document, or to permit the installation of some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program, in order for the compromise to occur. Hence the importance of providing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appropriate security awareness training to users, so they are better able to recognize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and respond appropriately to such e-mails, as we will discuss in Chapter 17.</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90000"/>
              </a:lnSpc>
            </a:pPr>
            <a:endParaRPr lang="en-US" b="1" dirty="0" smtClean="0">
              <a:latin typeface="Arial" panose="020B0604020202020204" pitchFamily="34" charset="0"/>
              <a:ea typeface="MS PGothic" panose="020B0600070205080204" pitchFamily="-65" charset="-128"/>
            </a:endParaRPr>
          </a:p>
          <a:p>
            <a:pPr>
              <a:lnSpc>
                <a:spcPct val="90000"/>
              </a:lnSpc>
            </a:pPr>
            <a:r>
              <a:rPr lang="en-US" b="1" dirty="0" smtClean="0">
                <a:latin typeface="Arial" panose="020B0604020202020204" pitchFamily="34" charset="0"/>
                <a:ea typeface="MS PGothic" panose="020B0600070205080204" pitchFamily="-65" charset="-128"/>
              </a:rPr>
              <a:t>Trojan Horses</a:t>
            </a:r>
            <a:endParaRPr lang="en-US" b="1"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A Trojan horse is a useful, or apparently useful, program or utility containing</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hidden code that, when invoked, performs some unwanted or harmful function.</a:t>
            </a:r>
            <a:endParaRPr lang="en-US"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Trojan horse programs can be used to accomplish functions indirectly that</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the attacker could not accomplish directly. For example, to gain access to sensitive,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personal information stored in the files of a user, an attacker could create a Trojan</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horse program that, when executed, scans the user’s files for the desired sensitive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information and sends a copy of it to the attacker via a Web form or e-mail or text</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message. The author could then entice users to run the program by incorporating it</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into a game or useful utility program, and making it available via a known software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distribution site or app store. This approach has been used recently with utilities</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that “claim” to be the latest anti-virus scanner, or security update, for systems, but</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which are actually malicious Trojans, often carrying payloads such as spyware that</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searches for banking credentials. Hence, users need to take precautions to validate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the source of any software they install.</a:t>
            </a:r>
            <a:endParaRPr lang="en-US"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Trojan horses fit into one of three models:</a:t>
            </a:r>
            <a:endParaRPr lang="en-US"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 Continuing to perform the function of the original program and additionally</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performing a separate malicious activity</a:t>
            </a:r>
            <a:endParaRPr lang="en-US"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 Continuing to perform the function of the original program but modifying the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function to perform malicious activity (e.g., a Trojan horse version of a login</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program that collects passwords) or to disguise other malicious activity (e.g., a</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Trojan horse version of a process listing program that does not display certain</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processes that are malicious)</a:t>
            </a:r>
            <a:endParaRPr lang="en-US"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 Performing a malicious function that completely replaces the function of the</a:t>
            </a:r>
            <a:endParaRPr lang="en-US" dirty="0" smtClean="0">
              <a:latin typeface="Arial" panose="020B0604020202020204" pitchFamily="34" charset="0"/>
              <a:ea typeface="MS PGothic" panose="020B0600070205080204" pitchFamily="-65" charset="-128"/>
            </a:endParaRPr>
          </a:p>
          <a:p>
            <a:pPr>
              <a:lnSpc>
                <a:spcPct val="90000"/>
              </a:lnSpc>
            </a:pPr>
            <a:r>
              <a:rPr lang="en-US" dirty="0" smtClean="0">
                <a:latin typeface="Arial" panose="020B0604020202020204" pitchFamily="34" charset="0"/>
                <a:ea typeface="MS PGothic" panose="020B0600070205080204" pitchFamily="-65" charset="-128"/>
              </a:rPr>
              <a:t>original program</a:t>
            </a:r>
            <a:endParaRPr lang="en-US"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Some Trojans avoid the requirement for user assistance by exploiting some software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vulnerability to enable their automatic installation and execution. In this they share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some features of a worm, but unlike it, they do not replicate. A prominent example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of such an attack was the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Hydraq</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Trojan used in Operation Aurora in 2009 and early</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2010.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This exploited a vulnerability in Internet Explorer to install itself, and targeted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several high-profile companies. It was typically distributed using either spam e-mail 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via a compromised website using a “watering-hole” attack. Tech Support Scams are a</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growing social engineering concern. These involve call centers calling users about nonexistent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problems on their computer systems. If the users respond, the attackers try to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sell them bogus tech support or ask them to install Trojan malware or other unwanted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applications on their systems, all while claiming this will fix their problem [SYMA16].</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90000"/>
              </a:lnSpc>
            </a:pPr>
            <a:endParaRPr lang="en-US" b="1" dirty="0" smtClean="0">
              <a:latin typeface="Arial" panose="020B0604020202020204" pitchFamily="34" charset="0"/>
              <a:ea typeface="MS PGothic" panose="020B0600070205080204" pitchFamily="-65" charset="-128"/>
            </a:endParaRPr>
          </a:p>
          <a:p>
            <a:pPr>
              <a:lnSpc>
                <a:spcPct val="90000"/>
              </a:lnSpc>
            </a:pPr>
            <a:r>
              <a:rPr lang="en-US" b="1" dirty="0" smtClean="0">
                <a:latin typeface="Arial" panose="020B0604020202020204" pitchFamily="34" charset="0"/>
                <a:ea typeface="MS PGothic" panose="020B0600070205080204" pitchFamily="-65" charset="-128"/>
              </a:rPr>
              <a:t>Mobile Phone Trojans</a:t>
            </a:r>
            <a:endParaRPr lang="en-US" b="1" dirty="0" smtClean="0">
              <a:latin typeface="Arial" panose="020B0604020202020204" pitchFamily="34" charset="0"/>
              <a:ea typeface="MS PGothic" panose="020B0600070205080204" pitchFamily="-65" charset="-128"/>
            </a:endParaRPr>
          </a:p>
          <a:p>
            <a:pPr>
              <a:lnSpc>
                <a:spcPct val="90000"/>
              </a:lnSpc>
            </a:pPr>
            <a:endParaRPr lang="en-US" dirty="0" smtClean="0">
              <a:latin typeface="Arial" panose="020B0604020202020204" pitchFamily="34" charset="0"/>
              <a:ea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Mobile phone Trojans also first appeared in 2004 with the discovery of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Skuller</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with mobile worms, the target is the smartphone, and the early mobile Trojans targeted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Symbian phones. More recently, a significant number of Trojans have been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detected that target Android phones and Apple iPhones. These Trojans are usually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distributed via one or more of the app marketplaces for the target phone O/S.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rapid growth in smartphone sales and use, which increasingly contain valuable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personal information, make them an attractive target for criminals and other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attackers. Given five in six new phones run Android, they are a key target [SYMA16].</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number of vulnerabilities discovered in, and malware families targeting these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phones, have both increased steadily in recent years. Recent examples include a</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phishing Trojan that tricks the user into entering their banking details, and ransomware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that mimics Google’s design style to appear more legitimate and intimidating.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tighter controls that Apple impose on their app store, mean that many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iPhone Trojans target “jail-broken” phones, and are distributed via unofficial sites.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However a number of versions of the iPhone O/S contained some form of graphic</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or PDF vulnerability. Indeed these vulnerabilities were the main means used to “jailbreak”</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phones. But they also provided a path that malware could use to target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phones. While Apple has fixed a number of these vulnerabilities, new variants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continued to be discovered. This is yet another illustration of just how difficult it is, for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even well- resourced organizations, to write secure software within a complex system,</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such as an operating system. We will return to this topic in Chapters 10 and 11. More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recently in 2015,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XcodeGhost</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malware was discovered in a number of legitimate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Apple Store apps. The apps were not intentionally designed to be malicious, but their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developers used a compromised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Xcode</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development system that covertly installed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malware as the apps were created [SYMA16]. This is one of several examples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of attackers exploiting the development or enterprise provisioning infrastructure to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assist malware distribution.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dirty="0" smtClean="0">
              <a:latin typeface="Arial" panose="020B0604020202020204" pitchFamily="34" charset="0"/>
              <a:ea typeface="MS PGothic" panose="020B0600070205080204"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100" b="0" dirty="0" smtClean="0">
                <a:latin typeface="Arial" panose="020B0604020202020204" pitchFamily="34" charset="0"/>
                <a:ea typeface="MS PGothic" panose="020B0600070205080204" pitchFamily="-65" charset="-128"/>
              </a:rPr>
              <a:t>Once malware is active on the target system, the next concern is what actions it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will take on this system. That is, what payload does it carry. Some malware has a</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nonexistent or nonfunctional payload. Its only purpose, either deliberate or due to</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accidental early release, is to spread. More commonly, it carries one or more payloads</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that perform covert actions for the attacker.</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An early payload seen in a number of viruses and worms resulted in data</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destruction on the infected system when certain trigger conditions were met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[WEAV03]. A related payload is one that displays unwanted messages or content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on the user’s system when triggered. More seriously, another variant attempts to</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inflict real-world damage on the system. All of these actions target the integrity of</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the computer system’s software or hardware, or of the user’s data. These changes</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may not occur immediately, but only when specific trigger conditions are met that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satisfy their logic-bomb code.</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The Chernobyl virus is an early example of a destructive parasitic memory-resident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Windows-95 and 98 virus, that was first seen in 1998. It infects executable files when</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they’re opened. And when a trigger date is reached, it deletes data on the infected</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system by overwriting the first megabyte of the hard drive with zeroes, resulting in</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massive corruption of the entire file system. This first occurred on April 26, 1999,</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when estimates suggest more than one million computers were affected.</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Similarly, the </a:t>
            </a:r>
            <a:r>
              <a:rPr lang="en-US" sz="1100" b="0" dirty="0" err="1" smtClean="0">
                <a:latin typeface="Arial" panose="020B0604020202020204" pitchFamily="34" charset="0"/>
                <a:ea typeface="MS PGothic" panose="020B0600070205080204" pitchFamily="-65" charset="-128"/>
              </a:rPr>
              <a:t>Klez</a:t>
            </a:r>
            <a:r>
              <a:rPr lang="en-US" sz="1100" b="0" dirty="0" smtClean="0">
                <a:latin typeface="Arial" panose="020B0604020202020204" pitchFamily="34" charset="0"/>
                <a:ea typeface="MS PGothic" panose="020B0600070205080204" pitchFamily="-65" charset="-128"/>
              </a:rPr>
              <a:t> mass-mailing worm is an early example of a destructive</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worm infecting Windows-95 to XP systems, and was first seen in October 2001. It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spreads by e-mailing copies of itself to addresses found in the address book and in</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files on the system. It can stop and delete some anti-virus programs running on the</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system. On trigger dates, being the 13th of several months each year, it causes files</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on the local hard drive to become empty.</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As an alternative to just destroying data, some malware encrypts the user’s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data, and demands payment in order to access the key needed to recover this information.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This is known as </a:t>
            </a:r>
            <a:r>
              <a:rPr lang="en-US" sz="1200" b="1"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ransomware</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 The PC Cyborg Trojan seen in 1989 was an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early example of this. However, around mid-2006, a number of worms and Trojans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appeared, such as the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Gpcode</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Trojan, that used public-key cryptography with increasingly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larger key sizes to encrypt data. The user needed to pay a ransom, or to make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 purchase from certain sites, in order to receive the key to decrypt this data. While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earlier instances used weaker cryptography that could be cracked without paying the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ransom, the later versions using public-key cryptography with large key sizes could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not be broken this way. [SYMA16, VERI16] note that ransomware is a growing challenge,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comprising one of the most common types of malware installed on systems,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and is often spread via “drive-by-downloads” or via SPAM e-mails.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WannaCry</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ransomware, that we mentioned earlier in our discussion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Worms, infected a large number of systems in many countries in May 2017. When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installed on infected systems, it encrypted a large number of files matching a list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particular file types, and then demanded a ransom payment in Bitcoins to recover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them. Once this had occurred, recovery of this information was generally only possible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if the organization had good backups, and an appropriate incident response and disaster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recovery plan, as we will discuss in Chapter 17. The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WannaCry</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ransomware attack</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generated a significant amount of media attention, in part due to the large number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affected organizations, and the significant costs they incurred in recovering from it. The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targets for these attacks have widened beyond personal computer systems to include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mobile devices and Linux servers. And tactics such as threatening to publish sensitive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personal information, or to permanently destroy the encryption key after a short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period of time, are sometimes used to increase the pressure on the victim to pay up.</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100" dirty="0" smtClean="0">
                <a:latin typeface="Arial" panose="020B0604020202020204" pitchFamily="34" charset="0"/>
                <a:ea typeface="MS PGothic" panose="020B0600070205080204" pitchFamily="-65" charset="-128"/>
              </a:rPr>
              <a:t>A further variant of system corruption payloads aims to cause damage to physical</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equipment. The infected system is clearly the device most easily targeted. The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Chernobyl virus mentioned above not only corrupts data, but attempts to rewrite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the BIOS code used to initially boot the computer. If it is successful, the boot process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fails, and the system is unusable until the BIOS chip is either re-programmed or</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replaced.</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More recently, the </a:t>
            </a:r>
            <a:r>
              <a:rPr lang="en-US" sz="1100" dirty="0" err="1" smtClean="0">
                <a:latin typeface="Arial" panose="020B0604020202020204" pitchFamily="34" charset="0"/>
                <a:ea typeface="MS PGothic" panose="020B0600070205080204" pitchFamily="-65" charset="-128"/>
              </a:rPr>
              <a:t>Stuxnet</a:t>
            </a:r>
            <a:r>
              <a:rPr lang="en-US" sz="1100" dirty="0" smtClean="0">
                <a:latin typeface="Arial" panose="020B0604020202020204" pitchFamily="34" charset="0"/>
                <a:ea typeface="MS PGothic" panose="020B0600070205080204" pitchFamily="-65" charset="-128"/>
              </a:rPr>
              <a:t> worm that we discussed previously targets some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specific industrial control system software as its key payload [CHEN11, KUSH13]. If control</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systems using certain Siemens industrial control software with a specific configuration</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of devices are infected, then the worm replaces the original control code with code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that deliberately drives the controlled equipment outside its normal operating range,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resulting in the failure of the attached equipment. The centrifuges used in the Iranian</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uranium enrichment program were strongly suspected as the target, with reports of</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much higher than normal failure rates observed in them over the period when this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worm was active. As noted in our earlier discussion, this has raised concerns over the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use of sophisticated targeted malware for industrial sabotage.</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The British Government’s 2015 Security and Defense Review noted their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growing concerns over the use of cyber attacks against critical infrastructure by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both state-sponsored and non state actors. The December 2015 attack that disrupted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Ukrainian power systems shows these concerns are well-founded, given that much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critical infrastructure is not sufficiently hardened to resist such attacks [SYMA16].</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A key component of data corrupting malware is the logic bomb. The logic bomb is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code embedded in the malware that is set to “explode” when certain conditions are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met. Examples of conditions that can be used as triggers for a logic bomb are the presence</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or absence of certain files or devices on the system, a particular day of the week</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or date, a particular version or configuration of some software, or a particular user</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running the application. Once triggered, a bomb may alter or delete data or entire files,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cause a machine halt, or do some other damage. </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A striking example of how logic bombs can be employed was the case of Tim</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Lloyd, who was convicted of setting a logic bomb that cost his employer, Omega</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Engineering, more than $10 million, derailed its corporate growth strategy, and</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eventually led to the layoff of 80 workers [GAUD00]. Ultimately, Lloyd was</a:t>
            </a:r>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sentenced to 41 months in prison and ordered to pay $2 million in restitution.</a:t>
            </a:r>
            <a:endParaRPr lang="en-US" sz="1100" dirty="0" smtClean="0">
              <a:latin typeface="Arial" panose="020B0604020202020204" pitchFamily="34" charset="0"/>
              <a:ea typeface="MS PGothic" panose="020B0600070205080204" pitchFamily="-65" charset="-128"/>
            </a:endParaRPr>
          </a:p>
        </p:txBody>
      </p:sp>
      <p:sp>
        <p:nvSpPr>
          <p:cNvPr id="67588" name="Slide Number Placeholder 3"/>
          <p:cNvSpPr>
            <a:spLocks noGrp="1"/>
          </p:cNvSpPr>
          <p:nvPr>
            <p:ph type="sldNum" sz="quarter" idx="5"/>
          </p:nvPr>
        </p:nvSpPr>
        <p:spPr>
          <a:noFill/>
        </p:spPr>
        <p:txBody>
          <a:bodyPr/>
          <a:lstStyle/>
          <a:p>
            <a:fld id="{C7F2DF1B-2E8A-4343-BF1C-83443696DB17}" type="slidenum">
              <a:rPr lang="en-AU"/>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fld>
            <a:endParaRPr lang="en-AU"/>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r>
              <a:rPr lang="en-US" b="0" dirty="0" smtClean="0">
                <a:latin typeface="Arial" panose="020B0604020202020204" pitchFamily="34" charset="0"/>
                <a:ea typeface="MS PGothic" panose="020B0600070205080204" pitchFamily="-65" charset="-128"/>
              </a:rPr>
              <a:t>The next category of payload we discuss is where the malware subverts the computational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and network resources of the infected system for use by the attacker.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Such a system is known as a bot (robot), zombie or drone, and secretly takes over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another Internet-attached computer and then uses that computer to launch or manage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attacks that are difficult to trace to the bot’s creator. The bot is typically planted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on hundreds or thousands of computers belonging to unsuspecting third parties.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collection of bots often is capable of acting in a coordinated manner; such 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collection is referred to as a botnet . This type of payload attacks the integrity and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availability of the infected system.</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Uses of Bots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[HONE05] lists the following uses of bots: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Distributed denial-of-service (</a:t>
            </a:r>
            <a:r>
              <a:rPr lang="en-US" b="1" dirty="0" err="1" smtClean="0">
                <a:latin typeface="Arial" panose="020B0604020202020204" pitchFamily="34" charset="0"/>
                <a:ea typeface="MS PGothic" panose="020B0600070205080204" pitchFamily="-65" charset="-128"/>
              </a:rPr>
              <a:t>DDoS</a:t>
            </a:r>
            <a:r>
              <a:rPr lang="en-US" b="1" dirty="0" smtClean="0">
                <a:latin typeface="Arial" panose="020B0604020202020204" pitchFamily="34" charset="0"/>
                <a:ea typeface="MS PGothic" panose="020B0600070205080204" pitchFamily="-65" charset="-128"/>
              </a:rPr>
              <a:t>) attacks</a:t>
            </a:r>
            <a:r>
              <a:rPr lang="en-US" b="0" dirty="0" smtClean="0">
                <a:latin typeface="Arial" panose="020B0604020202020204" pitchFamily="34" charset="0"/>
                <a:ea typeface="MS PGothic" panose="020B0600070205080204" pitchFamily="-65" charset="-128"/>
              </a:rPr>
              <a:t>: A </a:t>
            </a:r>
            <a:r>
              <a:rPr lang="en-US" b="0" dirty="0" err="1" smtClean="0">
                <a:latin typeface="Arial" panose="020B0604020202020204" pitchFamily="34" charset="0"/>
                <a:ea typeface="MS PGothic" panose="020B0600070205080204" pitchFamily="-65" charset="-128"/>
              </a:rPr>
              <a:t>DDoS</a:t>
            </a:r>
            <a:r>
              <a:rPr lang="en-US" b="0" dirty="0" smtClean="0">
                <a:latin typeface="Arial" panose="020B0604020202020204" pitchFamily="34" charset="0"/>
                <a:ea typeface="MS PGothic" panose="020B0600070205080204" pitchFamily="-65" charset="-128"/>
              </a:rPr>
              <a:t> attack is an attack on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 computer system or network that causes a loss of service to users. We examine</a:t>
            </a:r>
            <a:endParaRPr lang="en-US" b="0" dirty="0" smtClean="0">
              <a:latin typeface="Arial" panose="020B0604020202020204" pitchFamily="34" charset="0"/>
              <a:ea typeface="MS PGothic" panose="020B0600070205080204" pitchFamily="-65" charset="-128"/>
            </a:endParaRPr>
          </a:p>
          <a:p>
            <a:r>
              <a:rPr lang="en-US" b="0" dirty="0" err="1" smtClean="0">
                <a:latin typeface="Arial" panose="020B0604020202020204" pitchFamily="34" charset="0"/>
                <a:ea typeface="MS PGothic" panose="020B0600070205080204" pitchFamily="-65" charset="-128"/>
              </a:rPr>
              <a:t>DDoS</a:t>
            </a:r>
            <a:r>
              <a:rPr lang="en-US" b="0" dirty="0" smtClean="0">
                <a:latin typeface="Arial" panose="020B0604020202020204" pitchFamily="34" charset="0"/>
                <a:ea typeface="MS PGothic" panose="020B0600070205080204" pitchFamily="-65" charset="-128"/>
              </a:rPr>
              <a:t> attacks in Chapter 7 .</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Spamming</a:t>
            </a:r>
            <a:r>
              <a:rPr lang="en-US" b="0" dirty="0" smtClean="0">
                <a:latin typeface="Arial" panose="020B0604020202020204" pitchFamily="34" charset="0"/>
                <a:ea typeface="MS PGothic" panose="020B0600070205080204" pitchFamily="-65" charset="-128"/>
              </a:rPr>
              <a:t>: With the help of a botnet and thousands of bots, an attacker is able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to send massive amounts of bulk e-mail (spam).</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Sniffing traffic</a:t>
            </a:r>
            <a:r>
              <a:rPr lang="en-US" b="0" dirty="0" smtClean="0">
                <a:latin typeface="Arial" panose="020B0604020202020204" pitchFamily="34" charset="0"/>
                <a:ea typeface="MS PGothic" panose="020B0600070205080204" pitchFamily="-65" charset="-128"/>
              </a:rPr>
              <a:t>: Bots can also use a packet sniffer to watch for interesting </a:t>
            </a:r>
            <a:r>
              <a:rPr lang="en-US" b="0" dirty="0" err="1" smtClean="0">
                <a:latin typeface="Arial" panose="020B0604020202020204" pitchFamily="34" charset="0"/>
                <a:ea typeface="MS PGothic" panose="020B0600070205080204" pitchFamily="-65" charset="-128"/>
              </a:rPr>
              <a:t>cleartext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data passing by a compromised machine. The sniffers are mostly used to</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retrieve sensitive information like usernames and passwords.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pPr marL="171450" indent="-171450">
              <a:buFont typeface="Arial" panose="020B0604020202020204" pitchFamily="34" charset="0"/>
              <a:buChar char="•"/>
            </a:pPr>
            <a:r>
              <a:rPr lang="en-US" b="1" dirty="0" err="1" smtClean="0">
                <a:latin typeface="Arial" panose="020B0604020202020204" pitchFamily="34" charset="0"/>
                <a:ea typeface="MS PGothic" panose="020B0600070205080204" pitchFamily="-65" charset="-128"/>
              </a:rPr>
              <a:t>Keylogging</a:t>
            </a:r>
            <a:r>
              <a:rPr lang="en-US" b="0" dirty="0" smtClean="0">
                <a:latin typeface="Arial" panose="020B0604020202020204" pitchFamily="34" charset="0"/>
                <a:ea typeface="MS PGothic" panose="020B0600070205080204" pitchFamily="-65" charset="-128"/>
              </a:rPr>
              <a:t>: If the compromised machine uses encrypted communication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channels (e.g. HTTPS or POP3S), then just sniffing the network packets on</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victim’s computer is useless because the appropriate key to decrypt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packets is missing. But by using a </a:t>
            </a:r>
            <a:r>
              <a:rPr lang="en-US" b="0" dirty="0" err="1" smtClean="0">
                <a:latin typeface="Arial" panose="020B0604020202020204" pitchFamily="34" charset="0"/>
                <a:ea typeface="MS PGothic" panose="020B0600070205080204" pitchFamily="-65" charset="-128"/>
              </a:rPr>
              <a:t>keylogger</a:t>
            </a:r>
            <a:r>
              <a:rPr lang="en-US" b="0" dirty="0" smtClean="0">
                <a:latin typeface="Arial" panose="020B0604020202020204" pitchFamily="34" charset="0"/>
                <a:ea typeface="MS PGothic" panose="020B0600070205080204" pitchFamily="-65" charset="-128"/>
              </a:rPr>
              <a:t>, which captures keystrokes on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infected machine, an attacker can retrieve sensitive information.</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Spreading new malware</a:t>
            </a:r>
            <a:r>
              <a:rPr lang="en-US" b="0" dirty="0" smtClean="0">
                <a:latin typeface="Arial" panose="020B0604020202020204" pitchFamily="34" charset="0"/>
                <a:ea typeface="MS PGothic" panose="020B0600070205080204" pitchFamily="-65" charset="-128"/>
              </a:rPr>
              <a:t>: Botnets are used to spread new bots. This is very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easy since all bots implement mechanisms to download and execute a file via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HTTP or FTP. A botnet with 10,000 hosts that acts as the start base for 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worm or mail virus allows very fast spreading and thus causes more harm.</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Installing advertisement add-ons and browser helper objects (BHOs): </a:t>
            </a:r>
            <a:r>
              <a:rPr lang="en-US" b="0" dirty="0" smtClean="0">
                <a:latin typeface="Arial" panose="020B0604020202020204" pitchFamily="34" charset="0"/>
                <a:ea typeface="MS PGothic" panose="020B0600070205080204" pitchFamily="-65" charset="-128"/>
              </a:rPr>
              <a:t>Botnets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can also be used to gain financial advantages. This works by setting up a fake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Web site with some advertisements: The operator of this Web site negotiates a</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deal with some hosting companies that pay for clicks on ads. With the help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 botnet, these clicks can be “automated” so that instantly a few thousand bots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click on the pop-ups. This process can be further enhanced if the bot hijacks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start-page of a compromised machine so that the “clicks” are executed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each time the victim uses the browser.</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Attacking IRC chat networks</a:t>
            </a:r>
            <a:r>
              <a:rPr lang="en-US" b="0" dirty="0" smtClean="0">
                <a:latin typeface="Arial" panose="020B0604020202020204" pitchFamily="34" charset="0"/>
                <a:ea typeface="MS PGothic" panose="020B0600070205080204" pitchFamily="-65" charset="-128"/>
              </a:rPr>
              <a:t>: Botnets are also used for attacks against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Internet Relay Chat (IRC) networks. Popular among attackers is especially</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the so-called clone attack: In this kind of attack, the controller orders each bot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to connect a large number of clones to the victim IRC network. The victim is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flooded by service requests from thousands of bots or thousands of </a:t>
            </a:r>
            <a:r>
              <a:rPr lang="en-US" b="0" dirty="0" err="1" smtClean="0">
                <a:latin typeface="Arial" panose="020B0604020202020204" pitchFamily="34" charset="0"/>
                <a:ea typeface="MS PGothic" panose="020B0600070205080204" pitchFamily="-65" charset="-128"/>
              </a:rPr>
              <a:t>channeljoins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by these cloned bots. In this way, the victim IRC network is brought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down, similar to a </a:t>
            </a:r>
            <a:r>
              <a:rPr lang="en-US" b="0" dirty="0" err="1" smtClean="0">
                <a:latin typeface="Arial" panose="020B0604020202020204" pitchFamily="34" charset="0"/>
                <a:ea typeface="MS PGothic" panose="020B0600070205080204" pitchFamily="-65" charset="-128"/>
              </a:rPr>
              <a:t>DDoS</a:t>
            </a:r>
            <a:r>
              <a:rPr lang="en-US" b="0" dirty="0" smtClean="0">
                <a:latin typeface="Arial" panose="020B0604020202020204" pitchFamily="34" charset="0"/>
                <a:ea typeface="MS PGothic" panose="020B0600070205080204" pitchFamily="-65" charset="-128"/>
              </a:rPr>
              <a:t> attack.</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Manipulating online polls/games</a:t>
            </a:r>
            <a:r>
              <a:rPr lang="en-US" b="0" dirty="0" smtClean="0">
                <a:latin typeface="Arial" panose="020B0604020202020204" pitchFamily="34" charset="0"/>
                <a:ea typeface="MS PGothic" panose="020B0600070205080204" pitchFamily="-65" charset="-128"/>
              </a:rPr>
              <a:t>: Online polls/games are getting more and</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more attention and it is rather easy to manipulate them with botnets. Since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every bot has a distinct IP address, every vote will have the same credibility as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 vote cast by a real person. Online games can be manipulated in a similar way.</a:t>
            </a:r>
            <a:endParaRPr lang="en-US" b="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The remote control facility is what distinguishes a bot from a worm. A worm propagates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itself and activates itself, whereas a bot is controlled by some form of command-and-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control (C&amp;C) server network. This contact does not need to be continuous,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but can be initiated periodically when the bot observes it has network access.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An early means of implementing the remote control facility used an IRC</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server. All bots join a specific channel on this server and treat incoming messages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as commands. More recent botnets tend to avoid IRC mechanisms and use covert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communication channels via protocols such as HTTP. Distributed control mechanisms,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using peer-to-peer protocols, are also used, to avoid a single point of failure.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Originally these C&amp;C servers used fixed addresses, which meant they could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be located and potentially taken over or removed by law enforcement agencies.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Some more recent malware families have used techniques such as the automatic</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generation of very large numbers of server domain names that the malware will try</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to contact. If one server name is compromised, the attackers can setup a new server</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at another name they know will be tried. To defeat this requires security analysts to</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reverse engineer the name generation algorithm, and to then attempt to gain control</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over all of the extremely large number of possible domains. Another technique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used to hide the servers is fast-flux DNS, where the address associated with a given</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server name is changed frequently, often every few minutes, to rotate over a large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number of server proxies, usually other members of the botnet. Such approaches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hinder attempts by law enforcement agencies to respond to the botnet threat.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Once a communications path is established between a control module and</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 bots, the control module can manage the bots. In its simplest form, the control</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module simply issues command to the bot that causes the bot to execute routines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that are already implemented in the bot. For greater flexibility, the control module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can issue update commands that instruct the bots to download a file from some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Internet location and execute it. The bot in this latter case becomes a more general purpose</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tool that can be used for multiple attacks. The control module can also collect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information gathered by the bots that the attacker can then exploit.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One effective counter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measure against a botnet is to take-over or shutdown its C&amp;C network. Increasing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cooperation and coordination between law enforcement agencies in a number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countries resulted in a growing number of successful C&amp;C seizures in recent years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[SYMA16], and the consequent suppression of their associated botnets. These actions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also resulted in criminal charges on a number of people associated with them.</a:t>
            </a:r>
            <a:endParaRPr lang="en-US"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p:txBody>
      </p:sp>
      <p:sp>
        <p:nvSpPr>
          <p:cNvPr id="71684" name="Slide Number Placeholder 3"/>
          <p:cNvSpPr>
            <a:spLocks noGrp="1"/>
          </p:cNvSpPr>
          <p:nvPr>
            <p:ph type="sldNum" sz="quarter" idx="5"/>
          </p:nvPr>
        </p:nvSpPr>
        <p:spPr>
          <a:noFill/>
        </p:spPr>
        <p:txBody>
          <a:bodyPr/>
          <a:lstStyle/>
          <a:p>
            <a:fld id="{CD8FEDF0-0128-4739-AFE3-556577D0BCA0}" type="slidenum">
              <a:rPr lang="en-AU"/>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700" dirty="0" smtClean="0">
                <a:latin typeface="Arial" panose="020B0604020202020204" pitchFamily="34" charset="0"/>
                <a:ea typeface="MS PGothic" panose="020B0600070205080204" pitchFamily="-65" charset="-128"/>
              </a:rPr>
              <a:t>We now consider payloads where the malware gathers data stored on the infected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system for use by the attacker. A common target is the user’s login and password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credentials to banking, gaming, and related sites, which the attacker then uses to</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impersonate the user to access these sites for gain. Less commonly, the payload may</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target documents or system configuration details for the purpose of reconnaissance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or espionage. These attacks target the confidentiality of this information.</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Typically, users send their login and password credentials to banking, gaming, and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related sites over encrypted communication channels (e.g., HTTPS or POP3S),</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which protects them from capture by monitoring network packets. To bypass this,</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an attacker can install a </a:t>
            </a:r>
            <a:r>
              <a:rPr lang="en-US" sz="700" b="1" dirty="0" err="1" smtClean="0">
                <a:latin typeface="Arial" panose="020B0604020202020204" pitchFamily="34" charset="0"/>
                <a:ea typeface="MS PGothic" panose="020B0600070205080204" pitchFamily="-65" charset="-128"/>
              </a:rPr>
              <a:t>keylogger</a:t>
            </a:r>
            <a:r>
              <a:rPr lang="en-US" sz="700" b="1" dirty="0" smtClean="0">
                <a:latin typeface="Arial" panose="020B0604020202020204" pitchFamily="34" charset="0"/>
                <a:ea typeface="MS PGothic" panose="020B0600070205080204" pitchFamily="-65" charset="-128"/>
              </a:rPr>
              <a:t> , </a:t>
            </a:r>
            <a:r>
              <a:rPr lang="en-US" sz="700" b="0" dirty="0" smtClean="0">
                <a:latin typeface="Arial" panose="020B0604020202020204" pitchFamily="34" charset="0"/>
                <a:ea typeface="MS PGothic" panose="020B0600070205080204" pitchFamily="-65" charset="-128"/>
              </a:rPr>
              <a:t>which captures keystrokes on the infected</a:t>
            </a:r>
            <a:endParaRPr lang="en-US" sz="700" b="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machine to allow an attacker to monitor this sensitive information. Since this would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result in the attacker receiving a copy of all text entered on the compromised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machine, </a:t>
            </a:r>
            <a:r>
              <a:rPr lang="en-US" sz="700" dirty="0" err="1" smtClean="0">
                <a:latin typeface="Arial" panose="020B0604020202020204" pitchFamily="34" charset="0"/>
                <a:ea typeface="MS PGothic" panose="020B0600070205080204" pitchFamily="-65" charset="-128"/>
              </a:rPr>
              <a:t>keyloggers</a:t>
            </a:r>
            <a:r>
              <a:rPr lang="en-US" sz="700" dirty="0" smtClean="0">
                <a:latin typeface="Arial" panose="020B0604020202020204" pitchFamily="34" charset="0"/>
                <a:ea typeface="MS PGothic" panose="020B0600070205080204" pitchFamily="-65" charset="-128"/>
              </a:rPr>
              <a:t> typical implement some form of filtering mechanism that</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only returns information close to desired keywords (e.g., “login” or “password” or</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a:t>
            </a:r>
            <a:r>
              <a:rPr lang="en-US" sz="700" dirty="0" err="1" smtClean="0">
                <a:latin typeface="Arial" panose="020B0604020202020204" pitchFamily="34" charset="0"/>
                <a:ea typeface="MS PGothic" panose="020B0600070205080204" pitchFamily="-65" charset="-128"/>
              </a:rPr>
              <a:t>paypal.com</a:t>
            </a:r>
            <a:r>
              <a:rPr lang="en-US" sz="700" dirty="0" smtClean="0">
                <a:latin typeface="Arial" panose="020B0604020202020204" pitchFamily="34" charset="0"/>
                <a:ea typeface="MS PGothic" panose="020B0600070205080204" pitchFamily="-65" charset="-128"/>
              </a:rPr>
              <a:t>”).</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In response to the use of </a:t>
            </a:r>
            <a:r>
              <a:rPr lang="en-US" sz="700" dirty="0" err="1" smtClean="0">
                <a:latin typeface="Arial" panose="020B0604020202020204" pitchFamily="34" charset="0"/>
                <a:ea typeface="MS PGothic" panose="020B0600070205080204" pitchFamily="-65" charset="-128"/>
              </a:rPr>
              <a:t>keyloggers</a:t>
            </a:r>
            <a:r>
              <a:rPr lang="en-US" sz="700" dirty="0" smtClean="0">
                <a:latin typeface="Arial" panose="020B0604020202020204" pitchFamily="34" charset="0"/>
                <a:ea typeface="MS PGothic" panose="020B0600070205080204" pitchFamily="-65" charset="-128"/>
              </a:rPr>
              <a:t>, some banking and other sites switched to</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using a graphical applet to enter critical information, such as passwords. Since these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do not use text entered via the keyboard, traditional </a:t>
            </a:r>
            <a:r>
              <a:rPr lang="en-US" sz="700" dirty="0" err="1" smtClean="0">
                <a:latin typeface="Arial" panose="020B0604020202020204" pitchFamily="34" charset="0"/>
                <a:ea typeface="MS PGothic" panose="020B0600070205080204" pitchFamily="-65" charset="-128"/>
              </a:rPr>
              <a:t>keyloggers</a:t>
            </a:r>
            <a:r>
              <a:rPr lang="en-US" sz="700" dirty="0" smtClean="0">
                <a:latin typeface="Arial" panose="020B0604020202020204" pitchFamily="34" charset="0"/>
                <a:ea typeface="MS PGothic" panose="020B0600070205080204" pitchFamily="-65" charset="-128"/>
              </a:rPr>
              <a:t> do not capture this</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information. In response, attackers developed more general </a:t>
            </a:r>
            <a:r>
              <a:rPr lang="en-US" sz="700" b="1" dirty="0" smtClean="0">
                <a:latin typeface="Arial" panose="020B0604020202020204" pitchFamily="34" charset="0"/>
                <a:ea typeface="MS PGothic" panose="020B0600070205080204" pitchFamily="-65" charset="-128"/>
              </a:rPr>
              <a:t>spyware </a:t>
            </a:r>
            <a:r>
              <a:rPr lang="en-US" sz="700" b="0" dirty="0" smtClean="0">
                <a:latin typeface="Arial" panose="020B0604020202020204" pitchFamily="34" charset="0"/>
                <a:ea typeface="MS PGothic" panose="020B0600070205080204" pitchFamily="-65" charset="-128"/>
              </a:rPr>
              <a:t>payloads,</a:t>
            </a:r>
            <a:endParaRPr lang="en-US" sz="700" b="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which subvert the compromised machine to allow monitoring of a wide range of</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activity on the system. This may include monitoring the history and content of</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browsing activity, redirecting certain Web page requests to fake sites controlled by</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the attacker, and dynamically modifying data exchanged between the browser and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certain Web sites of interest. All of which can result in significant compromise of</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the user’s personal information.</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The Zeus banking Trojan, created from its </a:t>
            </a:r>
            <a:r>
              <a:rPr lang="en-US" sz="700" dirty="0" err="1" smtClean="0">
                <a:latin typeface="Arial" panose="020B0604020202020204" pitchFamily="34" charset="0"/>
                <a:ea typeface="MS PGothic" panose="020B0600070205080204" pitchFamily="-65" charset="-128"/>
              </a:rPr>
              <a:t>crimeware</a:t>
            </a:r>
            <a:r>
              <a:rPr lang="en-US" sz="700" dirty="0" smtClean="0">
                <a:latin typeface="Arial" panose="020B0604020202020204" pitchFamily="34" charset="0"/>
                <a:ea typeface="MS PGothic" panose="020B0600070205080204" pitchFamily="-65" charset="-128"/>
              </a:rPr>
              <a:t> toolkit, is a prominent</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example of such spyware that has been widely deployed in recent years [BINS10].</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It steals banking and financial credentials using both a </a:t>
            </a:r>
            <a:r>
              <a:rPr lang="en-US" sz="700" dirty="0" err="1" smtClean="0">
                <a:latin typeface="Arial" panose="020B0604020202020204" pitchFamily="34" charset="0"/>
                <a:ea typeface="MS PGothic" panose="020B0600070205080204" pitchFamily="-65" charset="-128"/>
              </a:rPr>
              <a:t>keylogger</a:t>
            </a:r>
            <a:r>
              <a:rPr lang="en-US" sz="700" dirty="0" smtClean="0">
                <a:latin typeface="Arial" panose="020B0604020202020204" pitchFamily="34" charset="0"/>
                <a:ea typeface="MS PGothic" panose="020B0600070205080204" pitchFamily="-65" charset="-128"/>
              </a:rPr>
              <a:t> and capturing and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possibly altering form data for certain Web sites. It is typically deployed using either</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spam e-mails or via a compromised Web site in a “drive-by-download.”</a:t>
            </a:r>
            <a:endParaRPr lang="en-US" sz="700" dirty="0" smtClean="0">
              <a:latin typeface="Arial" panose="020B0604020202020204" pitchFamily="34" charset="0"/>
              <a:ea typeface="MS PGothic" panose="020B0600070205080204" pitchFamily="-65" charset="-128"/>
            </a:endParaRPr>
          </a:p>
        </p:txBody>
      </p:sp>
      <p:sp>
        <p:nvSpPr>
          <p:cNvPr id="73732" name="Slide Number Placeholder 3"/>
          <p:cNvSpPr>
            <a:spLocks noGrp="1"/>
          </p:cNvSpPr>
          <p:nvPr>
            <p:ph type="sldNum" sz="quarter" idx="5"/>
          </p:nvPr>
        </p:nvSpPr>
        <p:spPr>
          <a:noFill/>
        </p:spPr>
        <p:txBody>
          <a:bodyPr/>
          <a:lstStyle/>
          <a:p>
            <a:fld id="{5DAB00E8-443A-4840-A52B-F664395D31E8}" type="slidenum">
              <a:rPr lang="en-AU"/>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smtClean="0">
                <a:latin typeface="Arial" panose="020B0604020202020204" pitchFamily="34" charset="0"/>
                <a:ea typeface="MS PGothic" panose="020B0600070205080204" pitchFamily="-65" charset="-128"/>
              </a:rPr>
              <a:t>Another approach used to capture a user’s login and password credentials is to</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include a URL in a spam e-mail that links to a fake Web site controlled by the</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attacker, but which mimics the login page of some banking, gaming, or similar site.</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This is normally included in some message suggesting that urgent action is required</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by the user to authenticate their account, to prevent it being locked. If the user is</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careless, and doesn’t realize that they are being conned, then following the link and</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supplying the requested details will certainly result in the attackers exploiting their</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account using the captured credentials.</a:t>
            </a:r>
            <a:endParaRPr lang="en-US" sz="900" dirty="0" smtClean="0">
              <a:latin typeface="Arial" panose="020B0604020202020204" pitchFamily="34" charset="0"/>
              <a:ea typeface="MS PGothic" panose="020B0600070205080204" pitchFamily="-65" charset="-128"/>
            </a:endParaRPr>
          </a:p>
          <a:p>
            <a:pPr>
              <a:lnSpc>
                <a:spcPct val="80000"/>
              </a:lnSpc>
            </a:pP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More generally, such a spam e-mail may direct a user to a fake Web site</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controlled by the attacker, or to complete some enclosed form and return to an e-mail</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accessible to the attacker, which is used to gather a range of private, personal, information</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on the user. Given sufficient details, the attacker can then “assume” the user’s</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identity for the purpose of obtaining credit, or sensitive access to other resources.</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This is known as a </a:t>
            </a:r>
            <a:r>
              <a:rPr lang="en-US" sz="900" b="1" dirty="0" smtClean="0">
                <a:latin typeface="Arial" panose="020B0604020202020204" pitchFamily="34" charset="0"/>
                <a:ea typeface="MS PGothic" panose="020B0600070205080204" pitchFamily="-65" charset="-128"/>
              </a:rPr>
              <a:t>phishing </a:t>
            </a:r>
            <a:r>
              <a:rPr lang="en-US" sz="900" b="0" dirty="0" smtClean="0">
                <a:latin typeface="Arial" panose="020B0604020202020204" pitchFamily="34" charset="0"/>
                <a:ea typeface="MS PGothic" panose="020B0600070205080204" pitchFamily="-65" charset="-128"/>
              </a:rPr>
              <a:t>attack and exploits social engineering to leverage user’s</a:t>
            </a:r>
            <a:endParaRPr lang="en-US" sz="900" b="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trust by masquerading as communications from a trusted source [GOLD10].</a:t>
            </a:r>
            <a:endParaRPr lang="en-US" sz="900" dirty="0" smtClean="0">
              <a:latin typeface="Arial" panose="020B0604020202020204" pitchFamily="34" charset="0"/>
              <a:ea typeface="MS PGothic" panose="020B0600070205080204" pitchFamily="-65" charset="-128"/>
            </a:endParaRPr>
          </a:p>
          <a:p>
            <a:pPr>
              <a:lnSpc>
                <a:spcPct val="80000"/>
              </a:lnSpc>
            </a:pP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Such general spam e-mails are typically widely distributed to very large numbers</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of users, often via a botnet. While the content will not match appropriate</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trusted sources for a significant fraction of the recipients, the attackers rely on it</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reaching sufficient users of the named trusted source, a gullible portion of whom</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will respond, for it to be profitable.</a:t>
            </a:r>
            <a:endParaRPr lang="en-US" sz="900" dirty="0" smtClean="0">
              <a:latin typeface="Arial" panose="020B0604020202020204" pitchFamily="34" charset="0"/>
              <a:ea typeface="MS PGothic" panose="020B0600070205080204" pitchFamily="-65" charset="-128"/>
            </a:endParaRPr>
          </a:p>
          <a:p>
            <a:pPr>
              <a:lnSpc>
                <a:spcPct val="80000"/>
              </a:lnSpc>
            </a:pP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A more dangerous variant of this is the </a:t>
            </a:r>
            <a:r>
              <a:rPr lang="en-US" sz="900" b="1" dirty="0" smtClean="0">
                <a:latin typeface="Arial" panose="020B0604020202020204" pitchFamily="34" charset="0"/>
                <a:ea typeface="MS PGothic" panose="020B0600070205080204" pitchFamily="-65" charset="-128"/>
              </a:rPr>
              <a:t>spear-phishing </a:t>
            </a:r>
            <a:r>
              <a:rPr lang="en-US" sz="900" b="0" dirty="0" smtClean="0">
                <a:latin typeface="Arial" panose="020B0604020202020204" pitchFamily="34" charset="0"/>
                <a:ea typeface="MS PGothic" panose="020B0600070205080204" pitchFamily="-65" charset="-128"/>
              </a:rPr>
              <a:t>attack. This again is an</a:t>
            </a:r>
            <a:endParaRPr lang="en-US" sz="900" b="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e-mail claiming to be from a trusted source. However, the recipients are carefully</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researched by the attacker, and each e-mail is carefully crafted to suit its recipient specifically,</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often quoting a range of information to convince them of its authenticity. This</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greatly increases the likelihood of the recipient responding as desired by the attacker.</a:t>
            </a:r>
            <a:endParaRPr lang="en-US" sz="900"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This type of attack is particularly used in industrial and other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forms of espionage, or in financial fraud such as bogus wire-transfer authorizations,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by well-resourced organizations. Whether as a result of phishing, drive-by-download,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or direct hacker attack, the number of incidents, and the quantity of personal records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exposed, continues to grow. For example, the Anthem medical data breach in January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2015 exposed more than 78 million personal</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information records that could potentially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be used for identity theft. The well-resourced Black Vine cyber-espionage group</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is thought responsible for this attack [SYMA16].</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80000"/>
              </a:lnSpc>
            </a:pP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Credential theft and identity theft are special cases of a more general reconnaissance</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payload, which aims to obtain certain types of desired information and return</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this to the attacker. These special cases are certainly the most common; however,</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other targets are known. Operation Aurora in 2009 used a Trojan to gain access</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to and potentially modify source code repositories at a range of high tech, security,</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and defense contractor companies [SYMA16]. The </a:t>
            </a:r>
            <a:r>
              <a:rPr lang="en-US" sz="900" dirty="0" err="1" smtClean="0">
                <a:latin typeface="Arial" panose="020B0604020202020204" pitchFamily="34" charset="0"/>
                <a:ea typeface="MS PGothic" panose="020B0600070205080204" pitchFamily="-65" charset="-128"/>
              </a:rPr>
              <a:t>Stuxnet</a:t>
            </a:r>
            <a:r>
              <a:rPr lang="en-US" sz="900" dirty="0" smtClean="0">
                <a:latin typeface="Arial" panose="020B0604020202020204" pitchFamily="34" charset="0"/>
                <a:ea typeface="MS PGothic" panose="020B0600070205080204" pitchFamily="-65" charset="-128"/>
              </a:rPr>
              <a:t> worm discovered</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in 2010 included capture of hardware and software configuration details in order to</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determine whether it had compromised the specific desired target systems. Early</a:t>
            </a:r>
            <a:endParaRPr lang="en-US" sz="900" dirty="0" smtClean="0">
              <a:latin typeface="Arial" panose="020B0604020202020204" pitchFamily="34" charset="0"/>
              <a:ea typeface="MS PGothic" panose="020B0600070205080204" pitchFamily="-65" charset="-128"/>
            </a:endParaRPr>
          </a:p>
          <a:p>
            <a:pPr>
              <a:lnSpc>
                <a:spcPct val="80000"/>
              </a:lnSpc>
            </a:pPr>
            <a:r>
              <a:rPr lang="en-US" sz="900" dirty="0" smtClean="0">
                <a:latin typeface="Arial" panose="020B0604020202020204" pitchFamily="34" charset="0"/>
                <a:ea typeface="MS PGothic" panose="020B0600070205080204" pitchFamily="-65" charset="-128"/>
              </a:rPr>
              <a:t>versions of this worm returned this same information, which was then used to</a:t>
            </a:r>
            <a:endParaRPr lang="en-US" sz="900" dirty="0" smtClean="0">
              <a:latin typeface="Arial" panose="020B0604020202020204" pitchFamily="34" charset="0"/>
              <a:ea typeface="MS PGothic" panose="020B0600070205080204" pitchFamily="-65" charset="-128"/>
            </a:endParaRPr>
          </a:p>
          <a:p>
            <a:r>
              <a:rPr lang="en-US" sz="900" dirty="0" smtClean="0">
                <a:latin typeface="Arial" panose="020B0604020202020204" pitchFamily="34" charset="0"/>
                <a:ea typeface="MS PGothic" panose="020B0600070205080204" pitchFamily="-65" charset="-128"/>
              </a:rPr>
              <a:t>develop the attacks deployed in later versions [CHEN11, KUSH13]. </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There are a number of other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high-profile examples of mass record exposure. These include the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Wikileaks</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leak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sensitive military and diplomatic documents by Chelsea (born Bradley) Manning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 2010, and the release of information on NSA surveillance programs by Edward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Snowden in 2013. Both of these are examples of insiders exploiting their legitimate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access rights to release information for ideological reasons. And both resulted in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significant global discussion and debate on the consequences of these actions. In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contrast, the 2015 release of personal information on the users of the Ashley Madison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adult website, and the 2016 Panama Papers leak of millions of documents relating to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off-shore entities used as tax havens in at least some cases, are thought to have been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carried out by outside hackers attacking poorly secured systems. Both have resulted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 serious consequences for some of the people named in these leaks.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80000"/>
              </a:lnSpc>
            </a:pPr>
            <a:endParaRPr lang="en-US" sz="900" dirty="0" smtClean="0">
              <a:latin typeface="Arial" panose="020B0604020202020204" pitchFamily="34" charset="0"/>
              <a:ea typeface="MS PGothic" panose="020B0600070205080204" pitchFamily="-65" charset="-128"/>
            </a:endParaRPr>
          </a:p>
          <a:p>
            <a:pPr>
              <a:lnSpc>
                <a:spcPct val="80000"/>
              </a:lnSpc>
            </a:pPr>
            <a:endParaRPr lang="en-US" sz="900" dirty="0" smtClean="0">
              <a:latin typeface="Arial" panose="020B0604020202020204" pitchFamily="34" charset="0"/>
              <a:ea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APT attacks may result in the loss of large volumes of sensitive information,</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which is sent, </a:t>
            </a:r>
            <a:r>
              <a:rPr lang="en-US" sz="1200" b="0" i="0" u="none" strike="noStrike" kern="1200" baseline="0" dirty="0" err="1" smtClean="0">
                <a:solidFill>
                  <a:schemeClr val="tx1"/>
                </a:solidFill>
                <a:latin typeface="Arial" panose="020B0604020202020204" pitchFamily="34" charset="0"/>
                <a:ea typeface="MS PGothic" panose="020B0600070205080204" pitchFamily="-65" charset="-128"/>
                <a:cs typeface="MS PGothic" panose="020B0600070205080204" pitchFamily="-65" charset="-128"/>
              </a:rPr>
              <a:t>exfiltrated</a:t>
            </a:r>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from the target organization, to the attackers. To detect</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and block such data exfiltration requires suitable “data-loss” technical countermeasures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that manage either access to such information, or its transmission across</a:t>
            </a:r>
            <a:endPar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12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the organization’s network perimeter.</a:t>
            </a:r>
            <a:endParaRPr lang="en-US" sz="900" dirty="0" smtClean="0">
              <a:latin typeface="Arial" panose="020B0604020202020204" pitchFamily="34" charset="0"/>
              <a:ea typeface="MS PGothic" panose="020B0600070205080204"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100" b="0" dirty="0" smtClean="0">
                <a:latin typeface="Arial" panose="020B0604020202020204" pitchFamily="34" charset="0"/>
                <a:ea typeface="MS PGothic" panose="020B0600070205080204" pitchFamily="-65" charset="-128"/>
              </a:rPr>
              <a:t>The final category of payload we discuss concerns techniques used by malware to</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hide its presence on the infected system, and to provide covert access to that system.</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This type of payload also attacks the integrity of the infected system.</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 </a:t>
            </a:r>
            <a:r>
              <a:rPr lang="en-US" sz="1100" b="1" dirty="0" smtClean="0">
                <a:latin typeface="Arial" panose="020B0604020202020204" pitchFamily="34" charset="0"/>
                <a:ea typeface="MS PGothic" panose="020B0600070205080204" pitchFamily="-65" charset="-128"/>
              </a:rPr>
              <a:t>backdoor</a:t>
            </a:r>
            <a:r>
              <a:rPr lang="en-US" sz="1100" b="0" dirty="0" smtClean="0">
                <a:latin typeface="Arial" panose="020B0604020202020204" pitchFamily="34" charset="0"/>
                <a:ea typeface="MS PGothic" panose="020B0600070205080204" pitchFamily="-65" charset="-128"/>
              </a:rPr>
              <a:t>, also known as a </a:t>
            </a:r>
            <a:r>
              <a:rPr lang="en-US" sz="1100" b="1" dirty="0" smtClean="0">
                <a:latin typeface="Arial" panose="020B0604020202020204" pitchFamily="34" charset="0"/>
                <a:ea typeface="MS PGothic" panose="020B0600070205080204" pitchFamily="-65" charset="-128"/>
              </a:rPr>
              <a:t>trapdoor</a:t>
            </a:r>
            <a:r>
              <a:rPr lang="en-US" sz="1100" b="0" dirty="0" smtClean="0">
                <a:latin typeface="Arial" panose="020B0604020202020204" pitchFamily="34" charset="0"/>
                <a:ea typeface="MS PGothic" panose="020B0600070205080204" pitchFamily="-65" charset="-128"/>
              </a:rPr>
              <a:t>, is a secret entry point into a program</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that allows someone who is aware of the backdoor to gain access without going</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through the usual security access procedures. Programmers have used backdoors</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legitimately for many years to debug and test programs; such a backdoor is called</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 maintenance hook . This usually is done when the programmer is developing an</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application that has an authentication procedure, or a long setup, requiring the user</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to enter many different values to run the application. To debug the program, the</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developer may wish to gain special privileges or to avoid all the necessary setup and</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authentication. The programmer may also want to ensure that there is a method of</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activating the program should something be wrong with the authentication procedure</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that is being built into the application. The backdoor is code that recognizes</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some special sequence of input or is triggered by being run from a certain user ID or</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by an unlikely sequence of events.</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Backdoors become threats when unscrupulous programmers use them to</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gain unauthorized access. The backdoor was the basic idea for the vulnerability</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portrayed in the movie </a:t>
            </a:r>
            <a:r>
              <a:rPr lang="en-US" sz="1100" b="0" i="1" dirty="0" smtClean="0">
                <a:latin typeface="Arial" panose="020B0604020202020204" pitchFamily="34" charset="0"/>
                <a:ea typeface="MS PGothic" panose="020B0600070205080204" pitchFamily="-65" charset="-128"/>
              </a:rPr>
              <a:t>War Games . </a:t>
            </a:r>
            <a:r>
              <a:rPr lang="en-US" sz="1100" b="0" i="0" dirty="0" smtClean="0">
                <a:latin typeface="Arial" panose="020B0604020202020204" pitchFamily="34" charset="0"/>
                <a:ea typeface="MS PGothic" panose="020B0600070205080204" pitchFamily="-65" charset="-128"/>
              </a:rPr>
              <a:t>Another example is that during the development</a:t>
            </a:r>
            <a:endParaRPr lang="en-US" sz="1100" b="0" i="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of </a:t>
            </a:r>
            <a:r>
              <a:rPr lang="en-US" sz="1100" b="0" dirty="0" err="1" smtClean="0">
                <a:latin typeface="Arial" panose="020B0604020202020204" pitchFamily="34" charset="0"/>
                <a:ea typeface="MS PGothic" panose="020B0600070205080204" pitchFamily="-65" charset="-128"/>
              </a:rPr>
              <a:t>Multics</a:t>
            </a:r>
            <a:r>
              <a:rPr lang="en-US" sz="1100" b="0" dirty="0" smtClean="0">
                <a:latin typeface="Arial" panose="020B0604020202020204" pitchFamily="34" charset="0"/>
                <a:ea typeface="MS PGothic" panose="020B0600070205080204" pitchFamily="-65" charset="-128"/>
              </a:rPr>
              <a:t>, penetration tests were conducted by an Air Force “tiger team”</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(simulating adversaries). One tactic employed was to send a bogus operating system</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update to a site running </a:t>
            </a:r>
            <a:r>
              <a:rPr lang="en-US" sz="1100" b="0" dirty="0" err="1" smtClean="0">
                <a:latin typeface="Arial" panose="020B0604020202020204" pitchFamily="34" charset="0"/>
                <a:ea typeface="MS PGothic" panose="020B0600070205080204" pitchFamily="-65" charset="-128"/>
              </a:rPr>
              <a:t>Multics</a:t>
            </a:r>
            <a:r>
              <a:rPr lang="en-US" sz="1100" b="0" dirty="0" smtClean="0">
                <a:latin typeface="Arial" panose="020B0604020202020204" pitchFamily="34" charset="0"/>
                <a:ea typeface="MS PGothic" panose="020B0600070205080204" pitchFamily="-65" charset="-128"/>
              </a:rPr>
              <a:t>. The update contained a Trojan horse that could be</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activated by a backdoor and that allowed the tiger team to gain access. The threat</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was so well implemented that the </a:t>
            </a:r>
            <a:r>
              <a:rPr lang="en-US" sz="1100" b="0" dirty="0" err="1" smtClean="0">
                <a:latin typeface="Arial" panose="020B0604020202020204" pitchFamily="34" charset="0"/>
                <a:ea typeface="MS PGothic" panose="020B0600070205080204" pitchFamily="-65" charset="-128"/>
              </a:rPr>
              <a:t>Multics</a:t>
            </a:r>
            <a:r>
              <a:rPr lang="en-US" sz="1100" b="0" dirty="0" smtClean="0">
                <a:latin typeface="Arial" panose="020B0604020202020204" pitchFamily="34" charset="0"/>
                <a:ea typeface="MS PGothic" panose="020B0600070205080204" pitchFamily="-65" charset="-128"/>
              </a:rPr>
              <a:t> developers could not find it, even after</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they were informed of its presence [ENGE80].</a:t>
            </a:r>
            <a:endParaRPr lang="en-US" sz="1100" b="0" dirty="0" smtClean="0">
              <a:latin typeface="Arial" panose="020B0604020202020204" pitchFamily="34" charset="0"/>
              <a:ea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In more recent times, a backdoor is usually implemented as a network service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listening on some non-standard port that the attacker can connect to and issue commands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through to be run on the compromised system. The </a:t>
            </a:r>
            <a:r>
              <a:rPr lang="en-US" sz="1200" kern="1200" dirty="0" err="1"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WannaCry</a:t>
            </a:r>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ransomware,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that we described earlier in this chapter, included such a backdoor.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It is difficult to implement operating system controls for backdoors in</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applications. Security measures must focus on the program development and</a:t>
            </a:r>
            <a:endParaRPr lang="en-US" sz="1100" b="0" dirty="0" smtClean="0">
              <a:latin typeface="Arial" panose="020B0604020202020204" pitchFamily="34" charset="0"/>
              <a:ea typeface="MS PGothic" panose="020B0600070205080204" pitchFamily="-65" charset="-128"/>
            </a:endParaRPr>
          </a:p>
          <a:p>
            <a:r>
              <a:rPr lang="en-US" sz="1100" b="0" dirty="0" smtClean="0">
                <a:latin typeface="Arial" panose="020B0604020202020204" pitchFamily="34" charset="0"/>
                <a:ea typeface="MS PGothic" panose="020B0600070205080204" pitchFamily="-65" charset="-128"/>
              </a:rPr>
              <a:t>software update activities, and on programs that wish to offer a network service.</a:t>
            </a:r>
            <a:endParaRPr lang="en-US" sz="1100" b="0" dirty="0" smtClean="0">
              <a:latin typeface="Arial" panose="020B0604020202020204" pitchFamily="34" charset="0"/>
              <a:ea typeface="MS PGothic" panose="020B0600070205080204" pitchFamily="-65" charset="-128"/>
            </a:endParaRPr>
          </a:p>
        </p:txBody>
      </p:sp>
      <p:sp>
        <p:nvSpPr>
          <p:cNvPr id="77828" name="Slide Number Placeholder 3"/>
          <p:cNvSpPr>
            <a:spLocks noGrp="1"/>
          </p:cNvSpPr>
          <p:nvPr>
            <p:ph type="sldNum" sz="quarter" idx="5"/>
          </p:nvPr>
        </p:nvSpPr>
        <p:spPr>
          <a:noFill/>
        </p:spPr>
        <p:txBody>
          <a:bodyPr/>
          <a:lstStyle/>
          <a:p>
            <a:fld id="{3048BF5D-C960-4AE8-B338-8921E465EAEC}" type="slidenum">
              <a:rPr lang="en-AU"/>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fld>
            <a:endParaRPr lang="en-AU"/>
          </a:p>
        </p:txBody>
      </p:sp>
      <p:sp>
        <p:nvSpPr>
          <p:cNvPr id="79875" name="Rectangle 1026"/>
          <p:cNvSpPr>
            <a:spLocks noGrp="1" noRot="1" noChangeAspect="1" noChangeArrowheads="1" noTextEdit="1"/>
          </p:cNvSpPr>
          <p:nvPr>
            <p:ph type="sldImg"/>
          </p:nvPr>
        </p:nvSpPr>
        <p:spPr/>
      </p:sp>
      <p:sp>
        <p:nvSpPr>
          <p:cNvPr id="79876" name="Rectangle 1027"/>
          <p:cNvSpPr>
            <a:spLocks noGrp="1" noChangeArrowheads="1"/>
          </p:cNvSpPr>
          <p:nvPr>
            <p:ph type="body" idx="1"/>
          </p:nvPr>
        </p:nvSpPr>
        <p:spPr>
          <a:noFill/>
        </p:spPr>
        <p:txBody>
          <a:bodyPr/>
          <a:lstStyle/>
          <a:p>
            <a:r>
              <a:rPr lang="en-US" dirty="0" smtClean="0">
                <a:latin typeface="Arial" panose="020B0604020202020204" pitchFamily="34" charset="0"/>
                <a:ea typeface="MS PGothic" panose="020B0600070205080204" pitchFamily="-65" charset="-128"/>
              </a:rPr>
              <a:t>A </a:t>
            </a:r>
            <a:r>
              <a:rPr lang="en-US" dirty="0" err="1" smtClean="0">
                <a:latin typeface="Arial" panose="020B0604020202020204" pitchFamily="34" charset="0"/>
                <a:ea typeface="MS PGothic" panose="020B0600070205080204" pitchFamily="-65" charset="-128"/>
              </a:rPr>
              <a:t>rootkit</a:t>
            </a:r>
            <a:r>
              <a:rPr lang="en-US" dirty="0" smtClean="0">
                <a:latin typeface="Arial" panose="020B0604020202020204" pitchFamily="34" charset="0"/>
                <a:ea typeface="MS PGothic" panose="020B0600070205080204" pitchFamily="-65" charset="-128"/>
              </a:rPr>
              <a:t> is a set of programs installed on a system to maintain covert access to that</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system with administrator (or root) privileges, while hiding evidence of its presence</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to the greatest extent possible. This provides access to all the functions and</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services of the operating system. The </a:t>
            </a:r>
            <a:r>
              <a:rPr lang="en-US" dirty="0" err="1" smtClean="0">
                <a:latin typeface="Arial" panose="020B0604020202020204" pitchFamily="34" charset="0"/>
                <a:ea typeface="MS PGothic" panose="020B0600070205080204" pitchFamily="-65" charset="-128"/>
              </a:rPr>
              <a:t>rootkit</a:t>
            </a:r>
            <a:r>
              <a:rPr lang="en-US" dirty="0" smtClean="0">
                <a:latin typeface="Arial" panose="020B0604020202020204" pitchFamily="34" charset="0"/>
                <a:ea typeface="MS PGothic" panose="020B0600070205080204" pitchFamily="-65" charset="-128"/>
              </a:rPr>
              <a:t> alters the host’s standard functionality</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in a malicious and stealthy way. With root access, an attacker has complete control</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of the system and can add or change programs and files, monitor processes, send and</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receive network traffic, and get backdoor access on demand.</a:t>
            </a:r>
            <a:endParaRPr lang="en-US" dirty="0" smtClean="0">
              <a:latin typeface="Arial" panose="020B0604020202020204" pitchFamily="34" charset="0"/>
              <a:ea typeface="MS PGothic" panose="020B0600070205080204" pitchFamily="-65" charset="-128"/>
            </a:endParaRPr>
          </a:p>
          <a:p>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A rootkit can make many changes to a system to hide its existence, making</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it difficult for the user to determine that the </a:t>
            </a:r>
            <a:r>
              <a:rPr lang="en-US" dirty="0" err="1" smtClean="0">
                <a:latin typeface="Arial" panose="020B0604020202020204" pitchFamily="34" charset="0"/>
                <a:ea typeface="MS PGothic" panose="020B0600070205080204" pitchFamily="-65" charset="-128"/>
              </a:rPr>
              <a:t>rootkit</a:t>
            </a:r>
            <a:r>
              <a:rPr lang="en-US" dirty="0" smtClean="0">
                <a:latin typeface="Arial" panose="020B0604020202020204" pitchFamily="34" charset="0"/>
                <a:ea typeface="MS PGothic" panose="020B0600070205080204" pitchFamily="-65" charset="-128"/>
              </a:rPr>
              <a:t> is present and to identify what</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changes have been made. In essence, a </a:t>
            </a:r>
            <a:r>
              <a:rPr lang="en-US" dirty="0" err="1" smtClean="0">
                <a:latin typeface="Arial" panose="020B0604020202020204" pitchFamily="34" charset="0"/>
                <a:ea typeface="MS PGothic" panose="020B0600070205080204" pitchFamily="-65" charset="-128"/>
              </a:rPr>
              <a:t>rootkit</a:t>
            </a:r>
            <a:r>
              <a:rPr lang="en-US" dirty="0" smtClean="0">
                <a:latin typeface="Arial" panose="020B0604020202020204" pitchFamily="34" charset="0"/>
                <a:ea typeface="MS PGothic" panose="020B0600070205080204" pitchFamily="-65" charset="-128"/>
              </a:rPr>
              <a:t> hides by subverting the mechanisms</a:t>
            </a:r>
            <a:endParaRPr lang="en-US" dirty="0" smtClean="0">
              <a:latin typeface="Arial" panose="020B0604020202020204" pitchFamily="34" charset="0"/>
              <a:ea typeface="MS PGothic" panose="020B0600070205080204" pitchFamily="-65" charset="-128"/>
            </a:endParaRPr>
          </a:p>
          <a:p>
            <a:r>
              <a:rPr lang="en-US" dirty="0" smtClean="0">
                <a:latin typeface="Arial" panose="020B0604020202020204" pitchFamily="34" charset="0"/>
                <a:ea typeface="MS PGothic" panose="020B0600070205080204" pitchFamily="-65" charset="-128"/>
              </a:rPr>
              <a:t>that monitor and report on the processes, files, and registries on a computer.</a:t>
            </a:r>
            <a:endParaRPr lang="en-US"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fld>
            <a:endParaRPr lang="en-AU"/>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b="1" dirty="0" smtClean="0">
                <a:latin typeface="Arial" panose="020B0604020202020204" pitchFamily="34" charset="0"/>
                <a:ea typeface="MS PGothic" panose="020B0600070205080204" pitchFamily="-65" charset="-128"/>
              </a:rPr>
              <a:t>Malicious software</a:t>
            </a:r>
            <a:r>
              <a:rPr lang="en-US" b="0" dirty="0" smtClean="0">
                <a:latin typeface="Arial" panose="020B0604020202020204" pitchFamily="34" charset="0"/>
                <a:ea typeface="MS PGothic" panose="020B0600070205080204" pitchFamily="-65" charset="-128"/>
              </a:rPr>
              <a:t>, or </a:t>
            </a:r>
            <a:r>
              <a:rPr lang="en-US" b="1" dirty="0" smtClean="0">
                <a:latin typeface="Arial" panose="020B0604020202020204" pitchFamily="34" charset="0"/>
                <a:ea typeface="MS PGothic" panose="020B0600070205080204" pitchFamily="-65" charset="-128"/>
              </a:rPr>
              <a:t>malware</a:t>
            </a:r>
            <a:r>
              <a:rPr lang="en-US" b="0" dirty="0" smtClean="0">
                <a:latin typeface="Arial" panose="020B0604020202020204" pitchFamily="34" charset="0"/>
                <a:ea typeface="MS PGothic" panose="020B0600070205080204" pitchFamily="-65" charset="-128"/>
              </a:rPr>
              <a:t>, arguably constitutes one of the most significant categories</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of threats to computer systems. NIST</a:t>
            </a:r>
            <a:r>
              <a:rPr lang="en-US" b="0" baseline="0" dirty="0" smtClean="0">
                <a:latin typeface="Arial" panose="020B0604020202020204" pitchFamily="34" charset="0"/>
                <a:ea typeface="MS PGothic" panose="020B0600070205080204" pitchFamily="-65" charset="-128"/>
              </a:rPr>
              <a:t> SP 800-83 </a:t>
            </a:r>
            <a:r>
              <a:rPr lang="en-US" b="0" i="1" baseline="0" dirty="0" smtClean="0">
                <a:latin typeface="Arial" panose="020B0604020202020204" pitchFamily="34" charset="0"/>
                <a:ea typeface="MS PGothic" panose="020B0600070205080204" pitchFamily="-65" charset="-128"/>
              </a:rPr>
              <a:t>(</a:t>
            </a:r>
            <a:r>
              <a:rPr lang="en-US" b="0" i="1" dirty="0" smtClean="0">
                <a:latin typeface="Arial" panose="020B0604020202020204" pitchFamily="34" charset="0"/>
                <a:ea typeface="MS PGothic" panose="020B0600070205080204" pitchFamily="-65" charset="-128"/>
              </a:rPr>
              <a:t>Guide to Malware Incident Prevention and </a:t>
            </a:r>
            <a:endParaRPr lang="en-US" b="0" i="1" dirty="0" smtClean="0">
              <a:latin typeface="Arial" panose="020B0604020202020204" pitchFamily="34" charset="0"/>
              <a:ea typeface="MS PGothic" panose="020B0600070205080204" pitchFamily="-65" charset="-128"/>
            </a:endParaRPr>
          </a:p>
          <a:p>
            <a:pPr eaLnBrk="1" hangingPunct="1"/>
            <a:r>
              <a:rPr lang="en-US" b="0" i="1" dirty="0" smtClean="0">
                <a:latin typeface="Arial" panose="020B0604020202020204" pitchFamily="34" charset="0"/>
                <a:ea typeface="MS PGothic" panose="020B0600070205080204" pitchFamily="-65" charset="-128"/>
              </a:rPr>
              <a:t>Handling for Desktops and Laptops,</a:t>
            </a:r>
            <a:r>
              <a:rPr lang="en-US" b="0" i="1" baseline="0" dirty="0" smtClean="0">
                <a:latin typeface="Arial" panose="020B0604020202020204" pitchFamily="34" charset="0"/>
                <a:ea typeface="MS PGothic" panose="020B0600070205080204" pitchFamily="-65" charset="-128"/>
              </a:rPr>
              <a:t> </a:t>
            </a:r>
            <a:r>
              <a:rPr lang="en-US" b="0" i="0" baseline="0" dirty="0" smtClean="0">
                <a:latin typeface="Arial" panose="020B0604020202020204" pitchFamily="34" charset="0"/>
                <a:ea typeface="MS PGothic" panose="020B0600070205080204" pitchFamily="-65" charset="-128"/>
              </a:rPr>
              <a:t>July 2013) def</a:t>
            </a:r>
            <a:r>
              <a:rPr lang="en-US" b="0" i="0" dirty="0" smtClean="0">
                <a:latin typeface="Arial" panose="020B0604020202020204" pitchFamily="34" charset="0"/>
                <a:ea typeface="MS PGothic" panose="020B0600070205080204" pitchFamily="-65" charset="-128"/>
              </a:rPr>
              <a:t>ines </a:t>
            </a:r>
            <a:r>
              <a:rPr lang="en-US" b="0" dirty="0" smtClean="0">
                <a:latin typeface="Arial" panose="020B0604020202020204" pitchFamily="34" charset="0"/>
                <a:ea typeface="MS PGothic" panose="020B0600070205080204" pitchFamily="-65" charset="-128"/>
              </a:rPr>
              <a:t>malware as “a program that</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is inserted into a system, usually covertly, with the intent of compromising the confidentiality,</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integrity, or availability of the victim’s data, applications, or operating</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system or otherwise annoying or disrupting the victim.” Hence, we are concerned</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with the threat malware poses to application programs, to utility programs, such as</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editors and compilers, and to kernel-level programs. We are also concerned with</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its use on compromised or malicious Web sites and servers, or in especially crafted</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spam e-mails or other messages, which aim to trick users into revealing sensitive</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personal information.</a:t>
            </a:r>
            <a:endParaRPr lang="en-US" b="0" dirty="0" smtClean="0">
              <a:latin typeface="Arial" panose="020B0604020202020204" pitchFamily="34" charset="0"/>
              <a:ea typeface="MS PGothic" panose="020B0600070205080204" pitchFamily="-65" charset="-128"/>
            </a:endParaRPr>
          </a:p>
          <a:p>
            <a:pPr eaLnBrk="1" hangingPunct="1"/>
            <a:endParaRPr lang="en-US" b="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sz="600" b="0" dirty="0" smtClean="0">
                <a:latin typeface="Arial" panose="020B0604020202020204" pitchFamily="34" charset="0"/>
                <a:ea typeface="MS PGothic" panose="020B0600070205080204" pitchFamily="-65" charset="-128"/>
              </a:rPr>
              <a:t>A </a:t>
            </a:r>
            <a:r>
              <a:rPr lang="en-US" sz="600" b="0" dirty="0" err="1" smtClean="0">
                <a:latin typeface="Arial" panose="020B0604020202020204" pitchFamily="34" charset="0"/>
                <a:ea typeface="MS PGothic" panose="020B0600070205080204" pitchFamily="-65" charset="-128"/>
              </a:rPr>
              <a:t>rootkit</a:t>
            </a:r>
            <a:r>
              <a:rPr lang="en-US" sz="600" b="0" dirty="0" smtClean="0">
                <a:latin typeface="Arial" panose="020B0604020202020204" pitchFamily="34" charset="0"/>
                <a:ea typeface="MS PGothic" panose="020B0600070205080204" pitchFamily="-65" charset="-128"/>
              </a:rPr>
              <a:t> can be classified using the following characteristics:</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 </a:t>
            </a:r>
            <a:r>
              <a:rPr lang="en-US" sz="600" b="1" dirty="0" smtClean="0">
                <a:latin typeface="Arial" panose="020B0604020202020204" pitchFamily="34" charset="0"/>
                <a:ea typeface="MS PGothic" panose="020B0600070205080204" pitchFamily="-65" charset="-128"/>
              </a:rPr>
              <a:t>Persistent:</a:t>
            </a:r>
            <a:r>
              <a:rPr lang="en-US" sz="600" b="0" dirty="0" smtClean="0">
                <a:latin typeface="Arial" panose="020B0604020202020204" pitchFamily="34" charset="0"/>
                <a:ea typeface="MS PGothic" panose="020B0600070205080204" pitchFamily="-65" charset="-128"/>
              </a:rPr>
              <a:t> Activates each time the system boots. The </a:t>
            </a:r>
            <a:r>
              <a:rPr lang="en-US" sz="600" b="0" dirty="0" err="1" smtClean="0">
                <a:latin typeface="Arial" panose="020B0604020202020204" pitchFamily="34" charset="0"/>
                <a:ea typeface="MS PGothic" panose="020B0600070205080204" pitchFamily="-65" charset="-128"/>
              </a:rPr>
              <a:t>rootkit</a:t>
            </a:r>
            <a:r>
              <a:rPr lang="en-US" sz="600" b="0" dirty="0" smtClean="0">
                <a:latin typeface="Arial" panose="020B0604020202020204" pitchFamily="34" charset="0"/>
                <a:ea typeface="MS PGothic" panose="020B0600070205080204" pitchFamily="-65" charset="-128"/>
              </a:rPr>
              <a:t> must store code</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in a persistent store, such as the registry or file system, and configure a method</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by which the code executes without user intervention. This means it is easier</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to detect, as the copy in persistent storage can potentially be scanned.</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 </a:t>
            </a:r>
            <a:r>
              <a:rPr lang="en-US" sz="600" b="1" dirty="0" smtClean="0">
                <a:latin typeface="Arial" panose="020B0604020202020204" pitchFamily="34" charset="0"/>
                <a:ea typeface="MS PGothic" panose="020B0600070205080204" pitchFamily="-65" charset="-128"/>
              </a:rPr>
              <a:t>Memory based</a:t>
            </a:r>
            <a:r>
              <a:rPr lang="en-US" sz="600" b="0" dirty="0" smtClean="0">
                <a:latin typeface="Arial" panose="020B0604020202020204" pitchFamily="34" charset="0"/>
                <a:ea typeface="MS PGothic" panose="020B0600070205080204" pitchFamily="-65" charset="-128"/>
              </a:rPr>
              <a:t>: Has no persistent code and therefore cannot survive a reboot.</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However, because it is only in memory, it can be harder to detect.</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 </a:t>
            </a:r>
            <a:r>
              <a:rPr lang="en-US" sz="600" b="1" dirty="0" smtClean="0">
                <a:latin typeface="Arial" panose="020B0604020202020204" pitchFamily="34" charset="0"/>
                <a:ea typeface="MS PGothic" panose="020B0600070205080204" pitchFamily="-65" charset="-128"/>
              </a:rPr>
              <a:t>User mode</a:t>
            </a:r>
            <a:r>
              <a:rPr lang="en-US" sz="600" b="0" dirty="0" smtClean="0">
                <a:latin typeface="Arial" panose="020B0604020202020204" pitchFamily="34" charset="0"/>
                <a:ea typeface="MS PGothic" panose="020B0600070205080204" pitchFamily="-65" charset="-128"/>
              </a:rPr>
              <a:t>: Intercepts calls to APIs (application program interfaces) and modifies</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returned results. For example, when an application performs a directory</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listing, the return results don’t include entries identifying the files associated</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with the </a:t>
            </a:r>
            <a:r>
              <a:rPr lang="en-US" sz="600" b="0" dirty="0" err="1" smtClean="0">
                <a:latin typeface="Arial" panose="020B0604020202020204" pitchFamily="34" charset="0"/>
                <a:ea typeface="MS PGothic" panose="020B0600070205080204" pitchFamily="-65" charset="-128"/>
              </a:rPr>
              <a:t>rootkit</a:t>
            </a:r>
            <a:r>
              <a:rPr lang="en-US" sz="600" b="0" dirty="0" smtClean="0">
                <a:latin typeface="Arial" panose="020B0604020202020204" pitchFamily="34" charset="0"/>
                <a:ea typeface="MS PGothic" panose="020B0600070205080204" pitchFamily="-65" charset="-128"/>
              </a:rPr>
              <a:t>.</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 </a:t>
            </a:r>
            <a:r>
              <a:rPr lang="en-US" sz="600" b="1" dirty="0" smtClean="0">
                <a:latin typeface="Arial" panose="020B0604020202020204" pitchFamily="34" charset="0"/>
                <a:ea typeface="MS PGothic" panose="020B0600070205080204" pitchFamily="-65" charset="-128"/>
              </a:rPr>
              <a:t>Kernel mode</a:t>
            </a:r>
            <a:r>
              <a:rPr lang="en-US" sz="600" b="0" dirty="0" smtClean="0">
                <a:latin typeface="Arial" panose="020B0604020202020204" pitchFamily="34" charset="0"/>
                <a:ea typeface="MS PGothic" panose="020B0600070205080204" pitchFamily="-65" charset="-128"/>
              </a:rPr>
              <a:t>: Can intercept calls to native APIs in kernel mode. The </a:t>
            </a:r>
            <a:r>
              <a:rPr lang="en-US" sz="600" b="0" dirty="0" err="1" smtClean="0">
                <a:latin typeface="Arial" panose="020B0604020202020204" pitchFamily="34" charset="0"/>
                <a:ea typeface="MS PGothic" panose="020B0600070205080204" pitchFamily="-65" charset="-128"/>
              </a:rPr>
              <a:t>rootkit</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can also hide the presence of a malware process by removing it from the</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kernel’s list of active processes.</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 </a:t>
            </a:r>
            <a:r>
              <a:rPr lang="en-US" sz="600" b="1" dirty="0" smtClean="0">
                <a:latin typeface="Arial" panose="020B0604020202020204" pitchFamily="34" charset="0"/>
                <a:ea typeface="MS PGothic" panose="020B0600070205080204" pitchFamily="-65" charset="-128"/>
              </a:rPr>
              <a:t>Virtual machine based</a:t>
            </a:r>
            <a:r>
              <a:rPr lang="en-US" sz="600" b="0" dirty="0" smtClean="0">
                <a:latin typeface="Arial" panose="020B0604020202020204" pitchFamily="34" charset="0"/>
                <a:ea typeface="MS PGothic" panose="020B0600070205080204" pitchFamily="-65" charset="-128"/>
              </a:rPr>
              <a:t>: This type of </a:t>
            </a:r>
            <a:r>
              <a:rPr lang="en-US" sz="600" b="0" dirty="0" err="1" smtClean="0">
                <a:latin typeface="Arial" panose="020B0604020202020204" pitchFamily="34" charset="0"/>
                <a:ea typeface="MS PGothic" panose="020B0600070205080204" pitchFamily="-65" charset="-128"/>
              </a:rPr>
              <a:t>rootkit</a:t>
            </a:r>
            <a:r>
              <a:rPr lang="en-US" sz="600" b="0" dirty="0" smtClean="0">
                <a:latin typeface="Arial" panose="020B0604020202020204" pitchFamily="34" charset="0"/>
                <a:ea typeface="MS PGothic" panose="020B0600070205080204" pitchFamily="-65" charset="-128"/>
              </a:rPr>
              <a:t> installs a lightweight virtual</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machine monitor, and then runs the operating system in a virtual machine</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above it. The </a:t>
            </a:r>
            <a:r>
              <a:rPr lang="en-US" sz="600" b="0" dirty="0" err="1" smtClean="0">
                <a:latin typeface="Arial" panose="020B0604020202020204" pitchFamily="34" charset="0"/>
                <a:ea typeface="MS PGothic" panose="020B0600070205080204" pitchFamily="-65" charset="-128"/>
              </a:rPr>
              <a:t>rootkit</a:t>
            </a:r>
            <a:r>
              <a:rPr lang="en-US" sz="600" b="0" dirty="0" smtClean="0">
                <a:latin typeface="Arial" panose="020B0604020202020204" pitchFamily="34" charset="0"/>
                <a:ea typeface="MS PGothic" panose="020B0600070205080204" pitchFamily="-65" charset="-128"/>
              </a:rPr>
              <a:t> can then transparently intercept and modify states and</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events occurring in the virtualized system.</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 </a:t>
            </a:r>
            <a:r>
              <a:rPr lang="en-US" sz="600" b="1" dirty="0" smtClean="0">
                <a:latin typeface="Arial" panose="020B0604020202020204" pitchFamily="34" charset="0"/>
                <a:ea typeface="MS PGothic" panose="020B0600070205080204" pitchFamily="-65" charset="-128"/>
              </a:rPr>
              <a:t>External mode</a:t>
            </a:r>
            <a:r>
              <a:rPr lang="en-US" sz="600" b="0" dirty="0" smtClean="0">
                <a:latin typeface="Arial" panose="020B0604020202020204" pitchFamily="34" charset="0"/>
                <a:ea typeface="MS PGothic" panose="020B0600070205080204" pitchFamily="-65" charset="-128"/>
              </a:rPr>
              <a:t>: The malware is located outside the normal operation mode</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of the targeted system, in BIOS or system management mode, where it can</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directly access hardware.</a:t>
            </a:r>
            <a:endParaRPr lang="en-US" sz="600" b="0" dirty="0" smtClean="0">
              <a:latin typeface="Arial" panose="020B0604020202020204" pitchFamily="34" charset="0"/>
              <a:ea typeface="MS PGothic" panose="020B0600070205080204" pitchFamily="-65" charset="-128"/>
            </a:endParaRPr>
          </a:p>
          <a:p>
            <a:pPr>
              <a:lnSpc>
                <a:spcPct val="80000"/>
              </a:lnSpc>
            </a:pP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This classification shows a continuing arms race between </a:t>
            </a:r>
            <a:r>
              <a:rPr lang="en-US" sz="600" b="0" dirty="0" err="1" smtClean="0">
                <a:latin typeface="Arial" panose="020B0604020202020204" pitchFamily="34" charset="0"/>
                <a:ea typeface="MS PGothic" panose="020B0600070205080204" pitchFamily="-65" charset="-128"/>
              </a:rPr>
              <a:t>rootkit</a:t>
            </a:r>
            <a:r>
              <a:rPr lang="en-US" sz="600" b="0" dirty="0" smtClean="0">
                <a:latin typeface="Arial" panose="020B0604020202020204" pitchFamily="34" charset="0"/>
                <a:ea typeface="MS PGothic" panose="020B0600070205080204" pitchFamily="-65" charset="-128"/>
              </a:rPr>
              <a:t> authors, who</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exploit ever more stealthy mechanisms to hide their code, and those who develop</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mechanisms to harden systems against such subversion, or to detect when it has</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occurred. Much of this advance is associated with finding “layer-below” forms of</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attack. The early </a:t>
            </a:r>
            <a:r>
              <a:rPr lang="en-US" sz="600" b="0" dirty="0" err="1" smtClean="0">
                <a:latin typeface="Arial" panose="020B0604020202020204" pitchFamily="34" charset="0"/>
                <a:ea typeface="MS PGothic" panose="020B0600070205080204" pitchFamily="-65" charset="-128"/>
              </a:rPr>
              <a:t>rootkits</a:t>
            </a:r>
            <a:r>
              <a:rPr lang="en-US" sz="600" b="0" dirty="0" smtClean="0">
                <a:latin typeface="Arial" panose="020B0604020202020204" pitchFamily="34" charset="0"/>
                <a:ea typeface="MS PGothic" panose="020B0600070205080204" pitchFamily="-65" charset="-128"/>
              </a:rPr>
              <a:t> worked in user mode, modifying utility programs and</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libraries in order to hide their presence. The changes they made could be detected</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smtClean="0">
                <a:latin typeface="Arial" panose="020B0604020202020204" pitchFamily="34" charset="0"/>
                <a:ea typeface="MS PGothic" panose="020B0600070205080204" pitchFamily="-65" charset="-128"/>
              </a:rPr>
              <a:t>by code in the kernel, as this operated in the layer below the user. Later-generation</a:t>
            </a:r>
            <a:endParaRPr lang="en-US" sz="600" b="0" dirty="0" smtClean="0">
              <a:latin typeface="Arial" panose="020B0604020202020204" pitchFamily="34" charset="0"/>
              <a:ea typeface="MS PGothic" panose="020B0600070205080204" pitchFamily="-65" charset="-128"/>
            </a:endParaRPr>
          </a:p>
          <a:p>
            <a:pPr>
              <a:lnSpc>
                <a:spcPct val="80000"/>
              </a:lnSpc>
            </a:pPr>
            <a:r>
              <a:rPr lang="en-US" sz="600" b="0" dirty="0" err="1" smtClean="0">
                <a:latin typeface="Arial" panose="020B0604020202020204" pitchFamily="34" charset="0"/>
                <a:ea typeface="MS PGothic" panose="020B0600070205080204" pitchFamily="-65" charset="-128"/>
              </a:rPr>
              <a:t>rootkits</a:t>
            </a:r>
            <a:r>
              <a:rPr lang="en-US" sz="600" b="0" dirty="0" smtClean="0">
                <a:latin typeface="Arial" panose="020B0604020202020204" pitchFamily="34" charset="0"/>
                <a:ea typeface="MS PGothic" panose="020B0600070205080204" pitchFamily="-65" charset="-128"/>
              </a:rPr>
              <a:t> used more stealthy techniques, as we discuss next.</a:t>
            </a:r>
            <a:endParaRPr lang="en-US" sz="600" b="0" dirty="0" smtClean="0">
              <a:latin typeface="Arial" panose="020B0604020202020204" pitchFamily="34" charset="0"/>
              <a:ea typeface="MS PGothic" panose="020B0600070205080204" pitchFamily="-65" charset="-128"/>
            </a:endParaRPr>
          </a:p>
        </p:txBody>
      </p:sp>
      <p:sp>
        <p:nvSpPr>
          <p:cNvPr id="81924" name="Slide Number Placeholder 3"/>
          <p:cNvSpPr>
            <a:spLocks noGrp="1"/>
          </p:cNvSpPr>
          <p:nvPr>
            <p:ph type="sldNum" sz="quarter" idx="5"/>
          </p:nvPr>
        </p:nvSpPr>
        <p:spPr>
          <a:noFill/>
        </p:spPr>
        <p:txBody>
          <a:bodyPr/>
          <a:lstStyle/>
          <a:p>
            <a:fld id="{DFD0395C-B016-40E2-B37C-ED63B6628E9C}" type="slidenum">
              <a:rPr lang="en-AU"/>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fld>
            <a:endParaRPr lang="en-AU"/>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p:spPr>
        <p:txBody>
          <a:bodyPr/>
          <a:lstStyle/>
          <a:p>
            <a:r>
              <a:rPr lang="en-US" b="0" dirty="0" smtClean="0">
                <a:latin typeface="Arial" panose="020B0604020202020204" pitchFamily="34" charset="0"/>
                <a:ea typeface="MS PGothic" panose="020B0600070205080204" pitchFamily="-65" charset="-128"/>
              </a:rPr>
              <a:t>The next generation of </a:t>
            </a:r>
            <a:r>
              <a:rPr lang="en-US" b="0" dirty="0" err="1" smtClean="0">
                <a:latin typeface="Arial" panose="020B0604020202020204" pitchFamily="34" charset="0"/>
                <a:ea typeface="MS PGothic" panose="020B0600070205080204" pitchFamily="-65" charset="-128"/>
              </a:rPr>
              <a:t>rootkits</a:t>
            </a:r>
            <a:r>
              <a:rPr lang="en-US" b="0" dirty="0" smtClean="0">
                <a:latin typeface="Arial" panose="020B0604020202020204" pitchFamily="34" charset="0"/>
                <a:ea typeface="MS PGothic" panose="020B0600070205080204" pitchFamily="-65" charset="-128"/>
              </a:rPr>
              <a:t> moved down a layer, making changes inside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kernel and co-existing with the operating systems code, in order to make their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detection much harder. Any “anti-virus” program would now be subject to the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same “low-level” modifications that the </a:t>
            </a:r>
            <a:r>
              <a:rPr lang="en-US" b="0" dirty="0" err="1" smtClean="0">
                <a:latin typeface="Arial" panose="020B0604020202020204" pitchFamily="34" charset="0"/>
                <a:ea typeface="MS PGothic" panose="020B0600070205080204" pitchFamily="-65" charset="-128"/>
              </a:rPr>
              <a:t>rootkit</a:t>
            </a:r>
            <a:r>
              <a:rPr lang="en-US" b="0" dirty="0" smtClean="0">
                <a:latin typeface="Arial" panose="020B0604020202020204" pitchFamily="34" charset="0"/>
                <a:ea typeface="MS PGothic" panose="020B0600070205080204" pitchFamily="-65" charset="-128"/>
              </a:rPr>
              <a:t> uses to hide its presence. However,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methods were developed to detect these changes.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Programs operating at the user level interact with the kernel through system</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calls. Thus, system calls are a primary target of kernel-level </a:t>
            </a:r>
            <a:r>
              <a:rPr lang="en-US" b="0" dirty="0" err="1" smtClean="0">
                <a:latin typeface="Arial" panose="020B0604020202020204" pitchFamily="34" charset="0"/>
                <a:ea typeface="MS PGothic" panose="020B0600070205080204" pitchFamily="-65" charset="-128"/>
              </a:rPr>
              <a:t>rootkits</a:t>
            </a:r>
            <a:r>
              <a:rPr lang="en-US" b="0" dirty="0" smtClean="0">
                <a:latin typeface="Arial" panose="020B0604020202020204" pitchFamily="34" charset="0"/>
                <a:ea typeface="MS PGothic" panose="020B0600070205080204" pitchFamily="-65" charset="-128"/>
              </a:rPr>
              <a:t> to achieve concealment.</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As an example of how </a:t>
            </a:r>
            <a:r>
              <a:rPr lang="en-US" b="0" dirty="0" err="1" smtClean="0">
                <a:latin typeface="Arial" panose="020B0604020202020204" pitchFamily="34" charset="0"/>
                <a:ea typeface="MS PGothic" panose="020B0600070205080204" pitchFamily="-65" charset="-128"/>
              </a:rPr>
              <a:t>rootkits</a:t>
            </a:r>
            <a:r>
              <a:rPr lang="en-US" b="0" dirty="0" smtClean="0">
                <a:latin typeface="Arial" panose="020B0604020202020204" pitchFamily="34" charset="0"/>
                <a:ea typeface="MS PGothic" panose="020B0600070205080204" pitchFamily="-65" charset="-128"/>
              </a:rPr>
              <a:t> operate, we look at the implementation of</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system calls in Linux. In Linux, each system call is assigned a unique </a:t>
            </a:r>
            <a:r>
              <a:rPr lang="en-US" b="0" i="1" dirty="0" err="1" smtClean="0">
                <a:latin typeface="Arial" panose="020B0604020202020204" pitchFamily="34" charset="0"/>
                <a:ea typeface="MS PGothic" panose="020B0600070205080204" pitchFamily="-65" charset="-128"/>
              </a:rPr>
              <a:t>syscall</a:t>
            </a:r>
            <a:r>
              <a:rPr lang="en-US" b="0" i="1" dirty="0" smtClean="0">
                <a:latin typeface="Arial" panose="020B0604020202020204" pitchFamily="34" charset="0"/>
                <a:ea typeface="MS PGothic" panose="020B0600070205080204" pitchFamily="-65" charset="-128"/>
              </a:rPr>
              <a:t> number .</a:t>
            </a:r>
            <a:endParaRPr lang="en-US" b="0" i="1"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When a user-mode process executes a system call, the process refers to the system</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call by this number. The kernel maintains a system call table with one entry per</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system call routine; each entry contains a pointer to the corresponding routine. The</a:t>
            </a:r>
            <a:endParaRPr lang="en-US" b="0" dirty="0" smtClean="0">
              <a:latin typeface="Arial" panose="020B0604020202020204" pitchFamily="34" charset="0"/>
              <a:ea typeface="MS PGothic" panose="020B0600070205080204" pitchFamily="-65" charset="-128"/>
            </a:endParaRPr>
          </a:p>
          <a:p>
            <a:r>
              <a:rPr lang="en-US" b="0" dirty="0" err="1" smtClean="0">
                <a:latin typeface="Arial" panose="020B0604020202020204" pitchFamily="34" charset="0"/>
                <a:ea typeface="MS PGothic" panose="020B0600070205080204" pitchFamily="-65" charset="-128"/>
              </a:rPr>
              <a:t>syscall</a:t>
            </a:r>
            <a:r>
              <a:rPr lang="en-US" b="0" dirty="0" smtClean="0">
                <a:latin typeface="Arial" panose="020B0604020202020204" pitchFamily="34" charset="0"/>
                <a:ea typeface="MS PGothic" panose="020B0600070205080204" pitchFamily="-65" charset="-128"/>
              </a:rPr>
              <a:t> number serves as an index into the system call table.</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[LEVI06] lists three techniques that can be used to change system calls: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Modify the system call table</a:t>
            </a:r>
            <a:r>
              <a:rPr lang="en-US" b="0" dirty="0" smtClean="0">
                <a:latin typeface="Arial" panose="020B0604020202020204" pitchFamily="34" charset="0"/>
                <a:ea typeface="MS PGothic" panose="020B0600070205080204" pitchFamily="-65" charset="-128"/>
              </a:rPr>
              <a:t>: The attacker modifies selected </a:t>
            </a:r>
            <a:r>
              <a:rPr lang="en-US" b="0" dirty="0" err="1" smtClean="0">
                <a:latin typeface="Arial" panose="020B0604020202020204" pitchFamily="34" charset="0"/>
                <a:ea typeface="MS PGothic" panose="020B0600070205080204" pitchFamily="-65" charset="-128"/>
              </a:rPr>
              <a:t>syscall</a:t>
            </a:r>
            <a:r>
              <a:rPr lang="en-US" b="0" dirty="0" smtClean="0">
                <a:latin typeface="Arial" panose="020B0604020202020204" pitchFamily="34" charset="0"/>
                <a:ea typeface="MS PGothic" panose="020B0600070205080204" pitchFamily="-65" charset="-128"/>
              </a:rPr>
              <a:t> addresses</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stored in the system call table. This enables the </a:t>
            </a:r>
            <a:r>
              <a:rPr lang="en-US" b="0" dirty="0" err="1" smtClean="0">
                <a:latin typeface="Arial" panose="020B0604020202020204" pitchFamily="34" charset="0"/>
                <a:ea typeface="MS PGothic" panose="020B0600070205080204" pitchFamily="-65" charset="-128"/>
              </a:rPr>
              <a:t>rootkit</a:t>
            </a:r>
            <a:r>
              <a:rPr lang="en-US" b="0" dirty="0" smtClean="0">
                <a:latin typeface="Arial" panose="020B0604020202020204" pitchFamily="34" charset="0"/>
                <a:ea typeface="MS PGothic" panose="020B0600070205080204" pitchFamily="-65" charset="-128"/>
              </a:rPr>
              <a:t> to direct a system call</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away from the legitimate routine to the </a:t>
            </a:r>
            <a:r>
              <a:rPr lang="en-US" b="0" dirty="0" err="1" smtClean="0">
                <a:latin typeface="Arial" panose="020B0604020202020204" pitchFamily="34" charset="0"/>
                <a:ea typeface="MS PGothic" panose="020B0600070205080204" pitchFamily="-65" charset="-128"/>
              </a:rPr>
              <a:t>rootkit’s</a:t>
            </a:r>
            <a:r>
              <a:rPr lang="en-US" b="0" dirty="0" smtClean="0">
                <a:latin typeface="Arial" panose="020B0604020202020204" pitchFamily="34" charset="0"/>
                <a:ea typeface="MS PGothic" panose="020B0600070205080204" pitchFamily="-65" charset="-128"/>
              </a:rPr>
              <a:t> replacement. Figure 6.5</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shows how the </a:t>
            </a:r>
            <a:r>
              <a:rPr lang="en-US" b="0" dirty="0" err="1" smtClean="0">
                <a:latin typeface="Arial" panose="020B0604020202020204" pitchFamily="34" charset="0"/>
                <a:ea typeface="MS PGothic" panose="020B0600070205080204" pitchFamily="-65" charset="-128"/>
              </a:rPr>
              <a:t>knark</a:t>
            </a:r>
            <a:r>
              <a:rPr lang="en-US" b="0" dirty="0" smtClean="0">
                <a:latin typeface="Arial" panose="020B0604020202020204" pitchFamily="34" charset="0"/>
                <a:ea typeface="MS PGothic" panose="020B0600070205080204" pitchFamily="-65" charset="-128"/>
              </a:rPr>
              <a:t> </a:t>
            </a:r>
            <a:r>
              <a:rPr lang="en-US" b="0" dirty="0" err="1" smtClean="0">
                <a:latin typeface="Arial" panose="020B0604020202020204" pitchFamily="34" charset="0"/>
                <a:ea typeface="MS PGothic" panose="020B0600070205080204" pitchFamily="-65" charset="-128"/>
              </a:rPr>
              <a:t>rootkit</a:t>
            </a:r>
            <a:r>
              <a:rPr lang="en-US" b="0" dirty="0" smtClean="0">
                <a:latin typeface="Arial" panose="020B0604020202020204" pitchFamily="34" charset="0"/>
                <a:ea typeface="MS PGothic" panose="020B0600070205080204" pitchFamily="-65" charset="-128"/>
              </a:rPr>
              <a:t> achieves this.</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pPr marL="171450" indent="-171450">
              <a:buFont typeface="Arial" panose="020B0604020202020204" pitchFamily="34" charset="0"/>
              <a:buChar char="•"/>
            </a:pPr>
            <a:r>
              <a:rPr lang="en-US" b="1" dirty="0" smtClean="0">
                <a:latin typeface="Arial" panose="020B0604020202020204" pitchFamily="34" charset="0"/>
                <a:ea typeface="MS PGothic" panose="020B0600070205080204" pitchFamily="-65" charset="-128"/>
              </a:rPr>
              <a:t>Modify system call table targets</a:t>
            </a:r>
            <a:r>
              <a:rPr lang="en-US" b="0" dirty="0" smtClean="0">
                <a:latin typeface="Arial" panose="020B0604020202020204" pitchFamily="34" charset="0"/>
                <a:ea typeface="MS PGothic" panose="020B0600070205080204" pitchFamily="-65" charset="-128"/>
              </a:rPr>
              <a:t>: The attacker overwrites selected legitimate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system call routines with malicious code. The system call table is not changed.</a:t>
            </a:r>
            <a:endParaRPr lang="en-US" b="0" dirty="0" smtClean="0">
              <a:latin typeface="Arial" panose="020B0604020202020204" pitchFamily="34" charset="0"/>
              <a:ea typeface="MS PGothic" panose="020B0600070205080204" pitchFamily="-65" charset="-128"/>
            </a:endParaRPr>
          </a:p>
          <a:p>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Redirect the system call table</a:t>
            </a:r>
            <a:r>
              <a:rPr lang="en-US" b="0" dirty="0" smtClean="0">
                <a:latin typeface="Arial" panose="020B0604020202020204" pitchFamily="34" charset="0"/>
                <a:ea typeface="MS PGothic" panose="020B0600070205080204" pitchFamily="-65" charset="-128"/>
              </a:rPr>
              <a:t>: The attacker redirects references to the entire</a:t>
            </a:r>
            <a:endParaRPr lang="en-US" b="0" dirty="0" smtClean="0">
              <a:latin typeface="Arial" panose="020B0604020202020204" pitchFamily="34" charset="0"/>
              <a:ea typeface="MS PGothic" panose="020B0600070205080204" pitchFamily="-65" charset="-128"/>
            </a:endParaRPr>
          </a:p>
          <a:p>
            <a:r>
              <a:rPr lang="en-US" b="0" dirty="0" smtClean="0">
                <a:latin typeface="Arial" panose="020B0604020202020204" pitchFamily="34" charset="0"/>
                <a:ea typeface="MS PGothic" panose="020B0600070205080204" pitchFamily="-65" charset="-128"/>
              </a:rPr>
              <a:t>system call table to a new table in a new kernel memory location.</a:t>
            </a:r>
            <a:endParaRPr lang="en-US" b="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The ideal solution to the threat of malware is prevention: Do not allow malware to</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get into the system in the first place, or block the ability of it to modify the system.</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This goal is, in general, nearly impossible to achieve, although taking suitable countermeasures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harden systems and users in preventing infection can significantly reduce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number of successful malware attacks. NIST SP 800-83 suggests there are four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main elements of prevention: policy, awareness, vulnerability mitigation, and threat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mitigation. Having a suitable policy to address malware prevention provides a basis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for implementing appropriate preventative countermeasures.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One of the first countermeasures that should be employed is to ensure all</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systems are as current as possible, with all patches applied, in order to reduce the</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number of vulnerabilities that might be exploited on the system. The next is to set</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appropriate access controls on the applications and data stored on the system, to</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reduce the number of files that any user can access, and hence potentially infect or</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corrupt, as a result of them executing some malware code. These measures directly</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target the key propagation mechanisms used by worms, viruses, and some Trojans.</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We discuss them further in Chapter 12 when we discuss hardening operating systems</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and applications.</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The third common propagation mechanism, which targets users in a social engineering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attack, can be countered using appropriate user awareness and training. This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aims to equip users to be more aware of these attacks, and less likely to take actions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that result in their compromise. NIST SP 800-83 provides examples of suitable awareness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issues. We will return to this topic in Chapter 17.</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If prevention fails, then technical mechanisms can be used to support the</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following threat mitigation options:</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Detection: </a:t>
            </a:r>
            <a:r>
              <a:rPr lang="en-US" sz="300" b="0" dirty="0" smtClean="0">
                <a:latin typeface="Arial" panose="020B0604020202020204" pitchFamily="34" charset="0"/>
                <a:ea typeface="MS PGothic" panose="020B0600070205080204" pitchFamily="-65" charset="-128"/>
              </a:rPr>
              <a:t>Once the infection has occurred, determine that it has occurred</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and locate the malware.</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Identification: </a:t>
            </a:r>
            <a:r>
              <a:rPr lang="en-US" sz="300" b="0" dirty="0" smtClean="0">
                <a:latin typeface="Arial" panose="020B0604020202020204" pitchFamily="34" charset="0"/>
                <a:ea typeface="MS PGothic" panose="020B0600070205080204" pitchFamily="-65" charset="-128"/>
              </a:rPr>
              <a:t>Once detection has been achieved, identify the specific malware</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that has infected the system.</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Removal: </a:t>
            </a:r>
            <a:r>
              <a:rPr lang="en-US" sz="300" b="0" dirty="0" smtClean="0">
                <a:latin typeface="Arial" panose="020B0604020202020204" pitchFamily="34" charset="0"/>
                <a:ea typeface="MS PGothic" panose="020B0600070205080204" pitchFamily="-65" charset="-128"/>
              </a:rPr>
              <a:t>Once the specific malware has been identified, remove all traces of</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malware virus from all infected systems so that it cannot spread further.</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If detection succeeds but either identification or removal is not possible, then the</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alternative is to discard any infected or malicious files and reload a clean backup</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version. In the case of some particularly nasty infections, this may require a complete</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wipe of all storage, and rebuild of the infected system from known clean media.</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To begin, let us consider some requirements for effective malware countermeasures:</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Generality: </a:t>
            </a:r>
            <a:r>
              <a:rPr lang="en-US" sz="300" b="0" dirty="0" smtClean="0">
                <a:latin typeface="Arial" panose="020B0604020202020204" pitchFamily="34" charset="0"/>
                <a:ea typeface="MS PGothic" panose="020B0600070205080204" pitchFamily="-65" charset="-128"/>
              </a:rPr>
              <a:t>The approach taken should be able to handle a wide variety of attacks.</a:t>
            </a:r>
            <a:endParaRPr lang="en-US" sz="300" b="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Timeliness: </a:t>
            </a:r>
            <a:r>
              <a:rPr lang="en-US" sz="300" b="0" dirty="0" smtClean="0">
                <a:latin typeface="Arial" panose="020B0604020202020204" pitchFamily="34" charset="0"/>
                <a:ea typeface="MS PGothic" panose="020B0600070205080204" pitchFamily="-65" charset="-128"/>
              </a:rPr>
              <a:t>The approach should respond quickly so as to limit the number of</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infected programs or systems and the consequent activity.</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Resiliency: </a:t>
            </a:r>
            <a:r>
              <a:rPr lang="en-US" sz="300" b="0" dirty="0" smtClean="0">
                <a:latin typeface="Arial" panose="020B0604020202020204" pitchFamily="34" charset="0"/>
                <a:ea typeface="MS PGothic" panose="020B0600070205080204" pitchFamily="-65" charset="-128"/>
              </a:rPr>
              <a:t>The approach should be resistant to evasion techniques employed</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by attackers to hide the presence of their malware.</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Minimal denial-of-service costs: </a:t>
            </a:r>
            <a:r>
              <a:rPr lang="en-US" sz="300" b="0" dirty="0" smtClean="0">
                <a:latin typeface="Arial" panose="020B0604020202020204" pitchFamily="34" charset="0"/>
                <a:ea typeface="MS PGothic" panose="020B0600070205080204" pitchFamily="-65" charset="-128"/>
              </a:rPr>
              <a:t>The approach should result in minimal reduction</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in capacity or service due to the actions of the countermeasure software,</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and should not significantly disrupt normal operation.</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Transparency: </a:t>
            </a:r>
            <a:r>
              <a:rPr lang="en-US" sz="300" b="0" dirty="0" smtClean="0">
                <a:latin typeface="Arial" panose="020B0604020202020204" pitchFamily="34" charset="0"/>
                <a:ea typeface="MS PGothic" panose="020B0600070205080204" pitchFamily="-65" charset="-128"/>
              </a:rPr>
              <a:t>The countermeasure software and devices should not require</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modification to existing (legacy) </a:t>
            </a:r>
            <a:r>
              <a:rPr lang="en-US" sz="300" dirty="0" err="1" smtClean="0">
                <a:latin typeface="Arial" panose="020B0604020202020204" pitchFamily="34" charset="0"/>
                <a:ea typeface="MS PGothic" panose="020B0600070205080204" pitchFamily="-65" charset="-128"/>
              </a:rPr>
              <a:t>OSs</a:t>
            </a:r>
            <a:r>
              <a:rPr lang="en-US" sz="300" dirty="0" smtClean="0">
                <a:latin typeface="Arial" panose="020B0604020202020204" pitchFamily="34" charset="0"/>
                <a:ea typeface="MS PGothic" panose="020B0600070205080204" pitchFamily="-65" charset="-128"/>
              </a:rPr>
              <a:t>, application software, and hardware.</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 </a:t>
            </a:r>
            <a:r>
              <a:rPr lang="en-US" sz="300" b="1" dirty="0" smtClean="0">
                <a:latin typeface="Arial" panose="020B0604020202020204" pitchFamily="34" charset="0"/>
                <a:ea typeface="MS PGothic" panose="020B0600070205080204" pitchFamily="-65" charset="-128"/>
              </a:rPr>
              <a:t>Global and local coverage: </a:t>
            </a:r>
            <a:r>
              <a:rPr lang="en-US" sz="300" b="0" dirty="0" smtClean="0">
                <a:latin typeface="Arial" panose="020B0604020202020204" pitchFamily="34" charset="0"/>
                <a:ea typeface="MS PGothic" panose="020B0600070205080204" pitchFamily="-65" charset="-128"/>
              </a:rPr>
              <a:t>The approach should be able to deal with attack</a:t>
            </a:r>
            <a:endParaRPr lang="en-US" sz="300" b="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sources both from outside and inside the enterprise network.</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Achieving all these requirements often requires the use of multiple approaches.</a:t>
            </a:r>
            <a:endParaRPr lang="en-US" sz="300" dirty="0" smtClean="0">
              <a:latin typeface="Arial" panose="020B0604020202020204" pitchFamily="34" charset="0"/>
              <a:ea typeface="MS PGothic" panose="020B0600070205080204" pitchFamily="-65" charset="-128"/>
            </a:endParaRPr>
          </a:p>
          <a:p>
            <a:pPr>
              <a:lnSpc>
                <a:spcPct val="80000"/>
              </a:lnSpc>
            </a:pP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Detection of the presence of malware can occur in a number of locations. It</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may occur on the infected system, where some host-based “anti-virus” program is</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running, monitoring data imported into the system, and the execution and behavior</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of programs running on the system. Or, it may take place as part of the perimeter</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security mechanisms used in an organization’s firewall and intrusion detection</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systems (IDS). Lastly, detection may use distributed mechanisms that gather data</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from both host-based and perimeter sensors, potentially over a large number of</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networks and organizations, in order to obtain the largest scale view of the movement</a:t>
            </a:r>
            <a:endParaRPr lang="en-US" sz="300" dirty="0" smtClean="0">
              <a:latin typeface="Arial" panose="020B0604020202020204" pitchFamily="34" charset="0"/>
              <a:ea typeface="MS PGothic" panose="020B0600070205080204" pitchFamily="-65" charset="-128"/>
            </a:endParaRPr>
          </a:p>
          <a:p>
            <a:pPr>
              <a:lnSpc>
                <a:spcPct val="80000"/>
              </a:lnSpc>
            </a:pPr>
            <a:r>
              <a:rPr lang="en-US" sz="300" dirty="0" smtClean="0">
                <a:latin typeface="Arial" panose="020B0604020202020204" pitchFamily="34" charset="0"/>
                <a:ea typeface="MS PGothic" panose="020B0600070205080204" pitchFamily="-65" charset="-128"/>
              </a:rPr>
              <a:t>of malware. We now consider each of these approaches in more detail.</a:t>
            </a:r>
            <a:endParaRPr lang="en-US" sz="300" dirty="0" smtClean="0">
              <a:latin typeface="Arial" panose="020B0604020202020204" pitchFamily="34" charset="0"/>
              <a:ea typeface="MS PGothic" panose="020B0600070205080204" pitchFamily="-65" charset="-128"/>
            </a:endParaRPr>
          </a:p>
        </p:txBody>
      </p:sp>
      <p:sp>
        <p:nvSpPr>
          <p:cNvPr id="86020" name="Slide Number Placeholder 3"/>
          <p:cNvSpPr>
            <a:spLocks noGrp="1"/>
          </p:cNvSpPr>
          <p:nvPr>
            <p:ph type="sldNum" sz="quarter" idx="5"/>
          </p:nvPr>
        </p:nvSpPr>
        <p:spPr>
          <a:noFill/>
        </p:spPr>
        <p:txBody>
          <a:bodyPr/>
          <a:lstStyle/>
          <a:p>
            <a:fld id="{BB27E824-F892-40CE-AB56-248E9936AD89}" type="slidenum">
              <a:rPr lang="en-AU"/>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 The first location where anti-virus software is used is on each end system. This gives the</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software the maximum access to information on not only the behavior of the malware</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as it interacts with the targeted system, but also the smallest overall view of malware</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activity. The use of anti-virus software on personal computers is now widespread, in</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part caused by the explosive growth in malware volume and activity. This software can</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be regarded as a form of host-based intrusion detection system, which we discuss more</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generally in Section 8.4. Advances in virus and other malware technology, and in antivirus</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technology and other countermeasures, go hand in hand. Early malware used relatively</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simple and easily detected code, and hence could be identified and purged with</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relatively simple anti-virus software</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packages. As the malware arms race has evolved,</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both the malware code and, necessarily,</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anti-virus software have grown more complex</a:t>
            </a:r>
            <a:endPar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endParaRPr>
          </a:p>
          <a:p>
            <a:r>
              <a:rPr lang="en-US" sz="2000" b="0" i="0" u="none" strike="noStrike" kern="1200" baseline="0" dirty="0" smtClean="0">
                <a:solidFill>
                  <a:schemeClr val="tx1"/>
                </a:solidFill>
                <a:latin typeface="Arial" panose="020B0604020202020204" pitchFamily="34" charset="0"/>
                <a:ea typeface="MS PGothic" panose="020B0600070205080204" pitchFamily="-65" charset="-128"/>
                <a:cs typeface="MS PGothic" panose="020B0600070205080204" pitchFamily="-65" charset="-128"/>
              </a:rPr>
              <a:t>and sophisticated.</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[STEP93] identifies four generations of anti-virus software:</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 First generation: simple scanners</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 Second generation: heuristic scanners</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Third generation: activity traps</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 Fourth generation: full-featured protection</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A first-generation scanner requires a malware signature to identify the malware.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The signature may contain “wildcards” but matches essentially the same structure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and bit pattern in all copies of the malware. Such signature-specific scanners are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limited to the detection of known malware. Another type of first-generation scanner</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maintains a record of the length of programs and looks for changes in length as a</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result of virus infection.</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A second-generation scanner does not rely on a specific signature. Rather, the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scanner uses heuristic rules to search for probable malware instances. One class of</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such scanners looks for fragments of code that are often associated with malware.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For example, a scanner may look for the beginning of an encryption loop used in a</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polymorphic virus and discover the encryption key. Once the key is discovered, the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scanner can decrypt the malware to identify it, then remove the infection and return</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the program to service.</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Another second-generation approach is integrity checking. A checksum</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can be appended to each program. If malware alters or replaces some program</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without changing the checksum, then an integrity check will catch this change.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To counter malware that is sophisticated enough to change the checksum when</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it alters a program, an encrypted hash function can be used. The encryption key</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is stored separately from the program so that the malware cannot generate a new</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hash code and encrypt that. By using a hash function rather than a simpler checksum,</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the malware is prevented from adjusting the program to produce the same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hash code as before. If a protected list of programs in trusted locations is kept, this</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approach can also detect attempts to replace or install rogue code or programs in</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these locations.</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Third-generation programs are memory-resident programs that identify</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malware by its actions rather than its structure in an infected program. Such</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programs have the advantage that it is not necessary to develop signatures and</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heuristics for a wide array of malware. Rather, it is necessary only to identify the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small set of actions that indicate malicious activity is being attempted and then to</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intervene.</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Fourth-generation products are packages consisting of a variety of anti-virus</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techniques used in conjunction. These include scanning and activity trap components.</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In addition, such a package includes access control capability, which limits</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the ability of malware to penetrate a system and then limits the ability of a malware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to update files in order to propagate.</a:t>
            </a:r>
            <a:endParaRPr lang="en-US" sz="2000" b="0" dirty="0" smtClean="0">
              <a:latin typeface="Arial" panose="020B0604020202020204" pitchFamily="34" charset="0"/>
              <a:ea typeface="MS PGothic" panose="020B0600070205080204" pitchFamily="-65" charset="-128"/>
            </a:endParaRPr>
          </a:p>
          <a:p>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The arms race continues. With fourth-generation packages, a more comprehensive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defense strategy is employed, broadening the scope of defense to more</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general-purpose computer security measures. These include more sophisticated</a:t>
            </a:r>
            <a:endParaRPr lang="en-US" sz="2000" b="0" dirty="0" smtClean="0">
              <a:latin typeface="Arial" panose="020B0604020202020204" pitchFamily="34" charset="0"/>
              <a:ea typeface="MS PGothic" panose="020B0600070205080204" pitchFamily="-65" charset="-128"/>
            </a:endParaRPr>
          </a:p>
          <a:p>
            <a:r>
              <a:rPr lang="en-US" sz="2000" b="0" dirty="0" smtClean="0">
                <a:latin typeface="Arial" panose="020B0604020202020204" pitchFamily="34" charset="0"/>
                <a:ea typeface="MS PGothic" panose="020B0600070205080204" pitchFamily="-65" charset="-128"/>
              </a:rPr>
              <a:t>anti-virus approaches.</a:t>
            </a:r>
            <a:endParaRPr lang="en-US" sz="2000" b="0" dirty="0" smtClean="0">
              <a:latin typeface="Arial" panose="020B0604020202020204" pitchFamily="34" charset="0"/>
              <a:ea typeface="MS PGothic" panose="020B0600070205080204" pitchFamily="-65" charset="-128"/>
            </a:endParaRPr>
          </a:p>
        </p:txBody>
      </p:sp>
      <p:sp>
        <p:nvSpPr>
          <p:cNvPr id="88068" name="Slide Number Placeholder 3"/>
          <p:cNvSpPr>
            <a:spLocks noGrp="1"/>
          </p:cNvSpPr>
          <p:nvPr>
            <p:ph type="sldNum" sz="quarter" idx="5"/>
          </p:nvPr>
        </p:nvSpPr>
        <p:spPr>
          <a:noFill/>
        </p:spPr>
        <p:txBody>
          <a:bodyPr/>
          <a:lstStyle/>
          <a:p>
            <a:fld id="{669F400A-35DC-4E15-8C16-3E59653D853E}" type="slidenum">
              <a:rPr lang="en-AU"/>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One method of detecting and analyzing malware involves running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potentially malicious code in an emulated sandbox or on a virtual machine.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These allow the code to execute in a controlled environment, where its behavior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can be closely monitored without threatening the security of a real system. These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environments range from sandbox emulators that simulate memory and CPU of a</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target system, up to full virtual machines, of the type we will discuss in Section 12.8,</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that replicate the full functionality of target systems, but which can easily be restored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a known state. Running potentially malicious software in such environments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enables the detection of complex encrypted, polymorphic, or metamorphic malware.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code must transform itself into the required machine instructions, which it then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executes to perform the intended malicious actions. The resulting unpacked, transformed,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or decrypted code can then be scanned for known malware signatures, or its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behavior monitored as execution continues for possibly malicious activity [EGEL12,</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KERA16]. This extended analysis can be used to develop anti-virus signatures for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new, unknown malware.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most difficult design issue with sandbox analysis is to determine how long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run each interpretation. Typically, malware elements are activated soon after a program</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begins executing, but recent malware increasingly uses evasion approaches such</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as extended sleep to evade detection in the analysis time used by sandbox systems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[KERA16]. The longer the scanner emulates a particular program, the more likely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it is to catch any hidden malware. However, the sandbox analysis has only a limited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amount of time and resources available, given the need to analyze large amounts of</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potential malware.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As analysis techniques improve, an arms race has developed between malware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authors and defenders. Some malware checks to see if it is running in a sandbox 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virtualized environment, and suppresses malicious behavior if so. Other malware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includes extended sleep periods before engaging in malicious activity, in an attempt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evade detection before the analysis terminates. Or the malware may include a logic</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bomb looking for a specific date, or specific system type or network location before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engaging in malicious activity, which the sandbox environment does not match. In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response, analysts adapt their sandbox environments to attempt to evade these tests.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This race continues.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Unlike heuristics or fingerprint-based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scanners, dynamic malware analysis or behavior-blocking software integrates with the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operating system of a host computer and monitors program behavior in real time for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malicious actions [CONR02, EGEL12]. It is a type of host-based intrusion prevention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system, which we will discuss further in Section 9.6. This software monitors the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behavior of possibly malicious code, looking for potentially malicious actions, similar</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to the sandbox systems we discussed in the previous section. However, it then has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capability to block malicious actions before they can affect the target system.</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Monitored behaviors can include the following: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 Attempts to open, view, delete, and/or modify files;</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 Attempts to format disk drives and other unrecoverable disk operations;</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 Modifications to the logic of executable files or macros;</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 Modification of critical system settings, such as start-up settings;</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 Scripting of e-mail and instant messaging clients to send executable content; and</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100" dirty="0" smtClean="0">
                <a:latin typeface="Arial" panose="020B0604020202020204" pitchFamily="34" charset="0"/>
                <a:ea typeface="MS PGothic" panose="020B0600070205080204" pitchFamily="-65" charset="-128"/>
              </a:rPr>
              <a:t>• Initiation of network communications.</a:t>
            </a:r>
            <a:endParaRPr lang="en-US" sz="1100" dirty="0" smtClean="0">
              <a:latin typeface="Arial" panose="020B0604020202020204" pitchFamily="34" charset="0"/>
              <a:ea typeface="MS PGothic" panose="020B0600070205080204" pitchFamily="-65" charset="-128"/>
            </a:endParaRPr>
          </a:p>
          <a:p>
            <a:endParaRPr lang="en-US" sz="1100" dirty="0" smtClean="0">
              <a:latin typeface="Arial" panose="020B0604020202020204" pitchFamily="34" charset="0"/>
              <a:ea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Because dynamic analysis software can block suspicious software in real time, it has</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an advantage over such established anti-virus detection techniques as fingerprinting</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or heuristics. There are literally trillions of different ways to obfuscate and rearrange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instructions of a virus or worm, many of which will evade detection by a fingerprint</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scanner or heuristic. But eventually, malicious code must make a well-defined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request to the operating system. Given that the behavior blocker can intercept all</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such requests, it can identify and block malicious actions regardless of how obfuscated</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program logic appears to be.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Dynamic analysis alone has limitations. Because the malicious code must run on</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target machine before all its behaviors can be identified, it can cause harm before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it has been detected and blocked. For example, a new item of malware might shuffle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 number of seemingly unimportant files around the hard drive before modifying a</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single file and being blocked. Even though the actual modification was blocked, the</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user may be unable to locate his or her files, causing a loss to productivity or possibly</a:t>
            </a:r>
            <a:endPar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2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worse.</a:t>
            </a:r>
            <a:endParaRPr lang="en-US" sz="1200" kern="1200" dirty="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p:txBody>
      </p:sp>
      <p:sp>
        <p:nvSpPr>
          <p:cNvPr id="92164" name="Slide Number Placeholder 3"/>
          <p:cNvSpPr>
            <a:spLocks noGrp="1"/>
          </p:cNvSpPr>
          <p:nvPr>
            <p:ph type="sldNum" sz="quarter" idx="5"/>
          </p:nvPr>
        </p:nvSpPr>
        <p:spPr>
          <a:noFill/>
        </p:spPr>
        <p:txBody>
          <a:bodyPr/>
          <a:lstStyle/>
          <a:p>
            <a:fld id="{67ABFD09-AAAF-449D-894F-5570CA203779}" type="slidenum">
              <a:rPr lang="en-AU"/>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80000"/>
              </a:lnSpc>
            </a:pPr>
            <a:r>
              <a:rPr lang="en-US" sz="700" dirty="0" smtClean="0">
                <a:latin typeface="Arial" panose="020B0604020202020204" pitchFamily="34" charset="0"/>
                <a:ea typeface="MS PGothic" panose="020B0600070205080204" pitchFamily="-65" charset="-128"/>
              </a:rPr>
              <a:t>The next location where anti-virus software is used is on an organization’s firewall</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and IDS. It is typically included in e-mail and Web proxy services running on these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systems. It may also be included in the traffic analysis component of an IDS. This</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gives the anti-virus software access to malware in transit over a network connection</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to any of the organization’s systems, providing a larger scale view of malware activity.</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This software may also include intrusion prevention measures, blocking the flow</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of any suspicious traffic, thus preventing it reaching and compromising some target</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system, either inside or outside the organization.</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However, this approach is limited to scanning the malware content, as it does</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not have access to any behavior observed when it runs on an infected system. Two</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types of monitoring software may be used:</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 </a:t>
            </a:r>
            <a:r>
              <a:rPr lang="en-US" sz="700" b="1" dirty="0" smtClean="0">
                <a:latin typeface="Arial" panose="020B0604020202020204" pitchFamily="34" charset="0"/>
                <a:ea typeface="MS PGothic" panose="020B0600070205080204" pitchFamily="-65" charset="-128"/>
              </a:rPr>
              <a:t>Ingress monitors: </a:t>
            </a:r>
            <a:r>
              <a:rPr lang="en-US" sz="700" b="0" dirty="0" smtClean="0">
                <a:latin typeface="Arial" panose="020B0604020202020204" pitchFamily="34" charset="0"/>
                <a:ea typeface="MS PGothic" panose="020B0600070205080204" pitchFamily="-65" charset="-128"/>
              </a:rPr>
              <a:t>These are located at the border between the enterprise</a:t>
            </a:r>
            <a:endParaRPr lang="en-US" sz="700" b="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network and the Internet. They can be part of the ingress filtering software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of a border router or external firewall or a separate passive monitor. A</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honeypot can also capture incoming malware traffic. An example of a detection</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technique for an ingress monitor is to look for incoming traffic to unused</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local IP addresses.</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 </a:t>
            </a:r>
            <a:r>
              <a:rPr lang="en-US" sz="700" b="1" dirty="0" smtClean="0">
                <a:latin typeface="Arial" panose="020B0604020202020204" pitchFamily="34" charset="0"/>
                <a:ea typeface="MS PGothic" panose="020B0600070205080204" pitchFamily="-65" charset="-128"/>
              </a:rPr>
              <a:t>Egress monitors: </a:t>
            </a:r>
            <a:r>
              <a:rPr lang="en-US" sz="700" b="0" dirty="0" smtClean="0">
                <a:latin typeface="Arial" panose="020B0604020202020204" pitchFamily="34" charset="0"/>
                <a:ea typeface="MS PGothic" panose="020B0600070205080204" pitchFamily="-65" charset="-128"/>
              </a:rPr>
              <a:t>These can be located at the egress point of individual LANs</a:t>
            </a:r>
            <a:endParaRPr lang="en-US" sz="700" b="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on the enterprise network as well as at the border between the enterprise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network and the Internet. In the former case, the egress monitor can be part</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of the egress filtering software of a LAN router or switch. As with ingress</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monitors, the external firewall or a honeypot can house the monitoring software.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Indeed, the two types of monitors can be collocated. The egress monitor</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is designed to catch the source of a malware attack by monitoring outgoing</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traffic for signs of scanning or other suspicious behavior.</a:t>
            </a:r>
            <a:endParaRPr lang="en-US" sz="700" dirty="0" smtClean="0">
              <a:latin typeface="Arial" panose="020B0604020202020204" pitchFamily="34" charset="0"/>
              <a:ea typeface="MS PGothic" panose="020B0600070205080204" pitchFamily="-65" charset="-128"/>
            </a:endParaRPr>
          </a:p>
          <a:p>
            <a:pPr>
              <a:lnSpc>
                <a:spcPct val="80000"/>
              </a:lnSpc>
            </a:pP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Perimeter monitoring can also assist in detecting and responding to botnet activity</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by detecting abnormal traffic patterns associated with this activity. Once bots are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activated and an attack is underway, such monitoring can be used to detect the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attack. However, the primary objective is to try to detect and disable the botnet</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during its construction phase, using the various scanning techniques we have just</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discussed, identifying and blocking the malware that is used to propagate this type</a:t>
            </a:r>
            <a:endParaRPr lang="en-US" sz="700" dirty="0" smtClean="0">
              <a:latin typeface="Arial" panose="020B0604020202020204" pitchFamily="34" charset="0"/>
              <a:ea typeface="MS PGothic" panose="020B0600070205080204" pitchFamily="-65" charset="-128"/>
            </a:endParaRPr>
          </a:p>
          <a:p>
            <a:pPr>
              <a:lnSpc>
                <a:spcPct val="80000"/>
              </a:lnSpc>
            </a:pPr>
            <a:r>
              <a:rPr lang="en-US" sz="700" dirty="0" smtClean="0">
                <a:latin typeface="Arial" panose="020B0604020202020204" pitchFamily="34" charset="0"/>
                <a:ea typeface="MS PGothic" panose="020B0600070205080204" pitchFamily="-65" charset="-128"/>
              </a:rPr>
              <a:t>of payload.</a:t>
            </a:r>
            <a:endParaRPr lang="en-US" sz="700" dirty="0" smtClean="0">
              <a:latin typeface="Arial" panose="020B0604020202020204" pitchFamily="34" charset="0"/>
              <a:ea typeface="MS PGothic" panose="020B0600070205080204" pitchFamily="-65" charset="-128"/>
            </a:endParaRPr>
          </a:p>
        </p:txBody>
      </p:sp>
      <p:sp>
        <p:nvSpPr>
          <p:cNvPr id="94212" name="Slide Number Placeholder 3"/>
          <p:cNvSpPr>
            <a:spLocks noGrp="1"/>
          </p:cNvSpPr>
          <p:nvPr>
            <p:ph type="sldNum" sz="quarter" idx="5"/>
          </p:nvPr>
        </p:nvSpPr>
        <p:spPr>
          <a:noFill/>
        </p:spPr>
        <p:txBody>
          <a:bodyPr/>
          <a:lstStyle/>
          <a:p>
            <a:fld id="{B50EAA6E-6854-4866-BCC3-1233EB2DE73E}" type="slidenum">
              <a:rPr lang="en-AU"/>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AF8046-0263-F74C-BDB1-E6E78A850B0B}" type="slidenum">
              <a:rPr lang="en-AU">
                <a:solidFill>
                  <a:srgbClr val="000000"/>
                </a:solidFill>
              </a:rPr>
            </a:fld>
            <a:endParaRPr lang="en-AU" dirty="0">
              <a:solidFill>
                <a:srgbClr val="000000"/>
              </a:solidFill>
            </a:endParaRPr>
          </a:p>
        </p:txBody>
      </p:sp>
      <p:sp>
        <p:nvSpPr>
          <p:cNvPr id="206852" name="Rectangle 4"/>
          <p:cNvSpPr>
            <a:spLocks noGrp="1" noRot="1" noChangeAspect="1" noChangeArrowheads="1" noTextEdit="1"/>
          </p:cNvSpPr>
          <p:nvPr>
            <p:ph type="sldImg"/>
          </p:nvPr>
        </p:nvSpPr>
        <p:spPr/>
      </p:sp>
      <p:sp>
        <p:nvSpPr>
          <p:cNvPr id="206853" name="Rectangle 5"/>
          <p:cNvSpPr>
            <a:spLocks noGrp="1" noChangeArrowheads="1"/>
          </p:cNvSpPr>
          <p:nvPr>
            <p:ph type="body" idx="1"/>
          </p:nvPr>
        </p:nvSpPr>
        <p:spPr/>
        <p:txBody>
          <a:bodyPr/>
          <a:lstStyle/>
          <a:p>
            <a:r>
              <a:rPr lang="en-US" dirty="0">
                <a:latin typeface="Times New Roman" panose="02020603050405020304" pitchFamily="-107" charset="0"/>
              </a:rPr>
              <a:t>Chapter </a:t>
            </a:r>
            <a:r>
              <a:rPr lang="en-US" dirty="0" smtClean="0">
                <a:latin typeface="Times New Roman" panose="02020603050405020304" pitchFamily="-107" charset="0"/>
              </a:rPr>
              <a:t>6 </a:t>
            </a:r>
            <a:r>
              <a:rPr lang="en-US" dirty="0">
                <a:latin typeface="Times New Roman" panose="02020603050405020304" pitchFamily="-107" charset="0"/>
              </a:rPr>
              <a:t>summary.</a:t>
            </a:r>
            <a:endParaRPr lang="en-US" dirty="0">
              <a:latin typeface="Times New Roman" panose="02020603050405020304" pitchFamily="-107"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fld>
            <a:endParaRPr lang="en-AU"/>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p:spPr>
        <p:txBody>
          <a:bodyPr/>
          <a:lstStyle/>
          <a:p>
            <a:pPr eaLnBrk="1" hangingPunct="1"/>
            <a:r>
              <a:rPr lang="en-US" dirty="0" smtClean="0">
                <a:latin typeface="Arial" panose="020B0604020202020204" pitchFamily="34" charset="0"/>
                <a:ea typeface="MS PGothic" panose="020B0600070205080204" pitchFamily="-65" charset="-128"/>
              </a:rPr>
              <a:t>A number of authors attempt to classify malware, as shown in the survey and proposal</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of [HANS04]. Although a range of aspects can be used, one useful approach</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classifies malware into two broad categories, based first on how it spreads or propagates</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to reach the desired targets; and then on the actions or payloads it performs</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once a target is reached.</a:t>
            </a:r>
            <a:endParaRPr lang="en-US" dirty="0" smtClean="0">
              <a:latin typeface="Arial" panose="020B0604020202020204" pitchFamily="34" charset="0"/>
              <a:ea typeface="MS PGothic" panose="020B0600070205080204" pitchFamily="-65" charset="-128"/>
            </a:endParaRPr>
          </a:p>
          <a:p>
            <a:pPr eaLnBrk="1" hangingPunct="1"/>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Earlier approaches to malware classification distinguished between those that</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need a host program, being parasitic code such as viruses, and those that are independent,</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self-contained programs run on the system such as worms, </a:t>
            </a:r>
            <a:r>
              <a:rPr lang="en-US" dirty="0" err="1" smtClean="0">
                <a:latin typeface="Arial" panose="020B0604020202020204" pitchFamily="34" charset="0"/>
                <a:ea typeface="MS PGothic" panose="020B0600070205080204" pitchFamily="-65" charset="-128"/>
              </a:rPr>
              <a:t>trojans</a:t>
            </a:r>
            <a:r>
              <a:rPr lang="en-US" dirty="0" smtClean="0">
                <a:latin typeface="Arial" panose="020B0604020202020204" pitchFamily="34" charset="0"/>
                <a:ea typeface="MS PGothic" panose="020B0600070205080204" pitchFamily="-65" charset="-128"/>
              </a:rPr>
              <a:t>, and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bots. Another distinction used was between malware that does not replicate, such as</a:t>
            </a:r>
            <a:endParaRPr lang="en-US" dirty="0" smtClean="0">
              <a:latin typeface="Arial" panose="020B0604020202020204" pitchFamily="34" charset="0"/>
              <a:ea typeface="MS PGothic" panose="020B0600070205080204" pitchFamily="-65" charset="-128"/>
            </a:endParaRPr>
          </a:p>
          <a:p>
            <a:pPr eaLnBrk="1" hangingPunct="1"/>
            <a:r>
              <a:rPr lang="en-US" dirty="0" err="1" smtClean="0">
                <a:latin typeface="Arial" panose="020B0604020202020204" pitchFamily="34" charset="0"/>
                <a:ea typeface="MS PGothic" panose="020B0600070205080204" pitchFamily="-65" charset="-128"/>
              </a:rPr>
              <a:t>trojans</a:t>
            </a:r>
            <a:r>
              <a:rPr lang="en-US" dirty="0" smtClean="0">
                <a:latin typeface="Arial" panose="020B0604020202020204" pitchFamily="34" charset="0"/>
                <a:ea typeface="MS PGothic" panose="020B0600070205080204" pitchFamily="-65" charset="-128"/>
              </a:rPr>
              <a:t> and spam e-mail, and malware that does, including viruses and worms.</a:t>
            </a:r>
            <a:endParaRPr lang="en-US" dirty="0" smtClean="0">
              <a:latin typeface="Arial" panose="020B0604020202020204" pitchFamily="34" charset="0"/>
              <a:ea typeface="MS PGothic" panose="020B0600070205080204" pitchFamily="-65" charset="-128"/>
            </a:endParaRPr>
          </a:p>
          <a:p>
            <a:pPr eaLnBrk="1" hangingPunct="1"/>
            <a:endParaRPr lang="en-US"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fld>
            <a:endParaRPr lang="en-AU"/>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pPr eaLnBrk="1" hangingPunct="1"/>
            <a:r>
              <a:rPr lang="en-US" dirty="0" smtClean="0">
                <a:latin typeface="Arial" panose="020B0604020202020204" pitchFamily="34" charset="0"/>
                <a:ea typeface="MS PGothic" panose="020B0600070205080204" pitchFamily="-65" charset="-128"/>
              </a:rPr>
              <a:t>Propagation mechanisms include infection of existing executable or interpreted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content by viruses that is subsequently spread to other systems; exploit of software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vulnerabilities either locally or over a network by worms or drive-by-downloads to</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allow the malware to replicate; and social engineering attacks that convince users to</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bypass security mechanisms to install Trojans, or to respond to phishing attacks.</a:t>
            </a:r>
            <a:endParaRPr lang="en-US" dirty="0" smtClean="0">
              <a:latin typeface="Arial" panose="020B0604020202020204" pitchFamily="34" charset="0"/>
              <a:ea typeface="MS PGothic" panose="020B0600070205080204" pitchFamily="-65" charset="-128"/>
            </a:endParaRPr>
          </a:p>
          <a:p>
            <a:pPr eaLnBrk="1" hangingPunct="1"/>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Payload actions performed by malware once it reaches a target system can</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include corruption of system or data files; theft of service in order to make the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system a zombie agent of attack as part of a botnet; theft of information from the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system, especially of logins, passwords, or other personal details by </a:t>
            </a:r>
            <a:r>
              <a:rPr lang="en-US" dirty="0" err="1" smtClean="0">
                <a:latin typeface="Arial" panose="020B0604020202020204" pitchFamily="34" charset="0"/>
                <a:ea typeface="MS PGothic" panose="020B0600070205080204" pitchFamily="-65" charset="-128"/>
              </a:rPr>
              <a:t>keylogging</a:t>
            </a:r>
            <a:r>
              <a:rPr lang="en-US" dirty="0" smtClean="0">
                <a:latin typeface="Arial" panose="020B0604020202020204" pitchFamily="34" charset="0"/>
                <a:ea typeface="MS PGothic" panose="020B0600070205080204" pitchFamily="-65" charset="-128"/>
              </a:rPr>
              <a:t> or</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spyware programs; and </a:t>
            </a:r>
            <a:r>
              <a:rPr lang="en-US" dirty="0" err="1" smtClean="0">
                <a:latin typeface="Arial" panose="020B0604020202020204" pitchFamily="34" charset="0"/>
                <a:ea typeface="MS PGothic" panose="020B0600070205080204" pitchFamily="-65" charset="-128"/>
              </a:rPr>
              <a:t>stealthing</a:t>
            </a:r>
            <a:r>
              <a:rPr lang="en-US" dirty="0" smtClean="0">
                <a:latin typeface="Arial" panose="020B0604020202020204" pitchFamily="34" charset="0"/>
                <a:ea typeface="MS PGothic" panose="020B0600070205080204" pitchFamily="-65" charset="-128"/>
              </a:rPr>
              <a:t> where the malware hides its presence on the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system from attempts to detect and block it.</a:t>
            </a:r>
            <a:endParaRPr lang="en-US" dirty="0" smtClean="0">
              <a:latin typeface="Arial" panose="020B0604020202020204" pitchFamily="34" charset="0"/>
              <a:ea typeface="MS PGothic" panose="020B0600070205080204" pitchFamily="-65" charset="-128"/>
            </a:endParaRPr>
          </a:p>
          <a:p>
            <a:pPr eaLnBrk="1" hangingPunct="1"/>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While early malware tended to use a single means of propagation to deliver</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a single payload, as it evolved, we see a growth of blended malware that incorporates</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a range of both propagation mechanisms and payloads that increase its ability</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to spread, hide, and perform a range of actions on targets. A </a:t>
            </a:r>
            <a:r>
              <a:rPr lang="en-US" b="1" dirty="0" smtClean="0">
                <a:latin typeface="Arial" panose="020B0604020202020204" pitchFamily="34" charset="0"/>
                <a:ea typeface="MS PGothic" panose="020B0600070205080204" pitchFamily="-65" charset="-128"/>
              </a:rPr>
              <a:t>blended attack </a:t>
            </a:r>
            <a:r>
              <a:rPr lang="en-US" b="0" dirty="0" smtClean="0">
                <a:latin typeface="Arial" panose="020B0604020202020204" pitchFamily="34" charset="0"/>
                <a:ea typeface="MS PGothic" panose="020B0600070205080204" pitchFamily="-65" charset="-128"/>
              </a:rPr>
              <a:t>uses</a:t>
            </a:r>
            <a:endParaRPr lang="en-US" b="0"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multiple methods of infection or propagation, to maximize the speed of contagion</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and the severity of the attack. Some malware even support an update mechanism</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that allows it to change the range of propagation and payload mechanisms utilized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once it is deployed.</a:t>
            </a:r>
            <a:endParaRPr lang="en-US" dirty="0" smtClean="0">
              <a:latin typeface="Arial" panose="020B0604020202020204" pitchFamily="34" charset="0"/>
              <a:ea typeface="MS PGothic" panose="020B0600070205080204" pitchFamily="-65" charset="-128"/>
            </a:endParaRPr>
          </a:p>
          <a:p>
            <a:pPr eaLnBrk="1" hangingPunct="1"/>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In the following sections, we survey these various categories of malware, and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then follow with a discussion of appropriate countermeasures.</a:t>
            </a:r>
            <a:endParaRPr lang="en-US"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fld>
            <a:endParaRPr lang="en-AU"/>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first category of malware propagation concerns parasitic software fragments that</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attach themselves to some existing executable content. The fragment may be machine</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code that infects some existing application, utility, or system program, or even the</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code used to boot a computer system. Computer virus infections formed the majority</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of malware seen in the early personal computer era. The term “computer virus”</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is still often used to refer to malware in general, rather than just computer viruses</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specifically. More recently, the virus software fragment has been some form of scripting</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code, typically used to support active content within data files such as Microsoft</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Word documents, Excel spreadsheets, or Adobe PDF documents.</a:t>
            </a:r>
            <a:endParaRPr lang="en-US" sz="1400" dirty="0" smtClean="0">
              <a:latin typeface="Arial" panose="020B0604020202020204" pitchFamily="34" charset="0"/>
              <a:ea typeface="MS PGothic" panose="020B0600070205080204" pitchFamily="-65" charset="-128"/>
            </a:endParaRPr>
          </a:p>
          <a:p>
            <a:pPr eaLnBrk="1" hangingPunct="1"/>
            <a:endParaRPr lang="en-US" sz="1400" dirty="0" smtClean="0">
              <a:latin typeface="Arial" panose="020B0604020202020204" pitchFamily="34" charset="0"/>
              <a:ea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 A computer virus is a piece of software that can “infect” other programs, or indeed any</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type of executable content, by modifying them. The modification includes injecting</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the original code with a routine to make copies of the virus code, which can then go</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on to infect other content. Computer viruses first appeared in the early 1980s, and the</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term itself is attributed to Fred Cohen. Cohen is the author of a groundbreaking book</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on the subject [COHE94]. The Brain virus, first seen in 1986, was one of the first to</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r>
              <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rPr>
              <a:t>target MSDOS systems, and resulted in a significant number of infections for this time.</a:t>
            </a:r>
            <a:endParaRPr lang="en-US" sz="1400" kern="1200" dirty="0" smtClean="0">
              <a:solidFill>
                <a:schemeClr val="tx1"/>
              </a:solidFill>
              <a:effectLst/>
              <a:latin typeface="Arial" panose="020B0604020202020204" pitchFamily="34" charset="0"/>
              <a:ea typeface="MS PGothic" panose="020B0600070205080204" pitchFamily="-65" charset="-128"/>
              <a:cs typeface="MS PGothic" panose="020B0600070205080204" pitchFamily="-65" charset="-128"/>
            </a:endParaRPr>
          </a:p>
          <a:p>
            <a:pPr eaLnBrk="1" hangingPunct="1"/>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Biological viruses are tiny scraps of genetic code—DNA or RNA—that</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can take over the machinery of a living cell and trick it into making thousands of</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flawless replicas of the original virus. Like its biological counterpart, a computer</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virus carries in its instructional code the recipe for making perfect copies of itself.</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The typical virus becomes embedded in a program, or carrier of executable content,</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on a computer. Then, whenever the infected computer comes into contact with an</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uninfected piece of code, a fresh copy of the virus passes into the new location.</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Thus, the infection can spread from computer to computer, aided by unsuspecting</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users, who exchange these programs or carrier files on disk or USB stick; or who</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send them to one another over a network. In a network environment, the ability to</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access documents, applications, and system services on other computers provides a</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perfect culture for the spread of such viral code.</a:t>
            </a:r>
            <a:endParaRPr lang="en-US" sz="1400" dirty="0" smtClean="0">
              <a:latin typeface="Arial" panose="020B0604020202020204" pitchFamily="34" charset="0"/>
              <a:ea typeface="MS PGothic" panose="020B0600070205080204" pitchFamily="-65" charset="-128"/>
            </a:endParaRPr>
          </a:p>
          <a:p>
            <a:pPr eaLnBrk="1" hangingPunct="1"/>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A virus that attaches to an executable program can do anything that the</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program is permitted to do. It executes secretly when the host program is run. Once</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the virus code is executing, it can perform any function, such as erasing files and</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programs, that is allowed by the privileges of the current user. One reason viruses</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dominated the malware scene in earlier years was the lack of user authentication</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and access controls on personal computer systems at that time. This enabled a virus</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to infect any executable content on the system. The significant quantity of programs</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shared on floppy disk also enabled its easy, if somewhat slow, spread. The inclusion</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of tighter access controls on modern operating systems significantly hinders the</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ease of infection of such traditional, machine executable code, viruses. This resulted</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in the development of macro viruses that exploit the active content supported</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by some documents types, such as Microsoft Word or Excel files, or Adobe PDF</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documents. Such documents are easily modified and shared by users as part of their</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normal system use, and are not protected by the same access controls as programs.</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Currently, a viral mode of infection is typically one of several propagation mechanisms</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used by contemporary malware, which may also include worm and Trojan</a:t>
            </a:r>
            <a:endParaRPr lang="en-US" sz="1400" dirty="0" smtClean="0">
              <a:latin typeface="Arial" panose="020B0604020202020204" pitchFamily="34" charset="0"/>
              <a:ea typeface="MS PGothic" panose="020B0600070205080204" pitchFamily="-65" charset="-128"/>
            </a:endParaRPr>
          </a:p>
          <a:p>
            <a:pPr eaLnBrk="1" hangingPunct="1"/>
            <a:r>
              <a:rPr lang="en-US" sz="1400" dirty="0" smtClean="0">
                <a:latin typeface="Arial" panose="020B0604020202020204" pitchFamily="34" charset="0"/>
                <a:ea typeface="MS PGothic" panose="020B0600070205080204" pitchFamily="-65" charset="-128"/>
              </a:rPr>
              <a:t>capabilities.</a:t>
            </a:r>
            <a:endParaRPr lang="en-US" sz="140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fld>
            <a:endParaRPr lang="en-AU"/>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en-US" b="0" dirty="0" smtClean="0">
                <a:latin typeface="Arial" panose="020B0604020202020204" pitchFamily="34" charset="0"/>
                <a:ea typeface="MS PGothic" panose="020B0600070205080204" pitchFamily="-65" charset="-128"/>
              </a:rPr>
              <a:t>[AYCO06] states that a computer virus has three parts. More generally, many</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contemporary types of malware also include one or more variants of each of these</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components:</a:t>
            </a:r>
            <a:endParaRPr lang="en-US" b="0" dirty="0" smtClean="0">
              <a:latin typeface="Arial" panose="020B0604020202020204" pitchFamily="34" charset="0"/>
              <a:ea typeface="MS PGothic" panose="020B0600070205080204" pitchFamily="-65" charset="-128"/>
            </a:endParaRPr>
          </a:p>
          <a:p>
            <a:pPr eaLnBrk="1" hangingPunct="1"/>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Infection mechanism</a:t>
            </a:r>
            <a:r>
              <a:rPr lang="en-US" b="0" dirty="0" smtClean="0">
                <a:latin typeface="Arial" panose="020B0604020202020204" pitchFamily="34" charset="0"/>
                <a:ea typeface="MS PGothic" panose="020B0600070205080204" pitchFamily="-65" charset="-128"/>
              </a:rPr>
              <a:t> : The means by which a virus spreads or propagates,</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enabling it to replicate. The mechanism is also referred to as the </a:t>
            </a:r>
            <a:r>
              <a:rPr lang="en-US" b="1" dirty="0" smtClean="0">
                <a:latin typeface="Arial" panose="020B0604020202020204" pitchFamily="34" charset="0"/>
                <a:ea typeface="MS PGothic" panose="020B0600070205080204" pitchFamily="-65" charset="-128"/>
              </a:rPr>
              <a:t>infection</a:t>
            </a:r>
            <a:endParaRPr lang="en-US" b="1" dirty="0" smtClean="0">
              <a:latin typeface="Arial" panose="020B0604020202020204" pitchFamily="34" charset="0"/>
              <a:ea typeface="MS PGothic" panose="020B0600070205080204" pitchFamily="-65" charset="-128"/>
            </a:endParaRPr>
          </a:p>
          <a:p>
            <a:pPr eaLnBrk="1" hangingPunct="1"/>
            <a:r>
              <a:rPr lang="en-US" b="1" dirty="0" smtClean="0">
                <a:latin typeface="Arial" panose="020B0604020202020204" pitchFamily="34" charset="0"/>
                <a:ea typeface="MS PGothic" panose="020B0600070205080204" pitchFamily="-65" charset="-128"/>
              </a:rPr>
              <a:t>vector</a:t>
            </a:r>
            <a:r>
              <a:rPr lang="en-US" b="0" dirty="0" smtClean="0">
                <a:latin typeface="Arial" panose="020B0604020202020204" pitchFamily="34" charset="0"/>
                <a:ea typeface="MS PGothic" panose="020B0600070205080204" pitchFamily="-65" charset="-128"/>
              </a:rPr>
              <a:t>.</a:t>
            </a:r>
            <a:endParaRPr lang="en-US" b="0" dirty="0" smtClean="0">
              <a:latin typeface="Arial" panose="020B0604020202020204" pitchFamily="34" charset="0"/>
              <a:ea typeface="MS PGothic" panose="020B0600070205080204" pitchFamily="-65" charset="-128"/>
            </a:endParaRPr>
          </a:p>
          <a:p>
            <a:pPr eaLnBrk="1" hangingPunct="1"/>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Trigger</a:t>
            </a:r>
            <a:r>
              <a:rPr lang="en-US" b="0" dirty="0" smtClean="0">
                <a:latin typeface="Arial" panose="020B0604020202020204" pitchFamily="34" charset="0"/>
                <a:ea typeface="MS PGothic" panose="020B0600070205080204" pitchFamily="-65" charset="-128"/>
              </a:rPr>
              <a:t>: The event or condition that determines when the payload is activated</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or delivered, sometimes known as a </a:t>
            </a:r>
            <a:r>
              <a:rPr lang="en-US" b="1" dirty="0" smtClean="0">
                <a:latin typeface="Arial" panose="020B0604020202020204" pitchFamily="34" charset="0"/>
                <a:ea typeface="MS PGothic" panose="020B0600070205080204" pitchFamily="-65" charset="-128"/>
              </a:rPr>
              <a:t>logic bomb.</a:t>
            </a:r>
            <a:endParaRPr lang="en-US" b="1" dirty="0" smtClean="0">
              <a:latin typeface="Arial" panose="020B0604020202020204" pitchFamily="34" charset="0"/>
              <a:ea typeface="MS PGothic" panose="020B0600070205080204" pitchFamily="-65" charset="-128"/>
            </a:endParaRPr>
          </a:p>
          <a:p>
            <a:pPr eaLnBrk="1" hangingPunct="1"/>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 </a:t>
            </a:r>
            <a:r>
              <a:rPr lang="en-US" b="1" dirty="0" smtClean="0">
                <a:latin typeface="Arial" panose="020B0604020202020204" pitchFamily="34" charset="0"/>
                <a:ea typeface="MS PGothic" panose="020B0600070205080204" pitchFamily="-65" charset="-128"/>
              </a:rPr>
              <a:t>Payload</a:t>
            </a:r>
            <a:r>
              <a:rPr lang="en-US" b="0" dirty="0" smtClean="0">
                <a:latin typeface="Arial" panose="020B0604020202020204" pitchFamily="34" charset="0"/>
                <a:ea typeface="MS PGothic" panose="020B0600070205080204" pitchFamily="-65" charset="-128"/>
              </a:rPr>
              <a:t>: What the virus does, besides spreading. The payload may involve</a:t>
            </a:r>
            <a:endParaRPr lang="en-US" b="0" dirty="0" smtClean="0">
              <a:latin typeface="Arial" panose="020B0604020202020204" pitchFamily="34" charset="0"/>
              <a:ea typeface="MS PGothic" panose="020B0600070205080204" pitchFamily="-65" charset="-128"/>
            </a:endParaRPr>
          </a:p>
          <a:p>
            <a:pPr eaLnBrk="1" hangingPunct="1"/>
            <a:r>
              <a:rPr lang="en-US" b="0" dirty="0" smtClean="0">
                <a:latin typeface="Arial" panose="020B0604020202020204" pitchFamily="34" charset="0"/>
                <a:ea typeface="MS PGothic" panose="020B0600070205080204" pitchFamily="-65" charset="-128"/>
              </a:rPr>
              <a:t>damage or may involve benign but noticeable activity.</a:t>
            </a:r>
            <a:endParaRPr lang="en-US" b="0"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smtClean="0">
                <a:latin typeface="Arial" panose="020B0604020202020204" pitchFamily="34" charset="0"/>
                <a:ea typeface="MS PGothic" panose="020B0600070205080204" pitchFamily="-65" charset="-128"/>
              </a:rPr>
              <a:t>During its lifetime, a typical virus goes through the following four phases:</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 </a:t>
            </a:r>
            <a:r>
              <a:rPr lang="en-US" sz="1100" b="1" dirty="0" smtClean="0">
                <a:latin typeface="Arial" panose="020B0604020202020204" pitchFamily="34" charset="0"/>
                <a:ea typeface="MS PGothic" panose="020B0600070205080204" pitchFamily="-65" charset="-128"/>
              </a:rPr>
              <a:t>Dormant phase</a:t>
            </a:r>
            <a:r>
              <a:rPr lang="en-US" sz="1100" b="0" dirty="0" smtClean="0">
                <a:latin typeface="Arial" panose="020B0604020202020204" pitchFamily="34" charset="0"/>
                <a:ea typeface="MS PGothic" panose="020B0600070205080204" pitchFamily="-65" charset="-128"/>
              </a:rPr>
              <a:t>: The virus is idle. The virus will eventually be activated by</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some event, such as a date, the presence of another program or file, or the</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capacity of the disk exceeding some limit. Not all viruses have this stage.</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 </a:t>
            </a:r>
            <a:r>
              <a:rPr lang="en-US" sz="1100" b="1" dirty="0" smtClean="0">
                <a:latin typeface="Arial" panose="020B0604020202020204" pitchFamily="34" charset="0"/>
                <a:ea typeface="MS PGothic" panose="020B0600070205080204" pitchFamily="-65" charset="-128"/>
              </a:rPr>
              <a:t>Propagation phase:</a:t>
            </a:r>
            <a:r>
              <a:rPr lang="en-US" sz="1100" b="0" dirty="0" smtClean="0">
                <a:latin typeface="Arial" panose="020B0604020202020204" pitchFamily="34" charset="0"/>
                <a:ea typeface="MS PGothic" panose="020B0600070205080204" pitchFamily="-65" charset="-128"/>
              </a:rPr>
              <a:t> The virus places a copy of itself into other programs or</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into certain system areas on the disk. The copy may not be identical to the</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propagating version; viruses often morph to evade detection. Each infected</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program will now contain a clone of the virus, which will itself enter a propagation</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phase.</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 </a:t>
            </a:r>
            <a:r>
              <a:rPr lang="en-US" sz="1100" b="1" dirty="0" smtClean="0">
                <a:latin typeface="Arial" panose="020B0604020202020204" pitchFamily="34" charset="0"/>
                <a:ea typeface="MS PGothic" panose="020B0600070205080204" pitchFamily="-65" charset="-128"/>
              </a:rPr>
              <a:t>Triggering phase</a:t>
            </a:r>
            <a:r>
              <a:rPr lang="en-US" sz="1100" b="0" dirty="0" smtClean="0">
                <a:latin typeface="Arial" panose="020B0604020202020204" pitchFamily="34" charset="0"/>
                <a:ea typeface="MS PGothic" panose="020B0600070205080204" pitchFamily="-65" charset="-128"/>
              </a:rPr>
              <a:t>: The virus is activated to perform the function for which it</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was intended. As with the dormant phase, the triggering phase can be caused</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by a variety of system events, including a count of the number of times that</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this copy of the virus has made copies of itself.</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 </a:t>
            </a:r>
            <a:r>
              <a:rPr lang="en-US" sz="1100" b="1" dirty="0" smtClean="0">
                <a:latin typeface="Arial" panose="020B0604020202020204" pitchFamily="34" charset="0"/>
                <a:ea typeface="MS PGothic" panose="020B0600070205080204" pitchFamily="-65" charset="-128"/>
              </a:rPr>
              <a:t>Execution phase</a:t>
            </a:r>
            <a:r>
              <a:rPr lang="en-US" sz="1100" b="0" dirty="0" smtClean="0">
                <a:latin typeface="Arial" panose="020B0604020202020204" pitchFamily="34" charset="0"/>
                <a:ea typeface="MS PGothic" panose="020B0600070205080204" pitchFamily="-65" charset="-128"/>
              </a:rPr>
              <a:t>: The function is performed. The function may be harmless,</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such as a message on the screen, or damaging, such as the destruction of</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programs and data files.</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Most viruses that infect executable program files carry out their work in a</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manner that is specific to a particular operating system and, in some cases, specific</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to a particular hardware platform. Thus, they are designed to take advantage of the</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details and weaknesses of particular systems. Macro viruses though, target specific</a:t>
            </a:r>
            <a:endParaRPr lang="en-US" sz="1100" b="0" dirty="0" smtClean="0">
              <a:latin typeface="Arial" panose="020B0604020202020204" pitchFamily="34" charset="0"/>
              <a:ea typeface="MS PGothic" panose="020B0600070205080204" pitchFamily="-65" charset="-128"/>
            </a:endParaRPr>
          </a:p>
          <a:p>
            <a:pPr eaLnBrk="1" hangingPunct="1">
              <a:lnSpc>
                <a:spcPct val="90000"/>
              </a:lnSpc>
            </a:pPr>
            <a:r>
              <a:rPr lang="en-US" sz="1100" b="0" dirty="0" smtClean="0">
                <a:latin typeface="Arial" panose="020B0604020202020204" pitchFamily="34" charset="0"/>
                <a:ea typeface="MS PGothic" panose="020B0600070205080204" pitchFamily="-65" charset="-128"/>
              </a:rPr>
              <a:t>document types, which are often supported on a variety of systems.</a:t>
            </a:r>
            <a:endParaRPr lang="en-US" sz="1100" b="0" dirty="0" smtClean="0">
              <a:latin typeface="Arial" panose="020B0604020202020204" pitchFamily="34" charset="0"/>
              <a:ea typeface="MS PGothic" panose="020B0600070205080204" pitchFamily="-65" charset="-128"/>
            </a:endParaRPr>
          </a:p>
        </p:txBody>
      </p:sp>
      <p:sp>
        <p:nvSpPr>
          <p:cNvPr id="32772" name="Slide Number Placeholder 3"/>
          <p:cNvSpPr>
            <a:spLocks noGrp="1"/>
          </p:cNvSpPr>
          <p:nvPr>
            <p:ph type="sldNum" sz="quarter" idx="5"/>
          </p:nvPr>
        </p:nvSpPr>
        <p:spPr>
          <a:noFill/>
        </p:spPr>
        <p:txBody>
          <a:bodyPr/>
          <a:lstStyle/>
          <a:p>
            <a:fld id="{A76015EA-74A3-46FF-810D-644790A65482}" type="slidenum">
              <a:rPr lang="en-AU"/>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fld>
            <a:endParaRPr lang="en-AU"/>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p:spPr>
        <p:txBody>
          <a:bodyPr/>
          <a:lstStyle/>
          <a:p>
            <a:pPr eaLnBrk="1" hangingPunct="1"/>
            <a:r>
              <a:rPr lang="en-US" dirty="0" smtClean="0">
                <a:latin typeface="Arial" panose="020B0604020202020204" pitchFamily="34" charset="0"/>
                <a:ea typeface="MS PGothic" panose="020B0600070205080204" pitchFamily="-65" charset="-128"/>
              </a:rPr>
              <a:t>The next category of malware propagation concerns the exploit of software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vulnerabilities, such as those we discuss in Chapters 10 and 11 , which are commonly</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exploited by computer worms. A worm is a program that actively seeks out</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more machines to infect, and then each infected machine serves as an automated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launching pad for attacks on other machines. Worm programs exploit software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vulnerabilities in client or server programs to gain access to each new system. They</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can use network connections to spread from system to system. They can also spread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through shared media, such as USB drives or CD and DVD data disks. E-mail</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worms spread in macro or script code included in documents attached to e-mail or</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to instant messenger file transfers. Upon activation, the worm may replicate and</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propagate again. In addition to propagation, the worm usually carries some form of</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payload, such as those we discuss later.</a:t>
            </a:r>
            <a:endParaRPr lang="en-US" dirty="0" smtClean="0">
              <a:latin typeface="Arial" panose="020B0604020202020204" pitchFamily="34" charset="0"/>
              <a:ea typeface="MS PGothic" panose="020B0600070205080204" pitchFamily="-65" charset="-128"/>
            </a:endParaRPr>
          </a:p>
          <a:p>
            <a:pPr eaLnBrk="1" hangingPunct="1"/>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The concept of a computer worm was introduced in John Brunner’s 1975 SF</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novel </a:t>
            </a:r>
            <a:r>
              <a:rPr lang="en-US" i="1" dirty="0" smtClean="0">
                <a:latin typeface="Arial" panose="020B0604020202020204" pitchFamily="34" charset="0"/>
                <a:ea typeface="MS PGothic" panose="020B0600070205080204" pitchFamily="-65" charset="-128"/>
              </a:rPr>
              <a:t>The Shockwave Rider . The first known worm implementation was done in</a:t>
            </a:r>
            <a:endParaRPr lang="en-US" i="1"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Xerox Palo Alto Labs in the early 1980s. It was </a:t>
            </a:r>
            <a:r>
              <a:rPr lang="en-US" dirty="0" err="1" smtClean="0">
                <a:latin typeface="Arial" panose="020B0604020202020204" pitchFamily="34" charset="0"/>
                <a:ea typeface="MS PGothic" panose="020B0600070205080204" pitchFamily="-65" charset="-128"/>
              </a:rPr>
              <a:t>nonmalicious</a:t>
            </a:r>
            <a:r>
              <a:rPr lang="en-US" dirty="0" smtClean="0">
                <a:latin typeface="Arial" panose="020B0604020202020204" pitchFamily="34" charset="0"/>
                <a:ea typeface="MS PGothic" panose="020B0600070205080204" pitchFamily="-65" charset="-128"/>
              </a:rPr>
              <a:t>, searching for idle</a:t>
            </a:r>
            <a:endParaRPr lang="en-US" dirty="0" smtClean="0">
              <a:latin typeface="Arial" panose="020B0604020202020204" pitchFamily="34" charset="0"/>
              <a:ea typeface="MS PGothic" panose="020B0600070205080204" pitchFamily="-65" charset="-128"/>
            </a:endParaRPr>
          </a:p>
          <a:p>
            <a:pPr eaLnBrk="1" hangingPunct="1"/>
            <a:r>
              <a:rPr lang="en-US" dirty="0" smtClean="0">
                <a:latin typeface="Arial" panose="020B0604020202020204" pitchFamily="34" charset="0"/>
                <a:ea typeface="MS PGothic" panose="020B0600070205080204" pitchFamily="-65" charset="-128"/>
              </a:rPr>
              <a:t>systems to use to run a computationally intensive task.</a:t>
            </a:r>
            <a:endParaRPr lang="en-US" dirty="0" smtClean="0">
              <a:latin typeface="Times New Roman" panose="02020603050405020304" pitchFamily="-107" charset="0"/>
              <a:ea typeface="MS PGothic" panose="020B0600070205080204" pitchFamily="-65"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hasCustomPrompt="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A855AEC4-77F9-F44E-AF10-D517C4B655CE}" type="slidenum">
              <a:rPr lang="en-US" smtClean="0">
                <a:solidFill>
                  <a:prstClr val="white">
                    <a:lumMod val="65000"/>
                    <a:lumOff val="35000"/>
                  </a:prstClr>
                </a:solidFill>
                <a:ea typeface="+mn-ea"/>
              </a:rPr>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panose="02040502050505030304"/>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slideLayout" Target="../slideLayouts/slideLayout7.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7.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endParaRPr lang="en-US" sz="6000" dirty="0" smtClean="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endParaRPr lang="en-US" sz="60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lstStyle/>
          <a:p>
            <a:pPr eaLnBrk="1" hangingPunct="1"/>
            <a:r>
              <a:rPr lang="en-US" dirty="0" smtClean="0">
                <a:solidFill>
                  <a:schemeClr val="accent6">
                    <a:lumMod val="40000"/>
                    <a:lumOff val="60000"/>
                  </a:schemeClr>
                </a:solidFill>
                <a:effectLst/>
                <a:ea typeface="MS PGothic" panose="020B0600070205080204" pitchFamily="-65" charset="-128"/>
              </a:rPr>
              <a:t>Worm Replication</a:t>
            </a:r>
            <a:endParaRPr lang="en-US" dirty="0" smtClean="0">
              <a:solidFill>
                <a:schemeClr val="accent6">
                  <a:lumMod val="40000"/>
                  <a:lumOff val="60000"/>
                </a:schemeClr>
              </a:solidFill>
              <a:effectLst/>
              <a:ea typeface="MS PGothic" panose="020B0600070205080204" pitchFamily="-65" charset="-128"/>
            </a:endParaRPr>
          </a:p>
        </p:txBody>
      </p:sp>
      <p:graphicFrame>
        <p:nvGraphicFramePr>
          <p:cNvPr id="4" name="Content Placeholder 3"/>
          <p:cNvGraphicFramePr>
            <a:graphicFrameLocks noGrp="1"/>
          </p:cNvGraphicFramePr>
          <p:nvPr>
            <p:ph idx="4294967295"/>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endParaRPr>
          </a:p>
        </p:txBody>
      </p:sp>
      <p:graphicFrame>
        <p:nvGraphicFramePr>
          <p:cNvPr id="4" name="Table 3"/>
          <p:cNvGraphicFramePr>
            <a:graphicFrameLocks noGrp="1"/>
          </p:cNvGraphicFramePr>
          <p:nvPr/>
        </p:nvGraphicFramePr>
        <p:xfrm>
          <a:off x="0" y="762000"/>
          <a:ext cx="9144000" cy="6005195"/>
        </p:xfrm>
        <a:graphic>
          <a:graphicData uri="http://schemas.openxmlformats.org/drawingml/2006/table">
            <a:tbl>
              <a:tblPr/>
              <a:tblGrid>
                <a:gridCol w="1524000"/>
                <a:gridCol w="1828800"/>
                <a:gridCol w="5791200"/>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Melissa</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1998</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E-mail worm</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First to include virus, worm and Trojan in one package</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Code Red</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July 2001</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Exploited Microsoft IIS bug</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Probes random IP addresses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Consumes significant Internet capacity when active</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Code Red II</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August 2001</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Also targeted Microsoft IIS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Installs a backdoor for access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Nimda</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September 2001</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Had worm, virus and mobile code characteristics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Spread using e-mail, Windows shares, Web servers,  Web clients, backdoors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SQL Slammer</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Early 2003</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Exploited a buffer overflow vulnerability in SQL server</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compact and spread rapidly</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Sobig.F</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Late 2003</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Exploited open proxy servers to turn infected machines into spam engines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err="1" smtClean="0">
                          <a:ln>
                            <a:noFill/>
                          </a:ln>
                          <a:solidFill>
                            <a:schemeClr val="tx1"/>
                          </a:solidFill>
                          <a:effectLst/>
                          <a:latin typeface="+mn-lt"/>
                          <a:ea typeface="MS PGothic" panose="020B0600070205080204" pitchFamily="-65" charset="-128"/>
                        </a:rPr>
                        <a:t>Mydoom</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2004</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Mass-mailing e-mail worm</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Installed a backdoor in infected machines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Warezov</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2006</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Creates executables in system directories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Sends itself as an e-mail attachment</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Can disable security related products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err="1" smtClean="0">
                          <a:ln>
                            <a:noFill/>
                          </a:ln>
                          <a:solidFill>
                            <a:schemeClr val="tx1"/>
                          </a:solidFill>
                          <a:effectLst/>
                          <a:latin typeface="+mn-lt"/>
                          <a:ea typeface="MS PGothic" panose="020B0600070205080204" pitchFamily="-65" charset="-128"/>
                        </a:rPr>
                        <a:t>Conficker</a:t>
                      </a:r>
                      <a:r>
                        <a:rPr kumimoji="0" lang="en-US" sz="1400" b="1" i="0" u="none" strike="noStrike" cap="none" normalizeH="0" baseline="0" dirty="0" smtClean="0">
                          <a:ln>
                            <a:noFill/>
                          </a:ln>
                          <a:solidFill>
                            <a:schemeClr val="tx1"/>
                          </a:solidFill>
                          <a:effectLst/>
                          <a:latin typeface="+mn-lt"/>
                          <a:ea typeface="MS PGothic" panose="020B0600070205080204" pitchFamily="-65" charset="-128"/>
                        </a:rPr>
                        <a:t> (</a:t>
                      </a:r>
                      <a:r>
                        <a:rPr kumimoji="0" lang="en-US" sz="1400" b="1" i="0" u="none" strike="noStrike" cap="none" normalizeH="0" baseline="0" dirty="0" err="1" smtClean="0">
                          <a:ln>
                            <a:noFill/>
                          </a:ln>
                          <a:solidFill>
                            <a:schemeClr val="tx1"/>
                          </a:solidFill>
                          <a:effectLst/>
                          <a:latin typeface="+mn-lt"/>
                          <a:ea typeface="MS PGothic" panose="020B0600070205080204" pitchFamily="-65" charset="-128"/>
                        </a:rPr>
                        <a:t>Downadup</a:t>
                      </a:r>
                      <a:r>
                        <a:rPr kumimoji="0" lang="en-US" sz="1400" b="1" i="0" u="none" strike="noStrike" cap="none" normalizeH="0" baseline="0" dirty="0" smtClean="0">
                          <a:ln>
                            <a:noFill/>
                          </a:ln>
                          <a:solidFill>
                            <a:schemeClr val="tx1"/>
                          </a:solidFill>
                          <a:effectLst/>
                          <a:latin typeface="+mn-lt"/>
                          <a:ea typeface="MS PGothic" panose="020B0600070205080204" pitchFamily="-65" charset="-128"/>
                        </a:rPr>
                        <a:t>)</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November 2008</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Exploits a Windows buffer overflow vulnerability</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Most widespread infection since SQL Slammer</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Stuxnet</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chemeClr val="tx1"/>
                          </a:solidFill>
                          <a:effectLst/>
                          <a:latin typeface="+mn-lt"/>
                          <a:ea typeface="MS PGothic" panose="020B0600070205080204" pitchFamily="-65" charset="-128"/>
                        </a:rPr>
                        <a:t>2010</a:t>
                      </a:r>
                      <a:endParaRPr kumimoji="0" lang="en-US" sz="1400" b="1" i="0" u="none" strike="noStrike" cap="none" normalizeH="0" baseline="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Restricted rate of spread to reduce chance of detection</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dirty="0" smtClean="0">
                          <a:ln>
                            <a:noFill/>
                          </a:ln>
                          <a:solidFill>
                            <a:schemeClr val="tx1"/>
                          </a:solidFill>
                          <a:effectLst/>
                          <a:latin typeface="+mn-lt"/>
                          <a:ea typeface="MS PGothic" panose="020B0600070205080204" pitchFamily="-65" charset="-128"/>
                        </a:rPr>
                        <a:t>Targeted industrial control systems</a:t>
                      </a:r>
                      <a:endParaRPr kumimoji="0" lang="en-US" sz="1400" b="1" i="0" u="none" strike="noStrike" cap="none" normalizeH="0" baseline="0" dirty="0" smtClean="0">
                        <a:ln>
                          <a:noFill/>
                        </a:ln>
                        <a:solidFill>
                          <a:schemeClr val="tx1"/>
                        </a:solidFill>
                        <a:effectLst/>
                        <a:latin typeface="+mn-lt"/>
                        <a:ea typeface="MS PGothic" panose="020B0600070205080204"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smtClean="0">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lstStyle/>
          <a:p>
            <a:pPr eaLnBrk="1" hangingPunct="1"/>
            <a:r>
              <a:rPr lang="en-US" dirty="0" smtClean="0">
                <a:solidFill>
                  <a:schemeClr val="accent6">
                    <a:lumMod val="40000"/>
                    <a:lumOff val="60000"/>
                  </a:schemeClr>
                </a:solidFill>
                <a:effectLst/>
                <a:ea typeface="MS PGothic" panose="020B0600070205080204" pitchFamily="-65" charset="-128"/>
              </a:rPr>
              <a:t>Mobile Code</a:t>
            </a:r>
            <a:endParaRPr lang="en-US" dirty="0" smtClean="0">
              <a:solidFill>
                <a:schemeClr val="accent6">
                  <a:lumMod val="40000"/>
                  <a:lumOff val="60000"/>
                </a:schemeClr>
              </a:solidFill>
              <a:effectLst/>
              <a:ea typeface="MS PGothic" panose="020B0600070205080204" pitchFamily="-65" charset="-128"/>
            </a:endParaRPr>
          </a:p>
        </p:txBody>
      </p:sp>
      <p:sp>
        <p:nvSpPr>
          <p:cNvPr id="3" name="Content Placeholder 2"/>
          <p:cNvSpPr>
            <a:spLocks noGrp="1"/>
          </p:cNvSpPr>
          <p:nvPr>
            <p:ph idx="1"/>
          </p:nvPr>
        </p:nvSpPr>
        <p:spPr>
          <a:xfrm>
            <a:off x="457200" y="1268760"/>
            <a:ext cx="8229600" cy="5589240"/>
          </a:xfrm>
        </p:spPr>
        <p:txBody>
          <a:bodyPr wrap="square" numCol="1" anchor="t" anchorCtr="0" compatLnSpc="1">
            <a:normAutofit/>
          </a:bodyPr>
          <a:lstStyle/>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MS PGothic" panose="020B0600070205080204" pitchFamily="-65" charset="-128"/>
              </a:rPr>
              <a:t>NIST SP 800-28 defines mobile code as</a:t>
            </a:r>
            <a:endParaRPr lang="en-US" sz="1800" dirty="0" smtClean="0">
              <a:solidFill>
                <a:schemeClr val="tx1"/>
              </a:solidFill>
              <a:effectLst>
                <a:outerShdw blurRad="38100" dist="38100" dir="2700000" algn="tl">
                  <a:srgbClr val="0064E2"/>
                </a:outerShdw>
              </a:effectLst>
              <a:ea typeface="MS PGothic" panose="020B0600070205080204" pitchFamily="-65" charset="-128"/>
            </a:endParaRPr>
          </a:p>
          <a:p>
            <a:pPr marL="914400" lvl="2" indent="0">
              <a:buClr>
                <a:schemeClr val="accent6">
                  <a:lumMod val="60000"/>
                  <a:lumOff val="40000"/>
                </a:schemeClr>
              </a:buClr>
              <a:buSzPct val="140000"/>
              <a:buNone/>
            </a:pPr>
            <a:r>
              <a:rPr lang="en-US" sz="1400" dirty="0" smtClean="0">
                <a:solidFill>
                  <a:schemeClr val="tx1"/>
                </a:solidFill>
                <a:effectLst>
                  <a:outerShdw blurRad="38100" dist="38100" dir="2700000" algn="tl">
                    <a:srgbClr val="0064E2"/>
                  </a:outerShdw>
                </a:effectLst>
                <a:ea typeface="MS PGothic" panose="020B0600070205080204" pitchFamily="-65" charset="-128"/>
              </a:rPr>
              <a:t>“programs that can be shipped unchanged to a heterogeneous collection of platforms and executed with identical semantics”</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MS PGothic" panose="020B0600070205080204" pitchFamily="-65" charset="-128"/>
              </a:rPr>
              <a:t>T</a:t>
            </a:r>
            <a:r>
              <a:rPr lang="en-US" sz="1800" dirty="0" smtClean="0">
                <a:solidFill>
                  <a:schemeClr val="tx1"/>
                </a:solidFill>
                <a:effectLst>
                  <a:outerShdw blurRad="38100" dist="38100" dir="2700000" algn="tl">
                    <a:srgbClr val="0064E2"/>
                  </a:outerShdw>
                </a:effectLst>
                <a:ea typeface="MS PGothic" panose="020B0600070205080204" pitchFamily="-65" charset="-128"/>
              </a:rPr>
              <a:t>ransmitted from a remote system to a local system and then executed on the local system</a:t>
            </a:r>
            <a:endParaRPr lang="en-US" sz="18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MS PGothic" panose="020B0600070205080204" pitchFamily="-65" charset="-128"/>
              </a:rPr>
              <a:t>O</a:t>
            </a:r>
            <a:r>
              <a:rPr lang="en-US" sz="1800" dirty="0" smtClean="0">
                <a:solidFill>
                  <a:schemeClr val="tx1"/>
                </a:solidFill>
                <a:effectLst>
                  <a:outerShdw blurRad="38100" dist="38100" dir="2700000" algn="tl">
                    <a:srgbClr val="0064E2"/>
                  </a:outerShdw>
                </a:effectLst>
                <a:ea typeface="MS PGothic" panose="020B0600070205080204" pitchFamily="-65" charset="-128"/>
              </a:rPr>
              <a:t>ften acts as a mechanism for a virus, worm, or Trojan horse</a:t>
            </a:r>
            <a:endParaRPr lang="en-US" sz="18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MS PGothic" panose="020B0600070205080204" pitchFamily="-65" charset="-128"/>
              </a:rPr>
              <a:t>T</a:t>
            </a:r>
            <a:r>
              <a:rPr lang="en-US" sz="1800" dirty="0" smtClean="0">
                <a:solidFill>
                  <a:schemeClr val="tx1"/>
                </a:solidFill>
                <a:effectLst>
                  <a:outerShdw blurRad="38100" dist="38100" dir="2700000" algn="tl">
                    <a:srgbClr val="0064E2"/>
                  </a:outerShdw>
                </a:effectLst>
                <a:ea typeface="MS PGothic" panose="020B0600070205080204" pitchFamily="-65" charset="-128"/>
              </a:rPr>
              <a:t>akes advantage of vulnerabilities to perform its own exploits</a:t>
            </a:r>
            <a:endParaRPr lang="en-US" sz="18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MS PGothic" panose="020B0600070205080204" pitchFamily="-65" charset="-128"/>
              </a:rPr>
              <a:t>P</a:t>
            </a:r>
            <a:r>
              <a:rPr lang="en-US" sz="1800" dirty="0" smtClean="0">
                <a:solidFill>
                  <a:schemeClr val="tx1"/>
                </a:solidFill>
                <a:effectLst>
                  <a:outerShdw blurRad="38100" dist="38100" dir="2700000" algn="tl">
                    <a:srgbClr val="0064E2"/>
                  </a:outerShdw>
                </a:effectLst>
                <a:ea typeface="MS PGothic" panose="020B0600070205080204" pitchFamily="-65" charset="-128"/>
              </a:rPr>
              <a:t>opular vehicles include:</a:t>
            </a:r>
            <a:endParaRPr lang="en-US" sz="18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MS PGothic" panose="020B0600070205080204" pitchFamily="-65" charset="-128"/>
              </a:rPr>
              <a:t> Java applets</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MS PGothic" panose="020B0600070205080204" pitchFamily="-65" charset="-128"/>
              </a:rPr>
              <a:t>ActiveX</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MS PGothic" panose="020B0600070205080204" pitchFamily="-65" charset="-128"/>
              </a:rPr>
              <a:t>JavaScript</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MS PGothic" panose="020B0600070205080204" pitchFamily="-65" charset="-128"/>
              </a:rPr>
              <a:t>VBScript</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1800" dirty="0" smtClean="0">
                <a:solidFill>
                  <a:schemeClr val="tx1"/>
                </a:solidFill>
                <a:effectLst>
                  <a:outerShdw blurRad="38100" dist="38100" dir="2700000" algn="tl">
                    <a:srgbClr val="0064E2"/>
                  </a:outerShdw>
                </a:effectLst>
                <a:ea typeface="MS PGothic" panose="020B0600070205080204" pitchFamily="-65" charset="-128"/>
              </a:rPr>
              <a:t>Most common ways of using mobile code for malicious operations on local system are:</a:t>
            </a:r>
            <a:endParaRPr lang="en-US" sz="18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smtClean="0">
                <a:solidFill>
                  <a:schemeClr val="tx1"/>
                </a:solidFill>
                <a:effectLst>
                  <a:outerShdw blurRad="38100" dist="38100" dir="2700000" algn="tl">
                    <a:srgbClr val="0064E2"/>
                  </a:outerShdw>
                </a:effectLst>
                <a:ea typeface="MS PGothic" panose="020B0600070205080204" pitchFamily="-65" charset="-128"/>
              </a:rPr>
              <a:t>Cross-site scripting</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MS PGothic" panose="020B0600070205080204" pitchFamily="-65" charset="-128"/>
              </a:rPr>
              <a:t>I</a:t>
            </a:r>
            <a:r>
              <a:rPr lang="en-US" sz="1400" dirty="0" smtClean="0">
                <a:solidFill>
                  <a:schemeClr val="tx1"/>
                </a:solidFill>
                <a:effectLst>
                  <a:outerShdw blurRad="38100" dist="38100" dir="2700000" algn="tl">
                    <a:srgbClr val="0064E2"/>
                  </a:outerShdw>
                </a:effectLst>
                <a:ea typeface="MS PGothic" panose="020B0600070205080204" pitchFamily="-65" charset="-128"/>
              </a:rPr>
              <a:t>nteractive and dynamic Web sites</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MS PGothic" panose="020B0600070205080204" pitchFamily="-65" charset="-128"/>
              </a:rPr>
              <a:t>E</a:t>
            </a:r>
            <a:r>
              <a:rPr lang="en-US" sz="1400" dirty="0" smtClean="0">
                <a:solidFill>
                  <a:schemeClr val="tx1"/>
                </a:solidFill>
                <a:effectLst>
                  <a:outerShdw blurRad="38100" dist="38100" dir="2700000" algn="tl">
                    <a:srgbClr val="0064E2"/>
                  </a:outerShdw>
                </a:effectLst>
                <a:ea typeface="MS PGothic" panose="020B0600070205080204" pitchFamily="-65" charset="-128"/>
              </a:rPr>
              <a:t>-mail attachments</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MS PGothic" panose="020B0600070205080204" pitchFamily="-65" charset="-128"/>
              </a:rPr>
              <a:t>D</a:t>
            </a:r>
            <a:r>
              <a:rPr lang="en-US" sz="1400" dirty="0" smtClean="0">
                <a:solidFill>
                  <a:schemeClr val="tx1"/>
                </a:solidFill>
                <a:effectLst>
                  <a:outerShdw blurRad="38100" dist="38100" dir="2700000" algn="tl">
                    <a:srgbClr val="0064E2"/>
                  </a:outerShdw>
                </a:effectLst>
                <a:ea typeface="MS PGothic" panose="020B0600070205080204" pitchFamily="-65" charset="-128"/>
              </a:rPr>
              <a:t>ownloads from untrusted sites or of untrusted software</a:t>
            </a:r>
            <a:endParaRPr lang="en-US" sz="1400" dirty="0" smtClean="0">
              <a:solidFill>
                <a:schemeClr val="tx1"/>
              </a:solidFill>
              <a:effectLst>
                <a:outerShdw blurRad="38100" dist="38100" dir="2700000" algn="tl">
                  <a:srgbClr val="0064E2"/>
                </a:outerShdw>
              </a:effectLs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lstStyle/>
          <a:p>
            <a:pPr eaLnBrk="1" hangingPunct="1"/>
            <a:r>
              <a:rPr lang="en-US" dirty="0" smtClean="0">
                <a:solidFill>
                  <a:srgbClr val="EDD3B6"/>
                </a:solidFill>
                <a:effectLst/>
                <a:ea typeface="MS PGothic" panose="020B0600070205080204" pitchFamily="-65" charset="-128"/>
              </a:rPr>
              <a:t>Mobile Phone Worms</a:t>
            </a:r>
            <a:endParaRPr lang="en-US" dirty="0" smtClean="0">
              <a:solidFill>
                <a:srgbClr val="EDD3B6"/>
              </a:solidFill>
              <a:effectLst/>
              <a:ea typeface="MS PGothic" panose="020B0600070205080204" pitchFamily="-65" charset="-128"/>
            </a:endParaRPr>
          </a:p>
        </p:txBody>
      </p:sp>
      <p:sp>
        <p:nvSpPr>
          <p:cNvPr id="3" name="Content Placeholder 2"/>
          <p:cNvSpPr>
            <a:spLocks noGrp="1"/>
          </p:cNvSpPr>
          <p:nvPr>
            <p:ph idx="1"/>
          </p:nvPr>
        </p:nvSpPr>
        <p:spPr>
          <a:xfrm>
            <a:off x="457200" y="2057400"/>
            <a:ext cx="8229600" cy="4419600"/>
          </a:xfrm>
        </p:spPr>
        <p:txBody>
          <a:bodyPr wrap="square" numCol="1" anchor="t" anchorCtr="0" compatLnSpc="1"/>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MS PGothic" panose="020B0600070205080204" pitchFamily="-65" charset="-128"/>
              </a:rPr>
              <a:t>F</a:t>
            </a:r>
            <a:r>
              <a:rPr lang="en-US" sz="2200" dirty="0" smtClean="0">
                <a:solidFill>
                  <a:schemeClr val="tx1"/>
                </a:solidFill>
                <a:effectLst>
                  <a:outerShdw blurRad="38100" dist="38100" dir="2700000" algn="tl">
                    <a:srgbClr val="0064E2"/>
                  </a:outerShdw>
                </a:effectLst>
                <a:ea typeface="MS PGothic" panose="020B0600070205080204" pitchFamily="-65" charset="-128"/>
              </a:rPr>
              <a:t>irst discovery was </a:t>
            </a:r>
            <a:r>
              <a:rPr lang="en-US" sz="2200" dirty="0" err="1" smtClean="0">
                <a:solidFill>
                  <a:schemeClr val="tx1"/>
                </a:solidFill>
                <a:effectLst>
                  <a:outerShdw blurRad="38100" dist="38100" dir="2700000" algn="tl">
                    <a:srgbClr val="0064E2"/>
                  </a:outerShdw>
                </a:effectLst>
                <a:ea typeface="MS PGothic" panose="020B0600070205080204" pitchFamily="-65" charset="-128"/>
              </a:rPr>
              <a:t>Cabir</a:t>
            </a:r>
            <a:r>
              <a:rPr lang="en-US" sz="2200" dirty="0" smtClean="0">
                <a:solidFill>
                  <a:schemeClr val="tx1"/>
                </a:solidFill>
                <a:effectLst>
                  <a:outerShdw blurRad="38100" dist="38100" dir="2700000" algn="tl">
                    <a:srgbClr val="0064E2"/>
                  </a:outerShdw>
                </a:effectLst>
                <a:ea typeface="MS PGothic" panose="020B0600070205080204" pitchFamily="-65" charset="-128"/>
              </a:rPr>
              <a:t> worm in 2004</a:t>
            </a:r>
            <a:endParaRPr lang="en-US" sz="22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2200" dirty="0" smtClean="0">
                <a:solidFill>
                  <a:schemeClr val="tx1"/>
                </a:solidFill>
                <a:effectLst>
                  <a:outerShdw blurRad="38100" dist="38100" dir="2700000" algn="tl">
                    <a:srgbClr val="0064E2"/>
                  </a:outerShdw>
                </a:effectLst>
                <a:ea typeface="MS PGothic" panose="020B0600070205080204" pitchFamily="-65" charset="-128"/>
              </a:rPr>
              <a:t>Then </a:t>
            </a:r>
            <a:r>
              <a:rPr lang="en-US" sz="2200" dirty="0" err="1" smtClean="0">
                <a:solidFill>
                  <a:schemeClr val="tx1"/>
                </a:solidFill>
                <a:effectLst>
                  <a:outerShdw blurRad="38100" dist="38100" dir="2700000" algn="tl">
                    <a:srgbClr val="0064E2"/>
                  </a:outerShdw>
                </a:effectLst>
                <a:ea typeface="MS PGothic" panose="020B0600070205080204" pitchFamily="-65" charset="-128"/>
              </a:rPr>
              <a:t>Lasco</a:t>
            </a:r>
            <a:r>
              <a:rPr lang="en-US" sz="2200" dirty="0" smtClean="0">
                <a:solidFill>
                  <a:schemeClr val="tx1"/>
                </a:solidFill>
                <a:effectLst>
                  <a:outerShdw blurRad="38100" dist="38100" dir="2700000" algn="tl">
                    <a:srgbClr val="0064E2"/>
                  </a:outerShdw>
                </a:effectLst>
                <a:ea typeface="MS PGothic" panose="020B0600070205080204" pitchFamily="-65" charset="-128"/>
              </a:rPr>
              <a:t> and </a:t>
            </a:r>
            <a:r>
              <a:rPr lang="en-US" sz="2200" dirty="0" err="1" smtClean="0">
                <a:solidFill>
                  <a:schemeClr val="tx1"/>
                </a:solidFill>
                <a:effectLst>
                  <a:outerShdw blurRad="38100" dist="38100" dir="2700000" algn="tl">
                    <a:srgbClr val="0064E2"/>
                  </a:outerShdw>
                </a:effectLst>
                <a:ea typeface="MS PGothic" panose="020B0600070205080204" pitchFamily="-65" charset="-128"/>
              </a:rPr>
              <a:t>CommWarrior</a:t>
            </a:r>
            <a:r>
              <a:rPr lang="en-US" sz="2200" dirty="0" smtClean="0">
                <a:solidFill>
                  <a:schemeClr val="tx1"/>
                </a:solidFill>
                <a:effectLst>
                  <a:outerShdw blurRad="38100" dist="38100" dir="2700000" algn="tl">
                    <a:srgbClr val="0064E2"/>
                  </a:outerShdw>
                </a:effectLst>
                <a:ea typeface="MS PGothic" panose="020B0600070205080204" pitchFamily="-65" charset="-128"/>
              </a:rPr>
              <a:t> in 2005</a:t>
            </a:r>
            <a:endParaRPr lang="en-US" sz="22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MS PGothic" panose="020B0600070205080204" pitchFamily="-65" charset="-128"/>
              </a:rPr>
              <a:t>C</a:t>
            </a:r>
            <a:r>
              <a:rPr lang="en-US" sz="2200" dirty="0" smtClean="0">
                <a:solidFill>
                  <a:schemeClr val="tx1"/>
                </a:solidFill>
                <a:effectLst>
                  <a:outerShdw blurRad="38100" dist="38100" dir="2700000" algn="tl">
                    <a:srgbClr val="0064E2"/>
                  </a:outerShdw>
                </a:effectLst>
                <a:ea typeface="MS PGothic" panose="020B0600070205080204" pitchFamily="-65" charset="-128"/>
              </a:rPr>
              <a:t>ommunicate through Bluetooth wireless connections or MMS</a:t>
            </a:r>
            <a:endParaRPr lang="en-US" sz="22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MS PGothic" panose="020B0600070205080204" pitchFamily="-65" charset="-128"/>
              </a:rPr>
              <a:t>T</a:t>
            </a:r>
            <a:r>
              <a:rPr lang="en-US" sz="2200" dirty="0" smtClean="0">
                <a:solidFill>
                  <a:schemeClr val="tx1"/>
                </a:solidFill>
                <a:effectLst>
                  <a:outerShdw blurRad="38100" dist="38100" dir="2700000" algn="tl">
                    <a:srgbClr val="0064E2"/>
                  </a:outerShdw>
                </a:effectLst>
                <a:ea typeface="MS PGothic" panose="020B0600070205080204" pitchFamily="-65" charset="-128"/>
              </a:rPr>
              <a:t>arget is the smartphone</a:t>
            </a:r>
            <a:endParaRPr lang="en-US" sz="22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MS PGothic" panose="020B0600070205080204" pitchFamily="-65" charset="-128"/>
              </a:rPr>
              <a:t>C</a:t>
            </a:r>
            <a:r>
              <a:rPr lang="en-US" sz="2200" dirty="0" smtClean="0">
                <a:solidFill>
                  <a:schemeClr val="tx1"/>
                </a:solidFill>
                <a:effectLst>
                  <a:outerShdw blurRad="38100" dist="38100" dir="2700000" algn="tl">
                    <a:srgbClr val="0064E2"/>
                  </a:outerShdw>
                </a:effectLst>
                <a:ea typeface="MS PGothic" panose="020B0600070205080204" pitchFamily="-65" charset="-128"/>
              </a:rPr>
              <a:t>an completely disable the phone, delete data on the phone, or force the device to send costly messages</a:t>
            </a:r>
            <a:endParaRPr lang="en-US" sz="2200" dirty="0" smtClean="0">
              <a:solidFill>
                <a:schemeClr val="tx1"/>
              </a:solidFill>
              <a:effectLst>
                <a:outerShdw blurRad="38100" dist="38100" dir="2700000" algn="tl">
                  <a:srgbClr val="0064E2"/>
                </a:outerShdw>
              </a:effectLst>
              <a:ea typeface="MS PGothic" panose="020B0600070205080204" pitchFamily="-65" charset="-128"/>
            </a:endParaRPr>
          </a:p>
          <a:p>
            <a:pPr eaLnBrk="1" hangingPunct="1">
              <a:buClr>
                <a:schemeClr val="accent6">
                  <a:lumMod val="60000"/>
                  <a:lumOff val="40000"/>
                </a:schemeClr>
              </a:buClr>
              <a:buSzPct val="140000"/>
            </a:pPr>
            <a:r>
              <a:rPr lang="en-US" sz="2200" dirty="0" err="1" smtClean="0">
                <a:solidFill>
                  <a:schemeClr val="tx1"/>
                </a:solidFill>
                <a:effectLst>
                  <a:outerShdw blurRad="38100" dist="38100" dir="2700000" algn="tl">
                    <a:srgbClr val="0064E2"/>
                  </a:outerShdw>
                </a:effectLst>
                <a:ea typeface="MS PGothic" panose="020B0600070205080204" pitchFamily="-65" charset="-128"/>
              </a:rPr>
              <a:t>CommWarrior</a:t>
            </a:r>
            <a:r>
              <a:rPr lang="en-US" sz="2200" dirty="0" smtClean="0">
                <a:solidFill>
                  <a:schemeClr val="tx1"/>
                </a:solidFill>
                <a:effectLst>
                  <a:outerShdw blurRad="38100" dist="38100" dir="2700000" algn="tl">
                    <a:srgbClr val="0064E2"/>
                  </a:outerShdw>
                </a:effectLst>
                <a:ea typeface="MS PGothic" panose="020B0600070205080204" pitchFamily="-65" charset="-128"/>
              </a:rPr>
              <a:t> replicates by means of Bluetooth to other phones, sends itself as an MMS file to contacts and as an auto reply to incoming text messages</a:t>
            </a:r>
            <a:endParaRPr lang="en-US" sz="2200" dirty="0" smtClean="0">
              <a:solidFill>
                <a:schemeClr val="tx1"/>
              </a:solidFill>
              <a:effectLst>
                <a:outerShdw blurRad="38100" dist="38100" dir="2700000" algn="tl">
                  <a:srgbClr val="0064E2"/>
                </a:outerShdw>
              </a:effectLs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lstStyle/>
          <a:p>
            <a:pPr eaLnBrk="1" hangingPunct="1"/>
            <a:r>
              <a:rPr lang="en-US" dirty="0">
                <a:solidFill>
                  <a:schemeClr val="accent6">
                    <a:lumMod val="40000"/>
                    <a:lumOff val="60000"/>
                  </a:schemeClr>
                </a:solidFill>
              </a:rPr>
              <a:t>Drive-By-Downloads</a:t>
            </a:r>
            <a:endParaRPr lang="en-US" dirty="0">
              <a:solidFill>
                <a:schemeClr val="accent6">
                  <a:lumMod val="40000"/>
                  <a:lumOff val="60000"/>
                </a:schemeClr>
              </a:solidFill>
            </a:endParaRPr>
          </a:p>
        </p:txBody>
      </p:sp>
      <p:graphicFrame>
        <p:nvGraphicFramePr>
          <p:cNvPr id="7" name="Content Placeholder 6"/>
          <p:cNvGraphicFramePr>
            <a:graphicFrameLocks noGrp="1"/>
          </p:cNvGraphicFramePr>
          <p:nvPr>
            <p:ph idx="1"/>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lstStyle/>
          <a:p>
            <a:pPr eaLnBrk="1" hangingPunct="1"/>
            <a:r>
              <a:rPr lang="en-US" dirty="0" smtClean="0">
                <a:solidFill>
                  <a:schemeClr val="accent6">
                    <a:lumMod val="40000"/>
                    <a:lumOff val="60000"/>
                  </a:schemeClr>
                </a:solidFill>
              </a:rPr>
              <a:t>Watering-Hole Attacks</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smtClean="0">
                <a:latin typeface="+mn-lt"/>
              </a:rPr>
              <a:t>A variant of drive-by-download used in highly targeted attacks</a:t>
            </a:r>
            <a:endParaRPr lang="en-US" dirty="0" smtClean="0">
              <a:latin typeface="+mn-lt"/>
            </a:endParaRPr>
          </a:p>
          <a:p>
            <a:pPr>
              <a:buClr>
                <a:schemeClr val="accent6">
                  <a:lumMod val="40000"/>
                  <a:lumOff val="60000"/>
                </a:schemeClr>
              </a:buClr>
              <a:buSzPct val="140000"/>
            </a:pPr>
            <a:r>
              <a:rPr lang="en-US" dirty="0" smtClean="0">
                <a:latin typeface="+mn-lt"/>
              </a:rPr>
              <a:t>The attacker researches their intended victims to identify websites they are likely to visit, then scans these sites to identify those with vulnerabilities that allow their compromise</a:t>
            </a:r>
            <a:endParaRPr lang="en-US" dirty="0" smtClean="0">
              <a:latin typeface="+mn-lt"/>
            </a:endParaRPr>
          </a:p>
          <a:p>
            <a:pPr>
              <a:buClr>
                <a:schemeClr val="accent6">
                  <a:lumMod val="40000"/>
                  <a:lumOff val="60000"/>
                </a:schemeClr>
              </a:buClr>
              <a:buSzPct val="140000"/>
            </a:pPr>
            <a:r>
              <a:rPr lang="en-US" dirty="0" smtClean="0">
                <a:latin typeface="+mn-lt"/>
              </a:rPr>
              <a:t>They then wait for one of their intended victims to visit one of the compromised sites</a:t>
            </a:r>
            <a:endParaRPr lang="en-US" dirty="0" smtClean="0">
              <a:latin typeface="+mn-lt"/>
            </a:endParaRPr>
          </a:p>
          <a:p>
            <a:pPr>
              <a:buClr>
                <a:schemeClr val="accent6">
                  <a:lumMod val="40000"/>
                  <a:lumOff val="60000"/>
                </a:schemeClr>
              </a:buClr>
              <a:buSzPct val="140000"/>
            </a:pPr>
            <a:r>
              <a:rPr lang="en-US" dirty="0" smtClean="0">
                <a:latin typeface="+mn-lt"/>
              </a:rPr>
              <a:t>Attack code may even be written so that it will only infect systems belonging to the target organization and take no action for other visitors to the site</a:t>
            </a:r>
            <a:endParaRPr lang="en-US" dirty="0" smtClean="0">
              <a:latin typeface="+mn-lt"/>
            </a:endParaRPr>
          </a:p>
          <a:p>
            <a:pPr>
              <a:buClr>
                <a:schemeClr val="accent6">
                  <a:lumMod val="40000"/>
                  <a:lumOff val="60000"/>
                </a:schemeClr>
              </a:buClr>
              <a:buSzPct val="140000"/>
            </a:pPr>
            <a:r>
              <a:rPr lang="en-US" dirty="0" smtClean="0">
                <a:latin typeface="+mn-lt"/>
              </a:rPr>
              <a:t>This greatly increases the likelihood of the site compromise remaining undetected</a:t>
            </a:r>
            <a:endParaRPr lang="en-US" dirty="0">
              <a:latin typeface="+mn-lt"/>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smtClean="0">
                <a:solidFill>
                  <a:schemeClr val="accent6">
                    <a:lumMod val="40000"/>
                    <a:lumOff val="60000"/>
                  </a:schemeClr>
                </a:solidFill>
              </a:rPr>
              <a:t>Malvertising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smtClean="0">
                <a:solidFill>
                  <a:schemeClr val="accent6">
                    <a:lumMod val="40000"/>
                    <a:lumOff val="60000"/>
                  </a:schemeClr>
                </a:solidFill>
              </a:rPr>
              <a:t>Clickjacking</a:t>
            </a:r>
            <a:r>
              <a:rPr lang="en-US" dirty="0" smtClean="0">
                <a:solidFill>
                  <a:schemeClr val="accent6">
                    <a:lumMod val="40000"/>
                    <a:lumOff val="60000"/>
                  </a:schemeClr>
                </a:solidFill>
              </a:rPr>
              <a:t> </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panose="020B0604020202020204" pitchFamily="34" charset="0"/>
              <a:buChar char="•"/>
            </a:pPr>
            <a:r>
              <a:rPr lang="en-US" dirty="0" smtClean="0">
                <a:solidFill>
                  <a:schemeClr val="tx1"/>
                </a:solidFill>
                <a:latin typeface="+mn-lt"/>
              </a:rPr>
              <a:t>Also known as a user-interface (UI) redress attack</a:t>
            </a:r>
            <a:endParaRPr lang="en-US" dirty="0" smtClean="0">
              <a:solidFill>
                <a:schemeClr val="tx1"/>
              </a:solidFill>
              <a:latin typeface="+mn-lt"/>
            </a:endParaRPr>
          </a:p>
          <a:p>
            <a:pPr>
              <a:buClr>
                <a:schemeClr val="accent6">
                  <a:lumMod val="60000"/>
                  <a:lumOff val="40000"/>
                </a:schemeClr>
              </a:buClr>
              <a:buSzPct val="140000"/>
              <a:buFont typeface="Arial" panose="020B0604020202020204" pitchFamily="34" charset="0"/>
              <a:buChar char="•"/>
            </a:pPr>
            <a:r>
              <a:rPr lang="en-US" dirty="0" smtClean="0">
                <a:solidFill>
                  <a:schemeClr val="tx1"/>
                </a:solidFill>
                <a:latin typeface="+mn-lt"/>
              </a:rPr>
              <a:t>Using a similar technique, keystrokes can also be hijacked</a:t>
            </a:r>
            <a:endParaRPr lang="en-US" dirty="0" smtClean="0">
              <a:solidFill>
                <a:schemeClr val="tx1"/>
              </a:solidFill>
              <a:latin typeface="+mn-lt"/>
            </a:endParaRPr>
          </a:p>
          <a:p>
            <a:pPr lvl="1">
              <a:buClr>
                <a:schemeClr val="accent6">
                  <a:lumMod val="60000"/>
                  <a:lumOff val="40000"/>
                </a:schemeClr>
              </a:buClr>
              <a:buSzPct val="140000"/>
              <a:buFont typeface="Arial" panose="020B0604020202020204" pitchFamily="34" charset="0"/>
              <a:buChar char="•"/>
            </a:pPr>
            <a:r>
              <a:rPr lang="en-US" dirty="0" smtClean="0">
                <a:solidFill>
                  <a:schemeClr val="tx1"/>
                </a:solidFill>
                <a:latin typeface="+mn-lt"/>
              </a:rPr>
              <a:t>A user can be led to believe they are typing in the password to their email or bank account, but are instead typing into an invisible frame controlled by the attacker</a:t>
            </a:r>
            <a:endParaRPr lang="en-US" dirty="0">
              <a:solidFill>
                <a:schemeClr val="tx1"/>
              </a:solidFill>
              <a:latin typeface="+mn-lt"/>
            </a:endParaRP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panose="020B0604020202020204" pitchFamily="34" charset="0"/>
              <a:buChar char="•"/>
            </a:pPr>
            <a:r>
              <a:rPr lang="en-US" dirty="0" smtClean="0">
                <a:solidFill>
                  <a:schemeClr val="tx1"/>
                </a:solidFill>
                <a:latin typeface="+mn-lt"/>
              </a:rPr>
              <a:t>Vulnerability used by an attacker to collect an infected user’s clicks</a:t>
            </a:r>
            <a:endParaRPr lang="en-US" dirty="0" smtClean="0">
              <a:solidFill>
                <a:schemeClr val="tx1"/>
              </a:solidFill>
              <a:latin typeface="+mn-lt"/>
            </a:endParaRPr>
          </a:p>
          <a:p>
            <a:pPr lvl="1">
              <a:spcAft>
                <a:spcPts val="1200"/>
              </a:spcAft>
              <a:buClr>
                <a:schemeClr val="accent6">
                  <a:lumMod val="60000"/>
                  <a:lumOff val="40000"/>
                </a:schemeClr>
              </a:buClr>
              <a:buSzPct val="140000"/>
              <a:buFont typeface="Arial" panose="020B0604020202020204" pitchFamily="34" charset="0"/>
              <a:buChar char="•"/>
            </a:pPr>
            <a:r>
              <a:rPr lang="en-US" sz="1900" dirty="0" smtClean="0">
                <a:solidFill>
                  <a:schemeClr val="tx1"/>
                </a:solidFill>
                <a:latin typeface="+mn-lt"/>
              </a:rPr>
              <a:t>The attacker can force the user to do a variety of things from adjusting the user’s computer settings to unwittingly sending the user to Web sites that might have malicious code</a:t>
            </a:r>
            <a:endParaRPr lang="en-US" sz="1900" dirty="0" smtClean="0">
              <a:solidFill>
                <a:schemeClr val="tx1"/>
              </a:solidFill>
              <a:latin typeface="+mn-lt"/>
            </a:endParaRPr>
          </a:p>
          <a:p>
            <a:pPr lvl="1">
              <a:spcAft>
                <a:spcPts val="1200"/>
              </a:spcAft>
              <a:buClr>
                <a:schemeClr val="accent6">
                  <a:lumMod val="60000"/>
                  <a:lumOff val="40000"/>
                </a:schemeClr>
              </a:buClr>
              <a:buSzPct val="140000"/>
              <a:buFont typeface="Arial" panose="020B0604020202020204" pitchFamily="34" charset="0"/>
              <a:buChar char="•"/>
            </a:pPr>
            <a:r>
              <a:rPr lang="en-US" sz="1900" dirty="0" smtClean="0">
                <a:solidFill>
                  <a:schemeClr val="tx1"/>
                </a:solidFill>
                <a:latin typeface="+mn-lt"/>
              </a:rPr>
              <a:t>By taking advantage of Adobe Flash or JavaScript an attacker could even place a button under or over a legitimate button making it difficult for users to detect</a:t>
            </a:r>
            <a:endParaRPr lang="en-US" sz="1900" dirty="0" smtClean="0">
              <a:solidFill>
                <a:schemeClr val="tx1"/>
              </a:solidFill>
              <a:latin typeface="+mn-lt"/>
            </a:endParaRPr>
          </a:p>
          <a:p>
            <a:pPr lvl="1">
              <a:spcAft>
                <a:spcPts val="1200"/>
              </a:spcAft>
              <a:buClr>
                <a:schemeClr val="accent6">
                  <a:lumMod val="60000"/>
                  <a:lumOff val="40000"/>
                </a:schemeClr>
              </a:buClr>
              <a:buSzPct val="140000"/>
              <a:buFont typeface="Arial" panose="020B0604020202020204" pitchFamily="34" charset="0"/>
              <a:buChar char="•"/>
            </a:pPr>
            <a:r>
              <a:rPr lang="en-US" sz="1900" dirty="0" smtClean="0">
                <a:solidFill>
                  <a:schemeClr val="tx1"/>
                </a:solidFill>
                <a:latin typeface="+mn-lt"/>
              </a:rPr>
              <a:t>A typical attack uses multiple transparent or opaque layers to trick a user into clicking on a button or link on another page when they were intending to click on the top level page</a:t>
            </a:r>
            <a:endParaRPr lang="en-US" sz="1900" dirty="0" smtClean="0">
              <a:solidFill>
                <a:schemeClr val="tx1"/>
              </a:solidFill>
              <a:latin typeface="+mn-lt"/>
            </a:endParaRPr>
          </a:p>
          <a:p>
            <a:pPr lvl="1">
              <a:spcAft>
                <a:spcPts val="1200"/>
              </a:spcAft>
              <a:buClr>
                <a:schemeClr val="accent6">
                  <a:lumMod val="60000"/>
                  <a:lumOff val="40000"/>
                </a:schemeClr>
              </a:buClr>
              <a:buSzPct val="140000"/>
              <a:buFont typeface="Arial" panose="020B0604020202020204" pitchFamily="34" charset="0"/>
              <a:buChar char="•"/>
            </a:pPr>
            <a:r>
              <a:rPr lang="en-US" sz="1900" dirty="0" smtClean="0">
                <a:solidFill>
                  <a:schemeClr val="tx1"/>
                </a:solidFill>
                <a:latin typeface="+mn-lt"/>
              </a:rPr>
              <a:t>The attacker is hijacking clicks meant for one page and routing them to another page</a:t>
            </a:r>
            <a:endParaRPr lang="en-US" sz="1900" dirty="0" smtClean="0">
              <a:solidFill>
                <a:schemeClr val="tx1"/>
              </a:solidFill>
              <a:latin typeface="+mn-lt"/>
            </a:endParaRPr>
          </a:p>
          <a:p>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6</a:t>
            </a:r>
            <a:endParaRPr lang="en-US" dirty="0"/>
          </a:p>
        </p:txBody>
      </p:sp>
      <p:sp>
        <p:nvSpPr>
          <p:cNvPr id="13" name="Subtitle 12"/>
          <p:cNvSpPr>
            <a:spLocks noGrp="1"/>
          </p:cNvSpPr>
          <p:nvPr>
            <p:ph type="subTitle" idx="1"/>
          </p:nvPr>
        </p:nvSpPr>
        <p:spPr/>
        <p:txBody>
          <a:bodyPr>
            <a:normAutofit/>
          </a:bodyPr>
          <a:lstStyle/>
          <a:p>
            <a:pPr algn="ctr"/>
            <a:r>
              <a:rPr lang="en-US" sz="3200" dirty="0" smtClean="0"/>
              <a:t>Malicious Software</a:t>
            </a:r>
            <a:endParaRPr lang="en-US" sz="3200" dirty="0" smtClean="0"/>
          </a:p>
          <a:p>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lstStyle/>
          <a:p>
            <a:pPr eaLnBrk="1" hangingPunct="1"/>
            <a:r>
              <a:rPr lang="en-US" dirty="0">
                <a:solidFill>
                  <a:schemeClr val="accent6">
                    <a:lumMod val="40000"/>
                    <a:lumOff val="60000"/>
                  </a:schemeClr>
                </a:solidFill>
              </a:rPr>
              <a:t>Social Engineering</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124744"/>
            <a:ext cx="8229600" cy="1295400"/>
          </a:xfrm>
        </p:spPr>
        <p:txBody>
          <a:bodyPr wrap="square" numCol="1" anchor="t" anchorCtr="0" compatLnSpc="1"/>
          <a:lstStyle/>
          <a:p>
            <a:pPr eaLnBrk="1" hangingPunct="1">
              <a:buClr>
                <a:schemeClr val="accent6">
                  <a:lumMod val="60000"/>
                  <a:lumOff val="40000"/>
                </a:schemeClr>
              </a:buClr>
              <a:buSzPct val="140000"/>
            </a:pPr>
            <a:r>
              <a:rPr lang="en-US" dirty="0" smtClean="0">
                <a:solidFill>
                  <a:schemeClr val="tx1"/>
                </a:solidFill>
                <a:effectLst>
                  <a:outerShdw blurRad="38100" dist="38100" dir="2700000" algn="tl">
                    <a:srgbClr val="0064E2"/>
                  </a:outerShdw>
                </a:effectLst>
                <a:latin typeface="+mn-lt"/>
                <a:ea typeface="MS PGothic" panose="020B0600070205080204" pitchFamily="-65" charset="-128"/>
              </a:rPr>
              <a:t>“Tricking” users to assist in the compromise of their own systems</a:t>
            </a:r>
            <a:endParaRPr lang="en-US" dirty="0" smtClean="0">
              <a:solidFill>
                <a:schemeClr val="tx1"/>
              </a:solidFill>
              <a:effectLst>
                <a:outerShdw blurRad="38100" dist="38100" dir="2700000" algn="tl">
                  <a:srgbClr val="0064E2"/>
                </a:outerShdw>
              </a:effectLst>
              <a:latin typeface="+mn-lt"/>
              <a:ea typeface="MS PGothic" panose="020B0600070205080204" pitchFamily="-65" charset="-128"/>
            </a:endParaRPr>
          </a:p>
        </p:txBody>
      </p:sp>
      <p:graphicFrame>
        <p:nvGraphicFramePr>
          <p:cNvPr id="4" name="Diagram 3"/>
          <p:cNvGraphicFramePr/>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ph type="title"/>
          </p:nvPr>
        </p:nvSpPr>
        <p:spPr/>
        <p:txBody>
          <a:bodyPr wrap="square" numCol="1" anchorCtr="0" compatLnSpc="1">
            <a:normAutofit/>
          </a:bodyPr>
          <a:lstStyle/>
          <a:p>
            <a:pPr eaLnBrk="1" hangingPunct="1"/>
            <a:r>
              <a:rPr lang="en-US" sz="4300" dirty="0" smtClean="0">
                <a:solidFill>
                  <a:schemeClr val="accent6">
                    <a:lumMod val="40000"/>
                    <a:lumOff val="60000"/>
                  </a:schemeClr>
                </a:solidFill>
                <a:effectLst/>
                <a:ea typeface="MS PGothic" panose="020B0600070205080204" pitchFamily="-65" charset="-128"/>
              </a:rPr>
              <a:t>Payload</a:t>
            </a:r>
            <a:br>
              <a:rPr lang="en-US" sz="4300" dirty="0" smtClean="0">
                <a:solidFill>
                  <a:schemeClr val="accent6">
                    <a:lumMod val="40000"/>
                    <a:lumOff val="60000"/>
                  </a:schemeClr>
                </a:solidFill>
                <a:effectLst/>
                <a:ea typeface="MS PGothic" panose="020B0600070205080204" pitchFamily="-65" charset="-128"/>
              </a:rPr>
            </a:br>
            <a:r>
              <a:rPr lang="en-US" sz="4300" dirty="0" smtClean="0">
                <a:solidFill>
                  <a:schemeClr val="accent6">
                    <a:lumMod val="40000"/>
                    <a:lumOff val="60000"/>
                  </a:schemeClr>
                </a:solidFill>
                <a:effectLst/>
                <a:ea typeface="MS PGothic" panose="020B0600070205080204" pitchFamily="-65" charset="-128"/>
              </a:rPr>
              <a:t>System Corruption</a:t>
            </a:r>
            <a:endParaRPr lang="en-US" sz="4300" dirty="0" smtClean="0">
              <a:solidFill>
                <a:schemeClr val="accent6">
                  <a:lumMod val="40000"/>
                  <a:lumOff val="60000"/>
                </a:schemeClr>
              </a:solidFill>
              <a:effectLs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smtClean="0">
                <a:solidFill>
                  <a:schemeClr val="accent6">
                    <a:lumMod val="40000"/>
                    <a:lumOff val="60000"/>
                  </a:schemeClr>
                </a:solidFill>
              </a:rPr>
              <a:t>Ransomware</a:t>
            </a:r>
            <a:endParaRPr lang="en-US" dirty="0">
              <a:solidFill>
                <a:schemeClr val="accent6">
                  <a:lumMod val="40000"/>
                  <a:lumOff val="60000"/>
                </a:schemeClr>
              </a:solidFill>
            </a:endParaRP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smtClean="0"/>
              <a:t>WannaCry</a:t>
            </a:r>
            <a:endParaRPr lang="en-US" dirty="0" smtClean="0"/>
          </a:p>
          <a:p>
            <a:pPr lvl="2">
              <a:buClr>
                <a:schemeClr val="accent6">
                  <a:lumMod val="60000"/>
                  <a:lumOff val="40000"/>
                </a:schemeClr>
              </a:buClr>
              <a:buSzPct val="140000"/>
            </a:pPr>
            <a:r>
              <a:rPr lang="en-US" dirty="0" smtClean="0"/>
              <a:t>Infected a large number of systems in many countries in May 2017</a:t>
            </a:r>
            <a:endParaRPr lang="en-US" dirty="0" smtClean="0"/>
          </a:p>
          <a:p>
            <a:pPr lvl="2">
              <a:buClr>
                <a:schemeClr val="accent6">
                  <a:lumMod val="60000"/>
                  <a:lumOff val="40000"/>
                </a:schemeClr>
              </a:buClr>
              <a:buSzPct val="140000"/>
            </a:pPr>
            <a:r>
              <a:rPr lang="en-US" dirty="0" smtClean="0"/>
              <a:t>When installed on infected systems, it encrypted a large number of files and then demanded a ransom payment in Bitcoins to recover them</a:t>
            </a:r>
            <a:endParaRPr lang="en-US" dirty="0" smtClean="0"/>
          </a:p>
          <a:p>
            <a:pPr lvl="2">
              <a:buClr>
                <a:schemeClr val="accent6">
                  <a:lumMod val="60000"/>
                  <a:lumOff val="40000"/>
                </a:schemeClr>
              </a:buClr>
              <a:buSzPct val="140000"/>
            </a:pPr>
            <a:r>
              <a:rPr lang="en-US" dirty="0" smtClean="0"/>
              <a:t>Recovery of this information was generally only possible if the organization had good backups and an appropriate incident response and disaster recovery plan</a:t>
            </a:r>
            <a:endParaRPr lang="en-US" dirty="0" smtClean="0"/>
          </a:p>
          <a:p>
            <a:pPr lvl="2">
              <a:buClr>
                <a:schemeClr val="accent6">
                  <a:lumMod val="60000"/>
                  <a:lumOff val="40000"/>
                </a:schemeClr>
              </a:buClr>
              <a:buSzPct val="140000"/>
            </a:pPr>
            <a:r>
              <a:rPr lang="en-US" dirty="0" smtClean="0"/>
              <a:t>Targets widened beyond personal computer systems to include mobile devices and Linux servers</a:t>
            </a:r>
            <a:endParaRPr lang="en-US" dirty="0" smtClean="0"/>
          </a:p>
          <a:p>
            <a:pPr lvl="2">
              <a:buClr>
                <a:schemeClr val="accent6">
                  <a:lumMod val="60000"/>
                  <a:lumOff val="40000"/>
                </a:schemeClr>
              </a:buClr>
              <a:buSzPct val="140000"/>
            </a:pPr>
            <a:r>
              <a:rPr lang="en-US" dirty="0" smtClean="0"/>
              <a:t>Tactics such as threatening to publish sensitive personal information, or to permanently destroy the encryption key after a short period of time, are sometimes used to increase the pressure on the victim to pay up</a:t>
            </a:r>
            <a:endParaRPr lang="en-US" dirty="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2057400"/>
            <a:ext cx="8229600" cy="5044008"/>
          </a:xfrm>
        </p:spPr>
        <p:txBody>
          <a:bodyPr wrap="square" numCol="1" anchor="t" anchorCtr="0" compatLnSpc="1"/>
          <a:lstStyle/>
          <a:p>
            <a:pPr eaLnBrk="1" hangingPunct="1">
              <a:buClr>
                <a:schemeClr val="accent6">
                  <a:lumMod val="60000"/>
                  <a:lumOff val="40000"/>
                </a:schemeClr>
              </a:buClr>
              <a:buFont typeface="Arial" panose="020B0604020202020204" pitchFamily="34" charset="0"/>
              <a:buChar char="•"/>
            </a:pPr>
            <a:r>
              <a:rPr lang="en-US" sz="2800" dirty="0">
                <a:latin typeface="+mn-lt"/>
                <a:ea typeface="MS PGothic" panose="020B0600070205080204" pitchFamily="-65" charset="-128"/>
              </a:rPr>
              <a:t>R</a:t>
            </a:r>
            <a:r>
              <a:rPr lang="en-US" sz="2800" dirty="0" smtClean="0">
                <a:latin typeface="+mn-lt"/>
                <a:ea typeface="MS PGothic" panose="020B0600070205080204" pitchFamily="-65" charset="-128"/>
              </a:rPr>
              <a:t>eal-world damage</a:t>
            </a:r>
            <a:endParaRPr lang="en-US" sz="2800" dirty="0" smtClean="0">
              <a:latin typeface="+mn-lt"/>
              <a:ea typeface="MS PGothic" panose="020B0600070205080204" pitchFamily="-65" charset="-128"/>
            </a:endParaRPr>
          </a:p>
          <a:p>
            <a:pPr lvl="2" eaLnBrk="1" hangingPunct="1">
              <a:buClr>
                <a:schemeClr val="accent6">
                  <a:lumMod val="60000"/>
                  <a:lumOff val="40000"/>
                </a:schemeClr>
              </a:buClr>
              <a:buFont typeface="Arial" panose="020B0604020202020204" pitchFamily="34" charset="0"/>
              <a:buChar char="•"/>
            </a:pPr>
            <a:r>
              <a:rPr lang="en-US" sz="2000" dirty="0">
                <a:latin typeface="+mn-lt"/>
                <a:ea typeface="MS PGothic" panose="020B0600070205080204" pitchFamily="-65" charset="-128"/>
              </a:rPr>
              <a:t>C</a:t>
            </a:r>
            <a:r>
              <a:rPr lang="en-US" sz="2000" dirty="0" smtClean="0">
                <a:latin typeface="+mn-lt"/>
                <a:ea typeface="MS PGothic" panose="020B0600070205080204" pitchFamily="-65" charset="-128"/>
              </a:rPr>
              <a:t>auses damage to physical equipment</a:t>
            </a:r>
            <a:endParaRPr lang="en-US" sz="2000" dirty="0" smtClean="0">
              <a:latin typeface="+mn-lt"/>
              <a:ea typeface="MS PGothic" panose="020B0600070205080204" pitchFamily="-65" charset="-128"/>
            </a:endParaRPr>
          </a:p>
          <a:p>
            <a:pPr lvl="3" eaLnBrk="1" hangingPunct="1">
              <a:buClr>
                <a:schemeClr val="accent6">
                  <a:lumMod val="60000"/>
                  <a:lumOff val="40000"/>
                </a:schemeClr>
              </a:buClr>
              <a:buFont typeface="Arial" panose="020B0604020202020204" pitchFamily="34" charset="0"/>
              <a:buChar char="•"/>
            </a:pPr>
            <a:r>
              <a:rPr lang="en-US" sz="1800" dirty="0" smtClean="0">
                <a:latin typeface="+mn-lt"/>
                <a:ea typeface="MS PGothic" panose="020B0600070205080204" pitchFamily="-65" charset="-128"/>
              </a:rPr>
              <a:t>Chernobyl virus rewrites BIOS code</a:t>
            </a:r>
            <a:endParaRPr lang="en-US" sz="1800" dirty="0" smtClean="0">
              <a:latin typeface="+mn-lt"/>
              <a:ea typeface="MS PGothic" panose="020B0600070205080204" pitchFamily="-65" charset="-128"/>
            </a:endParaRPr>
          </a:p>
          <a:p>
            <a:pPr lvl="2">
              <a:buClr>
                <a:schemeClr val="accent6">
                  <a:lumMod val="60000"/>
                  <a:lumOff val="40000"/>
                </a:schemeClr>
              </a:buClr>
              <a:buFont typeface="Arial" panose="020B0604020202020204" pitchFamily="34" charset="0"/>
              <a:buChar char="•"/>
            </a:pPr>
            <a:r>
              <a:rPr lang="en-US" sz="2000" dirty="0" err="1">
                <a:latin typeface="+mn-lt"/>
                <a:ea typeface="MS PGothic" panose="020B0600070205080204" pitchFamily="-65" charset="-128"/>
              </a:rPr>
              <a:t>Stuxnet</a:t>
            </a:r>
            <a:r>
              <a:rPr lang="en-US" sz="2000" dirty="0">
                <a:latin typeface="+mn-lt"/>
                <a:ea typeface="MS PGothic" panose="020B0600070205080204" pitchFamily="-65" charset="-128"/>
              </a:rPr>
              <a:t> worm</a:t>
            </a:r>
            <a:endParaRPr lang="en-US" sz="2000" dirty="0">
              <a:latin typeface="+mn-lt"/>
              <a:ea typeface="MS PGothic" panose="020B0600070205080204" pitchFamily="-65" charset="-128"/>
            </a:endParaRPr>
          </a:p>
          <a:p>
            <a:pPr lvl="3" eaLnBrk="1" hangingPunct="1">
              <a:buClr>
                <a:schemeClr val="accent6">
                  <a:lumMod val="60000"/>
                  <a:lumOff val="40000"/>
                </a:schemeClr>
              </a:buClr>
              <a:buFont typeface="Arial" panose="020B0604020202020204" pitchFamily="34" charset="0"/>
              <a:buChar char="•"/>
            </a:pPr>
            <a:r>
              <a:rPr lang="en-US" sz="1800" dirty="0">
                <a:latin typeface="+mn-lt"/>
                <a:ea typeface="MS PGothic" panose="020B0600070205080204" pitchFamily="-65" charset="-128"/>
              </a:rPr>
              <a:t>T</a:t>
            </a:r>
            <a:r>
              <a:rPr lang="en-US" sz="1800" dirty="0" smtClean="0">
                <a:latin typeface="+mn-lt"/>
                <a:ea typeface="MS PGothic" panose="020B0600070205080204" pitchFamily="-65" charset="-128"/>
              </a:rPr>
              <a:t>argets specific industrial control system software</a:t>
            </a:r>
            <a:endParaRPr lang="en-US" sz="1800" dirty="0" smtClean="0">
              <a:latin typeface="+mn-lt"/>
              <a:ea typeface="MS PGothic" panose="020B0600070205080204" pitchFamily="-65" charset="-128"/>
            </a:endParaRPr>
          </a:p>
          <a:p>
            <a:pPr lvl="2">
              <a:buClr>
                <a:schemeClr val="accent6">
                  <a:lumMod val="60000"/>
                  <a:lumOff val="40000"/>
                </a:schemeClr>
              </a:buClr>
              <a:buFont typeface="Arial" panose="020B0604020202020204" pitchFamily="34" charset="0"/>
              <a:buChar char="•"/>
            </a:pPr>
            <a:r>
              <a:rPr lang="en-US" sz="2000" dirty="0">
                <a:latin typeface="+mn-lt"/>
                <a:ea typeface="MS PGothic" panose="020B0600070205080204" pitchFamily="-65" charset="-128"/>
              </a:rPr>
              <a:t>There are concerns about using sophisticated targeted malware for  industrial sabotage</a:t>
            </a:r>
            <a:endParaRPr lang="en-US" sz="2000" dirty="0">
              <a:latin typeface="+mn-lt"/>
              <a:ea typeface="MS PGothic" panose="020B0600070205080204" pitchFamily="-65" charset="-128"/>
            </a:endParaRPr>
          </a:p>
          <a:p>
            <a:pPr marL="457200" lvl="2" indent="-457200" eaLnBrk="1" hangingPunct="1">
              <a:spcBef>
                <a:spcPts val="2000"/>
              </a:spcBef>
              <a:buClr>
                <a:schemeClr val="accent6">
                  <a:lumMod val="60000"/>
                  <a:lumOff val="40000"/>
                </a:schemeClr>
              </a:buClr>
              <a:buFont typeface="Arial" panose="020B0604020202020204" pitchFamily="34" charset="0"/>
              <a:buChar char="•"/>
            </a:pPr>
            <a:r>
              <a:rPr lang="en-US" sz="2800" dirty="0">
                <a:latin typeface="+mn-lt"/>
                <a:ea typeface="MS PGothic" panose="020B0600070205080204" pitchFamily="-65" charset="-128"/>
                <a:cs typeface="MS PGothic" panose="020B0600070205080204" pitchFamily="-65" charset="-128"/>
              </a:rPr>
              <a:t>L</a:t>
            </a:r>
            <a:r>
              <a:rPr lang="en-US" sz="2800" dirty="0" smtClean="0">
                <a:latin typeface="+mn-lt"/>
                <a:ea typeface="MS PGothic" panose="020B0600070205080204" pitchFamily="-65" charset="-128"/>
                <a:cs typeface="MS PGothic" panose="020B0600070205080204" pitchFamily="-65" charset="-128"/>
              </a:rPr>
              <a:t>ogic bomb</a:t>
            </a:r>
            <a:endParaRPr lang="en-US" sz="2800" dirty="0" smtClean="0">
              <a:latin typeface="+mn-lt"/>
              <a:ea typeface="MS PGothic" panose="020B0600070205080204" pitchFamily="-65" charset="-128"/>
              <a:cs typeface="MS PGothic" panose="020B0600070205080204" pitchFamily="-65" charset="-128"/>
            </a:endParaRPr>
          </a:p>
          <a:p>
            <a:pPr lvl="2" eaLnBrk="1" hangingPunct="1">
              <a:buClr>
                <a:schemeClr val="accent6">
                  <a:lumMod val="60000"/>
                  <a:lumOff val="40000"/>
                </a:schemeClr>
              </a:buClr>
              <a:buFont typeface="Arial" panose="020B0604020202020204" pitchFamily="34" charset="0"/>
              <a:buChar char="•"/>
            </a:pPr>
            <a:r>
              <a:rPr lang="en-US" sz="2000" dirty="0">
                <a:latin typeface="+mn-lt"/>
                <a:ea typeface="MS PGothic" panose="020B0600070205080204" pitchFamily="-65" charset="-128"/>
              </a:rPr>
              <a:t>C</a:t>
            </a:r>
            <a:r>
              <a:rPr lang="en-US" sz="2000" dirty="0" smtClean="0">
                <a:latin typeface="+mn-lt"/>
                <a:ea typeface="MS PGothic" panose="020B0600070205080204" pitchFamily="-65" charset="-128"/>
              </a:rPr>
              <a:t>ode embedded in the malware that is set to “explode” when certain conditions are met</a:t>
            </a:r>
            <a:endParaRPr lang="en-US" sz="2000" dirty="0" smtClean="0">
              <a:latin typeface="+mn-l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endParaRPr lang="en-US" dirty="0">
              <a:solidFill>
                <a:schemeClr val="accent6">
                  <a:lumMod val="40000"/>
                  <a:lumOff val="60000"/>
                </a:schemeClr>
              </a:solidFill>
            </a:endParaRP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lstStyle/>
          <a:p>
            <a:pPr eaLnBrk="1" hangingPunct="1">
              <a:lnSpc>
                <a:spcPct val="70000"/>
              </a:lnSpc>
              <a:spcAft>
                <a:spcPts val="600"/>
              </a:spcAft>
              <a:buClr>
                <a:schemeClr val="accent6">
                  <a:lumMod val="60000"/>
                  <a:lumOff val="40000"/>
                </a:schemeClr>
              </a:buClr>
              <a:buSzPct val="140000"/>
            </a:pPr>
            <a:r>
              <a:rPr lang="en-US" sz="2200" dirty="0">
                <a:latin typeface="+mn-lt"/>
                <a:ea typeface="MS PGothic" panose="020B0600070205080204" pitchFamily="-65" charset="-128"/>
              </a:rPr>
              <a:t>T</a:t>
            </a:r>
            <a:r>
              <a:rPr lang="en-US" sz="2200" dirty="0" smtClean="0">
                <a:latin typeface="+mn-lt"/>
                <a:ea typeface="MS PGothic" panose="020B0600070205080204" pitchFamily="-65" charset="-128"/>
              </a:rPr>
              <a:t>akes over another Internet attached computer and uses that computer to launch or manage attacks</a:t>
            </a:r>
            <a:endParaRPr lang="en-US" sz="2200" dirty="0" smtClean="0">
              <a:latin typeface="+mn-lt"/>
              <a:ea typeface="MS PGothic" panose="020B0600070205080204" pitchFamily="-65" charset="-128"/>
            </a:endParaRPr>
          </a:p>
          <a:p>
            <a:pPr eaLnBrk="1" hangingPunct="1">
              <a:lnSpc>
                <a:spcPct val="70000"/>
              </a:lnSpc>
              <a:spcAft>
                <a:spcPts val="600"/>
              </a:spcAft>
              <a:buClr>
                <a:schemeClr val="accent6">
                  <a:lumMod val="60000"/>
                  <a:lumOff val="40000"/>
                </a:schemeClr>
              </a:buClr>
              <a:buSzPct val="140000"/>
            </a:pPr>
            <a:r>
              <a:rPr lang="en-US" sz="2200" i="1" dirty="0">
                <a:latin typeface="+mn-lt"/>
                <a:ea typeface="MS PGothic" panose="020B0600070205080204" pitchFamily="-65" charset="-128"/>
              </a:rPr>
              <a:t>B</a:t>
            </a:r>
            <a:r>
              <a:rPr lang="en-US" sz="2200" i="1" dirty="0" smtClean="0">
                <a:latin typeface="+mn-lt"/>
                <a:ea typeface="MS PGothic" panose="020B0600070205080204" pitchFamily="-65" charset="-128"/>
              </a:rPr>
              <a:t>otnet</a:t>
            </a:r>
            <a:r>
              <a:rPr lang="en-US" sz="2200" dirty="0" smtClean="0">
                <a:latin typeface="+mn-lt"/>
                <a:ea typeface="MS PGothic" panose="020B0600070205080204" pitchFamily="-65" charset="-128"/>
              </a:rPr>
              <a:t> - collection of bots capable of acting in a coordinated manner</a:t>
            </a:r>
            <a:endParaRPr lang="en-US" sz="2200" dirty="0" smtClean="0">
              <a:latin typeface="+mn-lt"/>
              <a:ea typeface="MS PGothic" panose="020B0600070205080204" pitchFamily="-65" charset="-128"/>
            </a:endParaRPr>
          </a:p>
          <a:p>
            <a:pPr eaLnBrk="1" hangingPunct="1">
              <a:lnSpc>
                <a:spcPct val="70000"/>
              </a:lnSpc>
              <a:spcAft>
                <a:spcPts val="600"/>
              </a:spcAft>
              <a:buClr>
                <a:schemeClr val="accent6">
                  <a:lumMod val="60000"/>
                  <a:lumOff val="40000"/>
                </a:schemeClr>
              </a:buClr>
              <a:buSzPct val="140000"/>
            </a:pPr>
            <a:r>
              <a:rPr lang="en-US" sz="2200" dirty="0">
                <a:latin typeface="+mn-lt"/>
                <a:ea typeface="MS PGothic" panose="020B0600070205080204" pitchFamily="-65" charset="-128"/>
              </a:rPr>
              <a:t>U</a:t>
            </a:r>
            <a:r>
              <a:rPr lang="en-US" sz="2200" dirty="0" smtClean="0">
                <a:latin typeface="+mn-lt"/>
                <a:ea typeface="MS PGothic" panose="020B0600070205080204" pitchFamily="-65" charset="-128"/>
              </a:rPr>
              <a:t>ses:</a:t>
            </a:r>
            <a:endParaRPr lang="en-US" sz="22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D</a:t>
            </a:r>
            <a:r>
              <a:rPr lang="en-US" sz="1900" dirty="0" smtClean="0">
                <a:latin typeface="+mn-lt"/>
                <a:ea typeface="MS PGothic" panose="020B0600070205080204" pitchFamily="-65" charset="-128"/>
              </a:rPr>
              <a:t>istributed denial-of-service (</a:t>
            </a:r>
            <a:r>
              <a:rPr lang="en-US" sz="1900" dirty="0" err="1" smtClean="0">
                <a:latin typeface="+mn-lt"/>
                <a:ea typeface="MS PGothic" panose="020B0600070205080204" pitchFamily="-65" charset="-128"/>
              </a:rPr>
              <a:t>DDoS</a:t>
            </a:r>
            <a:r>
              <a:rPr lang="en-US" sz="1900" dirty="0" smtClean="0">
                <a:latin typeface="+mn-lt"/>
                <a:ea typeface="MS PGothic" panose="020B0600070205080204" pitchFamily="-65" charset="-128"/>
              </a:rPr>
              <a:t>) attacks</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S</a:t>
            </a:r>
            <a:r>
              <a:rPr lang="en-US" sz="1900" dirty="0" smtClean="0">
                <a:latin typeface="+mn-lt"/>
                <a:ea typeface="MS PGothic" panose="020B0600070205080204" pitchFamily="-65" charset="-128"/>
              </a:rPr>
              <a:t>pamming</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S</a:t>
            </a:r>
            <a:r>
              <a:rPr lang="en-US" sz="1900" dirty="0" smtClean="0">
                <a:latin typeface="+mn-lt"/>
                <a:ea typeface="MS PGothic" panose="020B0600070205080204" pitchFamily="-65" charset="-128"/>
              </a:rPr>
              <a:t>niffing traffic</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err="1">
                <a:latin typeface="+mn-lt"/>
                <a:ea typeface="MS PGothic" panose="020B0600070205080204" pitchFamily="-65" charset="-128"/>
              </a:rPr>
              <a:t>K</a:t>
            </a:r>
            <a:r>
              <a:rPr lang="en-US" sz="1900" dirty="0" err="1" smtClean="0">
                <a:latin typeface="+mn-lt"/>
                <a:ea typeface="MS PGothic" panose="020B0600070205080204" pitchFamily="-65" charset="-128"/>
              </a:rPr>
              <a:t>eylogging</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S</a:t>
            </a:r>
            <a:r>
              <a:rPr lang="en-US" sz="1900" dirty="0" smtClean="0">
                <a:latin typeface="+mn-lt"/>
                <a:ea typeface="MS PGothic" panose="020B0600070205080204" pitchFamily="-65" charset="-128"/>
              </a:rPr>
              <a:t>preading new malware</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I</a:t>
            </a:r>
            <a:r>
              <a:rPr lang="en-US" sz="1900" dirty="0" smtClean="0">
                <a:latin typeface="+mn-lt"/>
                <a:ea typeface="MS PGothic" panose="020B0600070205080204" pitchFamily="-65" charset="-128"/>
              </a:rPr>
              <a:t>nstalling advertisement add-ons and browser helper objects (BHOs)</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A</a:t>
            </a:r>
            <a:r>
              <a:rPr lang="en-US" sz="1900" dirty="0" smtClean="0">
                <a:latin typeface="+mn-lt"/>
                <a:ea typeface="MS PGothic" panose="020B0600070205080204" pitchFamily="-65" charset="-128"/>
              </a:rPr>
              <a:t>ttacking IRC chat networks</a:t>
            </a:r>
            <a:endParaRPr lang="en-US" sz="1900" dirty="0" smtClean="0">
              <a:latin typeface="+mn-lt"/>
              <a:ea typeface="MS PGothic" panose="020B0600070205080204"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MS PGothic" panose="020B0600070205080204" pitchFamily="-65" charset="-128"/>
              </a:rPr>
              <a:t>M</a:t>
            </a:r>
            <a:r>
              <a:rPr lang="en-US" sz="1900" dirty="0" smtClean="0">
                <a:latin typeface="+mn-lt"/>
                <a:ea typeface="MS PGothic" panose="020B0600070205080204" pitchFamily="-65" charset="-128"/>
              </a:rPr>
              <a:t>anipulating online polls/games</a:t>
            </a:r>
            <a:endParaRPr lang="en-US" sz="1900" dirty="0" smtClean="0">
              <a:latin typeface="+mn-l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lstStyle/>
          <a:p>
            <a:r>
              <a:rPr lang="en-US" dirty="0">
                <a:solidFill>
                  <a:schemeClr val="accent6">
                    <a:lumMod val="40000"/>
                    <a:lumOff val="60000"/>
                  </a:schemeClr>
                </a:solidFill>
              </a:rPr>
              <a:t>Remote Control Facility</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533400" y="1484784"/>
            <a:ext cx="8229600" cy="5044752"/>
          </a:xfrm>
        </p:spPr>
        <p:txBody>
          <a:bodyPr wrap="square" numCol="1" anchor="t" anchorCtr="0" compatLnSpc="1">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MS PGothic" panose="020B0600070205080204" pitchFamily="-65" charset="-128"/>
              </a:rPr>
              <a:t>D</a:t>
            </a:r>
            <a:r>
              <a:rPr lang="en-US" sz="2200" dirty="0" smtClean="0">
                <a:solidFill>
                  <a:schemeClr val="tx1"/>
                </a:solidFill>
                <a:effectLst>
                  <a:outerShdw blurRad="38100" dist="38100" dir="2700000" algn="tl">
                    <a:srgbClr val="0064E2"/>
                  </a:outerShdw>
                </a:effectLst>
                <a:latin typeface="+mn-lt"/>
                <a:ea typeface="MS PGothic" panose="020B0600070205080204" pitchFamily="-65" charset="-128"/>
              </a:rPr>
              <a:t>istinguishes a bot from a worm </a:t>
            </a:r>
            <a:endParaRPr lang="en-US" sz="22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MS PGothic" panose="020B0600070205080204" pitchFamily="-65" charset="-128"/>
              </a:rPr>
              <a:t>W</a:t>
            </a:r>
            <a:r>
              <a:rPr lang="en-US" sz="2000" dirty="0" smtClean="0">
                <a:solidFill>
                  <a:schemeClr val="tx1"/>
                </a:solidFill>
                <a:effectLst>
                  <a:outerShdw blurRad="38100" dist="38100" dir="2700000" algn="tl">
                    <a:srgbClr val="0064E2"/>
                  </a:outerShdw>
                </a:effectLst>
                <a:latin typeface="+mn-lt"/>
                <a:ea typeface="MS PGothic" panose="020B0600070205080204" pitchFamily="-65" charset="-128"/>
              </a:rPr>
              <a:t>orm propagates itself and activates itself</a:t>
            </a:r>
            <a:endParaRPr lang="en-US" sz="20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MS PGothic" panose="020B0600070205080204" pitchFamily="-65" charset="-128"/>
              </a:rPr>
              <a:t>B</a:t>
            </a:r>
            <a:r>
              <a:rPr lang="en-US" sz="2000" dirty="0" smtClean="0">
                <a:solidFill>
                  <a:schemeClr val="tx1"/>
                </a:solidFill>
                <a:effectLst>
                  <a:outerShdw blurRad="38100" dist="38100" dir="2700000" algn="tl">
                    <a:srgbClr val="0064E2"/>
                  </a:outerShdw>
                </a:effectLst>
                <a:latin typeface="+mn-lt"/>
                <a:ea typeface="MS PGothic" panose="020B0600070205080204" pitchFamily="-65" charset="-128"/>
              </a:rPr>
              <a:t>ot is initially controlled from some central facility</a:t>
            </a:r>
            <a:endParaRPr lang="en-US" sz="20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MS PGothic" panose="020B0600070205080204" pitchFamily="-65" charset="-128"/>
              </a:rPr>
              <a:t>T</a:t>
            </a:r>
            <a:r>
              <a:rPr lang="en-US" sz="2200" dirty="0" smtClean="0">
                <a:solidFill>
                  <a:schemeClr val="tx1"/>
                </a:solidFill>
                <a:effectLst>
                  <a:outerShdw blurRad="38100" dist="38100" dir="2700000" algn="tl">
                    <a:srgbClr val="0064E2"/>
                  </a:outerShdw>
                </a:effectLst>
                <a:latin typeface="+mn-lt"/>
                <a:ea typeface="MS PGothic" panose="020B0600070205080204" pitchFamily="-65" charset="-128"/>
              </a:rPr>
              <a:t>ypical means of implementing the remote control facility is on an IRC server</a:t>
            </a:r>
            <a:endParaRPr lang="en-US" sz="22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MS PGothic" panose="020B0600070205080204" pitchFamily="-65" charset="-128"/>
              </a:rPr>
              <a:t>Bots join a specific channel on this server and treat incoming messages as commands</a:t>
            </a:r>
            <a:endParaRPr lang="en-US" sz="2000" dirty="0">
              <a:solidFill>
                <a:schemeClr val="tx1"/>
              </a:solidFill>
              <a:effectLst>
                <a:outerShdw blurRad="38100" dist="38100" dir="2700000" algn="tl">
                  <a:srgbClr val="0064E2"/>
                </a:outerShdw>
              </a:effectLst>
              <a:latin typeface="+mn-lt"/>
              <a:ea typeface="MS PGothic" panose="020B0600070205080204" pitchFamily="-65" charset="-128"/>
            </a:endParaRP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MS PGothic" panose="020B0600070205080204" pitchFamily="-65" charset="-128"/>
              </a:rPr>
              <a:t>M</a:t>
            </a:r>
            <a:r>
              <a:rPr lang="en-US" sz="2000" dirty="0" smtClean="0">
                <a:solidFill>
                  <a:schemeClr val="tx1"/>
                </a:solidFill>
                <a:effectLst>
                  <a:outerShdw blurRad="38100" dist="38100" dir="2700000" algn="tl">
                    <a:srgbClr val="0064E2"/>
                  </a:outerShdw>
                </a:effectLst>
                <a:latin typeface="+mn-lt"/>
                <a:ea typeface="MS PGothic" panose="020B0600070205080204" pitchFamily="-65" charset="-128"/>
              </a:rPr>
              <a:t>ore recent botnets use covert communication channels via protocols such as HTTP</a:t>
            </a:r>
            <a:endParaRPr lang="en-US" sz="20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MS PGothic" panose="020B0600070205080204" pitchFamily="-65" charset="-128"/>
              </a:rPr>
              <a:t>D</a:t>
            </a:r>
            <a:r>
              <a:rPr lang="en-US" sz="2000" dirty="0" smtClean="0">
                <a:solidFill>
                  <a:schemeClr val="tx1"/>
                </a:solidFill>
                <a:effectLst>
                  <a:outerShdw blurRad="38100" dist="38100" dir="2700000" algn="tl">
                    <a:srgbClr val="0064E2"/>
                  </a:outerShdw>
                </a:effectLst>
                <a:latin typeface="+mn-lt"/>
                <a:ea typeface="MS PGothic" panose="020B0600070205080204" pitchFamily="-65" charset="-128"/>
              </a:rPr>
              <a:t>istributed control mechanisms use peer-to-peer protocols to avoid a single point of failure</a:t>
            </a:r>
            <a:endParaRPr lang="en-US" sz="20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eaLnBrk="1" hangingPunct="1">
              <a:lnSpc>
                <a:spcPct val="90000"/>
              </a:lnSpc>
            </a:pPr>
            <a:endParaRPr lang="en-US" sz="2200" dirty="0" smtClean="0">
              <a:effectLst>
                <a:outerShdw blurRad="38100" dist="38100" dir="2700000" algn="tl">
                  <a:srgbClr val="0064E2"/>
                </a:outerShdw>
              </a:effectLs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endParaRPr lang="en-US" dirty="0">
              <a:solidFill>
                <a:schemeClr val="accent6">
                  <a:lumMod val="40000"/>
                  <a:lumOff val="60000"/>
                </a:schemeClr>
              </a:solidFill>
            </a:endParaRPr>
          </a:p>
        </p:txBody>
      </p:sp>
      <p:graphicFrame>
        <p:nvGraphicFramePr>
          <p:cNvPr id="4" name="Content Placeholder 3"/>
          <p:cNvGraphicFramePr>
            <a:graphicFrameLocks noGrp="1"/>
          </p:cNvGraphicFramePr>
          <p:nvPr>
            <p:ph idx="1"/>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endParaRPr lang="en-US" dirty="0">
              <a:solidFill>
                <a:schemeClr val="accent6">
                  <a:lumMod val="40000"/>
                  <a:lumOff val="60000"/>
                </a:schemeClr>
              </a:solidFill>
            </a:endParaRPr>
          </a:p>
        </p:txBody>
      </p:sp>
      <p:sp>
        <p:nvSpPr>
          <p:cNvPr id="3" name="Content Placeholder 2"/>
          <p:cNvSpPr>
            <a:spLocks noGrp="1"/>
          </p:cNvSpPr>
          <p:nvPr>
            <p:ph sz="half" idx="2"/>
          </p:nvPr>
        </p:nvSpPr>
        <p:spPr>
          <a:xfrm>
            <a:off x="107504" y="1905000"/>
            <a:ext cx="4536504" cy="4953000"/>
          </a:xfrm>
        </p:spPr>
        <p:txBody>
          <a:bodyPr wrap="square" numCol="1" anchor="t" anchorCtr="0" compatLnSpc="1">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MS PGothic" panose="020B0600070205080204" pitchFamily="-65" charset="-128"/>
              </a:rPr>
              <a:t>Exploits social engineering to leverage the user’s trust by masquerading as communication from a trusted source</a:t>
            </a:r>
            <a:endParaRPr lang="en-US" sz="2000" dirty="0">
              <a:latin typeface="+mn-lt"/>
              <a:ea typeface="MS PGothic" panose="020B0600070205080204" pitchFamily="-65" charset="-128"/>
            </a:endParaRPr>
          </a:p>
          <a:p>
            <a:pPr lvl="2">
              <a:spcBef>
                <a:spcPts val="1010"/>
              </a:spcBef>
              <a:spcAft>
                <a:spcPts val="600"/>
              </a:spcAft>
              <a:buClr>
                <a:schemeClr val="accent6">
                  <a:lumMod val="60000"/>
                  <a:lumOff val="40000"/>
                </a:schemeClr>
              </a:buClr>
              <a:buSzPct val="140000"/>
            </a:pPr>
            <a:r>
              <a:rPr lang="en-US" sz="1800" dirty="0">
                <a:latin typeface="+mn-lt"/>
                <a:ea typeface="MS PGothic" panose="020B0600070205080204" pitchFamily="-65" charset="-128"/>
              </a:rPr>
              <a:t>Include a URL in a spam e-mail that links to a fake Web site that mimics the login page of a banking, gaming, or similar site</a:t>
            </a:r>
            <a:endParaRPr lang="en-US" sz="1800" dirty="0">
              <a:latin typeface="+mn-lt"/>
              <a:ea typeface="MS PGothic" panose="020B0600070205080204" pitchFamily="-65" charset="-128"/>
            </a:endParaRPr>
          </a:p>
          <a:p>
            <a:pPr lvl="2">
              <a:spcBef>
                <a:spcPts val="1010"/>
              </a:spcBef>
              <a:spcAft>
                <a:spcPts val="600"/>
              </a:spcAft>
              <a:buClr>
                <a:schemeClr val="accent6">
                  <a:lumMod val="60000"/>
                  <a:lumOff val="40000"/>
                </a:schemeClr>
              </a:buClr>
              <a:buSzPct val="140000"/>
            </a:pPr>
            <a:r>
              <a:rPr lang="en-US" sz="1800" dirty="0">
                <a:latin typeface="+mn-lt"/>
                <a:ea typeface="MS PGothic" panose="020B0600070205080204" pitchFamily="-65" charset="-128"/>
              </a:rPr>
              <a:t>Suggests that urgent action is required by the user to authenticate their account</a:t>
            </a:r>
            <a:endParaRPr lang="en-US" sz="1800" dirty="0">
              <a:latin typeface="+mn-lt"/>
              <a:ea typeface="MS PGothic" panose="020B0600070205080204" pitchFamily="-65" charset="-128"/>
            </a:endParaRPr>
          </a:p>
          <a:p>
            <a:pPr lvl="2">
              <a:spcBef>
                <a:spcPts val="1010"/>
              </a:spcBef>
              <a:spcAft>
                <a:spcPts val="600"/>
              </a:spcAft>
              <a:buClr>
                <a:schemeClr val="accent6">
                  <a:lumMod val="60000"/>
                  <a:lumOff val="40000"/>
                </a:schemeClr>
              </a:buClr>
              <a:buSzPct val="140000"/>
            </a:pPr>
            <a:r>
              <a:rPr lang="en-US" sz="1800" dirty="0">
                <a:latin typeface="+mn-lt"/>
                <a:ea typeface="MS PGothic" panose="020B0600070205080204" pitchFamily="-65" charset="-128"/>
              </a:rPr>
              <a:t>Attacker exploits the account using the captured credentials</a:t>
            </a:r>
            <a:endParaRPr lang="en-US" sz="1800" dirty="0">
              <a:latin typeface="+mn-lt"/>
              <a:ea typeface="MS PGothic" panose="020B0600070205080204" pitchFamily="-65" charset="-128"/>
            </a:endParaRP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MS PGothic" panose="020B0600070205080204" pitchFamily="-65" charset="-128"/>
              </a:rPr>
              <a:t>S</a:t>
            </a:r>
            <a:r>
              <a:rPr lang="en-US" sz="2200" dirty="0" smtClean="0">
                <a:latin typeface="+mn-lt"/>
                <a:ea typeface="MS PGothic" panose="020B0600070205080204" pitchFamily="-65" charset="-128"/>
              </a:rPr>
              <a:t>pear-phishing</a:t>
            </a:r>
            <a:endParaRPr lang="en-US" sz="2200" dirty="0" smtClean="0">
              <a:latin typeface="+mn-lt"/>
              <a:ea typeface="MS PGothic" panose="020B0600070205080204" pitchFamily="-65" charset="-128"/>
            </a:endParaRPr>
          </a:p>
          <a:p>
            <a:pPr lvl="2" eaLnBrk="1" hangingPunct="1">
              <a:lnSpc>
                <a:spcPct val="80000"/>
              </a:lnSpc>
              <a:spcBef>
                <a:spcPts val="1010"/>
              </a:spcBef>
              <a:buClr>
                <a:schemeClr val="accent6">
                  <a:lumMod val="60000"/>
                  <a:lumOff val="40000"/>
                </a:schemeClr>
              </a:buClr>
              <a:buSzPct val="140000"/>
            </a:pPr>
            <a:r>
              <a:rPr lang="en-US" sz="1900" dirty="0">
                <a:latin typeface="+mn-lt"/>
                <a:ea typeface="MS PGothic" panose="020B0600070205080204" pitchFamily="-65" charset="-128"/>
              </a:rPr>
              <a:t>R</a:t>
            </a:r>
            <a:r>
              <a:rPr lang="en-US" sz="1900" dirty="0" smtClean="0">
                <a:latin typeface="+mn-lt"/>
                <a:ea typeface="MS PGothic" panose="020B0600070205080204" pitchFamily="-65" charset="-128"/>
              </a:rPr>
              <a:t>ecipients are carefully researched by the attacker</a:t>
            </a:r>
            <a:endParaRPr lang="en-US" sz="1900" dirty="0" smtClean="0">
              <a:latin typeface="+mn-lt"/>
              <a:ea typeface="MS PGothic" panose="020B0600070205080204" pitchFamily="-65" charset="-128"/>
            </a:endParaRPr>
          </a:p>
          <a:p>
            <a:pPr lvl="2" eaLnBrk="1" hangingPunct="1">
              <a:lnSpc>
                <a:spcPct val="80000"/>
              </a:lnSpc>
              <a:spcBef>
                <a:spcPts val="1010"/>
              </a:spcBef>
              <a:buClr>
                <a:schemeClr val="accent6">
                  <a:lumMod val="60000"/>
                  <a:lumOff val="40000"/>
                </a:schemeClr>
              </a:buClr>
              <a:buSzPct val="140000"/>
            </a:pPr>
            <a:r>
              <a:rPr lang="en-US" sz="1900" dirty="0">
                <a:latin typeface="+mn-lt"/>
                <a:ea typeface="MS PGothic" panose="020B0600070205080204" pitchFamily="-65" charset="-128"/>
              </a:rPr>
              <a:t>E</a:t>
            </a:r>
            <a:r>
              <a:rPr lang="en-US" sz="1900" dirty="0" smtClean="0">
                <a:latin typeface="+mn-lt"/>
                <a:ea typeface="MS PGothic" panose="020B0600070205080204" pitchFamily="-65" charset="-128"/>
              </a:rPr>
              <a:t>-mail is crafted to specifically suit its                                              recipient, often quoting a range of information                                           to convince them of its authenticity</a:t>
            </a:r>
            <a:endParaRPr lang="en-US" sz="1900" dirty="0" smtClean="0">
              <a:latin typeface="+mn-lt"/>
              <a:ea typeface="MS PGothic" panose="020B0600070205080204" pitchFamily="-65" charset="-128"/>
            </a:endParaRPr>
          </a:p>
          <a:p>
            <a:pPr>
              <a:lnSpc>
                <a:spcPct val="80000"/>
              </a:lnSpc>
            </a:pPr>
            <a:endParaRPr lang="en-US" sz="1900" dirty="0" smtClean="0">
              <a:effectLst>
                <a:outerShdw blurRad="38100" dist="38100" dir="2700000" algn="tl">
                  <a:srgbClr val="0064E2"/>
                </a:outerShdw>
              </a:effectLs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normAutofit/>
          </a:bodyPr>
          <a:lstStyle/>
          <a:p>
            <a:pPr eaLnBrk="1" hangingPunct="1"/>
            <a:r>
              <a:rPr lang="en-US" sz="4300" dirty="0" smtClean="0">
                <a:solidFill>
                  <a:schemeClr val="accent6">
                    <a:lumMod val="40000"/>
                    <a:lumOff val="60000"/>
                  </a:schemeClr>
                </a:solidFill>
                <a:effectLst/>
                <a:ea typeface="MS PGothic" panose="020B0600070205080204" pitchFamily="-65" charset="-128"/>
              </a:rPr>
              <a:t>Payload – </a:t>
            </a:r>
            <a:r>
              <a:rPr lang="en-US" sz="4300" dirty="0" err="1" smtClean="0">
                <a:solidFill>
                  <a:schemeClr val="accent6">
                    <a:lumMod val="40000"/>
                    <a:lumOff val="60000"/>
                  </a:schemeClr>
                </a:solidFill>
                <a:effectLst/>
                <a:ea typeface="MS PGothic" panose="020B0600070205080204" pitchFamily="-65" charset="-128"/>
              </a:rPr>
              <a:t>Stealthing</a:t>
            </a:r>
            <a:br>
              <a:rPr lang="en-US" sz="4300" dirty="0" smtClean="0">
                <a:solidFill>
                  <a:schemeClr val="accent6">
                    <a:lumMod val="40000"/>
                    <a:lumOff val="60000"/>
                  </a:schemeClr>
                </a:solidFill>
                <a:effectLst/>
                <a:ea typeface="MS PGothic" panose="020B0600070205080204" pitchFamily="-65" charset="-128"/>
              </a:rPr>
            </a:br>
            <a:r>
              <a:rPr lang="en-US" sz="4300" dirty="0" smtClean="0">
                <a:solidFill>
                  <a:schemeClr val="accent6">
                    <a:lumMod val="40000"/>
                    <a:lumOff val="60000"/>
                  </a:schemeClr>
                </a:solidFill>
                <a:effectLst/>
                <a:ea typeface="MS PGothic" panose="020B0600070205080204" pitchFamily="-65" charset="-128"/>
              </a:rPr>
              <a:t>Backdoor</a:t>
            </a:r>
            <a:endParaRPr lang="en-US" sz="4300" dirty="0" smtClean="0">
              <a:solidFill>
                <a:schemeClr val="accent6">
                  <a:lumMod val="40000"/>
                  <a:lumOff val="60000"/>
                </a:schemeClr>
              </a:solidFill>
              <a:effectLst/>
              <a:ea typeface="MS PGothic" panose="020B0600070205080204" pitchFamily="-65" charset="-128"/>
            </a:endParaRPr>
          </a:p>
        </p:txBody>
      </p:sp>
      <p:sp>
        <p:nvSpPr>
          <p:cNvPr id="3" name="Content Placeholder 2"/>
          <p:cNvSpPr>
            <a:spLocks noGrp="1"/>
          </p:cNvSpPr>
          <p:nvPr>
            <p:ph idx="1"/>
          </p:nvPr>
        </p:nvSpPr>
        <p:spPr>
          <a:xfrm>
            <a:off x="467544" y="1844824"/>
            <a:ext cx="8229600" cy="4525963"/>
          </a:xfrm>
        </p:spPr>
        <p:txBody>
          <a:bodyPr wrap="square" numCol="1" anchor="t" anchorCtr="0" compatLnSpc="1"/>
          <a:lstStyle/>
          <a:p>
            <a:pPr eaLnBrk="1" hangingPunct="1">
              <a:buClr>
                <a:schemeClr val="accent6">
                  <a:lumMod val="60000"/>
                  <a:lumOff val="40000"/>
                </a:schemeClr>
              </a:buClr>
              <a:buSzPct val="140000"/>
            </a:pPr>
            <a:r>
              <a:rPr lang="en-US" dirty="0">
                <a:latin typeface="+mn-lt"/>
                <a:ea typeface="MS PGothic" panose="020B0600070205080204" pitchFamily="-65" charset="-128"/>
              </a:rPr>
              <a:t>A</a:t>
            </a:r>
            <a:r>
              <a:rPr lang="en-US" dirty="0" smtClean="0">
                <a:latin typeface="+mn-lt"/>
                <a:ea typeface="MS PGothic" panose="020B0600070205080204" pitchFamily="-65" charset="-128"/>
              </a:rPr>
              <a:t>lso known as a </a:t>
            </a:r>
            <a:r>
              <a:rPr lang="en-US" i="1" dirty="0" smtClean="0">
                <a:latin typeface="+mn-lt"/>
                <a:ea typeface="MS PGothic" panose="020B0600070205080204" pitchFamily="-65" charset="-128"/>
              </a:rPr>
              <a:t>trapdoor</a:t>
            </a:r>
            <a:endParaRPr lang="en-US" i="1" dirty="0" smtClean="0">
              <a:latin typeface="+mn-lt"/>
              <a:ea typeface="MS PGothic" panose="020B0600070205080204" pitchFamily="-65" charset="-128"/>
            </a:endParaRPr>
          </a:p>
          <a:p>
            <a:pPr eaLnBrk="1" hangingPunct="1">
              <a:buClr>
                <a:schemeClr val="accent6">
                  <a:lumMod val="60000"/>
                  <a:lumOff val="40000"/>
                </a:schemeClr>
              </a:buClr>
              <a:buSzPct val="140000"/>
            </a:pPr>
            <a:r>
              <a:rPr lang="en-US" dirty="0">
                <a:latin typeface="+mn-lt"/>
                <a:ea typeface="MS PGothic" panose="020B0600070205080204" pitchFamily="-65" charset="-128"/>
              </a:rPr>
              <a:t>S</a:t>
            </a:r>
            <a:r>
              <a:rPr lang="en-US" dirty="0" smtClean="0">
                <a:latin typeface="+mn-lt"/>
                <a:ea typeface="MS PGothic" panose="020B0600070205080204" pitchFamily="-65" charset="-128"/>
              </a:rPr>
              <a:t>ecret entry point into a program allowing the attacker to gain access and bypass the security access procedures</a:t>
            </a:r>
            <a:endParaRPr lang="en-US" dirty="0" smtClean="0">
              <a:latin typeface="+mn-lt"/>
              <a:ea typeface="MS PGothic" panose="020B0600070205080204" pitchFamily="-65" charset="-128"/>
            </a:endParaRPr>
          </a:p>
          <a:p>
            <a:pPr eaLnBrk="1" hangingPunct="1">
              <a:buClr>
                <a:schemeClr val="accent6">
                  <a:lumMod val="60000"/>
                  <a:lumOff val="40000"/>
                </a:schemeClr>
              </a:buClr>
              <a:buSzPct val="140000"/>
            </a:pPr>
            <a:r>
              <a:rPr lang="en-US" i="1" dirty="0">
                <a:latin typeface="+mn-lt"/>
                <a:ea typeface="MS PGothic" panose="020B0600070205080204" pitchFamily="-65" charset="-128"/>
              </a:rPr>
              <a:t>M</a:t>
            </a:r>
            <a:r>
              <a:rPr lang="en-US" i="1" dirty="0" smtClean="0">
                <a:latin typeface="+mn-lt"/>
                <a:ea typeface="MS PGothic" panose="020B0600070205080204" pitchFamily="-65" charset="-128"/>
              </a:rPr>
              <a:t>aintenance hook </a:t>
            </a:r>
            <a:r>
              <a:rPr lang="en-US" dirty="0" smtClean="0">
                <a:latin typeface="+mn-lt"/>
                <a:ea typeface="MS PGothic" panose="020B0600070205080204" pitchFamily="-65" charset="-128"/>
              </a:rPr>
              <a:t>is a backdoor used by Programmers to debug and test programs</a:t>
            </a:r>
            <a:endParaRPr lang="en-US" dirty="0" smtClean="0">
              <a:latin typeface="+mn-lt"/>
              <a:ea typeface="MS PGothic" panose="020B0600070205080204" pitchFamily="-65" charset="-128"/>
            </a:endParaRPr>
          </a:p>
          <a:p>
            <a:pPr eaLnBrk="1" hangingPunct="1">
              <a:buClr>
                <a:schemeClr val="accent6">
                  <a:lumMod val="60000"/>
                  <a:lumOff val="40000"/>
                </a:schemeClr>
              </a:buClr>
              <a:buSzPct val="140000"/>
            </a:pPr>
            <a:r>
              <a:rPr lang="en-US" dirty="0">
                <a:latin typeface="+mn-lt"/>
                <a:ea typeface="MS PGothic" panose="020B0600070205080204" pitchFamily="-65" charset="-128"/>
              </a:rPr>
              <a:t>D</a:t>
            </a:r>
            <a:r>
              <a:rPr lang="en-US" dirty="0" smtClean="0">
                <a:latin typeface="+mn-lt"/>
                <a:ea typeface="MS PGothic" panose="020B0600070205080204" pitchFamily="-65" charset="-128"/>
              </a:rPr>
              <a:t>ifficult to implement operating system                          controls for backdoors in applications</a:t>
            </a:r>
            <a:endParaRPr lang="en-US" dirty="0" smtClean="0">
              <a:latin typeface="+mn-l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lstStyle/>
          <a:p>
            <a:pPr eaLnBrk="1" hangingPunct="1">
              <a:buClr>
                <a:schemeClr val="accent6">
                  <a:lumMod val="60000"/>
                  <a:lumOff val="40000"/>
                </a:schemeClr>
              </a:buClr>
              <a:buSzPct val="140000"/>
            </a:pPr>
            <a:r>
              <a:rPr lang="en-US" sz="2800" dirty="0">
                <a:latin typeface="+mn-lt"/>
                <a:ea typeface="MS PGothic" panose="020B0600070205080204" pitchFamily="-65" charset="-128"/>
              </a:rPr>
              <a:t>S</a:t>
            </a:r>
            <a:r>
              <a:rPr lang="en-US" sz="2800" dirty="0" smtClean="0">
                <a:latin typeface="+mn-lt"/>
                <a:ea typeface="MS PGothic" panose="020B0600070205080204" pitchFamily="-65" charset="-128"/>
              </a:rPr>
              <a:t>et of hidden programs installed on a system to maintain covert access to that system </a:t>
            </a:r>
            <a:endParaRPr lang="en-US" sz="2800" dirty="0" smtClean="0">
              <a:latin typeface="+mn-lt"/>
              <a:ea typeface="MS PGothic" panose="020B0600070205080204" pitchFamily="-65" charset="-128"/>
            </a:endParaRPr>
          </a:p>
          <a:p>
            <a:pPr eaLnBrk="1" hangingPunct="1">
              <a:buClr>
                <a:schemeClr val="accent6">
                  <a:lumMod val="60000"/>
                  <a:lumOff val="40000"/>
                </a:schemeClr>
              </a:buClr>
              <a:buSzPct val="140000"/>
            </a:pPr>
            <a:r>
              <a:rPr lang="en-US" sz="2800" dirty="0">
                <a:latin typeface="+mn-lt"/>
                <a:ea typeface="MS PGothic" panose="020B0600070205080204" pitchFamily="-65" charset="-128"/>
              </a:rPr>
              <a:t>H</a:t>
            </a:r>
            <a:r>
              <a:rPr lang="en-US" sz="2800" dirty="0" smtClean="0">
                <a:latin typeface="+mn-lt"/>
                <a:ea typeface="MS PGothic" panose="020B0600070205080204" pitchFamily="-65" charset="-128"/>
              </a:rPr>
              <a:t>ides by subverting the mechanisms that monitor and report on the processes, files, and registries on a computer</a:t>
            </a:r>
            <a:endParaRPr lang="en-US" sz="2800" dirty="0" smtClean="0">
              <a:latin typeface="+mn-lt"/>
              <a:ea typeface="MS PGothic" panose="020B0600070205080204" pitchFamily="-65" charset="-128"/>
            </a:endParaRPr>
          </a:p>
          <a:p>
            <a:pPr eaLnBrk="1" hangingPunct="1">
              <a:buClr>
                <a:schemeClr val="accent6">
                  <a:lumMod val="60000"/>
                  <a:lumOff val="40000"/>
                </a:schemeClr>
              </a:buClr>
              <a:buSzPct val="140000"/>
            </a:pPr>
            <a:r>
              <a:rPr lang="en-US" sz="2800" dirty="0">
                <a:latin typeface="+mn-lt"/>
                <a:ea typeface="MS PGothic" panose="020B0600070205080204" pitchFamily="-65" charset="-128"/>
              </a:rPr>
              <a:t>G</a:t>
            </a:r>
            <a:r>
              <a:rPr lang="en-US" sz="2800" dirty="0" smtClean="0">
                <a:latin typeface="+mn-lt"/>
                <a:ea typeface="MS PGothic" panose="020B0600070205080204" pitchFamily="-65" charset="-128"/>
              </a:rPr>
              <a:t>ives administrator (or root) privileges to attacker</a:t>
            </a:r>
            <a:endParaRPr lang="en-US" sz="2800" dirty="0" smtClean="0">
              <a:latin typeface="+mn-lt"/>
              <a:ea typeface="MS PGothic" panose="020B0600070205080204" pitchFamily="-65" charset="-128"/>
            </a:endParaRPr>
          </a:p>
          <a:p>
            <a:pPr lvl="2">
              <a:buClr>
                <a:schemeClr val="accent6">
                  <a:lumMod val="60000"/>
                  <a:lumOff val="40000"/>
                </a:schemeClr>
              </a:buClr>
              <a:buSzPct val="140000"/>
            </a:pPr>
            <a:r>
              <a:rPr lang="en-US" sz="2200" dirty="0">
                <a:latin typeface="+mn-lt"/>
                <a:ea typeface="MS PGothic" panose="020B0600070205080204" pitchFamily="-65" charset="-128"/>
              </a:rPr>
              <a:t>C</a:t>
            </a:r>
            <a:r>
              <a:rPr lang="en-US" sz="2200" dirty="0" smtClean="0">
                <a:latin typeface="+mn-lt"/>
                <a:ea typeface="MS PGothic" panose="020B0600070205080204" pitchFamily="-65" charset="-128"/>
              </a:rPr>
              <a:t>an add or change programs and files, monitor processes, send and receive network traffic, and get backdoor access on demand</a:t>
            </a:r>
            <a:endParaRPr lang="en-US" sz="2200" dirty="0" smtClean="0">
              <a:latin typeface="+mn-l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lstStyle/>
          <a:p>
            <a:pPr algn="ctr" eaLnBrk="1" hangingPunct="1">
              <a:buFont typeface="Wingdings" panose="05000000000000000000" pitchFamily="2" charset="2"/>
              <a:buNone/>
            </a:pPr>
            <a:r>
              <a:rPr lang="en-US" sz="3200" dirty="0" smtClean="0">
                <a:effectLst>
                  <a:outerShdw blurRad="38100" dist="38100" dir="2700000" algn="tl">
                    <a:srgbClr val="0064E2"/>
                  </a:outerShdw>
                </a:effectLst>
                <a:latin typeface="+mn-lt"/>
                <a:ea typeface="MS PGothic" panose="020B0600070205080204" pitchFamily="-65" charset="-128"/>
              </a:rPr>
              <a:t>NIST 800-83 defines malware as:</a:t>
            </a:r>
            <a:endParaRPr lang="en-US" sz="3200" dirty="0" smtClean="0">
              <a:effectLst>
                <a:outerShdw blurRad="38100" dist="38100" dir="2700000" algn="tl">
                  <a:srgbClr val="0064E2"/>
                </a:outerShdw>
              </a:effectLst>
              <a:latin typeface="+mn-lt"/>
              <a:ea typeface="MS PGothic" panose="020B0600070205080204" pitchFamily="-65" charset="-128"/>
            </a:endParaRPr>
          </a:p>
          <a:p>
            <a:pPr eaLnBrk="1" hangingPunct="1">
              <a:buFont typeface="Wingdings" panose="05000000000000000000" pitchFamily="2" charset="2"/>
              <a:buNone/>
            </a:pPr>
            <a:endParaRPr lang="en-US" sz="2000" dirty="0" smtClean="0">
              <a:effectLst>
                <a:outerShdw blurRad="38100" dist="38100" dir="2700000" algn="tl">
                  <a:srgbClr val="0064E2"/>
                </a:outerShdw>
              </a:effectLst>
              <a:latin typeface="+mn-lt"/>
              <a:ea typeface="MS PGothic" panose="020B0600070205080204" pitchFamily="-65" charset="-128"/>
            </a:endParaRPr>
          </a:p>
          <a:p>
            <a:pPr algn="ctr" eaLnBrk="1" hangingPunct="1">
              <a:buFont typeface="Wingdings" panose="05000000000000000000" pitchFamily="2" charset="2"/>
              <a:buNone/>
            </a:pPr>
            <a:r>
              <a:rPr lang="en-US" sz="2800" dirty="0" smtClean="0">
                <a:effectLst>
                  <a:outerShdw blurRad="38100" dist="38100" dir="2700000" algn="tl">
                    <a:srgbClr val="0064E2"/>
                  </a:outerShdw>
                </a:effectLst>
                <a:latin typeface="+mn-lt"/>
                <a:ea typeface="MS PGothic" panose="020B0600070205080204"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smtClean="0">
              <a:effectLst>
                <a:outerShdw blurRad="38100" dist="38100" dir="2700000" algn="tl">
                  <a:srgbClr val="0064E2"/>
                </a:outerShdw>
              </a:effectLst>
              <a:latin typeface="+mn-l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endParaRPr lang="en-US" dirty="0">
              <a:solidFill>
                <a:schemeClr val="accent6">
                  <a:lumMod val="40000"/>
                  <a:lumOff val="60000"/>
                </a:schemeClr>
              </a:solidFill>
            </a:endParaRPr>
          </a:p>
        </p:txBody>
      </p:sp>
      <p:graphicFrame>
        <p:nvGraphicFramePr>
          <p:cNvPr id="4" name="Content Placeholder 3"/>
          <p:cNvGraphicFramePr>
            <a:graphicFrameLocks noGrp="1"/>
          </p:cNvGraphicFramePr>
          <p:nvPr>
            <p:ph idx="1"/>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a:extLst>
              <a:ext uri="{28A0092B-C50C-407E-A947-70E740481C1C}">
                <a14:useLocalDpi xmlns:a14="http://schemas.microsoft.com/office/drawing/2010/main" val="0"/>
              </a:ext>
            </a:extLst>
          </a:blip>
          <a:srcRect t="17450" b="29001"/>
          <a:stretch>
            <a:fillRect/>
          </a:stretch>
        </p:blipFill>
        <p:spPr>
          <a:xfrm>
            <a:off x="251520" y="332656"/>
            <a:ext cx="8579777" cy="5945702"/>
          </a:xfrm>
          <a:prstGeom prst="rect">
            <a:avLst/>
          </a:prstGeom>
          <a:solidFill>
            <a:schemeClr val="tx1"/>
          </a:solidFill>
        </p:spPr>
      </p:pic>
    </p:spTree>
  </p:cSld>
  <p:clrMapOvr>
    <a:masterClrMapping/>
  </p:clrMapOvr>
  <p:transition spd="slow">
    <p:pull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normAutofit/>
          </a:bodyPr>
          <a:lstStyle/>
          <a:p>
            <a:pPr eaLnBrk="1" hangingPunct="1"/>
            <a:r>
              <a:rPr lang="en-US" dirty="0">
                <a:solidFill>
                  <a:schemeClr val="accent6">
                    <a:lumMod val="40000"/>
                    <a:lumOff val="60000"/>
                  </a:schemeClr>
                </a:solidFill>
              </a:rPr>
              <a:t>Malware Countermeasure Approaches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828800"/>
            <a:ext cx="8229600" cy="4724400"/>
          </a:xfrm>
        </p:spPr>
        <p:txBody>
          <a:bodyPr wrap="square" numCol="1" anchor="t" anchorCtr="0" compatLnSpc="1">
            <a:normAutofit/>
          </a:bodyPr>
          <a:lstStyle/>
          <a:p>
            <a:pPr eaLnBrk="1" hangingPunct="1">
              <a:lnSpc>
                <a:spcPct val="90000"/>
              </a:lnSpc>
              <a:buClr>
                <a:schemeClr val="accent6">
                  <a:lumMod val="60000"/>
                  <a:lumOff val="40000"/>
                </a:schemeClr>
              </a:buClr>
              <a:buSzPct val="140000"/>
            </a:pPr>
            <a:r>
              <a:rPr lang="en-US" dirty="0">
                <a:latin typeface="+mn-lt"/>
                <a:ea typeface="MS PGothic" panose="020B0600070205080204" pitchFamily="-65" charset="-128"/>
              </a:rPr>
              <a:t>I</a:t>
            </a:r>
            <a:r>
              <a:rPr lang="en-US" dirty="0" smtClean="0">
                <a:latin typeface="+mn-lt"/>
                <a:ea typeface="MS PGothic" panose="020B0600070205080204" pitchFamily="-65" charset="-128"/>
              </a:rPr>
              <a:t>deal solution to the threat of malware is prevention</a:t>
            </a:r>
            <a:endParaRPr lang="en-US" dirty="0" smtClean="0">
              <a:latin typeface="+mn-lt"/>
              <a:ea typeface="MS PGothic" panose="020B0600070205080204"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MS PGothic" panose="020B0600070205080204"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MS PGothic" panose="020B0600070205080204"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MS PGothic" panose="020B0600070205080204"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smtClean="0">
              <a:latin typeface="+mn-lt"/>
              <a:ea typeface="MS PGothic" panose="020B0600070205080204"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MS PGothic" panose="020B0600070205080204" pitchFamily="-65" charset="-128"/>
              </a:rPr>
              <a:t>I</a:t>
            </a:r>
            <a:r>
              <a:rPr lang="en-US" sz="2400" dirty="0" smtClean="0">
                <a:latin typeface="+mn-lt"/>
                <a:ea typeface="MS PGothic" panose="020B0600070205080204" pitchFamily="-65" charset="-128"/>
              </a:rPr>
              <a:t>f prevention fails, technical mechanisms can be used to support the following threat mitigation options:</a:t>
            </a:r>
            <a:endParaRPr lang="en-US" sz="2400" dirty="0" smtClean="0">
              <a:latin typeface="+mn-lt"/>
              <a:ea typeface="MS PGothic" panose="020B0600070205080204" pitchFamily="-65" charset="-128"/>
            </a:endParaRPr>
          </a:p>
          <a:p>
            <a:pPr marL="1257300" lvl="4" indent="-342900">
              <a:lnSpc>
                <a:spcPct val="90000"/>
              </a:lnSpc>
              <a:spcBef>
                <a:spcPts val="2000"/>
              </a:spcBef>
              <a:buClr>
                <a:schemeClr val="accent6">
                  <a:lumMod val="60000"/>
                  <a:lumOff val="40000"/>
                </a:schemeClr>
              </a:buClr>
              <a:buSzPct val="140000"/>
            </a:pPr>
            <a:r>
              <a:rPr lang="en-US" dirty="0" smtClean="0">
                <a:latin typeface="+mn-lt"/>
                <a:ea typeface="MS PGothic" panose="020B0600070205080204" pitchFamily="-65" charset="-128"/>
              </a:rPr>
              <a:t>Detection</a:t>
            </a:r>
            <a:endParaRPr lang="en-US" dirty="0" smtClean="0">
              <a:latin typeface="+mn-lt"/>
              <a:ea typeface="MS PGothic" panose="020B0600070205080204" pitchFamily="-65" charset="-128"/>
            </a:endParaRPr>
          </a:p>
          <a:p>
            <a:pPr marL="1257300" lvl="4" indent="-342900">
              <a:lnSpc>
                <a:spcPct val="90000"/>
              </a:lnSpc>
              <a:buClr>
                <a:schemeClr val="accent6">
                  <a:lumMod val="60000"/>
                  <a:lumOff val="40000"/>
                </a:schemeClr>
              </a:buClr>
              <a:buSzPct val="140000"/>
            </a:pPr>
            <a:r>
              <a:rPr lang="en-US" dirty="0">
                <a:latin typeface="+mn-lt"/>
                <a:ea typeface="MS PGothic" panose="020B0600070205080204" pitchFamily="-65" charset="-128"/>
              </a:rPr>
              <a:t>I</a:t>
            </a:r>
            <a:r>
              <a:rPr lang="en-US" dirty="0" smtClean="0">
                <a:latin typeface="+mn-lt"/>
                <a:ea typeface="MS PGothic" panose="020B0600070205080204" pitchFamily="-65" charset="-128"/>
              </a:rPr>
              <a:t>dentification</a:t>
            </a:r>
            <a:endParaRPr lang="en-US" dirty="0" smtClean="0">
              <a:latin typeface="+mn-lt"/>
              <a:ea typeface="MS PGothic" panose="020B0600070205080204" pitchFamily="-65" charset="-128"/>
            </a:endParaRPr>
          </a:p>
          <a:p>
            <a:pPr marL="1257300" lvl="4" indent="-342900">
              <a:lnSpc>
                <a:spcPct val="90000"/>
              </a:lnSpc>
              <a:buClr>
                <a:schemeClr val="accent6">
                  <a:lumMod val="60000"/>
                  <a:lumOff val="40000"/>
                </a:schemeClr>
              </a:buClr>
              <a:buSzPct val="140000"/>
            </a:pPr>
            <a:r>
              <a:rPr lang="en-US" dirty="0">
                <a:latin typeface="+mn-lt"/>
                <a:ea typeface="MS PGothic" panose="020B0600070205080204" pitchFamily="-65" charset="-128"/>
              </a:rPr>
              <a:t>R</a:t>
            </a:r>
            <a:r>
              <a:rPr lang="en-US" dirty="0" smtClean="0">
                <a:latin typeface="+mn-lt"/>
                <a:ea typeface="MS PGothic" panose="020B0600070205080204" pitchFamily="-65" charset="-128"/>
              </a:rPr>
              <a:t>emoval</a:t>
            </a:r>
            <a:endParaRPr lang="en-US" dirty="0" smtClean="0">
              <a:latin typeface="+mn-lt"/>
              <a:ea typeface="MS PGothic" panose="020B0600070205080204" pitchFamily="-65" charset="-128"/>
            </a:endParaRPr>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lstStyle/>
          <a:p>
            <a:pPr eaLnBrk="1" hangingPunct="1"/>
            <a:r>
              <a:rPr lang="en-US" sz="4400" dirty="0">
                <a:solidFill>
                  <a:schemeClr val="accent6">
                    <a:lumMod val="40000"/>
                    <a:lumOff val="60000"/>
                  </a:schemeClr>
                </a:solidFill>
              </a:rPr>
              <a:t>Generations of Anti-Virus Software</a:t>
            </a:r>
            <a:endParaRPr lang="en-US" sz="4400" dirty="0">
              <a:solidFill>
                <a:schemeClr val="accent6">
                  <a:lumMod val="40000"/>
                  <a:lumOff val="60000"/>
                </a:schemeClr>
              </a:solidFill>
            </a:endParaRPr>
          </a:p>
        </p:txBody>
      </p:sp>
      <p:graphicFrame>
        <p:nvGraphicFramePr>
          <p:cNvPr id="4" name="Content Placeholder 3"/>
          <p:cNvGraphicFramePr>
            <a:graphicFrameLocks noGrp="1"/>
          </p:cNvGraphicFramePr>
          <p:nvPr>
            <p:ph idx="4294967295"/>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smtClean="0">
                <a:solidFill>
                  <a:schemeClr val="accent6">
                    <a:lumMod val="40000"/>
                    <a:lumOff val="60000"/>
                  </a:schemeClr>
                </a:solidFill>
              </a:rPr>
              <a:t>Sandbox Analysis</a:t>
            </a:r>
            <a:endParaRPr lang="en-US">
              <a:solidFill>
                <a:schemeClr val="accent6">
                  <a:lumMod val="40000"/>
                  <a:lumOff val="60000"/>
                </a:schemeClr>
              </a:solidFill>
            </a:endParaRP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smtClean="0">
                <a:latin typeface="+mn-lt"/>
              </a:rPr>
              <a:t>Running potentially malicious code in an emulated sandbox or on a virtual machine</a:t>
            </a:r>
            <a:endParaRPr lang="en-US" dirty="0" smtClean="0">
              <a:latin typeface="+mn-lt"/>
            </a:endParaRPr>
          </a:p>
          <a:p>
            <a:pPr>
              <a:buClr>
                <a:schemeClr val="accent6">
                  <a:lumMod val="60000"/>
                  <a:lumOff val="40000"/>
                </a:schemeClr>
              </a:buClr>
              <a:buSzPct val="140000"/>
            </a:pPr>
            <a:r>
              <a:rPr lang="en-US" dirty="0" smtClean="0">
                <a:latin typeface="+mn-lt"/>
              </a:rPr>
              <a:t>Allows the code to execute in a controlled environment where its behavior can be closely monitored without threatening the security of a real system</a:t>
            </a:r>
            <a:endParaRPr lang="en-US" dirty="0" smtClean="0">
              <a:latin typeface="+mn-lt"/>
            </a:endParaRPr>
          </a:p>
          <a:p>
            <a:pPr>
              <a:buClr>
                <a:schemeClr val="accent6">
                  <a:lumMod val="60000"/>
                  <a:lumOff val="40000"/>
                </a:schemeClr>
              </a:buClr>
              <a:buSzPct val="140000"/>
            </a:pPr>
            <a:r>
              <a:rPr lang="en-US" dirty="0" smtClean="0">
                <a:latin typeface="+mn-lt"/>
              </a:rPr>
              <a:t>Running potentially malicious software in such environments enables the detection of complex encrypted, polymorphic, or metamorphic malware</a:t>
            </a:r>
            <a:endParaRPr lang="en-US" dirty="0" smtClean="0">
              <a:latin typeface="+mn-lt"/>
            </a:endParaRPr>
          </a:p>
          <a:p>
            <a:pPr>
              <a:buClr>
                <a:schemeClr val="accent6">
                  <a:lumMod val="60000"/>
                  <a:lumOff val="40000"/>
                </a:schemeClr>
              </a:buClr>
              <a:buSzPct val="140000"/>
            </a:pPr>
            <a:r>
              <a:rPr lang="en-US" dirty="0" smtClean="0">
                <a:latin typeface="+mn-lt"/>
              </a:rPr>
              <a:t>The most difficult design issue with sandbox analysis is to determine how long to run each interpretation</a:t>
            </a:r>
            <a:endParaRPr lang="en-US" dirty="0" smtClean="0">
              <a:latin typeface="+mn-lt"/>
            </a:endParaRPr>
          </a:p>
          <a:p>
            <a:endParaRPr lang="en-US"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noAutofit/>
          </a:bodyPr>
          <a:lstStyle/>
          <a:p>
            <a:pPr eaLnBrk="1" hangingPunct="1"/>
            <a:r>
              <a:rPr lang="en-US" sz="3600" dirty="0">
                <a:solidFill>
                  <a:schemeClr val="accent6">
                    <a:lumMod val="40000"/>
                    <a:lumOff val="60000"/>
                  </a:schemeClr>
                </a:solidFill>
              </a:rPr>
              <a:t>Host-Based Behavior-Blocking Software</a:t>
            </a:r>
            <a:endParaRPr lang="en-US" sz="3600" dirty="0">
              <a:solidFill>
                <a:schemeClr val="accent6">
                  <a:lumMod val="40000"/>
                  <a:lumOff val="60000"/>
                </a:schemeClr>
              </a:solidFill>
            </a:endParaRPr>
          </a:p>
        </p:txBody>
      </p:sp>
      <p:sp>
        <p:nvSpPr>
          <p:cNvPr id="3" name="Content Placeholder 2"/>
          <p:cNvSpPr>
            <a:spLocks noGrp="1"/>
          </p:cNvSpPr>
          <p:nvPr>
            <p:ph idx="1"/>
          </p:nvPr>
        </p:nvSpPr>
        <p:spPr>
          <a:xfrm>
            <a:off x="457200" y="1143000"/>
            <a:ext cx="8458200" cy="3048000"/>
          </a:xfrm>
        </p:spPr>
        <p:txBody>
          <a:bodyPr wrap="square" numCol="1" anchor="t" anchorCtr="0" compatLnSpc="1"/>
          <a:lstStyle/>
          <a:p>
            <a:pPr eaLnBrk="1" hangingPunct="1">
              <a:buClr>
                <a:schemeClr val="accent6">
                  <a:lumMod val="60000"/>
                  <a:lumOff val="40000"/>
                </a:schemeClr>
              </a:buClr>
              <a:buSzPct val="140000"/>
            </a:pPr>
            <a:r>
              <a:rPr lang="en-US" dirty="0">
                <a:latin typeface="+mn-lt"/>
                <a:ea typeface="MS PGothic" panose="020B0600070205080204" pitchFamily="-65" charset="-128"/>
              </a:rPr>
              <a:t>I</a:t>
            </a:r>
            <a:r>
              <a:rPr lang="en-US" dirty="0" smtClean="0">
                <a:latin typeface="+mn-lt"/>
                <a:ea typeface="MS PGothic" panose="020B0600070205080204" pitchFamily="-65" charset="-128"/>
              </a:rPr>
              <a:t>ntegrates with the operating system of a host computer and monitors program behavior in real time for malicious action </a:t>
            </a:r>
            <a:endParaRPr lang="en-US" dirty="0" smtClean="0">
              <a:latin typeface="+mn-lt"/>
              <a:ea typeface="MS PGothic" panose="020B0600070205080204" pitchFamily="-65" charset="-128"/>
            </a:endParaRPr>
          </a:p>
          <a:p>
            <a:pPr lvl="2" eaLnBrk="1" hangingPunct="1">
              <a:buClr>
                <a:schemeClr val="accent6">
                  <a:lumMod val="60000"/>
                  <a:lumOff val="40000"/>
                </a:schemeClr>
              </a:buClr>
              <a:buSzPct val="140000"/>
            </a:pPr>
            <a:r>
              <a:rPr lang="en-US" dirty="0">
                <a:latin typeface="+mn-lt"/>
                <a:ea typeface="MS PGothic" panose="020B0600070205080204" pitchFamily="-65" charset="-128"/>
              </a:rPr>
              <a:t>B</a:t>
            </a:r>
            <a:r>
              <a:rPr lang="en-US" dirty="0" smtClean="0">
                <a:latin typeface="+mn-lt"/>
                <a:ea typeface="MS PGothic" panose="020B0600070205080204" pitchFamily="-65" charset="-128"/>
              </a:rPr>
              <a:t>locks potentially malicious actions before they have a chance to affect the system</a:t>
            </a:r>
            <a:endParaRPr lang="en-US" dirty="0" smtClean="0">
              <a:latin typeface="+mn-lt"/>
              <a:ea typeface="MS PGothic" panose="020B0600070205080204" pitchFamily="-65" charset="-128"/>
            </a:endParaRPr>
          </a:p>
          <a:p>
            <a:pPr lvl="2" eaLnBrk="1" hangingPunct="1">
              <a:buClr>
                <a:schemeClr val="accent6">
                  <a:lumMod val="60000"/>
                  <a:lumOff val="40000"/>
                </a:schemeClr>
              </a:buClr>
              <a:buSzPct val="140000"/>
            </a:pPr>
            <a:r>
              <a:rPr lang="en-US" dirty="0">
                <a:latin typeface="+mn-lt"/>
                <a:ea typeface="MS PGothic" panose="020B0600070205080204" pitchFamily="-65" charset="-128"/>
              </a:rPr>
              <a:t>B</a:t>
            </a:r>
            <a:r>
              <a:rPr lang="en-US" dirty="0" smtClean="0">
                <a:latin typeface="+mn-lt"/>
                <a:ea typeface="MS PGothic" panose="020B0600070205080204" pitchFamily="-65" charset="-128"/>
              </a:rPr>
              <a:t>locks software in real time so it has an advantage over anti-virus detection techniques such as fingerprinting or heuristics</a:t>
            </a:r>
            <a:endParaRPr lang="en-US" dirty="0" smtClean="0">
              <a:latin typeface="+mn-lt"/>
              <a:ea typeface="MS PGothic" panose="020B0600070205080204" pitchFamily="-65" charset="-128"/>
            </a:endParaRPr>
          </a:p>
        </p:txBody>
      </p:sp>
      <p:graphicFrame>
        <p:nvGraphicFramePr>
          <p:cNvPr id="4" name="Diagram 3"/>
          <p:cNvGraphicFramePr/>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lstStyle/>
          <a:p>
            <a:pPr eaLnBrk="1" hangingPunct="1"/>
            <a:r>
              <a:rPr lang="en-US" sz="4800" dirty="0">
                <a:solidFill>
                  <a:schemeClr val="accent6">
                    <a:lumMod val="40000"/>
                    <a:lumOff val="60000"/>
                  </a:schemeClr>
                </a:solidFill>
              </a:rPr>
              <a:t>Perimeter Scanning Approaches</a:t>
            </a:r>
            <a:endParaRPr lang="en-US" sz="4800" dirty="0">
              <a:solidFill>
                <a:schemeClr val="accent6">
                  <a:lumMod val="40000"/>
                  <a:lumOff val="60000"/>
                </a:schemeClr>
              </a:solidFill>
            </a:endParaRP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MS PGothic" panose="020B0600070205080204" pitchFamily="-65" charset="-128"/>
              </a:rPr>
              <a:t>A</a:t>
            </a:r>
            <a:r>
              <a:rPr lang="en-US" dirty="0" smtClean="0">
                <a:latin typeface="+mn-lt"/>
                <a:ea typeface="MS PGothic" panose="020B0600070205080204" pitchFamily="-65" charset="-128"/>
              </a:rPr>
              <a:t>nti-virus software typically included in     e-mail and Web proxy services running on an organization’s firewall and IDS</a:t>
            </a:r>
            <a:endParaRPr lang="en-US" dirty="0" smtClean="0">
              <a:latin typeface="+mn-lt"/>
              <a:ea typeface="MS PGothic" panose="020B0600070205080204" pitchFamily="-65" charset="-128"/>
            </a:endParaRPr>
          </a:p>
          <a:p>
            <a:pPr eaLnBrk="1" hangingPunct="1">
              <a:lnSpc>
                <a:spcPct val="90000"/>
              </a:lnSpc>
              <a:spcAft>
                <a:spcPts val="1200"/>
              </a:spcAft>
              <a:buClr>
                <a:schemeClr val="accent6">
                  <a:lumMod val="60000"/>
                  <a:lumOff val="40000"/>
                </a:schemeClr>
              </a:buClr>
              <a:buSzPct val="140000"/>
            </a:pPr>
            <a:r>
              <a:rPr lang="en-US" dirty="0">
                <a:latin typeface="+mn-lt"/>
                <a:ea typeface="MS PGothic" panose="020B0600070205080204" pitchFamily="-65" charset="-128"/>
              </a:rPr>
              <a:t>M</a:t>
            </a:r>
            <a:r>
              <a:rPr lang="en-US" dirty="0" smtClean="0">
                <a:latin typeface="+mn-lt"/>
                <a:ea typeface="MS PGothic" panose="020B0600070205080204" pitchFamily="-65" charset="-128"/>
              </a:rPr>
              <a:t>ay also be included in the traffic analysis component of an IDS</a:t>
            </a:r>
            <a:endParaRPr lang="en-US" dirty="0" smtClean="0">
              <a:latin typeface="+mn-lt"/>
              <a:ea typeface="MS PGothic" panose="020B0600070205080204" pitchFamily="-65" charset="-128"/>
            </a:endParaRPr>
          </a:p>
          <a:p>
            <a:pPr eaLnBrk="1" hangingPunct="1">
              <a:lnSpc>
                <a:spcPct val="90000"/>
              </a:lnSpc>
              <a:spcAft>
                <a:spcPts val="1200"/>
              </a:spcAft>
              <a:buClr>
                <a:schemeClr val="accent6">
                  <a:lumMod val="60000"/>
                  <a:lumOff val="40000"/>
                </a:schemeClr>
              </a:buClr>
              <a:buSzPct val="140000"/>
            </a:pPr>
            <a:r>
              <a:rPr lang="en-US" dirty="0">
                <a:latin typeface="+mn-lt"/>
                <a:ea typeface="MS PGothic" panose="020B0600070205080204" pitchFamily="-65" charset="-128"/>
              </a:rPr>
              <a:t>M</a:t>
            </a:r>
            <a:r>
              <a:rPr lang="en-US" dirty="0" smtClean="0">
                <a:latin typeface="+mn-lt"/>
                <a:ea typeface="MS PGothic" panose="020B0600070205080204" pitchFamily="-65" charset="-128"/>
              </a:rPr>
              <a:t>ay include intrusion prevention measures, blocking the flow of any suspicious traffic</a:t>
            </a:r>
            <a:endParaRPr lang="en-US" dirty="0" smtClean="0">
              <a:latin typeface="+mn-lt"/>
              <a:ea typeface="MS PGothic" panose="020B0600070205080204" pitchFamily="-65" charset="-128"/>
            </a:endParaRPr>
          </a:p>
          <a:p>
            <a:pPr eaLnBrk="1" hangingPunct="1">
              <a:lnSpc>
                <a:spcPct val="90000"/>
              </a:lnSpc>
              <a:spcAft>
                <a:spcPts val="1200"/>
              </a:spcAft>
              <a:buClr>
                <a:schemeClr val="accent6">
                  <a:lumMod val="60000"/>
                  <a:lumOff val="40000"/>
                </a:schemeClr>
              </a:buClr>
              <a:buSzPct val="140000"/>
            </a:pPr>
            <a:r>
              <a:rPr lang="en-US" dirty="0">
                <a:latin typeface="+mn-lt"/>
                <a:ea typeface="MS PGothic" panose="020B0600070205080204" pitchFamily="-65" charset="-128"/>
              </a:rPr>
              <a:t>A</a:t>
            </a:r>
            <a:r>
              <a:rPr lang="en-US" dirty="0" smtClean="0">
                <a:latin typeface="+mn-lt"/>
                <a:ea typeface="MS PGothic" panose="020B0600070205080204" pitchFamily="-65" charset="-128"/>
              </a:rPr>
              <a:t>pproach is limited to scanning malware</a:t>
            </a:r>
            <a:endParaRPr lang="en-US" dirty="0" smtClean="0">
              <a:latin typeface="+mn-lt"/>
              <a:ea typeface="MS PGothic" panose="020B0600070205080204" pitchFamily="-65" charset="-128"/>
            </a:endParaRPr>
          </a:p>
        </p:txBody>
      </p:sp>
      <p:graphicFrame>
        <p:nvGraphicFramePr>
          <p:cNvPr id="5" name="Content Placeholder 4"/>
          <p:cNvGraphicFramePr>
            <a:graphicFrameLocks noGrp="1"/>
          </p:cNvGraphicFramePr>
          <p:nvPr>
            <p:ph sz="half" idx="4294967295"/>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ln>
        </p:spPr>
        <p:txBody>
          <a:bodyPr wrap="square">
            <a:spAutoFit/>
          </a:bodyPr>
          <a:lstStyle/>
          <a:p>
            <a:r>
              <a:rPr lang="en-US" dirty="0"/>
              <a:t>T</a:t>
            </a:r>
            <a:r>
              <a:rPr lang="en-US" dirty="0" smtClean="0"/>
              <a:t>wo </a:t>
            </a:r>
            <a:r>
              <a:rPr lang="en-US" dirty="0"/>
              <a:t>types of monitoring software</a:t>
            </a:r>
            <a:endParaRPr lang="en-US" dirty="0"/>
          </a:p>
          <a:p>
            <a:endParaRPr lang="en-US"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panose="020B0604020202020204" pitchFamily="34" charset="0"/>
              <a:buChar char="•"/>
            </a:pPr>
            <a:r>
              <a:rPr lang="en-AU" sz="2200" dirty="0">
                <a:latin typeface="+mn-lt"/>
              </a:rPr>
              <a:t>Propagation-social engineering-span E-mail, Trojans</a:t>
            </a:r>
            <a:endParaRPr lang="en-AU" sz="22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Spam E-mail</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Trojan horses</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Mobile phone Trojans</a:t>
            </a:r>
            <a:endParaRPr lang="en-AU" sz="1500" dirty="0">
              <a:latin typeface="+mn-lt"/>
            </a:endParaRPr>
          </a:p>
          <a:p>
            <a:pPr marL="342900" lvl="1" indent="-342900">
              <a:buClr>
                <a:schemeClr val="accent6">
                  <a:lumMod val="60000"/>
                  <a:lumOff val="40000"/>
                </a:schemeClr>
              </a:buClr>
              <a:buSzPct val="140000"/>
              <a:buFont typeface="Arial" panose="020B0604020202020204" pitchFamily="34" charset="0"/>
              <a:buChar char="•"/>
            </a:pPr>
            <a:r>
              <a:rPr lang="en-AU" sz="2200" dirty="0" smtClean="0">
                <a:latin typeface="+mn-lt"/>
              </a:rPr>
              <a:t>Payload-system corruption</a:t>
            </a:r>
            <a:endParaRPr lang="en-AU" sz="22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Data destruction</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Real-world damage</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Logic bomb</a:t>
            </a:r>
            <a:endParaRPr lang="en-AU" sz="1500" dirty="0">
              <a:latin typeface="+mn-lt"/>
            </a:endParaRPr>
          </a:p>
          <a:p>
            <a:pPr marL="342900" lvl="1" indent="-342900">
              <a:buClr>
                <a:schemeClr val="accent6">
                  <a:lumMod val="60000"/>
                  <a:lumOff val="40000"/>
                </a:schemeClr>
              </a:buClr>
              <a:buSzPct val="140000"/>
              <a:buFont typeface="Arial" panose="020B0604020202020204" pitchFamily="34" charset="0"/>
              <a:buChar char="•"/>
            </a:pPr>
            <a:r>
              <a:rPr lang="en-AU" sz="2200" dirty="0">
                <a:latin typeface="+mn-lt"/>
              </a:rPr>
              <a:t>Payload-attack agent-zombie, bots</a:t>
            </a:r>
            <a:endParaRPr lang="en-AU" sz="22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Uses of bots</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Remote control facility</a:t>
            </a:r>
            <a:endParaRPr lang="en-AU" sz="1500" dirty="0">
              <a:latin typeface="+mn-lt"/>
            </a:endParaRPr>
          </a:p>
          <a:p>
            <a:pPr marL="342900" lvl="1" indent="-342900">
              <a:buClr>
                <a:schemeClr val="accent6">
                  <a:lumMod val="60000"/>
                  <a:lumOff val="40000"/>
                </a:schemeClr>
              </a:buClr>
              <a:buSzPct val="140000"/>
              <a:buFont typeface="Arial" panose="020B0604020202020204" pitchFamily="34" charset="0"/>
              <a:buChar char="•"/>
            </a:pPr>
            <a:r>
              <a:rPr lang="en-AU" sz="2200" dirty="0" smtClean="0">
                <a:latin typeface="+mn-lt"/>
              </a:rPr>
              <a:t>Payload-information theft-</a:t>
            </a:r>
            <a:r>
              <a:rPr lang="en-AU" sz="2200" dirty="0" err="1" smtClean="0">
                <a:latin typeface="+mn-lt"/>
              </a:rPr>
              <a:t>keyloggers</a:t>
            </a:r>
            <a:r>
              <a:rPr lang="en-AU" sz="2200" dirty="0" smtClean="0">
                <a:latin typeface="+mn-lt"/>
              </a:rPr>
              <a:t>, phishing, spyware</a:t>
            </a:r>
            <a:endParaRPr lang="en-AU" sz="22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Credential theft, </a:t>
            </a:r>
            <a:r>
              <a:rPr lang="en-AU" sz="1500" dirty="0" err="1">
                <a:latin typeface="+mn-lt"/>
              </a:rPr>
              <a:t>keyloggers</a:t>
            </a:r>
            <a:r>
              <a:rPr lang="en-AU" sz="1500" dirty="0">
                <a:latin typeface="+mn-lt"/>
              </a:rPr>
              <a:t>, and spyware</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Phishing and identity theft</a:t>
            </a:r>
            <a:endParaRPr lang="en-AU" sz="15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a:latin typeface="+mn-lt"/>
              </a:rPr>
              <a:t>Reconnaissance, espionage, and data </a:t>
            </a:r>
            <a:r>
              <a:rPr lang="en-AU" sz="1500" dirty="0" smtClean="0">
                <a:latin typeface="+mn-lt"/>
              </a:rPr>
              <a:t>exfiltration</a:t>
            </a:r>
            <a:endParaRPr lang="en-AU" sz="1500" dirty="0" smtClean="0">
              <a:latin typeface="+mn-lt"/>
            </a:endParaRPr>
          </a:p>
          <a:p>
            <a:pPr marL="342900" lvl="1" indent="-342900">
              <a:buClr>
                <a:schemeClr val="accent6">
                  <a:lumMod val="60000"/>
                  <a:lumOff val="40000"/>
                </a:schemeClr>
              </a:buClr>
              <a:buSzPct val="140000"/>
              <a:buFont typeface="Arial" panose="020B0604020202020204" pitchFamily="34" charset="0"/>
              <a:buChar char="•"/>
            </a:pPr>
            <a:r>
              <a:rPr lang="en-AU" sz="2200" dirty="0">
                <a:latin typeface="+mn-lt"/>
              </a:rPr>
              <a:t>Countermeasures</a:t>
            </a:r>
            <a:endParaRPr lang="en-AU" sz="22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smtClean="0">
                <a:latin typeface="+mn-lt"/>
              </a:rPr>
              <a:t>Malware countermeasure approaches</a:t>
            </a:r>
            <a:endParaRPr lang="en-AU" sz="15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smtClean="0">
                <a:latin typeface="+mn-lt"/>
              </a:rPr>
              <a:t>Host-based scanners</a:t>
            </a:r>
            <a:endParaRPr lang="en-AU" sz="15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smtClean="0">
                <a:latin typeface="+mn-lt"/>
              </a:rPr>
              <a:t>Signature-based anti-virus</a:t>
            </a:r>
            <a:endParaRPr lang="en-AU" sz="15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smtClean="0">
                <a:latin typeface="+mn-lt"/>
              </a:rPr>
              <a:t>Perimeter scanning approaches</a:t>
            </a:r>
            <a:endParaRPr lang="en-AU" sz="15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AU" sz="1500" dirty="0" smtClean="0">
                <a:latin typeface="+mn-lt"/>
              </a:rPr>
              <a:t>Distributed intelligence gathering approaches</a:t>
            </a:r>
            <a:endParaRPr lang="en-AU" sz="1500" dirty="0">
              <a:latin typeface="+mn-lt"/>
            </a:endParaRP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panose="020B0604020202020204" pitchFamily="34" charset="0"/>
              <a:buChar char="•"/>
            </a:pPr>
            <a:r>
              <a:rPr lang="en-US" sz="2000" dirty="0" smtClean="0">
                <a:latin typeface="+mn-lt"/>
              </a:rPr>
              <a:t>Types of malicious software (malware)</a:t>
            </a:r>
            <a:endParaRPr lang="en-US" sz="20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Broad classification of malware</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Attack kits</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Attack sources</a:t>
            </a:r>
            <a:endParaRPr lang="en-US" sz="1400" dirty="0">
              <a:latin typeface="+mn-lt"/>
            </a:endParaRPr>
          </a:p>
          <a:p>
            <a:pPr>
              <a:buClr>
                <a:schemeClr val="accent6">
                  <a:lumMod val="60000"/>
                  <a:lumOff val="40000"/>
                </a:schemeClr>
              </a:buClr>
              <a:buSzPct val="140000"/>
              <a:buFont typeface="Arial" panose="020B0604020202020204" pitchFamily="34" charset="0"/>
              <a:buChar char="•"/>
            </a:pPr>
            <a:r>
              <a:rPr lang="en-US" sz="2000" dirty="0" smtClean="0">
                <a:latin typeface="+mn-lt"/>
              </a:rPr>
              <a:t>Advanced </a:t>
            </a:r>
            <a:r>
              <a:rPr lang="en-US" sz="2000" dirty="0">
                <a:latin typeface="+mn-lt"/>
              </a:rPr>
              <a:t>p</a:t>
            </a:r>
            <a:r>
              <a:rPr lang="en-US" sz="2000" dirty="0" smtClean="0">
                <a:latin typeface="+mn-lt"/>
              </a:rPr>
              <a:t>ersistent threat</a:t>
            </a:r>
            <a:endParaRPr lang="en-US" sz="2000" dirty="0" smtClean="0">
              <a:latin typeface="+mn-lt"/>
            </a:endParaRPr>
          </a:p>
          <a:p>
            <a:pPr>
              <a:buClr>
                <a:schemeClr val="accent6">
                  <a:lumMod val="60000"/>
                  <a:lumOff val="40000"/>
                </a:schemeClr>
              </a:buClr>
              <a:buSzPct val="140000"/>
              <a:buFont typeface="Arial" panose="020B0604020202020204" pitchFamily="34" charset="0"/>
              <a:buChar char="•"/>
            </a:pPr>
            <a:r>
              <a:rPr lang="en-US" sz="2000" dirty="0" smtClean="0">
                <a:latin typeface="+mn-lt"/>
              </a:rPr>
              <a:t>Propagation-vulnerability exploit-worms</a:t>
            </a:r>
            <a:endParaRPr lang="en-US" sz="2000" dirty="0" smtClean="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Target discovery</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Worm propagation model</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The Morris Worm</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Brief history of worm attacks</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State of worm technology</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Mobile code</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Mobile phone worms</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Client-side vulnerabilities </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Drive-by-downloads</a:t>
            </a:r>
            <a:endParaRPr lang="en-US" sz="1400" dirty="0">
              <a:latin typeface="+mn-lt"/>
            </a:endParaRPr>
          </a:p>
          <a:p>
            <a:pPr lvl="1">
              <a:lnSpc>
                <a:spcPct val="80000"/>
              </a:lnSpc>
              <a:buClr>
                <a:schemeClr val="accent6">
                  <a:lumMod val="60000"/>
                  <a:lumOff val="40000"/>
                </a:schemeClr>
              </a:buClr>
              <a:buSzPct val="140000"/>
              <a:buFont typeface="Arial" panose="020B0604020202020204" pitchFamily="34" charset="0"/>
              <a:buChar char="•"/>
            </a:pPr>
            <a:r>
              <a:rPr lang="en-US" sz="1400" dirty="0">
                <a:latin typeface="+mn-lt"/>
              </a:rPr>
              <a:t>Clickjacking </a:t>
            </a:r>
            <a:endParaRPr lang="en-US" sz="1400" dirty="0" smtClean="0">
              <a:latin typeface="+mn-lt"/>
            </a:endParaRPr>
          </a:p>
          <a:p>
            <a:pPr marL="342900" lvl="1" indent="-342900">
              <a:lnSpc>
                <a:spcPct val="90000"/>
              </a:lnSpc>
              <a:buClr>
                <a:schemeClr val="accent6">
                  <a:lumMod val="60000"/>
                  <a:lumOff val="40000"/>
                </a:schemeClr>
              </a:buClr>
              <a:buSzPct val="140000"/>
              <a:buFont typeface="Arial" panose="020B0604020202020204" pitchFamily="34" charset="0"/>
              <a:buChar char="•"/>
            </a:pPr>
            <a:r>
              <a:rPr lang="en-US" sz="2000" dirty="0">
                <a:latin typeface="+mn-lt"/>
              </a:rPr>
              <a:t>Payload-</a:t>
            </a:r>
            <a:r>
              <a:rPr lang="en-US" sz="2000" dirty="0" err="1">
                <a:latin typeface="+mn-lt"/>
              </a:rPr>
              <a:t>stealthing</a:t>
            </a:r>
            <a:r>
              <a:rPr lang="en-US" sz="2000" dirty="0">
                <a:latin typeface="+mn-lt"/>
              </a:rPr>
              <a:t>-backdoors, </a:t>
            </a:r>
            <a:r>
              <a:rPr lang="en-US" sz="2000" dirty="0" smtClean="0">
                <a:latin typeface="+mn-lt"/>
              </a:rPr>
              <a:t>rootkits</a:t>
            </a:r>
            <a:endParaRPr lang="en-US" sz="2000" dirty="0" smtClean="0">
              <a:latin typeface="+mn-lt"/>
            </a:endParaRPr>
          </a:p>
          <a:p>
            <a:pPr marL="742950" lvl="2" indent="-342900">
              <a:lnSpc>
                <a:spcPct val="90000"/>
              </a:lnSpc>
              <a:buClr>
                <a:schemeClr val="accent6">
                  <a:lumMod val="60000"/>
                  <a:lumOff val="40000"/>
                </a:schemeClr>
              </a:buClr>
              <a:buSzPct val="140000"/>
              <a:buFont typeface="Arial" panose="020B0604020202020204" pitchFamily="34" charset="0"/>
              <a:buChar char="•"/>
            </a:pPr>
            <a:r>
              <a:rPr lang="en-US" sz="1400" dirty="0" smtClean="0">
                <a:latin typeface="+mn-lt"/>
              </a:rPr>
              <a:t>Backdoor</a:t>
            </a:r>
            <a:endParaRPr lang="en-US" sz="1400" dirty="0">
              <a:latin typeface="+mn-lt"/>
            </a:endParaRPr>
          </a:p>
          <a:p>
            <a:pPr marL="742950" lvl="2" indent="-342900">
              <a:lnSpc>
                <a:spcPct val="90000"/>
              </a:lnSpc>
              <a:buClr>
                <a:schemeClr val="accent6">
                  <a:lumMod val="60000"/>
                  <a:lumOff val="40000"/>
                </a:schemeClr>
              </a:buClr>
              <a:buSzPct val="140000"/>
              <a:buFont typeface="Arial" panose="020B0604020202020204" pitchFamily="34" charset="0"/>
              <a:buChar char="•"/>
            </a:pPr>
            <a:r>
              <a:rPr lang="en-US" sz="1400" dirty="0" smtClean="0">
                <a:latin typeface="+mn-lt"/>
              </a:rPr>
              <a:t>Rootkit</a:t>
            </a:r>
            <a:endParaRPr lang="en-US" sz="1400" dirty="0">
              <a:latin typeface="+mn-lt"/>
            </a:endParaRPr>
          </a:p>
          <a:p>
            <a:pPr marL="742950" lvl="2" indent="-342900">
              <a:lnSpc>
                <a:spcPct val="90000"/>
              </a:lnSpc>
              <a:buClr>
                <a:schemeClr val="accent6">
                  <a:lumMod val="60000"/>
                  <a:lumOff val="40000"/>
                </a:schemeClr>
              </a:buClr>
              <a:buSzPct val="140000"/>
              <a:buFont typeface="Arial" panose="020B0604020202020204" pitchFamily="34" charset="0"/>
              <a:buChar char="•"/>
            </a:pPr>
            <a:r>
              <a:rPr lang="en-US" sz="1400" dirty="0" smtClean="0">
                <a:latin typeface="+mn-lt"/>
              </a:rPr>
              <a:t>Kernel mode rootkits</a:t>
            </a:r>
            <a:endParaRPr lang="en-US" sz="1400" dirty="0" smtClean="0">
              <a:latin typeface="+mn-lt"/>
            </a:endParaRPr>
          </a:p>
          <a:p>
            <a:pPr marL="742950" lvl="2" indent="-342900">
              <a:lnSpc>
                <a:spcPct val="90000"/>
              </a:lnSpc>
              <a:buClr>
                <a:schemeClr val="accent6">
                  <a:lumMod val="60000"/>
                  <a:lumOff val="40000"/>
                </a:schemeClr>
              </a:buClr>
              <a:buSzPct val="140000"/>
              <a:buFont typeface="Arial" panose="020B0604020202020204" pitchFamily="34" charset="0"/>
              <a:buChar char="•"/>
            </a:pPr>
            <a:r>
              <a:rPr lang="en-US" sz="1400" dirty="0" smtClean="0">
                <a:latin typeface="+mn-lt"/>
              </a:rPr>
              <a:t>Virtual machine and other external rootkits</a:t>
            </a:r>
            <a:endParaRPr lang="en-US" sz="1400" dirty="0">
              <a:latin typeface="+mn-lt"/>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lstStyle/>
          <a:p>
            <a:pPr eaLnBrk="1" hangingPunct="1"/>
            <a:r>
              <a:rPr kumimoji="1" lang="en-GB"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S PGothic" panose="020B0600070205080204" pitchFamily="-65" charset="-128"/>
              </a:rPr>
              <a:t>Classification of Malware</a:t>
            </a:r>
            <a:endParaRPr kumimoji="1" lang="en-AU"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a typeface="MS PGothic" panose="020B0600070205080204" pitchFamily="-65" charset="-128"/>
            </a:endParaRPr>
          </a:p>
        </p:txBody>
      </p:sp>
      <p:graphicFrame>
        <p:nvGraphicFramePr>
          <p:cNvPr id="7" name="Content Placeholder 6"/>
          <p:cNvGraphicFramePr>
            <a:graphicFrameLocks noGrp="1"/>
          </p:cNvGraphicFramePr>
          <p:nvPr>
            <p:ph idx="1"/>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normAutofit/>
          </a:bodyPr>
          <a:lstStyle/>
          <a:p>
            <a:pPr eaLnBrk="1" hangingPunct="1"/>
            <a:r>
              <a:rPr lang="en-US" dirty="0">
                <a:solidFill>
                  <a:schemeClr val="accent6">
                    <a:lumMod val="40000"/>
                    <a:lumOff val="60000"/>
                  </a:schemeClr>
                </a:solidFill>
              </a:rPr>
              <a:t>Types of Malicious Software (Malware)</a:t>
            </a:r>
            <a:endParaRPr lang="en-US" dirty="0">
              <a:solidFill>
                <a:schemeClr val="accent6">
                  <a:lumMod val="40000"/>
                  <a:lumOff val="60000"/>
                </a:schemeClr>
              </a:solidFill>
            </a:endParaRPr>
          </a:p>
        </p:txBody>
      </p:sp>
      <p:graphicFrame>
        <p:nvGraphicFramePr>
          <p:cNvPr id="15" name="Content Placeholder 14"/>
          <p:cNvGraphicFramePr>
            <a:graphicFrameLocks noGrp="1"/>
          </p:cNvGraphicFramePr>
          <p:nvPr>
            <p:ph idx="1"/>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endParaRPr lang="en-US" dirty="0">
              <a:solidFill>
                <a:schemeClr val="accent6">
                  <a:lumMod val="40000"/>
                  <a:lumOff val="60000"/>
                </a:schemeClr>
              </a:solidFill>
              <a:ea typeface="+mj-ea"/>
              <a:cs typeface="+mj-cs"/>
            </a:endParaRP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noAutofit/>
          </a:bodyPr>
          <a:lstStyle/>
          <a:p>
            <a:pPr eaLnBrk="1" hangingPunct="1">
              <a:lnSpc>
                <a:spcPct val="90000"/>
              </a:lnSpc>
              <a:buClr>
                <a:schemeClr val="accent6">
                  <a:lumMod val="60000"/>
                  <a:lumOff val="40000"/>
                </a:schemeClr>
              </a:buClr>
              <a:buSzPct val="140000"/>
              <a:buFont typeface="Arial" panose="020B0604020202020204" pitchFamily="34" charset="0"/>
              <a:buChar char="•"/>
            </a:pPr>
            <a:r>
              <a:rPr lang="en-US" sz="2800" dirty="0">
                <a:ea typeface="MS PGothic" panose="020B0600070205080204" pitchFamily="-65" charset="-128"/>
              </a:rPr>
              <a:t>P</a:t>
            </a:r>
            <a:r>
              <a:rPr lang="en-US" sz="2800" dirty="0" smtClean="0">
                <a:ea typeface="MS PGothic" panose="020B0600070205080204" pitchFamily="-65" charset="-128"/>
              </a:rPr>
              <a:t>iece of software that infects programs</a:t>
            </a:r>
            <a:endParaRPr lang="en-US" sz="2800" dirty="0" smtClean="0">
              <a:ea typeface="MS PGothic" panose="020B0600070205080204" pitchFamily="-65" charset="-128"/>
            </a:endParaRPr>
          </a:p>
          <a:p>
            <a:pPr marL="1252855" lvl="1" indent="-393700" eaLnBrk="1" hangingPunct="1">
              <a:lnSpc>
                <a:spcPct val="90000"/>
              </a:lnSpc>
              <a:buClr>
                <a:schemeClr val="accent6">
                  <a:lumMod val="60000"/>
                  <a:lumOff val="40000"/>
                </a:schemeClr>
              </a:buClr>
              <a:buSzPct val="140000"/>
              <a:buFont typeface="Arial" panose="020B0604020202020204" pitchFamily="34" charset="0"/>
              <a:buChar char="•"/>
            </a:pPr>
            <a:r>
              <a:rPr lang="en-US" sz="2000" dirty="0">
                <a:ea typeface="MS PGothic" panose="020B0600070205080204" pitchFamily="-65" charset="-128"/>
              </a:rPr>
              <a:t>M</a:t>
            </a:r>
            <a:r>
              <a:rPr lang="en-US" sz="2000" dirty="0" smtClean="0">
                <a:ea typeface="MS PGothic" panose="020B0600070205080204" pitchFamily="-65" charset="-128"/>
              </a:rPr>
              <a:t>odifies them to include a copy of the virus</a:t>
            </a:r>
            <a:endParaRPr lang="en-US" sz="2000" dirty="0" smtClean="0">
              <a:ea typeface="MS PGothic" panose="020B0600070205080204" pitchFamily="-65" charset="-128"/>
            </a:endParaRPr>
          </a:p>
          <a:p>
            <a:pPr marL="1252855" lvl="1" indent="-393700" eaLnBrk="1" hangingPunct="1">
              <a:lnSpc>
                <a:spcPct val="90000"/>
              </a:lnSpc>
              <a:buClr>
                <a:schemeClr val="accent6">
                  <a:lumMod val="60000"/>
                  <a:lumOff val="40000"/>
                </a:schemeClr>
              </a:buClr>
              <a:buSzPct val="140000"/>
              <a:buFont typeface="Arial" panose="020B0604020202020204" pitchFamily="34" charset="0"/>
              <a:buChar char="•"/>
            </a:pPr>
            <a:r>
              <a:rPr lang="en-US" sz="2000" dirty="0">
                <a:ea typeface="MS PGothic" panose="020B0600070205080204" pitchFamily="-65" charset="-128"/>
              </a:rPr>
              <a:t>R</a:t>
            </a:r>
            <a:r>
              <a:rPr lang="en-US" sz="2000" dirty="0" smtClean="0">
                <a:ea typeface="MS PGothic" panose="020B0600070205080204" pitchFamily="-65" charset="-128"/>
              </a:rPr>
              <a:t>eplicates and goes on to infect other content</a:t>
            </a:r>
            <a:endParaRPr lang="en-US" sz="2000" dirty="0" smtClean="0">
              <a:ea typeface="MS PGothic" panose="020B0600070205080204" pitchFamily="-65" charset="-128"/>
            </a:endParaRPr>
          </a:p>
          <a:p>
            <a:pPr marL="1252855" lvl="1" indent="-393700" eaLnBrk="1" hangingPunct="1">
              <a:lnSpc>
                <a:spcPct val="90000"/>
              </a:lnSpc>
              <a:buClr>
                <a:schemeClr val="accent6">
                  <a:lumMod val="60000"/>
                  <a:lumOff val="40000"/>
                </a:schemeClr>
              </a:buClr>
              <a:buSzPct val="140000"/>
              <a:buFont typeface="Arial" panose="020B0604020202020204" pitchFamily="34" charset="0"/>
              <a:buChar char="•"/>
            </a:pPr>
            <a:r>
              <a:rPr lang="en-US" sz="2000" dirty="0">
                <a:ea typeface="MS PGothic" panose="020B0600070205080204" pitchFamily="-65" charset="-128"/>
              </a:rPr>
              <a:t>E</a:t>
            </a:r>
            <a:r>
              <a:rPr lang="en-US" sz="2000" dirty="0" smtClean="0">
                <a:ea typeface="MS PGothic" panose="020B0600070205080204" pitchFamily="-65" charset="-128"/>
              </a:rPr>
              <a:t>asily spread through network environments</a:t>
            </a:r>
            <a:endParaRPr lang="en-US" sz="2000" dirty="0" smtClean="0">
              <a:ea typeface="MS PGothic" panose="020B0600070205080204" pitchFamily="-65" charset="-128"/>
            </a:endParaRPr>
          </a:p>
          <a:p>
            <a:pPr eaLnBrk="1" hangingPunct="1">
              <a:lnSpc>
                <a:spcPct val="90000"/>
              </a:lnSpc>
              <a:buClr>
                <a:schemeClr val="accent6">
                  <a:lumMod val="60000"/>
                  <a:lumOff val="40000"/>
                </a:schemeClr>
              </a:buClr>
              <a:buSzPct val="140000"/>
              <a:buFont typeface="Arial" panose="020B0604020202020204" pitchFamily="34" charset="0"/>
              <a:buChar char="•"/>
            </a:pPr>
            <a:r>
              <a:rPr lang="en-US" sz="2800" dirty="0">
                <a:ea typeface="MS PGothic" panose="020B0600070205080204" pitchFamily="-65" charset="-128"/>
              </a:rPr>
              <a:t>W</a:t>
            </a:r>
            <a:r>
              <a:rPr lang="en-US" sz="2800" dirty="0" smtClean="0">
                <a:ea typeface="MS PGothic" panose="020B0600070205080204" pitchFamily="-65" charset="-128"/>
              </a:rPr>
              <a:t>hen attached to an executable program a virus can do anything that the program is permitted to do</a:t>
            </a:r>
            <a:endParaRPr lang="en-US" sz="2800" dirty="0" smtClean="0">
              <a:ea typeface="MS PGothic" panose="020B0600070205080204" pitchFamily="-65" charset="-128"/>
            </a:endParaRPr>
          </a:p>
          <a:p>
            <a:pPr marL="1252855" lvl="1" indent="-393700" eaLnBrk="1" hangingPunct="1">
              <a:lnSpc>
                <a:spcPct val="90000"/>
              </a:lnSpc>
              <a:buClr>
                <a:schemeClr val="accent6">
                  <a:lumMod val="60000"/>
                  <a:lumOff val="40000"/>
                </a:schemeClr>
              </a:buClr>
              <a:buSzPct val="140000"/>
              <a:buFont typeface="Arial" panose="020B0604020202020204" pitchFamily="34" charset="0"/>
              <a:buChar char="•"/>
            </a:pPr>
            <a:r>
              <a:rPr lang="en-US" sz="2000" dirty="0">
                <a:ea typeface="MS PGothic" panose="020B0600070205080204" pitchFamily="-65" charset="-128"/>
              </a:rPr>
              <a:t>E</a:t>
            </a:r>
            <a:r>
              <a:rPr lang="en-US" sz="2000" dirty="0" smtClean="0">
                <a:ea typeface="MS PGothic" panose="020B0600070205080204" pitchFamily="-65" charset="-128"/>
              </a:rPr>
              <a:t>xecutes secretly when the host program is run</a:t>
            </a:r>
            <a:endParaRPr lang="en-US" sz="2000" dirty="0" smtClean="0">
              <a:ea typeface="MS PGothic" panose="020B0600070205080204" pitchFamily="-65" charset="-128"/>
            </a:endParaRPr>
          </a:p>
          <a:p>
            <a:pPr eaLnBrk="1" hangingPunct="1">
              <a:lnSpc>
                <a:spcPct val="90000"/>
              </a:lnSpc>
              <a:buClr>
                <a:schemeClr val="accent6">
                  <a:lumMod val="60000"/>
                  <a:lumOff val="40000"/>
                </a:schemeClr>
              </a:buClr>
              <a:buSzPct val="140000"/>
              <a:buFont typeface="Arial" panose="020B0604020202020204" pitchFamily="34" charset="0"/>
              <a:buChar char="•"/>
            </a:pPr>
            <a:r>
              <a:rPr lang="en-US" sz="2800" dirty="0">
                <a:ea typeface="MS PGothic" panose="020B0600070205080204" pitchFamily="-65" charset="-128"/>
              </a:rPr>
              <a:t>S</a:t>
            </a:r>
            <a:r>
              <a:rPr lang="en-US" sz="2800" dirty="0" smtClean="0">
                <a:ea typeface="MS PGothic" panose="020B0600070205080204" pitchFamily="-65" charset="-128"/>
              </a:rPr>
              <a:t>pecific to operating system and hardware</a:t>
            </a:r>
            <a:endParaRPr lang="en-US" sz="2800" dirty="0" smtClean="0">
              <a:ea typeface="MS PGothic" panose="020B0600070205080204" pitchFamily="-65" charset="-128"/>
            </a:endParaRPr>
          </a:p>
          <a:p>
            <a:pPr marL="1252855" lvl="1" indent="-393700" eaLnBrk="1" hangingPunct="1">
              <a:lnSpc>
                <a:spcPct val="90000"/>
              </a:lnSpc>
              <a:buClr>
                <a:schemeClr val="accent6">
                  <a:lumMod val="60000"/>
                  <a:lumOff val="40000"/>
                </a:schemeClr>
              </a:buClr>
              <a:buSzPct val="140000"/>
              <a:buFont typeface="Arial" panose="020B0604020202020204" pitchFamily="34" charset="0"/>
              <a:buChar char="•"/>
            </a:pPr>
            <a:r>
              <a:rPr lang="en-US" sz="2000" dirty="0">
                <a:ea typeface="MS PGothic" panose="020B0600070205080204" pitchFamily="-65" charset="-128"/>
              </a:rPr>
              <a:t>T</a:t>
            </a:r>
            <a:r>
              <a:rPr lang="en-US" sz="2000" dirty="0" smtClean="0">
                <a:ea typeface="MS PGothic" panose="020B0600070205080204" pitchFamily="-65" charset="-128"/>
              </a:rPr>
              <a:t>akes advantage of their details and weaknesses</a:t>
            </a:r>
            <a:endParaRPr lang="en-US" sz="2000" dirty="0" smtClean="0">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lstStyle/>
          <a:p>
            <a:pPr eaLnBrk="1" hangingPunct="1">
              <a:defRPr/>
            </a:pPr>
            <a:r>
              <a:rPr lang="en-US" dirty="0">
                <a:solidFill>
                  <a:schemeClr val="accent6">
                    <a:lumMod val="40000"/>
                    <a:lumOff val="60000"/>
                  </a:schemeClr>
                </a:solidFill>
              </a:rPr>
              <a:t>Virus Components</a:t>
            </a:r>
            <a:endParaRPr lang="en-US" dirty="0">
              <a:solidFill>
                <a:schemeClr val="accent6">
                  <a:lumMod val="40000"/>
                  <a:lumOff val="60000"/>
                </a:schemeClr>
              </a:solidFill>
            </a:endParaRPr>
          </a:p>
        </p:txBody>
      </p:sp>
      <p:graphicFrame>
        <p:nvGraphicFramePr>
          <p:cNvPr id="4" name="Content Placeholder 3"/>
          <p:cNvGraphicFramePr>
            <a:graphicFrameLocks noGrp="1"/>
          </p:cNvGraphicFramePr>
          <p:nvPr>
            <p:ph idx="1"/>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lstStyle/>
          <a:p>
            <a:pPr eaLnBrk="1" hangingPunct="1"/>
            <a:r>
              <a:rPr lang="en-US" dirty="0">
                <a:solidFill>
                  <a:schemeClr val="accent6">
                    <a:lumMod val="40000"/>
                    <a:lumOff val="60000"/>
                  </a:schemeClr>
                </a:solidFill>
              </a:rPr>
              <a:t>Virus Phases</a:t>
            </a:r>
            <a:endParaRPr lang="en-US" dirty="0">
              <a:solidFill>
                <a:schemeClr val="accent6">
                  <a:lumMod val="40000"/>
                  <a:lumOff val="60000"/>
                </a:schemeClr>
              </a:solidFill>
            </a:endParaRPr>
          </a:p>
        </p:txBody>
      </p:sp>
      <p:graphicFrame>
        <p:nvGraphicFramePr>
          <p:cNvPr id="13" name="Diagram 12"/>
          <p:cNvGraphicFramePr/>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endParaRPr lang="en-US" dirty="0">
              <a:solidFill>
                <a:schemeClr val="accent6">
                  <a:lumMod val="40000"/>
                  <a:lumOff val="60000"/>
                </a:schemeClr>
              </a:solidFill>
            </a:endParaRP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P</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rogram that actively seeks out more machines to infect and each infected machine serves as an automated launching pad for attacks on other machines</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E</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xploits software vulnerabilities in client or server programs</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C</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an use network connections to spread from system to system</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S</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preads through shared media (USB drives, CD, DVD data disks)</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E</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-mail worms spread in macro or script code included in attachments and instant messenger file transfers</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U</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pon activation the worm may replicate and propagate again </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U</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sually carries some form of payload</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MS PGothic" panose="020B0600070205080204" pitchFamily="-65" charset="-128"/>
              </a:rPr>
              <a:t>F</a:t>
            </a:r>
            <a:r>
              <a:rPr lang="en-US" sz="1800" dirty="0" smtClean="0">
                <a:solidFill>
                  <a:schemeClr val="tx1"/>
                </a:solidFill>
                <a:effectLst>
                  <a:outerShdw blurRad="38100" dist="38100" dir="2700000" algn="tl">
                    <a:srgbClr val="0064E2"/>
                  </a:outerShdw>
                </a:effectLst>
                <a:latin typeface="+mn-lt"/>
                <a:ea typeface="MS PGothic" panose="020B0600070205080204" pitchFamily="-65" charset="-128"/>
              </a:rPr>
              <a:t>irst known implementation was done in Xerox Palo Alto Labs in the early 1980s</a:t>
            </a:r>
            <a:endParaRPr lang="en-US" sz="1800" dirty="0" smtClean="0">
              <a:solidFill>
                <a:schemeClr val="tx1"/>
              </a:solidFill>
              <a:effectLst>
                <a:outerShdw blurRad="38100" dist="38100" dir="2700000" algn="tl">
                  <a:srgbClr val="0064E2"/>
                </a:outerShdw>
              </a:effectLst>
              <a:latin typeface="+mn-lt"/>
              <a:ea typeface="MS PGothic" panose="020B0600070205080204" pitchFamily="-65" charset="-128"/>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11339</Words>
  <Application>WPS Presentation</Application>
  <PresentationFormat>On-screen Show (4:3)</PresentationFormat>
  <Paragraphs>343</Paragraphs>
  <Slides>37</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SimSun</vt:lpstr>
      <vt:lpstr>Wingdings</vt:lpstr>
      <vt:lpstr>MS PGothic</vt:lpstr>
      <vt:lpstr>Century Gothic</vt:lpstr>
      <vt:lpstr>Palatino Linotype</vt:lpstr>
      <vt:lpstr>Courier New</vt:lpstr>
      <vt:lpstr>Baskerville Bold Italic</vt:lpstr>
      <vt:lpstr>Times New Roman</vt:lpstr>
      <vt:lpstr>Segoe Print</vt:lpstr>
      <vt:lpstr>Microsoft YaHei</vt:lpstr>
      <vt:lpstr>Arial Unicode MS</vt:lpstr>
      <vt:lpstr>Calibri</vt:lpstr>
      <vt:lpstr>Executive</vt:lpstr>
      <vt:lpstr>PowerPoint 演示文稿</vt:lpstr>
      <vt:lpstr>Chapter 6</vt:lpstr>
      <vt:lpstr>Malware</vt:lpstr>
      <vt:lpstr>Classification of Malware</vt:lpstr>
      <vt:lpstr>Types of Malicious Software (Malware)</vt:lpstr>
      <vt:lpstr>Viruses</vt:lpstr>
      <vt:lpstr>Virus Components</vt:lpstr>
      <vt:lpstr>Virus Phases</vt:lpstr>
      <vt:lpstr>Worms</vt:lpstr>
      <vt:lpstr>Worm Replication</vt:lpstr>
      <vt:lpstr>Recent Worm Attacks</vt:lpstr>
      <vt:lpstr>WannaCry</vt:lpstr>
      <vt:lpstr>PowerPoint 演示文稿</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PowerPoint 演示文稿</vt:lpstr>
      <vt:lpstr>Malware Countermeasure Approaches</vt:lpstr>
      <vt:lpstr>Generations of Anti-Virus Software</vt:lpstr>
      <vt:lpstr>Sandbox Analysis</vt:lpstr>
      <vt:lpstr>Host-Based Behavior-Blocking Software</vt:lpstr>
      <vt:lpstr>Perimeter Scanning Approaches</vt:lpstr>
      <vt:lpstr>Summary</vt:lpstr>
    </vt:vector>
  </TitlesOfParts>
  <Company>Computer Science,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creator>Dr Lawrie Brown</dc:creator>
  <dc:subject>Chapter 7 Lecture Overheads</dc:subject>
  <cp:lastModifiedBy>Syed Hassan</cp:lastModifiedBy>
  <cp:revision>214</cp:revision>
  <dcterms:created xsi:type="dcterms:W3CDTF">2014-08-24T18:34:00Z</dcterms:created>
  <dcterms:modified xsi:type="dcterms:W3CDTF">2023-11-03T17:27:52Z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CBB8D1D5F2F04F7BABEA2438CA09236D_12</vt:lpwstr>
  </property>
  <property fmtid="{D5CDD505-2E9C-101B-9397-08002B2CF9AE}" pid="3" name="KSOProductBuildVer">
    <vt:lpwstr>1033-12.2.0.13266</vt:lpwstr>
  </property>
</Properties>
</file>