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9" r:id="rId1"/>
    <p:sldMasterId id="2147483757" r:id="rId2"/>
    <p:sldMasterId id="2147483816" r:id="rId3"/>
    <p:sldMasterId id="2147483832" r:id="rId4"/>
  </p:sldMasterIdLst>
  <p:notesMasterIdLst>
    <p:notesMasterId r:id="rId57"/>
  </p:notesMasterIdLst>
  <p:handoutMasterIdLst>
    <p:handoutMasterId r:id="rId58"/>
  </p:handoutMasterIdLst>
  <p:sldIdLst>
    <p:sldId id="327" r:id="rId5"/>
    <p:sldId id="277" r:id="rId6"/>
    <p:sldId id="306" r:id="rId7"/>
    <p:sldId id="343" r:id="rId8"/>
    <p:sldId id="344" r:id="rId9"/>
    <p:sldId id="342"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328" r:id="rId27"/>
    <p:sldId id="346" r:id="rId28"/>
    <p:sldId id="331" r:id="rId29"/>
    <p:sldId id="347" r:id="rId30"/>
    <p:sldId id="332" r:id="rId31"/>
    <p:sldId id="333" r:id="rId32"/>
    <p:sldId id="345" r:id="rId33"/>
    <p:sldId id="329" r:id="rId34"/>
    <p:sldId id="330" r:id="rId35"/>
    <p:sldId id="308" r:id="rId36"/>
    <p:sldId id="307" r:id="rId37"/>
    <p:sldId id="309" r:id="rId38"/>
    <p:sldId id="310" r:id="rId39"/>
    <p:sldId id="311" r:id="rId40"/>
    <p:sldId id="312" r:id="rId41"/>
    <p:sldId id="313" r:id="rId42"/>
    <p:sldId id="314" r:id="rId43"/>
    <p:sldId id="335" r:id="rId44"/>
    <p:sldId id="334" r:id="rId45"/>
    <p:sldId id="315" r:id="rId46"/>
    <p:sldId id="316" r:id="rId47"/>
    <p:sldId id="317" r:id="rId48"/>
    <p:sldId id="318" r:id="rId49"/>
    <p:sldId id="319" r:id="rId50"/>
    <p:sldId id="320" r:id="rId51"/>
    <p:sldId id="336" r:id="rId52"/>
    <p:sldId id="338" r:id="rId53"/>
    <p:sldId id="339" r:id="rId54"/>
    <p:sldId id="340" r:id="rId55"/>
    <p:sldId id="341" r:id="rId56"/>
  </p:sldIdLst>
  <p:sldSz cx="9144000" cy="6858000" type="screen4x3"/>
  <p:notesSz cx="6797675" cy="9926638"/>
  <p:defaultTextStyle>
    <a:defPPr>
      <a:defRPr lang="en-GB"/>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59" autoAdjust="0"/>
    <p:restoredTop sz="90929"/>
  </p:normalViewPr>
  <p:slideViewPr>
    <p:cSldViewPr>
      <p:cViewPr varScale="1">
        <p:scale>
          <a:sx n="67" d="100"/>
          <a:sy n="67" d="100"/>
        </p:scale>
        <p:origin x="1620"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2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GB"/>
          </a:p>
        </p:txBody>
      </p:sp>
      <p:sp>
        <p:nvSpPr>
          <p:cNvPr id="20483"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GB"/>
          </a:p>
        </p:txBody>
      </p:sp>
      <p:sp>
        <p:nvSpPr>
          <p:cNvPr id="20484"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GB"/>
          </a:p>
        </p:txBody>
      </p:sp>
      <p:sp>
        <p:nvSpPr>
          <p:cNvPr id="20485"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6698CD9D-989F-4999-9EE2-9E558A3B09F4}" type="slidenum">
              <a:rPr lang="en-GB"/>
              <a:pPr>
                <a:defRPr/>
              </a:pPr>
              <a:t>‹#›</a:t>
            </a:fld>
            <a:endParaRPr lang="en-GB"/>
          </a:p>
        </p:txBody>
      </p:sp>
    </p:spTree>
    <p:extLst>
      <p:ext uri="{BB962C8B-B14F-4D97-AF65-F5344CB8AC3E}">
        <p14:creationId xmlns:p14="http://schemas.microsoft.com/office/powerpoint/2010/main" val="1897174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pPr>
              <a:defRPr/>
            </a:pPr>
            <a:fld id="{AB3E95BE-635D-40C1-99BF-96C0B20C253D}" type="datetimeFigureOut">
              <a:rPr lang="en-US"/>
              <a:pPr>
                <a:defRPr/>
              </a:pPr>
              <a:t>8/10/2021</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pPr>
              <a:defRPr/>
            </a:pPr>
            <a:fld id="{22B3EF68-4CCA-48D2-B93F-B143AEE10B91}" type="slidenum">
              <a:rPr lang="en-GB"/>
              <a:pPr>
                <a:defRPr/>
              </a:pPr>
              <a:t>‹#›</a:t>
            </a:fld>
            <a:endParaRPr lang="en-GB"/>
          </a:p>
        </p:txBody>
      </p:sp>
    </p:spTree>
    <p:extLst>
      <p:ext uri="{BB962C8B-B14F-4D97-AF65-F5344CB8AC3E}">
        <p14:creationId xmlns:p14="http://schemas.microsoft.com/office/powerpoint/2010/main" val="23241485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EC1B0C-B6E3-4180-A34F-834D8844019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303429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B6AAB58D-E973-4994-8CC9-58F81C121EF8}" type="slidenum">
              <a:rPr lang="en-GB" smtClean="0"/>
              <a:pPr/>
              <a:t>12</a:t>
            </a:fld>
            <a:endParaRPr lang="en-GB"/>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56111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F15AEE6-FF9D-4319-8D5D-1354DC203AA8}" type="slidenum">
              <a:rPr lang="en-GB" smtClean="0"/>
              <a:pPr/>
              <a:t>13</a:t>
            </a:fld>
            <a:endParaRPr lang="en-GB"/>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05013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F2EC015-8F3E-4E67-BDEB-C8A27E4057CE}" type="slidenum">
              <a:rPr lang="en-GB" smtClean="0"/>
              <a:pPr/>
              <a:t>14</a:t>
            </a:fld>
            <a:endParaRPr lang="en-GB"/>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51991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3D90171-0120-4F5D-B3E2-F5C3BD854420}" type="slidenum">
              <a:rPr lang="en-GB" smtClean="0"/>
              <a:pPr/>
              <a:t>17</a:t>
            </a:fld>
            <a:endParaRPr lang="en-GB"/>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01720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2B3EF68-4CCA-48D2-B93F-B143AEE10B91}" type="slidenum">
              <a:rPr lang="en-GB" smtClean="0"/>
              <a:pPr>
                <a:defRPr/>
              </a:pPr>
              <a:t>19</a:t>
            </a:fld>
            <a:endParaRPr lang="en-GB"/>
          </a:p>
        </p:txBody>
      </p:sp>
    </p:spTree>
    <p:extLst>
      <p:ext uri="{BB962C8B-B14F-4D97-AF65-F5344CB8AC3E}">
        <p14:creationId xmlns:p14="http://schemas.microsoft.com/office/powerpoint/2010/main" val="2518669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7889EA7-FDFE-4774-B268-EF6D9D4EF859}" type="slidenum">
              <a:rPr lang="en-GB" smtClean="0"/>
              <a:pPr/>
              <a:t>20</a:t>
            </a:fld>
            <a:endParaRPr lang="en-GB"/>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65733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236BCEF-DF69-4ECD-8A5B-036ED0367A53}" type="slidenum">
              <a:rPr lang="en-GB" smtClean="0"/>
              <a:pPr/>
              <a:t>21</a:t>
            </a:fld>
            <a:endParaRPr lang="en-GB"/>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22965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6F79700-1B69-46C1-848D-8B9A89F87512}" type="slidenum">
              <a:rPr lang="en-GB" smtClean="0"/>
              <a:pPr/>
              <a:t>22</a:t>
            </a:fld>
            <a:endParaRPr lang="en-GB"/>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57430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2654451-8867-4F1F-BE7F-6C4EFDE49024}" type="slidenum">
              <a:rPr lang="en-US"/>
              <a:pPr/>
              <a:t>28</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00379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675B65-B88C-4AE0-866D-C677F5ED2811}" type="slidenum">
              <a:rPr lang="en-AU"/>
              <a:pPr/>
              <a:t>37</a:t>
            </a:fld>
            <a:endParaRPr lang="en-AU"/>
          </a:p>
        </p:txBody>
      </p:sp>
      <p:sp>
        <p:nvSpPr>
          <p:cNvPr id="133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376466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6615B20-9AA7-4E53-8AA8-F9707E62FC3A}" type="slidenum">
              <a:rPr lang="en-GB" smtClean="0"/>
              <a:pPr/>
              <a:t>2</a:t>
            </a:fld>
            <a:endParaRPr lang="en-GB"/>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48889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276848-B6DC-4A31-A99A-21D2933B04D8}" type="slidenum">
              <a:rPr lang="en-AU"/>
              <a:pPr/>
              <a:t>38</a:t>
            </a:fld>
            <a:endParaRPr lang="en-AU"/>
          </a:p>
        </p:txBody>
      </p:sp>
      <p:sp>
        <p:nvSpPr>
          <p:cNvPr id="153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97454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ADC644-25DD-41F6-ABEB-93789C861521}" type="slidenum">
              <a:rPr lang="en-US" smtClean="0"/>
              <a:pPr/>
              <a:t>39</a:t>
            </a:fld>
            <a:endParaRPr lang="en-US"/>
          </a:p>
        </p:txBody>
      </p:sp>
    </p:spTree>
    <p:extLst>
      <p:ext uri="{BB962C8B-B14F-4D97-AF65-F5344CB8AC3E}">
        <p14:creationId xmlns:p14="http://schemas.microsoft.com/office/powerpoint/2010/main" val="3274419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6615B20-9AA7-4E53-8AA8-F9707E62FC3A}" type="slidenum">
              <a:rPr lang="en-GB" smtClean="0"/>
              <a:pPr/>
              <a:t>3</a:t>
            </a:fld>
            <a:endParaRPr lang="en-GB"/>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78303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6615B20-9AA7-4E53-8AA8-F9707E62FC3A}" type="slidenum">
              <a:rPr lang="en-GB" smtClean="0"/>
              <a:pPr/>
              <a:t>4</a:t>
            </a:fld>
            <a:endParaRPr lang="en-GB"/>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9063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6615B20-9AA7-4E53-8AA8-F9707E62FC3A}" type="slidenum">
              <a:rPr lang="en-GB" smtClean="0"/>
              <a:pPr/>
              <a:t>5</a:t>
            </a:fld>
            <a:endParaRPr lang="en-GB"/>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00732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6615B20-9AA7-4E53-8AA8-F9707E62FC3A}" type="slidenum">
              <a:rPr lang="en-GB" smtClean="0"/>
              <a:pPr/>
              <a:t>6</a:t>
            </a:fld>
            <a:endParaRPr lang="en-GB"/>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46967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C286D0ED-CAC0-499B-AB23-22CA94A71D93}" type="slidenum">
              <a:rPr lang="en-GB" smtClean="0"/>
              <a:pPr/>
              <a:t>7</a:t>
            </a:fld>
            <a:endParaRPr lang="en-GB"/>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46166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759D7667-A1A9-4D44-AAC5-337C2123C877}" type="slidenum">
              <a:rPr lang="en-GB" smtClean="0"/>
              <a:pPr/>
              <a:t>8</a:t>
            </a:fld>
            <a:endParaRPr lang="en-GB"/>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51403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3CCA57D-E2DF-46D6-B973-26A12ACCFF84}" type="slidenum">
              <a:rPr lang="en-GB" smtClean="0"/>
              <a:pPr/>
              <a:t>9</a:t>
            </a:fld>
            <a:endParaRPr lang="en-GB"/>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40259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8A813D69-DBE6-42F9-B2EF-15A7B29A59D8}" type="datetime1">
              <a:rPr lang="en-US" smtClean="0"/>
              <a:t>8/10/2021</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2D99D9C-EF7F-43D7-A3D8-8B137916B3A1}"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D28B0CF-EA86-4ED8-A278-82C66D6F308A}" type="datetime1">
              <a:rPr lang="en-US" smtClean="0"/>
              <a:t>8/10/2021</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5E016C72-36CC-49B5-B89F-51115E4DE363}"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3A3905D-9D90-4377-A5BE-E5E1A4CA1B2F}" type="datetime1">
              <a:rPr lang="en-US" smtClean="0"/>
              <a:t>8/10/2021</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0500E30-3D27-41F1-AE5E-370E7AA20843}"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68EC69A6-6D9C-44B8-98FB-C92ECE6D50DC}" type="datetime1">
              <a:rPr lang="en-US" smtClean="0"/>
              <a:t>8/10/2021</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3FB9A7C-6899-402D-A496-AC09BB39D06C}"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FAD973F0-BBBA-4952-B8FF-10A0E7B95D18}" type="datetime1">
              <a:rPr lang="en-US" smtClean="0"/>
              <a:t>8/10/2021</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3E42B4A2-1A93-4E41-8895-88939558EAEE}"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07D2859-9C1E-401D-9BEB-B463F2285D41}" type="datetime1">
              <a:rPr lang="en-US" smtClean="0"/>
              <a:t>8/10/2021</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2203187E-0599-4823-BDAD-6E8B7E1007AA}" type="slidenum">
              <a:rPr lang="en-GB"/>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F7623FF6-2A62-420F-8F91-6ACAF4B74753}" type="datetime1">
              <a:rPr lang="en-US" smtClean="0"/>
              <a:t>8/10/2021</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a:t>
            </a:r>
            <a:r>
              <a:rPr lang="en-US" dirty="0" smtClean="0"/>
              <a:t>Fall-2020]</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AAEFD3AB-025D-4FDA-86B2-2E15BFDA3D94}" type="slidenum">
              <a:rPr lang="en-GB"/>
              <a:pPr>
                <a:defRPr/>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709F4578-31E4-40A5-90DB-A2A6E533BF50}" type="datetime1">
              <a:rPr lang="en-US" smtClean="0"/>
              <a:t>8/10/2021</a:t>
            </a:fld>
            <a:endParaRPr lang="en-GB"/>
          </a:p>
        </p:txBody>
      </p:sp>
      <p:sp>
        <p:nvSpPr>
          <p:cNvPr id="8"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a:t>
            </a:r>
            <a:r>
              <a:rPr lang="en-US" dirty="0" smtClean="0"/>
              <a:t>Fall-2020]</a:t>
            </a: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BFAE43EF-280B-4500-BC22-6D8E4ED2F4EC}" type="slidenum">
              <a:rPr lang="en-GB"/>
              <a:pPr>
                <a:defRPr/>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8CE73D3A-38BB-4FFC-893C-4B48364C9BB8}" type="datetime1">
              <a:rPr lang="en-US" smtClean="0"/>
              <a:t>8/10/2021</a:t>
            </a:fld>
            <a:endParaRPr lang="en-GB"/>
          </a:p>
        </p:txBody>
      </p:sp>
      <p:sp>
        <p:nvSpPr>
          <p:cNvPr id="4"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a:t>
            </a:r>
            <a:r>
              <a:rPr lang="en-US" dirty="0" smtClean="0"/>
              <a:t>Fall-2020]</a:t>
            </a: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12C6E866-A86B-4B80-A7CE-744B4407046D}" type="slidenum">
              <a:rPr lang="en-GB"/>
              <a:pPr>
                <a:defRPr/>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E5B86EB-057E-4CEC-B284-D64A9FB14B0C}" type="datetime1">
              <a:rPr lang="en-US" smtClean="0"/>
              <a:t>8/10/2021</a:t>
            </a:fld>
            <a:endParaRPr lang="en-GB"/>
          </a:p>
        </p:txBody>
      </p:sp>
      <p:sp>
        <p:nvSpPr>
          <p:cNvPr id="3"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a:t>
            </a:r>
            <a:r>
              <a:rPr lang="en-US" dirty="0" smtClean="0"/>
              <a:t>Fall-2020]</a:t>
            </a: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09C2BC8E-C1EC-4357-88ED-3F21DE4E4942}" type="slidenum">
              <a:rPr lang="en-GB"/>
              <a:pPr>
                <a:defRPr/>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290180E-C4C6-4427-95A0-3513665ADFF1}" type="datetime1">
              <a:rPr lang="en-US" smtClean="0"/>
              <a:t>8/10/2021</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a:t>
            </a:r>
            <a:r>
              <a:rPr lang="en-US" dirty="0" smtClean="0"/>
              <a:t>Fall-2020]</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92304546-0339-4B44-A64A-C2AC3E61B05F}"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C7C0BAA3-108A-4A18-9689-BB3BC7A51527}" type="datetime1">
              <a:rPr lang="en-US" smtClean="0"/>
              <a:t>8/10/2021</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83839D5B-7801-44C4-BEAB-942769039E2B}" type="slidenum">
              <a:rPr lang="en-GB"/>
              <a:pPr>
                <a:defRPr/>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A94B98F-AD1F-4F0A-A3B6-B2A95761C00E}" type="datetime1">
              <a:rPr lang="en-US" smtClean="0"/>
              <a:t>8/10/2021</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a:t>
            </a:r>
            <a:r>
              <a:rPr lang="en-US" dirty="0" smtClean="0"/>
              <a:t>Fall-2020]</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384FBC57-D571-401B-91F0-D04AC0A2C401}" type="slidenum">
              <a:rPr lang="en-GB"/>
              <a:pPr>
                <a:defRPr/>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41BD5E4F-31F8-4686-BB4D-9113F5E0AD78}" type="datetime1">
              <a:rPr lang="en-US" smtClean="0"/>
              <a:t>8/10/2021</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0E86E35-A8E6-43E0-8F0E-B3A6C2911D72}" type="slidenum">
              <a:rPr lang="en-GB"/>
              <a:pPr>
                <a:defRPr/>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F70F5FE6-F54C-433F-93E3-1F68B779EDBE}" type="datetime1">
              <a:rPr lang="en-US" smtClean="0"/>
              <a:t>8/10/2021</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1231EA7-C77D-4C70-ACF9-ACDEC000FE31}" type="slidenum">
              <a:rPr lang="en-GB"/>
              <a:pPr>
                <a:defRPr/>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1670" y="4497935"/>
            <a:ext cx="7940660" cy="610820"/>
          </a:xfrm>
          <a:effectLst>
            <a:outerShdw blurRad="50800" dist="38100" dir="2700000" algn="tl" rotWithShape="0">
              <a:prstClr val="black">
                <a:alpha val="71000"/>
              </a:prstClr>
            </a:outerShdw>
          </a:effectLst>
        </p:spPr>
        <p:txBody>
          <a:bodyPr>
            <a:normAutofit/>
          </a:bodyPr>
          <a:lstStyle>
            <a:lvl1pPr algn="ctr">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1670" y="5566870"/>
            <a:ext cx="7940660" cy="610820"/>
          </a:xfrm>
        </p:spPr>
        <p:txBody>
          <a:bodyPr>
            <a:normAutofit/>
          </a:bodyPr>
          <a:lstStyle>
            <a:lvl1pPr marL="0" indent="0" algn="ctr">
              <a:buNone/>
              <a:defRPr sz="2800">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508D7BE4-CA65-479C-92A1-44A1A910FB6C}" type="datetime1">
              <a:rPr lang="en-US" smtClean="0">
                <a:solidFill>
                  <a:prstClr val="black">
                    <a:tint val="75000"/>
                  </a:prstClr>
                </a:solidFill>
              </a:rPr>
              <a:t>8/10/2021</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FAST-NUCES CS449-PIT </a:t>
            </a:r>
            <a:r>
              <a:rPr lang="en-US" dirty="0" smtClean="0">
                <a:solidFill>
                  <a:prstClr val="black">
                    <a:tint val="75000"/>
                  </a:prstClr>
                </a:solidFill>
              </a:rPr>
              <a:t>[</a:t>
            </a:r>
            <a:r>
              <a:rPr lang="en-US" dirty="0" smtClean="0">
                <a:solidFill>
                  <a:prstClr val="black">
                    <a:tint val="75000"/>
                  </a:prstClr>
                </a:solidFill>
              </a:rPr>
              <a:t>Fall-2020]</a:t>
            </a:r>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DC67547-211D-4EA8-9A7D-89D518E6F5BF}" type="slidenum">
              <a:rPr lang="en-GB" smtClean="0">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28986485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610820"/>
          </a:xfrm>
          <a:effectLst>
            <a:outerShdw blurRad="50800" dist="38100" dir="2700000" algn="tl" rotWithShape="0">
              <a:prstClr val="black">
                <a:alpha val="56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8965" y="2054655"/>
            <a:ext cx="8229600" cy="412303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A473BEED-949E-41FE-9FD3-9EC6601F7D4B}" type="datetime1">
              <a:rPr lang="en-US" smtClean="0"/>
              <a:t>8/10/2021</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7C3995B0-1D2E-4DDC-BC34-E94122BB0B4E}" type="slidenum">
              <a:rPr lang="en-GB" smtClean="0"/>
              <a:pPr>
                <a:defRPr/>
              </a:pPr>
              <a:t>‹#›</a:t>
            </a:fld>
            <a:endParaRPr lang="en-GB" dirty="0"/>
          </a:p>
        </p:txBody>
      </p:sp>
    </p:spTree>
    <p:extLst>
      <p:ext uri="{BB962C8B-B14F-4D97-AF65-F5344CB8AC3E}">
        <p14:creationId xmlns:p14="http://schemas.microsoft.com/office/powerpoint/2010/main" val="16066703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1" y="374900"/>
            <a:ext cx="6719018" cy="868839"/>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1823312" y="1138425"/>
            <a:ext cx="6719018" cy="503926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9B04743D-5C83-4125-B84E-22CEE2DB97DD}" type="datetime1">
              <a:rPr lang="en-US" smtClean="0"/>
              <a:t>8/10/2021</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1425350E-598E-4280-BC79-624AA62C3653}" type="slidenum">
              <a:rPr lang="en-GB" smtClean="0"/>
              <a:pPr>
                <a:defRPr/>
              </a:pPr>
              <a:t>‹#›</a:t>
            </a:fld>
            <a:endParaRPr lang="en-GB" dirty="0"/>
          </a:p>
        </p:txBody>
      </p:sp>
    </p:spTree>
    <p:extLst>
      <p:ext uri="{BB962C8B-B14F-4D97-AF65-F5344CB8AC3E}">
        <p14:creationId xmlns:p14="http://schemas.microsoft.com/office/powerpoint/2010/main" val="374296463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4D73D86E-D200-4838-813D-27995CA16680}" type="datetime1">
              <a:rPr lang="en-US" smtClean="0"/>
              <a:t>8/10/2021</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2BF93B7B-BE22-498C-9D03-3A0ACCE0A770}" type="slidenum">
              <a:rPr lang="en-GB" smtClean="0"/>
              <a:pPr>
                <a:defRPr/>
              </a:pPr>
              <a:t>‹#›</a:t>
            </a:fld>
            <a:endParaRPr lang="en-GB" dirty="0"/>
          </a:p>
        </p:txBody>
      </p:sp>
    </p:spTree>
    <p:extLst>
      <p:ext uri="{BB962C8B-B14F-4D97-AF65-F5344CB8AC3E}">
        <p14:creationId xmlns:p14="http://schemas.microsoft.com/office/powerpoint/2010/main" val="9453769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DB2A6B02-F66E-4081-86CE-2F33E0DEAC4F}" type="datetime1">
              <a:rPr lang="en-US" smtClean="0"/>
              <a:t>8/10/2021</a:t>
            </a:fld>
            <a:endParaRPr lang="en-GB" dirty="0"/>
          </a:p>
        </p:txBody>
      </p:sp>
      <p:sp>
        <p:nvSpPr>
          <p:cNvPr id="6" name="Footer Placeholder 5"/>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a:t>
            </a:r>
            <a:r>
              <a:rPr lang="en-US" dirty="0" smtClean="0"/>
              <a:t>Fall-2020]</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78314039-373C-4A06-808E-594ACDE2916C}" type="slidenum">
              <a:rPr lang="en-GB" smtClean="0"/>
              <a:pPr>
                <a:defRPr/>
              </a:pPr>
              <a:t>‹#›</a:t>
            </a:fld>
            <a:endParaRPr lang="en-GB" dirty="0"/>
          </a:p>
        </p:txBody>
      </p:sp>
    </p:spTree>
    <p:extLst>
      <p:ext uri="{BB962C8B-B14F-4D97-AF65-F5344CB8AC3E}">
        <p14:creationId xmlns:p14="http://schemas.microsoft.com/office/powerpoint/2010/main" val="337945230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532180"/>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48965" y="2054655"/>
            <a:ext cx="4040188"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8965" y="2684518"/>
            <a:ext cx="4040188"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6790" y="2054655"/>
            <a:ext cx="4041775"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6790" y="2684518"/>
            <a:ext cx="4041775"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FFC000"/>
                </a:solidFill>
              </a:defRPr>
            </a:lvl1pPr>
          </a:lstStyle>
          <a:p>
            <a:pPr>
              <a:defRPr/>
            </a:pPr>
            <a:fld id="{5B4FEA30-BB36-45AE-ADBE-C07B0B129684}" type="datetime1">
              <a:rPr lang="en-US" smtClean="0"/>
              <a:t>8/10/2021</a:t>
            </a:fld>
            <a:endParaRPr lang="en-GB" dirty="0"/>
          </a:p>
        </p:txBody>
      </p:sp>
      <p:sp>
        <p:nvSpPr>
          <p:cNvPr id="8" name="Footer Placeholder 7"/>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a:t>
            </a:r>
            <a:r>
              <a:rPr lang="en-US" dirty="0" smtClean="0"/>
              <a:t>Fall-2020]</a:t>
            </a:r>
            <a:endParaRPr lang="en-GB" dirty="0"/>
          </a:p>
        </p:txBody>
      </p:sp>
      <p:sp>
        <p:nvSpPr>
          <p:cNvPr id="9" name="Slide Number Placeholder 8"/>
          <p:cNvSpPr>
            <a:spLocks noGrp="1"/>
          </p:cNvSpPr>
          <p:nvPr>
            <p:ph type="sldNum" sz="quarter" idx="12"/>
          </p:nvPr>
        </p:nvSpPr>
        <p:spPr/>
        <p:txBody>
          <a:bodyPr/>
          <a:lstStyle>
            <a:lvl1pPr>
              <a:defRPr>
                <a:solidFill>
                  <a:srgbClr val="FFC000"/>
                </a:solidFill>
              </a:defRPr>
            </a:lvl1pPr>
          </a:lstStyle>
          <a:p>
            <a:pPr>
              <a:defRPr/>
            </a:pPr>
            <a:fld id="{9B0A8DFE-4B25-41BC-A66F-6852ED428F1D}" type="slidenum">
              <a:rPr lang="en-GB" smtClean="0"/>
              <a:pPr>
                <a:defRPr/>
              </a:pPr>
              <a:t>‹#›</a:t>
            </a:fld>
            <a:endParaRPr lang="en-GB" dirty="0"/>
          </a:p>
        </p:txBody>
      </p:sp>
    </p:spTree>
    <p:extLst>
      <p:ext uri="{BB962C8B-B14F-4D97-AF65-F5344CB8AC3E}">
        <p14:creationId xmlns:p14="http://schemas.microsoft.com/office/powerpoint/2010/main" val="29615748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FFC000"/>
                </a:solidFill>
              </a:defRPr>
            </a:lvl1pPr>
          </a:lstStyle>
          <a:p>
            <a:pPr>
              <a:defRPr/>
            </a:pPr>
            <a:fld id="{2C403F65-9C47-4573-B933-310203824AA0}" type="datetime1">
              <a:rPr lang="en-US" smtClean="0"/>
              <a:t>8/10/2021</a:t>
            </a:fld>
            <a:endParaRPr lang="en-GB" dirty="0"/>
          </a:p>
        </p:txBody>
      </p:sp>
      <p:sp>
        <p:nvSpPr>
          <p:cNvPr id="4" name="Footer Placeholder 3"/>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a:t>
            </a:r>
            <a:r>
              <a:rPr lang="en-US" dirty="0" smtClean="0"/>
              <a:t>Fall-2020]</a:t>
            </a:r>
            <a:endParaRPr lang="en-GB" dirty="0"/>
          </a:p>
        </p:txBody>
      </p:sp>
      <p:sp>
        <p:nvSpPr>
          <p:cNvPr id="5" name="Slide Number Placeholder 4"/>
          <p:cNvSpPr>
            <a:spLocks noGrp="1"/>
          </p:cNvSpPr>
          <p:nvPr>
            <p:ph type="sldNum" sz="quarter" idx="12"/>
          </p:nvPr>
        </p:nvSpPr>
        <p:spPr/>
        <p:txBody>
          <a:bodyPr/>
          <a:lstStyle>
            <a:lvl1pPr>
              <a:defRPr>
                <a:solidFill>
                  <a:srgbClr val="FFC000"/>
                </a:solidFill>
              </a:defRPr>
            </a:lvl1pPr>
          </a:lstStyle>
          <a:p>
            <a:pPr>
              <a:defRPr/>
            </a:pPr>
            <a:fld id="{5D9AC089-C761-41E8-880D-EB49229A1FFB}" type="slidenum">
              <a:rPr lang="en-GB" smtClean="0"/>
              <a:pPr>
                <a:defRPr/>
              </a:pPr>
              <a:t>‹#›</a:t>
            </a:fld>
            <a:endParaRPr lang="en-GB" dirty="0"/>
          </a:p>
        </p:txBody>
      </p:sp>
    </p:spTree>
    <p:extLst>
      <p:ext uri="{BB962C8B-B14F-4D97-AF65-F5344CB8AC3E}">
        <p14:creationId xmlns:p14="http://schemas.microsoft.com/office/powerpoint/2010/main" val="404140639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5A80DDD-4D92-4928-A2A0-9FE3A7A214BB}" type="datetime1">
              <a:rPr lang="en-US" smtClean="0"/>
              <a:t>8/10/2021</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4D035D95-48AB-45D0-A076-9FFBC35355F8}" type="slidenum">
              <a:rPr lang="en-GB"/>
              <a:pPr>
                <a:defRPr/>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FFC000"/>
                </a:solidFill>
              </a:defRPr>
            </a:lvl1pPr>
          </a:lstStyle>
          <a:p>
            <a:pPr>
              <a:defRPr/>
            </a:pPr>
            <a:fld id="{D3D9AB31-4BBF-420D-837F-E0630DB486D8}" type="datetime1">
              <a:rPr lang="en-US" smtClean="0"/>
              <a:t>8/10/2021</a:t>
            </a:fld>
            <a:endParaRPr lang="en-GB" dirty="0"/>
          </a:p>
        </p:txBody>
      </p:sp>
      <p:sp>
        <p:nvSpPr>
          <p:cNvPr id="3" name="Footer Placeholder 2"/>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a:t>
            </a:r>
            <a:r>
              <a:rPr lang="en-US" dirty="0" smtClean="0"/>
              <a:t>Fall-2020]</a:t>
            </a:r>
            <a:endParaRPr lang="en-GB" dirty="0"/>
          </a:p>
        </p:txBody>
      </p:sp>
      <p:sp>
        <p:nvSpPr>
          <p:cNvPr id="4" name="Slide Number Placeholder 3"/>
          <p:cNvSpPr>
            <a:spLocks noGrp="1"/>
          </p:cNvSpPr>
          <p:nvPr>
            <p:ph type="sldNum" sz="quarter" idx="12"/>
          </p:nvPr>
        </p:nvSpPr>
        <p:spPr/>
        <p:txBody>
          <a:bodyPr/>
          <a:lstStyle>
            <a:lvl1pPr>
              <a:defRPr>
                <a:solidFill>
                  <a:srgbClr val="FFC000"/>
                </a:solidFill>
              </a:defRPr>
            </a:lvl1pPr>
          </a:lstStyle>
          <a:p>
            <a:pPr>
              <a:defRPr/>
            </a:pPr>
            <a:fld id="{673C0515-7E8E-48D8-BBA9-852E11952092}" type="slidenum">
              <a:rPr lang="en-GB" smtClean="0"/>
              <a:pPr>
                <a:defRPr/>
              </a:pPr>
              <a:t>‹#›</a:t>
            </a:fld>
            <a:endParaRPr lang="en-GB" dirty="0"/>
          </a:p>
        </p:txBody>
      </p:sp>
    </p:spTree>
    <p:extLst>
      <p:ext uri="{BB962C8B-B14F-4D97-AF65-F5344CB8AC3E}">
        <p14:creationId xmlns:p14="http://schemas.microsoft.com/office/powerpoint/2010/main" val="357452785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A20232FE-9343-4126-957B-6C303188D4B2}" type="datetime1">
              <a:rPr lang="en-US" smtClean="0"/>
              <a:t>8/10/2021</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dirty="0"/>
              <a:t>FAST-NUCES CS449-PIT </a:t>
            </a:r>
            <a:r>
              <a:rPr lang="en-US" dirty="0" smtClean="0"/>
              <a:t>[</a:t>
            </a:r>
            <a:r>
              <a:rPr lang="en-US" dirty="0" smtClean="0"/>
              <a:t>Fall-2020]</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EF11C5E9-389B-46EB-A5AA-9CD55AC298B4}" type="slidenum">
              <a:rPr lang="en-GB" smtClean="0"/>
              <a:pPr>
                <a:defRPr/>
              </a:pPr>
              <a:t>‹#›</a:t>
            </a:fld>
            <a:endParaRPr lang="en-GB" dirty="0"/>
          </a:p>
        </p:txBody>
      </p:sp>
    </p:spTree>
    <p:extLst>
      <p:ext uri="{BB962C8B-B14F-4D97-AF65-F5344CB8AC3E}">
        <p14:creationId xmlns:p14="http://schemas.microsoft.com/office/powerpoint/2010/main" val="42255702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57CE5FEE-109F-4A1F-AC35-B5626AD00CA9}" type="datetime1">
              <a:rPr lang="en-US" smtClean="0"/>
              <a:t>8/10/2021</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dirty="0"/>
              <a:t>FAST-NUCES CS449-PIT </a:t>
            </a:r>
            <a:r>
              <a:rPr lang="en-US" dirty="0" smtClean="0"/>
              <a:t>[</a:t>
            </a:r>
            <a:r>
              <a:rPr lang="en-US" dirty="0" smtClean="0"/>
              <a:t>Fall-2020]</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9EB97BC0-D4A0-441C-8D22-42E0600F6C2A}" type="slidenum">
              <a:rPr lang="en-GB" smtClean="0"/>
              <a:pPr>
                <a:defRPr/>
              </a:pPr>
              <a:t>‹#›</a:t>
            </a:fld>
            <a:endParaRPr lang="en-GB" dirty="0"/>
          </a:p>
        </p:txBody>
      </p:sp>
    </p:spTree>
    <p:extLst>
      <p:ext uri="{BB962C8B-B14F-4D97-AF65-F5344CB8AC3E}">
        <p14:creationId xmlns:p14="http://schemas.microsoft.com/office/powerpoint/2010/main" val="7959580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B0707329-A6EB-4975-BA2A-F9FE5E58FC8C}" type="datetime1">
              <a:rPr lang="en-US" smtClean="0"/>
              <a:t>8/10/2021</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B39CD102-63FD-422C-8E41-C93A6EA6811C}" type="slidenum">
              <a:rPr lang="en-GB" smtClean="0"/>
              <a:pPr>
                <a:defRPr/>
              </a:pPr>
              <a:t>‹#›</a:t>
            </a:fld>
            <a:endParaRPr lang="en-GB" dirty="0"/>
          </a:p>
        </p:txBody>
      </p:sp>
    </p:spTree>
    <p:extLst>
      <p:ext uri="{BB962C8B-B14F-4D97-AF65-F5344CB8AC3E}">
        <p14:creationId xmlns:p14="http://schemas.microsoft.com/office/powerpoint/2010/main" val="267325471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15CFEFA5-B044-4E2E-A81E-BAE2C961BC33}" type="datetime1">
              <a:rPr lang="en-US" smtClean="0"/>
              <a:t>8/10/2021</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C20FC64F-8914-4E3A-AA35-7167F8EB3F3A}" type="slidenum">
              <a:rPr lang="en-GB" smtClean="0"/>
              <a:pPr>
                <a:defRPr/>
              </a:pPr>
              <a:t>‹#›</a:t>
            </a:fld>
            <a:endParaRPr lang="en-GB" dirty="0"/>
          </a:p>
        </p:txBody>
      </p:sp>
    </p:spTree>
    <p:extLst>
      <p:ext uri="{BB962C8B-B14F-4D97-AF65-F5344CB8AC3E}">
        <p14:creationId xmlns:p14="http://schemas.microsoft.com/office/powerpoint/2010/main" val="65951526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30725"/>
          </a:xfrm>
        </p:spPr>
        <p:txBody>
          <a:bodyPr/>
          <a:lstStyle/>
          <a:p>
            <a:endParaRPr lang="en-US"/>
          </a:p>
        </p:txBody>
      </p:sp>
      <p:sp>
        <p:nvSpPr>
          <p:cNvPr id="5" name="Date Placeholder 4"/>
          <p:cNvSpPr>
            <a:spLocks noGrp="1"/>
          </p:cNvSpPr>
          <p:nvPr>
            <p:ph type="dt" sz="half" idx="10"/>
          </p:nvPr>
        </p:nvSpPr>
        <p:spPr>
          <a:xfrm>
            <a:off x="457200" y="6278563"/>
            <a:ext cx="2133600" cy="457200"/>
          </a:xfrm>
        </p:spPr>
        <p:txBody>
          <a:bodyPr/>
          <a:lstStyle>
            <a:lvl1pPr>
              <a:defRPr/>
            </a:lvl1pPr>
          </a:lstStyle>
          <a:p>
            <a:fld id="{1E6F7F99-2316-481F-B263-9906F6D72561}" type="datetime1">
              <a:rPr lang="en-US" smtClean="0">
                <a:solidFill>
                  <a:prstClr val="black">
                    <a:tint val="75000"/>
                  </a:prstClr>
                </a:solidFill>
              </a:rPr>
              <a:t>8/10/2021</a:t>
            </a:fld>
            <a:endParaRPr lang="en-US">
              <a:solidFill>
                <a:prstClr val="black">
                  <a:tint val="75000"/>
                </a:prstClr>
              </a:solidFill>
            </a:endParaRPr>
          </a:p>
        </p:txBody>
      </p:sp>
      <p:sp>
        <p:nvSpPr>
          <p:cNvPr id="6" name="Footer Placeholder 5"/>
          <p:cNvSpPr>
            <a:spLocks noGrp="1"/>
          </p:cNvSpPr>
          <p:nvPr>
            <p:ph type="ftr" sz="quarter" idx="11"/>
          </p:nvPr>
        </p:nvSpPr>
        <p:spPr>
          <a:xfrm>
            <a:off x="3124200" y="6278563"/>
            <a:ext cx="2895600" cy="457200"/>
          </a:xfrm>
        </p:spPr>
        <p:txBody>
          <a:bodyPr/>
          <a:lstStyle>
            <a:lvl1pPr>
              <a:defRPr/>
            </a:lvl1pPr>
          </a:lstStyle>
          <a:p>
            <a:r>
              <a:rPr lang="en-US" dirty="0">
                <a:solidFill>
                  <a:prstClr val="black">
                    <a:tint val="75000"/>
                  </a:prstClr>
                </a:solidFill>
              </a:rPr>
              <a:t>FAST-NUCES CS449-PIT </a:t>
            </a:r>
            <a:r>
              <a:rPr lang="en-US" dirty="0" smtClean="0">
                <a:solidFill>
                  <a:prstClr val="black">
                    <a:tint val="75000"/>
                  </a:prstClr>
                </a:solidFill>
              </a:rPr>
              <a:t>[</a:t>
            </a:r>
            <a:r>
              <a:rPr lang="en-US" dirty="0" smtClean="0">
                <a:solidFill>
                  <a:prstClr val="black">
                    <a:tint val="75000"/>
                  </a:prstClr>
                </a:solidFill>
              </a:rPr>
              <a:t>Fall-2020]</a:t>
            </a:r>
            <a:endParaRPr lang="en-US" dirty="0">
              <a:solidFill>
                <a:prstClr val="black">
                  <a:tint val="75000"/>
                </a:prstClr>
              </a:solidFill>
            </a:endParaRPr>
          </a:p>
        </p:txBody>
      </p:sp>
      <p:sp>
        <p:nvSpPr>
          <p:cNvPr id="7" name="Slide Number Placeholder 6"/>
          <p:cNvSpPr>
            <a:spLocks noGrp="1"/>
          </p:cNvSpPr>
          <p:nvPr>
            <p:ph type="sldNum" sz="quarter" idx="12"/>
          </p:nvPr>
        </p:nvSpPr>
        <p:spPr>
          <a:xfrm>
            <a:off x="6553200" y="6278563"/>
            <a:ext cx="2133600" cy="457200"/>
          </a:xfrm>
        </p:spPr>
        <p:txBody>
          <a:bodyPr/>
          <a:lstStyle>
            <a:lvl1pPr>
              <a:defRPr/>
            </a:lvl1pPr>
          </a:lstStyle>
          <a:p>
            <a:fld id="{F78316D2-1BC9-4AB4-BC35-0C411D15B50E}"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58842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E069B749-42FF-453B-AACC-475DB99E9DCB}" type="datetime1">
              <a:rPr lang="en-US" smtClean="0">
                <a:solidFill>
                  <a:prstClr val="black">
                    <a:tint val="75000"/>
                  </a:prstClr>
                </a:solidFill>
              </a:rPr>
              <a:t>8/10/2021</a:t>
            </a:fld>
            <a:endParaRPr lang="en-US">
              <a:solidFill>
                <a:prstClr val="black">
                  <a:tint val="75000"/>
                </a:prstClr>
              </a:solidFill>
            </a:endParaRP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dirty="0">
                <a:solidFill>
                  <a:prstClr val="black">
                    <a:tint val="75000"/>
                  </a:prstClr>
                </a:solidFill>
              </a:rPr>
              <a:t>FAST-NUCES CS449-PIT </a:t>
            </a:r>
            <a:r>
              <a:rPr lang="en-US" dirty="0" smtClean="0">
                <a:solidFill>
                  <a:prstClr val="black">
                    <a:tint val="75000"/>
                  </a:prstClr>
                </a:solidFill>
              </a:rPr>
              <a:t>[</a:t>
            </a:r>
            <a:r>
              <a:rPr lang="en-US" dirty="0" smtClean="0">
                <a:solidFill>
                  <a:prstClr val="black">
                    <a:tint val="75000"/>
                  </a:prstClr>
                </a:solidFill>
              </a:rPr>
              <a:t>Fall-2020]</a:t>
            </a:r>
            <a:endParaRPr lang="en-US" dirty="0">
              <a:solidFill>
                <a:prstClr val="black">
                  <a:tint val="75000"/>
                </a:prstClr>
              </a:solidFill>
            </a:endParaRP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65344419-9A61-4927-B03C-5EA76DCFD0B6}"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85992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1CB41C19-7A9C-4CA6-A73F-AC6B124069DF}" type="datetime1">
              <a:rPr lang="en-US" smtClean="0">
                <a:solidFill>
                  <a:prstClr val="black">
                    <a:tint val="75000"/>
                  </a:prstClr>
                </a:solidFill>
              </a:rPr>
              <a:t>8/10/2021</a:t>
            </a:fld>
            <a:endParaRPr lang="en-US">
              <a:solidFill>
                <a:prstClr val="black">
                  <a:tint val="75000"/>
                </a:prstClr>
              </a:solidFill>
            </a:endParaRPr>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r>
              <a:rPr lang="en-US" dirty="0">
                <a:solidFill>
                  <a:prstClr val="black">
                    <a:tint val="75000"/>
                  </a:prstClr>
                </a:solidFill>
              </a:rPr>
              <a:t>FAST-NUCES CS449-PIT </a:t>
            </a:r>
            <a:r>
              <a:rPr lang="en-US" dirty="0" smtClean="0">
                <a:solidFill>
                  <a:prstClr val="black">
                    <a:tint val="75000"/>
                  </a:prstClr>
                </a:solidFill>
              </a:rPr>
              <a:t>[</a:t>
            </a:r>
            <a:r>
              <a:rPr lang="en-US" dirty="0" smtClean="0">
                <a:solidFill>
                  <a:prstClr val="black">
                    <a:tint val="75000"/>
                  </a:prstClr>
                </a:solidFill>
              </a:rPr>
              <a:t>Fall-2020]</a:t>
            </a:r>
            <a:endParaRPr lang="en-US" dirty="0">
              <a:solidFill>
                <a:prstClr val="black">
                  <a:tint val="75000"/>
                </a:prstClr>
              </a:solidFill>
            </a:endParaRPr>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F3945A99-4B82-4259-AC27-C897B57FA4D8}"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6391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pPr>
              <a:defRPr/>
            </a:pPr>
            <a:fld id="{508D7BE4-CA65-479C-92A1-44A1A910FB6C}" type="datetime1">
              <a:rPr lang="en-US" smtClean="0">
                <a:solidFill>
                  <a:prstClr val="black">
                    <a:tint val="75000"/>
                  </a:prstClr>
                </a:solidFill>
              </a:rPr>
              <a:t>8/10/2021</a:t>
            </a:fld>
            <a:endParaRPr lang="en-GB" dirty="0">
              <a:solidFill>
                <a:prstClr val="black">
                  <a:tint val="75000"/>
                </a:prstClr>
              </a:solidFill>
            </a:endParaRPr>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pPr>
              <a:defRPr/>
            </a:pPr>
            <a:r>
              <a:rPr lang="en-US" dirty="0" smtClean="0">
                <a:solidFill>
                  <a:prstClr val="black">
                    <a:tint val="75000"/>
                  </a:prstClr>
                </a:solidFill>
              </a:rPr>
              <a:t>FAST-NUCES CS449-PIT [</a:t>
            </a:r>
            <a:r>
              <a:rPr lang="en-US" dirty="0" smtClean="0">
                <a:solidFill>
                  <a:prstClr val="black">
                    <a:tint val="75000"/>
                  </a:prstClr>
                </a:solidFill>
              </a:rPr>
              <a:t>Fall-2020]</a:t>
            </a:r>
            <a:endParaRPr lang="en-GB" dirty="0">
              <a:solidFill>
                <a:prstClr val="black">
                  <a:tint val="75000"/>
                </a:prstClr>
              </a:solidFill>
            </a:endParaRPr>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pPr>
              <a:defRPr/>
            </a:pPr>
            <a:fld id="{9DC67547-211D-4EA8-9A7D-89D518E6F5BF}" type="slidenum">
              <a:rPr lang="en-GB" smtClean="0">
                <a:solidFill>
                  <a:prstClr val="black">
                    <a:tint val="75000"/>
                  </a:prstClr>
                </a:solidFill>
              </a:rPr>
              <a:pPr>
                <a:defRPr/>
              </a:pPr>
              <a:t>‹#›</a:t>
            </a:fld>
            <a:endParaRPr lang="en-GB">
              <a:solidFill>
                <a:prstClr val="black">
                  <a:tint val="75000"/>
                </a:prstClr>
              </a:solidFill>
            </a:endParaRPr>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736219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473BEED-949E-41FE-9FD3-9EC6601F7D4B}" type="datetime1">
              <a:rPr lang="en-US" smtClean="0"/>
              <a:t>8/10/2021</a:t>
            </a:fld>
            <a:endParaRPr lang="en-GB" dirty="0"/>
          </a:p>
        </p:txBody>
      </p:sp>
      <p:sp>
        <p:nvSpPr>
          <p:cNvPr id="5" name="Footer Placeholder 4"/>
          <p:cNvSpPr>
            <a:spLocks noGrp="1"/>
          </p:cNvSpPr>
          <p:nvPr>
            <p:ph type="ftr" sz="quarter" idx="11"/>
          </p:nvPr>
        </p:nvSpPr>
        <p:spPr/>
        <p:txBody>
          <a:bodyPr/>
          <a:lstStyle/>
          <a:p>
            <a:pPr>
              <a:defRPr/>
            </a:pPr>
            <a:r>
              <a:rPr lang="en-US" dirty="0" smtClean="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a:t>
            </a:fld>
            <a:endParaRPr lang="en-GB" dirty="0"/>
          </a:p>
        </p:txBody>
      </p:sp>
    </p:spTree>
    <p:extLst>
      <p:ext uri="{BB962C8B-B14F-4D97-AF65-F5344CB8AC3E}">
        <p14:creationId xmlns:p14="http://schemas.microsoft.com/office/powerpoint/2010/main" val="414808133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9498AC14-3536-4A96-ADF7-AE3E24110163}" type="datetime1">
              <a:rPr lang="en-US" smtClean="0"/>
              <a:t>8/10/2021</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a:t>
            </a:r>
            <a:r>
              <a:rPr lang="en-US" dirty="0" smtClean="0"/>
              <a:t>Fall-2020]</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64101FB0-0E8D-4C79-8F07-DBB48554286A}" type="slidenum">
              <a:rPr lang="en-GB"/>
              <a:pPr>
                <a:defRPr/>
              </a:pPr>
              <a:t>‹#›</a:t>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pPr>
              <a:defRPr/>
            </a:pPr>
            <a:fld id="{4D73D86E-D200-4838-813D-27995CA16680}" type="datetime1">
              <a:rPr lang="en-US" smtClean="0"/>
              <a:t>8/10/2021</a:t>
            </a:fld>
            <a:endParaRPr lang="en-GB"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pPr>
              <a:defRPr/>
            </a:pPr>
            <a:r>
              <a:rPr lang="en-US" dirty="0" smtClean="0"/>
              <a:t>FAST-NUCES CS449-PIT [</a:t>
            </a:r>
            <a:r>
              <a:rPr lang="en-US" dirty="0" smtClean="0"/>
              <a:t>Fall-2020]</a:t>
            </a:r>
            <a:endParaRPr lang="en-GB"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pPr>
              <a:defRPr/>
            </a:pPr>
            <a:fld id="{2BF93B7B-BE22-498C-9D03-3A0ACCE0A770}" type="slidenum">
              <a:rPr lang="en-GB" smtClean="0"/>
              <a:pPr>
                <a:defRPr/>
              </a:pPr>
              <a:t>‹#›</a:t>
            </a:fld>
            <a:endParaRPr lang="en-GB" dirty="0"/>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537690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DB2A6B02-F66E-4081-86CE-2F33E0DEAC4F}" type="datetime1">
              <a:rPr lang="en-US" smtClean="0"/>
              <a:t>8/10/2021</a:t>
            </a:fld>
            <a:endParaRPr lang="en-GB" dirty="0"/>
          </a:p>
        </p:txBody>
      </p:sp>
      <p:sp>
        <p:nvSpPr>
          <p:cNvPr id="6" name="Footer Placeholder 5"/>
          <p:cNvSpPr>
            <a:spLocks noGrp="1"/>
          </p:cNvSpPr>
          <p:nvPr>
            <p:ph type="ftr" sz="quarter" idx="11"/>
          </p:nvPr>
        </p:nvSpPr>
        <p:spPr/>
        <p:txBody>
          <a:bodyPr/>
          <a:lstStyle/>
          <a:p>
            <a:pPr>
              <a:defRPr/>
            </a:pPr>
            <a:r>
              <a:rPr lang="en-US" dirty="0" smtClean="0"/>
              <a:t>FAST-NUCES CS449-PIT [</a:t>
            </a:r>
            <a:r>
              <a:rPr lang="en-US" dirty="0" smtClean="0"/>
              <a:t>Fall-2020]</a:t>
            </a:r>
            <a:endParaRPr lang="en-GB" dirty="0"/>
          </a:p>
        </p:txBody>
      </p:sp>
      <p:sp>
        <p:nvSpPr>
          <p:cNvPr id="7" name="Slide Number Placeholder 6"/>
          <p:cNvSpPr>
            <a:spLocks noGrp="1"/>
          </p:cNvSpPr>
          <p:nvPr>
            <p:ph type="sldNum" sz="quarter" idx="12"/>
          </p:nvPr>
        </p:nvSpPr>
        <p:spPr/>
        <p:txBody>
          <a:bodyPr/>
          <a:lstStyle/>
          <a:p>
            <a:pPr>
              <a:defRPr/>
            </a:pPr>
            <a:fld id="{78314039-373C-4A06-808E-594ACDE2916C}" type="slidenum">
              <a:rPr lang="en-GB" smtClean="0"/>
              <a:pPr>
                <a:defRPr/>
              </a:pPr>
              <a:t>‹#›</a:t>
            </a:fld>
            <a:endParaRPr lang="en-GB" dirty="0"/>
          </a:p>
        </p:txBody>
      </p:sp>
    </p:spTree>
    <p:extLst>
      <p:ext uri="{BB962C8B-B14F-4D97-AF65-F5344CB8AC3E}">
        <p14:creationId xmlns:p14="http://schemas.microsoft.com/office/powerpoint/2010/main" val="152129492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5B4FEA30-BB36-45AE-ADBE-C07B0B129684}" type="datetime1">
              <a:rPr lang="en-US" smtClean="0"/>
              <a:t>8/10/2021</a:t>
            </a:fld>
            <a:endParaRPr lang="en-GB" dirty="0"/>
          </a:p>
        </p:txBody>
      </p:sp>
      <p:sp>
        <p:nvSpPr>
          <p:cNvPr id="8" name="Footer Placeholder 7"/>
          <p:cNvSpPr>
            <a:spLocks noGrp="1"/>
          </p:cNvSpPr>
          <p:nvPr>
            <p:ph type="ftr" sz="quarter" idx="11"/>
          </p:nvPr>
        </p:nvSpPr>
        <p:spPr/>
        <p:txBody>
          <a:bodyPr/>
          <a:lstStyle/>
          <a:p>
            <a:pPr>
              <a:defRPr/>
            </a:pPr>
            <a:r>
              <a:rPr lang="en-US" dirty="0" smtClean="0"/>
              <a:t>FAST-NUCES CS449-PIT [</a:t>
            </a:r>
            <a:r>
              <a:rPr lang="en-US" dirty="0" smtClean="0"/>
              <a:t>Fall-2020]</a:t>
            </a:r>
            <a:endParaRPr lang="en-GB" dirty="0"/>
          </a:p>
        </p:txBody>
      </p:sp>
      <p:sp>
        <p:nvSpPr>
          <p:cNvPr id="9" name="Slide Number Placeholder 8"/>
          <p:cNvSpPr>
            <a:spLocks noGrp="1"/>
          </p:cNvSpPr>
          <p:nvPr>
            <p:ph type="sldNum" sz="quarter" idx="12"/>
          </p:nvPr>
        </p:nvSpPr>
        <p:spPr/>
        <p:txBody>
          <a:bodyPr/>
          <a:lstStyle/>
          <a:p>
            <a:pPr>
              <a:defRPr/>
            </a:pPr>
            <a:fld id="{9B0A8DFE-4B25-41BC-A66F-6852ED428F1D}" type="slidenum">
              <a:rPr lang="en-GB" smtClean="0"/>
              <a:pPr>
                <a:defRPr/>
              </a:pPr>
              <a:t>‹#›</a:t>
            </a:fld>
            <a:endParaRPr lang="en-GB" dirty="0"/>
          </a:p>
        </p:txBody>
      </p:sp>
    </p:spTree>
    <p:extLst>
      <p:ext uri="{BB962C8B-B14F-4D97-AF65-F5344CB8AC3E}">
        <p14:creationId xmlns:p14="http://schemas.microsoft.com/office/powerpoint/2010/main" val="3390190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2C403F65-9C47-4573-B933-310203824AA0}" type="datetime1">
              <a:rPr lang="en-US" smtClean="0"/>
              <a:t>8/10/2021</a:t>
            </a:fld>
            <a:endParaRPr lang="en-GB" dirty="0"/>
          </a:p>
        </p:txBody>
      </p:sp>
      <p:sp>
        <p:nvSpPr>
          <p:cNvPr id="4" name="Footer Placeholder 3"/>
          <p:cNvSpPr>
            <a:spLocks noGrp="1"/>
          </p:cNvSpPr>
          <p:nvPr>
            <p:ph type="ftr" sz="quarter" idx="11"/>
          </p:nvPr>
        </p:nvSpPr>
        <p:spPr/>
        <p:txBody>
          <a:bodyPr/>
          <a:lstStyle/>
          <a:p>
            <a:pPr>
              <a:defRPr/>
            </a:pPr>
            <a:r>
              <a:rPr lang="en-US" dirty="0" smtClean="0"/>
              <a:t>FAST-NUCES CS449-PIT [</a:t>
            </a:r>
            <a:r>
              <a:rPr lang="en-US" dirty="0" smtClean="0"/>
              <a:t>Fall-2020]</a:t>
            </a:r>
            <a:endParaRPr lang="en-GB" dirty="0"/>
          </a:p>
        </p:txBody>
      </p:sp>
      <p:sp>
        <p:nvSpPr>
          <p:cNvPr id="5" name="Slide Number Placeholder 4"/>
          <p:cNvSpPr>
            <a:spLocks noGrp="1"/>
          </p:cNvSpPr>
          <p:nvPr>
            <p:ph type="sldNum" sz="quarter" idx="12"/>
          </p:nvPr>
        </p:nvSpPr>
        <p:spPr/>
        <p:txBody>
          <a:bodyPr/>
          <a:lstStyle/>
          <a:p>
            <a:pPr>
              <a:defRPr/>
            </a:pPr>
            <a:fld id="{5D9AC089-C761-41E8-880D-EB49229A1FFB}" type="slidenum">
              <a:rPr lang="en-GB" smtClean="0"/>
              <a:pPr>
                <a:defRPr/>
              </a:pPr>
              <a:t>‹#›</a:t>
            </a:fld>
            <a:endParaRPr lang="en-GB" dirty="0"/>
          </a:p>
        </p:txBody>
      </p:sp>
    </p:spTree>
    <p:extLst>
      <p:ext uri="{BB962C8B-B14F-4D97-AF65-F5344CB8AC3E}">
        <p14:creationId xmlns:p14="http://schemas.microsoft.com/office/powerpoint/2010/main" val="342960375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3D9AB31-4BBF-420D-837F-E0630DB486D8}" type="datetime1">
              <a:rPr lang="en-US" smtClean="0"/>
              <a:t>8/10/2021</a:t>
            </a:fld>
            <a:endParaRPr lang="en-GB" dirty="0"/>
          </a:p>
        </p:txBody>
      </p:sp>
      <p:sp>
        <p:nvSpPr>
          <p:cNvPr id="3" name="Footer Placeholder 2"/>
          <p:cNvSpPr>
            <a:spLocks noGrp="1"/>
          </p:cNvSpPr>
          <p:nvPr>
            <p:ph type="ftr" sz="quarter" idx="11"/>
          </p:nvPr>
        </p:nvSpPr>
        <p:spPr/>
        <p:txBody>
          <a:bodyPr/>
          <a:lstStyle/>
          <a:p>
            <a:pPr>
              <a:defRPr/>
            </a:pPr>
            <a:r>
              <a:rPr lang="en-US" dirty="0" smtClean="0"/>
              <a:t>FAST-NUCES CS449-PIT [</a:t>
            </a:r>
            <a:r>
              <a:rPr lang="en-US" dirty="0" smtClean="0"/>
              <a:t>Fall-2020]</a:t>
            </a:r>
            <a:endParaRPr lang="en-GB" dirty="0"/>
          </a:p>
        </p:txBody>
      </p:sp>
      <p:sp>
        <p:nvSpPr>
          <p:cNvPr id="4" name="Slide Number Placeholder 3"/>
          <p:cNvSpPr>
            <a:spLocks noGrp="1"/>
          </p:cNvSpPr>
          <p:nvPr>
            <p:ph type="sldNum" sz="quarter" idx="12"/>
          </p:nvPr>
        </p:nvSpPr>
        <p:spPr/>
        <p:txBody>
          <a:bodyPr/>
          <a:lstStyle/>
          <a:p>
            <a:pPr>
              <a:defRPr/>
            </a:pPr>
            <a:fld id="{673C0515-7E8E-48D8-BBA9-852E11952092}" type="slidenum">
              <a:rPr lang="en-GB" smtClean="0"/>
              <a:pPr>
                <a:defRPr/>
              </a:pPr>
              <a:t>‹#›</a:t>
            </a:fld>
            <a:endParaRPr lang="en-GB" dirty="0"/>
          </a:p>
        </p:txBody>
      </p:sp>
    </p:spTree>
    <p:extLst>
      <p:ext uri="{BB962C8B-B14F-4D97-AF65-F5344CB8AC3E}">
        <p14:creationId xmlns:p14="http://schemas.microsoft.com/office/powerpoint/2010/main" val="260116389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defRPr/>
            </a:pPr>
            <a:fld id="{A20232FE-9343-4126-957B-6C303188D4B2}" type="datetime1">
              <a:rPr lang="en-US" smtClean="0"/>
              <a:t>8/10/2021</a:t>
            </a:fld>
            <a:endParaRPr lang="en-GB"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a:defRPr/>
            </a:pPr>
            <a:r>
              <a:rPr lang="en-US" dirty="0" smtClean="0"/>
              <a:t>FAST-NUCES CS449-PIT [</a:t>
            </a:r>
            <a:r>
              <a:rPr lang="en-US" dirty="0" smtClean="0"/>
              <a:t>Fall-2020]</a:t>
            </a:r>
            <a:endParaRPr lang="en-GB"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pPr>
              <a:defRPr/>
            </a:pPr>
            <a:fld id="{EF11C5E9-389B-46EB-A5AA-9CD55AC298B4}" type="slidenum">
              <a:rPr lang="en-GB" smtClean="0"/>
              <a:pPr>
                <a:defRPr/>
              </a:pPr>
              <a:t>‹#›</a:t>
            </a:fld>
            <a:endParaRPr lang="en-GB"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943217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defRPr/>
            </a:pPr>
            <a:fld id="{57CE5FEE-109F-4A1F-AC35-B5626AD00CA9}" type="datetime1">
              <a:rPr lang="en-US" smtClean="0"/>
              <a:t>8/10/2021</a:t>
            </a:fld>
            <a:endParaRPr lang="en-GB"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a:defRPr/>
            </a:pPr>
            <a:r>
              <a:rPr lang="en-US" dirty="0" smtClean="0"/>
              <a:t>FAST-NUCES CS449-PIT [</a:t>
            </a:r>
            <a:r>
              <a:rPr lang="en-US" dirty="0" smtClean="0"/>
              <a:t>Fall-2020]</a:t>
            </a:r>
            <a:endParaRPr lang="en-GB"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pPr>
              <a:defRPr/>
            </a:pPr>
            <a:fld id="{9EB97BC0-D4A0-441C-8D22-42E0600F6C2A}" type="slidenum">
              <a:rPr lang="en-GB" smtClean="0"/>
              <a:pPr>
                <a:defRPr/>
              </a:pPr>
              <a:t>‹#›</a:t>
            </a:fld>
            <a:endParaRPr lang="en-GB"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66014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B0707329-A6EB-4975-BA2A-F9FE5E58FC8C}" type="datetime1">
              <a:rPr lang="en-US" smtClean="0"/>
              <a:t>8/10/2021</a:t>
            </a:fld>
            <a:endParaRPr lang="en-GB" dirty="0"/>
          </a:p>
        </p:txBody>
      </p:sp>
      <p:sp>
        <p:nvSpPr>
          <p:cNvPr id="5" name="Footer Placeholder 4"/>
          <p:cNvSpPr>
            <a:spLocks noGrp="1"/>
          </p:cNvSpPr>
          <p:nvPr>
            <p:ph type="ftr" sz="quarter" idx="11"/>
          </p:nvPr>
        </p:nvSpPr>
        <p:spPr/>
        <p:txBody>
          <a:bodyPr/>
          <a:lstStyle/>
          <a:p>
            <a:pPr>
              <a:defRPr/>
            </a:pPr>
            <a:r>
              <a:rPr lang="en-US" dirty="0" smtClean="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B39CD102-63FD-422C-8E41-C93A6EA6811C}" type="slidenum">
              <a:rPr lang="en-GB" smtClean="0"/>
              <a:pPr>
                <a:defRPr/>
              </a:pPr>
              <a:t>‹#›</a:t>
            </a:fld>
            <a:endParaRPr lang="en-GB" dirty="0"/>
          </a:p>
        </p:txBody>
      </p:sp>
    </p:spTree>
    <p:extLst>
      <p:ext uri="{BB962C8B-B14F-4D97-AF65-F5344CB8AC3E}">
        <p14:creationId xmlns:p14="http://schemas.microsoft.com/office/powerpoint/2010/main" val="200205274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15CFEFA5-B044-4E2E-A81E-BAE2C961BC33}" type="datetime1">
              <a:rPr lang="en-US" smtClean="0"/>
              <a:t>8/10/2021</a:t>
            </a:fld>
            <a:endParaRPr lang="en-GB" dirty="0"/>
          </a:p>
        </p:txBody>
      </p:sp>
      <p:sp>
        <p:nvSpPr>
          <p:cNvPr id="5" name="Footer Placeholder 4"/>
          <p:cNvSpPr>
            <a:spLocks noGrp="1"/>
          </p:cNvSpPr>
          <p:nvPr>
            <p:ph type="ftr" sz="quarter" idx="11"/>
          </p:nvPr>
        </p:nvSpPr>
        <p:spPr/>
        <p:txBody>
          <a:bodyPr/>
          <a:lstStyle/>
          <a:p>
            <a:pPr>
              <a:defRPr/>
            </a:pPr>
            <a:r>
              <a:rPr lang="en-US" dirty="0" smtClean="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C20FC64F-8914-4E3A-AA35-7167F8EB3F3A}" type="slidenum">
              <a:rPr lang="en-GB" smtClean="0"/>
              <a:pPr>
                <a:defRPr/>
              </a:pPr>
              <a:t>‹#›</a:t>
            </a:fld>
            <a:endParaRPr lang="en-GB" dirty="0"/>
          </a:p>
        </p:txBody>
      </p:sp>
    </p:spTree>
    <p:extLst>
      <p:ext uri="{BB962C8B-B14F-4D97-AF65-F5344CB8AC3E}">
        <p14:creationId xmlns:p14="http://schemas.microsoft.com/office/powerpoint/2010/main" val="33745759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45038A57-9C2A-4100-AED8-BC7A89CFDF2A}" type="datetime1">
              <a:rPr lang="en-US" smtClean="0"/>
              <a:t>8/10/2021</a:t>
            </a:fld>
            <a:endParaRPr lang="en-GB"/>
          </a:p>
        </p:txBody>
      </p:sp>
      <p:sp>
        <p:nvSpPr>
          <p:cNvPr id="8"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a:t>
            </a:r>
            <a:r>
              <a:rPr lang="en-US" dirty="0" smtClean="0"/>
              <a:t>Fall-2020]</a:t>
            </a: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A1E0401D-5803-4E57-AC73-0F5EB0E647A3}"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C1FC7425-BB15-4BFB-93EA-E2D5005E0800}" type="datetime1">
              <a:rPr lang="en-US" smtClean="0"/>
              <a:t>8/10/2021</a:t>
            </a:fld>
            <a:endParaRPr lang="en-GB"/>
          </a:p>
        </p:txBody>
      </p:sp>
      <p:sp>
        <p:nvSpPr>
          <p:cNvPr id="4"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a:t>
            </a:r>
            <a:r>
              <a:rPr lang="en-US" dirty="0" smtClean="0"/>
              <a:t>Fall-2020]</a:t>
            </a: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B54A1E14-CAC8-4C7B-9CB7-BD028768B494}"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FB8DA0-0918-4888-9414-C240F2C85B92}" type="datetime1">
              <a:rPr lang="en-US" smtClean="0"/>
              <a:t>8/10/2021</a:t>
            </a:fld>
            <a:endParaRPr lang="en-GB"/>
          </a:p>
        </p:txBody>
      </p:sp>
      <p:sp>
        <p:nvSpPr>
          <p:cNvPr id="3"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a:t>
            </a:r>
            <a:r>
              <a:rPr lang="en-US" dirty="0" smtClean="0"/>
              <a:t>Fall-2020]</a:t>
            </a: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4C24E3D9-8B7C-4083-B29B-F892B6020FAA}"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E8D801E-D040-41BC-BEE7-31B0455CAEC9}" type="datetime1">
              <a:rPr lang="en-US" smtClean="0"/>
              <a:t>8/10/2021</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a:t>
            </a:r>
            <a:r>
              <a:rPr lang="en-US" dirty="0" smtClean="0"/>
              <a:t>Fall-2020]</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C085FDB4-2BA6-4CA3-A98B-6185FA4E0866}"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CB3FF4B-CCF8-49FF-BC48-699153FB3EC5}" type="datetime1">
              <a:rPr lang="en-US" smtClean="0"/>
              <a:t>8/10/2021</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a:t>
            </a:r>
            <a:r>
              <a:rPr lang="en-US" dirty="0" smtClean="0"/>
              <a:t>Fall-2020]</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7EBC57AE-4ABA-4EA2-A8C6-9E659CE345FF}"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1.jpg"/><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994C47B4-1575-490F-8E1F-38D1B1D002CA}" type="datetime1">
              <a:rPr lang="en-US" smtClean="0"/>
              <a:t>8/10/2021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C955B019-BC11-4F9F-A3E2-7A4F4D723EE7}"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D8CC40EE-716E-443D-80FD-7DCDC12A2EC1}" type="datetime1">
              <a:rPr lang="en-US" smtClean="0"/>
              <a:t>8/10/2021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FA694297-C515-4E8C-99BF-4329C08391C4}"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fld id="{DBEC1DFB-7598-42AD-BD02-A0BA6C370956}" type="datetime1">
              <a:rPr lang="en-US" smtClean="0">
                <a:solidFill>
                  <a:prstClr val="black">
                    <a:tint val="75000"/>
                  </a:prstClr>
                </a:solidFill>
                <a:latin typeface="Calibri"/>
              </a:rPr>
              <a:t>8/10/2021</a:t>
            </a:fld>
            <a:endParaRPr lang="en-GB">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r>
              <a:rPr lang="en-US" dirty="0">
                <a:solidFill>
                  <a:prstClr val="black">
                    <a:tint val="75000"/>
                  </a:prstClr>
                </a:solidFill>
                <a:latin typeface="Calibri"/>
              </a:rPr>
              <a:t>FAST-NUCES CS449-PIT </a:t>
            </a:r>
            <a:r>
              <a:rPr lang="en-US" dirty="0" smtClean="0">
                <a:solidFill>
                  <a:prstClr val="black">
                    <a:tint val="75000"/>
                  </a:prstClr>
                </a:solidFill>
                <a:latin typeface="Calibri"/>
              </a:rPr>
              <a:t>[</a:t>
            </a:r>
            <a:r>
              <a:rPr lang="en-US" dirty="0" smtClean="0">
                <a:solidFill>
                  <a:prstClr val="black">
                    <a:tint val="75000"/>
                  </a:prstClr>
                </a:solidFill>
                <a:latin typeface="Calibri"/>
              </a:rPr>
              <a:t>Fall-2020]</a:t>
            </a:r>
            <a:endParaRPr lang="en-GB" dirty="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1425350E-598E-4280-BC79-624AA62C3653}" type="slidenum">
              <a:rPr lang="en-GB" smtClean="0">
                <a:solidFill>
                  <a:prstClr val="black">
                    <a:tint val="75000"/>
                  </a:prstClr>
                </a:solidFill>
                <a:latin typeface="Calibri"/>
              </a:rPr>
              <a:pPr fontAlgn="auto">
                <a:spcBef>
                  <a:spcPts val="0"/>
                </a:spcBef>
                <a:spcAft>
                  <a:spcPts val="0"/>
                </a:spcAft>
                <a:def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198552424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pPr>
              <a:defRPr/>
            </a:pPr>
            <a:fld id="{994C47B4-1575-490F-8E1F-38D1B1D002CA}" type="datetime1">
              <a:rPr lang="en-US" smtClean="0"/>
              <a:t>8/10/2021</a:t>
            </a:fld>
            <a:endParaRPr lang="en-GB"/>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pPr>
              <a:defRPr/>
            </a:pPr>
            <a:r>
              <a:rPr lang="en-US" dirty="0" smtClean="0"/>
              <a:t>FAST-NUCES CS449-PIT [</a:t>
            </a:r>
            <a:r>
              <a:rPr lang="en-US" dirty="0" smtClean="0"/>
              <a:t>Fall-2020]</a:t>
            </a:r>
            <a:endParaRPr lang="en-GB"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pPr>
              <a:defRPr/>
            </a:pPr>
            <a:fld id="{C955B019-BC11-4F9F-A3E2-7A4F4D723EE7}" type="slidenum">
              <a:rPr lang="en-GB" smtClean="0"/>
              <a:pPr>
                <a:defRPr/>
              </a:pPr>
              <a:t>‹#›</a:t>
            </a:fld>
            <a:endParaRPr lang="en-GB"/>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58076997"/>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hf hdr="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38.xml"/><Relationship Id="rId6" Type="http://schemas.openxmlformats.org/officeDocument/2006/relationships/image" Target="../media/image9.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5.png"/><Relationship Id="rId4" Type="http://schemas.openxmlformats.org/officeDocument/2006/relationships/image" Target="../media/image14.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44.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9.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9.xml"/></Relationships>
</file>

<file path=ppt/slides/_rels/slide4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09600" y="1848336"/>
            <a:ext cx="7634808" cy="762000"/>
          </a:xfrm>
        </p:spPr>
        <p:txBody>
          <a:bodyPr>
            <a:normAutofit fontScale="90000"/>
          </a:bodyPr>
          <a:lstStyle/>
          <a:p>
            <a:r>
              <a:rPr lang="en-GB" dirty="0"/>
              <a:t>Intellectual property rights</a:t>
            </a:r>
          </a:p>
        </p:txBody>
      </p:sp>
      <p:sp>
        <p:nvSpPr>
          <p:cNvPr id="17411" name="Rectangle 3"/>
          <p:cNvSpPr>
            <a:spLocks noGrp="1" noChangeArrowheads="1"/>
          </p:cNvSpPr>
          <p:nvPr>
            <p:ph type="subTitle" idx="1"/>
          </p:nvPr>
        </p:nvSpPr>
        <p:spPr>
          <a:xfrm>
            <a:off x="4191000" y="2523023"/>
            <a:ext cx="2971800" cy="455613"/>
          </a:xfrm>
        </p:spPr>
        <p:txBody>
          <a:bodyPr>
            <a:normAutofit/>
          </a:bodyPr>
          <a:lstStyle/>
          <a:p>
            <a:pPr eaLnBrk="1" hangingPunct="1"/>
            <a:r>
              <a:rPr lang="en-US" dirty="0"/>
              <a:t>       Chapter 13</a:t>
            </a:r>
          </a:p>
        </p:txBody>
      </p:sp>
      <p:sp>
        <p:nvSpPr>
          <p:cNvPr id="17412" name="TextBox 1"/>
          <p:cNvSpPr txBox="1">
            <a:spLocks noChangeArrowheads="1"/>
          </p:cNvSpPr>
          <p:nvPr/>
        </p:nvSpPr>
        <p:spPr bwMode="auto">
          <a:xfrm>
            <a:off x="1043247" y="5373216"/>
            <a:ext cx="6767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fontAlgn="auto">
              <a:spcBef>
                <a:spcPts val="0"/>
              </a:spcBef>
              <a:spcAft>
                <a:spcPts val="0"/>
              </a:spcAft>
            </a:pPr>
            <a:r>
              <a:rPr lang="en-US" sz="1800" dirty="0" smtClean="0">
                <a:solidFill>
                  <a:srgbClr val="FFC000"/>
                </a:solidFill>
              </a:rPr>
              <a:t>CS449-Professional </a:t>
            </a:r>
            <a:r>
              <a:rPr lang="en-US" sz="1800" dirty="0">
                <a:solidFill>
                  <a:srgbClr val="FFC000"/>
                </a:solidFill>
              </a:rPr>
              <a:t>Issues in Information Technology</a:t>
            </a:r>
          </a:p>
        </p:txBody>
      </p:sp>
      <p:sp>
        <p:nvSpPr>
          <p:cNvPr id="17413" name="TextBox 3"/>
          <p:cNvSpPr txBox="1">
            <a:spLocks noChangeArrowheads="1"/>
          </p:cNvSpPr>
          <p:nvPr/>
        </p:nvSpPr>
        <p:spPr bwMode="auto">
          <a:xfrm>
            <a:off x="1509971" y="6165304"/>
            <a:ext cx="58340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fontAlgn="auto">
              <a:spcBef>
                <a:spcPts val="0"/>
              </a:spcBef>
              <a:spcAft>
                <a:spcPts val="0"/>
              </a:spcAft>
            </a:pPr>
            <a:r>
              <a:rPr lang="en-US" sz="1600" dirty="0">
                <a:solidFill>
                  <a:srgbClr val="FFC000"/>
                </a:solidFill>
              </a:rPr>
              <a:t>Course Instructor: </a:t>
            </a:r>
            <a:r>
              <a:rPr lang="en-US" sz="1600" dirty="0" smtClean="0">
                <a:solidFill>
                  <a:srgbClr val="FFC000"/>
                </a:solidFill>
              </a:rPr>
              <a:t>Engr. Kanwal</a:t>
            </a:r>
            <a:endParaRPr lang="en-US" sz="1600" dirty="0">
              <a:solidFill>
                <a:srgbClr val="FFC000"/>
              </a:solidFill>
            </a:endParaRPr>
          </a:p>
        </p:txBody>
      </p:sp>
    </p:spTree>
    <p:extLst>
      <p:ext uri="{BB962C8B-B14F-4D97-AF65-F5344CB8AC3E}">
        <p14:creationId xmlns:p14="http://schemas.microsoft.com/office/powerpoint/2010/main" val="113624253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1000"/>
                                        <p:tgtEl>
                                          <p:spTgt spid="17410"/>
                                        </p:tgtEl>
                                      </p:cBhvr>
                                    </p:animEffect>
                                    <p:anim calcmode="lin" valueType="num">
                                      <p:cBhvr>
                                        <p:cTn id="8" dur="1000" fill="hold"/>
                                        <p:tgtEl>
                                          <p:spTgt spid="17410"/>
                                        </p:tgtEl>
                                        <p:attrNameLst>
                                          <p:attrName>ppt_x</p:attrName>
                                        </p:attrNameLst>
                                      </p:cBhvr>
                                      <p:tavLst>
                                        <p:tav tm="0">
                                          <p:val>
                                            <p:strVal val="#ppt_x"/>
                                          </p:val>
                                        </p:tav>
                                        <p:tav tm="100000">
                                          <p:val>
                                            <p:strVal val="#ppt_x"/>
                                          </p:val>
                                        </p:tav>
                                      </p:tavLst>
                                    </p:anim>
                                    <p:anim calcmode="lin" valueType="num">
                                      <p:cBhvr>
                                        <p:cTn id="9" dur="1000" fill="hold"/>
                                        <p:tgtEl>
                                          <p:spTgt spid="174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7411">
                                            <p:txEl>
                                              <p:pRg st="0" end="0"/>
                                            </p:txEl>
                                          </p:spTgt>
                                        </p:tgtEl>
                                        <p:attrNameLst>
                                          <p:attrName>style.visibility</p:attrName>
                                        </p:attrNameLst>
                                      </p:cBhvr>
                                      <p:to>
                                        <p:strVal val="visible"/>
                                      </p:to>
                                    </p:set>
                                    <p:anim calcmode="lin" valueType="num">
                                      <p:cBhvr>
                                        <p:cTn id="14" dur="1000" fill="hold"/>
                                        <p:tgtEl>
                                          <p:spTgt spid="17411">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17411">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17411">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174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74278" y="467947"/>
            <a:ext cx="7778973" cy="610820"/>
          </a:xfrm>
        </p:spPr>
        <p:txBody>
          <a:bodyPr>
            <a:noAutofit/>
          </a:bodyPr>
          <a:lstStyle/>
          <a:p>
            <a:pPr eaLnBrk="1" hangingPunct="1"/>
            <a:r>
              <a:rPr lang="en-GB" dirty="0">
                <a:effectLst>
                  <a:outerShdw blurRad="38100" dist="38100" dir="2700000" algn="tl">
                    <a:srgbClr val="000000">
                      <a:alpha val="43137"/>
                    </a:srgbClr>
                  </a:outerShdw>
                </a:effectLst>
              </a:rPr>
              <a:t>How long do the rights last?</a:t>
            </a:r>
          </a:p>
        </p:txBody>
      </p:sp>
      <p:sp>
        <p:nvSpPr>
          <p:cNvPr id="8195" name="Content Placeholder 2"/>
          <p:cNvSpPr>
            <a:spLocks noGrp="1"/>
          </p:cNvSpPr>
          <p:nvPr>
            <p:ph idx="1"/>
          </p:nvPr>
        </p:nvSpPr>
        <p:spPr>
          <a:xfrm>
            <a:off x="448965" y="1556793"/>
            <a:ext cx="8229600" cy="4608511"/>
          </a:xfrm>
        </p:spPr>
        <p:txBody>
          <a:bodyPr>
            <a:normAutofit/>
          </a:bodyPr>
          <a:lstStyle/>
          <a:p>
            <a:pPr algn="just" eaLnBrk="1" hangingPunct="1"/>
            <a:r>
              <a:rPr lang="en-GB" sz="2400" dirty="0"/>
              <a:t>In the EU, 70 years from the death of the author (in the case of a literary or artistic work, or software);</a:t>
            </a:r>
          </a:p>
          <a:p>
            <a:pPr algn="just" eaLnBrk="1" hangingPunct="1"/>
            <a:endParaRPr lang="en-GB" sz="2400" dirty="0"/>
          </a:p>
          <a:p>
            <a:pPr algn="just" eaLnBrk="1" hangingPunct="1"/>
            <a:r>
              <a:rPr lang="en-GB" sz="2400" dirty="0"/>
              <a:t>In USA, the same is true for works published after 2002, but can be 95 years after the date of publication in some cases, for earlier works;</a:t>
            </a:r>
          </a:p>
          <a:p>
            <a:pPr algn="just" eaLnBrk="1" hangingPunct="1"/>
            <a:endParaRPr lang="en-GB" sz="2400" dirty="0"/>
          </a:p>
          <a:p>
            <a:pPr algn="just" eaLnBrk="1" hangingPunct="1"/>
            <a:r>
              <a:rPr lang="en-GB" sz="2400" dirty="0"/>
              <a:t>In Canada, it is 50 years from the death of the author.</a:t>
            </a:r>
          </a:p>
        </p:txBody>
      </p:sp>
      <p:sp>
        <p:nvSpPr>
          <p:cNvPr id="8198" name="Date Placeholder 5"/>
          <p:cNvSpPr>
            <a:spLocks noGrp="1"/>
          </p:cNvSpPr>
          <p:nvPr>
            <p:ph type="dt" sz="half" idx="10"/>
          </p:nvPr>
        </p:nvSpPr>
        <p:spPr>
          <a:xfrm>
            <a:off x="899591" y="6453386"/>
            <a:ext cx="1046825" cy="404614"/>
          </a:xfrm>
          <a:noFill/>
        </p:spPr>
        <p:txBody>
          <a:bodyPr/>
          <a:lstStyle/>
          <a:p>
            <a:fld id="{03E41F7A-019F-4869-A1E3-0B694F0AAC75}" type="datetime1">
              <a:rPr lang="en-US" smtClean="0"/>
              <a:t>8/10/2021</a:t>
            </a:fld>
            <a:endParaRPr lang="en-GB" dirty="0"/>
          </a:p>
        </p:txBody>
      </p:sp>
      <p:sp>
        <p:nvSpPr>
          <p:cNvPr id="8196" name="Footer Placeholder 3"/>
          <p:cNvSpPr>
            <a:spLocks noGrp="1"/>
          </p:cNvSpPr>
          <p:nvPr>
            <p:ph type="ftr" sz="quarter" idx="11"/>
          </p:nvPr>
        </p:nvSpPr>
        <p:spPr>
          <a:noFill/>
        </p:spPr>
        <p:txBody>
          <a:bodyPr/>
          <a:lstStyle/>
          <a:p>
            <a:r>
              <a:rPr lang="en-US" dirty="0"/>
              <a:t>FAST-NUCES CS449-PIT </a:t>
            </a:r>
            <a:r>
              <a:rPr lang="en-US" dirty="0" smtClean="0"/>
              <a:t>[</a:t>
            </a:r>
            <a:r>
              <a:rPr lang="en-US" dirty="0" smtClean="0"/>
              <a:t>Fall-2020]</a:t>
            </a:r>
            <a:endParaRPr lang="en-GB" dirty="0"/>
          </a:p>
        </p:txBody>
      </p:sp>
      <p:sp>
        <p:nvSpPr>
          <p:cNvPr id="8197" name="Slide Number Placeholder 4"/>
          <p:cNvSpPr>
            <a:spLocks noGrp="1"/>
          </p:cNvSpPr>
          <p:nvPr>
            <p:ph type="sldNum" sz="quarter" idx="12"/>
          </p:nvPr>
        </p:nvSpPr>
        <p:spPr>
          <a:noFill/>
        </p:spPr>
        <p:txBody>
          <a:bodyPr/>
          <a:lstStyle/>
          <a:p>
            <a:fld id="{D0B8C004-7117-4FEA-861C-FC1E5C65BE8E}" type="slidenum">
              <a:rPr lang="en-GB" smtClean="0"/>
              <a:pPr/>
              <a:t>10</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fade">
                                      <p:cBhvr>
                                        <p:cTn id="7" dur="500"/>
                                        <p:tgtEl>
                                          <p:spTgt spid="81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4" end="4"/>
                                            </p:txEl>
                                          </p:spTgt>
                                        </p:tgtEl>
                                        <p:attrNameLst>
                                          <p:attrName>style.visibility</p:attrName>
                                        </p:attrNameLst>
                                      </p:cBhvr>
                                      <p:to>
                                        <p:strVal val="visible"/>
                                      </p:to>
                                    </p:set>
                                    <p:animEffect transition="in" filter="fade">
                                      <p:cBhvr>
                                        <p:cTn id="12"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46516" y="413991"/>
            <a:ext cx="9144000" cy="1077218"/>
          </a:xfrm>
        </p:spPr>
        <p:txBody>
          <a:bodyPr>
            <a:noAutofit/>
          </a:bodyPr>
          <a:lstStyle/>
          <a:p>
            <a:pPr algn="ctr" eaLnBrk="1" hangingPunct="1"/>
            <a:r>
              <a:rPr lang="en-GB" sz="2800" dirty="0"/>
              <a:t>Database right (Copyright and rights in databases regulations 1997)</a:t>
            </a:r>
          </a:p>
        </p:txBody>
      </p:sp>
      <p:sp>
        <p:nvSpPr>
          <p:cNvPr id="9221" name="Rectangle 3"/>
          <p:cNvSpPr>
            <a:spLocks noGrp="1" noChangeArrowheads="1"/>
          </p:cNvSpPr>
          <p:nvPr>
            <p:ph idx="1"/>
          </p:nvPr>
        </p:nvSpPr>
        <p:spPr>
          <a:xfrm>
            <a:off x="611560" y="1858616"/>
            <a:ext cx="8134672" cy="4608512"/>
          </a:xfrm>
        </p:spPr>
        <p:txBody>
          <a:bodyPr>
            <a:normAutofit/>
          </a:bodyPr>
          <a:lstStyle/>
          <a:p>
            <a:pPr eaLnBrk="1" hangingPunct="1">
              <a:lnSpc>
                <a:spcPct val="90000"/>
              </a:lnSpc>
            </a:pPr>
            <a:r>
              <a:rPr lang="en-GB" sz="2400" dirty="0"/>
              <a:t>If a database is the author’s “own original intellectual creation”, it is treated as a literary work and it is subject to the copyright protection.</a:t>
            </a:r>
            <a:r>
              <a:rPr lang="en-GB" sz="3200" dirty="0"/>
              <a:t/>
            </a:r>
            <a:br>
              <a:rPr lang="en-GB" sz="3200" dirty="0"/>
            </a:br>
            <a:endParaRPr lang="en-GB" sz="3200" dirty="0"/>
          </a:p>
          <a:p>
            <a:pPr eaLnBrk="1" hangingPunct="1">
              <a:lnSpc>
                <a:spcPct val="90000"/>
              </a:lnSpc>
            </a:pPr>
            <a:r>
              <a:rPr lang="en-GB" sz="2400" dirty="0"/>
              <a:t>If there has been “substantial investment in obtaining, verifying or presenting the contents of the database”, then it is also protected by the database right.  (This lasts for 15 years, much less than copyright which is much longer than the database is likely to be useful.)</a:t>
            </a:r>
          </a:p>
          <a:p>
            <a:pPr eaLnBrk="1" hangingPunct="1">
              <a:lnSpc>
                <a:spcPct val="90000"/>
              </a:lnSpc>
            </a:pPr>
            <a:endParaRPr lang="en-GB" sz="3200" dirty="0"/>
          </a:p>
        </p:txBody>
      </p:sp>
      <p:sp>
        <p:nvSpPr>
          <p:cNvPr id="9222" name="Date Placeholder 5"/>
          <p:cNvSpPr>
            <a:spLocks noGrp="1"/>
          </p:cNvSpPr>
          <p:nvPr>
            <p:ph type="dt" sz="half" idx="10"/>
          </p:nvPr>
        </p:nvSpPr>
        <p:spPr>
          <a:xfrm>
            <a:off x="971601" y="6453386"/>
            <a:ext cx="974816" cy="404614"/>
          </a:xfrm>
          <a:noFill/>
        </p:spPr>
        <p:txBody>
          <a:bodyPr/>
          <a:lstStyle/>
          <a:p>
            <a:fld id="{991B1F96-C460-4716-A9DB-F1ACA9E60323}" type="datetime1">
              <a:rPr lang="en-US" smtClean="0"/>
              <a:t>8/10/2021</a:t>
            </a:fld>
            <a:endParaRPr lang="en-GB" dirty="0"/>
          </a:p>
        </p:txBody>
      </p:sp>
      <p:sp>
        <p:nvSpPr>
          <p:cNvPr id="9218" name="Footer Placeholder 4"/>
          <p:cNvSpPr>
            <a:spLocks noGrp="1"/>
          </p:cNvSpPr>
          <p:nvPr>
            <p:ph type="ftr" sz="quarter" idx="11"/>
          </p:nvPr>
        </p:nvSpPr>
        <p:spPr>
          <a:noFill/>
        </p:spPr>
        <p:txBody>
          <a:bodyPr/>
          <a:lstStyle/>
          <a:p>
            <a:r>
              <a:rPr lang="en-US" dirty="0"/>
              <a:t>FAST-NUCES CS449-PIT </a:t>
            </a:r>
            <a:r>
              <a:rPr lang="en-US" dirty="0" smtClean="0"/>
              <a:t>[</a:t>
            </a:r>
            <a:r>
              <a:rPr lang="en-US" dirty="0" smtClean="0"/>
              <a:t>Fall-2020]</a:t>
            </a:r>
            <a:endParaRPr lang="en-GB" dirty="0"/>
          </a:p>
        </p:txBody>
      </p:sp>
      <p:sp>
        <p:nvSpPr>
          <p:cNvPr id="9219" name="Slide Number Placeholder 5"/>
          <p:cNvSpPr>
            <a:spLocks noGrp="1"/>
          </p:cNvSpPr>
          <p:nvPr>
            <p:ph type="sldNum" sz="quarter" idx="12"/>
          </p:nvPr>
        </p:nvSpPr>
        <p:spPr>
          <a:noFill/>
        </p:spPr>
        <p:txBody>
          <a:bodyPr/>
          <a:lstStyle/>
          <a:p>
            <a:fld id="{CEF8D828-8368-44CA-ABA5-E034308FAC1D}" type="slidenum">
              <a:rPr lang="en-GB" smtClean="0"/>
              <a:pPr/>
              <a:t>11</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animEffect transition="in" filter="fade">
                                      <p:cBhvr>
                                        <p:cTn id="7" dur="500"/>
                                        <p:tgtEl>
                                          <p:spTgt spid="92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755576" y="423243"/>
            <a:ext cx="8134871" cy="692697"/>
          </a:xfrm>
        </p:spPr>
        <p:txBody>
          <a:bodyPr>
            <a:normAutofit/>
          </a:bodyPr>
          <a:lstStyle/>
          <a:p>
            <a:pPr eaLnBrk="1" hangingPunct="1"/>
            <a:r>
              <a:rPr lang="en-US" dirty="0">
                <a:effectLst>
                  <a:outerShdw blurRad="38100" dist="38100" dir="2700000" algn="tl">
                    <a:srgbClr val="000000">
                      <a:alpha val="43137"/>
                    </a:srgbClr>
                  </a:outerShdw>
                </a:effectLst>
              </a:rPr>
              <a:t>Who owns the copyright?</a:t>
            </a:r>
            <a:endParaRPr lang="en-GB" dirty="0">
              <a:effectLst>
                <a:outerShdw blurRad="38100" dist="38100" dir="2700000" algn="tl">
                  <a:srgbClr val="000000">
                    <a:alpha val="43137"/>
                  </a:srgbClr>
                </a:outerShdw>
              </a:effectLst>
            </a:endParaRPr>
          </a:p>
        </p:txBody>
      </p:sp>
      <p:sp>
        <p:nvSpPr>
          <p:cNvPr id="10245" name="Rectangle 3"/>
          <p:cNvSpPr>
            <a:spLocks noGrp="1" noChangeArrowheads="1"/>
          </p:cNvSpPr>
          <p:nvPr>
            <p:ph idx="1"/>
          </p:nvPr>
        </p:nvSpPr>
        <p:spPr>
          <a:xfrm>
            <a:off x="448965" y="1556793"/>
            <a:ext cx="8229600" cy="4593284"/>
          </a:xfrm>
        </p:spPr>
        <p:txBody>
          <a:bodyPr/>
          <a:lstStyle/>
          <a:p>
            <a:pPr algn="just" eaLnBrk="1" hangingPunct="1">
              <a:buFontTx/>
              <a:buNone/>
            </a:pPr>
            <a:r>
              <a:rPr lang="en-US" dirty="0">
                <a:cs typeface="Arial" charset="0"/>
              </a:rPr>
              <a:t>	</a:t>
            </a:r>
            <a:r>
              <a:rPr lang="en-US" sz="2400" dirty="0">
                <a:cs typeface="Arial" charset="0"/>
              </a:rPr>
              <a:t>Copyright is owned by the author(s) of the work except that:</a:t>
            </a:r>
          </a:p>
          <a:p>
            <a:pPr algn="just" eaLnBrk="1" hangingPunct="1">
              <a:buFontTx/>
              <a:buNone/>
            </a:pPr>
            <a:endParaRPr lang="en-US" sz="2400" dirty="0">
              <a:cs typeface="Times New Roman" charset="0"/>
            </a:endParaRPr>
          </a:p>
          <a:p>
            <a:pPr algn="just" eaLnBrk="1" hangingPunct="1"/>
            <a:r>
              <a:rPr lang="en-US" sz="2400" dirty="0">
                <a:cs typeface="Arial" charset="0"/>
              </a:rPr>
              <a:t>If the author is an employee and the work is an original literary, dramatic, musical or artistic work created in the course of employment, then the copyright belongs to the employer.</a:t>
            </a:r>
            <a:endParaRPr lang="en-US" sz="2400" dirty="0">
              <a:cs typeface="Times New Roman" charset="0"/>
            </a:endParaRPr>
          </a:p>
        </p:txBody>
      </p:sp>
      <p:sp>
        <p:nvSpPr>
          <p:cNvPr id="10246" name="Date Placeholder 5"/>
          <p:cNvSpPr>
            <a:spLocks noGrp="1"/>
          </p:cNvSpPr>
          <p:nvPr>
            <p:ph type="dt" sz="half" idx="10"/>
          </p:nvPr>
        </p:nvSpPr>
        <p:spPr>
          <a:xfrm>
            <a:off x="971601" y="6453386"/>
            <a:ext cx="974816" cy="404614"/>
          </a:xfrm>
          <a:noFill/>
        </p:spPr>
        <p:txBody>
          <a:bodyPr/>
          <a:lstStyle/>
          <a:p>
            <a:fld id="{BD620463-F357-488C-85DD-D76FA787900B}" type="datetime1">
              <a:rPr lang="en-US" smtClean="0"/>
              <a:t>8/10/2021</a:t>
            </a:fld>
            <a:endParaRPr lang="en-GB" dirty="0"/>
          </a:p>
        </p:txBody>
      </p:sp>
      <p:sp>
        <p:nvSpPr>
          <p:cNvPr id="10242" name="Footer Placeholder 4"/>
          <p:cNvSpPr>
            <a:spLocks noGrp="1"/>
          </p:cNvSpPr>
          <p:nvPr>
            <p:ph type="ftr" sz="quarter" idx="11"/>
          </p:nvPr>
        </p:nvSpPr>
        <p:spPr>
          <a:noFill/>
        </p:spPr>
        <p:txBody>
          <a:bodyPr/>
          <a:lstStyle/>
          <a:p>
            <a:r>
              <a:rPr lang="en-US" dirty="0"/>
              <a:t>FAST-NUCES CS449-PIT </a:t>
            </a:r>
            <a:r>
              <a:rPr lang="en-US" dirty="0" smtClean="0"/>
              <a:t>[</a:t>
            </a:r>
            <a:r>
              <a:rPr lang="en-US" dirty="0" smtClean="0"/>
              <a:t>Fall-2020]</a:t>
            </a:r>
            <a:endParaRPr lang="en-GB" dirty="0"/>
          </a:p>
        </p:txBody>
      </p:sp>
      <p:sp>
        <p:nvSpPr>
          <p:cNvPr id="10243" name="Slide Number Placeholder 5"/>
          <p:cNvSpPr>
            <a:spLocks noGrp="1"/>
          </p:cNvSpPr>
          <p:nvPr>
            <p:ph type="sldNum" sz="quarter" idx="12"/>
          </p:nvPr>
        </p:nvSpPr>
        <p:spPr>
          <a:noFill/>
        </p:spPr>
        <p:txBody>
          <a:bodyPr/>
          <a:lstStyle/>
          <a:p>
            <a:fld id="{A8086AF3-655D-48E0-86FE-8DC953D19FF8}" type="slidenum">
              <a:rPr lang="en-GB" smtClean="0"/>
              <a:pPr/>
              <a:t>12</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5">
                                            <p:txEl>
                                              <p:pRg st="2" end="2"/>
                                            </p:txEl>
                                          </p:spTgt>
                                        </p:tgtEl>
                                        <p:attrNameLst>
                                          <p:attrName>style.visibility</p:attrName>
                                        </p:attrNameLst>
                                      </p:cBhvr>
                                      <p:to>
                                        <p:strVal val="visible"/>
                                      </p:to>
                                    </p:set>
                                    <p:animEffect transition="in" filter="fade">
                                      <p:cBhvr>
                                        <p:cTn id="7" dur="500"/>
                                        <p:tgtEl>
                                          <p:spTgt spid="10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755576" y="260648"/>
            <a:ext cx="8134871" cy="692696"/>
          </a:xfrm>
        </p:spPr>
        <p:txBody>
          <a:bodyPr>
            <a:normAutofit/>
          </a:bodyPr>
          <a:lstStyle/>
          <a:p>
            <a:pPr eaLnBrk="1" hangingPunct="1"/>
            <a:r>
              <a:rPr lang="en-US" dirty="0">
                <a:effectLst>
                  <a:outerShdw blurRad="38100" dist="38100" dir="2700000" algn="tl">
                    <a:srgbClr val="000000">
                      <a:alpha val="43137"/>
                    </a:srgbClr>
                  </a:outerShdw>
                </a:effectLst>
              </a:rPr>
              <a:t>Who owns the copyright? (cont)</a:t>
            </a:r>
            <a:endParaRPr lang="en-GB" dirty="0">
              <a:effectLst>
                <a:outerShdw blurRad="38100" dist="38100" dir="2700000" algn="tl">
                  <a:srgbClr val="000000">
                    <a:alpha val="43137"/>
                  </a:srgbClr>
                </a:outerShdw>
              </a:effectLst>
            </a:endParaRPr>
          </a:p>
        </p:txBody>
      </p:sp>
      <p:sp>
        <p:nvSpPr>
          <p:cNvPr id="11269" name="Rectangle 3"/>
          <p:cNvSpPr>
            <a:spLocks noGrp="1" noChangeArrowheads="1"/>
          </p:cNvSpPr>
          <p:nvPr>
            <p:ph idx="1"/>
          </p:nvPr>
        </p:nvSpPr>
        <p:spPr>
          <a:xfrm>
            <a:off x="448965" y="1556793"/>
            <a:ext cx="8229600" cy="4608511"/>
          </a:xfrm>
        </p:spPr>
        <p:txBody>
          <a:bodyPr/>
          <a:lstStyle/>
          <a:p>
            <a:pPr algn="just" eaLnBrk="1" hangingPunct="1"/>
            <a:r>
              <a:rPr lang="en-US" sz="2400" dirty="0">
                <a:cs typeface="Arial" charset="0"/>
              </a:rPr>
              <a:t>An independent contractor is not an employee and so will own the copyright in work he does unless agreed otherwise.</a:t>
            </a:r>
          </a:p>
          <a:p>
            <a:pPr algn="just" eaLnBrk="1" hangingPunct="1"/>
            <a:endParaRPr lang="en-US" sz="2400" dirty="0">
              <a:cs typeface="Arial" charset="0"/>
            </a:endParaRPr>
          </a:p>
          <a:p>
            <a:pPr algn="just" eaLnBrk="1" hangingPunct="1"/>
            <a:r>
              <a:rPr lang="en-US" sz="2400" dirty="0">
                <a:cs typeface="Arial" charset="0"/>
              </a:rPr>
              <a:t>Copyright can only be transferred in writing.</a:t>
            </a:r>
          </a:p>
          <a:p>
            <a:pPr algn="just" eaLnBrk="1" hangingPunct="1"/>
            <a:endParaRPr lang="en-US" sz="2400" dirty="0">
              <a:cs typeface="Times New Roman" charset="0"/>
            </a:endParaRPr>
          </a:p>
          <a:p>
            <a:pPr algn="just" eaLnBrk="1" hangingPunct="1"/>
            <a:r>
              <a:rPr lang="en-US" sz="2400" dirty="0">
                <a:cs typeface="Arial" charset="0"/>
              </a:rPr>
              <a:t>Copyright does not need to be registered.  It comes into existence at the moment the work is recorded, in writing or otherwise.</a:t>
            </a:r>
            <a:r>
              <a:rPr lang="en-GB" sz="2400" dirty="0"/>
              <a:t> </a:t>
            </a:r>
          </a:p>
          <a:p>
            <a:pPr eaLnBrk="1" hangingPunct="1"/>
            <a:endParaRPr lang="en-GB" sz="2800" dirty="0"/>
          </a:p>
        </p:txBody>
      </p:sp>
      <p:sp>
        <p:nvSpPr>
          <p:cNvPr id="11270" name="Date Placeholder 5"/>
          <p:cNvSpPr>
            <a:spLocks noGrp="1"/>
          </p:cNvSpPr>
          <p:nvPr>
            <p:ph type="dt" sz="half" idx="10"/>
          </p:nvPr>
        </p:nvSpPr>
        <p:spPr>
          <a:xfrm>
            <a:off x="971601" y="6453386"/>
            <a:ext cx="974816" cy="404614"/>
          </a:xfrm>
          <a:noFill/>
        </p:spPr>
        <p:txBody>
          <a:bodyPr/>
          <a:lstStyle/>
          <a:p>
            <a:fld id="{813B42C2-5C50-4195-9A9B-8EF9EFE7DCC5}" type="datetime1">
              <a:rPr lang="en-US" smtClean="0"/>
              <a:t>8/10/2021</a:t>
            </a:fld>
            <a:endParaRPr lang="en-GB" dirty="0"/>
          </a:p>
        </p:txBody>
      </p:sp>
      <p:sp>
        <p:nvSpPr>
          <p:cNvPr id="11266" name="Footer Placeholder 4"/>
          <p:cNvSpPr>
            <a:spLocks noGrp="1"/>
          </p:cNvSpPr>
          <p:nvPr>
            <p:ph type="ftr" sz="quarter" idx="11"/>
          </p:nvPr>
        </p:nvSpPr>
        <p:spPr>
          <a:noFill/>
        </p:spPr>
        <p:txBody>
          <a:bodyPr/>
          <a:lstStyle/>
          <a:p>
            <a:r>
              <a:rPr lang="en-US" dirty="0"/>
              <a:t>FAST-NUCES CS449-PIT </a:t>
            </a:r>
            <a:r>
              <a:rPr lang="en-US" dirty="0" smtClean="0"/>
              <a:t>[</a:t>
            </a:r>
            <a:r>
              <a:rPr lang="en-US" dirty="0" smtClean="0"/>
              <a:t>Fall-2020]</a:t>
            </a:r>
            <a:endParaRPr lang="en-GB" dirty="0"/>
          </a:p>
        </p:txBody>
      </p:sp>
      <p:sp>
        <p:nvSpPr>
          <p:cNvPr id="11267" name="Slide Number Placeholder 5"/>
          <p:cNvSpPr>
            <a:spLocks noGrp="1"/>
          </p:cNvSpPr>
          <p:nvPr>
            <p:ph type="sldNum" sz="quarter" idx="12"/>
          </p:nvPr>
        </p:nvSpPr>
        <p:spPr>
          <a:noFill/>
        </p:spPr>
        <p:txBody>
          <a:bodyPr/>
          <a:lstStyle/>
          <a:p>
            <a:fld id="{BCABC0ED-A6C8-41F3-88AA-EEF05B651CD2}" type="slidenum">
              <a:rPr lang="en-GB" smtClean="0"/>
              <a:pPr/>
              <a:t>13</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9">
                                            <p:txEl>
                                              <p:pRg st="2" end="2"/>
                                            </p:txEl>
                                          </p:spTgt>
                                        </p:tgtEl>
                                        <p:attrNameLst>
                                          <p:attrName>style.visibility</p:attrName>
                                        </p:attrNameLst>
                                      </p:cBhvr>
                                      <p:to>
                                        <p:strVal val="visible"/>
                                      </p:to>
                                    </p:set>
                                    <p:animEffect transition="in" filter="fade">
                                      <p:cBhvr>
                                        <p:cTn id="7" dur="500"/>
                                        <p:tgtEl>
                                          <p:spTgt spid="1126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9">
                                            <p:txEl>
                                              <p:pRg st="4" end="4"/>
                                            </p:txEl>
                                          </p:spTgt>
                                        </p:tgtEl>
                                        <p:attrNameLst>
                                          <p:attrName>style.visibility</p:attrName>
                                        </p:attrNameLst>
                                      </p:cBhvr>
                                      <p:to>
                                        <p:strVal val="visible"/>
                                      </p:to>
                                    </p:set>
                                    <p:animEffect transition="in" filter="fade">
                                      <p:cBhvr>
                                        <p:cTn id="12" dur="500"/>
                                        <p:tgtEl>
                                          <p:spTgt spid="112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581695" y="474291"/>
            <a:ext cx="8120557" cy="692696"/>
          </a:xfrm>
        </p:spPr>
        <p:txBody>
          <a:bodyPr/>
          <a:lstStyle/>
          <a:p>
            <a:pPr eaLnBrk="1" hangingPunct="1"/>
            <a:r>
              <a:rPr lang="en-US" dirty="0">
                <a:effectLst>
                  <a:outerShdw blurRad="38100" dist="38100" dir="2700000" algn="tl">
                    <a:srgbClr val="000000">
                      <a:alpha val="43137"/>
                    </a:srgbClr>
                  </a:outerShdw>
                </a:effectLst>
              </a:rPr>
              <a:t>Infringement of copyright</a:t>
            </a:r>
            <a:endParaRPr lang="en-GB" dirty="0">
              <a:effectLst>
                <a:outerShdw blurRad="38100" dist="38100" dir="2700000" algn="tl">
                  <a:srgbClr val="000000">
                    <a:alpha val="43137"/>
                  </a:srgbClr>
                </a:outerShdw>
              </a:effectLst>
            </a:endParaRPr>
          </a:p>
        </p:txBody>
      </p:sp>
      <p:sp>
        <p:nvSpPr>
          <p:cNvPr id="12293" name="Rectangle 3"/>
          <p:cNvSpPr>
            <a:spLocks noGrp="1" noChangeArrowheads="1"/>
          </p:cNvSpPr>
          <p:nvPr>
            <p:ph idx="1"/>
          </p:nvPr>
        </p:nvSpPr>
        <p:spPr>
          <a:xfrm>
            <a:off x="448964" y="1628801"/>
            <a:ext cx="8237835" cy="4536503"/>
          </a:xfrm>
        </p:spPr>
        <p:txBody>
          <a:bodyPr>
            <a:normAutofit fontScale="92500" lnSpcReduction="10000"/>
          </a:bodyPr>
          <a:lstStyle/>
          <a:p>
            <a:pPr algn="just" eaLnBrk="1" hangingPunct="1">
              <a:lnSpc>
                <a:spcPct val="90000"/>
              </a:lnSpc>
            </a:pPr>
            <a:r>
              <a:rPr lang="en-US" sz="3000" dirty="0">
                <a:cs typeface="Arial" charset="0"/>
              </a:rPr>
              <a:t>Anyone who, without consent, does any of the five things that are the exclusive right of the owner of the copyright has committed </a:t>
            </a:r>
            <a:r>
              <a:rPr lang="en-US" sz="3000" i="1" dirty="0">
                <a:cs typeface="Arial" charset="0"/>
              </a:rPr>
              <a:t>primary infringement</a:t>
            </a:r>
            <a:r>
              <a:rPr lang="en-US" sz="3000" dirty="0">
                <a:cs typeface="Arial" charset="0"/>
              </a:rPr>
              <a:t> of copyright.</a:t>
            </a:r>
          </a:p>
          <a:p>
            <a:pPr eaLnBrk="1" hangingPunct="1">
              <a:lnSpc>
                <a:spcPct val="90000"/>
              </a:lnSpc>
            </a:pPr>
            <a:endParaRPr lang="en-US" sz="2000" dirty="0">
              <a:cs typeface="Times New Roman" charset="0"/>
            </a:endParaRPr>
          </a:p>
          <a:p>
            <a:pPr algn="just" eaLnBrk="1" hangingPunct="1">
              <a:lnSpc>
                <a:spcPct val="90000"/>
              </a:lnSpc>
            </a:pPr>
            <a:r>
              <a:rPr lang="en-US" sz="3000" dirty="0">
                <a:cs typeface="Arial" charset="0"/>
              </a:rPr>
              <a:t>Secondary infringement occurs when an infringement is performed knowingly and in the course of business.</a:t>
            </a:r>
          </a:p>
          <a:p>
            <a:pPr eaLnBrk="1" hangingPunct="1">
              <a:lnSpc>
                <a:spcPct val="90000"/>
              </a:lnSpc>
            </a:pPr>
            <a:endParaRPr lang="en-US" sz="2000" dirty="0">
              <a:cs typeface="Times New Roman" charset="0"/>
            </a:endParaRPr>
          </a:p>
          <a:p>
            <a:pPr algn="just" eaLnBrk="1" hangingPunct="1">
              <a:lnSpc>
                <a:spcPct val="90000"/>
              </a:lnSpc>
            </a:pPr>
            <a:r>
              <a:rPr lang="en-US" sz="3000" dirty="0">
                <a:cs typeface="Arial" charset="0"/>
              </a:rPr>
              <a:t>Primary infringement is purely a civil matter.  Secondary infringement can be a criminal offence.</a:t>
            </a:r>
            <a:endParaRPr lang="en-US" sz="3000" dirty="0">
              <a:cs typeface="Times New Roman" charset="0"/>
            </a:endParaRPr>
          </a:p>
          <a:p>
            <a:pPr eaLnBrk="1" hangingPunct="1">
              <a:lnSpc>
                <a:spcPct val="90000"/>
              </a:lnSpc>
            </a:pPr>
            <a:endParaRPr lang="en-GB" sz="2800" dirty="0"/>
          </a:p>
        </p:txBody>
      </p:sp>
      <p:sp>
        <p:nvSpPr>
          <p:cNvPr id="12294" name="Date Placeholder 5"/>
          <p:cNvSpPr>
            <a:spLocks noGrp="1"/>
          </p:cNvSpPr>
          <p:nvPr>
            <p:ph type="dt" sz="half" idx="10"/>
          </p:nvPr>
        </p:nvSpPr>
        <p:spPr>
          <a:xfrm>
            <a:off x="971601" y="6453386"/>
            <a:ext cx="974816" cy="404614"/>
          </a:xfrm>
          <a:noFill/>
        </p:spPr>
        <p:txBody>
          <a:bodyPr/>
          <a:lstStyle/>
          <a:p>
            <a:fld id="{310EDD16-EA9D-4BD0-87CB-207C71E06144}" type="datetime1">
              <a:rPr lang="en-US" smtClean="0"/>
              <a:t>8/10/2021</a:t>
            </a:fld>
            <a:endParaRPr lang="en-GB" dirty="0"/>
          </a:p>
        </p:txBody>
      </p:sp>
      <p:sp>
        <p:nvSpPr>
          <p:cNvPr id="12290" name="Footer Placeholder 4"/>
          <p:cNvSpPr>
            <a:spLocks noGrp="1"/>
          </p:cNvSpPr>
          <p:nvPr>
            <p:ph type="ftr" sz="quarter" idx="11"/>
          </p:nvPr>
        </p:nvSpPr>
        <p:spPr>
          <a:noFill/>
        </p:spPr>
        <p:txBody>
          <a:bodyPr/>
          <a:lstStyle/>
          <a:p>
            <a:r>
              <a:rPr lang="en-US" dirty="0"/>
              <a:t>FAST-NUCES CS449-PIT </a:t>
            </a:r>
            <a:r>
              <a:rPr lang="en-US" dirty="0" smtClean="0"/>
              <a:t>[</a:t>
            </a:r>
            <a:r>
              <a:rPr lang="en-US" dirty="0" smtClean="0"/>
              <a:t>Fall-2020]</a:t>
            </a:r>
            <a:endParaRPr lang="en-GB" dirty="0"/>
          </a:p>
        </p:txBody>
      </p:sp>
      <p:sp>
        <p:nvSpPr>
          <p:cNvPr id="12291" name="Slide Number Placeholder 5"/>
          <p:cNvSpPr>
            <a:spLocks noGrp="1"/>
          </p:cNvSpPr>
          <p:nvPr>
            <p:ph type="sldNum" sz="quarter" idx="12"/>
          </p:nvPr>
        </p:nvSpPr>
        <p:spPr>
          <a:noFill/>
        </p:spPr>
        <p:txBody>
          <a:bodyPr/>
          <a:lstStyle/>
          <a:p>
            <a:fld id="{085D1CF4-1121-478F-82C2-B8623DDA3C6F}" type="slidenum">
              <a:rPr lang="en-GB" smtClean="0"/>
              <a:pPr/>
              <a:t>14</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3">
                                            <p:txEl>
                                              <p:pRg st="2" end="2"/>
                                            </p:txEl>
                                          </p:spTgt>
                                        </p:tgtEl>
                                        <p:attrNameLst>
                                          <p:attrName>style.visibility</p:attrName>
                                        </p:attrNameLst>
                                      </p:cBhvr>
                                      <p:to>
                                        <p:strVal val="visible"/>
                                      </p:to>
                                    </p:set>
                                    <p:animEffect transition="in" filter="fade">
                                      <p:cBhvr>
                                        <p:cTn id="7" dur="500"/>
                                        <p:tgtEl>
                                          <p:spTgt spid="1229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3">
                                            <p:txEl>
                                              <p:pRg st="4" end="4"/>
                                            </p:txEl>
                                          </p:spTgt>
                                        </p:tgtEl>
                                        <p:attrNameLst>
                                          <p:attrName>style.visibility</p:attrName>
                                        </p:attrNameLst>
                                      </p:cBhvr>
                                      <p:to>
                                        <p:strVal val="visible"/>
                                      </p:to>
                                    </p:set>
                                    <p:animEffect transition="in" filter="fade">
                                      <p:cBhvr>
                                        <p:cTn id="12" dur="500"/>
                                        <p:tgtEl>
                                          <p:spTgt spid="122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36997" y="584692"/>
            <a:ext cx="7941568" cy="727452"/>
          </a:xfrm>
        </p:spPr>
        <p:txBody>
          <a:bodyPr>
            <a:normAutofit/>
          </a:bodyPr>
          <a:lstStyle/>
          <a:p>
            <a:r>
              <a:rPr lang="en-GB" dirty="0">
                <a:effectLst>
                  <a:outerShdw blurRad="38100" dist="38100" dir="2700000" algn="tl">
                    <a:srgbClr val="000000">
                      <a:alpha val="43137"/>
                    </a:srgbClr>
                  </a:outerShdw>
                </a:effectLst>
              </a:rPr>
              <a:t>Registering Copyright</a:t>
            </a:r>
          </a:p>
        </p:txBody>
      </p:sp>
      <p:sp>
        <p:nvSpPr>
          <p:cNvPr id="13315" name="Content Placeholder 2"/>
          <p:cNvSpPr>
            <a:spLocks noGrp="1"/>
          </p:cNvSpPr>
          <p:nvPr>
            <p:ph idx="1"/>
          </p:nvPr>
        </p:nvSpPr>
        <p:spPr>
          <a:xfrm>
            <a:off x="448965" y="1628801"/>
            <a:ext cx="8229600" cy="4536503"/>
          </a:xfrm>
        </p:spPr>
        <p:txBody>
          <a:bodyPr>
            <a:normAutofit/>
          </a:bodyPr>
          <a:lstStyle/>
          <a:p>
            <a:pPr algn="just"/>
            <a:r>
              <a:rPr lang="en-GB" sz="2400" dirty="0"/>
              <a:t>In Britain and Europe, full copyright protection comes into effect immediately, when the work is ‘fixed’, i.e. recorded in some form.</a:t>
            </a:r>
          </a:p>
          <a:p>
            <a:pPr marL="0" indent="0" algn="just">
              <a:buNone/>
            </a:pPr>
            <a:endParaRPr lang="en-GB" sz="2400" dirty="0"/>
          </a:p>
          <a:p>
            <a:pPr algn="just"/>
            <a:r>
              <a:rPr lang="en-GB" sz="2400" dirty="0"/>
              <a:t>In the USA, protection is very limited unless copyright has been registered with the US Copyright Office.</a:t>
            </a:r>
          </a:p>
        </p:txBody>
      </p:sp>
      <p:sp>
        <p:nvSpPr>
          <p:cNvPr id="13316" name="Date Placeholder 3"/>
          <p:cNvSpPr>
            <a:spLocks noGrp="1"/>
          </p:cNvSpPr>
          <p:nvPr>
            <p:ph type="dt" sz="half" idx="10"/>
          </p:nvPr>
        </p:nvSpPr>
        <p:spPr>
          <a:xfrm>
            <a:off x="971601" y="6453386"/>
            <a:ext cx="974816" cy="404614"/>
          </a:xfrm>
          <a:noFill/>
        </p:spPr>
        <p:txBody>
          <a:bodyPr/>
          <a:lstStyle/>
          <a:p>
            <a:fld id="{C74636AB-20E7-4B58-8DEC-CC9B15692526}" type="datetime1">
              <a:rPr lang="en-US" smtClean="0"/>
              <a:t>8/10/2021</a:t>
            </a:fld>
            <a:endParaRPr lang="en-GB" dirty="0"/>
          </a:p>
        </p:txBody>
      </p:sp>
      <p:sp>
        <p:nvSpPr>
          <p:cNvPr id="13317" name="Footer Placeholder 4"/>
          <p:cNvSpPr>
            <a:spLocks noGrp="1"/>
          </p:cNvSpPr>
          <p:nvPr>
            <p:ph type="ftr" sz="quarter" idx="11"/>
          </p:nvPr>
        </p:nvSpPr>
        <p:spPr>
          <a:noFill/>
        </p:spPr>
        <p:txBody>
          <a:bodyPr/>
          <a:lstStyle/>
          <a:p>
            <a:r>
              <a:rPr lang="en-US" dirty="0"/>
              <a:t>FAST-NUCES CS449-PIT </a:t>
            </a:r>
            <a:r>
              <a:rPr lang="en-US" dirty="0" smtClean="0"/>
              <a:t>[</a:t>
            </a:r>
            <a:r>
              <a:rPr lang="en-US" dirty="0" smtClean="0"/>
              <a:t>Fall-2020]</a:t>
            </a:r>
            <a:endParaRPr lang="en-GB" dirty="0"/>
          </a:p>
        </p:txBody>
      </p:sp>
      <p:sp>
        <p:nvSpPr>
          <p:cNvPr id="13318" name="Slide Number Placeholder 5"/>
          <p:cNvSpPr>
            <a:spLocks noGrp="1"/>
          </p:cNvSpPr>
          <p:nvPr>
            <p:ph type="sldNum" sz="quarter" idx="12"/>
          </p:nvPr>
        </p:nvSpPr>
        <p:spPr>
          <a:noFill/>
        </p:spPr>
        <p:txBody>
          <a:bodyPr/>
          <a:lstStyle/>
          <a:p>
            <a:fld id="{ACA9A90A-2460-4B91-9107-998167C9D6CE}" type="slidenum">
              <a:rPr lang="en-GB" smtClean="0"/>
              <a:pPr/>
              <a:t>15</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fade">
                                      <p:cBhvr>
                                        <p:cTn id="7" dur="1000"/>
                                        <p:tgtEl>
                                          <p:spTgt spid="13315">
                                            <p:txEl>
                                              <p:pRg st="2" end="2"/>
                                            </p:txEl>
                                          </p:spTgt>
                                        </p:tgtEl>
                                      </p:cBhvr>
                                    </p:animEffect>
                                    <p:anim calcmode="lin" valueType="num">
                                      <p:cBhvr>
                                        <p:cTn id="8"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1026"/>
          <p:cNvSpPr>
            <a:spLocks noGrp="1" noChangeArrowheads="1"/>
          </p:cNvSpPr>
          <p:nvPr>
            <p:ph type="title"/>
          </p:nvPr>
        </p:nvSpPr>
        <p:spPr>
          <a:xfrm>
            <a:off x="631880" y="404664"/>
            <a:ext cx="7787208" cy="610820"/>
          </a:xfrm>
        </p:spPr>
        <p:txBody>
          <a:bodyPr>
            <a:noAutofit/>
          </a:bodyPr>
          <a:lstStyle/>
          <a:p>
            <a:pPr eaLnBrk="1" hangingPunct="1"/>
            <a:r>
              <a:rPr lang="en-US" dirty="0">
                <a:effectLst>
                  <a:outerShdw blurRad="38100" dist="38100" dir="2700000" algn="tl">
                    <a:srgbClr val="000000">
                      <a:alpha val="43137"/>
                    </a:srgbClr>
                  </a:outerShdw>
                </a:effectLst>
                <a:cs typeface="Arial" charset="0"/>
              </a:rPr>
              <a:t>When is a copy a “copy”?</a:t>
            </a:r>
            <a:endParaRPr lang="en-GB" dirty="0">
              <a:effectLst>
                <a:outerShdw blurRad="38100" dist="38100" dir="2700000" algn="tl">
                  <a:srgbClr val="000000">
                    <a:alpha val="43137"/>
                  </a:srgbClr>
                </a:outerShdw>
              </a:effectLst>
              <a:cs typeface="Arial" charset="0"/>
            </a:endParaRPr>
          </a:p>
        </p:txBody>
      </p:sp>
      <p:sp>
        <p:nvSpPr>
          <p:cNvPr id="14341" name="Rectangle 1027"/>
          <p:cNvSpPr>
            <a:spLocks noGrp="1" noChangeArrowheads="1"/>
          </p:cNvSpPr>
          <p:nvPr>
            <p:ph idx="1"/>
          </p:nvPr>
        </p:nvSpPr>
        <p:spPr>
          <a:xfrm>
            <a:off x="448965" y="1556793"/>
            <a:ext cx="8229600" cy="4608511"/>
          </a:xfrm>
        </p:spPr>
        <p:txBody>
          <a:bodyPr>
            <a:normAutofit/>
          </a:bodyPr>
          <a:lstStyle/>
          <a:p>
            <a:pPr algn="just" eaLnBrk="1" hangingPunct="1"/>
            <a:r>
              <a:rPr lang="en-US" sz="2400" dirty="0"/>
              <a:t>Copyright is breached by copying ‘the whole or a substantial part of the work’.</a:t>
            </a:r>
          </a:p>
          <a:p>
            <a:pPr algn="just" eaLnBrk="1" hangingPunct="1"/>
            <a:endParaRPr lang="en-US" sz="2400" dirty="0"/>
          </a:p>
          <a:p>
            <a:pPr algn="just" eaLnBrk="1" hangingPunct="1"/>
            <a:r>
              <a:rPr lang="en-US" sz="2400" dirty="0"/>
              <a:t>‘Substantial’ can also mean just a key part, which could be quite small.</a:t>
            </a:r>
          </a:p>
          <a:p>
            <a:pPr algn="just" eaLnBrk="1" hangingPunct="1"/>
            <a:endParaRPr lang="en-US" sz="2400" dirty="0"/>
          </a:p>
          <a:p>
            <a:pPr algn="just" eaLnBrk="1" hangingPunct="1"/>
            <a:r>
              <a:rPr lang="en-US" sz="2400" dirty="0"/>
              <a:t>Non-literal copying, e.g. using the same design to produce a similar system written in a different language.</a:t>
            </a:r>
            <a:endParaRPr lang="en-GB" sz="2400" dirty="0"/>
          </a:p>
        </p:txBody>
      </p:sp>
      <p:sp>
        <p:nvSpPr>
          <p:cNvPr id="14342" name="Date Placeholder 5"/>
          <p:cNvSpPr>
            <a:spLocks noGrp="1"/>
          </p:cNvSpPr>
          <p:nvPr>
            <p:ph type="dt" sz="half" idx="10"/>
          </p:nvPr>
        </p:nvSpPr>
        <p:spPr>
          <a:xfrm>
            <a:off x="971601" y="6453386"/>
            <a:ext cx="974816" cy="404614"/>
          </a:xfrm>
          <a:noFill/>
        </p:spPr>
        <p:txBody>
          <a:bodyPr/>
          <a:lstStyle/>
          <a:p>
            <a:fld id="{BEDAEC9B-356D-4C0C-8EB3-0F515A3CF25D}" type="datetime1">
              <a:rPr lang="en-US" smtClean="0"/>
              <a:t>8/10/2021</a:t>
            </a:fld>
            <a:endParaRPr lang="en-GB" dirty="0"/>
          </a:p>
        </p:txBody>
      </p:sp>
      <p:sp>
        <p:nvSpPr>
          <p:cNvPr id="14338" name="Footer Placeholder 4"/>
          <p:cNvSpPr>
            <a:spLocks noGrp="1"/>
          </p:cNvSpPr>
          <p:nvPr>
            <p:ph type="ftr" sz="quarter" idx="11"/>
          </p:nvPr>
        </p:nvSpPr>
        <p:spPr>
          <a:noFill/>
        </p:spPr>
        <p:txBody>
          <a:bodyPr/>
          <a:lstStyle/>
          <a:p>
            <a:r>
              <a:rPr lang="en-US" dirty="0"/>
              <a:t>FAST-NUCES CS449-PIT </a:t>
            </a:r>
            <a:r>
              <a:rPr lang="en-US" dirty="0" smtClean="0"/>
              <a:t>[</a:t>
            </a:r>
            <a:r>
              <a:rPr lang="en-US" dirty="0" smtClean="0"/>
              <a:t>Fall-2020]</a:t>
            </a:r>
            <a:endParaRPr lang="en-GB" dirty="0"/>
          </a:p>
        </p:txBody>
      </p:sp>
      <p:sp>
        <p:nvSpPr>
          <p:cNvPr id="14339" name="Slide Number Placeholder 5"/>
          <p:cNvSpPr>
            <a:spLocks noGrp="1"/>
          </p:cNvSpPr>
          <p:nvPr>
            <p:ph type="sldNum" sz="quarter" idx="12"/>
          </p:nvPr>
        </p:nvSpPr>
        <p:spPr>
          <a:noFill/>
        </p:spPr>
        <p:txBody>
          <a:bodyPr/>
          <a:lstStyle/>
          <a:p>
            <a:fld id="{E3DE114A-40C9-43A9-AC71-053502AA9407}" type="slidenum">
              <a:rPr lang="en-GB" smtClean="0"/>
              <a:pPr/>
              <a:t>16</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341">
                                            <p:txEl>
                                              <p:pRg st="2" end="2"/>
                                            </p:txEl>
                                          </p:spTgt>
                                        </p:tgtEl>
                                        <p:attrNameLst>
                                          <p:attrName>style.visibility</p:attrName>
                                        </p:attrNameLst>
                                      </p:cBhvr>
                                      <p:to>
                                        <p:strVal val="visible"/>
                                      </p:to>
                                    </p:set>
                                    <p:animEffect transition="in" filter="fade">
                                      <p:cBhvr>
                                        <p:cTn id="7" dur="1000"/>
                                        <p:tgtEl>
                                          <p:spTgt spid="14341">
                                            <p:txEl>
                                              <p:pRg st="2" end="2"/>
                                            </p:txEl>
                                          </p:spTgt>
                                        </p:tgtEl>
                                      </p:cBhvr>
                                    </p:animEffect>
                                    <p:anim calcmode="lin" valueType="num">
                                      <p:cBhvr>
                                        <p:cTn id="8" dur="1000" fill="hold"/>
                                        <p:tgtEl>
                                          <p:spTgt spid="1434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434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341">
                                            <p:txEl>
                                              <p:pRg st="4" end="4"/>
                                            </p:txEl>
                                          </p:spTgt>
                                        </p:tgtEl>
                                        <p:attrNameLst>
                                          <p:attrName>style.visibility</p:attrName>
                                        </p:attrNameLst>
                                      </p:cBhvr>
                                      <p:to>
                                        <p:strVal val="visible"/>
                                      </p:to>
                                    </p:set>
                                    <p:animEffect transition="in" filter="fade">
                                      <p:cBhvr>
                                        <p:cTn id="14" dur="1000"/>
                                        <p:tgtEl>
                                          <p:spTgt spid="14341">
                                            <p:txEl>
                                              <p:pRg st="4" end="4"/>
                                            </p:txEl>
                                          </p:spTgt>
                                        </p:tgtEl>
                                      </p:cBhvr>
                                    </p:animEffect>
                                    <p:anim calcmode="lin" valueType="num">
                                      <p:cBhvr>
                                        <p:cTn id="15" dur="1000" fill="hold"/>
                                        <p:tgtEl>
                                          <p:spTgt spid="14341">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434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683568" y="387996"/>
            <a:ext cx="8162925" cy="692696"/>
          </a:xfrm>
        </p:spPr>
        <p:txBody>
          <a:bodyPr/>
          <a:lstStyle/>
          <a:p>
            <a:pPr eaLnBrk="1" hangingPunct="1"/>
            <a:r>
              <a:rPr lang="en-US" dirty="0">
                <a:effectLst>
                  <a:outerShdw blurRad="38100" dist="38100" dir="2700000" algn="tl">
                    <a:srgbClr val="000000">
                      <a:alpha val="43137"/>
                    </a:srgbClr>
                  </a:outerShdw>
                </a:effectLst>
                <a:cs typeface="Arial" charset="0"/>
              </a:rPr>
              <a:t>Licensing</a:t>
            </a:r>
            <a:endParaRPr lang="en-GB" dirty="0">
              <a:effectLst>
                <a:outerShdw blurRad="38100" dist="38100" dir="2700000" algn="tl">
                  <a:srgbClr val="000000">
                    <a:alpha val="43137"/>
                  </a:srgbClr>
                </a:outerShdw>
              </a:effectLst>
              <a:cs typeface="Arial" charset="0"/>
            </a:endParaRPr>
          </a:p>
        </p:txBody>
      </p:sp>
      <p:sp>
        <p:nvSpPr>
          <p:cNvPr id="15365" name="Rectangle 3"/>
          <p:cNvSpPr>
            <a:spLocks noGrp="1" noChangeArrowheads="1"/>
          </p:cNvSpPr>
          <p:nvPr>
            <p:ph idx="1"/>
          </p:nvPr>
        </p:nvSpPr>
        <p:spPr>
          <a:xfrm>
            <a:off x="448965" y="1556793"/>
            <a:ext cx="8229600" cy="4608511"/>
          </a:xfrm>
        </p:spPr>
        <p:txBody>
          <a:bodyPr>
            <a:noAutofit/>
          </a:bodyPr>
          <a:lstStyle/>
          <a:p>
            <a:pPr algn="just" eaLnBrk="1" hangingPunct="1">
              <a:lnSpc>
                <a:spcPct val="90000"/>
              </a:lnSpc>
            </a:pPr>
            <a:r>
              <a:rPr lang="en-US" sz="2400" dirty="0">
                <a:cs typeface="Arial" charset="0"/>
              </a:rPr>
              <a:t>A license allows (</a:t>
            </a:r>
            <a:r>
              <a:rPr lang="en-US" sz="2400" i="1" dirty="0">
                <a:cs typeface="Arial" charset="0"/>
              </a:rPr>
              <a:t>the licensee</a:t>
            </a:r>
            <a:r>
              <a:rPr lang="en-US" sz="2400" dirty="0">
                <a:cs typeface="Arial" charset="0"/>
              </a:rPr>
              <a:t>), to use a work for some or all purposes but the owner retains ownership.</a:t>
            </a:r>
          </a:p>
          <a:p>
            <a:pPr algn="just" eaLnBrk="1" hangingPunct="1">
              <a:lnSpc>
                <a:spcPct val="90000"/>
              </a:lnSpc>
            </a:pPr>
            <a:endParaRPr lang="en-US" sz="2400" dirty="0">
              <a:cs typeface="Times New Roman" charset="0"/>
            </a:endParaRPr>
          </a:p>
          <a:p>
            <a:pPr algn="just" eaLnBrk="1" hangingPunct="1">
              <a:lnSpc>
                <a:spcPct val="90000"/>
              </a:lnSpc>
            </a:pPr>
            <a:r>
              <a:rPr lang="en-US" sz="2400" dirty="0">
                <a:cs typeface="Arial" charset="0"/>
              </a:rPr>
              <a:t>Licenses can be </a:t>
            </a:r>
            <a:r>
              <a:rPr lang="en-US" sz="2400" i="1" dirty="0">
                <a:cs typeface="Arial" charset="0"/>
              </a:rPr>
              <a:t>exclusive</a:t>
            </a:r>
            <a:r>
              <a:rPr lang="en-US" sz="2400" dirty="0">
                <a:cs typeface="Arial" charset="0"/>
              </a:rPr>
              <a:t> or </a:t>
            </a:r>
            <a:r>
              <a:rPr lang="en-US" sz="2400" i="1" dirty="0">
                <a:cs typeface="Arial" charset="0"/>
              </a:rPr>
              <a:t>non-exclusive</a:t>
            </a:r>
            <a:r>
              <a:rPr lang="en-US" sz="2400" dirty="0">
                <a:cs typeface="Arial" charset="0"/>
              </a:rPr>
              <a:t>.</a:t>
            </a:r>
          </a:p>
          <a:p>
            <a:pPr algn="just" eaLnBrk="1" hangingPunct="1">
              <a:lnSpc>
                <a:spcPct val="90000"/>
              </a:lnSpc>
            </a:pPr>
            <a:endParaRPr lang="en-US" sz="2400" dirty="0">
              <a:cs typeface="Times New Roman" charset="0"/>
            </a:endParaRPr>
          </a:p>
          <a:p>
            <a:pPr algn="just" eaLnBrk="1" hangingPunct="1">
              <a:lnSpc>
                <a:spcPct val="90000"/>
              </a:lnSpc>
            </a:pPr>
            <a:r>
              <a:rPr lang="en-US" sz="2400" dirty="0">
                <a:cs typeface="Arial" charset="0"/>
              </a:rPr>
              <a:t>The license may be for a fixed period or it may be </a:t>
            </a:r>
            <a:r>
              <a:rPr lang="en-US" sz="2400" i="1" dirty="0">
                <a:cs typeface="Arial" charset="0"/>
              </a:rPr>
              <a:t>in perpetuity</a:t>
            </a:r>
            <a:r>
              <a:rPr lang="en-US" sz="2400" dirty="0">
                <a:cs typeface="Arial" charset="0"/>
              </a:rPr>
              <a:t>.</a:t>
            </a:r>
          </a:p>
          <a:p>
            <a:pPr algn="just" eaLnBrk="1" hangingPunct="1">
              <a:lnSpc>
                <a:spcPct val="90000"/>
              </a:lnSpc>
            </a:pPr>
            <a:endParaRPr lang="en-US" sz="2400" dirty="0">
              <a:cs typeface="Times New Roman" charset="0"/>
            </a:endParaRPr>
          </a:p>
          <a:p>
            <a:pPr algn="just" eaLnBrk="1" hangingPunct="1">
              <a:lnSpc>
                <a:spcPct val="90000"/>
              </a:lnSpc>
            </a:pPr>
            <a:r>
              <a:rPr lang="en-US" sz="2400" dirty="0">
                <a:cs typeface="Arial" charset="0"/>
              </a:rPr>
              <a:t>In an assignment, the copyright owner transfers some or all of the rights of ownership to someone else (the </a:t>
            </a:r>
            <a:r>
              <a:rPr lang="en-US" sz="2400" i="1" dirty="0">
                <a:cs typeface="Arial" charset="0"/>
              </a:rPr>
              <a:t>assignee</a:t>
            </a:r>
            <a:r>
              <a:rPr lang="en-US" sz="2400" dirty="0">
                <a:cs typeface="Arial" charset="0"/>
              </a:rPr>
              <a:t>).</a:t>
            </a:r>
            <a:endParaRPr lang="en-US" sz="2400" dirty="0">
              <a:cs typeface="Times New Roman" charset="0"/>
            </a:endParaRPr>
          </a:p>
        </p:txBody>
      </p:sp>
      <p:sp>
        <p:nvSpPr>
          <p:cNvPr id="15366" name="Date Placeholder 5"/>
          <p:cNvSpPr>
            <a:spLocks noGrp="1"/>
          </p:cNvSpPr>
          <p:nvPr>
            <p:ph type="dt" sz="half" idx="10"/>
          </p:nvPr>
        </p:nvSpPr>
        <p:spPr>
          <a:xfrm>
            <a:off x="899593" y="6453386"/>
            <a:ext cx="1046824" cy="404614"/>
          </a:xfrm>
          <a:noFill/>
        </p:spPr>
        <p:txBody>
          <a:bodyPr/>
          <a:lstStyle/>
          <a:p>
            <a:fld id="{EA0021B0-429F-4577-BF3B-DD94A426754E}" type="datetime1">
              <a:rPr lang="en-US" smtClean="0"/>
              <a:t>8/10/2021</a:t>
            </a:fld>
            <a:endParaRPr lang="en-GB" dirty="0"/>
          </a:p>
        </p:txBody>
      </p:sp>
      <p:sp>
        <p:nvSpPr>
          <p:cNvPr id="15362" name="Footer Placeholder 4"/>
          <p:cNvSpPr>
            <a:spLocks noGrp="1"/>
          </p:cNvSpPr>
          <p:nvPr>
            <p:ph type="ftr" sz="quarter" idx="11"/>
          </p:nvPr>
        </p:nvSpPr>
        <p:spPr>
          <a:noFill/>
        </p:spPr>
        <p:txBody>
          <a:bodyPr/>
          <a:lstStyle/>
          <a:p>
            <a:r>
              <a:rPr lang="en-US" dirty="0"/>
              <a:t>FAST-NUCES CS449-PIT </a:t>
            </a:r>
            <a:r>
              <a:rPr lang="en-US" dirty="0" smtClean="0"/>
              <a:t>[</a:t>
            </a:r>
            <a:r>
              <a:rPr lang="en-US" dirty="0" smtClean="0"/>
              <a:t>Fall-2020]</a:t>
            </a:r>
            <a:endParaRPr lang="en-GB" dirty="0"/>
          </a:p>
        </p:txBody>
      </p:sp>
      <p:sp>
        <p:nvSpPr>
          <p:cNvPr id="15363" name="Slide Number Placeholder 5"/>
          <p:cNvSpPr>
            <a:spLocks noGrp="1"/>
          </p:cNvSpPr>
          <p:nvPr>
            <p:ph type="sldNum" sz="quarter" idx="12"/>
          </p:nvPr>
        </p:nvSpPr>
        <p:spPr>
          <a:noFill/>
        </p:spPr>
        <p:txBody>
          <a:bodyPr/>
          <a:lstStyle/>
          <a:p>
            <a:fld id="{5B4D2897-1C90-4A7F-8053-2C8AE5A70DDB}" type="slidenum">
              <a:rPr lang="en-GB" smtClean="0"/>
              <a:pPr/>
              <a:t>17</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65">
                                            <p:txEl>
                                              <p:pRg st="2" end="2"/>
                                            </p:txEl>
                                          </p:spTgt>
                                        </p:tgtEl>
                                        <p:attrNameLst>
                                          <p:attrName>style.visibility</p:attrName>
                                        </p:attrNameLst>
                                      </p:cBhvr>
                                      <p:to>
                                        <p:strVal val="visible"/>
                                      </p:to>
                                    </p:set>
                                    <p:animEffect transition="in" filter="fade">
                                      <p:cBhvr>
                                        <p:cTn id="7" dur="1000"/>
                                        <p:tgtEl>
                                          <p:spTgt spid="15365">
                                            <p:txEl>
                                              <p:pRg st="2" end="2"/>
                                            </p:txEl>
                                          </p:spTgt>
                                        </p:tgtEl>
                                      </p:cBhvr>
                                    </p:animEffect>
                                    <p:anim calcmode="lin" valueType="num">
                                      <p:cBhvr>
                                        <p:cTn id="8" dur="1000" fill="hold"/>
                                        <p:tgtEl>
                                          <p:spTgt spid="1536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536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365">
                                            <p:txEl>
                                              <p:pRg st="4" end="4"/>
                                            </p:txEl>
                                          </p:spTgt>
                                        </p:tgtEl>
                                        <p:attrNameLst>
                                          <p:attrName>style.visibility</p:attrName>
                                        </p:attrNameLst>
                                      </p:cBhvr>
                                      <p:to>
                                        <p:strVal val="visible"/>
                                      </p:to>
                                    </p:set>
                                    <p:animEffect transition="in" filter="fade">
                                      <p:cBhvr>
                                        <p:cTn id="14" dur="1000"/>
                                        <p:tgtEl>
                                          <p:spTgt spid="15365">
                                            <p:txEl>
                                              <p:pRg st="4" end="4"/>
                                            </p:txEl>
                                          </p:spTgt>
                                        </p:tgtEl>
                                      </p:cBhvr>
                                    </p:animEffect>
                                    <p:anim calcmode="lin" valueType="num">
                                      <p:cBhvr>
                                        <p:cTn id="15" dur="1000" fill="hold"/>
                                        <p:tgtEl>
                                          <p:spTgt spid="1536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536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365">
                                            <p:txEl>
                                              <p:pRg st="6" end="6"/>
                                            </p:txEl>
                                          </p:spTgt>
                                        </p:tgtEl>
                                        <p:attrNameLst>
                                          <p:attrName>style.visibility</p:attrName>
                                        </p:attrNameLst>
                                      </p:cBhvr>
                                      <p:to>
                                        <p:strVal val="visible"/>
                                      </p:to>
                                    </p:set>
                                    <p:animEffect transition="in" filter="fade">
                                      <p:cBhvr>
                                        <p:cTn id="21" dur="1000"/>
                                        <p:tgtEl>
                                          <p:spTgt spid="15365">
                                            <p:txEl>
                                              <p:pRg st="6" end="6"/>
                                            </p:txEl>
                                          </p:spTgt>
                                        </p:tgtEl>
                                      </p:cBhvr>
                                    </p:animEffect>
                                    <p:anim calcmode="lin" valueType="num">
                                      <p:cBhvr>
                                        <p:cTn id="22" dur="1000" fill="hold"/>
                                        <p:tgtEl>
                                          <p:spTgt spid="15365">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1536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670161" y="373708"/>
            <a:ext cx="7787208" cy="692696"/>
          </a:xfrm>
        </p:spPr>
        <p:txBody>
          <a:bodyPr>
            <a:normAutofit/>
          </a:bodyPr>
          <a:lstStyle/>
          <a:p>
            <a:pPr eaLnBrk="1" hangingPunct="1"/>
            <a:r>
              <a:rPr lang="en-GB" dirty="0">
                <a:effectLst>
                  <a:outerShdw blurRad="38100" dist="38100" dir="2700000" algn="tl">
                    <a:srgbClr val="000000">
                      <a:alpha val="43137"/>
                    </a:srgbClr>
                  </a:outerShdw>
                </a:effectLst>
              </a:rPr>
              <a:t>Examples of licences</a:t>
            </a:r>
          </a:p>
        </p:txBody>
      </p:sp>
      <p:sp>
        <p:nvSpPr>
          <p:cNvPr id="16389" name="Rectangle 3"/>
          <p:cNvSpPr>
            <a:spLocks noGrp="1" noChangeArrowheads="1"/>
          </p:cNvSpPr>
          <p:nvPr>
            <p:ph idx="1"/>
          </p:nvPr>
        </p:nvSpPr>
        <p:spPr>
          <a:xfrm>
            <a:off x="670161" y="1556793"/>
            <a:ext cx="8008404" cy="4608511"/>
          </a:xfrm>
        </p:spPr>
        <p:txBody>
          <a:bodyPr>
            <a:noAutofit/>
          </a:bodyPr>
          <a:lstStyle/>
          <a:p>
            <a:pPr marL="0" indent="0" algn="just" eaLnBrk="1" hangingPunct="1">
              <a:buFontTx/>
              <a:buNone/>
            </a:pPr>
            <a:r>
              <a:rPr lang="en-GB" sz="2400" dirty="0"/>
              <a:t>Retail software: a licence is perpetuity to use one copy of the software on a computer of your choice. Non-exclusive.</a:t>
            </a:r>
          </a:p>
          <a:p>
            <a:pPr marL="0" indent="0" algn="just" eaLnBrk="1" hangingPunct="1">
              <a:buFontTx/>
              <a:buNone/>
            </a:pPr>
            <a:endParaRPr lang="en-GB" sz="2400" dirty="0"/>
          </a:p>
          <a:p>
            <a:pPr marL="0" indent="0" algn="just" eaLnBrk="1" hangingPunct="1">
              <a:buFontTx/>
              <a:buNone/>
            </a:pPr>
            <a:r>
              <a:rPr lang="en-GB" sz="2400" dirty="0"/>
              <a:t>Professional packages: one year licence, renewable, to run the software on a server with a specified maximum number of simultaneous users.  Non-exclusive.</a:t>
            </a:r>
          </a:p>
          <a:p>
            <a:pPr marL="0" indent="0" algn="just" eaLnBrk="1" hangingPunct="1">
              <a:buFontTx/>
              <a:buNone/>
            </a:pPr>
            <a:endParaRPr lang="en-GB" sz="2400" dirty="0"/>
          </a:p>
          <a:p>
            <a:pPr marL="0" indent="0" algn="just" eaLnBrk="1" hangingPunct="1">
              <a:buFontTx/>
              <a:buNone/>
            </a:pPr>
            <a:r>
              <a:rPr lang="en-GB" sz="2400" dirty="0"/>
              <a:t>Marketing agreements: exclusive licence to sell sub-licences in a specified geographical area.</a:t>
            </a:r>
          </a:p>
        </p:txBody>
      </p:sp>
      <p:sp>
        <p:nvSpPr>
          <p:cNvPr id="16390" name="Date Placeholder 5"/>
          <p:cNvSpPr>
            <a:spLocks noGrp="1"/>
          </p:cNvSpPr>
          <p:nvPr>
            <p:ph type="dt" sz="half" idx="10"/>
          </p:nvPr>
        </p:nvSpPr>
        <p:spPr>
          <a:xfrm>
            <a:off x="971601" y="6453386"/>
            <a:ext cx="974816" cy="404614"/>
          </a:xfrm>
          <a:noFill/>
        </p:spPr>
        <p:txBody>
          <a:bodyPr/>
          <a:lstStyle/>
          <a:p>
            <a:fld id="{C370C3FA-32F3-4FA9-9512-49FA16418CEA}" type="datetime1">
              <a:rPr lang="en-US" smtClean="0"/>
              <a:t>8/10/2021</a:t>
            </a:fld>
            <a:endParaRPr lang="en-GB" dirty="0"/>
          </a:p>
        </p:txBody>
      </p:sp>
      <p:sp>
        <p:nvSpPr>
          <p:cNvPr id="16386" name="Footer Placeholder 4"/>
          <p:cNvSpPr>
            <a:spLocks noGrp="1"/>
          </p:cNvSpPr>
          <p:nvPr>
            <p:ph type="ftr" sz="quarter" idx="11"/>
          </p:nvPr>
        </p:nvSpPr>
        <p:spPr>
          <a:noFill/>
        </p:spPr>
        <p:txBody>
          <a:bodyPr/>
          <a:lstStyle/>
          <a:p>
            <a:r>
              <a:rPr lang="en-US" dirty="0"/>
              <a:t>FAST-NUCES CS449-PIT </a:t>
            </a:r>
            <a:r>
              <a:rPr lang="en-US" dirty="0" smtClean="0"/>
              <a:t>[</a:t>
            </a:r>
            <a:r>
              <a:rPr lang="en-US" dirty="0" smtClean="0"/>
              <a:t>Fall-2020]</a:t>
            </a:r>
            <a:endParaRPr lang="en-GB" dirty="0"/>
          </a:p>
        </p:txBody>
      </p:sp>
      <p:sp>
        <p:nvSpPr>
          <p:cNvPr id="16387" name="Slide Number Placeholder 5"/>
          <p:cNvSpPr>
            <a:spLocks noGrp="1"/>
          </p:cNvSpPr>
          <p:nvPr>
            <p:ph type="sldNum" sz="quarter" idx="12"/>
          </p:nvPr>
        </p:nvSpPr>
        <p:spPr>
          <a:noFill/>
        </p:spPr>
        <p:txBody>
          <a:bodyPr/>
          <a:lstStyle/>
          <a:p>
            <a:fld id="{D0A936BB-CF1D-45A3-8528-C4441EE334CE}" type="slidenum">
              <a:rPr lang="en-GB" smtClean="0"/>
              <a:pPr/>
              <a:t>18</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389">
                                            <p:txEl>
                                              <p:pRg st="2" end="2"/>
                                            </p:txEl>
                                          </p:spTgt>
                                        </p:tgtEl>
                                        <p:attrNameLst>
                                          <p:attrName>style.visibility</p:attrName>
                                        </p:attrNameLst>
                                      </p:cBhvr>
                                      <p:to>
                                        <p:strVal val="visible"/>
                                      </p:to>
                                    </p:set>
                                    <p:animEffect transition="in" filter="fade">
                                      <p:cBhvr>
                                        <p:cTn id="7" dur="1000"/>
                                        <p:tgtEl>
                                          <p:spTgt spid="16389">
                                            <p:txEl>
                                              <p:pRg st="2" end="2"/>
                                            </p:txEl>
                                          </p:spTgt>
                                        </p:tgtEl>
                                      </p:cBhvr>
                                    </p:animEffect>
                                    <p:anim calcmode="lin" valueType="num">
                                      <p:cBhvr>
                                        <p:cTn id="8" dur="1000" fill="hold"/>
                                        <p:tgtEl>
                                          <p:spTgt spid="1638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638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389">
                                            <p:txEl>
                                              <p:pRg st="4" end="4"/>
                                            </p:txEl>
                                          </p:spTgt>
                                        </p:tgtEl>
                                        <p:attrNameLst>
                                          <p:attrName>style.visibility</p:attrName>
                                        </p:attrNameLst>
                                      </p:cBhvr>
                                      <p:to>
                                        <p:strVal val="visible"/>
                                      </p:to>
                                    </p:set>
                                    <p:animEffect transition="in" filter="fade">
                                      <p:cBhvr>
                                        <p:cTn id="14" dur="1000"/>
                                        <p:tgtEl>
                                          <p:spTgt spid="16389">
                                            <p:txEl>
                                              <p:pRg st="4" end="4"/>
                                            </p:txEl>
                                          </p:spTgt>
                                        </p:tgtEl>
                                      </p:cBhvr>
                                    </p:animEffect>
                                    <p:anim calcmode="lin" valueType="num">
                                      <p:cBhvr>
                                        <p:cTn id="15" dur="1000" fill="hold"/>
                                        <p:tgtEl>
                                          <p:spTgt spid="16389">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638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69441" y="379902"/>
            <a:ext cx="8134871" cy="692696"/>
          </a:xfrm>
        </p:spPr>
        <p:txBody>
          <a:bodyPr>
            <a:normAutofit fontScale="90000"/>
          </a:bodyPr>
          <a:lstStyle/>
          <a:p>
            <a:r>
              <a:rPr lang="en-GB" dirty="0">
                <a:effectLst>
                  <a:outerShdw blurRad="38100" dist="38100" dir="2700000" algn="tl">
                    <a:srgbClr val="000000">
                      <a:alpha val="43137"/>
                    </a:srgbClr>
                  </a:outerShdw>
                </a:effectLst>
              </a:rPr>
              <a:t>Open source licences / free software</a:t>
            </a:r>
          </a:p>
        </p:txBody>
      </p:sp>
      <p:sp>
        <p:nvSpPr>
          <p:cNvPr id="17411" name="Content Placeholder 2"/>
          <p:cNvSpPr>
            <a:spLocks noGrp="1"/>
          </p:cNvSpPr>
          <p:nvPr>
            <p:ph idx="1"/>
          </p:nvPr>
        </p:nvSpPr>
        <p:spPr>
          <a:xfrm>
            <a:off x="683567" y="1556793"/>
            <a:ext cx="7994997" cy="4620898"/>
          </a:xfrm>
        </p:spPr>
        <p:txBody>
          <a:bodyPr/>
          <a:lstStyle/>
          <a:p>
            <a:pPr marL="0" indent="0" algn="just">
              <a:buFontTx/>
              <a:buNone/>
            </a:pPr>
            <a:r>
              <a:rPr lang="en-GB" sz="2400" dirty="0"/>
              <a:t>An open source licence allows the source code to be used, modified or shared, subject to certain conditions. It is not necessarily free.</a:t>
            </a:r>
          </a:p>
          <a:p>
            <a:pPr marL="0" indent="0" algn="just">
              <a:buFontTx/>
              <a:buNone/>
            </a:pPr>
            <a:endParaRPr lang="en-GB" sz="2400" dirty="0"/>
          </a:p>
          <a:p>
            <a:pPr marL="0" indent="0" algn="just">
              <a:buFontTx/>
              <a:buNone/>
            </a:pPr>
            <a:endParaRPr lang="en-GB" sz="2400" dirty="0"/>
          </a:p>
          <a:p>
            <a:pPr marL="0" indent="0" algn="just">
              <a:buFontTx/>
              <a:buNone/>
            </a:pPr>
            <a:r>
              <a:rPr lang="en-GB" sz="2400" dirty="0"/>
              <a:t>Free software can be used without payment, but the source code may not be necessarily available, and modifying it may not be permitted. </a:t>
            </a:r>
          </a:p>
          <a:p>
            <a:pPr marL="0" indent="0">
              <a:buFontTx/>
              <a:buNone/>
            </a:pPr>
            <a:endParaRPr lang="en-GB" dirty="0"/>
          </a:p>
        </p:txBody>
      </p:sp>
      <p:sp>
        <p:nvSpPr>
          <p:cNvPr id="17412" name="Date Placeholder 3"/>
          <p:cNvSpPr>
            <a:spLocks noGrp="1"/>
          </p:cNvSpPr>
          <p:nvPr>
            <p:ph type="dt" sz="half" idx="10"/>
          </p:nvPr>
        </p:nvSpPr>
        <p:spPr>
          <a:xfrm>
            <a:off x="971601" y="6453386"/>
            <a:ext cx="974816" cy="404614"/>
          </a:xfrm>
          <a:noFill/>
        </p:spPr>
        <p:txBody>
          <a:bodyPr/>
          <a:lstStyle/>
          <a:p>
            <a:fld id="{A7E6AE31-53A6-4B5C-99AF-89FFAE84AE7F}" type="datetime1">
              <a:rPr lang="en-US" smtClean="0"/>
              <a:t>8/10/2021</a:t>
            </a:fld>
            <a:endParaRPr lang="en-GB" dirty="0"/>
          </a:p>
        </p:txBody>
      </p:sp>
      <p:sp>
        <p:nvSpPr>
          <p:cNvPr id="17413" name="Footer Placeholder 4"/>
          <p:cNvSpPr>
            <a:spLocks noGrp="1"/>
          </p:cNvSpPr>
          <p:nvPr>
            <p:ph type="ftr" sz="quarter" idx="11"/>
          </p:nvPr>
        </p:nvSpPr>
        <p:spPr>
          <a:noFill/>
        </p:spPr>
        <p:txBody>
          <a:bodyPr/>
          <a:lstStyle/>
          <a:p>
            <a:r>
              <a:rPr lang="en-US" dirty="0"/>
              <a:t>FAST-NUCES CS449-PIT </a:t>
            </a:r>
            <a:r>
              <a:rPr lang="en-US" dirty="0" smtClean="0"/>
              <a:t>[</a:t>
            </a:r>
            <a:r>
              <a:rPr lang="en-US" dirty="0" smtClean="0"/>
              <a:t>Fall-2020]</a:t>
            </a:r>
            <a:endParaRPr lang="en-GB" dirty="0"/>
          </a:p>
        </p:txBody>
      </p:sp>
      <p:sp>
        <p:nvSpPr>
          <p:cNvPr id="17414" name="Slide Number Placeholder 5"/>
          <p:cNvSpPr>
            <a:spLocks noGrp="1"/>
          </p:cNvSpPr>
          <p:nvPr>
            <p:ph type="sldNum" sz="quarter" idx="12"/>
          </p:nvPr>
        </p:nvSpPr>
        <p:spPr>
          <a:noFill/>
        </p:spPr>
        <p:txBody>
          <a:bodyPr/>
          <a:lstStyle/>
          <a:p>
            <a:fld id="{6DEB4D5B-CA75-43B5-8047-2ED69324B8B6}" type="slidenum">
              <a:rPr lang="en-GB" smtClean="0"/>
              <a:pPr/>
              <a:t>19</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fade">
                                      <p:cBhvr>
                                        <p:cTn id="7" dur="1000"/>
                                        <p:tgtEl>
                                          <p:spTgt spid="17411">
                                            <p:txEl>
                                              <p:pRg st="3" end="3"/>
                                            </p:txEl>
                                          </p:spTgt>
                                        </p:tgtEl>
                                      </p:cBhvr>
                                    </p:animEffect>
                                    <p:anim calcmode="lin" valueType="num">
                                      <p:cBhvr>
                                        <p:cTn id="8" dur="10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74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899592" y="-99392"/>
            <a:ext cx="7946901" cy="769441"/>
          </a:xfrm>
        </p:spPr>
        <p:txBody>
          <a:bodyPr/>
          <a:lstStyle/>
          <a:p>
            <a:pPr eaLnBrk="1" hangingPunct="1"/>
            <a:r>
              <a:rPr lang="en-US" dirty="0">
                <a:effectLst>
                  <a:outerShdw blurRad="38100" dist="38100" dir="2700000" algn="tl">
                    <a:srgbClr val="000000">
                      <a:alpha val="43137"/>
                    </a:srgbClr>
                  </a:outerShdw>
                </a:effectLst>
                <a:cs typeface="Arial" charset="0"/>
              </a:rPr>
              <a:t>Chapter Outcome</a:t>
            </a:r>
            <a:endParaRPr lang="en-GB" dirty="0">
              <a:effectLst>
                <a:outerShdw blurRad="38100" dist="38100" dir="2700000" algn="tl">
                  <a:srgbClr val="000000">
                    <a:alpha val="43137"/>
                  </a:srgbClr>
                </a:outerShdw>
              </a:effectLst>
              <a:cs typeface="Arial" charset="0"/>
            </a:endParaRPr>
          </a:p>
        </p:txBody>
      </p:sp>
      <p:sp>
        <p:nvSpPr>
          <p:cNvPr id="4101" name="Rectangle 3"/>
          <p:cNvSpPr>
            <a:spLocks noGrp="1" noChangeArrowheads="1"/>
          </p:cNvSpPr>
          <p:nvPr>
            <p:ph idx="1"/>
          </p:nvPr>
        </p:nvSpPr>
        <p:spPr>
          <a:xfrm>
            <a:off x="914400" y="1231794"/>
            <a:ext cx="8229600" cy="4713622"/>
          </a:xfrm>
        </p:spPr>
        <p:txBody>
          <a:bodyPr>
            <a:normAutofit/>
          </a:bodyPr>
          <a:lstStyle/>
          <a:p>
            <a:pPr marL="0" indent="0">
              <a:buNone/>
            </a:pPr>
            <a:r>
              <a:rPr lang="en-US" sz="2400" i="1" dirty="0"/>
              <a:t>After studying this chapter, you should:</a:t>
            </a:r>
          </a:p>
          <a:p>
            <a:r>
              <a:rPr lang="en-US" sz="2400" dirty="0"/>
              <a:t> </a:t>
            </a:r>
            <a:r>
              <a:rPr lang="en-US" sz="2400" i="1" dirty="0"/>
              <a:t>be familiar with the main types of intellectual property right;</a:t>
            </a:r>
          </a:p>
          <a:p>
            <a:r>
              <a:rPr lang="en-US" sz="2400" dirty="0"/>
              <a:t> </a:t>
            </a:r>
            <a:r>
              <a:rPr lang="en-US" sz="2400" i="1" dirty="0"/>
              <a:t>understand how these rights can be used to protect software;</a:t>
            </a:r>
          </a:p>
          <a:p>
            <a:r>
              <a:rPr lang="en-US" sz="2400" dirty="0"/>
              <a:t> </a:t>
            </a:r>
            <a:r>
              <a:rPr lang="en-US" sz="2400" i="1" dirty="0"/>
              <a:t>be aware of the limitations of this protection;</a:t>
            </a:r>
          </a:p>
          <a:p>
            <a:r>
              <a:rPr lang="en-US" sz="2400" dirty="0"/>
              <a:t> </a:t>
            </a:r>
            <a:r>
              <a:rPr lang="en-US" sz="2400" i="1" dirty="0"/>
              <a:t>understand the main issues in the continuing debate about software patents.</a:t>
            </a:r>
            <a:endParaRPr lang="en-US" sz="2400" dirty="0">
              <a:cs typeface="Arial" charset="0"/>
            </a:endParaRPr>
          </a:p>
        </p:txBody>
      </p:sp>
      <p:sp>
        <p:nvSpPr>
          <p:cNvPr id="4102" name="Date Placeholder 5"/>
          <p:cNvSpPr>
            <a:spLocks noGrp="1"/>
          </p:cNvSpPr>
          <p:nvPr>
            <p:ph type="dt" sz="half" idx="10"/>
          </p:nvPr>
        </p:nvSpPr>
        <p:spPr>
          <a:xfrm>
            <a:off x="899593" y="6453386"/>
            <a:ext cx="1046824" cy="404614"/>
          </a:xfrm>
          <a:noFill/>
        </p:spPr>
        <p:txBody>
          <a:bodyPr/>
          <a:lstStyle/>
          <a:p>
            <a:fld id="{0762EE5B-6A3F-42F8-A41A-11AEB614CD3E}" type="datetime1">
              <a:rPr lang="en-US" smtClean="0"/>
              <a:t>8/10/2021</a:t>
            </a:fld>
            <a:endParaRPr lang="en-GB" dirty="0"/>
          </a:p>
        </p:txBody>
      </p:sp>
      <p:sp>
        <p:nvSpPr>
          <p:cNvPr id="4098" name="Footer Placeholder 4"/>
          <p:cNvSpPr>
            <a:spLocks noGrp="1"/>
          </p:cNvSpPr>
          <p:nvPr>
            <p:ph type="ftr" sz="quarter" idx="11"/>
          </p:nvPr>
        </p:nvSpPr>
        <p:spPr>
          <a:xfrm>
            <a:off x="2771800" y="6453386"/>
            <a:ext cx="4710623" cy="404614"/>
          </a:xfrm>
          <a:noFill/>
        </p:spPr>
        <p:txBody>
          <a:bodyPr/>
          <a:lstStyle/>
          <a:p>
            <a:r>
              <a:rPr lang="en-US" dirty="0"/>
              <a:t>FAST-NUCES CS449-PIT </a:t>
            </a:r>
            <a:r>
              <a:rPr lang="en-US" dirty="0" smtClean="0"/>
              <a:t>[</a:t>
            </a:r>
            <a:r>
              <a:rPr lang="en-US" dirty="0" smtClean="0"/>
              <a:t>Fall-2020]</a:t>
            </a:r>
            <a:endParaRPr lang="en-GB" dirty="0"/>
          </a:p>
        </p:txBody>
      </p:sp>
      <p:sp>
        <p:nvSpPr>
          <p:cNvPr id="4099" name="Slide Number Placeholder 5"/>
          <p:cNvSpPr>
            <a:spLocks noGrp="1"/>
          </p:cNvSpPr>
          <p:nvPr>
            <p:ph type="sldNum" sz="quarter" idx="12"/>
          </p:nvPr>
        </p:nvSpPr>
        <p:spPr>
          <a:noFill/>
        </p:spPr>
        <p:txBody>
          <a:bodyPr/>
          <a:lstStyle/>
          <a:p>
            <a:fld id="{3F8DCA56-C595-4DF1-A187-EE4A3C1FBD0B}" type="slidenum">
              <a:rPr lang="en-GB" smtClean="0"/>
              <a:pPr/>
              <a:t>2</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01">
                                            <p:txEl>
                                              <p:pRg st="1" end="1"/>
                                            </p:txEl>
                                          </p:spTgt>
                                        </p:tgtEl>
                                        <p:attrNameLst>
                                          <p:attrName>style.visibility</p:attrName>
                                        </p:attrNameLst>
                                      </p:cBhvr>
                                      <p:to>
                                        <p:strVal val="visible"/>
                                      </p:to>
                                    </p:set>
                                    <p:animEffect transition="in" filter="fade">
                                      <p:cBhvr>
                                        <p:cTn id="7" dur="500"/>
                                        <p:tgtEl>
                                          <p:spTgt spid="410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01">
                                            <p:txEl>
                                              <p:pRg st="2" end="2"/>
                                            </p:txEl>
                                          </p:spTgt>
                                        </p:tgtEl>
                                        <p:attrNameLst>
                                          <p:attrName>style.visibility</p:attrName>
                                        </p:attrNameLst>
                                      </p:cBhvr>
                                      <p:to>
                                        <p:strVal val="visible"/>
                                      </p:to>
                                    </p:set>
                                    <p:animEffect transition="in" filter="fade">
                                      <p:cBhvr>
                                        <p:cTn id="12" dur="500"/>
                                        <p:tgtEl>
                                          <p:spTgt spid="410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01">
                                            <p:txEl>
                                              <p:pRg st="3" end="3"/>
                                            </p:txEl>
                                          </p:spTgt>
                                        </p:tgtEl>
                                        <p:attrNameLst>
                                          <p:attrName>style.visibility</p:attrName>
                                        </p:attrNameLst>
                                      </p:cBhvr>
                                      <p:to>
                                        <p:strVal val="visible"/>
                                      </p:to>
                                    </p:set>
                                    <p:animEffect transition="in" filter="fade">
                                      <p:cBhvr>
                                        <p:cTn id="17" dur="500"/>
                                        <p:tgtEl>
                                          <p:spTgt spid="410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01">
                                            <p:txEl>
                                              <p:pRg st="4" end="4"/>
                                            </p:txEl>
                                          </p:spTgt>
                                        </p:tgtEl>
                                        <p:attrNameLst>
                                          <p:attrName>style.visibility</p:attrName>
                                        </p:attrNameLst>
                                      </p:cBhvr>
                                      <p:to>
                                        <p:strVal val="visible"/>
                                      </p:to>
                                    </p:set>
                                    <p:animEffect transition="in" filter="fade">
                                      <p:cBhvr>
                                        <p:cTn id="22" dur="500"/>
                                        <p:tgtEl>
                                          <p:spTgt spid="41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715279" y="383102"/>
            <a:ext cx="8018909" cy="681037"/>
          </a:xfrm>
        </p:spPr>
        <p:txBody>
          <a:bodyPr>
            <a:normAutofit fontScale="90000"/>
          </a:bodyPr>
          <a:lstStyle/>
          <a:p>
            <a:pPr eaLnBrk="1" hangingPunct="1"/>
            <a:r>
              <a:rPr lang="en-US" dirty="0">
                <a:effectLst>
                  <a:outerShdw blurRad="38100" dist="38100" dir="2700000" algn="tl">
                    <a:srgbClr val="000000">
                      <a:alpha val="43137"/>
                    </a:srgbClr>
                  </a:outerShdw>
                </a:effectLst>
                <a:cs typeface="Arial" charset="0"/>
              </a:rPr>
              <a:t>Assignment</a:t>
            </a:r>
            <a:endParaRPr lang="en-GB" dirty="0">
              <a:effectLst>
                <a:outerShdw blurRad="38100" dist="38100" dir="2700000" algn="tl">
                  <a:srgbClr val="000000">
                    <a:alpha val="43137"/>
                  </a:srgbClr>
                </a:outerShdw>
              </a:effectLst>
              <a:cs typeface="Arial" charset="0"/>
            </a:endParaRPr>
          </a:p>
        </p:txBody>
      </p:sp>
      <p:sp>
        <p:nvSpPr>
          <p:cNvPr id="18437" name="Rectangle 3"/>
          <p:cNvSpPr>
            <a:spLocks noGrp="1" noChangeArrowheads="1"/>
          </p:cNvSpPr>
          <p:nvPr>
            <p:ph idx="1"/>
          </p:nvPr>
        </p:nvSpPr>
        <p:spPr>
          <a:xfrm>
            <a:off x="448965" y="1556793"/>
            <a:ext cx="8229600" cy="4620898"/>
          </a:xfrm>
        </p:spPr>
        <p:txBody>
          <a:bodyPr/>
          <a:lstStyle/>
          <a:p>
            <a:pPr eaLnBrk="1" hangingPunct="1"/>
            <a:endParaRPr lang="en-US" sz="2400" dirty="0">
              <a:cs typeface="Arial" charset="0"/>
            </a:endParaRPr>
          </a:p>
          <a:p>
            <a:pPr algn="just" eaLnBrk="1" hangingPunct="1"/>
            <a:r>
              <a:rPr lang="en-US" sz="2400" dirty="0">
                <a:cs typeface="Arial" charset="0"/>
              </a:rPr>
              <a:t>Copyright may be assigned for a limited or unlimited period. It may be assigned for future works as well.</a:t>
            </a:r>
          </a:p>
          <a:p>
            <a:pPr marL="0" indent="0" algn="just" eaLnBrk="1" hangingPunct="1">
              <a:buNone/>
            </a:pPr>
            <a:endParaRPr lang="en-US" sz="2400" dirty="0">
              <a:cs typeface="Times New Roman" charset="0"/>
            </a:endParaRPr>
          </a:p>
          <a:p>
            <a:pPr algn="just" eaLnBrk="1" hangingPunct="1"/>
            <a:r>
              <a:rPr lang="en-US" sz="2400" dirty="0">
                <a:cs typeface="Arial" charset="0"/>
              </a:rPr>
              <a:t>Assignments must be in writing and signed by the copyright owner.</a:t>
            </a:r>
            <a:r>
              <a:rPr lang="en-GB" sz="2400" dirty="0"/>
              <a:t> </a:t>
            </a:r>
          </a:p>
          <a:p>
            <a:pPr eaLnBrk="1" hangingPunct="1"/>
            <a:endParaRPr lang="en-GB" dirty="0"/>
          </a:p>
        </p:txBody>
      </p:sp>
      <p:sp>
        <p:nvSpPr>
          <p:cNvPr id="18438" name="Date Placeholder 5"/>
          <p:cNvSpPr>
            <a:spLocks noGrp="1"/>
          </p:cNvSpPr>
          <p:nvPr>
            <p:ph type="dt" sz="half" idx="10"/>
          </p:nvPr>
        </p:nvSpPr>
        <p:spPr>
          <a:xfrm>
            <a:off x="971601" y="6453386"/>
            <a:ext cx="974816" cy="404614"/>
          </a:xfrm>
          <a:noFill/>
        </p:spPr>
        <p:txBody>
          <a:bodyPr/>
          <a:lstStyle/>
          <a:p>
            <a:fld id="{09A616BF-8788-4176-AD93-C517DF285B1F}" type="datetime1">
              <a:rPr lang="en-US" smtClean="0"/>
              <a:t>8/10/2021</a:t>
            </a:fld>
            <a:endParaRPr lang="en-GB" dirty="0"/>
          </a:p>
        </p:txBody>
      </p:sp>
      <p:sp>
        <p:nvSpPr>
          <p:cNvPr id="18434" name="Footer Placeholder 4"/>
          <p:cNvSpPr>
            <a:spLocks noGrp="1"/>
          </p:cNvSpPr>
          <p:nvPr>
            <p:ph type="ftr" sz="quarter" idx="11"/>
          </p:nvPr>
        </p:nvSpPr>
        <p:spPr>
          <a:noFill/>
        </p:spPr>
        <p:txBody>
          <a:bodyPr/>
          <a:lstStyle/>
          <a:p>
            <a:r>
              <a:rPr lang="en-US" dirty="0"/>
              <a:t>FAST-NUCES CS449-PIT </a:t>
            </a:r>
            <a:r>
              <a:rPr lang="en-US" dirty="0" smtClean="0"/>
              <a:t>[</a:t>
            </a:r>
            <a:r>
              <a:rPr lang="en-US" dirty="0" smtClean="0"/>
              <a:t>Fall-2020]</a:t>
            </a:r>
            <a:endParaRPr lang="en-GB" dirty="0"/>
          </a:p>
        </p:txBody>
      </p:sp>
      <p:sp>
        <p:nvSpPr>
          <p:cNvPr id="18435" name="Slide Number Placeholder 5"/>
          <p:cNvSpPr>
            <a:spLocks noGrp="1"/>
          </p:cNvSpPr>
          <p:nvPr>
            <p:ph type="sldNum" sz="quarter" idx="12"/>
          </p:nvPr>
        </p:nvSpPr>
        <p:spPr>
          <a:noFill/>
        </p:spPr>
        <p:txBody>
          <a:bodyPr/>
          <a:lstStyle/>
          <a:p>
            <a:fld id="{E4BF47F1-AA3B-45D6-B9A6-19AADE784C3E}" type="slidenum">
              <a:rPr lang="en-GB" smtClean="0"/>
              <a:pPr/>
              <a:t>20</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437">
                                            <p:txEl>
                                              <p:pRg st="3" end="3"/>
                                            </p:txEl>
                                          </p:spTgt>
                                        </p:tgtEl>
                                        <p:attrNameLst>
                                          <p:attrName>style.visibility</p:attrName>
                                        </p:attrNameLst>
                                      </p:cBhvr>
                                      <p:to>
                                        <p:strVal val="visible"/>
                                      </p:to>
                                    </p:set>
                                    <p:animEffect transition="in" filter="fade">
                                      <p:cBhvr>
                                        <p:cTn id="7" dur="1000"/>
                                        <p:tgtEl>
                                          <p:spTgt spid="18437">
                                            <p:txEl>
                                              <p:pRg st="3" end="3"/>
                                            </p:txEl>
                                          </p:spTgt>
                                        </p:tgtEl>
                                      </p:cBhvr>
                                    </p:animEffect>
                                    <p:anim calcmode="lin" valueType="num">
                                      <p:cBhvr>
                                        <p:cTn id="8" dur="1000" fill="hold"/>
                                        <p:tgtEl>
                                          <p:spTgt spid="1843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843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11560" y="451910"/>
            <a:ext cx="8229600" cy="692696"/>
          </a:xfrm>
        </p:spPr>
        <p:txBody>
          <a:bodyPr>
            <a:normAutofit/>
          </a:bodyPr>
          <a:lstStyle/>
          <a:p>
            <a:pPr eaLnBrk="1" hangingPunct="1"/>
            <a:r>
              <a:rPr lang="en-US" dirty="0">
                <a:effectLst>
                  <a:outerShdw blurRad="38100" dist="38100" dir="2700000" algn="tl">
                    <a:srgbClr val="000000">
                      <a:alpha val="43137"/>
                    </a:srgbClr>
                  </a:outerShdw>
                </a:effectLst>
                <a:cs typeface="Arial" charset="0"/>
              </a:rPr>
              <a:t>What you can do</a:t>
            </a:r>
            <a:endParaRPr lang="en-GB" dirty="0">
              <a:effectLst>
                <a:outerShdw blurRad="38100" dist="38100" dir="2700000" algn="tl">
                  <a:srgbClr val="000000">
                    <a:alpha val="43137"/>
                  </a:srgbClr>
                </a:outerShdw>
              </a:effectLst>
              <a:cs typeface="Arial" charset="0"/>
            </a:endParaRPr>
          </a:p>
        </p:txBody>
      </p:sp>
      <p:sp>
        <p:nvSpPr>
          <p:cNvPr id="19461" name="Rectangle 3"/>
          <p:cNvSpPr>
            <a:spLocks noGrp="1" noChangeArrowheads="1"/>
          </p:cNvSpPr>
          <p:nvPr>
            <p:ph idx="1"/>
          </p:nvPr>
        </p:nvSpPr>
        <p:spPr>
          <a:xfrm>
            <a:off x="448965" y="1628801"/>
            <a:ext cx="8229600" cy="4548890"/>
          </a:xfrm>
        </p:spPr>
        <p:txBody>
          <a:bodyPr>
            <a:normAutofit/>
          </a:bodyPr>
          <a:lstStyle/>
          <a:p>
            <a:pPr eaLnBrk="1" hangingPunct="1">
              <a:lnSpc>
                <a:spcPct val="90000"/>
              </a:lnSpc>
            </a:pPr>
            <a:r>
              <a:rPr lang="en-US" sz="2400" dirty="0">
                <a:cs typeface="Arial" charset="0"/>
              </a:rPr>
              <a:t>fair dealing, copying for:</a:t>
            </a:r>
            <a:endParaRPr lang="en-US" sz="2400" dirty="0">
              <a:cs typeface="Times New Roman" charset="0"/>
            </a:endParaRPr>
          </a:p>
          <a:p>
            <a:pPr lvl="1" eaLnBrk="1" hangingPunct="1">
              <a:lnSpc>
                <a:spcPct val="90000"/>
              </a:lnSpc>
            </a:pPr>
            <a:r>
              <a:rPr lang="en-US" sz="2400" dirty="0">
                <a:cs typeface="Arial" charset="0"/>
              </a:rPr>
              <a:t>private study or research;</a:t>
            </a:r>
          </a:p>
          <a:p>
            <a:pPr lvl="1" eaLnBrk="1" hangingPunct="1">
              <a:lnSpc>
                <a:spcPct val="90000"/>
              </a:lnSpc>
            </a:pPr>
            <a:r>
              <a:rPr lang="en-US" sz="2400" dirty="0">
                <a:cs typeface="Arial" charset="0"/>
              </a:rPr>
              <a:t>criticism or review</a:t>
            </a:r>
          </a:p>
          <a:p>
            <a:pPr lvl="1" eaLnBrk="1" hangingPunct="1">
              <a:lnSpc>
                <a:spcPct val="90000"/>
              </a:lnSpc>
            </a:pPr>
            <a:r>
              <a:rPr lang="en-US" sz="2400" dirty="0">
                <a:cs typeface="Arial" charset="0"/>
              </a:rPr>
              <a:t>reporting current events</a:t>
            </a:r>
          </a:p>
          <a:p>
            <a:pPr eaLnBrk="1" hangingPunct="1">
              <a:lnSpc>
                <a:spcPct val="90000"/>
              </a:lnSpc>
            </a:pPr>
            <a:r>
              <a:rPr lang="en-US" sz="2400" dirty="0">
                <a:cs typeface="Arial" charset="0"/>
              </a:rPr>
              <a:t>making back-up copies</a:t>
            </a:r>
          </a:p>
          <a:p>
            <a:pPr eaLnBrk="1" hangingPunct="1">
              <a:lnSpc>
                <a:spcPct val="90000"/>
              </a:lnSpc>
            </a:pPr>
            <a:r>
              <a:rPr lang="en-US" sz="2400" dirty="0">
                <a:cs typeface="Arial" charset="0"/>
              </a:rPr>
              <a:t>error correction.</a:t>
            </a:r>
            <a:endParaRPr lang="en-US" sz="2400" dirty="0">
              <a:cs typeface="Times New Roman" charset="0"/>
            </a:endParaRPr>
          </a:p>
          <a:p>
            <a:pPr eaLnBrk="1" hangingPunct="1">
              <a:lnSpc>
                <a:spcPct val="90000"/>
              </a:lnSpc>
              <a:buFontTx/>
              <a:buNone/>
            </a:pPr>
            <a:r>
              <a:rPr lang="en-US" sz="2800" dirty="0">
                <a:cs typeface="Times New Roman" charset="0"/>
              </a:rPr>
              <a:t>             </a:t>
            </a:r>
          </a:p>
        </p:txBody>
      </p:sp>
      <p:sp>
        <p:nvSpPr>
          <p:cNvPr id="19462" name="Date Placeholder 5"/>
          <p:cNvSpPr>
            <a:spLocks noGrp="1"/>
          </p:cNvSpPr>
          <p:nvPr>
            <p:ph type="dt" sz="half" idx="10"/>
          </p:nvPr>
        </p:nvSpPr>
        <p:spPr>
          <a:xfrm>
            <a:off x="971600" y="6453386"/>
            <a:ext cx="974816" cy="404614"/>
          </a:xfrm>
          <a:noFill/>
        </p:spPr>
        <p:txBody>
          <a:bodyPr/>
          <a:lstStyle/>
          <a:p>
            <a:fld id="{DBC2DFFE-E8C4-4C8F-9F30-69C644A5D633}" type="datetime1">
              <a:rPr lang="en-US" smtClean="0"/>
              <a:t>8/10/2021</a:t>
            </a:fld>
            <a:endParaRPr lang="en-GB" dirty="0"/>
          </a:p>
        </p:txBody>
      </p:sp>
      <p:sp>
        <p:nvSpPr>
          <p:cNvPr id="19458" name="Footer Placeholder 4"/>
          <p:cNvSpPr>
            <a:spLocks noGrp="1"/>
          </p:cNvSpPr>
          <p:nvPr>
            <p:ph type="ftr" sz="quarter" idx="11"/>
          </p:nvPr>
        </p:nvSpPr>
        <p:spPr>
          <a:noFill/>
        </p:spPr>
        <p:txBody>
          <a:bodyPr/>
          <a:lstStyle/>
          <a:p>
            <a:r>
              <a:rPr lang="en-US" dirty="0"/>
              <a:t>FAST-NUCES CS449-PIT </a:t>
            </a:r>
            <a:r>
              <a:rPr lang="en-US" dirty="0" smtClean="0"/>
              <a:t>[</a:t>
            </a:r>
            <a:r>
              <a:rPr lang="en-US" dirty="0" smtClean="0"/>
              <a:t>Fall-2020]</a:t>
            </a:r>
            <a:endParaRPr lang="en-GB" dirty="0"/>
          </a:p>
        </p:txBody>
      </p:sp>
      <p:sp>
        <p:nvSpPr>
          <p:cNvPr id="19459" name="Slide Number Placeholder 5"/>
          <p:cNvSpPr>
            <a:spLocks noGrp="1"/>
          </p:cNvSpPr>
          <p:nvPr>
            <p:ph type="sldNum" sz="quarter" idx="12"/>
          </p:nvPr>
        </p:nvSpPr>
        <p:spPr>
          <a:noFill/>
        </p:spPr>
        <p:txBody>
          <a:bodyPr/>
          <a:lstStyle/>
          <a:p>
            <a:fld id="{A97AB744-ABBE-4754-8243-B24D901A80FC}" type="slidenum">
              <a:rPr lang="en-GB" smtClean="0"/>
              <a:pPr/>
              <a:t>21</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61">
                                            <p:txEl>
                                              <p:pRg st="1" end="1"/>
                                            </p:txEl>
                                          </p:spTgt>
                                        </p:tgtEl>
                                        <p:attrNameLst>
                                          <p:attrName>style.visibility</p:attrName>
                                        </p:attrNameLst>
                                      </p:cBhvr>
                                      <p:to>
                                        <p:strVal val="visible"/>
                                      </p:to>
                                    </p:set>
                                    <p:animEffect transition="in" filter="fade">
                                      <p:cBhvr>
                                        <p:cTn id="7" dur="500"/>
                                        <p:tgtEl>
                                          <p:spTgt spid="1946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61">
                                            <p:txEl>
                                              <p:pRg st="2" end="2"/>
                                            </p:txEl>
                                          </p:spTgt>
                                        </p:tgtEl>
                                        <p:attrNameLst>
                                          <p:attrName>style.visibility</p:attrName>
                                        </p:attrNameLst>
                                      </p:cBhvr>
                                      <p:to>
                                        <p:strVal val="visible"/>
                                      </p:to>
                                    </p:set>
                                    <p:animEffect transition="in" filter="fade">
                                      <p:cBhvr>
                                        <p:cTn id="12" dur="500"/>
                                        <p:tgtEl>
                                          <p:spTgt spid="1946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461">
                                            <p:txEl>
                                              <p:pRg st="3" end="3"/>
                                            </p:txEl>
                                          </p:spTgt>
                                        </p:tgtEl>
                                        <p:attrNameLst>
                                          <p:attrName>style.visibility</p:attrName>
                                        </p:attrNameLst>
                                      </p:cBhvr>
                                      <p:to>
                                        <p:strVal val="visible"/>
                                      </p:to>
                                    </p:set>
                                    <p:animEffect transition="in" filter="fade">
                                      <p:cBhvr>
                                        <p:cTn id="17" dur="500"/>
                                        <p:tgtEl>
                                          <p:spTgt spid="1946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461">
                                            <p:txEl>
                                              <p:pRg st="4" end="4"/>
                                            </p:txEl>
                                          </p:spTgt>
                                        </p:tgtEl>
                                        <p:attrNameLst>
                                          <p:attrName>style.visibility</p:attrName>
                                        </p:attrNameLst>
                                      </p:cBhvr>
                                      <p:to>
                                        <p:strVal val="visible"/>
                                      </p:to>
                                    </p:set>
                                    <p:animEffect transition="in" filter="fade">
                                      <p:cBhvr>
                                        <p:cTn id="22" dur="500"/>
                                        <p:tgtEl>
                                          <p:spTgt spid="1946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611561" y="305880"/>
            <a:ext cx="8532439" cy="1113066"/>
          </a:xfrm>
        </p:spPr>
        <p:txBody>
          <a:bodyPr>
            <a:noAutofit/>
          </a:bodyPr>
          <a:lstStyle/>
          <a:p>
            <a:pPr eaLnBrk="1" hangingPunct="1"/>
            <a:r>
              <a:rPr lang="en-US" dirty="0">
                <a:effectLst>
                  <a:outerShdw blurRad="38100" dist="38100" dir="2700000" algn="tl">
                    <a:srgbClr val="000000">
                      <a:alpha val="43137"/>
                    </a:srgbClr>
                  </a:outerShdw>
                </a:effectLst>
                <a:cs typeface="Arial" charset="0"/>
              </a:rPr>
              <a:t>How can copyright owners enforce their rights?</a:t>
            </a:r>
            <a:endParaRPr lang="en-GB" dirty="0">
              <a:effectLst>
                <a:outerShdw blurRad="38100" dist="38100" dir="2700000" algn="tl">
                  <a:srgbClr val="000000">
                    <a:alpha val="43137"/>
                  </a:srgbClr>
                </a:outerShdw>
              </a:effectLst>
              <a:cs typeface="Arial" charset="0"/>
            </a:endParaRPr>
          </a:p>
        </p:txBody>
      </p:sp>
      <p:sp>
        <p:nvSpPr>
          <p:cNvPr id="20485" name="Rectangle 3"/>
          <p:cNvSpPr>
            <a:spLocks noGrp="1" noChangeArrowheads="1"/>
          </p:cNvSpPr>
          <p:nvPr>
            <p:ph idx="1"/>
          </p:nvPr>
        </p:nvSpPr>
        <p:spPr>
          <a:xfrm>
            <a:off x="611561" y="2034795"/>
            <a:ext cx="8229600" cy="4620898"/>
          </a:xfrm>
        </p:spPr>
        <p:txBody>
          <a:bodyPr>
            <a:normAutofit/>
          </a:bodyPr>
          <a:lstStyle/>
          <a:p>
            <a:pPr eaLnBrk="1" hangingPunct="1"/>
            <a:r>
              <a:rPr lang="en-US" sz="2400" dirty="0">
                <a:cs typeface="Arial" charset="0"/>
              </a:rPr>
              <a:t>Search and Seizure;</a:t>
            </a:r>
            <a:endParaRPr lang="en-US" sz="2400" dirty="0">
              <a:cs typeface="Times New Roman" charset="0"/>
            </a:endParaRPr>
          </a:p>
          <a:p>
            <a:pPr eaLnBrk="1" hangingPunct="1"/>
            <a:r>
              <a:rPr lang="en-US" sz="2400" dirty="0">
                <a:cs typeface="Arial" charset="0"/>
              </a:rPr>
              <a:t>Injunctions – court orders restraining people from infringing copyright;</a:t>
            </a:r>
            <a:endParaRPr lang="en-US" sz="2400" dirty="0">
              <a:cs typeface="Times New Roman" charset="0"/>
            </a:endParaRPr>
          </a:p>
          <a:p>
            <a:pPr eaLnBrk="1" hangingPunct="1"/>
            <a:r>
              <a:rPr lang="en-US" sz="2400" dirty="0">
                <a:cs typeface="Arial" charset="0"/>
              </a:rPr>
              <a:t>Claim damages;</a:t>
            </a:r>
            <a:endParaRPr lang="en-US" sz="2400" dirty="0">
              <a:cs typeface="Times New Roman" charset="0"/>
            </a:endParaRPr>
          </a:p>
          <a:p>
            <a:pPr eaLnBrk="1" hangingPunct="1"/>
            <a:r>
              <a:rPr lang="en-US" sz="2400" dirty="0">
                <a:cs typeface="Arial" charset="0"/>
              </a:rPr>
              <a:t>Claim for profits.</a:t>
            </a:r>
          </a:p>
          <a:p>
            <a:pPr marL="0" indent="0" eaLnBrk="1" hangingPunct="1">
              <a:buNone/>
            </a:pPr>
            <a:endParaRPr lang="en-US" sz="2400" dirty="0">
              <a:cs typeface="Arial" charset="0"/>
            </a:endParaRPr>
          </a:p>
          <a:p>
            <a:pPr algn="just" eaLnBrk="1" hangingPunct="1">
              <a:buFontTx/>
              <a:buNone/>
            </a:pPr>
            <a:r>
              <a:rPr lang="en-US" sz="2400" dirty="0">
                <a:cs typeface="Arial" charset="0"/>
              </a:rPr>
              <a:t>	Large Companies who own  copyright, often prevent illegal publication of copies by threatening action or suing, that a small publisher cannot afford to defend.</a:t>
            </a:r>
            <a:endParaRPr lang="en-US" sz="2400" dirty="0">
              <a:cs typeface="Times New Roman" charset="0"/>
            </a:endParaRPr>
          </a:p>
          <a:p>
            <a:pPr eaLnBrk="1" hangingPunct="1"/>
            <a:endParaRPr lang="en-GB" sz="3200" dirty="0"/>
          </a:p>
        </p:txBody>
      </p:sp>
      <p:sp>
        <p:nvSpPr>
          <p:cNvPr id="20486" name="Date Placeholder 5"/>
          <p:cNvSpPr>
            <a:spLocks noGrp="1"/>
          </p:cNvSpPr>
          <p:nvPr>
            <p:ph type="dt" sz="half" idx="10"/>
          </p:nvPr>
        </p:nvSpPr>
        <p:spPr>
          <a:noFill/>
        </p:spPr>
        <p:txBody>
          <a:bodyPr/>
          <a:lstStyle/>
          <a:p>
            <a:fld id="{8F857D55-AD70-45B6-9543-276E4BF4A21C}" type="datetime1">
              <a:rPr lang="en-US" smtClean="0"/>
              <a:t>8/10/2021</a:t>
            </a:fld>
            <a:endParaRPr lang="en-GB"/>
          </a:p>
        </p:txBody>
      </p:sp>
      <p:sp>
        <p:nvSpPr>
          <p:cNvPr id="20482" name="Footer Placeholder 4"/>
          <p:cNvSpPr>
            <a:spLocks noGrp="1"/>
          </p:cNvSpPr>
          <p:nvPr>
            <p:ph type="ftr" sz="quarter" idx="11"/>
          </p:nvPr>
        </p:nvSpPr>
        <p:spPr>
          <a:noFill/>
        </p:spPr>
        <p:txBody>
          <a:bodyPr/>
          <a:lstStyle/>
          <a:p>
            <a:r>
              <a:rPr lang="en-US" dirty="0"/>
              <a:t>FAST-NUCES CS449-PIT </a:t>
            </a:r>
            <a:r>
              <a:rPr lang="en-US" dirty="0" smtClean="0"/>
              <a:t>[</a:t>
            </a:r>
            <a:r>
              <a:rPr lang="en-US" dirty="0" smtClean="0"/>
              <a:t>Fall-2020]</a:t>
            </a:r>
            <a:endParaRPr lang="en-GB" dirty="0"/>
          </a:p>
        </p:txBody>
      </p:sp>
      <p:sp>
        <p:nvSpPr>
          <p:cNvPr id="20483" name="Slide Number Placeholder 5"/>
          <p:cNvSpPr>
            <a:spLocks noGrp="1"/>
          </p:cNvSpPr>
          <p:nvPr>
            <p:ph type="sldNum" sz="quarter" idx="12"/>
          </p:nvPr>
        </p:nvSpPr>
        <p:spPr>
          <a:noFill/>
        </p:spPr>
        <p:txBody>
          <a:bodyPr/>
          <a:lstStyle/>
          <a:p>
            <a:fld id="{440B6168-973B-4605-AB24-6A9D24C1132F}" type="slidenum">
              <a:rPr lang="en-GB" smtClean="0"/>
              <a:pPr/>
              <a:t>22</a:t>
            </a:fld>
            <a:r>
              <a:rPr lang="en-GB" dirty="0"/>
              <a:t>[E-1]</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5">
                                            <p:txEl>
                                              <p:pRg st="1" end="1"/>
                                            </p:txEl>
                                          </p:spTgt>
                                        </p:tgtEl>
                                        <p:attrNameLst>
                                          <p:attrName>style.visibility</p:attrName>
                                        </p:attrNameLst>
                                      </p:cBhvr>
                                      <p:to>
                                        <p:strVal val="visible"/>
                                      </p:to>
                                    </p:set>
                                    <p:animEffect transition="in" filter="fade">
                                      <p:cBhvr>
                                        <p:cTn id="7" dur="1000"/>
                                        <p:tgtEl>
                                          <p:spTgt spid="20485">
                                            <p:txEl>
                                              <p:pRg st="1" end="1"/>
                                            </p:txEl>
                                          </p:spTgt>
                                        </p:tgtEl>
                                      </p:cBhvr>
                                    </p:animEffect>
                                    <p:anim calcmode="lin" valueType="num">
                                      <p:cBhvr>
                                        <p:cTn id="8" dur="1000" fill="hold"/>
                                        <p:tgtEl>
                                          <p:spTgt spid="2048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048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485">
                                            <p:txEl>
                                              <p:pRg st="2" end="2"/>
                                            </p:txEl>
                                          </p:spTgt>
                                        </p:tgtEl>
                                        <p:attrNameLst>
                                          <p:attrName>style.visibility</p:attrName>
                                        </p:attrNameLst>
                                      </p:cBhvr>
                                      <p:to>
                                        <p:strVal val="visible"/>
                                      </p:to>
                                    </p:set>
                                    <p:animEffect transition="in" filter="fade">
                                      <p:cBhvr>
                                        <p:cTn id="14" dur="1000"/>
                                        <p:tgtEl>
                                          <p:spTgt spid="20485">
                                            <p:txEl>
                                              <p:pRg st="2" end="2"/>
                                            </p:txEl>
                                          </p:spTgt>
                                        </p:tgtEl>
                                      </p:cBhvr>
                                    </p:animEffect>
                                    <p:anim calcmode="lin" valueType="num">
                                      <p:cBhvr>
                                        <p:cTn id="15" dur="1000" fill="hold"/>
                                        <p:tgtEl>
                                          <p:spTgt spid="2048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048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485">
                                            <p:txEl>
                                              <p:pRg st="3" end="3"/>
                                            </p:txEl>
                                          </p:spTgt>
                                        </p:tgtEl>
                                        <p:attrNameLst>
                                          <p:attrName>style.visibility</p:attrName>
                                        </p:attrNameLst>
                                      </p:cBhvr>
                                      <p:to>
                                        <p:strVal val="visible"/>
                                      </p:to>
                                    </p:set>
                                    <p:animEffect transition="in" filter="fade">
                                      <p:cBhvr>
                                        <p:cTn id="21" dur="1000"/>
                                        <p:tgtEl>
                                          <p:spTgt spid="20485">
                                            <p:txEl>
                                              <p:pRg st="3" end="3"/>
                                            </p:txEl>
                                          </p:spTgt>
                                        </p:tgtEl>
                                      </p:cBhvr>
                                    </p:animEffect>
                                    <p:anim calcmode="lin" valueType="num">
                                      <p:cBhvr>
                                        <p:cTn id="22" dur="1000" fill="hold"/>
                                        <p:tgtEl>
                                          <p:spTgt spid="2048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048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0485">
                                            <p:txEl>
                                              <p:pRg st="5" end="5"/>
                                            </p:txEl>
                                          </p:spTgt>
                                        </p:tgtEl>
                                        <p:attrNameLst>
                                          <p:attrName>style.visibility</p:attrName>
                                        </p:attrNameLst>
                                      </p:cBhvr>
                                      <p:to>
                                        <p:strVal val="visible"/>
                                      </p:to>
                                    </p:set>
                                    <p:animEffect transition="in" filter="fade">
                                      <p:cBhvr>
                                        <p:cTn id="28" dur="1000"/>
                                        <p:tgtEl>
                                          <p:spTgt spid="20485">
                                            <p:txEl>
                                              <p:pRg st="5" end="5"/>
                                            </p:txEl>
                                          </p:spTgt>
                                        </p:tgtEl>
                                      </p:cBhvr>
                                    </p:animEffect>
                                    <p:anim calcmode="lin" valueType="num">
                                      <p:cBhvr>
                                        <p:cTn id="29" dur="1000" fill="hold"/>
                                        <p:tgtEl>
                                          <p:spTgt spid="2048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048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04012"/>
            <a:ext cx="8229600" cy="610820"/>
          </a:xfrm>
        </p:spPr>
        <p:txBody>
          <a:bodyPr>
            <a:noAutofit/>
          </a:bodyPr>
          <a:lstStyle/>
          <a:p>
            <a:r>
              <a:rPr lang="en-US" dirty="0">
                <a:effectLst>
                  <a:outerShdw blurRad="38100" dist="38100" dir="2700000" algn="tl">
                    <a:srgbClr val="000000">
                      <a:alpha val="43137"/>
                    </a:srgbClr>
                  </a:outerShdw>
                </a:effectLst>
              </a:rPr>
              <a:t>Patents</a:t>
            </a:r>
          </a:p>
        </p:txBody>
      </p:sp>
      <p:sp>
        <p:nvSpPr>
          <p:cNvPr id="3" name="Content Placeholder 2"/>
          <p:cNvSpPr>
            <a:spLocks noGrp="1"/>
          </p:cNvSpPr>
          <p:nvPr>
            <p:ph idx="1"/>
          </p:nvPr>
        </p:nvSpPr>
        <p:spPr>
          <a:xfrm>
            <a:off x="611560" y="1362968"/>
            <a:ext cx="8229600" cy="5087590"/>
          </a:xfrm>
        </p:spPr>
        <p:txBody>
          <a:bodyPr>
            <a:normAutofit/>
          </a:bodyPr>
          <a:lstStyle/>
          <a:p>
            <a:pPr marL="0" indent="0" algn="just">
              <a:buNone/>
            </a:pPr>
            <a:r>
              <a:rPr lang="en-US" sz="2400" dirty="0"/>
              <a:t>A </a:t>
            </a:r>
            <a:r>
              <a:rPr lang="en-US" sz="2400" i="1" dirty="0">
                <a:solidFill>
                  <a:srgbClr val="00B0F0"/>
                </a:solidFill>
              </a:rPr>
              <a:t>patent</a:t>
            </a:r>
            <a:r>
              <a:rPr lang="en-US" sz="2400" dirty="0"/>
              <a:t> is a temporary right, granted by the state, enabling an inventor to prevent other people from exploiting his invention without his permission.</a:t>
            </a:r>
          </a:p>
          <a:p>
            <a:pPr marL="0" indent="0" algn="just">
              <a:buNone/>
            </a:pPr>
            <a:endParaRPr lang="en-US" sz="2400" dirty="0"/>
          </a:p>
          <a:p>
            <a:pPr marL="0" indent="0" algn="just">
              <a:buNone/>
            </a:pPr>
            <a:r>
              <a:rPr lang="en-US" sz="2400" dirty="0"/>
              <a:t>Unlike copyright, it does not come into existence automatically; the inventor must apply for the patent to be granted. </a:t>
            </a:r>
          </a:p>
          <a:p>
            <a:pPr marL="0" indent="0" algn="just">
              <a:buNone/>
            </a:pPr>
            <a:endParaRPr lang="en-US" sz="2400" dirty="0"/>
          </a:p>
          <a:p>
            <a:pPr marL="0" indent="0" algn="just">
              <a:buNone/>
            </a:pPr>
            <a:r>
              <a:rPr lang="en-US" sz="2400" dirty="0"/>
              <a:t>However, the protection it gives is much stronger than copyright, because the grant of a patent allows the person owning it (the patentee) to prevent anyone else from exploiting </a:t>
            </a:r>
            <a:r>
              <a:rPr lang="en-US" dirty="0"/>
              <a:t>the invention, even if they have discovered it for themselves.</a:t>
            </a:r>
          </a:p>
        </p:txBody>
      </p:sp>
      <p:sp>
        <p:nvSpPr>
          <p:cNvPr id="4" name="Date Placeholder 3"/>
          <p:cNvSpPr>
            <a:spLocks noGrp="1"/>
          </p:cNvSpPr>
          <p:nvPr>
            <p:ph type="dt" sz="half" idx="10"/>
          </p:nvPr>
        </p:nvSpPr>
        <p:spPr>
          <a:xfrm>
            <a:off x="899593" y="6453386"/>
            <a:ext cx="1046824" cy="404614"/>
          </a:xfrm>
        </p:spPr>
        <p:txBody>
          <a:bodyPr/>
          <a:lstStyle/>
          <a:p>
            <a:pPr>
              <a:defRPr/>
            </a:pPr>
            <a:fld id="{3FDAE30D-1A5F-45C9-A361-08C05BC79A2B}" type="datetime1">
              <a:rPr lang="en-US" smtClean="0"/>
              <a:t>8/10/2021</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23</a:t>
            </a:fld>
            <a:endParaRPr lang="en-GB" dirty="0"/>
          </a:p>
        </p:txBody>
      </p:sp>
    </p:spTree>
    <p:extLst>
      <p:ext uri="{BB962C8B-B14F-4D97-AF65-F5344CB8AC3E}">
        <p14:creationId xmlns:p14="http://schemas.microsoft.com/office/powerpoint/2010/main" val="335954125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4022"/>
            <a:ext cx="8229600" cy="610820"/>
          </a:xfrm>
        </p:spPr>
        <p:txBody>
          <a:bodyPr>
            <a:noAutofit/>
          </a:bodyPr>
          <a:lstStyle/>
          <a:p>
            <a:r>
              <a:rPr lang="en-US" dirty="0">
                <a:effectLst>
                  <a:outerShdw blurRad="38100" dist="38100" dir="2700000" algn="tl">
                    <a:srgbClr val="000000">
                      <a:alpha val="43137"/>
                    </a:srgbClr>
                  </a:outerShdw>
                </a:effectLst>
              </a:rPr>
              <a:t>Patents….</a:t>
            </a:r>
          </a:p>
        </p:txBody>
      </p:sp>
      <p:sp>
        <p:nvSpPr>
          <p:cNvPr id="3" name="Content Placeholder 2"/>
          <p:cNvSpPr>
            <a:spLocks noGrp="1"/>
          </p:cNvSpPr>
          <p:nvPr>
            <p:ph idx="1"/>
          </p:nvPr>
        </p:nvSpPr>
        <p:spPr>
          <a:xfrm>
            <a:off x="611560" y="1280200"/>
            <a:ext cx="8075240" cy="5087590"/>
          </a:xfrm>
        </p:spPr>
        <p:txBody>
          <a:bodyPr>
            <a:normAutofit/>
          </a:bodyPr>
          <a:lstStyle/>
          <a:p>
            <a:pPr marL="0" indent="0" algn="just">
              <a:buNone/>
            </a:pPr>
            <a:r>
              <a:rPr lang="en-US" sz="2400" dirty="0"/>
              <a:t>Patents were originally intended to encourage new inventions, and in particular to encourage the disclosure of those new inventions. </a:t>
            </a:r>
          </a:p>
          <a:p>
            <a:pPr marL="0" indent="0" algn="just">
              <a:buNone/>
            </a:pPr>
            <a:r>
              <a:rPr lang="en-US" sz="2400" dirty="0"/>
              <a:t>Inventors are often hesitant to reveal the details of their invention, for fear that someone else might copy it. </a:t>
            </a:r>
          </a:p>
          <a:p>
            <a:pPr marL="0" indent="0" algn="just">
              <a:buNone/>
            </a:pPr>
            <a:r>
              <a:rPr lang="en-US" sz="2400" dirty="0"/>
              <a:t>A government-granted temporary monopoly on the commercial use of their invention provides a remedy for this fear, and so acts as an incentive to disclose the details of the invention. </a:t>
            </a:r>
          </a:p>
          <a:p>
            <a:pPr marL="0" indent="0" algn="just">
              <a:buNone/>
            </a:pPr>
            <a:r>
              <a:rPr lang="en-US" sz="2400" dirty="0"/>
              <a:t>After the monopoly period expires, everyone else is free to practice the invention. And because of the disclosure made by the inventor, it is very easy to do so.</a:t>
            </a:r>
          </a:p>
        </p:txBody>
      </p:sp>
      <p:sp>
        <p:nvSpPr>
          <p:cNvPr id="4" name="Date Placeholder 3"/>
          <p:cNvSpPr>
            <a:spLocks noGrp="1"/>
          </p:cNvSpPr>
          <p:nvPr>
            <p:ph type="dt" sz="half" idx="10"/>
          </p:nvPr>
        </p:nvSpPr>
        <p:spPr>
          <a:xfrm>
            <a:off x="971601" y="6453386"/>
            <a:ext cx="974816" cy="404614"/>
          </a:xfrm>
        </p:spPr>
        <p:txBody>
          <a:bodyPr/>
          <a:lstStyle/>
          <a:p>
            <a:pPr>
              <a:defRPr/>
            </a:pPr>
            <a:fld id="{3F1621B5-BFA0-47AD-8B80-FEF5F06A5450}" type="datetime1">
              <a:rPr lang="en-US" smtClean="0"/>
              <a:t>8/10/2021</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24</a:t>
            </a:fld>
            <a:endParaRPr lang="en-GB" dirty="0"/>
          </a:p>
        </p:txBody>
      </p:sp>
    </p:spTree>
    <p:extLst>
      <p:ext uri="{BB962C8B-B14F-4D97-AF65-F5344CB8AC3E}">
        <p14:creationId xmlns:p14="http://schemas.microsoft.com/office/powerpoint/2010/main" val="29200642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8229600" cy="692696"/>
          </a:xfrm>
        </p:spPr>
        <p:txBody>
          <a:bodyPr>
            <a:noAutofit/>
          </a:bodyPr>
          <a:lstStyle/>
          <a:p>
            <a:r>
              <a:rPr lang="en-US" dirty="0">
                <a:effectLst>
                  <a:outerShdw blurRad="38100" dist="38100" dir="2700000" algn="tl">
                    <a:srgbClr val="000000">
                      <a:alpha val="43137"/>
                    </a:srgbClr>
                  </a:outerShdw>
                </a:effectLst>
              </a:rPr>
              <a:t>Patents….</a:t>
            </a:r>
          </a:p>
        </p:txBody>
      </p:sp>
      <p:pic>
        <p:nvPicPr>
          <p:cNvPr id="8" name="Content Placeholder 7">
            <a:extLst>
              <a:ext uri="{FF2B5EF4-FFF2-40B4-BE49-F238E27FC236}">
                <a16:creationId xmlns:a16="http://schemas.microsoft.com/office/drawing/2014/main" id="{D261A83F-710F-43B8-9490-789251BADE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115820"/>
            <a:ext cx="3528392" cy="5231754"/>
          </a:xfrm>
        </p:spPr>
      </p:pic>
      <p:sp>
        <p:nvSpPr>
          <p:cNvPr id="4" name="Date Placeholder 3"/>
          <p:cNvSpPr>
            <a:spLocks noGrp="1"/>
          </p:cNvSpPr>
          <p:nvPr>
            <p:ph type="dt" sz="half" idx="10"/>
          </p:nvPr>
        </p:nvSpPr>
        <p:spPr>
          <a:xfrm>
            <a:off x="971601" y="6453386"/>
            <a:ext cx="974816" cy="404614"/>
          </a:xfrm>
        </p:spPr>
        <p:txBody>
          <a:bodyPr/>
          <a:lstStyle/>
          <a:p>
            <a:pPr>
              <a:defRPr/>
            </a:pPr>
            <a:fld id="{BC1A0972-7475-42CF-84EA-3D0F019163EC}" type="datetime1">
              <a:rPr lang="en-US" smtClean="0"/>
              <a:t>8/10/2021</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25</a:t>
            </a:fld>
            <a:r>
              <a:rPr lang="en-GB" dirty="0"/>
              <a:t> </a:t>
            </a:r>
          </a:p>
        </p:txBody>
      </p:sp>
      <p:pic>
        <p:nvPicPr>
          <p:cNvPr id="10" name="Picture 9">
            <a:extLst>
              <a:ext uri="{FF2B5EF4-FFF2-40B4-BE49-F238E27FC236}">
                <a16:creationId xmlns:a16="http://schemas.microsoft.com/office/drawing/2014/main" id="{56E3D05A-B509-4595-B55B-733077E7DD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8330" y="1115820"/>
            <a:ext cx="3349977" cy="5231754"/>
          </a:xfrm>
          <a:prstGeom prst="rect">
            <a:avLst/>
          </a:prstGeom>
        </p:spPr>
      </p:pic>
    </p:spTree>
    <p:extLst>
      <p:ext uri="{BB962C8B-B14F-4D97-AF65-F5344CB8AC3E}">
        <p14:creationId xmlns:p14="http://schemas.microsoft.com/office/powerpoint/2010/main" val="42546993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16394"/>
            <a:ext cx="8229600" cy="692696"/>
          </a:xfrm>
        </p:spPr>
        <p:txBody>
          <a:bodyPr>
            <a:noAutofit/>
          </a:bodyPr>
          <a:lstStyle/>
          <a:p>
            <a:r>
              <a:rPr lang="en-US" dirty="0">
                <a:effectLst>
                  <a:outerShdw blurRad="38100" dist="38100" dir="2700000" algn="tl">
                    <a:srgbClr val="000000">
                      <a:alpha val="43137"/>
                    </a:srgbClr>
                  </a:outerShdw>
                </a:effectLst>
              </a:rPr>
              <a:t>Patents….</a:t>
            </a:r>
          </a:p>
        </p:txBody>
      </p:sp>
      <p:sp>
        <p:nvSpPr>
          <p:cNvPr id="3" name="Content Placeholder 2"/>
          <p:cNvSpPr>
            <a:spLocks noGrp="1"/>
          </p:cNvSpPr>
          <p:nvPr>
            <p:ph idx="1"/>
          </p:nvPr>
        </p:nvSpPr>
        <p:spPr>
          <a:xfrm>
            <a:off x="448965" y="1484785"/>
            <a:ext cx="8229600" cy="4692906"/>
          </a:xfrm>
        </p:spPr>
        <p:txBody>
          <a:bodyPr>
            <a:normAutofit/>
          </a:bodyPr>
          <a:lstStyle/>
          <a:p>
            <a:pPr marL="0" indent="0">
              <a:buNone/>
            </a:pPr>
            <a:r>
              <a:rPr lang="en-US" sz="2400" dirty="0"/>
              <a:t>Patent may only be granted if:</a:t>
            </a:r>
          </a:p>
          <a:p>
            <a:pPr marL="0" indent="0">
              <a:buNone/>
            </a:pPr>
            <a:endParaRPr lang="en-US" sz="2400" dirty="0"/>
          </a:p>
          <a:p>
            <a:r>
              <a:rPr lang="en-US" sz="2400" dirty="0"/>
              <a:t>The invention is new</a:t>
            </a:r>
          </a:p>
          <a:p>
            <a:endParaRPr lang="en-US" sz="2400" dirty="0"/>
          </a:p>
          <a:p>
            <a:r>
              <a:rPr lang="en-US" sz="2400" dirty="0"/>
              <a:t>It involves an inventive step</a:t>
            </a:r>
          </a:p>
          <a:p>
            <a:endParaRPr lang="en-US" sz="2400" dirty="0"/>
          </a:p>
          <a:p>
            <a:r>
              <a:rPr lang="en-US" sz="2400" dirty="0"/>
              <a:t>It is capable of industrial application</a:t>
            </a:r>
          </a:p>
          <a:p>
            <a:endParaRPr lang="en-US" sz="2400" dirty="0"/>
          </a:p>
          <a:p>
            <a:r>
              <a:rPr lang="en-US" sz="2400" dirty="0"/>
              <a:t>The subject </a:t>
            </a:r>
            <a:r>
              <a:rPr lang="en-US" dirty="0"/>
              <a:t>matter of  the invention does not fall within an excluded class</a:t>
            </a:r>
          </a:p>
        </p:txBody>
      </p:sp>
      <p:sp>
        <p:nvSpPr>
          <p:cNvPr id="4" name="Date Placeholder 3"/>
          <p:cNvSpPr>
            <a:spLocks noGrp="1"/>
          </p:cNvSpPr>
          <p:nvPr>
            <p:ph type="dt" sz="half" idx="10"/>
          </p:nvPr>
        </p:nvSpPr>
        <p:spPr>
          <a:xfrm>
            <a:off x="971601" y="6453386"/>
            <a:ext cx="974816" cy="404614"/>
          </a:xfrm>
        </p:spPr>
        <p:txBody>
          <a:bodyPr/>
          <a:lstStyle/>
          <a:p>
            <a:pPr>
              <a:defRPr/>
            </a:pPr>
            <a:fld id="{47609E31-1EB6-4935-8D3D-2C820E46F066}" type="datetime1">
              <a:rPr lang="en-US" smtClean="0"/>
              <a:t>8/10/2021</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26</a:t>
            </a:fld>
            <a:r>
              <a:rPr lang="en-GB" dirty="0"/>
              <a:t> </a:t>
            </a:r>
          </a:p>
        </p:txBody>
      </p:sp>
    </p:spTree>
    <p:extLst>
      <p:ext uri="{BB962C8B-B14F-4D97-AF65-F5344CB8AC3E}">
        <p14:creationId xmlns:p14="http://schemas.microsoft.com/office/powerpoint/2010/main" val="87142531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6469"/>
            <a:ext cx="8229600" cy="692696"/>
          </a:xfrm>
        </p:spPr>
        <p:txBody>
          <a:bodyPr>
            <a:normAutofit/>
          </a:bodyPr>
          <a:lstStyle/>
          <a:p>
            <a:r>
              <a:rPr lang="en-US" dirty="0">
                <a:effectLst>
                  <a:outerShdw blurRad="38100" dist="38100" dir="2700000" algn="tl">
                    <a:srgbClr val="000000">
                      <a:alpha val="43137"/>
                    </a:srgbClr>
                  </a:outerShdw>
                </a:effectLst>
              </a:rPr>
              <a:t>Excluded class</a:t>
            </a:r>
          </a:p>
        </p:txBody>
      </p:sp>
      <p:sp>
        <p:nvSpPr>
          <p:cNvPr id="3" name="Content Placeholder 2"/>
          <p:cNvSpPr>
            <a:spLocks noGrp="1"/>
          </p:cNvSpPr>
          <p:nvPr>
            <p:ph idx="1"/>
          </p:nvPr>
        </p:nvSpPr>
        <p:spPr>
          <a:xfrm>
            <a:off x="448965" y="1484785"/>
            <a:ext cx="8229600" cy="4692906"/>
          </a:xfrm>
        </p:spPr>
        <p:txBody>
          <a:bodyPr>
            <a:normAutofit/>
          </a:bodyPr>
          <a:lstStyle/>
          <a:p>
            <a:r>
              <a:rPr lang="en-US" sz="2400" dirty="0"/>
              <a:t>A scientific theory e.g. law of physics cannot be patented.</a:t>
            </a:r>
          </a:p>
          <a:p>
            <a:endParaRPr lang="en-US" sz="2400" dirty="0"/>
          </a:p>
          <a:p>
            <a:r>
              <a:rPr lang="en-US" sz="2400" dirty="0"/>
              <a:t>A mathematical method e.g. method of calculating a square root.</a:t>
            </a:r>
          </a:p>
          <a:p>
            <a:pPr marL="0" indent="0">
              <a:buNone/>
            </a:pPr>
            <a:endParaRPr lang="en-US" sz="2400" dirty="0"/>
          </a:p>
          <a:p>
            <a:r>
              <a:rPr lang="en-US" sz="2400" dirty="0"/>
              <a:t>A literary work, dramatic, musical or artistic work.</a:t>
            </a:r>
          </a:p>
        </p:txBody>
      </p:sp>
      <p:sp>
        <p:nvSpPr>
          <p:cNvPr id="4" name="Date Placeholder 3"/>
          <p:cNvSpPr>
            <a:spLocks noGrp="1"/>
          </p:cNvSpPr>
          <p:nvPr>
            <p:ph type="dt" sz="half" idx="10"/>
          </p:nvPr>
        </p:nvSpPr>
        <p:spPr>
          <a:xfrm>
            <a:off x="971601" y="6453386"/>
            <a:ext cx="974816" cy="404614"/>
          </a:xfrm>
        </p:spPr>
        <p:txBody>
          <a:bodyPr/>
          <a:lstStyle/>
          <a:p>
            <a:pPr>
              <a:defRPr/>
            </a:pPr>
            <a:fld id="{428BF396-7102-442F-A793-E81711D18CC5}" type="datetime1">
              <a:rPr lang="en-US" smtClean="0"/>
              <a:t>8/10/2021</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27</a:t>
            </a:fld>
            <a:endParaRPr lang="en-GB" dirty="0"/>
          </a:p>
        </p:txBody>
      </p:sp>
    </p:spTree>
    <p:extLst>
      <p:ext uri="{BB962C8B-B14F-4D97-AF65-F5344CB8AC3E}">
        <p14:creationId xmlns:p14="http://schemas.microsoft.com/office/powerpoint/2010/main" val="179487526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31800" y="338819"/>
            <a:ext cx="8432800" cy="692696"/>
          </a:xfrm>
        </p:spPr>
        <p:txBody>
          <a:bodyPr>
            <a:normAutofit/>
          </a:bodyPr>
          <a:lstStyle/>
          <a:p>
            <a:r>
              <a:rPr lang="en-US" dirty="0">
                <a:effectLst>
                  <a:outerShdw blurRad="38100" dist="38100" dir="2700000" algn="tl">
                    <a:srgbClr val="C0C0C0"/>
                  </a:outerShdw>
                </a:effectLst>
              </a:rPr>
              <a:t>Parts of the patent</a:t>
            </a:r>
            <a:endParaRPr lang="en-US" sz="2400" dirty="0"/>
          </a:p>
        </p:txBody>
      </p:sp>
      <p:sp>
        <p:nvSpPr>
          <p:cNvPr id="64515" name="Rectangle 3"/>
          <p:cNvSpPr>
            <a:spLocks noGrp="1" noChangeArrowheads="1"/>
          </p:cNvSpPr>
          <p:nvPr>
            <p:ph idx="1"/>
          </p:nvPr>
        </p:nvSpPr>
        <p:spPr>
          <a:xfrm>
            <a:off x="609600" y="1417399"/>
            <a:ext cx="8077200" cy="649238"/>
          </a:xfrm>
        </p:spPr>
        <p:txBody>
          <a:bodyPr>
            <a:normAutofit/>
          </a:bodyPr>
          <a:lstStyle/>
          <a:p>
            <a:pPr marL="0" indent="0">
              <a:lnSpc>
                <a:spcPct val="90000"/>
              </a:lnSpc>
              <a:buNone/>
            </a:pPr>
            <a:r>
              <a:rPr lang="en-US" sz="2400" dirty="0"/>
              <a:t>Typical patent includes:</a:t>
            </a:r>
          </a:p>
        </p:txBody>
      </p:sp>
      <p:sp>
        <p:nvSpPr>
          <p:cNvPr id="2" name="Date Placeholder 1"/>
          <p:cNvSpPr>
            <a:spLocks noGrp="1"/>
          </p:cNvSpPr>
          <p:nvPr>
            <p:ph type="dt" sz="half" idx="10"/>
          </p:nvPr>
        </p:nvSpPr>
        <p:spPr>
          <a:xfrm>
            <a:off x="971601" y="6453386"/>
            <a:ext cx="974816" cy="404614"/>
          </a:xfrm>
        </p:spPr>
        <p:txBody>
          <a:bodyPr/>
          <a:lstStyle/>
          <a:p>
            <a:pPr>
              <a:defRPr/>
            </a:pPr>
            <a:fld id="{4F51ED6E-01CF-4509-8C17-572509186861}" type="datetime1">
              <a:rPr lang="en-US" smtClean="0"/>
              <a:t>8/10/2021</a:t>
            </a:fld>
            <a:endParaRPr lang="en-GB" dirty="0"/>
          </a:p>
        </p:txBody>
      </p:sp>
      <p:sp>
        <p:nvSpPr>
          <p:cNvPr id="3" name="Footer Placeholder 2"/>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4" name="Slide Number Placeholder 3"/>
          <p:cNvSpPr>
            <a:spLocks noGrp="1"/>
          </p:cNvSpPr>
          <p:nvPr>
            <p:ph type="sldNum" sz="quarter" idx="12"/>
          </p:nvPr>
        </p:nvSpPr>
        <p:spPr/>
        <p:txBody>
          <a:bodyPr/>
          <a:lstStyle/>
          <a:p>
            <a:pPr>
              <a:defRPr/>
            </a:pPr>
            <a:fld id="{7C3995B0-1D2E-4DDC-BC34-E94122BB0B4E}" type="slidenum">
              <a:rPr lang="en-GB" smtClean="0"/>
              <a:pPr>
                <a:defRPr/>
              </a:pPr>
              <a:t>28</a:t>
            </a:fld>
            <a:endParaRPr lang="en-GB" dirty="0"/>
          </a:p>
        </p:txBody>
      </p:sp>
      <p:sp>
        <p:nvSpPr>
          <p:cNvPr id="12" name="Rectangle 11"/>
          <p:cNvSpPr/>
          <p:nvPr/>
        </p:nvSpPr>
        <p:spPr>
          <a:xfrm>
            <a:off x="179512" y="2398805"/>
            <a:ext cx="8507288" cy="3668697"/>
          </a:xfrm>
          <a:prstGeom prst="rect">
            <a:avLst/>
          </a:prstGeom>
        </p:spPr>
        <p:txBody>
          <a:bodyPr wrap="square">
            <a:spAutoFit/>
          </a:bodyPr>
          <a:lstStyle/>
          <a:p>
            <a:pPr marL="742950" lvl="1" indent="-285750" fontAlgn="auto">
              <a:lnSpc>
                <a:spcPct val="90000"/>
              </a:lnSpc>
              <a:spcBef>
                <a:spcPct val="20000"/>
              </a:spcBef>
              <a:spcAft>
                <a:spcPts val="0"/>
              </a:spcAft>
              <a:buFont typeface="Arial" pitchFamily="34" charset="0"/>
              <a:buChar char="–"/>
            </a:pPr>
            <a:r>
              <a:rPr lang="en-US" sz="2800" dirty="0">
                <a:solidFill>
                  <a:srgbClr val="FF0000"/>
                </a:solidFill>
                <a:latin typeface="Calibri"/>
              </a:rPr>
              <a:t>INID Codes(Internationally agreed Numbers for the Identification): </a:t>
            </a:r>
            <a:r>
              <a:rPr lang="en-US" sz="2800" dirty="0">
                <a:latin typeface="Calibri"/>
              </a:rPr>
              <a:t>international system that allows elements on the patent cover page to be identified in all languages</a:t>
            </a:r>
            <a:br>
              <a:rPr lang="en-US" sz="2800" dirty="0">
                <a:latin typeface="Calibri"/>
              </a:rPr>
            </a:br>
            <a:endParaRPr lang="en-US" sz="2800" dirty="0">
              <a:latin typeface="Calibri"/>
            </a:endParaRPr>
          </a:p>
          <a:p>
            <a:pPr marL="742950" lvl="1" indent="-285750" fontAlgn="auto">
              <a:lnSpc>
                <a:spcPct val="90000"/>
              </a:lnSpc>
              <a:spcBef>
                <a:spcPct val="20000"/>
              </a:spcBef>
              <a:spcAft>
                <a:spcPts val="0"/>
              </a:spcAft>
              <a:buFont typeface="Arial" pitchFamily="34" charset="0"/>
              <a:buChar char="–"/>
            </a:pPr>
            <a:r>
              <a:rPr lang="en-US" sz="2800" dirty="0">
                <a:solidFill>
                  <a:srgbClr val="FF0000"/>
                </a:solidFill>
                <a:latin typeface="Calibri"/>
              </a:rPr>
              <a:t>Claims </a:t>
            </a:r>
            <a:r>
              <a:rPr lang="en-US" sz="2800" dirty="0">
                <a:latin typeface="Calibri"/>
              </a:rPr>
              <a:t>- phrases that precisely define the invention and outline the boundaries of the claimed invention (prevents infringement)</a:t>
            </a:r>
            <a:r>
              <a:rPr lang="en-US" sz="2800" dirty="0">
                <a:solidFill>
                  <a:prstClr val="white">
                    <a:lumMod val="75000"/>
                  </a:prstClr>
                </a:solidFill>
                <a:latin typeface="Calibri"/>
              </a:rPr>
              <a:t/>
            </a:r>
            <a:br>
              <a:rPr lang="en-US" sz="2800" dirty="0">
                <a:solidFill>
                  <a:prstClr val="white">
                    <a:lumMod val="75000"/>
                  </a:prstClr>
                </a:solidFill>
                <a:latin typeface="Calibri"/>
              </a:rPr>
            </a:br>
            <a:endParaRPr lang="en-US" sz="2800" dirty="0">
              <a:solidFill>
                <a:prstClr val="white">
                  <a:lumMod val="75000"/>
                </a:prstClr>
              </a:solidFill>
              <a:latin typeface="Calibri"/>
            </a:endParaRPr>
          </a:p>
        </p:txBody>
      </p:sp>
    </p:spTree>
    <p:extLst>
      <p:ext uri="{BB962C8B-B14F-4D97-AF65-F5344CB8AC3E}">
        <p14:creationId xmlns:p14="http://schemas.microsoft.com/office/powerpoint/2010/main" val="16344971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fade">
                                      <p:cBhvr>
                                        <p:cTn id="1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26262"/>
            <a:ext cx="8229600" cy="610820"/>
          </a:xfrm>
        </p:spPr>
        <p:txBody>
          <a:bodyPr>
            <a:noAutofit/>
          </a:bodyPr>
          <a:lstStyle/>
          <a:p>
            <a:r>
              <a:rPr lang="en-US" dirty="0">
                <a:effectLst>
                  <a:outerShdw blurRad="38100" dist="38100" dir="2700000" algn="tl">
                    <a:srgbClr val="000000">
                      <a:alpha val="43137"/>
                    </a:srgbClr>
                  </a:outerShdw>
                </a:effectLst>
              </a:rPr>
              <a:t>Patents….</a:t>
            </a:r>
          </a:p>
        </p:txBody>
      </p:sp>
      <p:sp>
        <p:nvSpPr>
          <p:cNvPr id="3" name="Content Placeholder 2"/>
          <p:cNvSpPr>
            <a:spLocks noGrp="1"/>
          </p:cNvSpPr>
          <p:nvPr>
            <p:ph idx="1"/>
          </p:nvPr>
        </p:nvSpPr>
        <p:spPr>
          <a:xfrm>
            <a:off x="448965" y="1412777"/>
            <a:ext cx="8229600" cy="4764914"/>
          </a:xfrm>
        </p:spPr>
        <p:txBody>
          <a:bodyPr>
            <a:normAutofit/>
          </a:bodyPr>
          <a:lstStyle/>
          <a:p>
            <a:r>
              <a:rPr lang="en-US" sz="2400" dirty="0"/>
              <a:t>Patent holders receive exclusive rights to make, use, or sell a utility, design, or plant. </a:t>
            </a:r>
          </a:p>
          <a:p>
            <a:endParaRPr lang="en-US" sz="2400" dirty="0"/>
          </a:p>
          <a:p>
            <a:r>
              <a:rPr lang="en-US" sz="2400" dirty="0"/>
              <a:t>The patentee must file a detailed description of the invention which is published by the government.</a:t>
            </a:r>
          </a:p>
          <a:p>
            <a:pPr marL="0" indent="0">
              <a:buNone/>
            </a:pPr>
            <a:endParaRPr lang="en-US" sz="2400" dirty="0"/>
          </a:p>
          <a:p>
            <a:r>
              <a:rPr lang="en-US" sz="2400" dirty="0"/>
              <a:t>Public disclosure provides a reservoir of technical information.  </a:t>
            </a:r>
          </a:p>
          <a:p>
            <a:r>
              <a:rPr lang="en-US" sz="2400" dirty="0"/>
              <a:t>Some companies prefer to protect their inventions called </a:t>
            </a:r>
            <a:r>
              <a:rPr lang="en-US" sz="2400" i="1" dirty="0"/>
              <a:t>Trade Secrets</a:t>
            </a:r>
            <a:r>
              <a:rPr lang="en-US" sz="2400" dirty="0"/>
              <a:t> kept private to maintain a company’s competitive advantage.</a:t>
            </a:r>
          </a:p>
        </p:txBody>
      </p:sp>
      <p:sp>
        <p:nvSpPr>
          <p:cNvPr id="4" name="Date Placeholder 3"/>
          <p:cNvSpPr>
            <a:spLocks noGrp="1"/>
          </p:cNvSpPr>
          <p:nvPr>
            <p:ph type="dt" sz="half" idx="10"/>
          </p:nvPr>
        </p:nvSpPr>
        <p:spPr>
          <a:xfrm>
            <a:off x="971601" y="6453386"/>
            <a:ext cx="974816" cy="404614"/>
          </a:xfrm>
        </p:spPr>
        <p:txBody>
          <a:bodyPr/>
          <a:lstStyle/>
          <a:p>
            <a:pPr>
              <a:defRPr/>
            </a:pPr>
            <a:fld id="{28045CFD-DD6A-422D-A909-2C7DF0E28507}" type="datetime1">
              <a:rPr lang="en-US" smtClean="0"/>
              <a:t>8/10/2021</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29</a:t>
            </a:fld>
            <a:endParaRPr lang="en-GB" dirty="0"/>
          </a:p>
        </p:txBody>
      </p:sp>
    </p:spTree>
    <p:extLst>
      <p:ext uri="{BB962C8B-B14F-4D97-AF65-F5344CB8AC3E}">
        <p14:creationId xmlns:p14="http://schemas.microsoft.com/office/powerpoint/2010/main" val="36422921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739899" y="222399"/>
            <a:ext cx="7946901" cy="769441"/>
          </a:xfrm>
        </p:spPr>
        <p:txBody>
          <a:bodyPr/>
          <a:lstStyle/>
          <a:p>
            <a:pPr eaLnBrk="1" hangingPunct="1"/>
            <a:r>
              <a:rPr lang="en-US" dirty="0">
                <a:effectLst>
                  <a:outerShdw blurRad="38100" dist="38100" dir="2700000" algn="tl">
                    <a:srgbClr val="000000">
                      <a:alpha val="43137"/>
                    </a:srgbClr>
                  </a:outerShdw>
                </a:effectLst>
                <a:cs typeface="Arial" charset="0"/>
              </a:rPr>
              <a:t>Introduction</a:t>
            </a:r>
            <a:endParaRPr lang="en-GB" dirty="0">
              <a:effectLst>
                <a:outerShdw blurRad="38100" dist="38100" dir="2700000" algn="tl">
                  <a:srgbClr val="000000">
                    <a:alpha val="43137"/>
                  </a:srgbClr>
                </a:outerShdw>
              </a:effectLst>
              <a:cs typeface="Arial" charset="0"/>
            </a:endParaRPr>
          </a:p>
        </p:txBody>
      </p:sp>
      <p:sp>
        <p:nvSpPr>
          <p:cNvPr id="4101" name="Rectangle 3"/>
          <p:cNvSpPr>
            <a:spLocks noGrp="1" noChangeArrowheads="1"/>
          </p:cNvSpPr>
          <p:nvPr>
            <p:ph idx="1"/>
          </p:nvPr>
        </p:nvSpPr>
        <p:spPr>
          <a:xfrm>
            <a:off x="721593" y="1141785"/>
            <a:ext cx="7844571" cy="5184576"/>
          </a:xfrm>
        </p:spPr>
        <p:txBody>
          <a:bodyPr>
            <a:normAutofit fontScale="92500" lnSpcReduction="20000"/>
          </a:bodyPr>
          <a:lstStyle/>
          <a:p>
            <a:pPr marL="0" indent="0" algn="just">
              <a:buNone/>
            </a:pPr>
            <a:r>
              <a:rPr lang="en-US" sz="3000" dirty="0">
                <a:cs typeface="Arial" charset="0"/>
              </a:rPr>
              <a:t>If someone steals your bicycle, you no longer have it. If someone takes away a computer belonging to a company, the company no longer has it.</a:t>
            </a:r>
          </a:p>
          <a:p>
            <a:pPr marL="0" indent="0" algn="just">
              <a:buNone/>
            </a:pPr>
            <a:endParaRPr lang="en-US" sz="1900" dirty="0">
              <a:cs typeface="Arial" charset="0"/>
            </a:endParaRPr>
          </a:p>
          <a:p>
            <a:pPr marL="0" indent="0" algn="just">
              <a:buNone/>
            </a:pPr>
            <a:r>
              <a:rPr lang="en-US" sz="3000" dirty="0">
                <a:cs typeface="Arial" charset="0"/>
              </a:rPr>
              <a:t>If you invent a drug that will cure all known illnesses and leave the formula on  your desk, someone can come along, read the formula, remember it, and go away and make a fortune out of manufacturing the drug.</a:t>
            </a:r>
            <a:r>
              <a:rPr lang="en-US" sz="3200" dirty="0">
                <a:cs typeface="Arial" charset="0"/>
              </a:rPr>
              <a:t> </a:t>
            </a:r>
          </a:p>
          <a:p>
            <a:pPr marL="0" indent="0" algn="just">
              <a:buNone/>
            </a:pPr>
            <a:endParaRPr lang="en-US" sz="1600" dirty="0">
              <a:cs typeface="Arial" charset="0"/>
            </a:endParaRPr>
          </a:p>
          <a:p>
            <a:pPr marL="0" indent="0" algn="just">
              <a:buNone/>
            </a:pPr>
            <a:r>
              <a:rPr lang="en-US" sz="3000" dirty="0">
                <a:cs typeface="Arial" charset="0"/>
              </a:rPr>
              <a:t>But you still have the formula even though the other person now has it as well. This shows that the formula or any piece of information is not property in the same way that a bicycle is.</a:t>
            </a:r>
          </a:p>
        </p:txBody>
      </p:sp>
      <p:sp>
        <p:nvSpPr>
          <p:cNvPr id="4102" name="Date Placeholder 5"/>
          <p:cNvSpPr>
            <a:spLocks noGrp="1"/>
          </p:cNvSpPr>
          <p:nvPr>
            <p:ph type="dt" sz="half" idx="10"/>
          </p:nvPr>
        </p:nvSpPr>
        <p:spPr>
          <a:xfrm>
            <a:off x="971601" y="6453386"/>
            <a:ext cx="974816" cy="404614"/>
          </a:xfrm>
          <a:noFill/>
        </p:spPr>
        <p:txBody>
          <a:bodyPr/>
          <a:lstStyle/>
          <a:p>
            <a:fld id="{57ACFF08-56E0-49E6-9514-574C63F84081}" type="datetime1">
              <a:rPr lang="en-US" smtClean="0"/>
              <a:t>8/10/2021</a:t>
            </a:fld>
            <a:endParaRPr lang="en-GB" dirty="0"/>
          </a:p>
        </p:txBody>
      </p:sp>
      <p:sp>
        <p:nvSpPr>
          <p:cNvPr id="4098" name="Footer Placeholder 4"/>
          <p:cNvSpPr>
            <a:spLocks noGrp="1"/>
          </p:cNvSpPr>
          <p:nvPr>
            <p:ph type="ftr" sz="quarter" idx="11"/>
          </p:nvPr>
        </p:nvSpPr>
        <p:spPr>
          <a:noFill/>
        </p:spPr>
        <p:txBody>
          <a:bodyPr/>
          <a:lstStyle/>
          <a:p>
            <a:r>
              <a:rPr lang="en-US" dirty="0"/>
              <a:t>FAST-NUCES CS449-PIT </a:t>
            </a:r>
            <a:r>
              <a:rPr lang="en-US" dirty="0" smtClean="0"/>
              <a:t>[</a:t>
            </a:r>
            <a:r>
              <a:rPr lang="en-US" dirty="0" smtClean="0"/>
              <a:t>Fall-2020]</a:t>
            </a:r>
            <a:endParaRPr lang="en-GB" dirty="0"/>
          </a:p>
        </p:txBody>
      </p:sp>
      <p:sp>
        <p:nvSpPr>
          <p:cNvPr id="4099" name="Slide Number Placeholder 5"/>
          <p:cNvSpPr>
            <a:spLocks noGrp="1"/>
          </p:cNvSpPr>
          <p:nvPr>
            <p:ph type="sldNum" sz="quarter" idx="12"/>
          </p:nvPr>
        </p:nvSpPr>
        <p:spPr>
          <a:noFill/>
        </p:spPr>
        <p:txBody>
          <a:bodyPr/>
          <a:lstStyle/>
          <a:p>
            <a:fld id="{3F8DCA56-C595-4DF1-A187-EE4A3C1FBD0B}" type="slidenum">
              <a:rPr lang="en-GB" smtClean="0"/>
              <a:pPr/>
              <a:t>3</a:t>
            </a:fld>
            <a:endParaRPr lang="en-GB"/>
          </a:p>
        </p:txBody>
      </p:sp>
    </p:spTree>
    <p:extLst>
      <p:ext uri="{BB962C8B-B14F-4D97-AF65-F5344CB8AC3E}">
        <p14:creationId xmlns:p14="http://schemas.microsoft.com/office/powerpoint/2010/main" val="321359044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101">
                                            <p:txEl>
                                              <p:pRg st="4" end="4"/>
                                            </p:txEl>
                                          </p:spTgt>
                                        </p:tgtEl>
                                        <p:attrNameLst>
                                          <p:attrName>style.visibility</p:attrName>
                                        </p:attrNameLst>
                                      </p:cBhvr>
                                      <p:to>
                                        <p:strVal val="visible"/>
                                      </p:to>
                                    </p:set>
                                    <p:animEffect transition="in" filter="fade">
                                      <p:cBhvr>
                                        <p:cTn id="11" dur="500"/>
                                        <p:tgtEl>
                                          <p:spTgt spid="41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25214"/>
            <a:ext cx="8229600" cy="692696"/>
          </a:xfrm>
        </p:spPr>
        <p:txBody>
          <a:bodyPr>
            <a:normAutofit/>
          </a:bodyPr>
          <a:lstStyle/>
          <a:p>
            <a:r>
              <a:rPr lang="en-US" dirty="0">
                <a:effectLst>
                  <a:outerShdw blurRad="38100" dist="38100" dir="2700000" algn="tl">
                    <a:srgbClr val="000000">
                      <a:alpha val="43137"/>
                    </a:srgbClr>
                  </a:outerShdw>
                </a:effectLst>
              </a:rPr>
              <a:t>Types of patents</a:t>
            </a:r>
          </a:p>
        </p:txBody>
      </p:sp>
      <p:sp>
        <p:nvSpPr>
          <p:cNvPr id="3" name="Content Placeholder 2"/>
          <p:cNvSpPr>
            <a:spLocks noGrp="1"/>
          </p:cNvSpPr>
          <p:nvPr>
            <p:ph idx="1"/>
          </p:nvPr>
        </p:nvSpPr>
        <p:spPr>
          <a:xfrm>
            <a:off x="448965" y="1412776"/>
            <a:ext cx="8229600" cy="4943573"/>
          </a:xfrm>
        </p:spPr>
        <p:txBody>
          <a:bodyPr>
            <a:noAutofit/>
          </a:bodyPr>
          <a:lstStyle/>
          <a:p>
            <a:r>
              <a:rPr lang="en-US" sz="2400" b="1" dirty="0">
                <a:solidFill>
                  <a:srgbClr val="00B0F0"/>
                </a:solidFill>
              </a:rPr>
              <a:t>Utility patents</a:t>
            </a:r>
            <a:r>
              <a:rPr lang="en-US" sz="2400" dirty="0"/>
              <a:t> which may be granted to anyone who invents a machine, vital process, composition of matter, article of manufacture or any useful improvement thereof.</a:t>
            </a:r>
            <a:br>
              <a:rPr lang="en-US" sz="2400" dirty="0"/>
            </a:br>
            <a:endParaRPr lang="en-US" sz="2400" dirty="0"/>
          </a:p>
          <a:p>
            <a:r>
              <a:rPr lang="en-US" sz="2400" b="1" dirty="0">
                <a:solidFill>
                  <a:srgbClr val="00B0F0"/>
                </a:solidFill>
              </a:rPr>
              <a:t>Design patents</a:t>
            </a:r>
            <a:r>
              <a:rPr lang="en-US" sz="2400" dirty="0"/>
              <a:t> may be granted to anyone who creates a new, original design for an article of manufacture</a:t>
            </a:r>
          </a:p>
          <a:p>
            <a:pPr marL="0" indent="0">
              <a:buNone/>
            </a:pPr>
            <a:endParaRPr lang="en-US" sz="2400" dirty="0"/>
          </a:p>
          <a:p>
            <a:r>
              <a:rPr lang="en-US" sz="2400" b="1" dirty="0">
                <a:solidFill>
                  <a:srgbClr val="00B0F0"/>
                </a:solidFill>
              </a:rPr>
              <a:t>Plant patents</a:t>
            </a:r>
            <a:r>
              <a:rPr lang="en-US" sz="2400" dirty="0"/>
              <a:t> may also be granted to anyone who creates or discovers or reproduce any distinct and new variety of plant (Genetic Modification).</a:t>
            </a:r>
          </a:p>
        </p:txBody>
      </p:sp>
      <p:sp>
        <p:nvSpPr>
          <p:cNvPr id="4" name="Date Placeholder 3"/>
          <p:cNvSpPr>
            <a:spLocks noGrp="1"/>
          </p:cNvSpPr>
          <p:nvPr>
            <p:ph type="dt" sz="half" idx="10"/>
          </p:nvPr>
        </p:nvSpPr>
        <p:spPr>
          <a:xfrm>
            <a:off x="971601" y="6453386"/>
            <a:ext cx="974816" cy="404614"/>
          </a:xfrm>
        </p:spPr>
        <p:txBody>
          <a:bodyPr/>
          <a:lstStyle/>
          <a:p>
            <a:pPr>
              <a:defRPr/>
            </a:pPr>
            <a:fld id="{0C4C670A-771B-4811-90AD-8570F0106D47}" type="datetime1">
              <a:rPr lang="en-US" smtClean="0"/>
              <a:t>8/10/2021</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30</a:t>
            </a:fld>
            <a:endParaRPr lang="en-GB" dirty="0"/>
          </a:p>
        </p:txBody>
      </p:sp>
    </p:spTree>
    <p:extLst>
      <p:ext uri="{BB962C8B-B14F-4D97-AF65-F5344CB8AC3E}">
        <p14:creationId xmlns:p14="http://schemas.microsoft.com/office/powerpoint/2010/main" val="42665788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487"/>
            <a:ext cx="8229600" cy="610820"/>
          </a:xfrm>
        </p:spPr>
        <p:txBody>
          <a:bodyPr>
            <a:noAutofit/>
          </a:bodyPr>
          <a:lstStyle/>
          <a:p>
            <a:pPr algn="ctr"/>
            <a:r>
              <a:rPr lang="en-US" dirty="0">
                <a:effectLst>
                  <a:outerShdw blurRad="38100" dist="38100" dir="2700000" algn="tl">
                    <a:srgbClr val="000000">
                      <a:alpha val="43137"/>
                    </a:srgbClr>
                  </a:outerShdw>
                </a:effectLst>
              </a:rPr>
              <a:t>Example</a:t>
            </a:r>
          </a:p>
        </p:txBody>
      </p:sp>
      <p:pic>
        <p:nvPicPr>
          <p:cNvPr id="4" name="Picture 4" descr="transform"/>
          <p:cNvPicPr>
            <a:picLocks noGrp="1" noChangeAspect="1" noChangeArrowheads="1"/>
          </p:cNvPicPr>
          <p:nvPr>
            <p:ph idx="1"/>
          </p:nvPr>
        </p:nvPicPr>
        <p:blipFill>
          <a:blip r:embed="rId2" cstate="print"/>
          <a:srcRect/>
          <a:stretch>
            <a:fillRect/>
          </a:stretch>
        </p:blipFill>
        <p:spPr bwMode="auto">
          <a:xfrm>
            <a:off x="215516" y="883656"/>
            <a:ext cx="8712968" cy="5354381"/>
          </a:xfrm>
          <a:prstGeom prst="rect">
            <a:avLst/>
          </a:prstGeom>
          <a:noFill/>
          <a:ln w="22225">
            <a:solidFill>
              <a:schemeClr val="folHlink"/>
            </a:solidFill>
            <a:miter lim="800000"/>
            <a:headEnd/>
            <a:tailEnd/>
          </a:ln>
        </p:spPr>
      </p:pic>
      <p:sp>
        <p:nvSpPr>
          <p:cNvPr id="3" name="Date Placeholder 2"/>
          <p:cNvSpPr>
            <a:spLocks noGrp="1"/>
          </p:cNvSpPr>
          <p:nvPr>
            <p:ph type="dt" sz="half" idx="10"/>
          </p:nvPr>
        </p:nvSpPr>
        <p:spPr>
          <a:xfrm>
            <a:off x="971601" y="6453386"/>
            <a:ext cx="974816" cy="404614"/>
          </a:xfrm>
        </p:spPr>
        <p:txBody>
          <a:bodyPr/>
          <a:lstStyle/>
          <a:p>
            <a:pPr>
              <a:defRPr/>
            </a:pPr>
            <a:fld id="{3ED49CA2-C46D-4B47-B012-71FCD6DC7614}" type="datetime1">
              <a:rPr lang="en-US" smtClean="0"/>
              <a:t>8/10/2021</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31</a:t>
            </a:fld>
            <a:endParaRPr lang="en-GB" dirty="0"/>
          </a:p>
        </p:txBody>
      </p:sp>
    </p:spTree>
    <p:extLst>
      <p:ext uri="{BB962C8B-B14F-4D97-AF65-F5344CB8AC3E}">
        <p14:creationId xmlns:p14="http://schemas.microsoft.com/office/powerpoint/2010/main" val="422084676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36109" y="235529"/>
            <a:ext cx="7778750" cy="697519"/>
          </a:xfrm>
        </p:spPr>
        <p:txBody>
          <a:bodyPr>
            <a:normAutofit fontScale="90000"/>
          </a:bodyPr>
          <a:lstStyle/>
          <a:p>
            <a:pPr algn="ctr"/>
            <a:r>
              <a:rPr lang="en-US" dirty="0">
                <a:effectLst>
                  <a:outerShdw blurRad="38100" dist="38100" dir="2700000" algn="tl">
                    <a:srgbClr val="000000">
                      <a:alpha val="43137"/>
                    </a:srgbClr>
                  </a:outerShdw>
                </a:effectLst>
              </a:rPr>
              <a:t>TRADEMARKS AND TRADE NAMES</a:t>
            </a:r>
          </a:p>
        </p:txBody>
      </p:sp>
      <p:sp>
        <p:nvSpPr>
          <p:cNvPr id="25603" name="Rectangle 3"/>
          <p:cNvSpPr>
            <a:spLocks noGrp="1" noChangeArrowheads="1"/>
          </p:cNvSpPr>
          <p:nvPr>
            <p:ph idx="1"/>
          </p:nvPr>
        </p:nvSpPr>
        <p:spPr>
          <a:xfrm>
            <a:off x="457200" y="1439863"/>
            <a:ext cx="8229600" cy="4697412"/>
          </a:xfrm>
        </p:spPr>
        <p:txBody>
          <a:bodyPr>
            <a:normAutofit lnSpcReduction="10000"/>
          </a:bodyPr>
          <a:lstStyle/>
          <a:p>
            <a:pPr algn="just">
              <a:buFont typeface="Wingdings" pitchFamily="2" charset="2"/>
              <a:buChar char="ü"/>
            </a:pPr>
            <a:r>
              <a:rPr lang="en-US" sz="2800" dirty="0"/>
              <a:t>A </a:t>
            </a:r>
            <a:r>
              <a:rPr lang="en-US" sz="2800" b="1" dirty="0"/>
              <a:t>trademark</a:t>
            </a:r>
            <a:r>
              <a:rPr lang="en-US" sz="2800" dirty="0"/>
              <a:t> is a word, phrase, symbol or design, or a combination of words, phrases, symbols or designs, that identifies and distinguishes the source of the goods of one party from those of others.</a:t>
            </a:r>
          </a:p>
          <a:p>
            <a:pPr algn="just">
              <a:buFont typeface="Wingdings" pitchFamily="2" charset="2"/>
              <a:buChar char="ü"/>
            </a:pPr>
            <a:endParaRPr lang="en-US" sz="2800" dirty="0"/>
          </a:p>
          <a:p>
            <a:pPr algn="just">
              <a:buFont typeface="Wingdings" pitchFamily="2" charset="2"/>
              <a:buChar char="ü"/>
            </a:pPr>
            <a:r>
              <a:rPr lang="en-US" sz="2800" dirty="0"/>
              <a:t>Examples – </a:t>
            </a:r>
            <a:r>
              <a:rPr lang="en-US" sz="2800" i="1" dirty="0"/>
              <a:t>Reebok</a:t>
            </a:r>
            <a:r>
              <a:rPr lang="en-US" sz="2800" dirty="0"/>
              <a:t>, </a:t>
            </a:r>
            <a:r>
              <a:rPr lang="en-US" sz="2800" i="1" dirty="0"/>
              <a:t>Mc Donald’s</a:t>
            </a:r>
            <a:r>
              <a:rPr lang="en-US" sz="2800" dirty="0"/>
              <a:t>, </a:t>
            </a:r>
            <a:r>
              <a:rPr lang="en-US" sz="2800" i="1" dirty="0"/>
              <a:t>Nike</a:t>
            </a:r>
            <a:r>
              <a:rPr lang="en-US" sz="2800" dirty="0"/>
              <a:t>, </a:t>
            </a:r>
            <a:r>
              <a:rPr lang="en-US" sz="2800" i="1" dirty="0"/>
              <a:t>Levis</a:t>
            </a:r>
            <a:r>
              <a:rPr lang="en-US" sz="2800" dirty="0"/>
              <a:t> etc. </a:t>
            </a:r>
          </a:p>
          <a:p>
            <a:pPr algn="just">
              <a:buFont typeface="Wingdings" pitchFamily="2" charset="2"/>
              <a:buChar char="ü"/>
            </a:pPr>
            <a:endParaRPr lang="en-US" sz="2800" dirty="0"/>
          </a:p>
          <a:p>
            <a:pPr algn="just">
              <a:buFont typeface="Wingdings" pitchFamily="2" charset="2"/>
              <a:buChar char="ü"/>
            </a:pPr>
            <a:r>
              <a:rPr lang="en-US" sz="2800" dirty="0"/>
              <a:t>The Trade Marks law is contained in Trade Marks Act, 1999</a:t>
            </a:r>
          </a:p>
          <a:p>
            <a:endParaRPr lang="en-US" sz="2800" dirty="0"/>
          </a:p>
        </p:txBody>
      </p:sp>
      <p:sp>
        <p:nvSpPr>
          <p:cNvPr id="2" name="Date Placeholder 1"/>
          <p:cNvSpPr>
            <a:spLocks noGrp="1"/>
          </p:cNvSpPr>
          <p:nvPr>
            <p:ph type="dt" sz="half" idx="10"/>
          </p:nvPr>
        </p:nvSpPr>
        <p:spPr>
          <a:xfrm>
            <a:off x="971601" y="6453386"/>
            <a:ext cx="974816" cy="404614"/>
          </a:xfrm>
        </p:spPr>
        <p:txBody>
          <a:bodyPr/>
          <a:lstStyle/>
          <a:p>
            <a:pPr>
              <a:defRPr/>
            </a:pPr>
            <a:fld id="{A334FA71-7732-454A-9E0A-D9F8490C820E}" type="datetime1">
              <a:rPr lang="en-US" smtClean="0"/>
              <a:t>8/10/2021</a:t>
            </a:fld>
            <a:endParaRPr lang="en-GB" dirty="0"/>
          </a:p>
        </p:txBody>
      </p:sp>
      <p:sp>
        <p:nvSpPr>
          <p:cNvPr id="3" name="Footer Placeholder 2"/>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7" name="Slide Number Placeholder 5"/>
          <p:cNvSpPr>
            <a:spLocks noGrp="1"/>
          </p:cNvSpPr>
          <p:nvPr>
            <p:ph type="sldNum" sz="quarter" idx="12"/>
          </p:nvPr>
        </p:nvSpPr>
        <p:spPr/>
        <p:txBody>
          <a:bodyPr/>
          <a:lstStyle/>
          <a:p>
            <a:fld id="{A79E12D9-2E59-42FF-B283-94FE63223B41}" type="slidenum">
              <a:rPr lang="en-US"/>
              <a:pPr/>
              <a:t>32</a:t>
            </a:fld>
            <a:endParaRPr lang="en-US"/>
          </a:p>
        </p:txBody>
      </p:sp>
    </p:spTree>
    <p:extLst>
      <p:ext uri="{BB962C8B-B14F-4D97-AF65-F5344CB8AC3E}">
        <p14:creationId xmlns:p14="http://schemas.microsoft.com/office/powerpoint/2010/main" val="124539351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
            <a:ext cx="7772400" cy="695326"/>
          </a:xfrm>
        </p:spPr>
        <p:txBody>
          <a:bodyPr>
            <a:normAutofit fontScale="90000"/>
          </a:bodyPr>
          <a:lstStyle/>
          <a:p>
            <a:r>
              <a:rPr lang="en-US" dirty="0">
                <a:effectLst>
                  <a:outerShdw blurRad="38100" dist="38100" dir="2700000" algn="tl">
                    <a:srgbClr val="000000">
                      <a:alpha val="43137"/>
                    </a:srgbClr>
                  </a:outerShdw>
                </a:effectLst>
              </a:rPr>
              <a:t>TRADEMARKS</a:t>
            </a:r>
          </a:p>
        </p:txBody>
      </p:sp>
      <p:pic>
        <p:nvPicPr>
          <p:cNvPr id="135170" name="Picture 2" descr="http://redstarresume.files.wordpress.com/2010/05/69321_21.jpg"/>
          <p:cNvPicPr>
            <a:picLocks noChangeAspect="1" noChangeArrowheads="1"/>
          </p:cNvPicPr>
          <p:nvPr/>
        </p:nvPicPr>
        <p:blipFill>
          <a:blip r:embed="rId2" cstate="print"/>
          <a:srcRect/>
          <a:stretch>
            <a:fillRect/>
          </a:stretch>
        </p:blipFill>
        <p:spPr bwMode="auto">
          <a:xfrm>
            <a:off x="1033463" y="1924050"/>
            <a:ext cx="2171700" cy="1933576"/>
          </a:xfrm>
          <a:prstGeom prst="rect">
            <a:avLst/>
          </a:prstGeom>
          <a:noFill/>
        </p:spPr>
      </p:pic>
      <p:pic>
        <p:nvPicPr>
          <p:cNvPr id="135172" name="Picture 4" descr="http://entertainmentagentblog.com/wp-content/uploads/2010/06/nike-just-do-it2.jpg"/>
          <p:cNvPicPr>
            <a:picLocks noChangeAspect="1" noChangeArrowheads="1"/>
          </p:cNvPicPr>
          <p:nvPr/>
        </p:nvPicPr>
        <p:blipFill>
          <a:blip r:embed="rId3" cstate="print"/>
          <a:srcRect/>
          <a:stretch>
            <a:fillRect/>
          </a:stretch>
        </p:blipFill>
        <p:spPr bwMode="auto">
          <a:xfrm>
            <a:off x="5223632" y="776288"/>
            <a:ext cx="2895600" cy="2895600"/>
          </a:xfrm>
          <a:prstGeom prst="rect">
            <a:avLst/>
          </a:prstGeom>
          <a:noFill/>
        </p:spPr>
      </p:pic>
      <p:pic>
        <p:nvPicPr>
          <p:cNvPr id="135174" name="Picture 6" descr="http://4.bp.blogspot.com/_k9mUv3KvFh0/R5AuJZFEmyI/AAAAAAAAAQU/AynU8H7iNE0/s400/intel-inside.bmp"/>
          <p:cNvPicPr>
            <a:picLocks noChangeAspect="1" noChangeArrowheads="1"/>
          </p:cNvPicPr>
          <p:nvPr/>
        </p:nvPicPr>
        <p:blipFill>
          <a:blip r:embed="rId4" cstate="print"/>
          <a:srcRect/>
          <a:stretch>
            <a:fillRect/>
          </a:stretch>
        </p:blipFill>
        <p:spPr bwMode="auto">
          <a:xfrm>
            <a:off x="5617183" y="3744774"/>
            <a:ext cx="2514600" cy="2046426"/>
          </a:xfrm>
          <a:prstGeom prst="rect">
            <a:avLst/>
          </a:prstGeom>
          <a:noFill/>
        </p:spPr>
      </p:pic>
      <p:pic>
        <p:nvPicPr>
          <p:cNvPr id="135176" name="Picture 8" descr="http://www.yourtrademarkattorney.com/blog/wp-content/uploads/2010/12/disney.jpg"/>
          <p:cNvPicPr>
            <a:picLocks noChangeAspect="1" noChangeArrowheads="1"/>
          </p:cNvPicPr>
          <p:nvPr/>
        </p:nvPicPr>
        <p:blipFill>
          <a:blip r:embed="rId5" cstate="print"/>
          <a:srcRect/>
          <a:stretch>
            <a:fillRect/>
          </a:stretch>
        </p:blipFill>
        <p:spPr bwMode="auto">
          <a:xfrm>
            <a:off x="1033462" y="3962400"/>
            <a:ext cx="2776537" cy="1762126"/>
          </a:xfrm>
          <a:prstGeom prst="rect">
            <a:avLst/>
          </a:prstGeom>
          <a:noFill/>
        </p:spPr>
      </p:pic>
      <p:pic>
        <p:nvPicPr>
          <p:cNvPr id="135178" name="Picture 10" descr="http://redstarresume.files.wordpress.com/2010/05/ebay1.jpg?w=130&amp;h=113"/>
          <p:cNvPicPr>
            <a:picLocks noChangeAspect="1" noChangeArrowheads="1"/>
          </p:cNvPicPr>
          <p:nvPr/>
        </p:nvPicPr>
        <p:blipFill>
          <a:blip r:embed="rId6" cstate="print"/>
          <a:srcRect/>
          <a:stretch>
            <a:fillRect/>
          </a:stretch>
        </p:blipFill>
        <p:spPr bwMode="auto">
          <a:xfrm>
            <a:off x="3384477" y="1433511"/>
            <a:ext cx="1762125" cy="1762127"/>
          </a:xfrm>
          <a:prstGeom prst="rect">
            <a:avLst/>
          </a:prstGeom>
          <a:noFill/>
        </p:spPr>
      </p:pic>
      <p:pic>
        <p:nvPicPr>
          <p:cNvPr id="135180" name="Picture 12" descr="http://redstarresume.files.wordpress.com/2010/05/imagescarppb4b1.jpg?w=124&amp;h=70"/>
          <p:cNvPicPr>
            <a:picLocks noChangeAspect="1" noChangeArrowheads="1"/>
          </p:cNvPicPr>
          <p:nvPr/>
        </p:nvPicPr>
        <p:blipFill>
          <a:blip r:embed="rId7" cstate="print"/>
          <a:srcRect/>
          <a:stretch>
            <a:fillRect/>
          </a:stretch>
        </p:blipFill>
        <p:spPr bwMode="auto">
          <a:xfrm>
            <a:off x="1181930" y="1133476"/>
            <a:ext cx="1446140" cy="685800"/>
          </a:xfrm>
          <a:prstGeom prst="rect">
            <a:avLst/>
          </a:prstGeom>
          <a:noFill/>
        </p:spPr>
      </p:pic>
      <p:pic>
        <p:nvPicPr>
          <p:cNvPr id="135182" name="Picture 14" descr="http://redstarresume.files.wordpress.com/2010/05/google1.jpg?w=148&amp;h=80"/>
          <p:cNvPicPr>
            <a:picLocks noChangeAspect="1" noChangeArrowheads="1"/>
          </p:cNvPicPr>
          <p:nvPr/>
        </p:nvPicPr>
        <p:blipFill>
          <a:blip r:embed="rId8" cstate="print"/>
          <a:srcRect/>
          <a:stretch>
            <a:fillRect/>
          </a:stretch>
        </p:blipFill>
        <p:spPr bwMode="auto">
          <a:xfrm>
            <a:off x="3943350" y="3781595"/>
            <a:ext cx="1409700" cy="638175"/>
          </a:xfrm>
          <a:prstGeom prst="rect">
            <a:avLst/>
          </a:prstGeom>
          <a:noFill/>
        </p:spPr>
      </p:pic>
      <p:pic>
        <p:nvPicPr>
          <p:cNvPr id="135184" name="Picture 16" descr="http://redstarresume.files.wordpress.com/2010/05/nescafe1.jpg?w=134&amp;h=94"/>
          <p:cNvPicPr>
            <a:picLocks noChangeAspect="1" noChangeArrowheads="1"/>
          </p:cNvPicPr>
          <p:nvPr/>
        </p:nvPicPr>
        <p:blipFill>
          <a:blip r:embed="rId9" cstate="print"/>
          <a:srcRect/>
          <a:stretch>
            <a:fillRect/>
          </a:stretch>
        </p:blipFill>
        <p:spPr bwMode="auto">
          <a:xfrm>
            <a:off x="2014538" y="5829300"/>
            <a:ext cx="1190625" cy="342901"/>
          </a:xfrm>
          <a:prstGeom prst="rect">
            <a:avLst/>
          </a:prstGeom>
          <a:noFill/>
        </p:spPr>
      </p:pic>
      <p:pic>
        <p:nvPicPr>
          <p:cNvPr id="135186" name="Picture 18" descr="http://redstarresume.files.wordpress.com/2010/05/imagescavmc3341.jpg?w=149&amp;h=116"/>
          <p:cNvPicPr>
            <a:picLocks noChangeAspect="1" noChangeArrowheads="1"/>
          </p:cNvPicPr>
          <p:nvPr/>
        </p:nvPicPr>
        <p:blipFill>
          <a:blip r:embed="rId10" cstate="print"/>
          <a:srcRect/>
          <a:stretch>
            <a:fillRect/>
          </a:stretch>
        </p:blipFill>
        <p:spPr bwMode="auto">
          <a:xfrm>
            <a:off x="4236418" y="4810122"/>
            <a:ext cx="1104900" cy="1104901"/>
          </a:xfrm>
          <a:prstGeom prst="rect">
            <a:avLst/>
          </a:prstGeom>
          <a:noFill/>
        </p:spPr>
      </p:pic>
    </p:spTree>
    <p:extLst>
      <p:ext uri="{BB962C8B-B14F-4D97-AF65-F5344CB8AC3E}">
        <p14:creationId xmlns:p14="http://schemas.microsoft.com/office/powerpoint/2010/main" val="16439441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180"/>
                                        </p:tgtEl>
                                        <p:attrNameLst>
                                          <p:attrName>style.visibility</p:attrName>
                                        </p:attrNameLst>
                                      </p:cBhvr>
                                      <p:to>
                                        <p:strVal val="visible"/>
                                      </p:to>
                                    </p:set>
                                    <p:animEffect transition="in" filter="fade">
                                      <p:cBhvr>
                                        <p:cTn id="7" dur="10"/>
                                        <p:tgtEl>
                                          <p:spTgt spid="135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5178"/>
                                        </p:tgtEl>
                                        <p:attrNameLst>
                                          <p:attrName>style.visibility</p:attrName>
                                        </p:attrNameLst>
                                      </p:cBhvr>
                                      <p:to>
                                        <p:strVal val="visible"/>
                                      </p:to>
                                    </p:set>
                                    <p:animEffect transition="in" filter="fade">
                                      <p:cBhvr>
                                        <p:cTn id="12" dur="500"/>
                                        <p:tgtEl>
                                          <p:spTgt spid="1351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5170"/>
                                        </p:tgtEl>
                                        <p:attrNameLst>
                                          <p:attrName>style.visibility</p:attrName>
                                        </p:attrNameLst>
                                      </p:cBhvr>
                                      <p:to>
                                        <p:strVal val="visible"/>
                                      </p:to>
                                    </p:set>
                                    <p:animEffect transition="in" filter="fade">
                                      <p:cBhvr>
                                        <p:cTn id="17" dur="500"/>
                                        <p:tgtEl>
                                          <p:spTgt spid="1351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5172"/>
                                        </p:tgtEl>
                                        <p:attrNameLst>
                                          <p:attrName>style.visibility</p:attrName>
                                        </p:attrNameLst>
                                      </p:cBhvr>
                                      <p:to>
                                        <p:strVal val="visible"/>
                                      </p:to>
                                    </p:set>
                                    <p:animEffect transition="in" filter="fade">
                                      <p:cBhvr>
                                        <p:cTn id="22" dur="500"/>
                                        <p:tgtEl>
                                          <p:spTgt spid="1351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5176"/>
                                        </p:tgtEl>
                                        <p:attrNameLst>
                                          <p:attrName>style.visibility</p:attrName>
                                        </p:attrNameLst>
                                      </p:cBhvr>
                                      <p:to>
                                        <p:strVal val="visible"/>
                                      </p:to>
                                    </p:set>
                                    <p:animEffect transition="in" filter="fade">
                                      <p:cBhvr>
                                        <p:cTn id="27" dur="500"/>
                                        <p:tgtEl>
                                          <p:spTgt spid="13517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5182"/>
                                        </p:tgtEl>
                                        <p:attrNameLst>
                                          <p:attrName>style.visibility</p:attrName>
                                        </p:attrNameLst>
                                      </p:cBhvr>
                                      <p:to>
                                        <p:strVal val="visible"/>
                                      </p:to>
                                    </p:set>
                                    <p:animEffect transition="in" filter="fade">
                                      <p:cBhvr>
                                        <p:cTn id="32" dur="500"/>
                                        <p:tgtEl>
                                          <p:spTgt spid="13518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5174"/>
                                        </p:tgtEl>
                                        <p:attrNameLst>
                                          <p:attrName>style.visibility</p:attrName>
                                        </p:attrNameLst>
                                      </p:cBhvr>
                                      <p:to>
                                        <p:strVal val="visible"/>
                                      </p:to>
                                    </p:set>
                                    <p:animEffect transition="in" filter="fade">
                                      <p:cBhvr>
                                        <p:cTn id="37" dur="500"/>
                                        <p:tgtEl>
                                          <p:spTgt spid="13517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5186"/>
                                        </p:tgtEl>
                                        <p:attrNameLst>
                                          <p:attrName>style.visibility</p:attrName>
                                        </p:attrNameLst>
                                      </p:cBhvr>
                                      <p:to>
                                        <p:strVal val="visible"/>
                                      </p:to>
                                    </p:set>
                                    <p:animEffect transition="in" filter="fade">
                                      <p:cBhvr>
                                        <p:cTn id="42" dur="500"/>
                                        <p:tgtEl>
                                          <p:spTgt spid="13518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5184"/>
                                        </p:tgtEl>
                                        <p:attrNameLst>
                                          <p:attrName>style.visibility</p:attrName>
                                        </p:attrNameLst>
                                      </p:cBhvr>
                                      <p:to>
                                        <p:strVal val="visible"/>
                                      </p:to>
                                    </p:set>
                                    <p:animEffect transition="in" filter="fade">
                                      <p:cBhvr>
                                        <p:cTn id="47" dur="500"/>
                                        <p:tgtEl>
                                          <p:spTgt spid="135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41665" y="163878"/>
            <a:ext cx="7767637" cy="692696"/>
          </a:xfrm>
        </p:spPr>
        <p:txBody>
          <a:bodyPr>
            <a:normAutofit/>
          </a:bodyPr>
          <a:lstStyle/>
          <a:p>
            <a:pPr algn="ctr"/>
            <a:r>
              <a:rPr lang="en-US" dirty="0">
                <a:effectLst>
                  <a:outerShdw blurRad="38100" dist="38100" dir="2700000" algn="tl">
                    <a:srgbClr val="000000">
                      <a:alpha val="43137"/>
                    </a:srgbClr>
                  </a:outerShdw>
                </a:effectLst>
              </a:rPr>
              <a:t>TRADEMARKS</a:t>
            </a:r>
          </a:p>
        </p:txBody>
      </p:sp>
      <p:sp>
        <p:nvSpPr>
          <p:cNvPr id="63491" name="Rectangle 3"/>
          <p:cNvSpPr>
            <a:spLocks noGrp="1" noChangeArrowheads="1"/>
          </p:cNvSpPr>
          <p:nvPr>
            <p:ph idx="1"/>
          </p:nvPr>
        </p:nvSpPr>
        <p:spPr>
          <a:xfrm>
            <a:off x="641665" y="1340769"/>
            <a:ext cx="8250814" cy="4836922"/>
          </a:xfrm>
        </p:spPr>
        <p:txBody>
          <a:bodyPr>
            <a:normAutofit lnSpcReduction="10000"/>
          </a:bodyPr>
          <a:lstStyle/>
          <a:p>
            <a:r>
              <a:rPr lang="en-US" sz="2400" dirty="0">
                <a:solidFill>
                  <a:schemeClr val="tx1"/>
                </a:solidFill>
              </a:rPr>
              <a:t>Trademarks must be clear and distinct from each other</a:t>
            </a:r>
          </a:p>
          <a:p>
            <a:r>
              <a:rPr lang="en-US" sz="2400" dirty="0">
                <a:solidFill>
                  <a:schemeClr val="tx1"/>
                </a:solidFill>
              </a:rPr>
              <a:t>Trademark may also be three-dimensional (e.g. neck of bottle)</a:t>
            </a:r>
          </a:p>
          <a:p>
            <a:r>
              <a:rPr lang="en-US" sz="2400" dirty="0">
                <a:solidFill>
                  <a:schemeClr val="tx1"/>
                </a:solidFill>
              </a:rPr>
              <a:t>Comparative advertising is allowed</a:t>
            </a:r>
          </a:p>
          <a:p>
            <a:endParaRPr lang="en-US" sz="2400" dirty="0">
              <a:solidFill>
                <a:schemeClr val="tx1"/>
              </a:solidFill>
            </a:endParaRPr>
          </a:p>
          <a:p>
            <a:pPr>
              <a:buFont typeface="Wingdings" panose="05000000000000000000" pitchFamily="2" charset="2"/>
              <a:buChar char="v"/>
            </a:pPr>
            <a:r>
              <a:rPr lang="en-US" sz="2400" b="1" dirty="0">
                <a:solidFill>
                  <a:schemeClr val="tx1"/>
                </a:solidFill>
              </a:rPr>
              <a:t>To register a trade mark , the mark must be:-</a:t>
            </a:r>
          </a:p>
          <a:p>
            <a:pPr>
              <a:buFont typeface="Wingdings" panose="05000000000000000000" pitchFamily="2" charset="2"/>
              <a:buChar char="v"/>
            </a:pPr>
            <a:endParaRPr lang="en-US" sz="2400" b="1" dirty="0">
              <a:solidFill>
                <a:schemeClr val="tx1"/>
              </a:solidFill>
            </a:endParaRPr>
          </a:p>
          <a:p>
            <a:pPr marL="0" indent="0">
              <a:buNone/>
            </a:pPr>
            <a:r>
              <a:rPr lang="en-US" sz="2400" dirty="0">
                <a:solidFill>
                  <a:schemeClr val="tx1"/>
                </a:solidFill>
              </a:rPr>
              <a:t>distinctive,  and</a:t>
            </a:r>
            <a:r>
              <a:rPr lang="en-US" sz="2400" b="1" dirty="0">
                <a:solidFill>
                  <a:schemeClr val="tx1"/>
                </a:solidFill>
              </a:rPr>
              <a:t>, </a:t>
            </a:r>
            <a:r>
              <a:rPr lang="en-US" sz="2400" dirty="0">
                <a:solidFill>
                  <a:schemeClr val="tx1"/>
                </a:solidFill>
              </a:rPr>
              <a:t>not deceptive, or contrary to law or morality, and,</a:t>
            </a:r>
            <a:r>
              <a:rPr lang="en-US" sz="2400" b="1" dirty="0">
                <a:solidFill>
                  <a:schemeClr val="tx1"/>
                </a:solidFill>
              </a:rPr>
              <a:t> </a:t>
            </a:r>
          </a:p>
          <a:p>
            <a:pPr marL="0" indent="0">
              <a:buNone/>
            </a:pPr>
            <a:r>
              <a:rPr lang="en-US" sz="2400" dirty="0">
                <a:solidFill>
                  <a:schemeClr val="tx1"/>
                </a:solidFill>
              </a:rPr>
              <a:t>It must not be identical or similar to any earlier marks for the same or similar goods.</a:t>
            </a:r>
          </a:p>
          <a:p>
            <a:endParaRPr lang="en-US" dirty="0">
              <a:solidFill>
                <a:srgbClr val="FFC000"/>
              </a:solidFill>
            </a:endParaRPr>
          </a:p>
          <a:p>
            <a:endParaRPr lang="en-US" dirty="0"/>
          </a:p>
          <a:p>
            <a:endParaRPr lang="en-US" dirty="0"/>
          </a:p>
        </p:txBody>
      </p:sp>
      <p:sp>
        <p:nvSpPr>
          <p:cNvPr id="2" name="Date Placeholder 1"/>
          <p:cNvSpPr>
            <a:spLocks noGrp="1"/>
          </p:cNvSpPr>
          <p:nvPr>
            <p:ph type="dt" sz="half" idx="10"/>
          </p:nvPr>
        </p:nvSpPr>
        <p:spPr>
          <a:xfrm>
            <a:off x="971601" y="6453386"/>
            <a:ext cx="974816" cy="404614"/>
          </a:xfrm>
        </p:spPr>
        <p:txBody>
          <a:bodyPr/>
          <a:lstStyle/>
          <a:p>
            <a:pPr>
              <a:defRPr/>
            </a:pPr>
            <a:fld id="{1B3EFA12-372A-4387-ACF9-8B1C665CF703}" type="datetime1">
              <a:rPr lang="en-US" smtClean="0"/>
              <a:t>8/10/2021</a:t>
            </a:fld>
            <a:endParaRPr lang="en-GB" dirty="0"/>
          </a:p>
        </p:txBody>
      </p:sp>
      <p:sp>
        <p:nvSpPr>
          <p:cNvPr id="3" name="Footer Placeholder 2"/>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7" name="Slide Number Placeholder 5"/>
          <p:cNvSpPr>
            <a:spLocks noGrp="1"/>
          </p:cNvSpPr>
          <p:nvPr>
            <p:ph type="sldNum" sz="quarter" idx="12"/>
          </p:nvPr>
        </p:nvSpPr>
        <p:spPr/>
        <p:txBody>
          <a:bodyPr/>
          <a:lstStyle/>
          <a:p>
            <a:fld id="{460760FE-6574-4BEE-B77A-05EAFD0A71B5}" type="slidenum">
              <a:rPr lang="en-US"/>
              <a:pPr/>
              <a:t>34</a:t>
            </a:fld>
            <a:endParaRPr lang="en-US"/>
          </a:p>
        </p:txBody>
      </p:sp>
    </p:spTree>
    <p:extLst>
      <p:ext uri="{BB962C8B-B14F-4D97-AF65-F5344CB8AC3E}">
        <p14:creationId xmlns:p14="http://schemas.microsoft.com/office/powerpoint/2010/main" val="107473020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Effect transition="in" filter="fade">
                                      <p:cBhvr>
                                        <p:cTn id="7" dur="500"/>
                                        <p:tgtEl>
                                          <p:spTgt spid="634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491">
                                            <p:txEl>
                                              <p:pRg st="2" end="2"/>
                                            </p:txEl>
                                          </p:spTgt>
                                        </p:tgtEl>
                                        <p:attrNameLst>
                                          <p:attrName>style.visibility</p:attrName>
                                        </p:attrNameLst>
                                      </p:cBhvr>
                                      <p:to>
                                        <p:strVal val="visible"/>
                                      </p:to>
                                    </p:set>
                                    <p:animEffect transition="in" filter="fade">
                                      <p:cBhvr>
                                        <p:cTn id="12" dur="500"/>
                                        <p:tgtEl>
                                          <p:spTgt spid="634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animEffect transition="in" filter="fade">
                                      <p:cBhvr>
                                        <p:cTn id="17" dur="500"/>
                                        <p:tgtEl>
                                          <p:spTgt spid="6349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3491">
                                            <p:txEl>
                                              <p:pRg st="6" end="6"/>
                                            </p:txEl>
                                          </p:spTgt>
                                        </p:tgtEl>
                                        <p:attrNameLst>
                                          <p:attrName>style.visibility</p:attrName>
                                        </p:attrNameLst>
                                      </p:cBhvr>
                                      <p:to>
                                        <p:strVal val="visible"/>
                                      </p:to>
                                    </p:set>
                                    <p:animEffect transition="in" filter="fade">
                                      <p:cBhvr>
                                        <p:cTn id="22" dur="500"/>
                                        <p:tgtEl>
                                          <p:spTgt spid="6349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3491">
                                            <p:txEl>
                                              <p:pRg st="7" end="7"/>
                                            </p:txEl>
                                          </p:spTgt>
                                        </p:tgtEl>
                                        <p:attrNameLst>
                                          <p:attrName>style.visibility</p:attrName>
                                        </p:attrNameLst>
                                      </p:cBhvr>
                                      <p:to>
                                        <p:strVal val="visible"/>
                                      </p:to>
                                    </p:set>
                                    <p:animEffect transition="in" filter="fade">
                                      <p:cBhvr>
                                        <p:cTn id="27" dur="500"/>
                                        <p:tgtEl>
                                          <p:spTgt spid="634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11560" y="245026"/>
            <a:ext cx="8229600" cy="610820"/>
          </a:xfrm>
        </p:spPr>
        <p:txBody>
          <a:bodyPr>
            <a:normAutofit fontScale="90000"/>
          </a:bodyPr>
          <a:lstStyle/>
          <a:p>
            <a:r>
              <a:rPr lang="en-US" b="1" dirty="0"/>
              <a:t>Trademarks can be …</a:t>
            </a:r>
          </a:p>
        </p:txBody>
      </p:sp>
      <p:sp>
        <p:nvSpPr>
          <p:cNvPr id="97283" name="Rectangle 3"/>
          <p:cNvSpPr>
            <a:spLocks noGrp="1" noChangeArrowheads="1"/>
          </p:cNvSpPr>
          <p:nvPr>
            <p:ph idx="1"/>
          </p:nvPr>
        </p:nvSpPr>
        <p:spPr>
          <a:xfrm>
            <a:off x="755576" y="1524000"/>
            <a:ext cx="7855024" cy="4525963"/>
          </a:xfrm>
        </p:spPr>
        <p:txBody>
          <a:bodyPr>
            <a:normAutofit/>
          </a:bodyPr>
          <a:lstStyle/>
          <a:p>
            <a:r>
              <a:rPr lang="en-US" sz="2400" dirty="0"/>
              <a:t>words</a:t>
            </a:r>
          </a:p>
          <a:p>
            <a:pPr lvl="1"/>
            <a:r>
              <a:rPr lang="en-US" sz="2400" dirty="0"/>
              <a:t>Coca Cola</a:t>
            </a:r>
          </a:p>
          <a:p>
            <a:r>
              <a:rPr lang="en-US" sz="2400" dirty="0"/>
              <a:t>phrases</a:t>
            </a:r>
          </a:p>
          <a:p>
            <a:pPr lvl="1"/>
            <a:r>
              <a:rPr lang="en-US" sz="2400" dirty="0"/>
              <a:t>“Have it your way”</a:t>
            </a:r>
          </a:p>
          <a:p>
            <a:r>
              <a:rPr lang="en-US" sz="2400" dirty="0"/>
              <a:t>symbols</a:t>
            </a:r>
          </a:p>
          <a:p>
            <a:pPr lvl="1"/>
            <a:endParaRPr lang="en-US" sz="2400" dirty="0"/>
          </a:p>
          <a:p>
            <a:r>
              <a:rPr lang="en-US" sz="2400" dirty="0"/>
              <a:t>sounds</a:t>
            </a:r>
          </a:p>
          <a:p>
            <a:pPr lvl="1"/>
            <a:endParaRPr lang="en-US" sz="2400" dirty="0"/>
          </a:p>
        </p:txBody>
      </p:sp>
      <p:sp>
        <p:nvSpPr>
          <p:cNvPr id="2" name="Date Placeholder 1"/>
          <p:cNvSpPr>
            <a:spLocks noGrp="1"/>
          </p:cNvSpPr>
          <p:nvPr>
            <p:ph type="dt" sz="half" idx="10"/>
          </p:nvPr>
        </p:nvSpPr>
        <p:spPr/>
        <p:txBody>
          <a:bodyPr/>
          <a:lstStyle/>
          <a:p>
            <a:pPr>
              <a:defRPr/>
            </a:pPr>
            <a:fld id="{7B74316D-749F-4149-B3E6-EDA4903B1F24}" type="datetime1">
              <a:rPr lang="en-US" smtClean="0"/>
              <a:t>8/10/2021</a:t>
            </a:fld>
            <a:endParaRPr lang="en-GB" dirty="0"/>
          </a:p>
        </p:txBody>
      </p:sp>
      <p:sp>
        <p:nvSpPr>
          <p:cNvPr id="3" name="Footer Placeholder 2"/>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4" name="Slide Number Placeholder 3"/>
          <p:cNvSpPr>
            <a:spLocks noGrp="1"/>
          </p:cNvSpPr>
          <p:nvPr>
            <p:ph type="sldNum" sz="quarter" idx="12"/>
          </p:nvPr>
        </p:nvSpPr>
        <p:spPr/>
        <p:txBody>
          <a:bodyPr/>
          <a:lstStyle/>
          <a:p>
            <a:pPr>
              <a:defRPr/>
            </a:pPr>
            <a:fld id="{7C3995B0-1D2E-4DDC-BC34-E94122BB0B4E}" type="slidenum">
              <a:rPr lang="en-GB" smtClean="0"/>
              <a:pPr>
                <a:defRPr/>
              </a:pPr>
              <a:t>35</a:t>
            </a:fld>
            <a:r>
              <a:rPr lang="en-GB" dirty="0"/>
              <a:t>[E-2]</a:t>
            </a:r>
          </a:p>
        </p:txBody>
      </p:sp>
      <p:pic>
        <p:nvPicPr>
          <p:cNvPr id="97286" name="Picture 6" descr="nikeswish"/>
          <p:cNvPicPr>
            <a:picLocks noChangeAspect="1" noChangeArrowheads="1"/>
          </p:cNvPicPr>
          <p:nvPr/>
        </p:nvPicPr>
        <p:blipFill>
          <a:blip r:embed="rId4" cstate="print"/>
          <a:srcRect/>
          <a:stretch>
            <a:fillRect/>
          </a:stretch>
        </p:blipFill>
        <p:spPr bwMode="auto">
          <a:xfrm>
            <a:off x="2923629" y="3295476"/>
            <a:ext cx="685800" cy="514350"/>
          </a:xfrm>
          <a:prstGeom prst="rect">
            <a:avLst/>
          </a:prstGeom>
          <a:noFill/>
        </p:spPr>
      </p:pic>
      <p:pic>
        <p:nvPicPr>
          <p:cNvPr id="5" name="Best Airtel Rtone">
            <a:hlinkClick r:id="" action="ppaction://media"/>
            <a:extLst>
              <a:ext uri="{FF2B5EF4-FFF2-40B4-BE49-F238E27FC236}">
                <a16:creationId xmlns:a16="http://schemas.microsoft.com/office/drawing/2014/main" id="{1C42DABF-434C-4A1F-AB26-9539F323FD3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923083" y="4213249"/>
            <a:ext cx="609600" cy="609600"/>
          </a:xfrm>
          <a:prstGeom prst="rect">
            <a:avLst/>
          </a:prstGeom>
        </p:spPr>
      </p:pic>
    </p:spTree>
    <p:extLst>
      <p:ext uri="{BB962C8B-B14F-4D97-AF65-F5344CB8AC3E}">
        <p14:creationId xmlns:p14="http://schemas.microsoft.com/office/powerpoint/2010/main" val="24344973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2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7283">
                                            <p:txEl>
                                              <p:pRg st="6" end="6"/>
                                            </p:txEl>
                                          </p:spTgt>
                                        </p:tgtEl>
                                        <p:attrNameLst>
                                          <p:attrName>style.visibility</p:attrName>
                                        </p:attrNameLst>
                                      </p:cBhvr>
                                      <p:to>
                                        <p:strVal val="visible"/>
                                      </p:to>
                                    </p:set>
                                    <p:anim calcmode="lin" valueType="num">
                                      <p:cBhvr additive="base">
                                        <p:cTn id="27" dur="500" fill="hold"/>
                                        <p:tgtEl>
                                          <p:spTgt spid="9728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72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mediacall" presetSubtype="0" fill="hold" nodeType="clickEffect">
                                  <p:stCondLst>
                                    <p:cond delay="0"/>
                                  </p:stCondLst>
                                  <p:childTnLst>
                                    <p:cmd type="call" cmd="playFrom(0.0)">
                                      <p:cBhvr>
                                        <p:cTn id="32" dur="2575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33" fill="hold" display="0">
                  <p:stCondLst>
                    <p:cond delay="indefinite"/>
                  </p:stCondLst>
                  <p:endCondLst>
                    <p:cond evt="onStopAudio" delay="0">
                      <p:tgtEl>
                        <p:sldTgt/>
                      </p:tgtEl>
                    </p:cond>
                  </p:endCondLst>
                </p:cTn>
                <p:tgtEl>
                  <p:spTgt spid="5"/>
                </p:tgtEl>
              </p:cMediaNode>
            </p:audio>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021283" y="476672"/>
            <a:ext cx="6984776" cy="610820"/>
          </a:xfrm>
        </p:spPr>
        <p:txBody>
          <a:bodyPr>
            <a:normAutofit fontScale="90000"/>
          </a:bodyPr>
          <a:lstStyle/>
          <a:p>
            <a:pPr algn="ctr"/>
            <a:r>
              <a:rPr lang="en-US" b="1" dirty="0"/>
              <a:t>Trademark Numbers(586)</a:t>
            </a:r>
          </a:p>
        </p:txBody>
      </p:sp>
      <p:sp>
        <p:nvSpPr>
          <p:cNvPr id="98307" name="Rectangle 3"/>
          <p:cNvSpPr>
            <a:spLocks noGrp="1" noChangeArrowheads="1"/>
          </p:cNvSpPr>
          <p:nvPr>
            <p:ph idx="1"/>
          </p:nvPr>
        </p:nvSpPr>
        <p:spPr>
          <a:xfrm>
            <a:off x="1100325" y="1484784"/>
            <a:ext cx="7200900" cy="3581400"/>
          </a:xfrm>
        </p:spPr>
        <p:txBody>
          <a:bodyPr/>
          <a:lstStyle/>
          <a:p>
            <a:r>
              <a:rPr lang="en-US" sz="2400" dirty="0"/>
              <a:t>Intel learned that they cannot trademark numbers themselves</a:t>
            </a:r>
          </a:p>
          <a:p>
            <a:pPr lvl="1"/>
            <a:r>
              <a:rPr lang="en-US" sz="2400" dirty="0"/>
              <a:t>Pentium can be trademarked</a:t>
            </a:r>
          </a:p>
          <a:p>
            <a:r>
              <a:rPr lang="en-US" sz="2400" dirty="0"/>
              <a:t>You can trademark</a:t>
            </a:r>
          </a:p>
          <a:p>
            <a:pPr lvl="1"/>
            <a:r>
              <a:rPr lang="en-US" sz="2400" dirty="0"/>
              <a:t>7-Up</a:t>
            </a:r>
          </a:p>
          <a:p>
            <a:pPr lvl="1"/>
            <a:r>
              <a:rPr lang="en-US" sz="2400" dirty="0"/>
              <a:t>Three-peat </a:t>
            </a:r>
            <a:r>
              <a:rPr lang="en-US" sz="2400" dirty="0">
                <a:solidFill>
                  <a:srgbClr val="00B0F0"/>
                </a:solidFill>
              </a:rPr>
              <a:t>(winning three consecutive championships)</a:t>
            </a:r>
            <a:endParaRPr lang="en-US" dirty="0">
              <a:solidFill>
                <a:srgbClr val="00B0F0"/>
              </a:solidFill>
            </a:endParaRPr>
          </a:p>
        </p:txBody>
      </p:sp>
      <p:sp>
        <p:nvSpPr>
          <p:cNvPr id="2" name="Date Placeholder 1"/>
          <p:cNvSpPr>
            <a:spLocks noGrp="1"/>
          </p:cNvSpPr>
          <p:nvPr>
            <p:ph type="dt" sz="half" idx="10"/>
          </p:nvPr>
        </p:nvSpPr>
        <p:spPr/>
        <p:txBody>
          <a:bodyPr/>
          <a:lstStyle/>
          <a:p>
            <a:pPr>
              <a:defRPr/>
            </a:pPr>
            <a:fld id="{437D6A7F-E698-4D73-B0AD-281941A6AFF6}" type="datetime1">
              <a:rPr lang="en-US" smtClean="0"/>
              <a:t>8/10/2021</a:t>
            </a:fld>
            <a:endParaRPr lang="en-GB" dirty="0"/>
          </a:p>
        </p:txBody>
      </p:sp>
      <p:sp>
        <p:nvSpPr>
          <p:cNvPr id="3" name="Footer Placeholder 2"/>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4" name="Slide Number Placeholder 3"/>
          <p:cNvSpPr>
            <a:spLocks noGrp="1"/>
          </p:cNvSpPr>
          <p:nvPr>
            <p:ph type="sldNum" sz="quarter" idx="12"/>
          </p:nvPr>
        </p:nvSpPr>
        <p:spPr/>
        <p:txBody>
          <a:bodyPr/>
          <a:lstStyle/>
          <a:p>
            <a:pPr>
              <a:defRPr/>
            </a:pPr>
            <a:fld id="{7C3995B0-1D2E-4DDC-BC34-E94122BB0B4E}" type="slidenum">
              <a:rPr lang="en-GB" smtClean="0"/>
              <a:pPr>
                <a:defRPr/>
              </a:pPr>
              <a:t>36</a:t>
            </a:fld>
            <a:endParaRPr lang="en-GB" dirty="0"/>
          </a:p>
        </p:txBody>
      </p:sp>
    </p:spTree>
    <p:extLst>
      <p:ext uri="{BB962C8B-B14F-4D97-AF65-F5344CB8AC3E}">
        <p14:creationId xmlns:p14="http://schemas.microsoft.com/office/powerpoint/2010/main" val="4042917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animEffect transition="in" filter="fade">
                                      <p:cBhvr>
                                        <p:cTn id="7" dur="500"/>
                                        <p:tgtEl>
                                          <p:spTgt spid="983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8307">
                                            <p:txEl>
                                              <p:pRg st="2" end="2"/>
                                            </p:txEl>
                                          </p:spTgt>
                                        </p:tgtEl>
                                        <p:attrNameLst>
                                          <p:attrName>style.visibility</p:attrName>
                                        </p:attrNameLst>
                                      </p:cBhvr>
                                      <p:to>
                                        <p:strVal val="visible"/>
                                      </p:to>
                                    </p:set>
                                    <p:animEffect transition="in" filter="fade">
                                      <p:cBhvr>
                                        <p:cTn id="12" dur="1000"/>
                                        <p:tgtEl>
                                          <p:spTgt spid="98307">
                                            <p:txEl>
                                              <p:pRg st="2" end="2"/>
                                            </p:txEl>
                                          </p:spTgt>
                                        </p:tgtEl>
                                      </p:cBhvr>
                                    </p:animEffect>
                                    <p:anim calcmode="lin" valueType="num">
                                      <p:cBhvr>
                                        <p:cTn id="13" dur="1000" fill="hold"/>
                                        <p:tgtEl>
                                          <p:spTgt spid="9830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983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8307">
                                            <p:txEl>
                                              <p:pRg st="3" end="3"/>
                                            </p:txEl>
                                          </p:spTgt>
                                        </p:tgtEl>
                                        <p:attrNameLst>
                                          <p:attrName>style.visibility</p:attrName>
                                        </p:attrNameLst>
                                      </p:cBhvr>
                                      <p:to>
                                        <p:strVal val="visible"/>
                                      </p:to>
                                    </p:set>
                                    <p:animEffect transition="in" filter="fade">
                                      <p:cBhvr>
                                        <p:cTn id="19" dur="500"/>
                                        <p:tgtEl>
                                          <p:spTgt spid="9830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8307">
                                            <p:txEl>
                                              <p:pRg st="4" end="4"/>
                                            </p:txEl>
                                          </p:spTgt>
                                        </p:tgtEl>
                                        <p:attrNameLst>
                                          <p:attrName>style.visibility</p:attrName>
                                        </p:attrNameLst>
                                      </p:cBhvr>
                                      <p:to>
                                        <p:strVal val="visible"/>
                                      </p:to>
                                    </p:set>
                                    <p:animEffect transition="in" filter="fade">
                                      <p:cBhvr>
                                        <p:cTn id="24" dur="500"/>
                                        <p:tgtEl>
                                          <p:spTgt spid="983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25325" y="427591"/>
            <a:ext cx="6954093" cy="698182"/>
          </a:xfrm>
        </p:spPr>
        <p:txBody>
          <a:bodyPr>
            <a:normAutofit/>
          </a:bodyPr>
          <a:lstStyle/>
          <a:p>
            <a:pPr algn="ctr"/>
            <a:r>
              <a:rPr lang="en-US" b="1" dirty="0">
                <a:effectLst>
                  <a:outerShdw blurRad="38100" dist="38100" dir="2700000" algn="tl">
                    <a:srgbClr val="000000">
                      <a:alpha val="43137"/>
                    </a:srgbClr>
                  </a:outerShdw>
                </a:effectLst>
              </a:rPr>
              <a:t>CD PLAYER</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63862" y="1854885"/>
            <a:ext cx="3277021" cy="3542726"/>
          </a:xfrm>
        </p:spPr>
      </p:pic>
      <p:sp>
        <p:nvSpPr>
          <p:cNvPr id="2" name="Date Placeholder 1"/>
          <p:cNvSpPr>
            <a:spLocks noGrp="1"/>
          </p:cNvSpPr>
          <p:nvPr>
            <p:ph type="dt" sz="half" idx="10"/>
          </p:nvPr>
        </p:nvSpPr>
        <p:spPr>
          <a:xfrm>
            <a:off x="961127" y="6453386"/>
            <a:ext cx="985290" cy="404614"/>
          </a:xfrm>
        </p:spPr>
        <p:txBody>
          <a:bodyPr/>
          <a:lstStyle/>
          <a:p>
            <a:pPr>
              <a:defRPr/>
            </a:pPr>
            <a:fld id="{4808496A-4C12-4FC6-AB2F-086076CD4CF6}" type="datetime1">
              <a:rPr lang="en-US" smtClean="0"/>
              <a:t>8/10/2021</a:t>
            </a:fld>
            <a:endParaRPr lang="en-GB" dirty="0"/>
          </a:p>
        </p:txBody>
      </p:sp>
      <p:sp>
        <p:nvSpPr>
          <p:cNvPr id="3" name="Footer Placeholder 2"/>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4" name="Slide Number Placeholder 3"/>
          <p:cNvSpPr>
            <a:spLocks noGrp="1"/>
          </p:cNvSpPr>
          <p:nvPr>
            <p:ph type="sldNum" sz="quarter" idx="12"/>
          </p:nvPr>
        </p:nvSpPr>
        <p:spPr/>
        <p:txBody>
          <a:bodyPr/>
          <a:lstStyle/>
          <a:p>
            <a:pPr>
              <a:defRPr/>
            </a:pPr>
            <a:fld id="{7C3995B0-1D2E-4DDC-BC34-E94122BB0B4E}" type="slidenum">
              <a:rPr lang="en-GB" smtClean="0"/>
              <a:pPr>
                <a:defRPr/>
              </a:pPr>
              <a:t>37</a:t>
            </a:fld>
            <a:endParaRPr lang="en-GB" dirty="0"/>
          </a:p>
        </p:txBody>
      </p:sp>
      <p:sp>
        <p:nvSpPr>
          <p:cNvPr id="12292" name="Text Box 4"/>
          <p:cNvSpPr txBox="1">
            <a:spLocks noChangeArrowheads="1"/>
          </p:cNvSpPr>
          <p:nvPr/>
        </p:nvSpPr>
        <p:spPr bwMode="auto">
          <a:xfrm>
            <a:off x="71438" y="2997200"/>
            <a:ext cx="1763712"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2293" name="Text Box 5"/>
          <p:cNvSpPr txBox="1">
            <a:spLocks noChangeArrowheads="1"/>
          </p:cNvSpPr>
          <p:nvPr/>
        </p:nvSpPr>
        <p:spPr bwMode="auto">
          <a:xfrm>
            <a:off x="565968" y="1875691"/>
            <a:ext cx="2879725" cy="1015663"/>
          </a:xfrm>
          <a:prstGeom prst="rect">
            <a:avLst/>
          </a:prstGeom>
          <a:noFill/>
          <a:ln w="9525">
            <a:noFill/>
            <a:miter lim="800000"/>
            <a:headEnd/>
            <a:tailEnd/>
          </a:ln>
          <a:effectLst/>
        </p:spPr>
        <p:txBody>
          <a:bodyPr>
            <a:spAutoFit/>
          </a:bodyPr>
          <a:lstStyle/>
          <a:p>
            <a:pPr>
              <a:spcBef>
                <a:spcPct val="50000"/>
              </a:spcBef>
            </a:pPr>
            <a:r>
              <a:rPr lang="en-US" sz="2000" dirty="0">
                <a:solidFill>
                  <a:srgbClr val="00B0F0"/>
                </a:solidFill>
                <a:effectLst>
                  <a:outerShdw blurRad="38100" dist="38100" dir="2700000" algn="tl">
                    <a:srgbClr val="000000">
                      <a:alpha val="43137"/>
                    </a:srgbClr>
                  </a:outerShdw>
                </a:effectLst>
              </a:rPr>
              <a:t>Industrial design protection for 3D shape </a:t>
            </a:r>
          </a:p>
        </p:txBody>
      </p:sp>
      <p:sp>
        <p:nvSpPr>
          <p:cNvPr id="12294" name="Text Box 6"/>
          <p:cNvSpPr txBox="1">
            <a:spLocks noChangeArrowheads="1"/>
          </p:cNvSpPr>
          <p:nvPr/>
        </p:nvSpPr>
        <p:spPr bwMode="auto">
          <a:xfrm>
            <a:off x="524531" y="5679945"/>
            <a:ext cx="2879725" cy="1015663"/>
          </a:xfrm>
          <a:prstGeom prst="rect">
            <a:avLst/>
          </a:prstGeom>
          <a:noFill/>
          <a:ln w="9525">
            <a:noFill/>
            <a:miter lim="800000"/>
            <a:headEnd/>
            <a:tailEnd/>
          </a:ln>
          <a:effectLst/>
        </p:spPr>
        <p:txBody>
          <a:bodyPr>
            <a:spAutoFit/>
          </a:bodyPr>
          <a:lstStyle/>
          <a:p>
            <a:pPr>
              <a:spcBef>
                <a:spcPct val="50000"/>
              </a:spcBef>
            </a:pPr>
            <a:r>
              <a:rPr lang="en-US" sz="2000" b="1" dirty="0">
                <a:solidFill>
                  <a:srgbClr val="7030A0"/>
                </a:solidFill>
                <a:effectLst>
                  <a:outerShdw blurRad="38100" dist="38100" dir="2700000" algn="tl">
                    <a:srgbClr val="000000">
                      <a:alpha val="43137"/>
                    </a:srgbClr>
                  </a:outerShdw>
                </a:effectLst>
              </a:rPr>
              <a:t>Brand name registered under trademark</a:t>
            </a:r>
          </a:p>
        </p:txBody>
      </p:sp>
      <p:sp>
        <p:nvSpPr>
          <p:cNvPr id="12295" name="Text Box 7"/>
          <p:cNvSpPr txBox="1">
            <a:spLocks noChangeArrowheads="1"/>
          </p:cNvSpPr>
          <p:nvPr/>
        </p:nvSpPr>
        <p:spPr bwMode="auto">
          <a:xfrm>
            <a:off x="6359657" y="1656015"/>
            <a:ext cx="2879725" cy="1323439"/>
          </a:xfrm>
          <a:prstGeom prst="rect">
            <a:avLst/>
          </a:prstGeom>
          <a:noFill/>
          <a:ln w="9525">
            <a:noFill/>
            <a:miter lim="800000"/>
            <a:headEnd/>
            <a:tailEnd/>
          </a:ln>
          <a:effectLst/>
        </p:spPr>
        <p:txBody>
          <a:bodyPr>
            <a:spAutoFit/>
          </a:bodyPr>
          <a:lstStyle/>
          <a:p>
            <a:pPr>
              <a:spcBef>
                <a:spcPct val="50000"/>
              </a:spcBef>
            </a:pPr>
            <a:r>
              <a:rPr lang="en-US" sz="2000" dirty="0">
                <a:solidFill>
                  <a:srgbClr val="92D050"/>
                </a:solidFill>
                <a:effectLst>
                  <a:outerShdw blurRad="38100" dist="38100" dir="2700000" algn="tl">
                    <a:srgbClr val="000000">
                      <a:alpha val="43137"/>
                    </a:srgbClr>
                  </a:outerShdw>
                </a:effectLst>
              </a:rPr>
              <a:t>Music played on the CD player is protected by copyright</a:t>
            </a:r>
          </a:p>
        </p:txBody>
      </p:sp>
      <p:sp>
        <p:nvSpPr>
          <p:cNvPr id="12299" name="Text Box 11"/>
          <p:cNvSpPr txBox="1">
            <a:spLocks noChangeArrowheads="1"/>
          </p:cNvSpPr>
          <p:nvPr/>
        </p:nvSpPr>
        <p:spPr bwMode="auto">
          <a:xfrm>
            <a:off x="7164388" y="3886200"/>
            <a:ext cx="1979612" cy="2554545"/>
          </a:xfrm>
          <a:prstGeom prst="rect">
            <a:avLst/>
          </a:prstGeom>
          <a:noFill/>
          <a:ln w="9525">
            <a:noFill/>
            <a:miter lim="800000"/>
            <a:headEnd/>
            <a:tailEnd/>
          </a:ln>
          <a:effectLst/>
        </p:spPr>
        <p:txBody>
          <a:bodyPr>
            <a:spAutoFit/>
          </a:bodyPr>
          <a:lstStyle/>
          <a:p>
            <a:pPr algn="ctr">
              <a:spcBef>
                <a:spcPct val="50000"/>
              </a:spcBef>
            </a:pPr>
            <a:r>
              <a:rPr lang="en-US" sz="2000" dirty="0">
                <a:solidFill>
                  <a:srgbClr val="FFC000"/>
                </a:solidFill>
                <a:effectLst>
                  <a:outerShdw blurRad="38100" dist="38100" dir="2700000" algn="tl">
                    <a:srgbClr val="000000">
                      <a:alpha val="43137"/>
                    </a:srgbClr>
                  </a:outerShdw>
                </a:effectLst>
              </a:rPr>
              <a:t>Various technical parts &amp; mechanisms are subject mater of protection under Patents</a:t>
            </a:r>
          </a:p>
        </p:txBody>
      </p:sp>
      <p:sp>
        <p:nvSpPr>
          <p:cNvPr id="12298" name="AutoShape 10"/>
          <p:cNvSpPr>
            <a:spLocks noChangeArrowheads="1"/>
          </p:cNvSpPr>
          <p:nvPr/>
        </p:nvSpPr>
        <p:spPr bwMode="auto">
          <a:xfrm rot="20687054">
            <a:off x="5423227" y="2829451"/>
            <a:ext cx="996769" cy="499730"/>
          </a:xfrm>
          <a:prstGeom prst="leftArrow">
            <a:avLst>
              <a:gd name="adj1" fmla="val 50000"/>
              <a:gd name="adj2" fmla="val 53459"/>
            </a:avLst>
          </a:prstGeom>
          <a:solidFill>
            <a:srgbClr val="92D050"/>
          </a:solidFill>
          <a:ln w="9525">
            <a:solidFill>
              <a:schemeClr val="tx1"/>
            </a:solidFill>
            <a:miter lim="800000"/>
            <a:headEnd/>
            <a:tailEnd/>
          </a:ln>
          <a:effectLst/>
        </p:spPr>
        <p:txBody>
          <a:bodyPr wrap="none" anchor="ctr"/>
          <a:lstStyle/>
          <a:p>
            <a:endParaRPr lang="en-US">
              <a:solidFill>
                <a:srgbClr val="92D050"/>
              </a:solidFill>
            </a:endParaRPr>
          </a:p>
        </p:txBody>
      </p:sp>
      <p:sp>
        <p:nvSpPr>
          <p:cNvPr id="12300" name="AutoShape 12"/>
          <p:cNvSpPr>
            <a:spLocks noChangeArrowheads="1"/>
          </p:cNvSpPr>
          <p:nvPr/>
        </p:nvSpPr>
        <p:spPr bwMode="auto">
          <a:xfrm rot="2044297">
            <a:off x="5351595" y="4715574"/>
            <a:ext cx="2016125" cy="533784"/>
          </a:xfrm>
          <a:prstGeom prst="leftArrow">
            <a:avLst>
              <a:gd name="adj1" fmla="val 50000"/>
              <a:gd name="adj2" fmla="val 63627"/>
            </a:avLst>
          </a:prstGeom>
          <a:solidFill>
            <a:srgbClr val="FFC000"/>
          </a:solidFill>
          <a:ln w="9525">
            <a:solidFill>
              <a:schemeClr val="tx1"/>
            </a:solidFill>
            <a:miter lim="800000"/>
            <a:headEnd/>
            <a:tailEnd/>
          </a:ln>
          <a:effectLst/>
        </p:spPr>
        <p:txBody>
          <a:bodyPr wrap="none" anchor="ctr"/>
          <a:lstStyle/>
          <a:p>
            <a:endParaRPr lang="en-US" sz="2000"/>
          </a:p>
        </p:txBody>
      </p:sp>
      <p:sp>
        <p:nvSpPr>
          <p:cNvPr id="12296" name="AutoShape 8"/>
          <p:cNvSpPr>
            <a:spLocks noChangeArrowheads="1"/>
          </p:cNvSpPr>
          <p:nvPr/>
        </p:nvSpPr>
        <p:spPr bwMode="auto">
          <a:xfrm rot="925651">
            <a:off x="2303486" y="2636838"/>
            <a:ext cx="1295350" cy="360362"/>
          </a:xfrm>
          <a:prstGeom prst="rightArrow">
            <a:avLst>
              <a:gd name="adj1" fmla="val 50000"/>
              <a:gd name="adj2" fmla="val 75000"/>
            </a:avLst>
          </a:prstGeom>
          <a:solidFill>
            <a:srgbClr val="00B0F0"/>
          </a:solidFill>
          <a:ln w="9525">
            <a:solidFill>
              <a:schemeClr val="tx1"/>
            </a:solidFill>
            <a:miter lim="800000"/>
            <a:headEnd/>
            <a:tailEnd/>
          </a:ln>
          <a:effectLst/>
        </p:spPr>
        <p:txBody>
          <a:bodyPr wrap="none" anchor="ctr"/>
          <a:lstStyle/>
          <a:p>
            <a:endParaRPr lang="en-US"/>
          </a:p>
        </p:txBody>
      </p:sp>
      <p:sp>
        <p:nvSpPr>
          <p:cNvPr id="12297" name="AutoShape 9"/>
          <p:cNvSpPr>
            <a:spLocks noChangeArrowheads="1"/>
          </p:cNvSpPr>
          <p:nvPr/>
        </p:nvSpPr>
        <p:spPr bwMode="auto">
          <a:xfrm rot="-1075675">
            <a:off x="2080809" y="5250804"/>
            <a:ext cx="2087562" cy="358775"/>
          </a:xfrm>
          <a:prstGeom prst="rightArrow">
            <a:avLst>
              <a:gd name="adj1" fmla="val 50000"/>
              <a:gd name="adj2" fmla="val 145465"/>
            </a:avLst>
          </a:prstGeom>
          <a:solidFill>
            <a:srgbClr val="CC66FF"/>
          </a:solidFill>
          <a:ln w="9525">
            <a:solidFill>
              <a:schemeClr val="tx1"/>
            </a:solidFill>
            <a:miter lim="800000"/>
            <a:headEnd/>
            <a:tailEnd/>
          </a:ln>
          <a:effectLst/>
        </p:spPr>
        <p:txBody>
          <a:bodyPr wrap="none" anchor="ctr"/>
          <a:lstStyle/>
          <a:p>
            <a:endParaRPr lang="en-US">
              <a:solidFill>
                <a:srgbClr val="7030A0"/>
              </a:solidFill>
            </a:endParaRPr>
          </a:p>
        </p:txBody>
      </p:sp>
    </p:spTree>
    <p:extLst>
      <p:ext uri="{BB962C8B-B14F-4D97-AF65-F5344CB8AC3E}">
        <p14:creationId xmlns:p14="http://schemas.microsoft.com/office/powerpoint/2010/main" val="34089378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00"/>
                                        </p:tgtEl>
                                        <p:attrNameLst>
                                          <p:attrName>style.visibility</p:attrName>
                                        </p:attrNameLst>
                                      </p:cBhvr>
                                      <p:to>
                                        <p:strVal val="visible"/>
                                      </p:to>
                                    </p:set>
                                    <p:anim calcmode="lin" valueType="num">
                                      <p:cBhvr additive="base">
                                        <p:cTn id="7" dur="500" fill="hold"/>
                                        <p:tgtEl>
                                          <p:spTgt spid="12300"/>
                                        </p:tgtEl>
                                        <p:attrNameLst>
                                          <p:attrName>ppt_x</p:attrName>
                                        </p:attrNameLst>
                                      </p:cBhvr>
                                      <p:tavLst>
                                        <p:tav tm="0">
                                          <p:val>
                                            <p:strVal val="#ppt_x"/>
                                          </p:val>
                                        </p:tav>
                                        <p:tav tm="100000">
                                          <p:val>
                                            <p:strVal val="#ppt_x"/>
                                          </p:val>
                                        </p:tav>
                                      </p:tavLst>
                                    </p:anim>
                                    <p:anim calcmode="lin" valueType="num">
                                      <p:cBhvr additive="base">
                                        <p:cTn id="8" dur="500" fill="hold"/>
                                        <p:tgtEl>
                                          <p:spTgt spid="1230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299"/>
                                        </p:tgtEl>
                                        <p:attrNameLst>
                                          <p:attrName>style.visibility</p:attrName>
                                        </p:attrNameLst>
                                      </p:cBhvr>
                                      <p:to>
                                        <p:strVal val="visible"/>
                                      </p:to>
                                    </p:set>
                                    <p:anim calcmode="lin" valueType="num">
                                      <p:cBhvr additive="base">
                                        <p:cTn id="12" dur="500" fill="hold"/>
                                        <p:tgtEl>
                                          <p:spTgt spid="12299"/>
                                        </p:tgtEl>
                                        <p:attrNameLst>
                                          <p:attrName>ppt_x</p:attrName>
                                        </p:attrNameLst>
                                      </p:cBhvr>
                                      <p:tavLst>
                                        <p:tav tm="0">
                                          <p:val>
                                            <p:strVal val="#ppt_x"/>
                                          </p:val>
                                        </p:tav>
                                        <p:tav tm="100000">
                                          <p:val>
                                            <p:strVal val="#ppt_x"/>
                                          </p:val>
                                        </p:tav>
                                      </p:tavLst>
                                    </p:anim>
                                    <p:anim calcmode="lin" valueType="num">
                                      <p:cBhvr additive="base">
                                        <p:cTn id="13" dur="500" fill="hold"/>
                                        <p:tgtEl>
                                          <p:spTgt spid="1229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296"/>
                                        </p:tgtEl>
                                        <p:attrNameLst>
                                          <p:attrName>style.visibility</p:attrName>
                                        </p:attrNameLst>
                                      </p:cBhvr>
                                      <p:to>
                                        <p:strVal val="visible"/>
                                      </p:to>
                                    </p:set>
                                    <p:anim calcmode="lin" valueType="num">
                                      <p:cBhvr additive="base">
                                        <p:cTn id="18" dur="500" fill="hold"/>
                                        <p:tgtEl>
                                          <p:spTgt spid="12296"/>
                                        </p:tgtEl>
                                        <p:attrNameLst>
                                          <p:attrName>ppt_x</p:attrName>
                                        </p:attrNameLst>
                                      </p:cBhvr>
                                      <p:tavLst>
                                        <p:tav tm="0">
                                          <p:val>
                                            <p:strVal val="#ppt_x"/>
                                          </p:val>
                                        </p:tav>
                                        <p:tav tm="100000">
                                          <p:val>
                                            <p:strVal val="#ppt_x"/>
                                          </p:val>
                                        </p:tav>
                                      </p:tavLst>
                                    </p:anim>
                                    <p:anim calcmode="lin" valueType="num">
                                      <p:cBhvr additive="base">
                                        <p:cTn id="19" dur="500" fill="hold"/>
                                        <p:tgtEl>
                                          <p:spTgt spid="12296"/>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2293"/>
                                        </p:tgtEl>
                                        <p:attrNameLst>
                                          <p:attrName>style.visibility</p:attrName>
                                        </p:attrNameLst>
                                      </p:cBhvr>
                                      <p:to>
                                        <p:strVal val="visible"/>
                                      </p:to>
                                    </p:set>
                                    <p:anim calcmode="lin" valueType="num">
                                      <p:cBhvr additive="base">
                                        <p:cTn id="23" dur="500" fill="hold"/>
                                        <p:tgtEl>
                                          <p:spTgt spid="12293"/>
                                        </p:tgtEl>
                                        <p:attrNameLst>
                                          <p:attrName>ppt_x</p:attrName>
                                        </p:attrNameLst>
                                      </p:cBhvr>
                                      <p:tavLst>
                                        <p:tav tm="0">
                                          <p:val>
                                            <p:strVal val="#ppt_x"/>
                                          </p:val>
                                        </p:tav>
                                        <p:tav tm="100000">
                                          <p:val>
                                            <p:strVal val="#ppt_x"/>
                                          </p:val>
                                        </p:tav>
                                      </p:tavLst>
                                    </p:anim>
                                    <p:anim calcmode="lin" valueType="num">
                                      <p:cBhvr additive="base">
                                        <p:cTn id="24" dur="500" fill="hold"/>
                                        <p:tgtEl>
                                          <p:spTgt spid="1229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297"/>
                                        </p:tgtEl>
                                        <p:attrNameLst>
                                          <p:attrName>style.visibility</p:attrName>
                                        </p:attrNameLst>
                                      </p:cBhvr>
                                      <p:to>
                                        <p:strVal val="visible"/>
                                      </p:to>
                                    </p:set>
                                    <p:anim calcmode="lin" valueType="num">
                                      <p:cBhvr additive="base">
                                        <p:cTn id="29" dur="500" fill="hold"/>
                                        <p:tgtEl>
                                          <p:spTgt spid="12297"/>
                                        </p:tgtEl>
                                        <p:attrNameLst>
                                          <p:attrName>ppt_x</p:attrName>
                                        </p:attrNameLst>
                                      </p:cBhvr>
                                      <p:tavLst>
                                        <p:tav tm="0">
                                          <p:val>
                                            <p:strVal val="#ppt_x"/>
                                          </p:val>
                                        </p:tav>
                                        <p:tav tm="100000">
                                          <p:val>
                                            <p:strVal val="#ppt_x"/>
                                          </p:val>
                                        </p:tav>
                                      </p:tavLst>
                                    </p:anim>
                                    <p:anim calcmode="lin" valueType="num">
                                      <p:cBhvr additive="base">
                                        <p:cTn id="30" dur="500" fill="hold"/>
                                        <p:tgtEl>
                                          <p:spTgt spid="12297"/>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12294"/>
                                        </p:tgtEl>
                                        <p:attrNameLst>
                                          <p:attrName>style.visibility</p:attrName>
                                        </p:attrNameLst>
                                      </p:cBhvr>
                                      <p:to>
                                        <p:strVal val="visible"/>
                                      </p:to>
                                    </p:set>
                                    <p:anim calcmode="lin" valueType="num">
                                      <p:cBhvr additive="base">
                                        <p:cTn id="34" dur="500" fill="hold"/>
                                        <p:tgtEl>
                                          <p:spTgt spid="12294"/>
                                        </p:tgtEl>
                                        <p:attrNameLst>
                                          <p:attrName>ppt_x</p:attrName>
                                        </p:attrNameLst>
                                      </p:cBhvr>
                                      <p:tavLst>
                                        <p:tav tm="0">
                                          <p:val>
                                            <p:strVal val="#ppt_x"/>
                                          </p:val>
                                        </p:tav>
                                        <p:tav tm="100000">
                                          <p:val>
                                            <p:strVal val="#ppt_x"/>
                                          </p:val>
                                        </p:tav>
                                      </p:tavLst>
                                    </p:anim>
                                    <p:anim calcmode="lin" valueType="num">
                                      <p:cBhvr additive="base">
                                        <p:cTn id="35" dur="500" fill="hold"/>
                                        <p:tgtEl>
                                          <p:spTgt spid="1229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2298"/>
                                        </p:tgtEl>
                                        <p:attrNameLst>
                                          <p:attrName>style.visibility</p:attrName>
                                        </p:attrNameLst>
                                      </p:cBhvr>
                                      <p:to>
                                        <p:strVal val="visible"/>
                                      </p:to>
                                    </p:set>
                                    <p:anim calcmode="lin" valueType="num">
                                      <p:cBhvr additive="base">
                                        <p:cTn id="40" dur="500" fill="hold"/>
                                        <p:tgtEl>
                                          <p:spTgt spid="12298"/>
                                        </p:tgtEl>
                                        <p:attrNameLst>
                                          <p:attrName>ppt_x</p:attrName>
                                        </p:attrNameLst>
                                      </p:cBhvr>
                                      <p:tavLst>
                                        <p:tav tm="0">
                                          <p:val>
                                            <p:strVal val="#ppt_x"/>
                                          </p:val>
                                        </p:tav>
                                        <p:tav tm="100000">
                                          <p:val>
                                            <p:strVal val="#ppt_x"/>
                                          </p:val>
                                        </p:tav>
                                      </p:tavLst>
                                    </p:anim>
                                    <p:anim calcmode="lin" valueType="num">
                                      <p:cBhvr additive="base">
                                        <p:cTn id="41" dur="500" fill="hold"/>
                                        <p:tgtEl>
                                          <p:spTgt spid="12298"/>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4" fill="hold" grpId="0" nodeType="afterEffect">
                                  <p:stCondLst>
                                    <p:cond delay="0"/>
                                  </p:stCondLst>
                                  <p:childTnLst>
                                    <p:set>
                                      <p:cBhvr>
                                        <p:cTn id="44" dur="1" fill="hold">
                                          <p:stCondLst>
                                            <p:cond delay="0"/>
                                          </p:stCondLst>
                                        </p:cTn>
                                        <p:tgtEl>
                                          <p:spTgt spid="12295"/>
                                        </p:tgtEl>
                                        <p:attrNameLst>
                                          <p:attrName>style.visibility</p:attrName>
                                        </p:attrNameLst>
                                      </p:cBhvr>
                                      <p:to>
                                        <p:strVal val="visible"/>
                                      </p:to>
                                    </p:set>
                                    <p:anim calcmode="lin" valueType="num">
                                      <p:cBhvr additive="base">
                                        <p:cTn id="45" dur="500" fill="hold"/>
                                        <p:tgtEl>
                                          <p:spTgt spid="12295"/>
                                        </p:tgtEl>
                                        <p:attrNameLst>
                                          <p:attrName>ppt_x</p:attrName>
                                        </p:attrNameLst>
                                      </p:cBhvr>
                                      <p:tavLst>
                                        <p:tav tm="0">
                                          <p:val>
                                            <p:strVal val="#ppt_x"/>
                                          </p:val>
                                        </p:tav>
                                        <p:tav tm="100000">
                                          <p:val>
                                            <p:strVal val="#ppt_x"/>
                                          </p:val>
                                        </p:tav>
                                      </p:tavLst>
                                    </p:anim>
                                    <p:anim calcmode="lin" valueType="num">
                                      <p:cBhvr additive="base">
                                        <p:cTn id="46"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utoUpdateAnimBg="0"/>
      <p:bldP spid="12294" grpId="0" autoUpdateAnimBg="0"/>
      <p:bldP spid="12295" grpId="0" autoUpdateAnimBg="0"/>
      <p:bldP spid="12299" grpId="0" autoUpdateAnimBg="0"/>
      <p:bldP spid="12298" grpId="0" animBg="1"/>
      <p:bldP spid="12300" grpId="0" animBg="1"/>
      <p:bldP spid="12296" grpId="0" animBg="1"/>
      <p:bldP spid="1229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828800" y="304800"/>
            <a:ext cx="6400800" cy="457200"/>
          </a:xfrm>
          <a:prstGeom prst="rect">
            <a:avLst/>
          </a:prstGeom>
          <a:noFill/>
          <a:ln w="12700" cap="sq">
            <a:noFill/>
            <a:miter lim="800000"/>
            <a:headEnd/>
            <a:tailEnd/>
          </a:ln>
          <a:effectLst/>
        </p:spPr>
        <p:txBody>
          <a:bodyPr>
            <a:spAutoFit/>
          </a:bodyPr>
          <a:lstStyle/>
          <a:p>
            <a:pPr algn="r">
              <a:spcBef>
                <a:spcPct val="50000"/>
              </a:spcBef>
            </a:pPr>
            <a:endParaRPr lang="en-US"/>
          </a:p>
        </p:txBody>
      </p:sp>
      <p:sp>
        <p:nvSpPr>
          <p:cNvPr id="14339" name="Text Box 3"/>
          <p:cNvSpPr txBox="1">
            <a:spLocks noChangeArrowheads="1"/>
          </p:cNvSpPr>
          <p:nvPr/>
        </p:nvSpPr>
        <p:spPr bwMode="auto">
          <a:xfrm>
            <a:off x="0" y="52507"/>
            <a:ext cx="9144000" cy="1200329"/>
          </a:xfrm>
          <a:prstGeom prst="rect">
            <a:avLst/>
          </a:prstGeom>
          <a:noFill/>
          <a:ln w="12700" cap="sq">
            <a:noFill/>
            <a:miter lim="800000"/>
            <a:headEnd/>
            <a:tailEnd/>
          </a:ln>
          <a:effectLst/>
        </p:spPr>
        <p:txBody>
          <a:bodyPr wrap="square">
            <a:spAutoFit/>
          </a:bodyPr>
          <a:lstStyle/>
          <a:p>
            <a:pPr algn="ctr">
              <a:spcBef>
                <a:spcPct val="50000"/>
              </a:spcBef>
            </a:pPr>
            <a:r>
              <a:rPr lang="en-US" b="1" dirty="0">
                <a:effectLst>
                  <a:outerShdw blurRad="38100" dist="38100" dir="2700000" algn="tl">
                    <a:srgbClr val="000000">
                      <a:alpha val="43137"/>
                    </a:srgbClr>
                  </a:outerShdw>
                </a:effectLst>
              </a:rPr>
              <a:t>FOR  MOST  PRODUCTS  EVERY  FORM  OF                   INTELLECTUAL  PROPERTY RIGHTS  CAN BE OBTAINED </a:t>
            </a:r>
            <a:r>
              <a:rPr lang="en-US" dirty="0">
                <a:effectLst>
                  <a:outerShdw blurRad="38100" dist="38100" dir="2700000" algn="tl">
                    <a:srgbClr val="000000">
                      <a:alpha val="43137"/>
                    </a:srgbClr>
                  </a:outerShdw>
                </a:effectLst>
              </a:rPr>
              <a:t>  </a:t>
            </a:r>
          </a:p>
        </p:txBody>
      </p:sp>
      <p:sp>
        <p:nvSpPr>
          <p:cNvPr id="14340" name="Text Box 4"/>
          <p:cNvSpPr txBox="1">
            <a:spLocks noChangeArrowheads="1"/>
          </p:cNvSpPr>
          <p:nvPr/>
        </p:nvSpPr>
        <p:spPr bwMode="auto">
          <a:xfrm>
            <a:off x="5181600" y="2209800"/>
            <a:ext cx="3657600" cy="579438"/>
          </a:xfrm>
          <a:prstGeom prst="rect">
            <a:avLst/>
          </a:prstGeom>
          <a:noFill/>
          <a:ln w="12700" cap="sq">
            <a:noFill/>
            <a:miter lim="800000"/>
            <a:headEnd/>
            <a:tailEnd/>
          </a:ln>
          <a:effectLst/>
        </p:spPr>
        <p:txBody>
          <a:bodyPr>
            <a:spAutoFit/>
          </a:bodyPr>
          <a:lstStyle/>
          <a:p>
            <a:pPr algn="ctr">
              <a:spcBef>
                <a:spcPct val="50000"/>
              </a:spcBef>
            </a:pPr>
            <a:r>
              <a:rPr lang="en-US">
                <a:solidFill>
                  <a:srgbClr val="009900"/>
                </a:solidFill>
                <a:sym typeface="Wingdings" pitchFamily="2" charset="2"/>
              </a:rPr>
              <a:t>   </a:t>
            </a:r>
            <a:r>
              <a:rPr lang="en-US" sz="3200">
                <a:solidFill>
                  <a:srgbClr val="009900"/>
                </a:solidFill>
                <a:sym typeface="Wingdings" pitchFamily="2" charset="2"/>
              </a:rPr>
              <a:t>Pressure Cooker</a:t>
            </a:r>
            <a:endParaRPr lang="en-US" sz="3200">
              <a:solidFill>
                <a:srgbClr val="009900"/>
              </a:solidFill>
            </a:endParaRPr>
          </a:p>
        </p:txBody>
      </p:sp>
      <p:sp>
        <p:nvSpPr>
          <p:cNvPr id="14341" name="Text Box 5"/>
          <p:cNvSpPr txBox="1">
            <a:spLocks noChangeArrowheads="1"/>
          </p:cNvSpPr>
          <p:nvPr/>
        </p:nvSpPr>
        <p:spPr bwMode="auto">
          <a:xfrm>
            <a:off x="683568" y="4177090"/>
            <a:ext cx="8474496" cy="400110"/>
          </a:xfrm>
          <a:prstGeom prst="rect">
            <a:avLst/>
          </a:prstGeom>
          <a:noFill/>
          <a:ln w="12700" cap="sq">
            <a:noFill/>
            <a:miter lim="800000"/>
            <a:headEnd/>
            <a:tailEnd/>
          </a:ln>
          <a:effectLst/>
        </p:spPr>
        <p:txBody>
          <a:bodyPr wrap="square">
            <a:spAutoFit/>
          </a:bodyPr>
          <a:lstStyle/>
          <a:p>
            <a:pPr>
              <a:spcBef>
                <a:spcPct val="50000"/>
              </a:spcBef>
            </a:pPr>
            <a:r>
              <a:rPr lang="en-US" sz="2000" dirty="0">
                <a:solidFill>
                  <a:schemeClr val="accent5">
                    <a:lumMod val="50000"/>
                  </a:schemeClr>
                </a:solidFill>
              </a:rPr>
              <a:t>“</a:t>
            </a:r>
            <a:r>
              <a:rPr lang="en-US" sz="2000" b="1" dirty="0">
                <a:solidFill>
                  <a:schemeClr val="accent5">
                    <a:lumMod val="50000"/>
                  </a:schemeClr>
                </a:solidFill>
              </a:rPr>
              <a:t>PATENT</a:t>
            </a:r>
            <a:r>
              <a:rPr lang="en-US" sz="2000" dirty="0">
                <a:solidFill>
                  <a:schemeClr val="accent5">
                    <a:lumMod val="50000"/>
                  </a:schemeClr>
                </a:solidFill>
              </a:rPr>
              <a:t>” </a:t>
            </a:r>
            <a:r>
              <a:rPr lang="en-US" sz="2000" dirty="0">
                <a:solidFill>
                  <a:schemeClr val="accent5">
                    <a:lumMod val="50000"/>
                  </a:schemeClr>
                </a:solidFill>
                <a:sym typeface="Wingdings" pitchFamily="2" charset="2"/>
              </a:rPr>
              <a:t> For  every  individual  improved  mechanism  </a:t>
            </a:r>
            <a:endParaRPr lang="en-US" sz="2000" dirty="0">
              <a:solidFill>
                <a:schemeClr val="accent5">
                  <a:lumMod val="50000"/>
                </a:schemeClr>
              </a:solidFill>
            </a:endParaRPr>
          </a:p>
        </p:txBody>
      </p:sp>
      <p:sp>
        <p:nvSpPr>
          <p:cNvPr id="14342" name="Text Box 6"/>
          <p:cNvSpPr txBox="1">
            <a:spLocks noChangeArrowheads="1"/>
          </p:cNvSpPr>
          <p:nvPr/>
        </p:nvSpPr>
        <p:spPr bwMode="auto">
          <a:xfrm>
            <a:off x="683568" y="4665960"/>
            <a:ext cx="8446368" cy="400110"/>
          </a:xfrm>
          <a:prstGeom prst="rect">
            <a:avLst/>
          </a:prstGeom>
          <a:noFill/>
          <a:ln w="12700" cap="sq">
            <a:noFill/>
            <a:miter lim="800000"/>
            <a:headEnd/>
            <a:tailEnd/>
          </a:ln>
          <a:effectLst/>
        </p:spPr>
        <p:txBody>
          <a:bodyPr wrap="square">
            <a:spAutoFit/>
          </a:bodyPr>
          <a:lstStyle/>
          <a:p>
            <a:pPr>
              <a:spcBef>
                <a:spcPct val="50000"/>
              </a:spcBef>
            </a:pPr>
            <a:r>
              <a:rPr lang="en-US" sz="2000" dirty="0">
                <a:solidFill>
                  <a:srgbClr val="0070C0"/>
                </a:solidFill>
              </a:rPr>
              <a:t>“</a:t>
            </a:r>
            <a:r>
              <a:rPr lang="en-US" sz="2000" b="1" dirty="0">
                <a:solidFill>
                  <a:srgbClr val="0070C0"/>
                </a:solidFill>
              </a:rPr>
              <a:t>DESIGN</a:t>
            </a:r>
            <a:r>
              <a:rPr lang="en-US" sz="2000" dirty="0">
                <a:solidFill>
                  <a:srgbClr val="0070C0"/>
                </a:solidFill>
              </a:rPr>
              <a:t>” </a:t>
            </a:r>
            <a:r>
              <a:rPr lang="en-US" sz="2000" dirty="0">
                <a:solidFill>
                  <a:srgbClr val="0070C0"/>
                </a:solidFill>
                <a:sym typeface="Wingdings" pitchFamily="2" charset="2"/>
              </a:rPr>
              <a:t> For outer  shape &amp; Contour / Configuration</a:t>
            </a:r>
            <a:endParaRPr lang="en-US" sz="2000" dirty="0">
              <a:solidFill>
                <a:srgbClr val="0070C0"/>
              </a:solidFill>
            </a:endParaRPr>
          </a:p>
        </p:txBody>
      </p:sp>
      <p:sp>
        <p:nvSpPr>
          <p:cNvPr id="14343" name="Text Box 7"/>
          <p:cNvSpPr txBox="1">
            <a:spLocks noChangeArrowheads="1"/>
          </p:cNvSpPr>
          <p:nvPr/>
        </p:nvSpPr>
        <p:spPr bwMode="auto">
          <a:xfrm>
            <a:off x="553616" y="5169615"/>
            <a:ext cx="8604448" cy="707886"/>
          </a:xfrm>
          <a:prstGeom prst="rect">
            <a:avLst/>
          </a:prstGeom>
          <a:noFill/>
          <a:ln w="12700" cap="sq">
            <a:noFill/>
            <a:miter lim="800000"/>
            <a:headEnd/>
            <a:tailEnd/>
          </a:ln>
          <a:effectLst/>
        </p:spPr>
        <p:txBody>
          <a:bodyPr wrap="square">
            <a:spAutoFit/>
          </a:bodyPr>
          <a:lstStyle/>
          <a:p>
            <a:pPr>
              <a:spcBef>
                <a:spcPct val="50000"/>
              </a:spcBef>
            </a:pPr>
            <a:r>
              <a:rPr lang="en-US" sz="2000" dirty="0">
                <a:solidFill>
                  <a:srgbClr val="FF0000"/>
                </a:solidFill>
              </a:rPr>
              <a:t>“</a:t>
            </a:r>
            <a:r>
              <a:rPr lang="en-US" sz="2000" b="1" dirty="0">
                <a:solidFill>
                  <a:srgbClr val="FF0000"/>
                </a:solidFill>
              </a:rPr>
              <a:t>TRADE MARK</a:t>
            </a:r>
            <a:r>
              <a:rPr lang="en-US" sz="2000" dirty="0">
                <a:solidFill>
                  <a:srgbClr val="FF0000"/>
                </a:solidFill>
              </a:rPr>
              <a:t>”</a:t>
            </a:r>
            <a:r>
              <a:rPr lang="en-US" sz="2000" dirty="0">
                <a:solidFill>
                  <a:srgbClr val="FF0000"/>
                </a:solidFill>
                <a:sym typeface="Wingdings" pitchFamily="2" charset="2"/>
              </a:rPr>
              <a:t> Brand name  or  Logo  for  goods denoted as  </a:t>
            </a:r>
            <a:r>
              <a:rPr lang="en-US" sz="2000" dirty="0">
                <a:solidFill>
                  <a:srgbClr val="FF0000"/>
                </a:solidFill>
                <a:cs typeface="Times New Roman" pitchFamily="18" charset="0"/>
                <a:sym typeface="Wingdings" pitchFamily="2" charset="2"/>
              </a:rPr>
              <a:t>®</a:t>
            </a:r>
            <a:endParaRPr lang="en-US" sz="2000" dirty="0">
              <a:solidFill>
                <a:srgbClr val="FF0000"/>
              </a:solidFill>
            </a:endParaRPr>
          </a:p>
        </p:txBody>
      </p:sp>
      <p:sp>
        <p:nvSpPr>
          <p:cNvPr id="14344" name="Oval 8"/>
          <p:cNvSpPr>
            <a:spLocks noChangeArrowheads="1"/>
          </p:cNvSpPr>
          <p:nvPr/>
        </p:nvSpPr>
        <p:spPr bwMode="auto">
          <a:xfrm>
            <a:off x="8610600" y="5410200"/>
            <a:ext cx="228600" cy="152400"/>
          </a:xfrm>
          <a:prstGeom prst="ellipse">
            <a:avLst/>
          </a:prstGeom>
          <a:noFill/>
          <a:ln w="12700" cap="sq">
            <a:noFill/>
            <a:round/>
            <a:headEnd/>
            <a:tailEnd/>
          </a:ln>
          <a:effectLst/>
        </p:spPr>
        <p:txBody>
          <a:bodyPr wrap="none" anchor="ctr">
            <a:spAutoFit/>
          </a:bodyPr>
          <a:lstStyle/>
          <a:p>
            <a:endParaRPr lang="en-US"/>
          </a:p>
        </p:txBody>
      </p:sp>
      <p:sp>
        <p:nvSpPr>
          <p:cNvPr id="14345" name="Oval 9"/>
          <p:cNvSpPr>
            <a:spLocks noChangeArrowheads="1"/>
          </p:cNvSpPr>
          <p:nvPr/>
        </p:nvSpPr>
        <p:spPr bwMode="auto">
          <a:xfrm>
            <a:off x="8534400" y="5410200"/>
            <a:ext cx="304800" cy="304800"/>
          </a:xfrm>
          <a:prstGeom prst="ellipse">
            <a:avLst/>
          </a:prstGeom>
          <a:noFill/>
          <a:ln w="12700" cap="sq">
            <a:noFill/>
            <a:round/>
            <a:headEnd/>
            <a:tailEnd/>
          </a:ln>
          <a:effectLst/>
        </p:spPr>
        <p:txBody>
          <a:bodyPr anchor="ctr">
            <a:spAutoFit/>
          </a:bodyPr>
          <a:lstStyle/>
          <a:p>
            <a:endParaRPr lang="en-US"/>
          </a:p>
        </p:txBody>
      </p:sp>
      <p:sp>
        <p:nvSpPr>
          <p:cNvPr id="14346" name="Text Box 10"/>
          <p:cNvSpPr txBox="1">
            <a:spLocks noChangeArrowheads="1"/>
          </p:cNvSpPr>
          <p:nvPr/>
        </p:nvSpPr>
        <p:spPr bwMode="auto">
          <a:xfrm>
            <a:off x="683568" y="5769153"/>
            <a:ext cx="8231832" cy="707886"/>
          </a:xfrm>
          <a:prstGeom prst="rect">
            <a:avLst/>
          </a:prstGeom>
          <a:noFill/>
          <a:ln w="12700" cap="sq">
            <a:noFill/>
            <a:miter lim="800000"/>
            <a:headEnd/>
            <a:tailEnd/>
          </a:ln>
          <a:effectLst/>
        </p:spPr>
        <p:txBody>
          <a:bodyPr wrap="square">
            <a:spAutoFit/>
          </a:bodyPr>
          <a:lstStyle/>
          <a:p>
            <a:pPr>
              <a:spcBef>
                <a:spcPct val="50000"/>
              </a:spcBef>
            </a:pPr>
            <a:r>
              <a:rPr lang="en-US" sz="2000" dirty="0">
                <a:solidFill>
                  <a:srgbClr val="008000"/>
                </a:solidFill>
                <a:sym typeface="Wingdings" pitchFamily="2" charset="2"/>
              </a:rPr>
              <a:t>“</a:t>
            </a:r>
            <a:r>
              <a:rPr lang="en-US" sz="2000" b="1" dirty="0">
                <a:solidFill>
                  <a:srgbClr val="008000"/>
                </a:solidFill>
                <a:sym typeface="Wingdings" pitchFamily="2" charset="2"/>
              </a:rPr>
              <a:t>Copy right</a:t>
            </a:r>
            <a:r>
              <a:rPr lang="en-US" sz="2000" dirty="0">
                <a:solidFill>
                  <a:srgbClr val="008000"/>
                </a:solidFill>
                <a:sym typeface="Wingdings" pitchFamily="2" charset="2"/>
              </a:rPr>
              <a:t>” For  Instruction / manual  booklet denoted as  </a:t>
            </a:r>
            <a:r>
              <a:rPr lang="en-US" sz="2000" dirty="0">
                <a:solidFill>
                  <a:srgbClr val="008000"/>
                </a:solidFill>
                <a:cs typeface="Times New Roman" pitchFamily="18" charset="0"/>
                <a:sym typeface="Wingdings" pitchFamily="2" charset="2"/>
              </a:rPr>
              <a:t>©</a:t>
            </a:r>
            <a:endParaRPr lang="en-US" sz="2000" dirty="0">
              <a:solidFill>
                <a:srgbClr val="008000"/>
              </a:solidFill>
              <a:sym typeface="Wingdings" pitchFamily="2" charset="2"/>
            </a:endParaRPr>
          </a:p>
        </p:txBody>
      </p:sp>
      <p:pic>
        <p:nvPicPr>
          <p:cNvPr id="14347" name="Picture 11" descr="http://www.miracleexclusives.com/images/large/primavera.jpg"/>
          <p:cNvPicPr>
            <a:picLocks noChangeAspect="1" noChangeArrowheads="1"/>
          </p:cNvPicPr>
          <p:nvPr/>
        </p:nvPicPr>
        <p:blipFill>
          <a:blip r:embed="rId3" cstate="print"/>
          <a:srcRect/>
          <a:stretch>
            <a:fillRect/>
          </a:stretch>
        </p:blipFill>
        <p:spPr bwMode="auto">
          <a:xfrm>
            <a:off x="2057400" y="1341596"/>
            <a:ext cx="2971800" cy="2836863"/>
          </a:xfrm>
          <a:prstGeom prst="rect">
            <a:avLst/>
          </a:prstGeom>
          <a:noFill/>
        </p:spPr>
      </p:pic>
      <p:sp>
        <p:nvSpPr>
          <p:cNvPr id="2" name="Date Placeholder 1"/>
          <p:cNvSpPr>
            <a:spLocks noGrp="1"/>
          </p:cNvSpPr>
          <p:nvPr>
            <p:ph type="dt" sz="half" idx="10"/>
          </p:nvPr>
        </p:nvSpPr>
        <p:spPr>
          <a:xfrm>
            <a:off x="899593" y="6453386"/>
            <a:ext cx="1046824" cy="404614"/>
          </a:xfrm>
        </p:spPr>
        <p:txBody>
          <a:bodyPr/>
          <a:lstStyle/>
          <a:p>
            <a:pPr>
              <a:defRPr/>
            </a:pPr>
            <a:fld id="{C23E4255-7966-4CBC-AE2C-1331AD2C3DE9}" type="datetime1">
              <a:rPr lang="en-US" smtClean="0"/>
              <a:t>8/10/2021</a:t>
            </a:fld>
            <a:endParaRPr lang="en-GB" dirty="0"/>
          </a:p>
        </p:txBody>
      </p:sp>
      <p:sp>
        <p:nvSpPr>
          <p:cNvPr id="3" name="Footer Placeholder 2"/>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4" name="Slide Number Placeholder 3"/>
          <p:cNvSpPr>
            <a:spLocks noGrp="1"/>
          </p:cNvSpPr>
          <p:nvPr>
            <p:ph type="sldNum" sz="quarter" idx="12"/>
          </p:nvPr>
        </p:nvSpPr>
        <p:spPr/>
        <p:txBody>
          <a:bodyPr/>
          <a:lstStyle/>
          <a:p>
            <a:pPr>
              <a:defRPr/>
            </a:pPr>
            <a:fld id="{673C0515-7E8E-48D8-BBA9-852E11952092}" type="slidenum">
              <a:rPr lang="en-GB" smtClean="0"/>
              <a:pPr>
                <a:defRPr/>
              </a:pPr>
              <a:t>38</a:t>
            </a:fld>
            <a:endParaRPr lang="en-GB" dirty="0"/>
          </a:p>
        </p:txBody>
      </p:sp>
    </p:spTree>
    <p:extLst>
      <p:ext uri="{BB962C8B-B14F-4D97-AF65-F5344CB8AC3E}">
        <p14:creationId xmlns:p14="http://schemas.microsoft.com/office/powerpoint/2010/main" val="378434693"/>
      </p:ext>
    </p:extLst>
  </p:cSld>
  <p:clrMapOvr>
    <a:masterClrMapping/>
  </p:clrMapOvr>
  <p:transition>
    <p:rand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ox(out)">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4347"/>
                                        </p:tgtEl>
                                        <p:attrNameLst>
                                          <p:attrName>style.visibility</p:attrName>
                                        </p:attrNameLst>
                                      </p:cBhvr>
                                      <p:to>
                                        <p:strVal val="visible"/>
                                      </p:to>
                                    </p:set>
                                    <p:anim calcmode="lin" valueType="num">
                                      <p:cBhvr>
                                        <p:cTn id="12" dur="500" fill="hold"/>
                                        <p:tgtEl>
                                          <p:spTgt spid="14347"/>
                                        </p:tgtEl>
                                        <p:attrNameLst>
                                          <p:attrName>ppt_w</p:attrName>
                                        </p:attrNameLst>
                                      </p:cBhvr>
                                      <p:tavLst>
                                        <p:tav tm="0">
                                          <p:val>
                                            <p:fltVal val="0"/>
                                          </p:val>
                                        </p:tav>
                                        <p:tav tm="100000">
                                          <p:val>
                                            <p:strVal val="#ppt_w"/>
                                          </p:val>
                                        </p:tav>
                                      </p:tavLst>
                                    </p:anim>
                                    <p:anim calcmode="lin" valueType="num">
                                      <p:cBhvr>
                                        <p:cTn id="13" dur="500" fill="hold"/>
                                        <p:tgtEl>
                                          <p:spTgt spid="14347"/>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4341"/>
                                        </p:tgtEl>
                                        <p:attrNameLst>
                                          <p:attrName>style.visibility</p:attrName>
                                        </p:attrNameLst>
                                      </p:cBhvr>
                                      <p:to>
                                        <p:strVal val="visible"/>
                                      </p:to>
                                    </p:set>
                                    <p:anim calcmode="lin" valueType="num">
                                      <p:cBhvr>
                                        <p:cTn id="18" dur="500" fill="hold"/>
                                        <p:tgtEl>
                                          <p:spTgt spid="14341"/>
                                        </p:tgtEl>
                                        <p:attrNameLst>
                                          <p:attrName>ppt_w</p:attrName>
                                        </p:attrNameLst>
                                      </p:cBhvr>
                                      <p:tavLst>
                                        <p:tav tm="0">
                                          <p:val>
                                            <p:fltVal val="0"/>
                                          </p:val>
                                        </p:tav>
                                        <p:tav tm="100000">
                                          <p:val>
                                            <p:strVal val="#ppt_w"/>
                                          </p:val>
                                        </p:tav>
                                      </p:tavLst>
                                    </p:anim>
                                    <p:anim calcmode="lin" valueType="num">
                                      <p:cBhvr>
                                        <p:cTn id="19" dur="500" fill="hold"/>
                                        <p:tgtEl>
                                          <p:spTgt spid="14341"/>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4342"/>
                                        </p:tgtEl>
                                        <p:attrNameLst>
                                          <p:attrName>style.visibility</p:attrName>
                                        </p:attrNameLst>
                                      </p:cBhvr>
                                      <p:to>
                                        <p:strVal val="visible"/>
                                      </p:to>
                                    </p:set>
                                    <p:anim calcmode="lin" valueType="num">
                                      <p:cBhvr>
                                        <p:cTn id="24" dur="500" fill="hold"/>
                                        <p:tgtEl>
                                          <p:spTgt spid="14342"/>
                                        </p:tgtEl>
                                        <p:attrNameLst>
                                          <p:attrName>ppt_w</p:attrName>
                                        </p:attrNameLst>
                                      </p:cBhvr>
                                      <p:tavLst>
                                        <p:tav tm="0">
                                          <p:val>
                                            <p:fltVal val="0"/>
                                          </p:val>
                                        </p:tav>
                                        <p:tav tm="100000">
                                          <p:val>
                                            <p:strVal val="#ppt_w"/>
                                          </p:val>
                                        </p:tav>
                                      </p:tavLst>
                                    </p:anim>
                                    <p:anim calcmode="lin" valueType="num">
                                      <p:cBhvr>
                                        <p:cTn id="25" dur="500" fill="hold"/>
                                        <p:tgtEl>
                                          <p:spTgt spid="14342"/>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14343"/>
                                        </p:tgtEl>
                                        <p:attrNameLst>
                                          <p:attrName>style.visibility</p:attrName>
                                        </p:attrNameLst>
                                      </p:cBhvr>
                                      <p:to>
                                        <p:strVal val="visible"/>
                                      </p:to>
                                    </p:set>
                                    <p:anim calcmode="lin" valueType="num">
                                      <p:cBhvr>
                                        <p:cTn id="30" dur="500" fill="hold"/>
                                        <p:tgtEl>
                                          <p:spTgt spid="14343"/>
                                        </p:tgtEl>
                                        <p:attrNameLst>
                                          <p:attrName>ppt_w</p:attrName>
                                        </p:attrNameLst>
                                      </p:cBhvr>
                                      <p:tavLst>
                                        <p:tav tm="0">
                                          <p:val>
                                            <p:fltVal val="0"/>
                                          </p:val>
                                        </p:tav>
                                        <p:tav tm="100000">
                                          <p:val>
                                            <p:strVal val="#ppt_w"/>
                                          </p:val>
                                        </p:tav>
                                      </p:tavLst>
                                    </p:anim>
                                    <p:anim calcmode="lin" valueType="num">
                                      <p:cBhvr>
                                        <p:cTn id="31" dur="500" fill="hold"/>
                                        <p:tgtEl>
                                          <p:spTgt spid="14343"/>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4346"/>
                                        </p:tgtEl>
                                        <p:attrNameLst>
                                          <p:attrName>style.visibility</p:attrName>
                                        </p:attrNameLst>
                                      </p:cBhvr>
                                      <p:to>
                                        <p:strVal val="visible"/>
                                      </p:to>
                                    </p:set>
                                    <p:anim calcmode="lin" valueType="num">
                                      <p:cBhvr>
                                        <p:cTn id="36" dur="500" fill="hold"/>
                                        <p:tgtEl>
                                          <p:spTgt spid="14346"/>
                                        </p:tgtEl>
                                        <p:attrNameLst>
                                          <p:attrName>ppt_w</p:attrName>
                                        </p:attrNameLst>
                                      </p:cBhvr>
                                      <p:tavLst>
                                        <p:tav tm="0">
                                          <p:val>
                                            <p:fltVal val="0"/>
                                          </p:val>
                                        </p:tav>
                                        <p:tav tm="100000">
                                          <p:val>
                                            <p:strVal val="#ppt_w"/>
                                          </p:val>
                                        </p:tav>
                                      </p:tavLst>
                                    </p:anim>
                                    <p:anim calcmode="lin" valueType="num">
                                      <p:cBhvr>
                                        <p:cTn id="37" dur="500" fill="hold"/>
                                        <p:tgtEl>
                                          <p:spTgt spid="143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utoUpdateAnimBg="0"/>
      <p:bldP spid="14341" grpId="0" autoUpdateAnimBg="0"/>
      <p:bldP spid="14342" grpId="0" autoUpdateAnimBg="0"/>
      <p:bldP spid="14343" grpId="0" autoUpdateAnimBg="0"/>
      <p:bldP spid="1434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a:xfrm>
            <a:off x="930275" y="6453386"/>
            <a:ext cx="1016141" cy="404614"/>
          </a:xfrm>
        </p:spPr>
        <p:txBody>
          <a:bodyPr/>
          <a:lstStyle/>
          <a:p>
            <a:pPr>
              <a:defRPr/>
            </a:pPr>
            <a:fld id="{C3ABBEBB-CB92-42C5-A32E-35D17D476B0F}" type="datetime1">
              <a:rPr lang="en-US" smtClean="0"/>
              <a:t>8/10/2021</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39</a:t>
            </a:fld>
            <a:endParaRPr lang="en-GB" dirty="0"/>
          </a:p>
        </p:txBody>
      </p:sp>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rcRect/>
          <a:stretch>
            <a:fillRect/>
          </a:stretch>
        </p:blipFill>
        <p:spPr bwMode="auto">
          <a:xfrm>
            <a:off x="395535" y="980728"/>
            <a:ext cx="8424937" cy="5286292"/>
          </a:xfrm>
          <a:prstGeom prst="rect">
            <a:avLst/>
          </a:prstGeom>
          <a:noFill/>
          <a:ln w="9525">
            <a:noFill/>
            <a:miter lim="800000"/>
            <a:headEnd/>
            <a:tailEnd/>
          </a:ln>
          <a:effectLst/>
        </p:spPr>
      </p:pic>
      <p:sp>
        <p:nvSpPr>
          <p:cNvPr id="8" name="Rectangle 2"/>
          <p:cNvSpPr txBox="1">
            <a:spLocks noChangeArrowheads="1"/>
          </p:cNvSpPr>
          <p:nvPr/>
        </p:nvSpPr>
        <p:spPr>
          <a:xfrm>
            <a:off x="767374" y="232017"/>
            <a:ext cx="6954093" cy="698182"/>
          </a:xfrm>
          <a:prstGeom prst="rect">
            <a:avLst/>
          </a:prstGeom>
          <a:effectLst>
            <a:outerShdw blurRad="50800" dist="38100" dir="2700000" algn="tl" rotWithShape="0">
              <a:prstClr val="black">
                <a:alpha val="56000"/>
              </a:prstClr>
            </a:outerShdw>
          </a:effectLst>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pPr fontAlgn="auto">
              <a:spcAft>
                <a:spcPts val="0"/>
              </a:spcAft>
            </a:pPr>
            <a:r>
              <a:rPr lang="en-US" sz="4000" b="1" dirty="0">
                <a:solidFill>
                  <a:schemeClr val="tx1"/>
                </a:solidFill>
                <a:effectLst>
                  <a:outerShdw blurRad="38100" dist="38100" dir="2700000" algn="tl">
                    <a:srgbClr val="000000">
                      <a:alpha val="43137"/>
                    </a:srgbClr>
                  </a:outerShdw>
                </a:effectLst>
              </a:rPr>
              <a:t>Selection</a:t>
            </a:r>
          </a:p>
        </p:txBody>
      </p:sp>
    </p:spTree>
    <p:extLst>
      <p:ext uri="{BB962C8B-B14F-4D97-AF65-F5344CB8AC3E}">
        <p14:creationId xmlns:p14="http://schemas.microsoft.com/office/powerpoint/2010/main" val="10565886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899592" y="-99392"/>
            <a:ext cx="7946901" cy="769441"/>
          </a:xfrm>
        </p:spPr>
        <p:txBody>
          <a:bodyPr/>
          <a:lstStyle/>
          <a:p>
            <a:pPr eaLnBrk="1" hangingPunct="1"/>
            <a:r>
              <a:rPr lang="en-US" dirty="0">
                <a:effectLst>
                  <a:outerShdw blurRad="38100" dist="38100" dir="2700000" algn="tl">
                    <a:srgbClr val="000000">
                      <a:alpha val="43137"/>
                    </a:srgbClr>
                  </a:outerShdw>
                </a:effectLst>
                <a:cs typeface="Arial" charset="0"/>
              </a:rPr>
              <a:t>Introduction….</a:t>
            </a:r>
            <a:endParaRPr lang="en-GB" dirty="0">
              <a:effectLst>
                <a:outerShdw blurRad="38100" dist="38100" dir="2700000" algn="tl">
                  <a:srgbClr val="000000">
                    <a:alpha val="43137"/>
                  </a:srgbClr>
                </a:outerShdw>
              </a:effectLst>
              <a:cs typeface="Arial" charset="0"/>
            </a:endParaRPr>
          </a:p>
        </p:txBody>
      </p:sp>
      <p:sp>
        <p:nvSpPr>
          <p:cNvPr id="4101" name="Rectangle 3"/>
          <p:cNvSpPr>
            <a:spLocks noGrp="1" noChangeArrowheads="1"/>
          </p:cNvSpPr>
          <p:nvPr>
            <p:ph idx="1"/>
          </p:nvPr>
        </p:nvSpPr>
        <p:spPr>
          <a:xfrm>
            <a:off x="619398" y="836712"/>
            <a:ext cx="8227095" cy="5184576"/>
          </a:xfrm>
        </p:spPr>
        <p:txBody>
          <a:bodyPr>
            <a:noAutofit/>
          </a:bodyPr>
          <a:lstStyle/>
          <a:p>
            <a:pPr marL="0" indent="0" algn="just">
              <a:buNone/>
            </a:pPr>
            <a:r>
              <a:rPr lang="en-US" sz="2400" dirty="0">
                <a:cs typeface="Arial" panose="020B0604020202020204" pitchFamily="34" charset="0"/>
              </a:rPr>
              <a:t>The legal definition of theft involves taking away a piece of someone’s property with the intention to permanently deprive them of it. As we have just seen, this cannot apply to a piece of information.</a:t>
            </a:r>
          </a:p>
          <a:p>
            <a:pPr marL="0" indent="0">
              <a:buNone/>
            </a:pPr>
            <a:endParaRPr lang="en-US" sz="2400" dirty="0">
              <a:cs typeface="Arial" panose="020B0604020202020204" pitchFamily="34" charset="0"/>
            </a:endParaRPr>
          </a:p>
          <a:p>
            <a:pPr marL="0" indent="0" algn="just">
              <a:buNone/>
            </a:pPr>
            <a:r>
              <a:rPr lang="en-US" sz="2400" dirty="0">
                <a:cs typeface="Arial" panose="020B0604020202020204" pitchFamily="34" charset="0"/>
              </a:rPr>
              <a:t>Property such as bicycles or computers is called tangible property, that is, property that can be touched. It is protected by laws relating to theft and damage. </a:t>
            </a:r>
          </a:p>
          <a:p>
            <a:pPr marL="0" indent="0">
              <a:buNone/>
            </a:pPr>
            <a:endParaRPr lang="en-US" sz="900" dirty="0">
              <a:cs typeface="Arial" charset="0"/>
            </a:endParaRPr>
          </a:p>
          <a:p>
            <a:pPr marL="0" indent="0" algn="just">
              <a:buNone/>
            </a:pPr>
            <a:r>
              <a:rPr lang="en-US" sz="2400" dirty="0" smtClean="0">
                <a:cs typeface="Arial" charset="0"/>
              </a:rPr>
              <a:t>Property that is intangible is known as </a:t>
            </a:r>
            <a:r>
              <a:rPr lang="en-US" sz="2400" i="1" dirty="0" smtClean="0">
                <a:solidFill>
                  <a:srgbClr val="00B0F0"/>
                </a:solidFill>
                <a:cs typeface="Arial" charset="0"/>
              </a:rPr>
              <a:t>intellectual property</a:t>
            </a:r>
            <a:r>
              <a:rPr lang="en-US" sz="2400" dirty="0" smtClean="0">
                <a:cs typeface="Arial" charset="0"/>
              </a:rPr>
              <a:t>. It is governed by a different set of laws, concerned with intellectual property rights, that is, rights to use, copy, or reveal information about intellectual property.</a:t>
            </a:r>
            <a:endParaRPr lang="en-US" sz="2400" dirty="0">
              <a:cs typeface="Arial" charset="0"/>
            </a:endParaRPr>
          </a:p>
        </p:txBody>
      </p:sp>
      <p:sp>
        <p:nvSpPr>
          <p:cNvPr id="4102" name="Date Placeholder 5"/>
          <p:cNvSpPr>
            <a:spLocks noGrp="1"/>
          </p:cNvSpPr>
          <p:nvPr>
            <p:ph type="dt" sz="half" idx="10"/>
          </p:nvPr>
        </p:nvSpPr>
        <p:spPr>
          <a:xfrm>
            <a:off x="899593" y="6453386"/>
            <a:ext cx="1046824" cy="404614"/>
          </a:xfrm>
          <a:noFill/>
        </p:spPr>
        <p:txBody>
          <a:bodyPr/>
          <a:lstStyle/>
          <a:p>
            <a:fld id="{B5DEA6D6-D2C3-4BC0-82B7-B04AF349FCB3}" type="datetime1">
              <a:rPr lang="en-US" smtClean="0"/>
              <a:t>8/10/2021</a:t>
            </a:fld>
            <a:endParaRPr lang="en-GB" dirty="0"/>
          </a:p>
        </p:txBody>
      </p:sp>
      <p:sp>
        <p:nvSpPr>
          <p:cNvPr id="4098" name="Footer Placeholder 4"/>
          <p:cNvSpPr>
            <a:spLocks noGrp="1"/>
          </p:cNvSpPr>
          <p:nvPr>
            <p:ph type="ftr" sz="quarter" idx="11"/>
          </p:nvPr>
        </p:nvSpPr>
        <p:spPr>
          <a:noFill/>
        </p:spPr>
        <p:txBody>
          <a:bodyPr/>
          <a:lstStyle/>
          <a:p>
            <a:r>
              <a:rPr lang="en-US" dirty="0"/>
              <a:t>FAST-NUCES CS449-PIT </a:t>
            </a:r>
            <a:r>
              <a:rPr lang="en-US" dirty="0" smtClean="0"/>
              <a:t>[</a:t>
            </a:r>
            <a:r>
              <a:rPr lang="en-US" dirty="0" smtClean="0"/>
              <a:t>Fall-2020]</a:t>
            </a:r>
            <a:endParaRPr lang="en-GB" dirty="0"/>
          </a:p>
        </p:txBody>
      </p:sp>
      <p:sp>
        <p:nvSpPr>
          <p:cNvPr id="4099" name="Slide Number Placeholder 5"/>
          <p:cNvSpPr>
            <a:spLocks noGrp="1"/>
          </p:cNvSpPr>
          <p:nvPr>
            <p:ph type="sldNum" sz="quarter" idx="12"/>
          </p:nvPr>
        </p:nvSpPr>
        <p:spPr>
          <a:noFill/>
        </p:spPr>
        <p:txBody>
          <a:bodyPr/>
          <a:lstStyle/>
          <a:p>
            <a:fld id="{3F8DCA56-C595-4DF1-A187-EE4A3C1FBD0B}" type="slidenum">
              <a:rPr lang="en-GB" smtClean="0"/>
              <a:pPr/>
              <a:t>4</a:t>
            </a:fld>
            <a:endParaRPr lang="en-GB"/>
          </a:p>
        </p:txBody>
      </p:sp>
    </p:spTree>
    <p:extLst>
      <p:ext uri="{BB962C8B-B14F-4D97-AF65-F5344CB8AC3E}">
        <p14:creationId xmlns:p14="http://schemas.microsoft.com/office/powerpoint/2010/main" val="312163288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101">
                                            <p:txEl>
                                              <p:pRg st="4" end="4"/>
                                            </p:txEl>
                                          </p:spTgt>
                                        </p:tgtEl>
                                        <p:attrNameLst>
                                          <p:attrName>style.visibility</p:attrName>
                                        </p:attrNameLst>
                                      </p:cBhvr>
                                      <p:to>
                                        <p:strVal val="visible"/>
                                      </p:to>
                                    </p:set>
                                    <p:animEffect transition="in" filter="fade">
                                      <p:cBhvr>
                                        <p:cTn id="11" dur="500"/>
                                        <p:tgtEl>
                                          <p:spTgt spid="41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40" y="548680"/>
            <a:ext cx="8229600" cy="692696"/>
          </a:xfrm>
        </p:spPr>
        <p:txBody>
          <a:bodyPr>
            <a:normAutofit/>
          </a:bodyPr>
          <a:lstStyle/>
          <a:p>
            <a:r>
              <a:rPr lang="en-US" dirty="0">
                <a:effectLst>
                  <a:outerShdw blurRad="38100" dist="38100" dir="2700000" algn="tl">
                    <a:srgbClr val="000000">
                      <a:alpha val="43137"/>
                    </a:srgbClr>
                  </a:outerShdw>
                </a:effectLst>
              </a:rPr>
              <a:t>Selecting a Mark!</a:t>
            </a:r>
          </a:p>
        </p:txBody>
      </p:sp>
      <p:sp>
        <p:nvSpPr>
          <p:cNvPr id="3" name="Content Placeholder 2"/>
          <p:cNvSpPr>
            <a:spLocks noGrp="1"/>
          </p:cNvSpPr>
          <p:nvPr>
            <p:ph idx="1"/>
          </p:nvPr>
        </p:nvSpPr>
        <p:spPr>
          <a:xfrm>
            <a:off x="553764" y="1628800"/>
            <a:ext cx="8208912" cy="3816424"/>
          </a:xfrm>
        </p:spPr>
        <p:txBody>
          <a:bodyPr>
            <a:normAutofit/>
          </a:bodyPr>
          <a:lstStyle/>
          <a:p>
            <a:pPr marL="0" indent="0">
              <a:lnSpc>
                <a:spcPct val="90000"/>
              </a:lnSpc>
              <a:buNone/>
            </a:pPr>
            <a:r>
              <a:rPr lang="en-US" sz="2400" dirty="0"/>
              <a:t>(a) </a:t>
            </a:r>
            <a:r>
              <a:rPr lang="en-US" sz="2400" u="sng" dirty="0"/>
              <a:t>Generic terms</a:t>
            </a:r>
            <a:r>
              <a:rPr lang="en-US" sz="2400" dirty="0"/>
              <a:t>:  common name of the article or services to which they are applied.  </a:t>
            </a:r>
          </a:p>
          <a:p>
            <a:pPr marL="0" indent="0">
              <a:lnSpc>
                <a:spcPct val="90000"/>
              </a:lnSpc>
              <a:buNone/>
            </a:pPr>
            <a:endParaRPr lang="en-US" sz="2400" dirty="0"/>
          </a:p>
          <a:p>
            <a:pPr marL="0" indent="0">
              <a:lnSpc>
                <a:spcPct val="90000"/>
              </a:lnSpc>
              <a:buNone/>
            </a:pPr>
            <a:r>
              <a:rPr lang="en-US" sz="2400" dirty="0"/>
              <a:t>They are not protectable as stand alone trademarks.  (Examples: </a:t>
            </a:r>
            <a:r>
              <a:rPr lang="en-US" sz="2400" i="1" dirty="0"/>
              <a:t>computer</a:t>
            </a:r>
            <a:r>
              <a:rPr lang="en-US" sz="2400" dirty="0"/>
              <a:t>, </a:t>
            </a:r>
            <a:r>
              <a:rPr lang="en-US" sz="2400" i="1" dirty="0"/>
              <a:t>automobile</a:t>
            </a:r>
            <a:r>
              <a:rPr lang="en-US" sz="2400" dirty="0"/>
              <a:t>, </a:t>
            </a:r>
            <a:r>
              <a:rPr lang="en-US" sz="2400" i="1" dirty="0"/>
              <a:t>shuttle</a:t>
            </a:r>
            <a:r>
              <a:rPr lang="en-US" sz="2400" dirty="0"/>
              <a:t>.)</a:t>
            </a:r>
          </a:p>
          <a:p>
            <a:endParaRPr lang="en-US" dirty="0"/>
          </a:p>
        </p:txBody>
      </p:sp>
      <p:sp>
        <p:nvSpPr>
          <p:cNvPr id="4" name="Date Placeholder 3"/>
          <p:cNvSpPr>
            <a:spLocks noGrp="1"/>
          </p:cNvSpPr>
          <p:nvPr>
            <p:ph type="dt" sz="half" idx="10"/>
          </p:nvPr>
        </p:nvSpPr>
        <p:spPr>
          <a:xfrm>
            <a:off x="971601" y="6453386"/>
            <a:ext cx="974816" cy="404614"/>
          </a:xfrm>
        </p:spPr>
        <p:txBody>
          <a:bodyPr/>
          <a:lstStyle/>
          <a:p>
            <a:pPr>
              <a:defRPr/>
            </a:pPr>
            <a:fld id="{5DDE9583-D3EA-4A05-9639-A9691664B725}" type="datetime1">
              <a:rPr lang="en-US" smtClean="0"/>
              <a:t>8/10/2021</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40</a:t>
            </a:fld>
            <a:endParaRPr lang="en-GB" dirty="0"/>
          </a:p>
        </p:txBody>
      </p:sp>
    </p:spTree>
    <p:extLst>
      <p:ext uri="{BB962C8B-B14F-4D97-AF65-F5344CB8AC3E}">
        <p14:creationId xmlns:p14="http://schemas.microsoft.com/office/powerpoint/2010/main" val="45429976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17710"/>
            <a:ext cx="8229600" cy="692696"/>
          </a:xfrm>
        </p:spPr>
        <p:txBody>
          <a:bodyPr>
            <a:normAutofit/>
          </a:bodyPr>
          <a:lstStyle/>
          <a:p>
            <a:r>
              <a:rPr lang="en-US" dirty="0">
                <a:effectLst>
                  <a:outerShdw blurRad="38100" dist="38100" dir="2700000" algn="tl">
                    <a:srgbClr val="000000">
                      <a:alpha val="43137"/>
                    </a:srgbClr>
                  </a:outerShdw>
                </a:effectLst>
              </a:rPr>
              <a:t>Selecting a Mark!</a:t>
            </a:r>
          </a:p>
        </p:txBody>
      </p:sp>
      <p:sp>
        <p:nvSpPr>
          <p:cNvPr id="3" name="Content Placeholder 2"/>
          <p:cNvSpPr>
            <a:spLocks noGrp="1"/>
          </p:cNvSpPr>
          <p:nvPr>
            <p:ph idx="1"/>
          </p:nvPr>
        </p:nvSpPr>
        <p:spPr>
          <a:xfrm>
            <a:off x="611560" y="1122436"/>
            <a:ext cx="8075240" cy="4752528"/>
          </a:xfrm>
        </p:spPr>
        <p:txBody>
          <a:bodyPr>
            <a:noAutofit/>
          </a:bodyPr>
          <a:lstStyle/>
          <a:p>
            <a:pPr marL="0" indent="0" algn="just">
              <a:lnSpc>
                <a:spcPct val="90000"/>
              </a:lnSpc>
              <a:buNone/>
            </a:pPr>
            <a:r>
              <a:rPr lang="en-US" sz="2400" dirty="0"/>
              <a:t>(b) </a:t>
            </a:r>
            <a:r>
              <a:rPr lang="en-US" sz="2400" u="sng" dirty="0"/>
              <a:t>Suggestive Marks</a:t>
            </a:r>
            <a:r>
              <a:rPr lang="en-US" sz="2400" dirty="0"/>
              <a:t>: suggest, rather than describe, the goods or services or some characteristic thereof. Consumer must use imagination or hindsight to understand the connection. </a:t>
            </a:r>
          </a:p>
          <a:p>
            <a:pPr algn="just">
              <a:lnSpc>
                <a:spcPct val="90000"/>
              </a:lnSpc>
            </a:pPr>
            <a:endParaRPr lang="en-US" sz="2400" dirty="0"/>
          </a:p>
          <a:p>
            <a:pPr marL="0" indent="0" algn="just">
              <a:lnSpc>
                <a:spcPct val="90000"/>
              </a:lnSpc>
              <a:buNone/>
            </a:pPr>
            <a:r>
              <a:rPr lang="en-US" sz="2400" dirty="0"/>
              <a:t>Although suggestive marks are self-advertisers and, thus, easier to promote than arbitrary marks, they are subject to more conflict and may be afforded a narrower scope of protection. </a:t>
            </a:r>
          </a:p>
          <a:p>
            <a:pPr marL="0" indent="0" algn="just">
              <a:lnSpc>
                <a:spcPct val="90000"/>
              </a:lnSpc>
              <a:buNone/>
            </a:pPr>
            <a:endParaRPr lang="en-US" sz="2400" dirty="0"/>
          </a:p>
          <a:p>
            <a:pPr marL="0" indent="0" algn="just">
              <a:lnSpc>
                <a:spcPct val="90000"/>
              </a:lnSpc>
              <a:buNone/>
            </a:pPr>
            <a:r>
              <a:rPr lang="en-US" sz="2400" dirty="0"/>
              <a:t>Thus, while </a:t>
            </a:r>
            <a:r>
              <a:rPr lang="en-US" sz="2400" i="1" dirty="0"/>
              <a:t>KODAK</a:t>
            </a:r>
            <a:r>
              <a:rPr lang="en-US" sz="2400" dirty="0"/>
              <a:t> has no competition from any mark anywhere close to it, </a:t>
            </a:r>
            <a:r>
              <a:rPr lang="en-US" sz="2400" i="1" dirty="0"/>
              <a:t>BURGER KI</a:t>
            </a:r>
            <a:r>
              <a:rPr lang="en-US" sz="2400" dirty="0"/>
              <a:t>NG must coexist with </a:t>
            </a:r>
            <a:r>
              <a:rPr lang="en-US" sz="2400" i="1" dirty="0"/>
              <a:t>WHATABURGER</a:t>
            </a:r>
            <a:r>
              <a:rPr lang="en-US" sz="2400" dirty="0"/>
              <a:t> and other restaurants that use the word </a:t>
            </a:r>
            <a:r>
              <a:rPr lang="en-US" sz="2400" i="1" dirty="0"/>
              <a:t>BURGER</a:t>
            </a:r>
            <a:r>
              <a:rPr lang="en-US" sz="2400" dirty="0"/>
              <a:t>.</a:t>
            </a:r>
          </a:p>
          <a:p>
            <a:pPr algn="just"/>
            <a:endParaRPr lang="en-US" dirty="0"/>
          </a:p>
        </p:txBody>
      </p:sp>
      <p:sp>
        <p:nvSpPr>
          <p:cNvPr id="4" name="Date Placeholder 3"/>
          <p:cNvSpPr>
            <a:spLocks noGrp="1"/>
          </p:cNvSpPr>
          <p:nvPr>
            <p:ph type="dt" sz="half" idx="10"/>
          </p:nvPr>
        </p:nvSpPr>
        <p:spPr>
          <a:xfrm>
            <a:off x="971601" y="6453386"/>
            <a:ext cx="974816" cy="404614"/>
          </a:xfrm>
        </p:spPr>
        <p:txBody>
          <a:bodyPr/>
          <a:lstStyle/>
          <a:p>
            <a:pPr>
              <a:defRPr/>
            </a:pPr>
            <a:fld id="{E085663A-2B48-4843-BA73-DD356E4A4ADF}" type="datetime1">
              <a:rPr lang="en-US" smtClean="0"/>
              <a:t>8/10/2021</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41</a:t>
            </a:fld>
            <a:endParaRPr lang="en-GB" dirty="0"/>
          </a:p>
        </p:txBody>
      </p:sp>
    </p:spTree>
    <p:extLst>
      <p:ext uri="{BB962C8B-B14F-4D97-AF65-F5344CB8AC3E}">
        <p14:creationId xmlns:p14="http://schemas.microsoft.com/office/powerpoint/2010/main" val="11928619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880" y="359990"/>
            <a:ext cx="8229600" cy="692696"/>
          </a:xfrm>
        </p:spPr>
        <p:txBody>
          <a:bodyPr>
            <a:normAutofit/>
          </a:bodyPr>
          <a:lstStyle/>
          <a:p>
            <a:r>
              <a:rPr lang="en-US" dirty="0">
                <a:effectLst>
                  <a:outerShdw blurRad="38100" dist="38100" dir="2700000" algn="tl">
                    <a:srgbClr val="000000">
                      <a:alpha val="43137"/>
                    </a:srgbClr>
                  </a:outerShdw>
                </a:effectLst>
              </a:rPr>
              <a:t>Selecting a Mark!</a:t>
            </a:r>
          </a:p>
        </p:txBody>
      </p:sp>
      <p:sp>
        <p:nvSpPr>
          <p:cNvPr id="3" name="Content Placeholder 2"/>
          <p:cNvSpPr>
            <a:spLocks noGrp="1"/>
          </p:cNvSpPr>
          <p:nvPr>
            <p:ph idx="1"/>
          </p:nvPr>
        </p:nvSpPr>
        <p:spPr>
          <a:xfrm>
            <a:off x="457200" y="1340768"/>
            <a:ext cx="8435280" cy="4824536"/>
          </a:xfrm>
        </p:spPr>
        <p:txBody>
          <a:bodyPr>
            <a:normAutofit/>
          </a:bodyPr>
          <a:lstStyle/>
          <a:p>
            <a:pPr marL="0" indent="0">
              <a:lnSpc>
                <a:spcPct val="90000"/>
              </a:lnSpc>
              <a:buNone/>
            </a:pPr>
            <a:r>
              <a:rPr lang="en-US" dirty="0"/>
              <a:t>(</a:t>
            </a:r>
            <a:r>
              <a:rPr lang="en-US" sz="2400" dirty="0"/>
              <a:t>c) </a:t>
            </a:r>
            <a:r>
              <a:rPr lang="en-US" sz="2400" u="sng" dirty="0"/>
              <a:t>Arbitrary Marks</a:t>
            </a:r>
            <a:r>
              <a:rPr lang="en-US" sz="2400" dirty="0"/>
              <a:t>: created from existing words, but have no meaning in relation to the goods or services with which they are used.  Fanciful and arbitrary marks are easier to protect but can be more expensive to promote.  (Examples: </a:t>
            </a:r>
            <a:r>
              <a:rPr lang="en-US" sz="2400" i="1" dirty="0"/>
              <a:t>APPLE</a:t>
            </a:r>
            <a:r>
              <a:rPr lang="en-US" sz="2400" dirty="0"/>
              <a:t> for computers and </a:t>
            </a:r>
            <a:r>
              <a:rPr lang="en-US" sz="2400" i="1" dirty="0"/>
              <a:t>TIDE</a:t>
            </a:r>
            <a:r>
              <a:rPr lang="en-US" sz="2400" dirty="0"/>
              <a:t> for detergent).</a:t>
            </a:r>
          </a:p>
          <a:p>
            <a:pPr>
              <a:lnSpc>
                <a:spcPct val="90000"/>
              </a:lnSpc>
            </a:pPr>
            <a:endParaRPr lang="en-US" sz="2400" dirty="0"/>
          </a:p>
          <a:p>
            <a:pPr marL="0" indent="0">
              <a:lnSpc>
                <a:spcPct val="90000"/>
              </a:lnSpc>
              <a:buNone/>
            </a:pPr>
            <a:r>
              <a:rPr lang="en-US" sz="2400" dirty="0"/>
              <a:t>(d) </a:t>
            </a:r>
            <a:r>
              <a:rPr lang="en-US" sz="2400" u="sng" dirty="0"/>
              <a:t>Fanciful Marks</a:t>
            </a:r>
            <a:r>
              <a:rPr lang="en-US" sz="2400" dirty="0"/>
              <a:t>: created from words that are coined or made up, and have no meaning in relation to the goods or services.  (Examples: </a:t>
            </a:r>
            <a:r>
              <a:rPr lang="en-US" sz="2400" i="1" dirty="0"/>
              <a:t>KODAK</a:t>
            </a:r>
            <a:r>
              <a:rPr lang="en-US" sz="2400" dirty="0"/>
              <a:t> for film and </a:t>
            </a:r>
            <a:r>
              <a:rPr lang="en-US" sz="2400" i="1" dirty="0"/>
              <a:t>EXXON</a:t>
            </a:r>
            <a:r>
              <a:rPr lang="en-US" sz="2400" dirty="0"/>
              <a:t> for petroleum products).</a:t>
            </a:r>
          </a:p>
          <a:p>
            <a:pPr>
              <a:lnSpc>
                <a:spcPct val="90000"/>
              </a:lnSpc>
            </a:pPr>
            <a:endParaRPr lang="en-US" dirty="0"/>
          </a:p>
          <a:p>
            <a:pPr>
              <a:lnSpc>
                <a:spcPct val="90000"/>
              </a:lnSpc>
            </a:pPr>
            <a:endParaRPr lang="en-US" dirty="0"/>
          </a:p>
        </p:txBody>
      </p:sp>
      <p:sp>
        <p:nvSpPr>
          <p:cNvPr id="4" name="Date Placeholder 3"/>
          <p:cNvSpPr>
            <a:spLocks noGrp="1"/>
          </p:cNvSpPr>
          <p:nvPr>
            <p:ph type="dt" sz="half" idx="10"/>
          </p:nvPr>
        </p:nvSpPr>
        <p:spPr>
          <a:xfrm>
            <a:off x="971601" y="6453386"/>
            <a:ext cx="974816" cy="404614"/>
          </a:xfrm>
        </p:spPr>
        <p:txBody>
          <a:bodyPr/>
          <a:lstStyle/>
          <a:p>
            <a:pPr>
              <a:defRPr/>
            </a:pPr>
            <a:fld id="{16C40306-F55C-46BE-8939-17DC7B85E8E8}" type="datetime1">
              <a:rPr lang="en-US" smtClean="0"/>
              <a:t>8/10/2021</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42</a:t>
            </a:fld>
            <a:endParaRPr lang="en-GB" dirty="0"/>
          </a:p>
        </p:txBody>
      </p:sp>
    </p:spTree>
    <p:extLst>
      <p:ext uri="{BB962C8B-B14F-4D97-AF65-F5344CB8AC3E}">
        <p14:creationId xmlns:p14="http://schemas.microsoft.com/office/powerpoint/2010/main" val="19870433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27584" y="163878"/>
            <a:ext cx="7735887" cy="692696"/>
          </a:xfrm>
        </p:spPr>
        <p:txBody>
          <a:bodyPr>
            <a:normAutofit/>
          </a:bodyPr>
          <a:lstStyle/>
          <a:p>
            <a:r>
              <a:rPr lang="en-US" dirty="0">
                <a:effectLst>
                  <a:outerShdw blurRad="38100" dist="38100" dir="2700000" algn="tl">
                    <a:srgbClr val="000000">
                      <a:alpha val="43137"/>
                    </a:srgbClr>
                  </a:outerShdw>
                </a:effectLst>
              </a:rPr>
              <a:t>Difference between TM &amp; SM</a:t>
            </a:r>
          </a:p>
        </p:txBody>
      </p:sp>
      <p:sp>
        <p:nvSpPr>
          <p:cNvPr id="23555" name="Rectangle 3"/>
          <p:cNvSpPr>
            <a:spLocks noGrp="1" noChangeArrowheads="1"/>
          </p:cNvSpPr>
          <p:nvPr>
            <p:ph idx="1"/>
          </p:nvPr>
        </p:nvSpPr>
        <p:spPr>
          <a:xfrm>
            <a:off x="448964" y="1340769"/>
            <a:ext cx="8237835" cy="4836922"/>
          </a:xfrm>
        </p:spPr>
        <p:txBody>
          <a:bodyPr>
            <a:normAutofit lnSpcReduction="10000"/>
          </a:bodyPr>
          <a:lstStyle/>
          <a:p>
            <a:r>
              <a:rPr lang="en-US" sz="2800" dirty="0"/>
              <a:t>A trademark is the brand name of the goods</a:t>
            </a:r>
          </a:p>
          <a:p>
            <a:r>
              <a:rPr lang="en-US" sz="2800" dirty="0"/>
              <a:t>A service mark, just as the name implies, identifies the name, logo, device or a combination of these to differentiate the service provided by one business to that of the others.</a:t>
            </a:r>
          </a:p>
          <a:p>
            <a:pPr marL="0" indent="0">
              <a:buNone/>
            </a:pPr>
            <a:endParaRPr lang="en-US" sz="2400" dirty="0"/>
          </a:p>
          <a:p>
            <a:r>
              <a:rPr lang="en-US" sz="2800" dirty="0"/>
              <a:t>The main difference between service mark and trademark is that trademark is applicable for use only to </a:t>
            </a:r>
            <a:r>
              <a:rPr lang="en-US" sz="2800" b="1" dirty="0"/>
              <a:t>identify products or goods</a:t>
            </a:r>
            <a:r>
              <a:rPr lang="en-US" sz="2800" dirty="0"/>
              <a:t> produced by a business. On the other hand, a service mark is used </a:t>
            </a:r>
            <a:r>
              <a:rPr lang="en-US" sz="2800"/>
              <a:t>to exclusively</a:t>
            </a:r>
            <a:r>
              <a:rPr lang="en-US" sz="2800" dirty="0"/>
              <a:t> </a:t>
            </a:r>
            <a:r>
              <a:rPr lang="en-US" sz="2800" b="1" dirty="0"/>
              <a:t>identify a service</a:t>
            </a:r>
            <a:r>
              <a:rPr lang="en-US" sz="2800" dirty="0"/>
              <a:t>.</a:t>
            </a:r>
          </a:p>
        </p:txBody>
      </p:sp>
      <p:sp>
        <p:nvSpPr>
          <p:cNvPr id="2" name="Date Placeholder 1"/>
          <p:cNvSpPr>
            <a:spLocks noGrp="1"/>
          </p:cNvSpPr>
          <p:nvPr>
            <p:ph type="dt" sz="half" idx="10"/>
          </p:nvPr>
        </p:nvSpPr>
        <p:spPr/>
        <p:txBody>
          <a:bodyPr/>
          <a:lstStyle/>
          <a:p>
            <a:pPr>
              <a:defRPr/>
            </a:pPr>
            <a:fld id="{FEA4E85D-FC0E-48E8-A319-462F3D0F4EA0}" type="datetime1">
              <a:rPr lang="en-US" smtClean="0"/>
              <a:t>8/10/2021</a:t>
            </a:fld>
            <a:endParaRPr lang="en-GB" dirty="0"/>
          </a:p>
        </p:txBody>
      </p:sp>
      <p:sp>
        <p:nvSpPr>
          <p:cNvPr id="3" name="Footer Placeholder 2"/>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7" name="Slide Number Placeholder 5"/>
          <p:cNvSpPr>
            <a:spLocks noGrp="1"/>
          </p:cNvSpPr>
          <p:nvPr>
            <p:ph type="sldNum" sz="quarter" idx="12"/>
          </p:nvPr>
        </p:nvSpPr>
        <p:spPr/>
        <p:txBody>
          <a:bodyPr/>
          <a:lstStyle/>
          <a:p>
            <a:fld id="{3D8ED54A-D68E-474B-84FE-E7F535193E43}" type="slidenum">
              <a:rPr lang="en-US"/>
              <a:pPr/>
              <a:t>43</a:t>
            </a:fld>
            <a:endParaRPr lang="en-US"/>
          </a:p>
        </p:txBody>
      </p:sp>
    </p:spTree>
    <p:extLst>
      <p:ext uri="{BB962C8B-B14F-4D97-AF65-F5344CB8AC3E}">
        <p14:creationId xmlns:p14="http://schemas.microsoft.com/office/powerpoint/2010/main" val="24303090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fade">
                                      <p:cBhvr>
                                        <p:cTn id="7" dur="500"/>
                                        <p:tgtEl>
                                          <p:spTgt spid="23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55">
                                            <p:txEl>
                                              <p:pRg st="3" end="3"/>
                                            </p:txEl>
                                          </p:spTgt>
                                        </p:tgtEl>
                                        <p:attrNameLst>
                                          <p:attrName>style.visibility</p:attrName>
                                        </p:attrNameLst>
                                      </p:cBhvr>
                                      <p:to>
                                        <p:strVal val="visible"/>
                                      </p:to>
                                    </p:set>
                                    <p:animEffect transition="in" filter="fade">
                                      <p:cBhvr>
                                        <p:cTn id="12" dur="500"/>
                                        <p:tgtEl>
                                          <p:spTgt spid="23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8229600" cy="610820"/>
          </a:xfrm>
        </p:spPr>
        <p:txBody>
          <a:bodyPr>
            <a:noAutofit/>
          </a:bodyPr>
          <a:lstStyle/>
          <a:p>
            <a:r>
              <a:rPr lang="en-US" dirty="0">
                <a:effectLst>
                  <a:outerShdw blurRad="38100" dist="38100" dir="2700000" algn="tl">
                    <a:srgbClr val="000000">
                      <a:alpha val="43137"/>
                    </a:srgbClr>
                  </a:outerShdw>
                </a:effectLst>
              </a:rPr>
              <a:t>Examples of Service Marks and Trademarks</a:t>
            </a:r>
          </a:p>
        </p:txBody>
      </p:sp>
      <p:sp>
        <p:nvSpPr>
          <p:cNvPr id="3" name="Content Placeholder 2"/>
          <p:cNvSpPr>
            <a:spLocks noGrp="1"/>
          </p:cNvSpPr>
          <p:nvPr>
            <p:ph idx="1"/>
          </p:nvPr>
        </p:nvSpPr>
        <p:spPr/>
        <p:txBody>
          <a:bodyPr/>
          <a:lstStyle/>
          <a:p>
            <a:r>
              <a:rPr lang="en-US" dirty="0"/>
              <a:t>Exam</a:t>
            </a:r>
            <a:r>
              <a:rPr lang="en-US" sz="2400" dirty="0"/>
              <a:t>ples of businesses that use Service Marks (SM) are banking, insurance &amp; transportation services etc</a:t>
            </a:r>
            <a:r>
              <a:rPr lang="en-US" dirty="0"/>
              <a:t>.</a:t>
            </a:r>
          </a:p>
          <a:p>
            <a:pPr>
              <a:buNone/>
            </a:pPr>
            <a:endParaRPr lang="en-US" dirty="0"/>
          </a:p>
        </p:txBody>
      </p:sp>
      <p:sp>
        <p:nvSpPr>
          <p:cNvPr id="4" name="Date Placeholder 3"/>
          <p:cNvSpPr>
            <a:spLocks noGrp="1"/>
          </p:cNvSpPr>
          <p:nvPr>
            <p:ph type="dt" sz="half" idx="10"/>
          </p:nvPr>
        </p:nvSpPr>
        <p:spPr>
          <a:xfrm>
            <a:off x="899592" y="6453386"/>
            <a:ext cx="1046825" cy="404614"/>
          </a:xfrm>
        </p:spPr>
        <p:txBody>
          <a:bodyPr/>
          <a:lstStyle/>
          <a:p>
            <a:pPr>
              <a:defRPr/>
            </a:pPr>
            <a:fld id="{B5E8305D-334F-4B6C-B439-529F5D5A935C}" type="datetime1">
              <a:rPr lang="en-US" smtClean="0"/>
              <a:t>8/10/2021</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44</a:t>
            </a:fld>
            <a:endParaRPr lang="en-GB" dirty="0"/>
          </a:p>
        </p:txBody>
      </p:sp>
    </p:spTree>
    <p:extLst>
      <p:ext uri="{BB962C8B-B14F-4D97-AF65-F5344CB8AC3E}">
        <p14:creationId xmlns:p14="http://schemas.microsoft.com/office/powerpoint/2010/main" val="38489567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t>
            </a:r>
          </a:p>
        </p:txBody>
      </p:sp>
      <p:sp>
        <p:nvSpPr>
          <p:cNvPr id="7" name="Content Placeholder 6"/>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CF6B9BBF-F394-475D-8223-C94FDEAD8CEB}" type="datetime1">
              <a:rPr lang="en-US" smtClean="0"/>
              <a:t>8/10/2021</a:t>
            </a:fld>
            <a:endParaRPr lang="en-GB" dirty="0"/>
          </a:p>
        </p:txBody>
      </p:sp>
      <p:sp>
        <p:nvSpPr>
          <p:cNvPr id="4" name="Footer Placeholder 3"/>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45</a:t>
            </a:fld>
            <a:endParaRPr lang="en-GB" dirty="0"/>
          </a:p>
        </p:txBody>
      </p:sp>
      <p:pic>
        <p:nvPicPr>
          <p:cNvPr id="1028" name="Picture 4"/>
          <p:cNvPicPr>
            <a:picLocks noChangeAspect="1" noChangeArrowheads="1"/>
          </p:cNvPicPr>
          <p:nvPr/>
        </p:nvPicPr>
        <p:blipFill>
          <a:blip r:embed="rId2"/>
          <a:srcRect/>
          <a:stretch>
            <a:fillRect/>
          </a:stretch>
        </p:blipFill>
        <p:spPr bwMode="auto">
          <a:xfrm>
            <a:off x="0" y="-1"/>
            <a:ext cx="9144000" cy="6858001"/>
          </a:xfrm>
          <a:prstGeom prst="rect">
            <a:avLst/>
          </a:prstGeom>
          <a:noFill/>
          <a:ln w="9525">
            <a:noFill/>
            <a:miter lim="800000"/>
            <a:headEnd/>
            <a:tailEnd/>
          </a:ln>
          <a:effectLst/>
        </p:spPr>
      </p:pic>
    </p:spTree>
    <p:extLst>
      <p:ext uri="{BB962C8B-B14F-4D97-AF65-F5344CB8AC3E}">
        <p14:creationId xmlns:p14="http://schemas.microsoft.com/office/powerpoint/2010/main" val="27840013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erbrand Reveals Top 100 Global Brands in 2012 « Branding Magazine | Corporate Identity | Scoop.it"/>
          <p:cNvPicPr>
            <a:picLocks noChangeAspect="1" noChangeArrowheads="1"/>
          </p:cNvPicPr>
          <p:nvPr/>
        </p:nvPicPr>
        <p:blipFill>
          <a:blip r:embed="rId2"/>
          <a:srcRect/>
          <a:stretch>
            <a:fillRect/>
          </a:stretch>
        </p:blipFill>
        <p:spPr bwMode="auto">
          <a:xfrm>
            <a:off x="323528" y="925685"/>
            <a:ext cx="8568952" cy="5430735"/>
          </a:xfrm>
          <a:prstGeom prst="rect">
            <a:avLst/>
          </a:prstGeom>
          <a:noFill/>
        </p:spPr>
      </p:pic>
      <p:sp>
        <p:nvSpPr>
          <p:cNvPr id="4" name="TextBox 3"/>
          <p:cNvSpPr txBox="1"/>
          <p:nvPr/>
        </p:nvSpPr>
        <p:spPr>
          <a:xfrm>
            <a:off x="448965" y="116632"/>
            <a:ext cx="8695036" cy="461665"/>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Top 100 Global Brands of 2017 « Branding Magazine</a:t>
            </a:r>
          </a:p>
        </p:txBody>
      </p:sp>
      <p:sp>
        <p:nvSpPr>
          <p:cNvPr id="2" name="Date Placeholder 1"/>
          <p:cNvSpPr>
            <a:spLocks noGrp="1"/>
          </p:cNvSpPr>
          <p:nvPr>
            <p:ph type="dt" sz="half" idx="10"/>
          </p:nvPr>
        </p:nvSpPr>
        <p:spPr>
          <a:xfrm>
            <a:off x="971601" y="6453386"/>
            <a:ext cx="974816" cy="404614"/>
          </a:xfrm>
        </p:spPr>
        <p:txBody>
          <a:bodyPr/>
          <a:lstStyle/>
          <a:p>
            <a:pPr>
              <a:defRPr/>
            </a:pPr>
            <a:fld id="{E7282524-E95C-4D9D-BB45-5EA7D0235D77}" type="datetime1">
              <a:rPr lang="en-US" smtClean="0"/>
              <a:t>8/10/2021</a:t>
            </a:fld>
            <a:endParaRPr lang="en-GB" dirty="0"/>
          </a:p>
        </p:txBody>
      </p:sp>
      <p:sp>
        <p:nvSpPr>
          <p:cNvPr id="3" name="Footer Placeholder 2"/>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46</a:t>
            </a:fld>
            <a:endParaRPr lang="en-GB" dirty="0"/>
          </a:p>
        </p:txBody>
      </p:sp>
    </p:spTree>
    <p:extLst>
      <p:ext uri="{BB962C8B-B14F-4D97-AF65-F5344CB8AC3E}">
        <p14:creationId xmlns:p14="http://schemas.microsoft.com/office/powerpoint/2010/main" val="333691267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59" y="440043"/>
            <a:ext cx="8229600" cy="682751"/>
          </a:xfrm>
        </p:spPr>
        <p:txBody>
          <a:bodyPr>
            <a:normAutofit fontScale="90000"/>
          </a:bodyPr>
          <a:lstStyle/>
          <a:p>
            <a:r>
              <a:rPr lang="en-US" b="1" dirty="0">
                <a:effectLst>
                  <a:outerShdw blurRad="38100" dist="38100" dir="2700000" algn="tl">
                    <a:srgbClr val="000000">
                      <a:alpha val="43137"/>
                    </a:srgbClr>
                  </a:outerShdw>
                </a:effectLst>
              </a:rPr>
              <a:t>Domain Names</a:t>
            </a:r>
          </a:p>
        </p:txBody>
      </p:sp>
      <p:sp>
        <p:nvSpPr>
          <p:cNvPr id="3" name="Content Placeholder 2"/>
          <p:cNvSpPr>
            <a:spLocks noGrp="1"/>
          </p:cNvSpPr>
          <p:nvPr>
            <p:ph idx="1"/>
          </p:nvPr>
        </p:nvSpPr>
        <p:spPr>
          <a:xfrm>
            <a:off x="611559" y="1412777"/>
            <a:ext cx="8229600" cy="4764914"/>
          </a:xfrm>
        </p:spPr>
        <p:txBody>
          <a:bodyPr>
            <a:normAutofit/>
          </a:bodyPr>
          <a:lstStyle/>
          <a:p>
            <a:pPr marL="0" indent="0">
              <a:buNone/>
            </a:pPr>
            <a:r>
              <a:rPr lang="en-US" sz="2400" i="1" dirty="0">
                <a:solidFill>
                  <a:srgbClr val="00B0F0"/>
                </a:solidFill>
              </a:rPr>
              <a:t>ICANN</a:t>
            </a:r>
            <a:r>
              <a:rPr lang="en-US" sz="2400" dirty="0"/>
              <a:t> </a:t>
            </a:r>
            <a:r>
              <a:rPr lang="en-US" sz="2400" dirty="0">
                <a:solidFill>
                  <a:srgbClr val="00B0F0"/>
                </a:solidFill>
              </a:rPr>
              <a:t>[Internet Corporation for Assigned Names and Numbers] </a:t>
            </a:r>
            <a:r>
              <a:rPr lang="en-US" sz="2400" dirty="0"/>
              <a:t>is an internationally organized, non-profit making corporation. Its main responsibility is ensuring the ‘universal resolvability’ of internet addresses.</a:t>
            </a:r>
            <a:br>
              <a:rPr lang="en-US" sz="2400" dirty="0"/>
            </a:br>
            <a:endParaRPr lang="en-US" sz="2400" dirty="0"/>
          </a:p>
          <a:p>
            <a:pPr marL="0" indent="0">
              <a:buNone/>
            </a:pPr>
            <a:r>
              <a:rPr lang="en-US" sz="2400" dirty="0"/>
              <a:t>That is, ensuring that the same domain name will always lead to the same internet location wherever it is used from and whatever the circumstances.  </a:t>
            </a:r>
          </a:p>
          <a:p>
            <a:pPr marL="0" indent="0">
              <a:buNone/>
            </a:pPr>
            <a:endParaRPr lang="en-US" sz="2400" dirty="0"/>
          </a:p>
          <a:p>
            <a:pPr marL="0" indent="0">
              <a:buNone/>
            </a:pPr>
            <a:r>
              <a:rPr lang="en-US" sz="2400" dirty="0"/>
              <a:t>In practice, </a:t>
            </a:r>
            <a:r>
              <a:rPr lang="en-US" sz="2400" i="1" dirty="0"/>
              <a:t>ICANN</a:t>
            </a:r>
            <a:r>
              <a:rPr lang="en-US" sz="2400" dirty="0"/>
              <a:t> delegates the responsibility for assigning individual domain names to other bodies, subject to strict rules.</a:t>
            </a:r>
          </a:p>
        </p:txBody>
      </p:sp>
      <p:sp>
        <p:nvSpPr>
          <p:cNvPr id="4" name="Date Placeholder 3"/>
          <p:cNvSpPr>
            <a:spLocks noGrp="1"/>
          </p:cNvSpPr>
          <p:nvPr>
            <p:ph type="dt" sz="half" idx="10"/>
          </p:nvPr>
        </p:nvSpPr>
        <p:spPr>
          <a:xfrm>
            <a:off x="971601" y="6453386"/>
            <a:ext cx="974816" cy="404614"/>
          </a:xfrm>
        </p:spPr>
        <p:txBody>
          <a:bodyPr/>
          <a:lstStyle/>
          <a:p>
            <a:pPr>
              <a:defRPr/>
            </a:pPr>
            <a:fld id="{D979852A-1EBB-4C36-943D-0957FF4E05CC}" type="datetime1">
              <a:rPr lang="en-US" smtClean="0"/>
              <a:t>8/10/2021</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47</a:t>
            </a:fld>
            <a:endParaRPr lang="en-GB" dirty="0"/>
          </a:p>
        </p:txBody>
      </p:sp>
    </p:spTree>
    <p:extLst>
      <p:ext uri="{BB962C8B-B14F-4D97-AF65-F5344CB8AC3E}">
        <p14:creationId xmlns:p14="http://schemas.microsoft.com/office/powerpoint/2010/main" val="12592693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59" y="454331"/>
            <a:ext cx="8229600" cy="682751"/>
          </a:xfrm>
        </p:spPr>
        <p:txBody>
          <a:bodyPr>
            <a:normAutofit fontScale="90000"/>
          </a:bodyPr>
          <a:lstStyle/>
          <a:p>
            <a:r>
              <a:rPr lang="en-US" dirty="0">
                <a:effectLst>
                  <a:outerShdw blurRad="38100" dist="38100" dir="2700000" algn="tl">
                    <a:srgbClr val="000000">
                      <a:alpha val="43137"/>
                    </a:srgbClr>
                  </a:outerShdw>
                </a:effectLst>
              </a:rPr>
              <a:t>Domain Names…..</a:t>
            </a:r>
          </a:p>
        </p:txBody>
      </p:sp>
      <p:sp>
        <p:nvSpPr>
          <p:cNvPr id="3" name="Content Placeholder 2"/>
          <p:cNvSpPr>
            <a:spLocks noGrp="1"/>
          </p:cNvSpPr>
          <p:nvPr>
            <p:ph idx="1"/>
          </p:nvPr>
        </p:nvSpPr>
        <p:spPr>
          <a:xfrm>
            <a:off x="611559" y="1412777"/>
            <a:ext cx="8229600" cy="4764914"/>
          </a:xfrm>
        </p:spPr>
        <p:txBody>
          <a:bodyPr>
            <a:normAutofit/>
          </a:bodyPr>
          <a:lstStyle/>
          <a:p>
            <a:pPr marL="0" indent="0" algn="just">
              <a:buNone/>
            </a:pPr>
            <a:r>
              <a:rPr lang="en-US" sz="2400" dirty="0"/>
              <a:t>Domain names were originally meant to be used just as a means of simplifying the process of connecting one computer to another over the internet.</a:t>
            </a:r>
          </a:p>
          <a:p>
            <a:pPr marL="0" indent="0" algn="just">
              <a:buNone/>
            </a:pPr>
            <a:endParaRPr lang="en-US" sz="2400" dirty="0"/>
          </a:p>
          <a:p>
            <a:pPr marL="0" indent="0" algn="just">
              <a:buNone/>
            </a:pPr>
            <a:r>
              <a:rPr lang="en-US" sz="2400" dirty="0"/>
              <a:t>However, because they are easy to remember, they have come to be used as a way of identifying businesses. Indeed, they are frequently used in advertising.</a:t>
            </a:r>
          </a:p>
          <a:p>
            <a:pPr marL="0" indent="0" algn="just">
              <a:buNone/>
            </a:pPr>
            <a:endParaRPr lang="en-US" sz="2400" dirty="0"/>
          </a:p>
          <a:p>
            <a:pPr marL="0" indent="0" algn="just">
              <a:buNone/>
            </a:pPr>
            <a:r>
              <a:rPr lang="en-US" sz="2400" dirty="0"/>
              <a:t>Conversely, it is not surprising that companies would want to use their trade marks or their company names as their internet domain names.</a:t>
            </a:r>
          </a:p>
        </p:txBody>
      </p:sp>
      <p:sp>
        <p:nvSpPr>
          <p:cNvPr id="4" name="Date Placeholder 3"/>
          <p:cNvSpPr>
            <a:spLocks noGrp="1"/>
          </p:cNvSpPr>
          <p:nvPr>
            <p:ph type="dt" sz="half" idx="10"/>
          </p:nvPr>
        </p:nvSpPr>
        <p:spPr>
          <a:xfrm>
            <a:off x="971601" y="6453386"/>
            <a:ext cx="974816" cy="404614"/>
          </a:xfrm>
        </p:spPr>
        <p:txBody>
          <a:bodyPr/>
          <a:lstStyle/>
          <a:p>
            <a:pPr>
              <a:defRPr/>
            </a:pPr>
            <a:fld id="{62BCE2B7-3F12-47FE-8033-0E724FA37BC8}" type="datetime1">
              <a:rPr lang="en-US" smtClean="0"/>
              <a:t>8/10/2021</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48</a:t>
            </a:fld>
            <a:endParaRPr lang="en-GB" dirty="0"/>
          </a:p>
        </p:txBody>
      </p:sp>
    </p:spTree>
    <p:extLst>
      <p:ext uri="{BB962C8B-B14F-4D97-AF65-F5344CB8AC3E}">
        <p14:creationId xmlns:p14="http://schemas.microsoft.com/office/powerpoint/2010/main" val="39742348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59" y="468619"/>
            <a:ext cx="8229600" cy="682751"/>
          </a:xfrm>
        </p:spPr>
        <p:txBody>
          <a:bodyPr>
            <a:normAutofit fontScale="90000"/>
          </a:bodyPr>
          <a:lstStyle/>
          <a:p>
            <a:r>
              <a:rPr lang="en-US" dirty="0">
                <a:effectLst>
                  <a:outerShdw blurRad="38100" dist="38100" dir="2700000" algn="tl">
                    <a:srgbClr val="000000">
                      <a:alpha val="43137"/>
                    </a:srgbClr>
                  </a:outerShdw>
                </a:effectLst>
              </a:rPr>
              <a:t>Domain Names…..</a:t>
            </a:r>
          </a:p>
        </p:txBody>
      </p:sp>
      <p:sp>
        <p:nvSpPr>
          <p:cNvPr id="3" name="Content Placeholder 2"/>
          <p:cNvSpPr>
            <a:spLocks noGrp="1"/>
          </p:cNvSpPr>
          <p:nvPr>
            <p:ph idx="1"/>
          </p:nvPr>
        </p:nvSpPr>
        <p:spPr>
          <a:xfrm>
            <a:off x="611559" y="1412777"/>
            <a:ext cx="8229600" cy="4764914"/>
          </a:xfrm>
        </p:spPr>
        <p:txBody>
          <a:bodyPr>
            <a:noAutofit/>
          </a:bodyPr>
          <a:lstStyle/>
          <a:p>
            <a:pPr marL="0" indent="0" algn="just">
              <a:buNone/>
            </a:pPr>
            <a:r>
              <a:rPr lang="en-US" sz="2400" dirty="0"/>
              <a:t>The potential for conflict between trade marks and domain names is inherent in the two systems. Trade marks are registered with public authorities on a national or regional basis. </a:t>
            </a:r>
          </a:p>
          <a:p>
            <a:pPr marL="0" indent="0" algn="just">
              <a:buNone/>
            </a:pPr>
            <a:endParaRPr lang="en-US" sz="2400" dirty="0"/>
          </a:p>
          <a:p>
            <a:pPr marL="0" indent="0" algn="just">
              <a:buNone/>
            </a:pPr>
            <a:r>
              <a:rPr lang="en-US" sz="2400" dirty="0"/>
              <a:t>The owner of the trade mark acquires rights over the use of the trade mark in a specific country or region. Identical trade marks may be owned by different persons in respect of different categories of product.</a:t>
            </a:r>
          </a:p>
          <a:p>
            <a:pPr marL="0" indent="0">
              <a:buNone/>
            </a:pPr>
            <a:endParaRPr lang="en-US" dirty="0"/>
          </a:p>
        </p:txBody>
      </p:sp>
      <p:sp>
        <p:nvSpPr>
          <p:cNvPr id="4" name="Date Placeholder 3"/>
          <p:cNvSpPr>
            <a:spLocks noGrp="1"/>
          </p:cNvSpPr>
          <p:nvPr>
            <p:ph type="dt" sz="half" idx="10"/>
          </p:nvPr>
        </p:nvSpPr>
        <p:spPr>
          <a:xfrm>
            <a:off x="971601" y="6453386"/>
            <a:ext cx="974816" cy="404614"/>
          </a:xfrm>
        </p:spPr>
        <p:txBody>
          <a:bodyPr/>
          <a:lstStyle/>
          <a:p>
            <a:pPr>
              <a:defRPr/>
            </a:pPr>
            <a:fld id="{07AC92A4-05C7-4E22-A398-F9F2D5677C04}" type="datetime1">
              <a:rPr lang="en-US" smtClean="0"/>
              <a:t>8/10/2021</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49</a:t>
            </a:fld>
            <a:endParaRPr lang="en-GB" dirty="0"/>
          </a:p>
        </p:txBody>
      </p:sp>
    </p:spTree>
    <p:extLst>
      <p:ext uri="{BB962C8B-B14F-4D97-AF65-F5344CB8AC3E}">
        <p14:creationId xmlns:p14="http://schemas.microsoft.com/office/powerpoint/2010/main" val="77840698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899592" y="-99392"/>
            <a:ext cx="7946901" cy="769441"/>
          </a:xfrm>
        </p:spPr>
        <p:txBody>
          <a:bodyPr/>
          <a:lstStyle/>
          <a:p>
            <a:pPr eaLnBrk="1" hangingPunct="1"/>
            <a:r>
              <a:rPr lang="en-US" dirty="0">
                <a:effectLst>
                  <a:outerShdw blurRad="38100" dist="38100" dir="2700000" algn="tl">
                    <a:srgbClr val="000000">
                      <a:alpha val="43137"/>
                    </a:srgbClr>
                  </a:outerShdw>
                </a:effectLst>
                <a:cs typeface="Arial" charset="0"/>
              </a:rPr>
              <a:t>Introduction….</a:t>
            </a:r>
            <a:endParaRPr lang="en-GB" dirty="0">
              <a:effectLst>
                <a:outerShdw blurRad="38100" dist="38100" dir="2700000" algn="tl">
                  <a:srgbClr val="000000">
                    <a:alpha val="43137"/>
                  </a:srgbClr>
                </a:outerShdw>
              </a:effectLst>
              <a:cs typeface="Arial" charset="0"/>
            </a:endParaRPr>
          </a:p>
        </p:txBody>
      </p:sp>
      <p:sp>
        <p:nvSpPr>
          <p:cNvPr id="4101" name="Rectangle 3"/>
          <p:cNvSpPr>
            <a:spLocks noGrp="1" noChangeArrowheads="1"/>
          </p:cNvSpPr>
          <p:nvPr>
            <p:ph idx="1"/>
          </p:nvPr>
        </p:nvSpPr>
        <p:spPr>
          <a:xfrm>
            <a:off x="539552" y="670049"/>
            <a:ext cx="8507288" cy="5184576"/>
          </a:xfrm>
        </p:spPr>
        <p:txBody>
          <a:bodyPr>
            <a:noAutofit/>
          </a:bodyPr>
          <a:lstStyle/>
          <a:p>
            <a:pPr marL="0" indent="0" algn="just">
              <a:buNone/>
            </a:pPr>
            <a:r>
              <a:rPr lang="en-US" sz="2700" dirty="0">
                <a:cs typeface="Arial" charset="0"/>
              </a:rPr>
              <a:t>Intellectual property crosses national borders much more quickly than tangible property and the international nature of intellectual property rights has long been recognized.</a:t>
            </a:r>
          </a:p>
          <a:p>
            <a:pPr marL="0" indent="0" algn="just">
              <a:buNone/>
            </a:pPr>
            <a:endParaRPr lang="en-US" sz="400" dirty="0">
              <a:cs typeface="Arial" charset="0"/>
            </a:endParaRPr>
          </a:p>
          <a:p>
            <a:pPr marL="0" indent="0" algn="just">
              <a:buNone/>
            </a:pPr>
            <a:r>
              <a:rPr lang="en-US" sz="2700" dirty="0">
                <a:cs typeface="Arial" charset="0"/>
              </a:rPr>
              <a:t>The international law relating to trade marks and patents is based on the Paris Convention, which was signed in 1883. The Berne Convention, which is the basis of international copyright law, was signed in 1886.</a:t>
            </a:r>
            <a:endParaRPr lang="en-US" sz="800" dirty="0">
              <a:cs typeface="Arial" charset="0"/>
            </a:endParaRPr>
          </a:p>
          <a:p>
            <a:pPr marL="0" indent="0" algn="just">
              <a:buNone/>
            </a:pPr>
            <a:endParaRPr lang="en-US" sz="400" dirty="0">
              <a:cs typeface="Arial" charset="0"/>
            </a:endParaRPr>
          </a:p>
          <a:p>
            <a:pPr marL="0" indent="0" algn="just">
              <a:buNone/>
            </a:pPr>
            <a:r>
              <a:rPr lang="en-US" sz="2700" dirty="0">
                <a:cs typeface="Arial" charset="0"/>
              </a:rPr>
              <a:t>Changes in technology &amp; the commercial developments that follow them present the law with new problems. The law relating to intellectual property rights is evolving very rapidly and most of this evolution is taking place in a global or regional context</a:t>
            </a:r>
          </a:p>
        </p:txBody>
      </p:sp>
      <p:sp>
        <p:nvSpPr>
          <p:cNvPr id="4102" name="Date Placeholder 5"/>
          <p:cNvSpPr>
            <a:spLocks noGrp="1"/>
          </p:cNvSpPr>
          <p:nvPr>
            <p:ph type="dt" sz="half" idx="10"/>
          </p:nvPr>
        </p:nvSpPr>
        <p:spPr>
          <a:xfrm>
            <a:off x="899593" y="6453386"/>
            <a:ext cx="1046824" cy="404614"/>
          </a:xfrm>
          <a:noFill/>
        </p:spPr>
        <p:txBody>
          <a:bodyPr/>
          <a:lstStyle/>
          <a:p>
            <a:fld id="{39A82E35-2D51-4EEE-8368-0F0F9E2B8803}" type="datetime1">
              <a:rPr lang="en-US" smtClean="0"/>
              <a:t>8/10/2021</a:t>
            </a:fld>
            <a:endParaRPr lang="en-GB" dirty="0"/>
          </a:p>
        </p:txBody>
      </p:sp>
      <p:sp>
        <p:nvSpPr>
          <p:cNvPr id="4098" name="Footer Placeholder 4"/>
          <p:cNvSpPr>
            <a:spLocks noGrp="1"/>
          </p:cNvSpPr>
          <p:nvPr>
            <p:ph type="ftr" sz="quarter" idx="11"/>
          </p:nvPr>
        </p:nvSpPr>
        <p:spPr>
          <a:noFill/>
        </p:spPr>
        <p:txBody>
          <a:bodyPr/>
          <a:lstStyle/>
          <a:p>
            <a:r>
              <a:rPr lang="en-US" dirty="0"/>
              <a:t>FAST-NUCES CS449-PIT </a:t>
            </a:r>
            <a:r>
              <a:rPr lang="en-US" dirty="0" smtClean="0"/>
              <a:t>[</a:t>
            </a:r>
            <a:r>
              <a:rPr lang="en-US" dirty="0" smtClean="0"/>
              <a:t>Fall-2020]</a:t>
            </a:r>
            <a:endParaRPr lang="en-GB" dirty="0"/>
          </a:p>
        </p:txBody>
      </p:sp>
      <p:sp>
        <p:nvSpPr>
          <p:cNvPr id="4099" name="Slide Number Placeholder 5"/>
          <p:cNvSpPr>
            <a:spLocks noGrp="1"/>
          </p:cNvSpPr>
          <p:nvPr>
            <p:ph type="sldNum" sz="quarter" idx="12"/>
          </p:nvPr>
        </p:nvSpPr>
        <p:spPr>
          <a:noFill/>
        </p:spPr>
        <p:txBody>
          <a:bodyPr/>
          <a:lstStyle/>
          <a:p>
            <a:fld id="{3F8DCA56-C595-4DF1-A187-EE4A3C1FBD0B}" type="slidenum">
              <a:rPr lang="en-GB" smtClean="0"/>
              <a:pPr/>
              <a:t>5</a:t>
            </a:fld>
            <a:endParaRPr lang="en-GB"/>
          </a:p>
        </p:txBody>
      </p:sp>
    </p:spTree>
    <p:extLst>
      <p:ext uri="{BB962C8B-B14F-4D97-AF65-F5344CB8AC3E}">
        <p14:creationId xmlns:p14="http://schemas.microsoft.com/office/powerpoint/2010/main" val="18522186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101">
                                            <p:txEl>
                                              <p:pRg st="4" end="4"/>
                                            </p:txEl>
                                          </p:spTgt>
                                        </p:tgtEl>
                                        <p:attrNameLst>
                                          <p:attrName>style.visibility</p:attrName>
                                        </p:attrNameLst>
                                      </p:cBhvr>
                                      <p:to>
                                        <p:strVal val="visible"/>
                                      </p:to>
                                    </p:set>
                                    <p:animEffect transition="in" filter="fade">
                                      <p:cBhvr>
                                        <p:cTn id="11" dur="500"/>
                                        <p:tgtEl>
                                          <p:spTgt spid="41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40043"/>
            <a:ext cx="8229600" cy="682751"/>
          </a:xfrm>
        </p:spPr>
        <p:txBody>
          <a:bodyPr>
            <a:normAutofit fontScale="90000"/>
          </a:bodyPr>
          <a:lstStyle/>
          <a:p>
            <a:r>
              <a:rPr lang="en-US" dirty="0">
                <a:effectLst>
                  <a:outerShdw blurRad="38100" dist="38100" dir="2700000" algn="tl">
                    <a:srgbClr val="000000">
                      <a:alpha val="43137"/>
                    </a:srgbClr>
                  </a:outerShdw>
                </a:effectLst>
              </a:rPr>
              <a:t>Domain Names…..</a:t>
            </a:r>
          </a:p>
        </p:txBody>
      </p:sp>
      <p:sp>
        <p:nvSpPr>
          <p:cNvPr id="3" name="Content Placeholder 2"/>
          <p:cNvSpPr>
            <a:spLocks noGrp="1"/>
          </p:cNvSpPr>
          <p:nvPr>
            <p:ph idx="1"/>
          </p:nvPr>
        </p:nvSpPr>
        <p:spPr>
          <a:xfrm>
            <a:off x="755575" y="1412777"/>
            <a:ext cx="7931225" cy="4764914"/>
          </a:xfrm>
        </p:spPr>
        <p:txBody>
          <a:bodyPr>
            <a:noAutofit/>
          </a:bodyPr>
          <a:lstStyle/>
          <a:p>
            <a:pPr marL="0" indent="0" algn="just">
              <a:buNone/>
            </a:pPr>
            <a:r>
              <a:rPr lang="en-US" sz="2400" dirty="0"/>
              <a:t>Domain names are usually allocated by a private organization and are globally unique; they are normally allocated on a first come, first served basis. </a:t>
            </a:r>
          </a:p>
          <a:p>
            <a:pPr marL="0" indent="0" algn="just">
              <a:buNone/>
            </a:pPr>
            <a:endParaRPr lang="en-US" sz="2400" dirty="0"/>
          </a:p>
          <a:p>
            <a:pPr marL="0" indent="0" algn="just">
              <a:buNone/>
            </a:pPr>
            <a:r>
              <a:rPr lang="en-US" sz="2400" dirty="0"/>
              <a:t>This means that if different companies own identical trade marks for different categories of product or for different geographical areas, only one of them can have the trade mark as domain name, and that will be the one who has applied first.</a:t>
            </a:r>
          </a:p>
        </p:txBody>
      </p:sp>
      <p:sp>
        <p:nvSpPr>
          <p:cNvPr id="4" name="Date Placeholder 3"/>
          <p:cNvSpPr>
            <a:spLocks noGrp="1"/>
          </p:cNvSpPr>
          <p:nvPr>
            <p:ph type="dt" sz="half" idx="10"/>
          </p:nvPr>
        </p:nvSpPr>
        <p:spPr>
          <a:xfrm>
            <a:off x="971601" y="6453386"/>
            <a:ext cx="974816" cy="404614"/>
          </a:xfrm>
        </p:spPr>
        <p:txBody>
          <a:bodyPr/>
          <a:lstStyle/>
          <a:p>
            <a:pPr>
              <a:defRPr/>
            </a:pPr>
            <a:fld id="{BDBB82CA-93F4-49AB-A4FE-A3FC5FC39E81}" type="datetime1">
              <a:rPr lang="en-US" smtClean="0"/>
              <a:t>8/10/2021</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50</a:t>
            </a:fld>
            <a:endParaRPr lang="en-GB" dirty="0"/>
          </a:p>
        </p:txBody>
      </p:sp>
    </p:spTree>
    <p:extLst>
      <p:ext uri="{BB962C8B-B14F-4D97-AF65-F5344CB8AC3E}">
        <p14:creationId xmlns:p14="http://schemas.microsoft.com/office/powerpoint/2010/main" val="23282694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925" y="382322"/>
            <a:ext cx="8229600" cy="682751"/>
          </a:xfrm>
        </p:spPr>
        <p:txBody>
          <a:bodyPr>
            <a:normAutofit fontScale="90000"/>
          </a:bodyPr>
          <a:lstStyle/>
          <a:p>
            <a:r>
              <a:rPr lang="en-US" dirty="0">
                <a:effectLst>
                  <a:outerShdw blurRad="38100" dist="38100" dir="2700000" algn="tl">
                    <a:srgbClr val="000000">
                      <a:alpha val="43137"/>
                    </a:srgbClr>
                  </a:outerShdw>
                </a:effectLst>
              </a:rPr>
              <a:t>Domain Names…..</a:t>
            </a:r>
          </a:p>
        </p:txBody>
      </p:sp>
      <p:sp>
        <p:nvSpPr>
          <p:cNvPr id="3" name="Content Placeholder 2"/>
          <p:cNvSpPr>
            <a:spLocks noGrp="1"/>
          </p:cNvSpPr>
          <p:nvPr>
            <p:ph idx="1"/>
          </p:nvPr>
        </p:nvSpPr>
        <p:spPr>
          <a:xfrm>
            <a:off x="827584" y="1340768"/>
            <a:ext cx="8136903" cy="4836923"/>
          </a:xfrm>
        </p:spPr>
        <p:txBody>
          <a:bodyPr>
            <a:noAutofit/>
          </a:bodyPr>
          <a:lstStyle/>
          <a:p>
            <a:pPr marL="0" indent="0" algn="just">
              <a:buNone/>
            </a:pPr>
            <a:r>
              <a:rPr lang="en-US" sz="2400" dirty="0"/>
              <a:t>The inconsistencies between two different systems of registration has made it possible for people to register, with their own domain names, for the trade marks belonging to some other company. </a:t>
            </a:r>
          </a:p>
          <a:p>
            <a:pPr marL="0" indent="0" algn="just">
              <a:buNone/>
            </a:pPr>
            <a:endParaRPr lang="en-US" sz="2400" dirty="0"/>
          </a:p>
          <a:p>
            <a:pPr marL="0" indent="0" algn="just">
              <a:buNone/>
            </a:pPr>
            <a:r>
              <a:rPr lang="en-US" sz="2400" dirty="0"/>
              <a:t>This is sometimes known as </a:t>
            </a:r>
            <a:r>
              <a:rPr lang="en-US" sz="2400" i="1" dirty="0"/>
              <a:t>cyber squatting</a:t>
            </a:r>
            <a:r>
              <a:rPr lang="en-US" sz="2400" dirty="0"/>
              <a:t>. They then offer to sell these domain names to the owner of the trade mark at an inflated price. </a:t>
            </a:r>
          </a:p>
          <a:p>
            <a:pPr marL="0" indent="0" algn="just">
              <a:buNone/>
            </a:pPr>
            <a:endParaRPr lang="en-US" sz="2400" dirty="0"/>
          </a:p>
          <a:p>
            <a:pPr marL="0" indent="0" algn="just">
              <a:buNone/>
            </a:pPr>
            <a:r>
              <a:rPr lang="en-US" sz="2400" dirty="0"/>
              <a:t>It is usually cheaper and quicker for the trade mark owner to pay up than to pursue legal remedies, even when these are available</a:t>
            </a:r>
            <a:r>
              <a:rPr lang="en-US" dirty="0"/>
              <a:t>.</a:t>
            </a:r>
          </a:p>
        </p:txBody>
      </p:sp>
      <p:sp>
        <p:nvSpPr>
          <p:cNvPr id="4" name="Date Placeholder 3"/>
          <p:cNvSpPr>
            <a:spLocks noGrp="1"/>
          </p:cNvSpPr>
          <p:nvPr>
            <p:ph type="dt" sz="half" idx="10"/>
          </p:nvPr>
        </p:nvSpPr>
        <p:spPr>
          <a:xfrm>
            <a:off x="971601" y="6453386"/>
            <a:ext cx="974816" cy="404614"/>
          </a:xfrm>
        </p:spPr>
        <p:txBody>
          <a:bodyPr/>
          <a:lstStyle/>
          <a:p>
            <a:pPr>
              <a:defRPr/>
            </a:pPr>
            <a:fld id="{7A92BA23-30C4-4F01-B998-A4E024046E5F}" type="datetime1">
              <a:rPr lang="en-US" smtClean="0"/>
              <a:t>8/10/2021</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51</a:t>
            </a:fld>
            <a:endParaRPr lang="en-GB" dirty="0"/>
          </a:p>
        </p:txBody>
      </p:sp>
    </p:spTree>
    <p:extLst>
      <p:ext uri="{BB962C8B-B14F-4D97-AF65-F5344CB8AC3E}">
        <p14:creationId xmlns:p14="http://schemas.microsoft.com/office/powerpoint/2010/main" val="11470759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9944"/>
            <a:ext cx="8229600" cy="682751"/>
          </a:xfrm>
        </p:spPr>
        <p:txBody>
          <a:bodyPr>
            <a:normAutofit fontScale="90000"/>
          </a:bodyPr>
          <a:lstStyle/>
          <a:p>
            <a:r>
              <a:rPr lang="en-US" dirty="0">
                <a:effectLst>
                  <a:outerShdw blurRad="38100" dist="38100" dir="2700000" algn="tl">
                    <a:srgbClr val="000000">
                      <a:alpha val="43137"/>
                    </a:srgbClr>
                  </a:outerShdw>
                </a:effectLst>
              </a:rPr>
              <a:t> </a:t>
            </a:r>
          </a:p>
        </p:txBody>
      </p:sp>
      <p:pic>
        <p:nvPicPr>
          <p:cNvPr id="7" name="Picture 4" descr="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0"/>
            <a:ext cx="8532440" cy="5575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a:xfrm>
            <a:off x="899593" y="6453386"/>
            <a:ext cx="1046824" cy="404614"/>
          </a:xfrm>
        </p:spPr>
        <p:txBody>
          <a:bodyPr/>
          <a:lstStyle/>
          <a:p>
            <a:pPr>
              <a:defRPr/>
            </a:pPr>
            <a:fld id="{DC1139E2-DFD7-4A28-8005-841943C31A67}" type="datetime1">
              <a:rPr lang="en-US" smtClean="0"/>
              <a:t>8/10/2021</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52</a:t>
            </a:fld>
            <a:endParaRPr lang="en-GB" dirty="0"/>
          </a:p>
        </p:txBody>
      </p:sp>
      <p:sp>
        <p:nvSpPr>
          <p:cNvPr id="3" name="Rectangle 2"/>
          <p:cNvSpPr/>
          <p:nvPr/>
        </p:nvSpPr>
        <p:spPr>
          <a:xfrm>
            <a:off x="3203848" y="5877272"/>
            <a:ext cx="2636106" cy="461665"/>
          </a:xfrm>
          <a:prstGeom prst="rect">
            <a:avLst/>
          </a:prstGeom>
        </p:spPr>
        <p:txBody>
          <a:bodyPr wrap="none">
            <a:spAutoFit/>
          </a:bodyPr>
          <a:lstStyle/>
          <a:p>
            <a:r>
              <a:rPr lang="en-US" dirty="0">
                <a:solidFill>
                  <a:srgbClr val="FF0000"/>
                </a:solidFill>
              </a:rPr>
              <a:t>www.ipo.gov.pk</a:t>
            </a:r>
          </a:p>
        </p:txBody>
      </p:sp>
    </p:spTree>
    <p:extLst>
      <p:ext uri="{BB962C8B-B14F-4D97-AF65-F5344CB8AC3E}">
        <p14:creationId xmlns:p14="http://schemas.microsoft.com/office/powerpoint/2010/main" val="367338171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773397" y="153480"/>
            <a:ext cx="7946901" cy="769441"/>
          </a:xfrm>
        </p:spPr>
        <p:txBody>
          <a:bodyPr>
            <a:normAutofit fontScale="90000"/>
          </a:bodyPr>
          <a:lstStyle/>
          <a:p>
            <a:r>
              <a:rPr lang="en-US" dirty="0">
                <a:effectLst>
                  <a:outerShdw blurRad="38100" dist="38100" dir="2700000" algn="tl">
                    <a:srgbClr val="000000">
                      <a:alpha val="43137"/>
                    </a:srgbClr>
                  </a:outerShdw>
                </a:effectLst>
                <a:cs typeface="Arial" charset="0"/>
              </a:rPr>
              <a:t>TYPES OF INTELLECTUAL PROPERTY RIGHTS</a:t>
            </a:r>
            <a:endParaRPr lang="en-GB" dirty="0">
              <a:effectLst>
                <a:outerShdw blurRad="38100" dist="38100" dir="2700000" algn="tl">
                  <a:srgbClr val="000000">
                    <a:alpha val="43137"/>
                  </a:srgbClr>
                </a:outerShdw>
              </a:effectLst>
              <a:cs typeface="Arial" charset="0"/>
            </a:endParaRPr>
          </a:p>
        </p:txBody>
      </p:sp>
      <p:sp>
        <p:nvSpPr>
          <p:cNvPr id="4101" name="Rectangle 3"/>
          <p:cNvSpPr>
            <a:spLocks noGrp="1" noChangeArrowheads="1"/>
          </p:cNvSpPr>
          <p:nvPr>
            <p:ph idx="1"/>
          </p:nvPr>
        </p:nvSpPr>
        <p:spPr>
          <a:xfrm>
            <a:off x="457200" y="1451682"/>
            <a:ext cx="8579296" cy="4713622"/>
          </a:xfrm>
        </p:spPr>
        <p:txBody>
          <a:bodyPr>
            <a:normAutofit fontScale="85000" lnSpcReduction="20000"/>
          </a:bodyPr>
          <a:lstStyle/>
          <a:p>
            <a:pPr marL="0" indent="0">
              <a:buNone/>
            </a:pPr>
            <a:r>
              <a:rPr lang="en-US" sz="3000" dirty="0">
                <a:cs typeface="Arial" charset="0"/>
              </a:rPr>
              <a:t>There are several different rights that relate to intellectual property relevant to software and the IS industry.</a:t>
            </a:r>
          </a:p>
          <a:p>
            <a:pPr marL="0" indent="0">
              <a:buNone/>
            </a:pPr>
            <a:endParaRPr lang="en-US" sz="1000" dirty="0">
              <a:cs typeface="Arial" charset="0"/>
            </a:endParaRPr>
          </a:p>
          <a:p>
            <a:pPr marL="0" indent="0">
              <a:buNone/>
            </a:pPr>
            <a:r>
              <a:rPr lang="en-US" sz="3000" dirty="0">
                <a:cs typeface="Arial" charset="0"/>
              </a:rPr>
              <a:t>Following are the rights which may be used to protect different aspects of a piece of  art, literature or software.</a:t>
            </a:r>
            <a:endParaRPr lang="en-GB" sz="3000" dirty="0">
              <a:cs typeface="Arial" charset="0"/>
            </a:endParaRPr>
          </a:p>
          <a:p>
            <a:pPr eaLnBrk="1" hangingPunct="1"/>
            <a:r>
              <a:rPr lang="en-GB" sz="3000" dirty="0">
                <a:cs typeface="Arial" charset="0"/>
              </a:rPr>
              <a:t>copyright</a:t>
            </a:r>
            <a:endParaRPr lang="en-US" sz="3000" dirty="0">
              <a:cs typeface="Arial" charset="0"/>
            </a:endParaRPr>
          </a:p>
          <a:p>
            <a:pPr eaLnBrk="1" hangingPunct="1"/>
            <a:r>
              <a:rPr lang="en-GB" sz="3000" dirty="0">
                <a:cs typeface="Arial" charset="0"/>
              </a:rPr>
              <a:t>patents</a:t>
            </a:r>
            <a:endParaRPr lang="en-US" sz="3000" dirty="0">
              <a:cs typeface="Arial" charset="0"/>
            </a:endParaRPr>
          </a:p>
          <a:p>
            <a:pPr eaLnBrk="1" hangingPunct="1"/>
            <a:r>
              <a:rPr lang="en-US" sz="3000" dirty="0"/>
              <a:t>confidential information</a:t>
            </a:r>
          </a:p>
          <a:p>
            <a:pPr eaLnBrk="1" hangingPunct="1"/>
            <a:r>
              <a:rPr lang="en-GB" sz="3000" dirty="0">
                <a:cs typeface="Arial" charset="0"/>
              </a:rPr>
              <a:t>trade marks</a:t>
            </a:r>
            <a:endParaRPr lang="en-US" sz="3000" dirty="0">
              <a:cs typeface="Arial" charset="0"/>
            </a:endParaRPr>
          </a:p>
          <a:p>
            <a:pPr eaLnBrk="1" hangingPunct="1"/>
            <a:r>
              <a:rPr lang="en-GB" sz="3000" dirty="0">
                <a:cs typeface="Arial" charset="0"/>
              </a:rPr>
              <a:t>design rights</a:t>
            </a:r>
            <a:endParaRPr lang="en-US" sz="3000" dirty="0">
              <a:cs typeface="Arial" charset="0"/>
            </a:endParaRPr>
          </a:p>
          <a:p>
            <a:pPr eaLnBrk="1" hangingPunct="1"/>
            <a:r>
              <a:rPr lang="en-GB" sz="3000" dirty="0">
                <a:cs typeface="Arial" charset="0"/>
              </a:rPr>
              <a:t>moral rights</a:t>
            </a:r>
            <a:r>
              <a:rPr lang="en-US" sz="3000" dirty="0">
                <a:cs typeface="Arial" charset="0"/>
              </a:rPr>
              <a:t>.</a:t>
            </a:r>
            <a:endParaRPr lang="en-US" sz="3200" dirty="0">
              <a:cs typeface="Arial" charset="0"/>
            </a:endParaRPr>
          </a:p>
        </p:txBody>
      </p:sp>
      <p:sp>
        <p:nvSpPr>
          <p:cNvPr id="4102" name="Date Placeholder 5"/>
          <p:cNvSpPr>
            <a:spLocks noGrp="1"/>
          </p:cNvSpPr>
          <p:nvPr>
            <p:ph type="dt" sz="half" idx="10"/>
          </p:nvPr>
        </p:nvSpPr>
        <p:spPr>
          <a:xfrm>
            <a:off x="899593" y="6453386"/>
            <a:ext cx="1046824" cy="404614"/>
          </a:xfrm>
          <a:noFill/>
        </p:spPr>
        <p:txBody>
          <a:bodyPr/>
          <a:lstStyle/>
          <a:p>
            <a:fld id="{977B8D78-7CCE-4430-8B97-E5C5610DBD5A}" type="datetime1">
              <a:rPr lang="en-US" smtClean="0"/>
              <a:t>8/10/2021</a:t>
            </a:fld>
            <a:endParaRPr lang="en-GB" dirty="0"/>
          </a:p>
        </p:txBody>
      </p:sp>
      <p:sp>
        <p:nvSpPr>
          <p:cNvPr id="4098" name="Footer Placeholder 4"/>
          <p:cNvSpPr>
            <a:spLocks noGrp="1"/>
          </p:cNvSpPr>
          <p:nvPr>
            <p:ph type="ftr" sz="quarter" idx="11"/>
          </p:nvPr>
        </p:nvSpPr>
        <p:spPr>
          <a:noFill/>
        </p:spPr>
        <p:txBody>
          <a:bodyPr/>
          <a:lstStyle/>
          <a:p>
            <a:r>
              <a:rPr lang="en-US" dirty="0"/>
              <a:t>FAST-NUCES CS449-PIT </a:t>
            </a:r>
            <a:r>
              <a:rPr lang="en-US" dirty="0" smtClean="0"/>
              <a:t>[</a:t>
            </a:r>
            <a:r>
              <a:rPr lang="en-US" dirty="0" smtClean="0"/>
              <a:t>Fall-2020]</a:t>
            </a:r>
            <a:endParaRPr lang="en-GB" dirty="0"/>
          </a:p>
        </p:txBody>
      </p:sp>
      <p:sp>
        <p:nvSpPr>
          <p:cNvPr id="4099" name="Slide Number Placeholder 5"/>
          <p:cNvSpPr>
            <a:spLocks noGrp="1"/>
          </p:cNvSpPr>
          <p:nvPr>
            <p:ph type="sldNum" sz="quarter" idx="12"/>
          </p:nvPr>
        </p:nvSpPr>
        <p:spPr>
          <a:noFill/>
        </p:spPr>
        <p:txBody>
          <a:bodyPr/>
          <a:lstStyle/>
          <a:p>
            <a:fld id="{3F8DCA56-C595-4DF1-A187-EE4A3C1FBD0B}" type="slidenum">
              <a:rPr lang="en-GB" smtClean="0"/>
              <a:pPr/>
              <a:t>6</a:t>
            </a:fld>
            <a:endParaRPr lang="en-GB"/>
          </a:p>
        </p:txBody>
      </p:sp>
    </p:spTree>
    <p:extLst>
      <p:ext uri="{BB962C8B-B14F-4D97-AF65-F5344CB8AC3E}">
        <p14:creationId xmlns:p14="http://schemas.microsoft.com/office/powerpoint/2010/main" val="13917872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101">
                                            <p:txEl>
                                              <p:pRg st="3" end="3"/>
                                            </p:txEl>
                                          </p:spTgt>
                                        </p:tgtEl>
                                        <p:attrNameLst>
                                          <p:attrName>style.visibility</p:attrName>
                                        </p:attrNameLst>
                                      </p:cBhvr>
                                      <p:to>
                                        <p:strVal val="visible"/>
                                      </p:to>
                                    </p:set>
                                    <p:animEffect transition="in" filter="fade">
                                      <p:cBhvr>
                                        <p:cTn id="11" dur="500"/>
                                        <p:tgtEl>
                                          <p:spTgt spid="4101">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101">
                                            <p:txEl>
                                              <p:pRg st="4" end="4"/>
                                            </p:txEl>
                                          </p:spTgt>
                                        </p:tgtEl>
                                        <p:attrNameLst>
                                          <p:attrName>style.visibility</p:attrName>
                                        </p:attrNameLst>
                                      </p:cBhvr>
                                      <p:to>
                                        <p:strVal val="visible"/>
                                      </p:to>
                                    </p:set>
                                    <p:animEffect transition="in" filter="fade">
                                      <p:cBhvr>
                                        <p:cTn id="16" dur="500"/>
                                        <p:tgtEl>
                                          <p:spTgt spid="4101">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101">
                                            <p:txEl>
                                              <p:pRg st="5" end="5"/>
                                            </p:txEl>
                                          </p:spTgt>
                                        </p:tgtEl>
                                        <p:attrNameLst>
                                          <p:attrName>style.visibility</p:attrName>
                                        </p:attrNameLst>
                                      </p:cBhvr>
                                      <p:to>
                                        <p:strVal val="visible"/>
                                      </p:to>
                                    </p:set>
                                    <p:animEffect transition="in" filter="fade">
                                      <p:cBhvr>
                                        <p:cTn id="21" dur="500"/>
                                        <p:tgtEl>
                                          <p:spTgt spid="410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101">
                                            <p:txEl>
                                              <p:pRg st="6" end="6"/>
                                            </p:txEl>
                                          </p:spTgt>
                                        </p:tgtEl>
                                        <p:attrNameLst>
                                          <p:attrName>style.visibility</p:attrName>
                                        </p:attrNameLst>
                                      </p:cBhvr>
                                      <p:to>
                                        <p:strVal val="visible"/>
                                      </p:to>
                                    </p:set>
                                    <p:animEffect transition="in" filter="fade">
                                      <p:cBhvr>
                                        <p:cTn id="26" dur="500"/>
                                        <p:tgtEl>
                                          <p:spTgt spid="4101">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101">
                                            <p:txEl>
                                              <p:pRg st="7" end="7"/>
                                            </p:txEl>
                                          </p:spTgt>
                                        </p:tgtEl>
                                        <p:attrNameLst>
                                          <p:attrName>style.visibility</p:attrName>
                                        </p:attrNameLst>
                                      </p:cBhvr>
                                      <p:to>
                                        <p:strVal val="visible"/>
                                      </p:to>
                                    </p:set>
                                    <p:animEffect transition="in" filter="fade">
                                      <p:cBhvr>
                                        <p:cTn id="31" dur="500"/>
                                        <p:tgtEl>
                                          <p:spTgt spid="4101">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101">
                                            <p:txEl>
                                              <p:pRg st="8" end="8"/>
                                            </p:txEl>
                                          </p:spTgt>
                                        </p:tgtEl>
                                        <p:attrNameLst>
                                          <p:attrName>style.visibility</p:attrName>
                                        </p:attrNameLst>
                                      </p:cBhvr>
                                      <p:to>
                                        <p:strVal val="visible"/>
                                      </p:to>
                                    </p:set>
                                    <p:animEffect transition="in" filter="fade">
                                      <p:cBhvr>
                                        <p:cTn id="36" dur="500"/>
                                        <p:tgtEl>
                                          <p:spTgt spid="410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678396" y="571277"/>
            <a:ext cx="7787208" cy="769441"/>
          </a:xfrm>
        </p:spPr>
        <p:txBody>
          <a:bodyPr/>
          <a:lstStyle/>
          <a:p>
            <a:pPr eaLnBrk="1" hangingPunct="1"/>
            <a:r>
              <a:rPr lang="en-US" dirty="0">
                <a:effectLst>
                  <a:outerShdw blurRad="38100" dist="38100" dir="2700000" algn="tl">
                    <a:srgbClr val="000000">
                      <a:alpha val="43137"/>
                    </a:srgbClr>
                  </a:outerShdw>
                </a:effectLst>
                <a:cs typeface="Arial" charset="0"/>
              </a:rPr>
              <a:t>Copyright</a:t>
            </a:r>
            <a:endParaRPr lang="en-GB" dirty="0">
              <a:effectLst>
                <a:outerShdw blurRad="38100" dist="38100" dir="2700000" algn="tl">
                  <a:srgbClr val="000000">
                    <a:alpha val="43137"/>
                  </a:srgbClr>
                </a:outerShdw>
              </a:effectLst>
              <a:cs typeface="Arial" charset="0"/>
            </a:endParaRPr>
          </a:p>
        </p:txBody>
      </p:sp>
      <p:sp>
        <p:nvSpPr>
          <p:cNvPr id="5125" name="Rectangle 3"/>
          <p:cNvSpPr>
            <a:spLocks noGrp="1" noChangeArrowheads="1"/>
          </p:cNvSpPr>
          <p:nvPr>
            <p:ph idx="1"/>
          </p:nvPr>
        </p:nvSpPr>
        <p:spPr>
          <a:xfrm>
            <a:off x="457200" y="1628800"/>
            <a:ext cx="8229600" cy="4536504"/>
          </a:xfrm>
        </p:spPr>
        <p:txBody>
          <a:bodyPr>
            <a:normAutofit/>
          </a:bodyPr>
          <a:lstStyle/>
          <a:p>
            <a:pPr eaLnBrk="1" hangingPunct="1">
              <a:lnSpc>
                <a:spcPct val="90000"/>
              </a:lnSpc>
              <a:buFontTx/>
              <a:buNone/>
            </a:pPr>
            <a:r>
              <a:rPr lang="en-US" sz="2400" dirty="0">
                <a:cs typeface="Arial" charset="0"/>
              </a:rPr>
              <a:t>Copyright protects:</a:t>
            </a:r>
            <a:endParaRPr lang="en-US" sz="2400" dirty="0">
              <a:cs typeface="Times New Roman" charset="0"/>
            </a:endParaRPr>
          </a:p>
          <a:p>
            <a:pPr eaLnBrk="1" hangingPunct="1">
              <a:lnSpc>
                <a:spcPct val="90000"/>
              </a:lnSpc>
            </a:pPr>
            <a:r>
              <a:rPr lang="en-US" sz="2400" dirty="0">
                <a:cs typeface="Arial" charset="0"/>
              </a:rPr>
              <a:t>original literary, dramatic, musical and artistic works;</a:t>
            </a:r>
            <a:endParaRPr lang="en-US" sz="2400" dirty="0">
              <a:cs typeface="Times New Roman" charset="0"/>
            </a:endParaRPr>
          </a:p>
          <a:p>
            <a:pPr eaLnBrk="1" hangingPunct="1">
              <a:lnSpc>
                <a:spcPct val="90000"/>
              </a:lnSpc>
            </a:pPr>
            <a:r>
              <a:rPr lang="en-US" sz="2400" dirty="0">
                <a:cs typeface="Arial" charset="0"/>
              </a:rPr>
              <a:t>sound recordings, films, broadcasts and cable transmissions;</a:t>
            </a:r>
            <a:endParaRPr lang="en-US" sz="2400" dirty="0">
              <a:cs typeface="Times New Roman" charset="0"/>
            </a:endParaRPr>
          </a:p>
          <a:p>
            <a:pPr eaLnBrk="1" hangingPunct="1">
              <a:lnSpc>
                <a:spcPct val="90000"/>
              </a:lnSpc>
            </a:pPr>
            <a:r>
              <a:rPr lang="en-US" sz="2400" dirty="0">
                <a:cs typeface="Arial" charset="0"/>
              </a:rPr>
              <a:t>the typographical arrangement of published editions.</a:t>
            </a:r>
            <a:endParaRPr lang="en-US" sz="2400" dirty="0">
              <a:cs typeface="Times New Roman" charset="0"/>
            </a:endParaRPr>
          </a:p>
          <a:p>
            <a:pPr eaLnBrk="1" hangingPunct="1">
              <a:lnSpc>
                <a:spcPct val="90000"/>
              </a:lnSpc>
              <a:buFontTx/>
              <a:buNone/>
            </a:pPr>
            <a:endParaRPr lang="en-US" sz="2400" dirty="0">
              <a:cs typeface="Arial" charset="0"/>
            </a:endParaRPr>
          </a:p>
          <a:p>
            <a:pPr eaLnBrk="1" hangingPunct="1">
              <a:lnSpc>
                <a:spcPct val="90000"/>
              </a:lnSpc>
              <a:buFontTx/>
              <a:buNone/>
            </a:pPr>
            <a:r>
              <a:rPr lang="en-US" sz="2400" dirty="0">
                <a:cs typeface="Arial" charset="0"/>
              </a:rPr>
              <a:t>Things protected by Copyright are called "works".</a:t>
            </a:r>
            <a:endParaRPr lang="en-US" sz="2400" dirty="0">
              <a:cs typeface="Times New Roman" charset="0"/>
            </a:endParaRPr>
          </a:p>
          <a:p>
            <a:pPr eaLnBrk="1" hangingPunct="1">
              <a:lnSpc>
                <a:spcPct val="90000"/>
              </a:lnSpc>
            </a:pPr>
            <a:endParaRPr lang="en-GB" sz="3600" dirty="0"/>
          </a:p>
        </p:txBody>
      </p:sp>
      <p:sp>
        <p:nvSpPr>
          <p:cNvPr id="5126" name="Date Placeholder 5"/>
          <p:cNvSpPr>
            <a:spLocks noGrp="1"/>
          </p:cNvSpPr>
          <p:nvPr>
            <p:ph type="dt" sz="half" idx="10"/>
          </p:nvPr>
        </p:nvSpPr>
        <p:spPr>
          <a:xfrm>
            <a:off x="971601" y="6453386"/>
            <a:ext cx="974816" cy="404614"/>
          </a:xfrm>
          <a:noFill/>
        </p:spPr>
        <p:txBody>
          <a:bodyPr/>
          <a:lstStyle/>
          <a:p>
            <a:fld id="{F8A24F27-7FE6-442C-AEAD-CD295367059E}" type="datetime1">
              <a:rPr lang="en-US" smtClean="0"/>
              <a:t>8/10/2021</a:t>
            </a:fld>
            <a:endParaRPr lang="en-GB"/>
          </a:p>
        </p:txBody>
      </p:sp>
      <p:sp>
        <p:nvSpPr>
          <p:cNvPr id="5122" name="Footer Placeholder 4"/>
          <p:cNvSpPr>
            <a:spLocks noGrp="1"/>
          </p:cNvSpPr>
          <p:nvPr>
            <p:ph type="ftr" sz="quarter" idx="11"/>
          </p:nvPr>
        </p:nvSpPr>
        <p:spPr>
          <a:noFill/>
        </p:spPr>
        <p:txBody>
          <a:bodyPr/>
          <a:lstStyle/>
          <a:p>
            <a:r>
              <a:rPr lang="en-US" dirty="0"/>
              <a:t>FAST-NUCES CS449-PIT </a:t>
            </a:r>
            <a:r>
              <a:rPr lang="en-US" dirty="0" smtClean="0"/>
              <a:t>[</a:t>
            </a:r>
            <a:r>
              <a:rPr lang="en-US" dirty="0" smtClean="0"/>
              <a:t>Fall-2020]</a:t>
            </a:r>
            <a:endParaRPr lang="en-GB" dirty="0"/>
          </a:p>
        </p:txBody>
      </p:sp>
      <p:sp>
        <p:nvSpPr>
          <p:cNvPr id="5123" name="Slide Number Placeholder 5"/>
          <p:cNvSpPr>
            <a:spLocks noGrp="1"/>
          </p:cNvSpPr>
          <p:nvPr>
            <p:ph type="sldNum" sz="quarter" idx="12"/>
          </p:nvPr>
        </p:nvSpPr>
        <p:spPr>
          <a:noFill/>
        </p:spPr>
        <p:txBody>
          <a:bodyPr/>
          <a:lstStyle/>
          <a:p>
            <a:fld id="{0C0A72B8-20B2-47EB-BD08-79F52F8682F2}" type="slidenum">
              <a:rPr lang="en-GB" smtClean="0"/>
              <a:pPr/>
              <a:t>7</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5">
                                            <p:txEl>
                                              <p:pRg st="1" end="1"/>
                                            </p:txEl>
                                          </p:spTgt>
                                        </p:tgtEl>
                                        <p:attrNameLst>
                                          <p:attrName>style.visibility</p:attrName>
                                        </p:attrNameLst>
                                      </p:cBhvr>
                                      <p:to>
                                        <p:strVal val="visible"/>
                                      </p:to>
                                    </p:set>
                                    <p:animEffect transition="in" filter="fade">
                                      <p:cBhvr>
                                        <p:cTn id="7" dur="500"/>
                                        <p:tgtEl>
                                          <p:spTgt spid="512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5">
                                            <p:txEl>
                                              <p:pRg st="2" end="2"/>
                                            </p:txEl>
                                          </p:spTgt>
                                        </p:tgtEl>
                                        <p:attrNameLst>
                                          <p:attrName>style.visibility</p:attrName>
                                        </p:attrNameLst>
                                      </p:cBhvr>
                                      <p:to>
                                        <p:strVal val="visible"/>
                                      </p:to>
                                    </p:set>
                                    <p:animEffect transition="in" filter="fade">
                                      <p:cBhvr>
                                        <p:cTn id="12" dur="500"/>
                                        <p:tgtEl>
                                          <p:spTgt spid="512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5">
                                            <p:txEl>
                                              <p:pRg st="3" end="3"/>
                                            </p:txEl>
                                          </p:spTgt>
                                        </p:tgtEl>
                                        <p:attrNameLst>
                                          <p:attrName>style.visibility</p:attrName>
                                        </p:attrNameLst>
                                      </p:cBhvr>
                                      <p:to>
                                        <p:strVal val="visible"/>
                                      </p:to>
                                    </p:set>
                                    <p:animEffect transition="in" filter="fade">
                                      <p:cBhvr>
                                        <p:cTn id="17" dur="500"/>
                                        <p:tgtEl>
                                          <p:spTgt spid="512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5">
                                            <p:txEl>
                                              <p:pRg st="5" end="5"/>
                                            </p:txEl>
                                          </p:spTgt>
                                        </p:tgtEl>
                                        <p:attrNameLst>
                                          <p:attrName>style.visibility</p:attrName>
                                        </p:attrNameLst>
                                      </p:cBhvr>
                                      <p:to>
                                        <p:strVal val="visible"/>
                                      </p:to>
                                    </p:set>
                                    <p:animEffect transition="in" filter="fade">
                                      <p:cBhvr>
                                        <p:cTn id="22" dur="500"/>
                                        <p:tgtEl>
                                          <p:spTgt spid="512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667891" y="289718"/>
            <a:ext cx="8018909" cy="692696"/>
          </a:xfrm>
        </p:spPr>
        <p:txBody>
          <a:bodyPr/>
          <a:lstStyle/>
          <a:p>
            <a:pPr eaLnBrk="1" hangingPunct="1"/>
            <a:r>
              <a:rPr lang="en-US" dirty="0">
                <a:effectLst>
                  <a:outerShdw blurRad="38100" dist="38100" dir="2700000" algn="tl">
                    <a:srgbClr val="000000">
                      <a:alpha val="43137"/>
                    </a:srgbClr>
                  </a:outerShdw>
                </a:effectLst>
              </a:rPr>
              <a:t>Software copyright</a:t>
            </a:r>
            <a:endParaRPr lang="en-GB" dirty="0">
              <a:effectLst>
                <a:outerShdw blurRad="38100" dist="38100" dir="2700000" algn="tl">
                  <a:srgbClr val="000000">
                    <a:alpha val="43137"/>
                  </a:srgbClr>
                </a:outerShdw>
              </a:effectLst>
            </a:endParaRPr>
          </a:p>
        </p:txBody>
      </p:sp>
      <p:sp>
        <p:nvSpPr>
          <p:cNvPr id="6149" name="Rectangle 3"/>
          <p:cNvSpPr>
            <a:spLocks noGrp="1" noChangeArrowheads="1"/>
          </p:cNvSpPr>
          <p:nvPr>
            <p:ph idx="1"/>
          </p:nvPr>
        </p:nvSpPr>
        <p:spPr>
          <a:xfrm>
            <a:off x="457200" y="1501378"/>
            <a:ext cx="8229600" cy="4663926"/>
          </a:xfrm>
        </p:spPr>
        <p:txBody>
          <a:bodyPr/>
          <a:lstStyle/>
          <a:p>
            <a:pPr algn="just" eaLnBrk="1" hangingPunct="1"/>
            <a:r>
              <a:rPr lang="en-US" sz="2400" dirty="0">
                <a:cs typeface="Arial" charset="0"/>
              </a:rPr>
              <a:t>The 1988 Copyright, Patents and Designs Act states that the phrase 'literary work" includes a table or compilation, a computer program and preparatory design material for a computer program</a:t>
            </a:r>
          </a:p>
          <a:p>
            <a:pPr algn="just" eaLnBrk="1" hangingPunct="1"/>
            <a:endParaRPr lang="en-US" sz="2400" dirty="0">
              <a:cs typeface="Arial" charset="0"/>
            </a:endParaRPr>
          </a:p>
          <a:p>
            <a:pPr algn="just" eaLnBrk="1" hangingPunct="1"/>
            <a:r>
              <a:rPr lang="en-GB" sz="2400" dirty="0"/>
              <a:t>The EU directive 91/250 states that “Member States shall protect computer programs, by copyright, as literary works. For the purposes of this Directive, the term ‘computer programs’ shall include their preparatory design material.”</a:t>
            </a:r>
            <a:endParaRPr lang="en-US" sz="2400" dirty="0">
              <a:cs typeface="Times New Roman" charset="0"/>
            </a:endParaRPr>
          </a:p>
          <a:p>
            <a:pPr eaLnBrk="1" hangingPunct="1"/>
            <a:endParaRPr lang="en-GB" dirty="0"/>
          </a:p>
        </p:txBody>
      </p:sp>
      <p:sp>
        <p:nvSpPr>
          <p:cNvPr id="6150" name="Date Placeholder 5"/>
          <p:cNvSpPr>
            <a:spLocks noGrp="1"/>
          </p:cNvSpPr>
          <p:nvPr>
            <p:ph type="dt" sz="half" idx="10"/>
          </p:nvPr>
        </p:nvSpPr>
        <p:spPr>
          <a:xfrm>
            <a:off x="899593" y="6453386"/>
            <a:ext cx="1046824" cy="404614"/>
          </a:xfrm>
          <a:noFill/>
        </p:spPr>
        <p:txBody>
          <a:bodyPr/>
          <a:lstStyle/>
          <a:p>
            <a:fld id="{90B1F18E-2678-48AE-B8F7-ABCBE4F3BFCC}" type="datetime1">
              <a:rPr lang="en-US" smtClean="0"/>
              <a:t>8/10/2021</a:t>
            </a:fld>
            <a:endParaRPr lang="en-GB" dirty="0"/>
          </a:p>
        </p:txBody>
      </p:sp>
      <p:sp>
        <p:nvSpPr>
          <p:cNvPr id="6146" name="Footer Placeholder 4"/>
          <p:cNvSpPr>
            <a:spLocks noGrp="1"/>
          </p:cNvSpPr>
          <p:nvPr>
            <p:ph type="ftr" sz="quarter" idx="11"/>
          </p:nvPr>
        </p:nvSpPr>
        <p:spPr>
          <a:noFill/>
        </p:spPr>
        <p:txBody>
          <a:bodyPr/>
          <a:lstStyle/>
          <a:p>
            <a:r>
              <a:rPr lang="en-US" dirty="0"/>
              <a:t>FAST-NUCES CS449-PIT </a:t>
            </a:r>
            <a:r>
              <a:rPr lang="en-US" dirty="0" smtClean="0"/>
              <a:t>[</a:t>
            </a:r>
            <a:r>
              <a:rPr lang="en-US" dirty="0" smtClean="0"/>
              <a:t>Fall-2020]</a:t>
            </a:r>
            <a:endParaRPr lang="en-GB" dirty="0"/>
          </a:p>
        </p:txBody>
      </p:sp>
      <p:sp>
        <p:nvSpPr>
          <p:cNvPr id="6147" name="Slide Number Placeholder 5"/>
          <p:cNvSpPr>
            <a:spLocks noGrp="1"/>
          </p:cNvSpPr>
          <p:nvPr>
            <p:ph type="sldNum" sz="quarter" idx="12"/>
          </p:nvPr>
        </p:nvSpPr>
        <p:spPr>
          <a:noFill/>
        </p:spPr>
        <p:txBody>
          <a:bodyPr/>
          <a:lstStyle/>
          <a:p>
            <a:fld id="{61A601A1-CB7D-48A5-8339-14353EC790B4}" type="slidenum">
              <a:rPr lang="en-GB" smtClean="0"/>
              <a:pPr/>
              <a:t>8</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9">
                                            <p:txEl>
                                              <p:pRg st="2" end="2"/>
                                            </p:txEl>
                                          </p:spTgt>
                                        </p:tgtEl>
                                        <p:attrNameLst>
                                          <p:attrName>style.visibility</p:attrName>
                                        </p:attrNameLst>
                                      </p:cBhvr>
                                      <p:to>
                                        <p:strVal val="visible"/>
                                      </p:to>
                                    </p:set>
                                    <p:animEffect transition="in" filter="fade">
                                      <p:cBhvr>
                                        <p:cTn id="7" dur="500"/>
                                        <p:tgtEl>
                                          <p:spTgt spid="61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895029" y="404664"/>
            <a:ext cx="7778972" cy="610820"/>
          </a:xfrm>
        </p:spPr>
        <p:txBody>
          <a:bodyPr>
            <a:noAutofit/>
          </a:bodyPr>
          <a:lstStyle/>
          <a:p>
            <a:pPr eaLnBrk="1" hangingPunct="1"/>
            <a:r>
              <a:rPr lang="en-US" dirty="0">
                <a:effectLst>
                  <a:outerShdw blurRad="38100" dist="38100" dir="2700000" algn="tl">
                    <a:srgbClr val="000000">
                      <a:alpha val="43137"/>
                    </a:srgbClr>
                  </a:outerShdw>
                </a:effectLst>
              </a:rPr>
              <a:t>Owner’s rights</a:t>
            </a:r>
            <a:endParaRPr lang="en-GB" dirty="0">
              <a:effectLst>
                <a:outerShdw blurRad="38100" dist="38100" dir="2700000" algn="tl">
                  <a:srgbClr val="000000">
                    <a:alpha val="43137"/>
                  </a:srgbClr>
                </a:outerShdw>
              </a:effectLst>
            </a:endParaRPr>
          </a:p>
        </p:txBody>
      </p:sp>
      <p:sp>
        <p:nvSpPr>
          <p:cNvPr id="7173" name="Rectangle 3"/>
          <p:cNvSpPr>
            <a:spLocks noGrp="1" noChangeArrowheads="1"/>
          </p:cNvSpPr>
          <p:nvPr>
            <p:ph idx="1"/>
          </p:nvPr>
        </p:nvSpPr>
        <p:spPr>
          <a:xfrm>
            <a:off x="448965" y="1628800"/>
            <a:ext cx="8229600" cy="4536504"/>
          </a:xfrm>
        </p:spPr>
        <p:txBody>
          <a:bodyPr>
            <a:normAutofit/>
          </a:bodyPr>
          <a:lstStyle/>
          <a:p>
            <a:pPr eaLnBrk="1" hangingPunct="1">
              <a:lnSpc>
                <a:spcPct val="90000"/>
              </a:lnSpc>
              <a:buFontTx/>
              <a:buNone/>
            </a:pPr>
            <a:r>
              <a:rPr lang="en-US" sz="2800" dirty="0">
                <a:cs typeface="Arial" charset="0"/>
              </a:rPr>
              <a:t>	</a:t>
            </a:r>
            <a:r>
              <a:rPr lang="en-US" sz="2400" dirty="0">
                <a:cs typeface="Arial" charset="0"/>
              </a:rPr>
              <a:t>Copyright gives five exclusive rights to the owner of the copyright:</a:t>
            </a:r>
          </a:p>
          <a:p>
            <a:pPr eaLnBrk="1" hangingPunct="1">
              <a:lnSpc>
                <a:spcPct val="90000"/>
              </a:lnSpc>
              <a:buFontTx/>
              <a:buNone/>
            </a:pPr>
            <a:endParaRPr lang="en-US" sz="2400" dirty="0">
              <a:cs typeface="Times New Roman" charset="0"/>
            </a:endParaRPr>
          </a:p>
          <a:p>
            <a:pPr eaLnBrk="1" hangingPunct="1">
              <a:lnSpc>
                <a:spcPct val="90000"/>
              </a:lnSpc>
            </a:pPr>
            <a:r>
              <a:rPr lang="en-US" sz="2400" dirty="0">
                <a:cs typeface="Arial" charset="0"/>
              </a:rPr>
              <a:t>the right to copy the work;</a:t>
            </a:r>
          </a:p>
          <a:p>
            <a:pPr eaLnBrk="1" hangingPunct="1">
              <a:lnSpc>
                <a:spcPct val="90000"/>
              </a:lnSpc>
            </a:pPr>
            <a:r>
              <a:rPr lang="en-US" sz="2400" dirty="0">
                <a:cs typeface="Arial" charset="0"/>
              </a:rPr>
              <a:t>the right to issue copies to the public;</a:t>
            </a:r>
          </a:p>
          <a:p>
            <a:pPr eaLnBrk="1" hangingPunct="1">
              <a:lnSpc>
                <a:spcPct val="90000"/>
              </a:lnSpc>
            </a:pPr>
            <a:r>
              <a:rPr lang="en-US" sz="2400" dirty="0">
                <a:cs typeface="Arial" charset="0"/>
              </a:rPr>
              <a:t>the right to perform, play or show the work to the public;</a:t>
            </a:r>
          </a:p>
          <a:p>
            <a:pPr eaLnBrk="1" hangingPunct="1">
              <a:lnSpc>
                <a:spcPct val="90000"/>
              </a:lnSpc>
            </a:pPr>
            <a:r>
              <a:rPr lang="en-US" sz="2400" dirty="0">
                <a:cs typeface="Arial" charset="0"/>
              </a:rPr>
              <a:t>the right to broadcast the work or transmit it on a cable service;</a:t>
            </a:r>
          </a:p>
          <a:p>
            <a:pPr eaLnBrk="1" hangingPunct="1">
              <a:lnSpc>
                <a:spcPct val="90000"/>
              </a:lnSpc>
            </a:pPr>
            <a:r>
              <a:rPr lang="en-US" sz="2400" dirty="0">
                <a:cs typeface="Arial" charset="0"/>
              </a:rPr>
              <a:t>the right to make an adaptation of the work. </a:t>
            </a:r>
            <a:endParaRPr lang="en-GB" sz="2400" dirty="0">
              <a:cs typeface="Arial" charset="0"/>
            </a:endParaRPr>
          </a:p>
        </p:txBody>
      </p:sp>
      <p:sp>
        <p:nvSpPr>
          <p:cNvPr id="7174" name="Date Placeholder 5"/>
          <p:cNvSpPr>
            <a:spLocks noGrp="1"/>
          </p:cNvSpPr>
          <p:nvPr>
            <p:ph type="dt" sz="half" idx="10"/>
          </p:nvPr>
        </p:nvSpPr>
        <p:spPr>
          <a:xfrm>
            <a:off x="899593" y="6453386"/>
            <a:ext cx="1046824" cy="404614"/>
          </a:xfrm>
          <a:noFill/>
        </p:spPr>
        <p:txBody>
          <a:bodyPr/>
          <a:lstStyle/>
          <a:p>
            <a:fld id="{466C43E0-413B-4ED2-B447-20C173A98544}" type="datetime1">
              <a:rPr lang="en-US" smtClean="0"/>
              <a:t>8/10/2021</a:t>
            </a:fld>
            <a:endParaRPr lang="en-GB" dirty="0"/>
          </a:p>
        </p:txBody>
      </p:sp>
      <p:sp>
        <p:nvSpPr>
          <p:cNvPr id="7170" name="Footer Placeholder 4"/>
          <p:cNvSpPr>
            <a:spLocks noGrp="1"/>
          </p:cNvSpPr>
          <p:nvPr>
            <p:ph type="ftr" sz="quarter" idx="11"/>
          </p:nvPr>
        </p:nvSpPr>
        <p:spPr>
          <a:noFill/>
        </p:spPr>
        <p:txBody>
          <a:bodyPr/>
          <a:lstStyle/>
          <a:p>
            <a:r>
              <a:rPr lang="en-US" dirty="0"/>
              <a:t>FAST-NUCES CS449-PIT </a:t>
            </a:r>
            <a:r>
              <a:rPr lang="en-US" dirty="0" smtClean="0"/>
              <a:t>[</a:t>
            </a:r>
            <a:r>
              <a:rPr lang="en-US" dirty="0" smtClean="0"/>
              <a:t>Fall-2020]</a:t>
            </a:r>
            <a:endParaRPr lang="en-GB" dirty="0"/>
          </a:p>
        </p:txBody>
      </p:sp>
      <p:sp>
        <p:nvSpPr>
          <p:cNvPr id="7171" name="Slide Number Placeholder 5"/>
          <p:cNvSpPr>
            <a:spLocks noGrp="1"/>
          </p:cNvSpPr>
          <p:nvPr>
            <p:ph type="sldNum" sz="quarter" idx="12"/>
          </p:nvPr>
        </p:nvSpPr>
        <p:spPr>
          <a:noFill/>
        </p:spPr>
        <p:txBody>
          <a:bodyPr/>
          <a:lstStyle/>
          <a:p>
            <a:fld id="{3459F8D2-4F3D-4A2D-A6B6-23C5741F80FC}" type="slidenum">
              <a:rPr lang="en-GB" smtClean="0"/>
              <a:pPr/>
              <a:t>9</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173">
                                            <p:txEl>
                                              <p:pRg st="3" end="3"/>
                                            </p:txEl>
                                          </p:spTgt>
                                        </p:tgtEl>
                                        <p:attrNameLst>
                                          <p:attrName>style.visibility</p:attrName>
                                        </p:attrNameLst>
                                      </p:cBhvr>
                                      <p:to>
                                        <p:strVal val="visible"/>
                                      </p:to>
                                    </p:set>
                                    <p:animEffect transition="in" filter="fade">
                                      <p:cBhvr>
                                        <p:cTn id="11" dur="500"/>
                                        <p:tgtEl>
                                          <p:spTgt spid="717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173">
                                            <p:txEl>
                                              <p:pRg st="4" end="4"/>
                                            </p:txEl>
                                          </p:spTgt>
                                        </p:tgtEl>
                                        <p:attrNameLst>
                                          <p:attrName>style.visibility</p:attrName>
                                        </p:attrNameLst>
                                      </p:cBhvr>
                                      <p:to>
                                        <p:strVal val="visible"/>
                                      </p:to>
                                    </p:set>
                                    <p:animEffect transition="in" filter="fade">
                                      <p:cBhvr>
                                        <p:cTn id="16" dur="500"/>
                                        <p:tgtEl>
                                          <p:spTgt spid="717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3">
                                            <p:txEl>
                                              <p:pRg st="5" end="5"/>
                                            </p:txEl>
                                          </p:spTgt>
                                        </p:tgtEl>
                                        <p:attrNameLst>
                                          <p:attrName>style.visibility</p:attrName>
                                        </p:attrNameLst>
                                      </p:cBhvr>
                                      <p:to>
                                        <p:strVal val="visible"/>
                                      </p:to>
                                    </p:set>
                                    <p:animEffect transition="in" filter="fade">
                                      <p:cBhvr>
                                        <p:cTn id="21" dur="500"/>
                                        <p:tgtEl>
                                          <p:spTgt spid="717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173">
                                            <p:txEl>
                                              <p:pRg st="6" end="6"/>
                                            </p:txEl>
                                          </p:spTgt>
                                        </p:tgtEl>
                                        <p:attrNameLst>
                                          <p:attrName>style.visibility</p:attrName>
                                        </p:attrNameLst>
                                      </p:cBhvr>
                                      <p:to>
                                        <p:strVal val="visible"/>
                                      </p:to>
                                    </p:set>
                                    <p:animEffect transition="in" filter="fade">
                                      <p:cBhvr>
                                        <p:cTn id="26" dur="500"/>
                                        <p:tgtEl>
                                          <p:spTgt spid="717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uiExpand="1" build="p"/>
    </p:bld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0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7785</TotalTime>
  <Words>2903</Words>
  <Application>Microsoft Office PowerPoint</Application>
  <PresentationFormat>On-screen Show (4:3)</PresentationFormat>
  <Paragraphs>440</Paragraphs>
  <Slides>52</Slides>
  <Notes>21</Notes>
  <HiddenSlides>0</HiddenSlides>
  <MMClips>1</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52</vt:i4>
      </vt:variant>
    </vt:vector>
  </HeadingPairs>
  <TitlesOfParts>
    <vt:vector size="62" baseType="lpstr">
      <vt:lpstr>Arial</vt:lpstr>
      <vt:lpstr>Calibri</vt:lpstr>
      <vt:lpstr>Franklin Gothic Book</vt:lpstr>
      <vt:lpstr>Times New Roman</vt:lpstr>
      <vt:lpstr>Verdana</vt:lpstr>
      <vt:lpstr>Wingdings</vt:lpstr>
      <vt:lpstr>1_Custom Design</vt:lpstr>
      <vt:lpstr>Custom Design</vt:lpstr>
      <vt:lpstr>3007</vt:lpstr>
      <vt:lpstr>Crop</vt:lpstr>
      <vt:lpstr>Intellectual property rights</vt:lpstr>
      <vt:lpstr>Chapter Outcome</vt:lpstr>
      <vt:lpstr>Introduction</vt:lpstr>
      <vt:lpstr>Introduction….</vt:lpstr>
      <vt:lpstr>Introduction….</vt:lpstr>
      <vt:lpstr>TYPES OF INTELLECTUAL PROPERTY RIGHTS</vt:lpstr>
      <vt:lpstr>Copyright</vt:lpstr>
      <vt:lpstr>Software copyright</vt:lpstr>
      <vt:lpstr>Owner’s rights</vt:lpstr>
      <vt:lpstr>How long do the rights last?</vt:lpstr>
      <vt:lpstr>Database right (Copyright and rights in databases regulations 1997)</vt:lpstr>
      <vt:lpstr>Who owns the copyright?</vt:lpstr>
      <vt:lpstr>Who owns the copyright? (cont)</vt:lpstr>
      <vt:lpstr>Infringement of copyright</vt:lpstr>
      <vt:lpstr>Registering Copyright</vt:lpstr>
      <vt:lpstr>When is a copy a “copy”?</vt:lpstr>
      <vt:lpstr>Licensing</vt:lpstr>
      <vt:lpstr>Examples of licences</vt:lpstr>
      <vt:lpstr>Open source licences / free software</vt:lpstr>
      <vt:lpstr>Assignment</vt:lpstr>
      <vt:lpstr>What you can do</vt:lpstr>
      <vt:lpstr>How can copyright owners enforce their rights?</vt:lpstr>
      <vt:lpstr>Patents</vt:lpstr>
      <vt:lpstr>Patents….</vt:lpstr>
      <vt:lpstr>Patents….</vt:lpstr>
      <vt:lpstr>Patents….</vt:lpstr>
      <vt:lpstr>Excluded class</vt:lpstr>
      <vt:lpstr>Parts of the patent</vt:lpstr>
      <vt:lpstr>Patents….</vt:lpstr>
      <vt:lpstr>Types of patents</vt:lpstr>
      <vt:lpstr>Example</vt:lpstr>
      <vt:lpstr>TRADEMARKS AND TRADE NAMES</vt:lpstr>
      <vt:lpstr>TRADEMARKS</vt:lpstr>
      <vt:lpstr>TRADEMARKS</vt:lpstr>
      <vt:lpstr>Trademarks can be …</vt:lpstr>
      <vt:lpstr>Trademark Numbers(586)</vt:lpstr>
      <vt:lpstr>CD PLAYER</vt:lpstr>
      <vt:lpstr>PowerPoint Presentation</vt:lpstr>
      <vt:lpstr>PowerPoint Presentation</vt:lpstr>
      <vt:lpstr>Selecting a Mark!</vt:lpstr>
      <vt:lpstr>Selecting a Mark!</vt:lpstr>
      <vt:lpstr>Selecting a Mark!</vt:lpstr>
      <vt:lpstr>Difference between TM &amp; SM</vt:lpstr>
      <vt:lpstr>Examples of Service Marks and Trademarks</vt:lpstr>
      <vt:lpstr>b</vt:lpstr>
      <vt:lpstr>PowerPoint Presentation</vt:lpstr>
      <vt:lpstr>Domain Names</vt:lpstr>
      <vt:lpstr>Domain Names…..</vt:lpstr>
      <vt:lpstr>Domain Names…..</vt:lpstr>
      <vt:lpstr>Domain Names…..</vt:lpstr>
      <vt:lpstr>Domain Names…..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 and the legal system</dc:title>
  <dc:creator>Frank Bott</dc:creator>
  <cp:lastModifiedBy>Saeeda Kanwal</cp:lastModifiedBy>
  <cp:revision>184</cp:revision>
  <dcterms:created xsi:type="dcterms:W3CDTF">2003-09-22T09:02:33Z</dcterms:created>
  <dcterms:modified xsi:type="dcterms:W3CDTF">2021-08-10T09:04:19Z</dcterms:modified>
</cp:coreProperties>
</file>