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80" r:id="rId7"/>
    <p:sldId id="271" r:id="rId8"/>
    <p:sldId id="272" r:id="rId9"/>
    <p:sldId id="260" r:id="rId10"/>
    <p:sldId id="273" r:id="rId11"/>
    <p:sldId id="274" r:id="rId12"/>
    <p:sldId id="275" r:id="rId13"/>
    <p:sldId id="276" r:id="rId14"/>
    <p:sldId id="282" r:id="rId15"/>
    <p:sldId id="283" r:id="rId16"/>
    <p:sldId id="284" r:id="rId17"/>
    <p:sldId id="269" r:id="rId18"/>
  </p:sldIdLst>
  <p:sldSz cx="18288000" cy="10287000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</p:embeddedFont>
    <p:embeddedFont>
      <p:font typeface="Montserrat Classic Bold" panose="020B0604020202020204" charset="0"/>
      <p:regular r:id="rId26"/>
    </p:embeddedFont>
    <p:embeddedFont>
      <p:font typeface="Oswald Bold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>
        <p:scale>
          <a:sx n="33" d="100"/>
          <a:sy n="33" d="100"/>
        </p:scale>
        <p:origin x="85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817E1-3229-45F2-A47B-28DA8F4C75EA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K"/>
        </a:p>
      </dgm:t>
    </dgm:pt>
    <dgm:pt modelId="{8B505D63-98AC-48D9-B12E-D483A7B9A1A7}" type="pres">
      <dgm:prSet presAssocID="{D86817E1-3229-45F2-A47B-28DA8F4C75E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AB8B3E8-22AF-4781-8BC9-D444BBD42B8E}" type="presOf" srcId="{D86817E1-3229-45F2-A47B-28DA8F4C75EA}" destId="{8B505D63-98AC-48D9-B12E-D483A7B9A1A7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817E1-3229-45F2-A47B-28DA8F4C75EA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K"/>
        </a:p>
      </dgm:t>
    </dgm:pt>
    <dgm:pt modelId="{B0DB27ED-7C09-49AD-8E66-F8BB2472C983}">
      <dgm:prSet phldrT="[Text]"/>
      <dgm:spPr/>
      <dgm:t>
        <a:bodyPr/>
        <a:lstStyle/>
        <a:p>
          <a:r>
            <a:rPr lang="en-US" b="1" u="sng" dirty="0"/>
            <a:t>Secondary Market</a:t>
          </a:r>
          <a:endParaRPr lang="en-PK" b="1" u="sng" dirty="0"/>
        </a:p>
      </dgm:t>
    </dgm:pt>
    <dgm:pt modelId="{9E9850B7-30C4-40BF-9180-F92F871ED43E}" type="parTrans" cxnId="{B3FDBBE5-3AD6-4182-9875-B6ABD3740990}">
      <dgm:prSet/>
      <dgm:spPr/>
      <dgm:t>
        <a:bodyPr/>
        <a:lstStyle/>
        <a:p>
          <a:endParaRPr lang="en-PK"/>
        </a:p>
      </dgm:t>
    </dgm:pt>
    <dgm:pt modelId="{E64DF617-9DE2-44DB-9EEF-F8A1D4B084B1}" type="sibTrans" cxnId="{B3FDBBE5-3AD6-4182-9875-B6ABD3740990}">
      <dgm:prSet/>
      <dgm:spPr/>
      <dgm:t>
        <a:bodyPr/>
        <a:lstStyle/>
        <a:p>
          <a:endParaRPr lang="en-PK"/>
        </a:p>
      </dgm:t>
    </dgm:pt>
    <dgm:pt modelId="{3DD2E131-5507-4A29-A644-78ACB84540F0}">
      <dgm:prSet phldrT="[Text]"/>
      <dgm:spPr/>
      <dgm:t>
        <a:bodyPr/>
        <a:lstStyle/>
        <a:p>
          <a:r>
            <a:rPr lang="en-PK" b="1" dirty="0"/>
            <a:t>Demographic</a:t>
          </a:r>
          <a:endParaRPr lang="en-PK" dirty="0"/>
        </a:p>
      </dgm:t>
    </dgm:pt>
    <dgm:pt modelId="{25363C6B-5F61-41BD-834A-192AF1CD82BE}" type="parTrans" cxnId="{60406865-6EEB-416A-87EE-CA7886C05FF6}">
      <dgm:prSet/>
      <dgm:spPr/>
      <dgm:t>
        <a:bodyPr/>
        <a:lstStyle/>
        <a:p>
          <a:endParaRPr lang="en-PK"/>
        </a:p>
      </dgm:t>
    </dgm:pt>
    <dgm:pt modelId="{98B8B92D-36A5-4DEC-B8C4-41282846A154}" type="sibTrans" cxnId="{60406865-6EEB-416A-87EE-CA7886C05FF6}">
      <dgm:prSet/>
      <dgm:spPr/>
      <dgm:t>
        <a:bodyPr/>
        <a:lstStyle/>
        <a:p>
          <a:endParaRPr lang="en-PK"/>
        </a:p>
      </dgm:t>
    </dgm:pt>
    <dgm:pt modelId="{CB93F141-0191-4496-A420-D06C81573F77}">
      <dgm:prSet/>
      <dgm:spPr/>
      <dgm:t>
        <a:bodyPr/>
        <a:lstStyle/>
        <a:p>
          <a:r>
            <a:rPr lang="en-PK" b="1" dirty="0"/>
            <a:t>Psychographic</a:t>
          </a:r>
          <a:endParaRPr lang="en-PK" dirty="0"/>
        </a:p>
      </dgm:t>
    </dgm:pt>
    <dgm:pt modelId="{E7789476-6E58-48E3-A08A-8DE142A1D96F}" type="parTrans" cxnId="{02A2D998-9AA5-497F-A4D5-916E3E008261}">
      <dgm:prSet/>
      <dgm:spPr/>
      <dgm:t>
        <a:bodyPr/>
        <a:lstStyle/>
        <a:p>
          <a:endParaRPr lang="en-PK"/>
        </a:p>
      </dgm:t>
    </dgm:pt>
    <dgm:pt modelId="{6888C38D-A0F6-41DE-83AC-C2B165523696}" type="sibTrans" cxnId="{02A2D998-9AA5-497F-A4D5-916E3E008261}">
      <dgm:prSet/>
      <dgm:spPr/>
      <dgm:t>
        <a:bodyPr/>
        <a:lstStyle/>
        <a:p>
          <a:endParaRPr lang="en-PK"/>
        </a:p>
      </dgm:t>
    </dgm:pt>
    <dgm:pt modelId="{889A6580-7588-4685-B2DB-FEDAA19C76E0}">
      <dgm:prSet/>
      <dgm:spPr/>
      <dgm:t>
        <a:bodyPr/>
        <a:lstStyle/>
        <a:p>
          <a:r>
            <a:rPr lang="en-PK" b="1" dirty="0"/>
            <a:t>Geographic</a:t>
          </a:r>
          <a:endParaRPr lang="en-PK" dirty="0"/>
        </a:p>
      </dgm:t>
    </dgm:pt>
    <dgm:pt modelId="{BEA0BFE1-93BE-4695-BD09-7EDF277DF425}" type="parTrans" cxnId="{2E99581B-3FD3-4525-9791-341EC37D332E}">
      <dgm:prSet/>
      <dgm:spPr/>
      <dgm:t>
        <a:bodyPr/>
        <a:lstStyle/>
        <a:p>
          <a:endParaRPr lang="en-PK"/>
        </a:p>
      </dgm:t>
    </dgm:pt>
    <dgm:pt modelId="{42DBB710-DB0A-446C-A1F0-349BA47C29AF}" type="sibTrans" cxnId="{2E99581B-3FD3-4525-9791-341EC37D332E}">
      <dgm:prSet/>
      <dgm:spPr/>
      <dgm:t>
        <a:bodyPr/>
        <a:lstStyle/>
        <a:p>
          <a:endParaRPr lang="en-PK"/>
        </a:p>
      </dgm:t>
    </dgm:pt>
    <dgm:pt modelId="{47A83958-C212-41E1-AB83-FC755DF33B50}">
      <dgm:prSet phldrT="[Text]"/>
      <dgm:spPr/>
      <dgm:t>
        <a:bodyPr/>
        <a:lstStyle/>
        <a:p>
          <a:r>
            <a:rPr lang="en-PK" dirty="0"/>
            <a:t>Families with children aged 5-18</a:t>
          </a:r>
        </a:p>
      </dgm:t>
    </dgm:pt>
    <dgm:pt modelId="{B8E574B0-FE54-4755-830E-159B3363727E}" type="parTrans" cxnId="{938FE470-58D2-4648-AF28-C69E0BB22511}">
      <dgm:prSet/>
      <dgm:spPr/>
      <dgm:t>
        <a:bodyPr/>
        <a:lstStyle/>
        <a:p>
          <a:endParaRPr lang="en-PK"/>
        </a:p>
      </dgm:t>
    </dgm:pt>
    <dgm:pt modelId="{05289D28-137D-4A7A-80F5-910ACDD7B574}" type="sibTrans" cxnId="{938FE470-58D2-4648-AF28-C69E0BB22511}">
      <dgm:prSet/>
      <dgm:spPr/>
      <dgm:t>
        <a:bodyPr/>
        <a:lstStyle/>
        <a:p>
          <a:endParaRPr lang="en-PK"/>
        </a:p>
      </dgm:t>
    </dgm:pt>
    <dgm:pt modelId="{A564756B-93E3-422C-8C4E-E76C5C4BDC39}">
      <dgm:prSet/>
      <dgm:spPr/>
      <dgm:t>
        <a:bodyPr/>
        <a:lstStyle/>
        <a:p>
          <a:r>
            <a:rPr lang="en-PK" dirty="0"/>
            <a:t>Safety-conscious, practical individuals who prioritize comfort and fuel efficiency.</a:t>
          </a:r>
        </a:p>
      </dgm:t>
    </dgm:pt>
    <dgm:pt modelId="{09DF2E1E-BB66-4014-8BA9-CAF2F1763F48}" type="parTrans" cxnId="{06EA9EA5-6116-402F-8B7F-CE56C0C6C07C}">
      <dgm:prSet/>
      <dgm:spPr/>
      <dgm:t>
        <a:bodyPr/>
        <a:lstStyle/>
        <a:p>
          <a:endParaRPr lang="en-PK"/>
        </a:p>
      </dgm:t>
    </dgm:pt>
    <dgm:pt modelId="{A6BBF172-9CCB-42BD-A4D8-165216186A48}" type="sibTrans" cxnId="{06EA9EA5-6116-402F-8B7F-CE56C0C6C07C}">
      <dgm:prSet/>
      <dgm:spPr/>
      <dgm:t>
        <a:bodyPr/>
        <a:lstStyle/>
        <a:p>
          <a:endParaRPr lang="en-PK"/>
        </a:p>
      </dgm:t>
    </dgm:pt>
    <dgm:pt modelId="{B9FF3E3F-DD4C-4341-8D88-8B25236A78F4}">
      <dgm:prSet/>
      <dgm:spPr/>
      <dgm:t>
        <a:bodyPr/>
        <a:lstStyle/>
        <a:p>
          <a:r>
            <a:rPr lang="en-PK" dirty="0"/>
            <a:t>Suburban areas surrounding major urban centers, such as Hyderabad, and Gujranwala</a:t>
          </a:r>
        </a:p>
      </dgm:t>
    </dgm:pt>
    <dgm:pt modelId="{0AAFFCF3-415F-4C5D-914A-FA1F385086BB}" type="parTrans" cxnId="{CB4E72E2-AA96-4EBB-A2C0-A2552F6D90F7}">
      <dgm:prSet/>
      <dgm:spPr/>
      <dgm:t>
        <a:bodyPr/>
        <a:lstStyle/>
        <a:p>
          <a:endParaRPr lang="en-PK"/>
        </a:p>
      </dgm:t>
    </dgm:pt>
    <dgm:pt modelId="{9FA9A273-A296-486B-AC11-58659F489186}" type="sibTrans" cxnId="{CB4E72E2-AA96-4EBB-A2C0-A2552F6D90F7}">
      <dgm:prSet/>
      <dgm:spPr/>
      <dgm:t>
        <a:bodyPr/>
        <a:lstStyle/>
        <a:p>
          <a:endParaRPr lang="en-PK"/>
        </a:p>
      </dgm:t>
    </dgm:pt>
    <dgm:pt modelId="{B6EABB1D-F771-4E70-BD8C-40383837C678}">
      <dgm:prSet phldrT="[Text]"/>
      <dgm:spPr/>
      <dgm:t>
        <a:bodyPr/>
        <a:lstStyle/>
        <a:p>
          <a:r>
            <a:rPr lang="en-US" b="1" u="sng" dirty="0"/>
            <a:t>Primary Market</a:t>
          </a:r>
          <a:endParaRPr lang="en-PK" b="1" u="sng" dirty="0"/>
        </a:p>
      </dgm:t>
    </dgm:pt>
    <dgm:pt modelId="{E0E595C3-AE39-483D-9DB7-EE14A3650271}" type="parTrans" cxnId="{18479945-8CEA-41D5-9B18-65399C62951F}">
      <dgm:prSet/>
      <dgm:spPr/>
      <dgm:t>
        <a:bodyPr/>
        <a:lstStyle/>
        <a:p>
          <a:endParaRPr lang="en-PK"/>
        </a:p>
      </dgm:t>
    </dgm:pt>
    <dgm:pt modelId="{029DE9A4-1553-4D49-8266-9D6C80B43117}" type="sibTrans" cxnId="{18479945-8CEA-41D5-9B18-65399C62951F}">
      <dgm:prSet/>
      <dgm:spPr/>
      <dgm:t>
        <a:bodyPr/>
        <a:lstStyle/>
        <a:p>
          <a:endParaRPr lang="en-PK"/>
        </a:p>
      </dgm:t>
    </dgm:pt>
    <dgm:pt modelId="{8BCB1FA9-0DE5-4BAD-9C3A-22296C9DD8A8}">
      <dgm:prSet phldrT="[Text]"/>
      <dgm:spPr/>
      <dgm:t>
        <a:bodyPr/>
        <a:lstStyle/>
        <a:p>
          <a:r>
            <a:rPr lang="en-PK" b="1" dirty="0"/>
            <a:t>Demographic</a:t>
          </a:r>
        </a:p>
      </dgm:t>
    </dgm:pt>
    <dgm:pt modelId="{9D853DF2-5A30-49DE-B270-DB0D9B85148A}" type="parTrans" cxnId="{807E2D9A-84BC-44E4-BBB2-ED70D35329E4}">
      <dgm:prSet/>
      <dgm:spPr/>
      <dgm:t>
        <a:bodyPr/>
        <a:lstStyle/>
        <a:p>
          <a:endParaRPr lang="en-PK"/>
        </a:p>
      </dgm:t>
    </dgm:pt>
    <dgm:pt modelId="{F4392FFC-F2BF-4AD0-ABCB-0F13CDA16A94}" type="sibTrans" cxnId="{807E2D9A-84BC-44E4-BBB2-ED70D35329E4}">
      <dgm:prSet/>
      <dgm:spPr/>
      <dgm:t>
        <a:bodyPr/>
        <a:lstStyle/>
        <a:p>
          <a:endParaRPr lang="en-PK"/>
        </a:p>
      </dgm:t>
    </dgm:pt>
    <dgm:pt modelId="{4172CFAB-FFB4-4725-9F3D-2DE134C284F3}">
      <dgm:prSet phldrT="[Text]"/>
      <dgm:spPr/>
      <dgm:t>
        <a:bodyPr/>
        <a:lstStyle/>
        <a:p>
          <a:r>
            <a:rPr lang="en-PK" dirty="0"/>
            <a:t>Adults aged 25-45</a:t>
          </a:r>
        </a:p>
      </dgm:t>
    </dgm:pt>
    <dgm:pt modelId="{C59949EE-BF48-425B-BA99-BB659F9B1D35}" type="parTrans" cxnId="{36E6BA27-EBAD-4576-9349-A3ECAC1E4569}">
      <dgm:prSet/>
      <dgm:spPr/>
      <dgm:t>
        <a:bodyPr/>
        <a:lstStyle/>
        <a:p>
          <a:endParaRPr lang="en-PK"/>
        </a:p>
      </dgm:t>
    </dgm:pt>
    <dgm:pt modelId="{5BEAB367-FAF3-4662-9189-09BD9A68922D}" type="sibTrans" cxnId="{36E6BA27-EBAD-4576-9349-A3ECAC1E4569}">
      <dgm:prSet/>
      <dgm:spPr/>
      <dgm:t>
        <a:bodyPr/>
        <a:lstStyle/>
        <a:p>
          <a:endParaRPr lang="en-PK"/>
        </a:p>
      </dgm:t>
    </dgm:pt>
    <dgm:pt modelId="{2C8733B5-7770-4637-834F-6F6EEE0612F8}">
      <dgm:prSet/>
      <dgm:spPr/>
      <dgm:t>
        <a:bodyPr/>
        <a:lstStyle/>
        <a:p>
          <a:r>
            <a:rPr lang="en-PK" b="1" dirty="0"/>
            <a:t>Psychographic</a:t>
          </a:r>
          <a:endParaRPr lang="en-PK" dirty="0"/>
        </a:p>
      </dgm:t>
    </dgm:pt>
    <dgm:pt modelId="{4E1C6EAD-7B1B-4AF9-9195-C146CDD8A663}" type="parTrans" cxnId="{ABD763EF-5BD5-4026-BEC2-0ED3A9717FDD}">
      <dgm:prSet/>
      <dgm:spPr/>
      <dgm:t>
        <a:bodyPr/>
        <a:lstStyle/>
        <a:p>
          <a:endParaRPr lang="en-PK"/>
        </a:p>
      </dgm:t>
    </dgm:pt>
    <dgm:pt modelId="{AE13F8A8-741D-4D40-AA28-D5CEDE550D7C}" type="sibTrans" cxnId="{ABD763EF-5BD5-4026-BEC2-0ED3A9717FDD}">
      <dgm:prSet/>
      <dgm:spPr/>
      <dgm:t>
        <a:bodyPr/>
        <a:lstStyle/>
        <a:p>
          <a:endParaRPr lang="en-PK"/>
        </a:p>
      </dgm:t>
    </dgm:pt>
    <dgm:pt modelId="{12D7BE6F-AA95-4713-858E-FA4CC4BD88AD}">
      <dgm:prSet/>
      <dgm:spPr/>
      <dgm:t>
        <a:bodyPr/>
        <a:lstStyle/>
        <a:p>
          <a:r>
            <a:rPr lang="en-PK" dirty="0"/>
            <a:t>Eco-conscious, tech-savvy individuals who value reliability and sustainability.</a:t>
          </a:r>
        </a:p>
      </dgm:t>
    </dgm:pt>
    <dgm:pt modelId="{4F57933C-113E-482F-B7CE-CF3940C33389}" type="parTrans" cxnId="{D3C3968D-22BD-4D13-948B-07739E09D353}">
      <dgm:prSet/>
      <dgm:spPr/>
      <dgm:t>
        <a:bodyPr/>
        <a:lstStyle/>
        <a:p>
          <a:endParaRPr lang="en-PK"/>
        </a:p>
      </dgm:t>
    </dgm:pt>
    <dgm:pt modelId="{77DC1A23-73B6-41BE-A66A-D2B94B562CB5}" type="sibTrans" cxnId="{D3C3968D-22BD-4D13-948B-07739E09D353}">
      <dgm:prSet/>
      <dgm:spPr/>
      <dgm:t>
        <a:bodyPr/>
        <a:lstStyle/>
        <a:p>
          <a:endParaRPr lang="en-PK"/>
        </a:p>
      </dgm:t>
    </dgm:pt>
    <dgm:pt modelId="{5EDC5AA4-FE01-4819-B6BE-34596C5D2F7E}">
      <dgm:prSet/>
      <dgm:spPr/>
      <dgm:t>
        <a:bodyPr/>
        <a:lstStyle/>
        <a:p>
          <a:r>
            <a:rPr lang="en-PK" b="1" dirty="0"/>
            <a:t>Geographic</a:t>
          </a:r>
          <a:endParaRPr lang="en-PK" dirty="0"/>
        </a:p>
      </dgm:t>
    </dgm:pt>
    <dgm:pt modelId="{AFA447A4-542F-4001-8B29-A9AA8A6FADD7}" type="parTrans" cxnId="{94C817A3-D283-41A2-9AA5-A52B4A0A27FE}">
      <dgm:prSet/>
      <dgm:spPr/>
      <dgm:t>
        <a:bodyPr/>
        <a:lstStyle/>
        <a:p>
          <a:endParaRPr lang="en-PK"/>
        </a:p>
      </dgm:t>
    </dgm:pt>
    <dgm:pt modelId="{9EF1FC95-AF95-4534-AC52-9C71247BFDAD}" type="sibTrans" cxnId="{94C817A3-D283-41A2-9AA5-A52B4A0A27FE}">
      <dgm:prSet/>
      <dgm:spPr/>
      <dgm:t>
        <a:bodyPr/>
        <a:lstStyle/>
        <a:p>
          <a:endParaRPr lang="en-PK"/>
        </a:p>
      </dgm:t>
    </dgm:pt>
    <dgm:pt modelId="{A5EAAEBC-F18E-481E-B7B9-2A8E4B8E6C1E}">
      <dgm:prSet/>
      <dgm:spPr/>
      <dgm:t>
        <a:bodyPr/>
        <a:lstStyle/>
        <a:p>
          <a:r>
            <a:rPr lang="en-PK" dirty="0"/>
            <a:t>Urban areas with high population density, such as Karachi, and Lahore</a:t>
          </a:r>
        </a:p>
      </dgm:t>
    </dgm:pt>
    <dgm:pt modelId="{492B00D0-8274-4028-96C7-16C17188DC47}" type="parTrans" cxnId="{7877A81E-7633-41B5-B83A-4EA9EEC4F9CC}">
      <dgm:prSet/>
      <dgm:spPr/>
      <dgm:t>
        <a:bodyPr/>
        <a:lstStyle/>
        <a:p>
          <a:endParaRPr lang="en-PK"/>
        </a:p>
      </dgm:t>
    </dgm:pt>
    <dgm:pt modelId="{9B4B32F1-B4C3-4319-8A44-BD406719092A}" type="sibTrans" cxnId="{7877A81E-7633-41B5-B83A-4EA9EEC4F9CC}">
      <dgm:prSet/>
      <dgm:spPr/>
      <dgm:t>
        <a:bodyPr/>
        <a:lstStyle/>
        <a:p>
          <a:endParaRPr lang="en-PK"/>
        </a:p>
      </dgm:t>
    </dgm:pt>
    <dgm:pt modelId="{AAEF9B06-32DB-4665-81D5-BC8B6B85DDE1}" type="pres">
      <dgm:prSet presAssocID="{D86817E1-3229-45F2-A47B-28DA8F4C75EA}" presName="Name0" presStyleCnt="0">
        <dgm:presLayoutVars>
          <dgm:dir/>
          <dgm:animLvl val="lvl"/>
          <dgm:resizeHandles val="exact"/>
        </dgm:presLayoutVars>
      </dgm:prSet>
      <dgm:spPr/>
    </dgm:pt>
    <dgm:pt modelId="{BAB5B550-C315-49A1-88F6-5E10497BAB14}" type="pres">
      <dgm:prSet presAssocID="{B6EABB1D-F771-4E70-BD8C-40383837C678}" presName="linNode" presStyleCnt="0"/>
      <dgm:spPr/>
    </dgm:pt>
    <dgm:pt modelId="{A1B44C78-E838-44F5-8F50-AB6FFADC4EFD}" type="pres">
      <dgm:prSet presAssocID="{B6EABB1D-F771-4E70-BD8C-40383837C678}" presName="parTx" presStyleLbl="revTx" presStyleIdx="0" presStyleCnt="2">
        <dgm:presLayoutVars>
          <dgm:chMax val="1"/>
          <dgm:bulletEnabled val="1"/>
        </dgm:presLayoutVars>
      </dgm:prSet>
      <dgm:spPr/>
    </dgm:pt>
    <dgm:pt modelId="{C8C544BC-82B3-4F21-85A8-320FE2CFFBC4}" type="pres">
      <dgm:prSet presAssocID="{B6EABB1D-F771-4E70-BD8C-40383837C678}" presName="bracket" presStyleLbl="parChTrans1D1" presStyleIdx="0" presStyleCnt="2"/>
      <dgm:spPr/>
    </dgm:pt>
    <dgm:pt modelId="{1D65B808-3F1B-46C3-9C82-39B4A1FF14E0}" type="pres">
      <dgm:prSet presAssocID="{B6EABB1D-F771-4E70-BD8C-40383837C678}" presName="spH" presStyleCnt="0"/>
      <dgm:spPr/>
    </dgm:pt>
    <dgm:pt modelId="{30E7FF61-C360-4B87-9F26-2DA16E8652E5}" type="pres">
      <dgm:prSet presAssocID="{B6EABB1D-F771-4E70-BD8C-40383837C678}" presName="desTx" presStyleLbl="node1" presStyleIdx="0" presStyleCnt="2" custLinFactNeighborX="2444">
        <dgm:presLayoutVars>
          <dgm:bulletEnabled val="1"/>
        </dgm:presLayoutVars>
      </dgm:prSet>
      <dgm:spPr/>
    </dgm:pt>
    <dgm:pt modelId="{91683F80-E74A-43A8-8A83-E19F121D13C9}" type="pres">
      <dgm:prSet presAssocID="{029DE9A4-1553-4D49-8266-9D6C80B43117}" presName="spV" presStyleCnt="0"/>
      <dgm:spPr/>
    </dgm:pt>
    <dgm:pt modelId="{D89485C0-AB82-458E-A58A-F1E0E374FCD9}" type="pres">
      <dgm:prSet presAssocID="{B0DB27ED-7C09-49AD-8E66-F8BB2472C983}" presName="linNode" presStyleCnt="0"/>
      <dgm:spPr/>
    </dgm:pt>
    <dgm:pt modelId="{E9F6F9FB-301D-4DC8-A2AF-A3A921E20C40}" type="pres">
      <dgm:prSet presAssocID="{B0DB27ED-7C09-49AD-8E66-F8BB2472C983}" presName="parTx" presStyleLbl="revTx" presStyleIdx="1" presStyleCnt="2">
        <dgm:presLayoutVars>
          <dgm:chMax val="1"/>
          <dgm:bulletEnabled val="1"/>
        </dgm:presLayoutVars>
      </dgm:prSet>
      <dgm:spPr/>
    </dgm:pt>
    <dgm:pt modelId="{97F1AD4E-92CD-4F70-8D2B-92DAC11C2578}" type="pres">
      <dgm:prSet presAssocID="{B0DB27ED-7C09-49AD-8E66-F8BB2472C983}" presName="bracket" presStyleLbl="parChTrans1D1" presStyleIdx="1" presStyleCnt="2"/>
      <dgm:spPr/>
    </dgm:pt>
    <dgm:pt modelId="{5650A8AF-CF0F-4BF1-A6F7-ADCBFBE3D828}" type="pres">
      <dgm:prSet presAssocID="{B0DB27ED-7C09-49AD-8E66-F8BB2472C983}" presName="spH" presStyleCnt="0"/>
      <dgm:spPr/>
    </dgm:pt>
    <dgm:pt modelId="{D1528246-73E7-4346-BE80-895E83EC9AD9}" type="pres">
      <dgm:prSet presAssocID="{B0DB27ED-7C09-49AD-8E66-F8BB2472C983}" presName="desTx" presStyleLbl="node1" presStyleIdx="1" presStyleCnt="2">
        <dgm:presLayoutVars>
          <dgm:bulletEnabled val="1"/>
        </dgm:presLayoutVars>
      </dgm:prSet>
      <dgm:spPr/>
    </dgm:pt>
  </dgm:ptLst>
  <dgm:cxnLst>
    <dgm:cxn modelId="{4EF21C10-4887-4A36-838E-11D033786B68}" type="presOf" srcId="{3DD2E131-5507-4A29-A644-78ACB84540F0}" destId="{D1528246-73E7-4346-BE80-895E83EC9AD9}" srcOrd="0" destOrd="0" presId="urn:diagrams.loki3.com/BracketList"/>
    <dgm:cxn modelId="{2E99581B-3FD3-4525-9791-341EC37D332E}" srcId="{B0DB27ED-7C09-49AD-8E66-F8BB2472C983}" destId="{889A6580-7588-4685-B2DB-FEDAA19C76E0}" srcOrd="2" destOrd="0" parTransId="{BEA0BFE1-93BE-4695-BD09-7EDF277DF425}" sibTransId="{42DBB710-DB0A-446C-A1F0-349BA47C29AF}"/>
    <dgm:cxn modelId="{7877A81E-7633-41B5-B83A-4EA9EEC4F9CC}" srcId="{5EDC5AA4-FE01-4819-B6BE-34596C5D2F7E}" destId="{A5EAAEBC-F18E-481E-B7B9-2A8E4B8E6C1E}" srcOrd="0" destOrd="0" parTransId="{492B00D0-8274-4028-96C7-16C17188DC47}" sibTransId="{9B4B32F1-B4C3-4319-8A44-BD406719092A}"/>
    <dgm:cxn modelId="{05DC6725-A9F4-4B52-88DC-4E22E2F2A0A7}" type="presOf" srcId="{8BCB1FA9-0DE5-4BAD-9C3A-22296C9DD8A8}" destId="{30E7FF61-C360-4B87-9F26-2DA16E8652E5}" srcOrd="0" destOrd="0" presId="urn:diagrams.loki3.com/BracketList"/>
    <dgm:cxn modelId="{36E6BA27-EBAD-4576-9349-A3ECAC1E4569}" srcId="{8BCB1FA9-0DE5-4BAD-9C3A-22296C9DD8A8}" destId="{4172CFAB-FFB4-4725-9F3D-2DE134C284F3}" srcOrd="0" destOrd="0" parTransId="{C59949EE-BF48-425B-BA99-BB659F9B1D35}" sibTransId="{5BEAB367-FAF3-4662-9189-09BD9A68922D}"/>
    <dgm:cxn modelId="{C88D8632-0474-4B81-8ED3-377EE7495F32}" type="presOf" srcId="{B6EABB1D-F771-4E70-BD8C-40383837C678}" destId="{A1B44C78-E838-44F5-8F50-AB6FFADC4EFD}" srcOrd="0" destOrd="0" presId="urn:diagrams.loki3.com/BracketList"/>
    <dgm:cxn modelId="{AD8E125B-F8DB-4433-B71E-CB5E2FD33883}" type="presOf" srcId="{CB93F141-0191-4496-A420-D06C81573F77}" destId="{D1528246-73E7-4346-BE80-895E83EC9AD9}" srcOrd="0" destOrd="2" presId="urn:diagrams.loki3.com/BracketList"/>
    <dgm:cxn modelId="{F79E3462-92DA-4B2E-AF17-E82C26D68036}" type="presOf" srcId="{4172CFAB-FFB4-4725-9F3D-2DE134C284F3}" destId="{30E7FF61-C360-4B87-9F26-2DA16E8652E5}" srcOrd="0" destOrd="1" presId="urn:diagrams.loki3.com/BracketList"/>
    <dgm:cxn modelId="{60406865-6EEB-416A-87EE-CA7886C05FF6}" srcId="{B0DB27ED-7C09-49AD-8E66-F8BB2472C983}" destId="{3DD2E131-5507-4A29-A644-78ACB84540F0}" srcOrd="0" destOrd="0" parTransId="{25363C6B-5F61-41BD-834A-192AF1CD82BE}" sibTransId="{98B8B92D-36A5-4DEC-B8C4-41282846A154}"/>
    <dgm:cxn modelId="{18479945-8CEA-41D5-9B18-65399C62951F}" srcId="{D86817E1-3229-45F2-A47B-28DA8F4C75EA}" destId="{B6EABB1D-F771-4E70-BD8C-40383837C678}" srcOrd="0" destOrd="0" parTransId="{E0E595C3-AE39-483D-9DB7-EE14A3650271}" sibTransId="{029DE9A4-1553-4D49-8266-9D6C80B43117}"/>
    <dgm:cxn modelId="{90504B48-D4C9-4246-8678-5999150FF45C}" type="presOf" srcId="{2C8733B5-7770-4637-834F-6F6EEE0612F8}" destId="{30E7FF61-C360-4B87-9F26-2DA16E8652E5}" srcOrd="0" destOrd="2" presId="urn:diagrams.loki3.com/BracketList"/>
    <dgm:cxn modelId="{938FE470-58D2-4648-AF28-C69E0BB22511}" srcId="{3DD2E131-5507-4A29-A644-78ACB84540F0}" destId="{47A83958-C212-41E1-AB83-FC755DF33B50}" srcOrd="0" destOrd="0" parTransId="{B8E574B0-FE54-4755-830E-159B3363727E}" sibTransId="{05289D28-137D-4A7A-80F5-910ACDD7B574}"/>
    <dgm:cxn modelId="{099F3851-BBB4-4919-9D22-1D838BC99E5D}" type="presOf" srcId="{889A6580-7588-4685-B2DB-FEDAA19C76E0}" destId="{D1528246-73E7-4346-BE80-895E83EC9AD9}" srcOrd="0" destOrd="4" presId="urn:diagrams.loki3.com/BracketList"/>
    <dgm:cxn modelId="{8F858389-297A-4636-B105-554EBD46DCF3}" type="presOf" srcId="{D86817E1-3229-45F2-A47B-28DA8F4C75EA}" destId="{AAEF9B06-32DB-4665-81D5-BC8B6B85DDE1}" srcOrd="0" destOrd="0" presId="urn:diagrams.loki3.com/BracketList"/>
    <dgm:cxn modelId="{C3E22D8A-18D2-428E-A3B4-251D5CDD15F7}" type="presOf" srcId="{B9FF3E3F-DD4C-4341-8D88-8B25236A78F4}" destId="{D1528246-73E7-4346-BE80-895E83EC9AD9}" srcOrd="0" destOrd="5" presId="urn:diagrams.loki3.com/BracketList"/>
    <dgm:cxn modelId="{D3C3968D-22BD-4D13-948B-07739E09D353}" srcId="{2C8733B5-7770-4637-834F-6F6EEE0612F8}" destId="{12D7BE6F-AA95-4713-858E-FA4CC4BD88AD}" srcOrd="0" destOrd="0" parTransId="{4F57933C-113E-482F-B7CE-CF3940C33389}" sibTransId="{77DC1A23-73B6-41BE-A66A-D2B94B562CB5}"/>
    <dgm:cxn modelId="{02A2D998-9AA5-497F-A4D5-916E3E008261}" srcId="{B0DB27ED-7C09-49AD-8E66-F8BB2472C983}" destId="{CB93F141-0191-4496-A420-D06C81573F77}" srcOrd="1" destOrd="0" parTransId="{E7789476-6E58-48E3-A08A-8DE142A1D96F}" sibTransId="{6888C38D-A0F6-41DE-83AC-C2B165523696}"/>
    <dgm:cxn modelId="{807E2D9A-84BC-44E4-BBB2-ED70D35329E4}" srcId="{B6EABB1D-F771-4E70-BD8C-40383837C678}" destId="{8BCB1FA9-0DE5-4BAD-9C3A-22296C9DD8A8}" srcOrd="0" destOrd="0" parTransId="{9D853DF2-5A30-49DE-B270-DB0D9B85148A}" sibTransId="{F4392FFC-F2BF-4AD0-ABCB-0F13CDA16A94}"/>
    <dgm:cxn modelId="{94C817A3-D283-41A2-9AA5-A52B4A0A27FE}" srcId="{B6EABB1D-F771-4E70-BD8C-40383837C678}" destId="{5EDC5AA4-FE01-4819-B6BE-34596C5D2F7E}" srcOrd="2" destOrd="0" parTransId="{AFA447A4-542F-4001-8B29-A9AA8A6FADD7}" sibTransId="{9EF1FC95-AF95-4534-AC52-9C71247BFDAD}"/>
    <dgm:cxn modelId="{06EA9EA5-6116-402F-8B7F-CE56C0C6C07C}" srcId="{CB93F141-0191-4496-A420-D06C81573F77}" destId="{A564756B-93E3-422C-8C4E-E76C5C4BDC39}" srcOrd="0" destOrd="0" parTransId="{09DF2E1E-BB66-4014-8BA9-CAF2F1763F48}" sibTransId="{A6BBF172-9CCB-42BD-A4D8-165216186A48}"/>
    <dgm:cxn modelId="{BD931ACF-2E60-40F2-9B72-27CC7F052009}" type="presOf" srcId="{A564756B-93E3-422C-8C4E-E76C5C4BDC39}" destId="{D1528246-73E7-4346-BE80-895E83EC9AD9}" srcOrd="0" destOrd="3" presId="urn:diagrams.loki3.com/BracketList"/>
    <dgm:cxn modelId="{62655AD4-91C9-4546-896C-F1B391E7058E}" type="presOf" srcId="{5EDC5AA4-FE01-4819-B6BE-34596C5D2F7E}" destId="{30E7FF61-C360-4B87-9F26-2DA16E8652E5}" srcOrd="0" destOrd="4" presId="urn:diagrams.loki3.com/BracketList"/>
    <dgm:cxn modelId="{CFAFA6D5-3025-4BA1-A1CA-AAA36778A1CD}" type="presOf" srcId="{A5EAAEBC-F18E-481E-B7B9-2A8E4B8E6C1E}" destId="{30E7FF61-C360-4B87-9F26-2DA16E8652E5}" srcOrd="0" destOrd="5" presId="urn:diagrams.loki3.com/BracketList"/>
    <dgm:cxn modelId="{8B5242DC-EAA0-411B-8D9F-964A8BD30304}" type="presOf" srcId="{B0DB27ED-7C09-49AD-8E66-F8BB2472C983}" destId="{E9F6F9FB-301D-4DC8-A2AF-A3A921E20C40}" srcOrd="0" destOrd="0" presId="urn:diagrams.loki3.com/BracketList"/>
    <dgm:cxn modelId="{CB4E72E2-AA96-4EBB-A2C0-A2552F6D90F7}" srcId="{889A6580-7588-4685-B2DB-FEDAA19C76E0}" destId="{B9FF3E3F-DD4C-4341-8D88-8B25236A78F4}" srcOrd="0" destOrd="0" parTransId="{0AAFFCF3-415F-4C5D-914A-FA1F385086BB}" sibTransId="{9FA9A273-A296-486B-AC11-58659F489186}"/>
    <dgm:cxn modelId="{32A662E4-8CE2-441A-846B-E09E390F86AC}" type="presOf" srcId="{47A83958-C212-41E1-AB83-FC755DF33B50}" destId="{D1528246-73E7-4346-BE80-895E83EC9AD9}" srcOrd="0" destOrd="1" presId="urn:diagrams.loki3.com/BracketList"/>
    <dgm:cxn modelId="{B3FDBBE5-3AD6-4182-9875-B6ABD3740990}" srcId="{D86817E1-3229-45F2-A47B-28DA8F4C75EA}" destId="{B0DB27ED-7C09-49AD-8E66-F8BB2472C983}" srcOrd="1" destOrd="0" parTransId="{9E9850B7-30C4-40BF-9180-F92F871ED43E}" sibTransId="{E64DF617-9DE2-44DB-9EEF-F8A1D4B084B1}"/>
    <dgm:cxn modelId="{ABD763EF-5BD5-4026-BEC2-0ED3A9717FDD}" srcId="{B6EABB1D-F771-4E70-BD8C-40383837C678}" destId="{2C8733B5-7770-4637-834F-6F6EEE0612F8}" srcOrd="1" destOrd="0" parTransId="{4E1C6EAD-7B1B-4AF9-9195-C146CDD8A663}" sibTransId="{AE13F8A8-741D-4D40-AA28-D5CEDE550D7C}"/>
    <dgm:cxn modelId="{EC847EF7-2181-4EC3-A049-C0239912F028}" type="presOf" srcId="{12D7BE6F-AA95-4713-858E-FA4CC4BD88AD}" destId="{30E7FF61-C360-4B87-9F26-2DA16E8652E5}" srcOrd="0" destOrd="3" presId="urn:diagrams.loki3.com/BracketList"/>
    <dgm:cxn modelId="{8B7E7C7E-F42F-4532-9A6C-4E57B430C2D5}" type="presParOf" srcId="{AAEF9B06-32DB-4665-81D5-BC8B6B85DDE1}" destId="{BAB5B550-C315-49A1-88F6-5E10497BAB14}" srcOrd="0" destOrd="0" presId="urn:diagrams.loki3.com/BracketList"/>
    <dgm:cxn modelId="{1BC5F27A-6BDE-4648-A4EB-D3C450ECA371}" type="presParOf" srcId="{BAB5B550-C315-49A1-88F6-5E10497BAB14}" destId="{A1B44C78-E838-44F5-8F50-AB6FFADC4EFD}" srcOrd="0" destOrd="0" presId="urn:diagrams.loki3.com/BracketList"/>
    <dgm:cxn modelId="{E7728D25-83A5-44FF-A8F8-CC65AD675822}" type="presParOf" srcId="{BAB5B550-C315-49A1-88F6-5E10497BAB14}" destId="{C8C544BC-82B3-4F21-85A8-320FE2CFFBC4}" srcOrd="1" destOrd="0" presId="urn:diagrams.loki3.com/BracketList"/>
    <dgm:cxn modelId="{962C345D-1281-4426-8F44-B80C0E144C19}" type="presParOf" srcId="{BAB5B550-C315-49A1-88F6-5E10497BAB14}" destId="{1D65B808-3F1B-46C3-9C82-39B4A1FF14E0}" srcOrd="2" destOrd="0" presId="urn:diagrams.loki3.com/BracketList"/>
    <dgm:cxn modelId="{0ADFB01D-5CF5-4A58-896E-5FF82467CC5E}" type="presParOf" srcId="{BAB5B550-C315-49A1-88F6-5E10497BAB14}" destId="{30E7FF61-C360-4B87-9F26-2DA16E8652E5}" srcOrd="3" destOrd="0" presId="urn:diagrams.loki3.com/BracketList"/>
    <dgm:cxn modelId="{5AF17E69-0EC6-44AC-A289-271304C21E19}" type="presParOf" srcId="{AAEF9B06-32DB-4665-81D5-BC8B6B85DDE1}" destId="{91683F80-E74A-43A8-8A83-E19F121D13C9}" srcOrd="1" destOrd="0" presId="urn:diagrams.loki3.com/BracketList"/>
    <dgm:cxn modelId="{24EC1B65-DD75-407D-9B48-CA19DB3DBF96}" type="presParOf" srcId="{AAEF9B06-32DB-4665-81D5-BC8B6B85DDE1}" destId="{D89485C0-AB82-458E-A58A-F1E0E374FCD9}" srcOrd="2" destOrd="0" presId="urn:diagrams.loki3.com/BracketList"/>
    <dgm:cxn modelId="{16B83B4E-B26B-4D73-9BA0-5F35B4F2E80C}" type="presParOf" srcId="{D89485C0-AB82-458E-A58A-F1E0E374FCD9}" destId="{E9F6F9FB-301D-4DC8-A2AF-A3A921E20C40}" srcOrd="0" destOrd="0" presId="urn:diagrams.loki3.com/BracketList"/>
    <dgm:cxn modelId="{CC8F8387-5445-4681-9CF2-0CD78F9E6C10}" type="presParOf" srcId="{D89485C0-AB82-458E-A58A-F1E0E374FCD9}" destId="{97F1AD4E-92CD-4F70-8D2B-92DAC11C2578}" srcOrd="1" destOrd="0" presId="urn:diagrams.loki3.com/BracketList"/>
    <dgm:cxn modelId="{A1037C22-3994-4FDF-9ADD-0B5508604BBC}" type="presParOf" srcId="{D89485C0-AB82-458E-A58A-F1E0E374FCD9}" destId="{5650A8AF-CF0F-4BF1-A6F7-ADCBFBE3D828}" srcOrd="2" destOrd="0" presId="urn:diagrams.loki3.com/BracketList"/>
    <dgm:cxn modelId="{99C20E06-FBB9-427C-BCD5-4029614D139C}" type="presParOf" srcId="{D89485C0-AB82-458E-A58A-F1E0E374FCD9}" destId="{D1528246-73E7-4346-BE80-895E83EC9AD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44C78-E838-44F5-8F50-AB6FFADC4EFD}">
      <dsp:nvSpPr>
        <dsp:cNvPr id="0" name=""/>
        <dsp:cNvSpPr/>
      </dsp:nvSpPr>
      <dsp:spPr>
        <a:xfrm>
          <a:off x="5971" y="1459799"/>
          <a:ext cx="3054499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Primary Market</a:t>
          </a:r>
          <a:endParaRPr lang="en-PK" sz="2400" b="1" u="sng" kern="1200" dirty="0"/>
        </a:p>
      </dsp:txBody>
      <dsp:txXfrm>
        <a:off x="5971" y="1459799"/>
        <a:ext cx="3054499" cy="475200"/>
      </dsp:txXfrm>
    </dsp:sp>
    <dsp:sp modelId="{C8C544BC-82B3-4F21-85A8-320FE2CFFBC4}">
      <dsp:nvSpPr>
        <dsp:cNvPr id="0" name=""/>
        <dsp:cNvSpPr/>
      </dsp:nvSpPr>
      <dsp:spPr>
        <a:xfrm>
          <a:off x="3060470" y="123299"/>
          <a:ext cx="610899" cy="3148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7FF61-C360-4B87-9F26-2DA16E8652E5}">
      <dsp:nvSpPr>
        <dsp:cNvPr id="0" name=""/>
        <dsp:cNvSpPr/>
      </dsp:nvSpPr>
      <dsp:spPr>
        <a:xfrm>
          <a:off x="3921702" y="123299"/>
          <a:ext cx="8308237" cy="314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Demographic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Adults aged 25-45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Psychographic</a:t>
          </a:r>
          <a:endParaRPr lang="en-PK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Eco-conscious, tech-savvy individuals who value reliability and sustainability.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Geographic</a:t>
          </a:r>
          <a:endParaRPr lang="en-PK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Urban areas with high population density, such as Karachi, and Lahore</a:t>
          </a:r>
        </a:p>
      </dsp:txBody>
      <dsp:txXfrm>
        <a:off x="3921702" y="123299"/>
        <a:ext cx="8308237" cy="3148200"/>
      </dsp:txXfrm>
    </dsp:sp>
    <dsp:sp modelId="{E9F6F9FB-301D-4DC8-A2AF-A3A921E20C40}">
      <dsp:nvSpPr>
        <dsp:cNvPr id="0" name=""/>
        <dsp:cNvSpPr/>
      </dsp:nvSpPr>
      <dsp:spPr>
        <a:xfrm>
          <a:off x="5971" y="4694400"/>
          <a:ext cx="3054499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Secondary Market</a:t>
          </a:r>
          <a:endParaRPr lang="en-PK" sz="2400" b="1" u="sng" kern="1200" dirty="0"/>
        </a:p>
      </dsp:txBody>
      <dsp:txXfrm>
        <a:off x="5971" y="4694400"/>
        <a:ext cx="3054499" cy="475200"/>
      </dsp:txXfrm>
    </dsp:sp>
    <dsp:sp modelId="{97F1AD4E-92CD-4F70-8D2B-92DAC11C2578}">
      <dsp:nvSpPr>
        <dsp:cNvPr id="0" name=""/>
        <dsp:cNvSpPr/>
      </dsp:nvSpPr>
      <dsp:spPr>
        <a:xfrm>
          <a:off x="3060470" y="3357900"/>
          <a:ext cx="610899" cy="3148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28246-73E7-4346-BE80-895E83EC9AD9}">
      <dsp:nvSpPr>
        <dsp:cNvPr id="0" name=""/>
        <dsp:cNvSpPr/>
      </dsp:nvSpPr>
      <dsp:spPr>
        <a:xfrm>
          <a:off x="3915730" y="3357900"/>
          <a:ext cx="8308237" cy="314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Demographic</a:t>
          </a:r>
          <a:endParaRPr lang="en-PK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Families with children aged 5-18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Psychographic</a:t>
          </a:r>
          <a:endParaRPr lang="en-PK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Safety-conscious, practical individuals who prioritize comfort and fuel efficiency.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b="1" kern="1200" dirty="0"/>
            <a:t>Geographic</a:t>
          </a:r>
          <a:endParaRPr lang="en-PK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400" kern="1200" dirty="0"/>
            <a:t>Suburban areas surrounding major urban centers, such as Hyderabad, and Gujranwala</a:t>
          </a:r>
        </a:p>
      </dsp:txBody>
      <dsp:txXfrm>
        <a:off x="3915730" y="3357900"/>
        <a:ext cx="8308237" cy="314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2001F-5EF2-4412-AD87-ADB96E23BC57}" type="datetimeFigureOut">
              <a:rPr lang="en-PK" smtClean="0"/>
              <a:t>06/05/2024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0078-8921-4B07-A414-1D897982C1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95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0404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697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95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719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305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041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64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731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833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0078-8921-4B07-A414-1D897982C1F9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826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448032" y="3821906"/>
            <a:ext cx="11384659" cy="5674860"/>
            <a:chOff x="0" y="-19050"/>
            <a:chExt cx="1895495" cy="8318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86159" y="-19050"/>
              <a:ext cx="1723176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48032" y="4018765"/>
            <a:ext cx="11391931" cy="5587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GEARSHIFT</a:t>
            </a:r>
          </a:p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GROUP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14D5289F-44DA-4A27-A272-90D33032C26D}"/>
              </a:ext>
            </a:extLst>
          </p:cNvPr>
          <p:cNvGrpSpPr/>
          <p:nvPr/>
        </p:nvGrpSpPr>
        <p:grpSpPr>
          <a:xfrm>
            <a:off x="-11925296" y="-9849586"/>
            <a:ext cx="30213292" cy="12934108"/>
            <a:chOff x="0" y="-19050"/>
            <a:chExt cx="7957411" cy="3406514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7107E38D-128B-487F-8F43-A6F06308FE36}"/>
                </a:ext>
              </a:extLst>
            </p:cNvPr>
            <p:cNvSpPr/>
            <p:nvPr/>
          </p:nvSpPr>
          <p:spPr>
            <a:xfrm>
              <a:off x="3140819" y="2574664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CFC569E8-16CE-4672-A133-C333427669FD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63C9EBE-9AE7-4614-B054-3F84024A0C79}"/>
              </a:ext>
            </a:extLst>
          </p:cNvPr>
          <p:cNvSpPr/>
          <p:nvPr/>
        </p:nvSpPr>
        <p:spPr>
          <a:xfrm>
            <a:off x="18287996" y="-6370280"/>
            <a:ext cx="5562600" cy="5634474"/>
          </a:xfrm>
          <a:prstGeom prst="ellipse">
            <a:avLst/>
          </a:prstGeom>
          <a:solidFill>
            <a:srgbClr val="EB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8791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87916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7688" y="800852"/>
            <a:ext cx="17492620" cy="1308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WHY PROMOTIONAL VIDEO?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3666A-CE90-45D8-890F-19840F73EDFA}"/>
              </a:ext>
            </a:extLst>
          </p:cNvPr>
          <p:cNvSpPr txBox="1"/>
          <p:nvPr/>
        </p:nvSpPr>
        <p:spPr>
          <a:xfrm>
            <a:off x="2514600" y="3897343"/>
            <a:ext cx="14927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Immersive</a:t>
            </a:r>
            <a:r>
              <a:rPr lang="en-US" sz="3200" dirty="0"/>
              <a:t> and </a:t>
            </a:r>
            <a:r>
              <a:rPr lang="en-US" sz="3200" b="1" dirty="0"/>
              <a:t>engaging</a:t>
            </a:r>
            <a:r>
              <a:rPr lang="en-US" sz="3200" dirty="0"/>
              <a:t>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</a:t>
            </a:r>
            <a:r>
              <a:rPr lang="en-US" sz="3200" b="1" dirty="0"/>
              <a:t>dynamic</a:t>
            </a:r>
            <a:r>
              <a:rPr lang="en-US" sz="3200" dirty="0"/>
              <a:t> vehicle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Highlights </a:t>
            </a:r>
            <a:r>
              <a:rPr lang="en-US" sz="3200" b="1" dirty="0"/>
              <a:t>hybrid</a:t>
            </a:r>
            <a:r>
              <a:rPr lang="en-US" sz="3200" dirty="0"/>
              <a:t> technology in 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Builds emotional connection with audience.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Demonstrates </a:t>
            </a:r>
            <a:r>
              <a:rPr lang="en-US" sz="3200" b="1" dirty="0"/>
              <a:t>versatility</a:t>
            </a:r>
            <a:r>
              <a:rPr lang="en-US" sz="3200" dirty="0"/>
              <a:t> and </a:t>
            </a:r>
            <a:r>
              <a:rPr lang="en-US" sz="3200" b="1" dirty="0"/>
              <a:t>fuel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Likely to resonate more with viewers.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for </a:t>
            </a:r>
            <a:r>
              <a:rPr lang="en-US" sz="3200" b="1" dirty="0"/>
              <a:t>higher engagement</a:t>
            </a:r>
            <a:r>
              <a:rPr lang="en-US" sz="3200" dirty="0"/>
              <a:t> and conversion rates compared to banner 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K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8556B-7396-4CFE-AE99-BCB7307D80F1}"/>
              </a:ext>
            </a:extLst>
          </p:cNvPr>
          <p:cNvSpPr txBox="1"/>
          <p:nvPr/>
        </p:nvSpPr>
        <p:spPr>
          <a:xfrm>
            <a:off x="1882226" y="10921454"/>
            <a:ext cx="8292539" cy="33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a popular choice for families in Pakistan. You can use engaging visuals and storytelling to showcase the car's features and benefits for families.</a:t>
            </a:r>
            <a:endParaRPr lang="en-PK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448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905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FACEBOOK 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3666A-CE90-45D8-890F-19840F73EDFA}"/>
              </a:ext>
            </a:extLst>
          </p:cNvPr>
          <p:cNvSpPr txBox="1"/>
          <p:nvPr/>
        </p:nvSpPr>
        <p:spPr>
          <a:xfrm>
            <a:off x="1752600" y="4808280"/>
            <a:ext cx="15468600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a popular choice for families in Pakistan. You can use engaging visuals and storytelling to showcase the car's features and benefits for families.</a:t>
            </a:r>
            <a:endParaRPr lang="en-PK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18B2E1-7F1A-4205-9041-D35E000E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33767"/>
              </p:ext>
            </p:extLst>
          </p:nvPr>
        </p:nvGraphicFramePr>
        <p:xfrm>
          <a:off x="1159227" y="11519286"/>
          <a:ext cx="9542630" cy="44135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42630">
                  <a:extLst>
                    <a:ext uri="{9D8B030D-6E8A-4147-A177-3AD203B41FA5}">
                      <a16:colId xmlns:a16="http://schemas.microsoft.com/office/drawing/2014/main" val="2105389869"/>
                    </a:ext>
                  </a:extLst>
                </a:gridCol>
              </a:tblGrid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Attention Grabbing Opener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18887433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  <a:t>"Are you ready to embrace the future of mobility?"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5042455"/>
                  </a:ext>
                </a:extLst>
              </a:tr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Major Content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688862"/>
                  </a:ext>
                </a:extLst>
              </a:tr>
              <a:tr h="14855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  <a:t>"Introducing Toyota's Corolla Cross, where innovation meets sustainability."</a:t>
                      </a:r>
                      <a:b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</a:br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  <a:t>"Experience the thrill of driving while reducing your carbon footprint."</a:t>
                      </a:r>
                      <a:b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</a:br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  <a:t>"Our hybrid technology delivers the reliability and efficiency you expect from Toyota, without compromising on performance."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7765577"/>
                  </a:ext>
                </a:extLst>
              </a:tr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 to Action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9266218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"Efficiency Meets Performance: Drive Our Toyota Corolla Cross Now!”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6001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1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6145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RADIO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21B1CF-B980-4CAE-BAF2-20894D4A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39156"/>
              </p:ext>
            </p:extLst>
          </p:nvPr>
        </p:nvGraphicFramePr>
        <p:xfrm>
          <a:off x="2350520" y="4113016"/>
          <a:ext cx="13346680" cy="44135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46680">
                  <a:extLst>
                    <a:ext uri="{9D8B030D-6E8A-4147-A177-3AD203B41FA5}">
                      <a16:colId xmlns:a16="http://schemas.microsoft.com/office/drawing/2014/main" val="2105389869"/>
                    </a:ext>
                  </a:extLst>
                </a:gridCol>
              </a:tblGrid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Attention Grabbing Opener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18887433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</a:rPr>
                        <a:t>"Are you ready to embrace the future of mobility?"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5042455"/>
                  </a:ext>
                </a:extLst>
              </a:tr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Major Content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688862"/>
                  </a:ext>
                </a:extLst>
              </a:tr>
              <a:tr h="14855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"Introducing Toyota's Corolla Cross, where innovation meets sustainability."</a:t>
                      </a:r>
                      <a:b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</a:b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"Experience the thrill of driving while reducing your carbon footprint."</a:t>
                      </a:r>
                      <a:b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</a:b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"Our hybrid technology delivers the reliability and efficiency you expect from Toyota, without compromising on performance."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7765577"/>
                  </a:ext>
                </a:extLst>
              </a:tr>
              <a:tr h="570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 to Action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9266218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"Efficiency Meets Performance: Drive Our Toyota Corolla Cross Now!”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6001040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CA41D3C-8F3A-42D7-B3EC-643EDEEC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2" y="5483187"/>
            <a:ext cx="35893929" cy="8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9" name="Radio Ad" descr="Music note with solid fill">
            <a:hlinkClick r:id="" action="ppaction://media"/>
            <a:extLst>
              <a:ext uri="{FF2B5EF4-FFF2-40B4-BE49-F238E27FC236}">
                <a16:creationId xmlns:a16="http://schemas.microsoft.com/office/drawing/2014/main" id="{92ED368B-3441-4423-B4FD-10B0F23028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4541" y="8526527"/>
            <a:ext cx="1540102" cy="154010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4EF73B-D43A-40A3-BE5C-A2B18A16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81780"/>
              </p:ext>
            </p:extLst>
          </p:nvPr>
        </p:nvGraphicFramePr>
        <p:xfrm>
          <a:off x="-9497172" y="3395250"/>
          <a:ext cx="9195836" cy="5236369"/>
        </p:xfrm>
        <a:graphic>
          <a:graphicData uri="http://schemas.openxmlformats.org/drawingml/2006/table">
            <a:tbl>
              <a:tblPr/>
              <a:tblGrid>
                <a:gridCol w="2917910">
                  <a:extLst>
                    <a:ext uri="{9D8B030D-6E8A-4147-A177-3AD203B41FA5}">
                      <a16:colId xmlns:a16="http://schemas.microsoft.com/office/drawing/2014/main" val="3199589274"/>
                    </a:ext>
                  </a:extLst>
                </a:gridCol>
                <a:gridCol w="6277926">
                  <a:extLst>
                    <a:ext uri="{9D8B030D-6E8A-4147-A177-3AD203B41FA5}">
                      <a16:colId xmlns:a16="http://schemas.microsoft.com/office/drawing/2014/main" val="2065718362"/>
                    </a:ext>
                  </a:extLst>
                </a:gridCol>
              </a:tblGrid>
              <a:tr h="462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Radio Station</a:t>
                      </a:r>
                      <a:endParaRPr lang="en-US" sz="4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Why?</a:t>
                      </a:r>
                      <a:endParaRPr lang="en-US" sz="4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491743"/>
                  </a:ext>
                </a:extLst>
              </a:tr>
              <a:tr h="12634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FM91 (Radio 1)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FM91 is popular in urban areas like Karachi and Lahore, making it ideal to reach our primary target market of adults aged 25-45.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10424"/>
                  </a:ext>
                </a:extLst>
              </a:tr>
              <a:tr h="1890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FM100 Pakistan (Radio 2)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FM100 Pakistan has a wide audience across the country and appeals to both adults and families, making it suitable for reaching our primary and secondary target markets.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217"/>
                  </a:ext>
                </a:extLst>
              </a:tr>
              <a:tr h="15333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City FM89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City FM89 is popular among urban youth in Karachi and Lahore, aligning with our primary target market interested in technology and lifestyle trends.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03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6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8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6145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RADIO AD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A41D3C-8F3A-42D7-B3EC-643EDEEC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2" y="5483187"/>
            <a:ext cx="35893929" cy="8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A8313A-D0C0-4EFD-A663-573027DA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67924"/>
              </p:ext>
            </p:extLst>
          </p:nvPr>
        </p:nvGraphicFramePr>
        <p:xfrm>
          <a:off x="1447800" y="3750411"/>
          <a:ext cx="14630400" cy="4994011"/>
        </p:xfrm>
        <a:graphic>
          <a:graphicData uri="http://schemas.openxmlformats.org/drawingml/2006/table">
            <a:tbl>
              <a:tblPr/>
              <a:tblGrid>
                <a:gridCol w="4642339">
                  <a:extLst>
                    <a:ext uri="{9D8B030D-6E8A-4147-A177-3AD203B41FA5}">
                      <a16:colId xmlns:a16="http://schemas.microsoft.com/office/drawing/2014/main" val="3199589274"/>
                    </a:ext>
                  </a:extLst>
                </a:gridCol>
                <a:gridCol w="9988061">
                  <a:extLst>
                    <a:ext uri="{9D8B030D-6E8A-4147-A177-3AD203B41FA5}">
                      <a16:colId xmlns:a16="http://schemas.microsoft.com/office/drawing/2014/main" val="2065718362"/>
                    </a:ext>
                  </a:extLst>
                </a:gridCol>
              </a:tblGrid>
              <a:tr h="4732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Radio Station</a:t>
                      </a:r>
                      <a:endParaRPr lang="en-US" sz="4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Why?</a:t>
                      </a:r>
                      <a:endParaRPr lang="en-US" sz="4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491743"/>
                  </a:ext>
                </a:extLst>
              </a:tr>
              <a:tr h="1213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FM91 (Radio 1)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FM91 is popular in urban areas like Karachi and Lahore, making it ideal to reach our primary target market of adults aged 25-45.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10424"/>
                  </a:ext>
                </a:extLst>
              </a:tr>
              <a:tr h="1815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FM100 Pakistan (Radio 2)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FM100 Pakistan has a wide audience across the country and appeals to both adults and families, making it suitable for reaching our primary and secondary target markets.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217"/>
                  </a:ext>
                </a:extLst>
              </a:tr>
              <a:tr h="14726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City FM89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Roboto" panose="02000000000000000000" pitchFamily="2" charset="0"/>
                        </a:rPr>
                        <a:t>City FM89 is popular among urban youth in Karachi and Lahore, aligning with our primary target market interested in technology and lifestyle trends.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03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4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6145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ADVERTISING BUDGET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A41D3C-8F3A-42D7-B3EC-643EDEEC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2" y="5483187"/>
            <a:ext cx="35893929" cy="8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C47DF5-883C-4721-BD6D-2AE75338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4231824"/>
            <a:ext cx="25087385" cy="91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8B27-172A-44E3-BE3D-68E427E3548C}"/>
              </a:ext>
            </a:extLst>
          </p:cNvPr>
          <p:cNvSpPr txBox="1"/>
          <p:nvPr/>
        </p:nvSpPr>
        <p:spPr>
          <a:xfrm>
            <a:off x="1676400" y="3520318"/>
            <a:ext cx="1623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Budget: </a:t>
            </a:r>
          </a:p>
          <a:p>
            <a:r>
              <a:rPr lang="en-US" sz="2800" b="1" dirty="0"/>
              <a:t>$5,000 - $7,000</a:t>
            </a:r>
            <a:r>
              <a:rPr lang="en-US" sz="2800" dirty="0"/>
              <a:t> (Approx. PKR 1,200,000 - PKR 1,700,000)</a:t>
            </a:r>
          </a:p>
          <a:p>
            <a:endParaRPr lang="en-US" sz="2800" dirty="0"/>
          </a:p>
          <a:p>
            <a:r>
              <a:rPr lang="en-US" sz="2800" b="1" dirty="0"/>
              <a:t>Local Magazine Advertising:</a:t>
            </a:r>
          </a:p>
          <a:p>
            <a:r>
              <a:rPr lang="en-US" sz="2800" dirty="0"/>
              <a:t>Cost: </a:t>
            </a:r>
            <a:r>
              <a:rPr lang="en-US" sz="2800" b="1" dirty="0"/>
              <a:t>5,000 - 30,000 PKR</a:t>
            </a:r>
          </a:p>
          <a:p>
            <a:r>
              <a:rPr lang="en-US" sz="2800" dirty="0"/>
              <a:t>Benefit: Reaches a specific local audience with a moderate budget</a:t>
            </a:r>
          </a:p>
          <a:p>
            <a:r>
              <a:rPr lang="en-US" sz="2800" dirty="0"/>
              <a:t>Justification: </a:t>
            </a:r>
            <a:r>
              <a:rPr lang="en-US" sz="2800" b="1" dirty="0"/>
              <a:t>Inexpensive option for targeted exposure</a:t>
            </a:r>
          </a:p>
          <a:p>
            <a:endParaRPr lang="en-US" sz="2800" dirty="0"/>
          </a:p>
          <a:p>
            <a:r>
              <a:rPr lang="en-US" sz="2800" b="1" dirty="0"/>
              <a:t>Streaming Radio Advertising:</a:t>
            </a:r>
          </a:p>
          <a:p>
            <a:r>
              <a:rPr lang="en-US" sz="2800" dirty="0"/>
              <a:t>Platform: Patari (Popular Pakistani music streaming platform)</a:t>
            </a:r>
          </a:p>
          <a:p>
            <a:r>
              <a:rPr lang="en-US" sz="2800" dirty="0"/>
              <a:t>Circulation: Over 5 million monthly active users</a:t>
            </a:r>
          </a:p>
          <a:p>
            <a:r>
              <a:rPr lang="en-US" sz="2800" dirty="0"/>
              <a:t>Cost: </a:t>
            </a:r>
            <a:r>
              <a:rPr lang="en-US" sz="2800" b="1" dirty="0"/>
              <a:t>28,000 PKR-56,000 PKR</a:t>
            </a:r>
            <a:r>
              <a:rPr lang="en-US" sz="2800" dirty="0"/>
              <a:t> minimum </a:t>
            </a:r>
          </a:p>
          <a:p>
            <a:r>
              <a:rPr lang="en-US" sz="2800" dirty="0"/>
              <a:t>Justification: </a:t>
            </a:r>
            <a:r>
              <a:rPr lang="en-US" sz="2800" b="1" dirty="0"/>
              <a:t>Direct reach to a younger demographic, flexible targeting, low cost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72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6145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EB0A1E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ADVERTISING BUDGET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A41D3C-8F3A-42D7-B3EC-643EDEEC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2" y="5483187"/>
            <a:ext cx="35893929" cy="8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C47DF5-883C-4721-BD6D-2AE75338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4231824"/>
            <a:ext cx="25087385" cy="91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8B27-172A-44E3-BE3D-68E427E3548C}"/>
              </a:ext>
            </a:extLst>
          </p:cNvPr>
          <p:cNvSpPr txBox="1"/>
          <p:nvPr/>
        </p:nvSpPr>
        <p:spPr>
          <a:xfrm>
            <a:off x="1524000" y="3520318"/>
            <a:ext cx="1630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Billboard Advertising:</a:t>
            </a:r>
          </a:p>
          <a:p>
            <a:r>
              <a:rPr lang="en-US" sz="2800" dirty="0"/>
              <a:t>City: </a:t>
            </a:r>
            <a:r>
              <a:rPr lang="en-US" sz="2800" b="1" dirty="0"/>
              <a:t>Karachi</a:t>
            </a:r>
          </a:p>
          <a:p>
            <a:r>
              <a:rPr lang="en-US" sz="2800" dirty="0"/>
              <a:t>Types:</a:t>
            </a:r>
          </a:p>
          <a:p>
            <a:r>
              <a:rPr lang="en-US" sz="2800" b="1" u="sng" dirty="0"/>
              <a:t>Static Billboard</a:t>
            </a:r>
            <a:r>
              <a:rPr lang="en-US" sz="2800" dirty="0"/>
              <a:t>: </a:t>
            </a:r>
            <a:r>
              <a:rPr lang="en-US" sz="2800" b="1" dirty="0"/>
              <a:t>PKR 80,000 - PKR 350,000</a:t>
            </a:r>
            <a:r>
              <a:rPr lang="en-US" sz="2800" dirty="0"/>
              <a:t> per month</a:t>
            </a:r>
          </a:p>
          <a:p>
            <a:r>
              <a:rPr lang="en-US" sz="2800" b="1" u="sng" dirty="0"/>
              <a:t>Digital Billboard</a:t>
            </a:r>
            <a:r>
              <a:rPr lang="en-US" sz="2800" dirty="0"/>
              <a:t>: </a:t>
            </a:r>
            <a:r>
              <a:rPr lang="en-US" sz="2800" b="1" dirty="0"/>
              <a:t>PKR 550,000 - PKR 1,000,000</a:t>
            </a:r>
            <a:r>
              <a:rPr lang="en-US" sz="2800" dirty="0"/>
              <a:t> per month</a:t>
            </a:r>
          </a:p>
          <a:p>
            <a:r>
              <a:rPr lang="en-US" sz="2800" b="1" u="sng" dirty="0"/>
              <a:t>Justification</a:t>
            </a:r>
            <a:r>
              <a:rPr lang="en-US" sz="2800" dirty="0"/>
              <a:t>: </a:t>
            </a:r>
            <a:r>
              <a:rPr lang="en-US" sz="2800" b="1" dirty="0"/>
              <a:t>High visibility and strong brand impression. Includes within the budget.</a:t>
            </a:r>
          </a:p>
          <a:p>
            <a:endParaRPr lang="en-US" sz="2800" dirty="0"/>
          </a:p>
          <a:p>
            <a:r>
              <a:rPr lang="en-US" sz="2800" b="1" dirty="0"/>
              <a:t>Television Advertising:</a:t>
            </a:r>
          </a:p>
          <a:p>
            <a:r>
              <a:rPr lang="en-US" sz="2800" dirty="0"/>
              <a:t>Show: Jeeto Pakistan or Capital Talk (Geo News)</a:t>
            </a:r>
          </a:p>
          <a:p>
            <a:r>
              <a:rPr lang="en-US" sz="2800" dirty="0"/>
              <a:t>Cost for the 30-second spot: </a:t>
            </a:r>
            <a:r>
              <a:rPr lang="en-US" sz="2800" b="1" dirty="0"/>
              <a:t>195,000 PKR</a:t>
            </a:r>
          </a:p>
          <a:p>
            <a:r>
              <a:rPr lang="en-US" sz="2800" dirty="0"/>
              <a:t>Justification: </a:t>
            </a:r>
            <a:r>
              <a:rPr lang="en-US" sz="2800" b="1" dirty="0"/>
              <a:t>High-cost option with limited reach and flexibility, less preferable due to budget constraints</a:t>
            </a:r>
          </a:p>
        </p:txBody>
      </p:sp>
    </p:spTree>
    <p:extLst>
      <p:ext uri="{BB962C8B-B14F-4D97-AF65-F5344CB8AC3E}">
        <p14:creationId xmlns:p14="http://schemas.microsoft.com/office/powerpoint/2010/main" val="238484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563600" y="7171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u="sng" spc="-150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FEB2-9E13-4CF6-B4B7-9AC4665EED70}"/>
              </a:ext>
            </a:extLst>
          </p:cNvPr>
          <p:cNvSpPr txBox="1"/>
          <p:nvPr/>
        </p:nvSpPr>
        <p:spPr>
          <a:xfrm>
            <a:off x="1295400" y="1915618"/>
            <a:ext cx="122682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</a:rPr>
              <a:t>1. Innovative Approach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400" b="0" i="0" dirty="0">
                <a:effectLst/>
              </a:rPr>
              <a:t>The Toyota Corolla Cross offers a unique blend of hybrid efficiency and SUV versatility.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dirty="0"/>
              <a:t>2. </a:t>
            </a:r>
            <a:r>
              <a:rPr lang="en-US" sz="2800" b="1" i="0" dirty="0">
                <a:effectLst/>
              </a:rPr>
              <a:t>Targeted Strategy</a:t>
            </a:r>
            <a:r>
              <a:rPr lang="en-US" sz="2800" b="0" i="0" dirty="0">
                <a:effectLst/>
              </a:rPr>
              <a:t>:</a:t>
            </a:r>
          </a:p>
          <a:p>
            <a:pPr algn="l"/>
            <a:r>
              <a:rPr lang="en-US" sz="2400" b="0" i="0" dirty="0">
                <a:effectLst/>
              </a:rPr>
              <a:t>Our advertising campaign leverages multiple channels, local magazines, streaming radio, billboards, and social media to reach a broad yet targeted audience.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dirty="0"/>
              <a:t>3. </a:t>
            </a:r>
            <a:r>
              <a:rPr lang="en-US" sz="2800" b="1" i="0" dirty="0">
                <a:effectLst/>
              </a:rPr>
              <a:t>Budget-Friendly</a:t>
            </a:r>
            <a:r>
              <a:rPr lang="en-US" sz="2800" b="0" i="0" dirty="0">
                <a:effectLst/>
              </a:rPr>
              <a:t>:</a:t>
            </a:r>
            <a:r>
              <a:rPr lang="en-US" sz="2400" b="0" i="0" dirty="0">
                <a:effectLst/>
              </a:rPr>
              <a:t> </a:t>
            </a:r>
          </a:p>
          <a:p>
            <a:pPr algn="l"/>
            <a:r>
              <a:rPr lang="en-US" sz="2400" b="0" i="0" dirty="0">
                <a:effectLst/>
              </a:rPr>
              <a:t>With a budget of $5,000 - $7,000, we maximize impact through cost-effective advertising platforms.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dirty="0"/>
              <a:t>4. </a:t>
            </a:r>
            <a:r>
              <a:rPr lang="en-US" sz="2800" b="1" i="0" dirty="0">
                <a:effectLst/>
              </a:rPr>
              <a:t>Engagement and Reach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400" b="0" i="0" dirty="0">
                <a:effectLst/>
              </a:rPr>
              <a:t>The combination of high-visibility ads and interactive social media ensures a strong presence and customer engagement.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i="0" dirty="0">
                <a:effectLst/>
              </a:rPr>
              <a:t>5. Brand Visibility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400" b="0" i="0" dirty="0">
                <a:effectLst/>
              </a:rPr>
              <a:t>This campaign creates a lasting impression, positioning the Toyota Corolla Cross as a leader in eco-friendly SUVs</a:t>
            </a:r>
            <a:r>
              <a:rPr lang="en-US" sz="2800" b="0" i="0" dirty="0"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8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87517" y="3022136"/>
            <a:ext cx="8097687" cy="153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JAZAK’ALLAH</a:t>
            </a: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628874" y="3180249"/>
            <a:ext cx="2296190" cy="35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7"/>
              </a:lnSpc>
              <a:spcBef>
                <a:spcPct val="0"/>
              </a:spcBef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606C2C7F-3732-4E65-BFC9-45B72B1995E5}"/>
              </a:ext>
            </a:extLst>
          </p:cNvPr>
          <p:cNvGrpSpPr/>
          <p:nvPr/>
        </p:nvGrpSpPr>
        <p:grpSpPr>
          <a:xfrm>
            <a:off x="13563600" y="71711"/>
            <a:ext cx="4296549" cy="9570246"/>
            <a:chOff x="0" y="0"/>
            <a:chExt cx="1131601" cy="2520559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F7562529-EE39-45CD-A9D3-16C2DB2FA601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066E319C-37DE-4CC7-B385-7487C8F8F2F0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419600" y="1131198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TEAM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Haider Ali Khadim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Hanzala Bhutto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Yousaf Ahmed Siddiqui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Abbas Zaidi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Syed 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</a:rPr>
              <a:t>Areeb</a:t>
            </a:r>
            <a:r>
              <a:rPr lang="en-US" sz="2524" spc="247" dirty="0">
                <a:solidFill>
                  <a:srgbClr val="231F20"/>
                </a:solidFill>
                <a:latin typeface="DM Sans"/>
              </a:rPr>
              <a:t> Ali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Ashar Saleem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5486EE-5F18-4EA5-903D-BD11DE75D5CC}"/>
              </a:ext>
            </a:extLst>
          </p:cNvPr>
          <p:cNvSpPr/>
          <p:nvPr/>
        </p:nvSpPr>
        <p:spPr>
          <a:xfrm>
            <a:off x="13411200" y="-1612170"/>
            <a:ext cx="5562600" cy="5634474"/>
          </a:xfrm>
          <a:prstGeom prst="ellipse">
            <a:avLst/>
          </a:prstGeom>
          <a:solidFill>
            <a:srgbClr val="EB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A190318C-BFFE-4376-8EFF-F6D0DC5B4FC5}"/>
              </a:ext>
            </a:extLst>
          </p:cNvPr>
          <p:cNvSpPr txBox="1"/>
          <p:nvPr/>
        </p:nvSpPr>
        <p:spPr>
          <a:xfrm>
            <a:off x="1126261" y="10934700"/>
            <a:ext cx="7001809" cy="1664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PRODUCT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142191" y="888605"/>
            <a:ext cx="7001809" cy="1664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9F54A0-E49F-4398-82FE-D8A1D2139EA8}"/>
              </a:ext>
            </a:extLst>
          </p:cNvPr>
          <p:cNvSpPr txBox="1"/>
          <p:nvPr/>
        </p:nvSpPr>
        <p:spPr>
          <a:xfrm>
            <a:off x="2142191" y="3696950"/>
            <a:ext cx="66970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Client: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Toyota</a:t>
            </a:r>
          </a:p>
          <a:p>
            <a:r>
              <a:rPr lang="en-US" sz="4400" dirty="0">
                <a:latin typeface="Arial Black" panose="020B0A04020102020204" pitchFamily="34" charset="0"/>
              </a:rPr>
              <a:t>Product: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Corolla Cross</a:t>
            </a:r>
            <a:endParaRPr lang="en-P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39E77-AF25-4039-834E-6F690E644A4A}"/>
              </a:ext>
            </a:extLst>
          </p:cNvPr>
          <p:cNvSpPr txBox="1"/>
          <p:nvPr/>
        </p:nvSpPr>
        <p:spPr>
          <a:xfrm>
            <a:off x="2142191" y="6286500"/>
            <a:ext cx="11520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Mission Statement: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Toyota's mission is to provide safe, reliable, and innovative transportation solutions that enhance mobility and enrich lives.</a:t>
            </a:r>
            <a:endParaRPr lang="en-P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E1AD7-B305-41D4-9C6A-1E9707A29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22" y="621110"/>
            <a:ext cx="1710387" cy="1389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826BD-0F24-420D-B8AC-9AB59545C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37" y="889982"/>
            <a:ext cx="1990473" cy="851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563600" y="7171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u="sng" spc="-150" dirty="0">
                <a:solidFill>
                  <a:srgbClr val="231F20"/>
                </a:solidFill>
                <a:latin typeface="Oswald Bold"/>
              </a:rPr>
              <a:t>TOYOTA COMPANY BRIEF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F99A-E4F6-4439-8F97-D8241C6D7968}"/>
              </a:ext>
            </a:extLst>
          </p:cNvPr>
          <p:cNvSpPr txBox="1"/>
          <p:nvPr/>
        </p:nvSpPr>
        <p:spPr>
          <a:xfrm>
            <a:off x="1295400" y="2490277"/>
            <a:ext cx="12268200" cy="58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Founded</a:t>
            </a:r>
            <a:r>
              <a:rPr lang="en-US" sz="3200" b="0" i="0" dirty="0">
                <a:effectLst/>
              </a:rPr>
              <a:t>: 1937, Toyota City, Japan.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Global Presence</a:t>
            </a:r>
            <a:r>
              <a:rPr lang="en-US" sz="3200" b="0" i="0" dirty="0">
                <a:effectLst/>
              </a:rPr>
              <a:t>: Operations in over 170 countries.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Core Products</a:t>
            </a:r>
            <a:r>
              <a:rPr lang="en-US" sz="3200" b="0" i="0" dirty="0">
                <a:effectLst/>
              </a:rPr>
              <a:t>: Automobiles, trucks, and hybrid vehicles.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Innovation</a:t>
            </a:r>
            <a:r>
              <a:rPr lang="en-US" sz="3200" b="0" i="0" dirty="0">
                <a:effectLst/>
              </a:rPr>
              <a:t>: Pioneer in hybrid technology.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Environmental Focus</a:t>
            </a:r>
            <a:r>
              <a:rPr lang="en-US" sz="3200" b="0" i="0" dirty="0">
                <a:effectLst/>
              </a:rPr>
              <a:t>: Commitment to sustainability and zero-emission vehicles.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Market Leadership</a:t>
            </a:r>
            <a:r>
              <a:rPr lang="en-US" sz="3200" b="0" i="0" dirty="0">
                <a:effectLst/>
              </a:rPr>
              <a:t>: One of the world's largest automotive manufacturers by sales volume.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Core Values</a:t>
            </a:r>
            <a:r>
              <a:rPr lang="en-US" sz="3200" b="0" i="0" dirty="0">
                <a:effectLst/>
              </a:rPr>
              <a:t>: Quality, reliability, innovation, customer satisfaction.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Research &amp; Development</a:t>
            </a:r>
            <a:r>
              <a:rPr lang="en-US" sz="3200" b="0" i="0" dirty="0">
                <a:effectLst/>
              </a:rPr>
              <a:t>: Invests heavily in autonomous driving and alternative energy sources.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Philanthropy</a:t>
            </a:r>
            <a:r>
              <a:rPr lang="en-US" sz="3200" b="0" i="0" dirty="0">
                <a:effectLst/>
              </a:rPr>
              <a:t>: Active in global community projects and disaster relief efforts.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7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815017" y="333908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u="sng" spc="-150" dirty="0">
                <a:solidFill>
                  <a:srgbClr val="231F20"/>
                </a:solidFill>
                <a:latin typeface="Oswald Bold"/>
              </a:rPr>
              <a:t>PRODUCT BRIEF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4082-118A-492C-AC79-1681F233607D}"/>
              </a:ext>
            </a:extLst>
          </p:cNvPr>
          <p:cNvSpPr txBox="1"/>
          <p:nvPr/>
        </p:nvSpPr>
        <p:spPr>
          <a:xfrm>
            <a:off x="1295400" y="1900631"/>
            <a:ext cx="11963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Compact SUV: </a:t>
            </a:r>
            <a:r>
              <a:rPr lang="en-US" sz="3200" i="0" dirty="0">
                <a:effectLst/>
              </a:rPr>
              <a:t>Hybrid electric technology.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Performance: </a:t>
            </a:r>
            <a:r>
              <a:rPr lang="en-US" sz="3200" i="0" dirty="0">
                <a:effectLst/>
              </a:rPr>
              <a:t>Smooth acceleration and agile handling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Fuel Efficiency: </a:t>
            </a:r>
            <a:r>
              <a:rPr lang="en-US" sz="3200" i="0" dirty="0">
                <a:effectLst/>
              </a:rPr>
              <a:t>High MPG, reduced fuel costs and emissions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Design: </a:t>
            </a:r>
            <a:r>
              <a:rPr lang="en-US" sz="3200" i="0" dirty="0">
                <a:effectLst/>
              </a:rPr>
              <a:t>Sleek exterior, spacious interior, ample cargo space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Technology: </a:t>
            </a:r>
            <a:r>
              <a:rPr lang="en-US" sz="3200" i="0" dirty="0">
                <a:effectLst/>
              </a:rPr>
              <a:t>Advanced infotainment, smartphone integration, voice control.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Safety</a:t>
            </a:r>
            <a:r>
              <a:rPr lang="en-US" sz="3200" i="0" dirty="0">
                <a:effectLst/>
              </a:rPr>
              <a:t>: Toyota Safety Sense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Comfort</a:t>
            </a:r>
            <a:r>
              <a:rPr lang="en-US" sz="3200" i="0" dirty="0">
                <a:effectLst/>
              </a:rPr>
              <a:t>: Ergonomic seating, ample legroom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Versatility</a:t>
            </a:r>
            <a:r>
              <a:rPr lang="en-US" sz="3200" i="0" dirty="0">
                <a:effectLst/>
              </a:rPr>
              <a:t>: Adjustable seating, urban/suburban use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Reliability</a:t>
            </a:r>
            <a:r>
              <a:rPr lang="en-US" sz="3200" i="0" dirty="0">
                <a:effectLst/>
              </a:rPr>
              <a:t>: Toyota's reputation for durability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Sustainability</a:t>
            </a:r>
            <a:r>
              <a:rPr lang="en-US" sz="3200" i="0" dirty="0">
                <a:effectLst/>
              </a:rPr>
              <a:t>: Minimizes carbon footprint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i="0" dirty="0">
                <a:effectLst/>
              </a:rPr>
              <a:t>Target Market</a:t>
            </a:r>
            <a:r>
              <a:rPr lang="en-US" sz="3200" i="0" dirty="0">
                <a:effectLst/>
              </a:rPr>
              <a:t>: Families, eco-friendly SUV seekers</a:t>
            </a:r>
          </a:p>
        </p:txBody>
      </p:sp>
    </p:spTree>
    <p:extLst>
      <p:ext uri="{BB962C8B-B14F-4D97-AF65-F5344CB8AC3E}">
        <p14:creationId xmlns:p14="http://schemas.microsoft.com/office/powerpoint/2010/main" val="30233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spc="-150" dirty="0">
                <a:solidFill>
                  <a:srgbClr val="231F20"/>
                </a:solidFill>
                <a:latin typeface="Oswald Bold"/>
              </a:rPr>
              <a:t>WHY REBRAND THIS PRODUCT?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F99A-E4F6-4439-8F97-D8241C6D7968}"/>
              </a:ext>
            </a:extLst>
          </p:cNvPr>
          <p:cNvSpPr txBox="1"/>
          <p:nvPr/>
        </p:nvSpPr>
        <p:spPr>
          <a:xfrm>
            <a:off x="1295400" y="235112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9253-929C-40B7-84E6-8C11E05A2CAB}"/>
              </a:ext>
            </a:extLst>
          </p:cNvPr>
          <p:cNvSpPr txBox="1"/>
          <p:nvPr/>
        </p:nvSpPr>
        <p:spPr>
          <a:xfrm>
            <a:off x="1371600" y="1900631"/>
            <a:ext cx="1379220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</a:rPr>
              <a:t>Align with Market Trends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800" b="0" i="0" dirty="0">
                <a:effectLst/>
              </a:rPr>
              <a:t>Rebranding positions the Corolla Cross Hybrid as a leader in eco-friendly mobility, catering to the growing demand for sustainable vehicles.</a:t>
            </a:r>
          </a:p>
          <a:p>
            <a:pPr algn="l"/>
            <a:endParaRPr lang="en-US" sz="2800" b="0" i="0" dirty="0">
              <a:effectLst/>
            </a:endParaRPr>
          </a:p>
          <a:p>
            <a:pPr algn="l"/>
            <a:r>
              <a:rPr lang="en-US" sz="2800" b="1" i="0" dirty="0">
                <a:effectLst/>
              </a:rPr>
              <a:t>Differentiate from Competitors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800" b="0" i="0" dirty="0">
                <a:effectLst/>
              </a:rPr>
              <a:t>Reinforce unique features like hybrid technology, versatility, and fuel efficiency to distinguish it from other compact SUVs.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i="0" dirty="0">
                <a:effectLst/>
              </a:rPr>
              <a:t>Target New Demographics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800" b="0" i="0" dirty="0">
                <a:effectLst/>
              </a:rPr>
              <a:t>A refreshed brand can attract younger and environmentally conscious customers, expanding the product's appeal.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i="0" dirty="0">
                <a:effectLst/>
              </a:rPr>
              <a:t>Update Brand Image</a:t>
            </a:r>
            <a:r>
              <a:rPr lang="en-US" sz="2800" b="0" i="0" dirty="0">
                <a:effectLst/>
              </a:rPr>
              <a:t>: </a:t>
            </a:r>
          </a:p>
          <a:p>
            <a:pPr algn="l"/>
            <a:r>
              <a:rPr lang="en-US" sz="2800" b="0" i="0" dirty="0">
                <a:effectLst/>
              </a:rPr>
              <a:t>Rebranding can refresh the product's identity, reflecting modern design, advanced technology, and customer-centric values.</a:t>
            </a:r>
          </a:p>
          <a:p>
            <a:pPr algn="l"/>
            <a:endParaRPr lang="en-US" sz="2800" b="1" i="0" dirty="0">
              <a:effectLst/>
            </a:endParaRPr>
          </a:p>
          <a:p>
            <a:pPr algn="l"/>
            <a:r>
              <a:rPr lang="en-US" sz="2800" b="1" i="0" dirty="0">
                <a:effectLst/>
              </a:rPr>
              <a:t>Increase Market Share</a:t>
            </a:r>
            <a:r>
              <a:rPr lang="en-US" sz="2800" b="0" i="0" dirty="0">
                <a:effectLst/>
              </a:rPr>
              <a:t>:</a:t>
            </a:r>
          </a:p>
          <a:p>
            <a:pPr algn="l"/>
            <a:r>
              <a:rPr lang="en-US" sz="2800" b="0" i="0" dirty="0">
                <a:effectLst/>
              </a:rPr>
              <a:t>By rebranding, we can boost visibility and potentially increase sales, establishing the Corolla Cross Hybrid as a top choice in its segment.</a:t>
            </a:r>
          </a:p>
          <a:p>
            <a:endParaRPr lang="en-PK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730A34-141B-4129-A34D-A5F0E08DE132}"/>
              </a:ext>
            </a:extLst>
          </p:cNvPr>
          <p:cNvSpPr/>
          <p:nvPr/>
        </p:nvSpPr>
        <p:spPr>
          <a:xfrm>
            <a:off x="14211300" y="-2459977"/>
            <a:ext cx="5562600" cy="5634474"/>
          </a:xfrm>
          <a:prstGeom prst="ellipse">
            <a:avLst/>
          </a:prstGeom>
          <a:solidFill>
            <a:srgbClr val="EB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05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563600" y="7171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u="sng" spc="-150" dirty="0">
                <a:solidFill>
                  <a:srgbClr val="231F20"/>
                </a:solidFill>
                <a:latin typeface="Oswald Bold"/>
              </a:rPr>
              <a:t>ADVERTISING CAMPAIGN OBJECTIVE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669C47-83CF-4CF1-A030-B1CF521A9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217986"/>
              </p:ext>
            </p:extLst>
          </p:nvPr>
        </p:nvGraphicFramePr>
        <p:xfrm>
          <a:off x="1306286" y="4228559"/>
          <a:ext cx="8676713" cy="5071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7BFEB2-9E13-4CF6-B4B7-9AC4665EED70}"/>
              </a:ext>
            </a:extLst>
          </p:cNvPr>
          <p:cNvSpPr txBox="1"/>
          <p:nvPr/>
        </p:nvSpPr>
        <p:spPr>
          <a:xfrm>
            <a:off x="1319893" y="3533395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+mj-lt"/>
              </a:rPr>
              <a:t>Objective</a:t>
            </a:r>
          </a:p>
          <a:p>
            <a:endParaRPr lang="en-US" sz="3200" b="1" u="sng" dirty="0">
              <a:latin typeface="+mj-lt"/>
            </a:endParaRPr>
          </a:p>
          <a:p>
            <a:r>
              <a:rPr lang="en-PK" sz="3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Achieve a 20% increase in website traffic and a 15% increase in hybrid model sales within six months</a:t>
            </a:r>
            <a:r>
              <a:rPr lang="en-PK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563600" y="7171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EB0A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5400" y="357260"/>
            <a:ext cx="1744120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6000" b="1" u="sng" spc="-150" dirty="0">
                <a:solidFill>
                  <a:srgbClr val="231F20"/>
                </a:solidFill>
                <a:latin typeface="Oswald Bold"/>
              </a:rPr>
              <a:t>SEGMENTATION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669C47-83CF-4CF1-A030-B1CF521A9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718940"/>
              </p:ext>
            </p:extLst>
          </p:nvPr>
        </p:nvGraphicFramePr>
        <p:xfrm>
          <a:off x="457200" y="2781300"/>
          <a:ext cx="1222994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81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913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905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0A1E"/>
            </a:solidFill>
          </p:spPr>
          <p:txBody>
            <a:bodyPr/>
            <a:lstStyle/>
            <a:p>
              <a:endParaRPr lang="en-PK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PRINT 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3666A-CE90-45D8-890F-19840F73EDFA}"/>
              </a:ext>
            </a:extLst>
          </p:cNvPr>
          <p:cNvSpPr txBox="1"/>
          <p:nvPr/>
        </p:nvSpPr>
        <p:spPr>
          <a:xfrm>
            <a:off x="6109855" y="5385007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Will Show it on Separate Window</a:t>
            </a:r>
            <a:endParaRPr lang="en-PK" sz="36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D81974F-A544-46E4-8538-CF204E990F9C}"/>
              </a:ext>
            </a:extLst>
          </p:cNvPr>
          <p:cNvSpPr txBox="1"/>
          <p:nvPr/>
        </p:nvSpPr>
        <p:spPr>
          <a:xfrm>
            <a:off x="13563600" y="-619"/>
            <a:ext cx="4296549" cy="964257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1226</Words>
  <Application>Microsoft Office PowerPoint</Application>
  <PresentationFormat>Custom</PresentationFormat>
  <Paragraphs>168</Paragraphs>
  <Slides>17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Montserrat Classic Bold</vt:lpstr>
      <vt:lpstr>DM Sans</vt:lpstr>
      <vt:lpstr>Arial</vt:lpstr>
      <vt:lpstr>Calibri</vt:lpstr>
      <vt:lpstr>Arial Black</vt:lpstr>
      <vt:lpstr>Oswald Bold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yousaf ahmed</cp:lastModifiedBy>
  <cp:revision>25</cp:revision>
  <dcterms:created xsi:type="dcterms:W3CDTF">2006-08-16T00:00:00Z</dcterms:created>
  <dcterms:modified xsi:type="dcterms:W3CDTF">2024-05-06T18:49:58Z</dcterms:modified>
  <dc:identifier>DAGEYeE2bsk</dc:identifier>
</cp:coreProperties>
</file>