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306" r:id="rId5"/>
    <p:sldId id="307" r:id="rId6"/>
    <p:sldId id="308" r:id="rId7"/>
    <p:sldId id="261" r:id="rId8"/>
    <p:sldId id="302" r:id="rId9"/>
    <p:sldId id="303" r:id="rId10"/>
    <p:sldId id="304" r:id="rId11"/>
    <p:sldId id="305" r:id="rId12"/>
    <p:sldId id="265" r:id="rId13"/>
    <p:sldId id="266" r:id="rId14"/>
    <p:sldId id="267" r:id="rId15"/>
    <p:sldId id="278" r:id="rId16"/>
    <p:sldId id="279" r:id="rId17"/>
    <p:sldId id="268" r:id="rId18"/>
    <p:sldId id="269" r:id="rId19"/>
    <p:sldId id="270" r:id="rId20"/>
    <p:sldId id="273" r:id="rId21"/>
    <p:sldId id="272" r:id="rId22"/>
    <p:sldId id="274" r:id="rId23"/>
    <p:sldId id="275" r:id="rId24"/>
    <p:sldId id="276" r:id="rId25"/>
    <p:sldId id="294" r:id="rId26"/>
    <p:sldId id="295" r:id="rId27"/>
    <p:sldId id="296" r:id="rId28"/>
    <p:sldId id="297" r:id="rId29"/>
    <p:sldId id="298" r:id="rId30"/>
    <p:sldId id="27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D4AD2-3204-4D7E-B375-E6FB64F9A852}"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349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4AD2-3204-4D7E-B375-E6FB64F9A852}"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013295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4AD2-3204-4D7E-B375-E6FB64F9A852}"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08576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4AD2-3204-4D7E-B375-E6FB64F9A852}"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98184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4AD2-3204-4D7E-B375-E6FB64F9A852}"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84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D4AD2-3204-4D7E-B375-E6FB64F9A852}"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277432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D4AD2-3204-4D7E-B375-E6FB64F9A852}"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285960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D4AD2-3204-4D7E-B375-E6FB64F9A852}"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350837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CD4AD2-3204-4D7E-B375-E6FB64F9A852}" type="datetimeFigureOut">
              <a:rPr lang="en-US" smtClean="0"/>
              <a:t>11/14/2020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73003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CD4AD2-3204-4D7E-B375-E6FB64F9A852}" type="datetimeFigureOut">
              <a:rPr lang="en-US" smtClean="0"/>
              <a:t>11/14/2020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68B306-E2BF-44E2-95CE-C3ECBBF95FCA}" type="slidenum">
              <a:rPr lang="en-US" smtClean="0"/>
              <a:t>‹#›</a:t>
            </a:fld>
            <a:endParaRPr lang="en-US"/>
          </a:p>
        </p:txBody>
      </p:sp>
    </p:spTree>
    <p:extLst>
      <p:ext uri="{BB962C8B-B14F-4D97-AF65-F5344CB8AC3E}">
        <p14:creationId xmlns:p14="http://schemas.microsoft.com/office/powerpoint/2010/main" val="162782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CD4AD2-3204-4D7E-B375-E6FB64F9A852}"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33031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CD4AD2-3204-4D7E-B375-E6FB64F9A852}" type="datetimeFigureOut">
              <a:rPr lang="en-US" smtClean="0"/>
              <a:t>11/14/2020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68B306-E2BF-44E2-95CE-C3ECBBF95FC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89039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03F0-3A79-432A-8E18-F002D24BA2DB}"/>
              </a:ext>
            </a:extLst>
          </p:cNvPr>
          <p:cNvSpPr>
            <a:spLocks noGrp="1"/>
          </p:cNvSpPr>
          <p:nvPr>
            <p:ph type="ctrTitle"/>
          </p:nvPr>
        </p:nvSpPr>
        <p:spPr>
          <a:xfrm>
            <a:off x="1507067" y="1574540"/>
            <a:ext cx="7766936" cy="1646302"/>
          </a:xfrm>
        </p:spPr>
        <p:txBody>
          <a:bodyPr/>
          <a:lstStyle/>
          <a:p>
            <a:pPr algn="ctr"/>
            <a:r>
              <a:rPr lang="en-US" dirty="0"/>
              <a:t>Functions in C</a:t>
            </a:r>
          </a:p>
        </p:txBody>
      </p:sp>
      <p:sp>
        <p:nvSpPr>
          <p:cNvPr id="3" name="Subtitle 2">
            <a:extLst>
              <a:ext uri="{FF2B5EF4-FFF2-40B4-BE49-F238E27FC236}">
                <a16:creationId xmlns:a16="http://schemas.microsoft.com/office/drawing/2014/main" id="{96134DAF-A4AD-4BED-B6AC-D5C5F42439C3}"/>
              </a:ext>
            </a:extLst>
          </p:cNvPr>
          <p:cNvSpPr>
            <a:spLocks noGrp="1"/>
          </p:cNvSpPr>
          <p:nvPr>
            <p:ph type="subTitle" idx="1"/>
          </p:nvPr>
        </p:nvSpPr>
        <p:spPr>
          <a:xfrm>
            <a:off x="733344" y="5162181"/>
            <a:ext cx="7766936" cy="1096899"/>
          </a:xfrm>
        </p:spPr>
        <p:txBody>
          <a:bodyPr>
            <a:normAutofit/>
          </a:bodyPr>
          <a:lstStyle/>
          <a:p>
            <a:pPr algn="l"/>
            <a:r>
              <a:rPr lang="en-US" sz="2800" b="1" dirty="0">
                <a:solidFill>
                  <a:schemeClr val="tx1"/>
                </a:solidFill>
              </a:rPr>
              <a:t>By: Nida </a:t>
            </a:r>
            <a:r>
              <a:rPr lang="en-US" sz="2800" b="1" dirty="0" err="1">
                <a:solidFill>
                  <a:schemeClr val="tx1"/>
                </a:solidFill>
              </a:rPr>
              <a:t>munawar</a:t>
            </a:r>
            <a:endParaRPr lang="en-US" sz="2800" b="1" dirty="0">
              <a:solidFill>
                <a:schemeClr val="tx1"/>
              </a:solidFill>
            </a:endParaRPr>
          </a:p>
        </p:txBody>
      </p:sp>
    </p:spTree>
    <p:extLst>
      <p:ext uri="{BB962C8B-B14F-4D97-AF65-F5344CB8AC3E}">
        <p14:creationId xmlns:p14="http://schemas.microsoft.com/office/powerpoint/2010/main" val="258356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1880" y="376014"/>
            <a:ext cx="9008691" cy="6287968"/>
          </a:xfrm>
          <a:prstGeom prst="rect">
            <a:avLst/>
          </a:prstGeom>
        </p:spPr>
      </p:pic>
    </p:spTree>
    <p:extLst>
      <p:ext uri="{BB962C8B-B14F-4D97-AF65-F5344CB8AC3E}">
        <p14:creationId xmlns:p14="http://schemas.microsoft.com/office/powerpoint/2010/main" val="126705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00488" y="384560"/>
            <a:ext cx="8705850" cy="6288815"/>
          </a:xfrm>
          <a:prstGeom prst="rect">
            <a:avLst/>
          </a:prstGeom>
        </p:spPr>
      </p:pic>
    </p:spTree>
    <p:extLst>
      <p:ext uri="{BB962C8B-B14F-4D97-AF65-F5344CB8AC3E}">
        <p14:creationId xmlns:p14="http://schemas.microsoft.com/office/powerpoint/2010/main" val="29174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575625C-226F-4C77-B8F9-989FD296D21A}"/>
              </a:ext>
            </a:extLst>
          </p:cNvPr>
          <p:cNvSpPr>
            <a:spLocks noGrp="1" noChangeArrowheads="1"/>
          </p:cNvSpPr>
          <p:nvPr>
            <p:ph type="title"/>
          </p:nvPr>
        </p:nvSpPr>
        <p:spPr>
          <a:xfrm>
            <a:off x="488648" y="227474"/>
            <a:ext cx="8596668" cy="1320800"/>
          </a:xfrm>
        </p:spPr>
        <p:txBody>
          <a:bodyPr/>
          <a:lstStyle/>
          <a:p>
            <a:pPr>
              <a:defRPr/>
            </a:pPr>
            <a:r>
              <a:rPr lang="en-US" dirty="0"/>
              <a:t> Anatomy of Function</a:t>
            </a:r>
          </a:p>
        </p:txBody>
      </p:sp>
      <p:sp>
        <p:nvSpPr>
          <p:cNvPr id="18434" name="Rectangle 3">
            <a:extLst>
              <a:ext uri="{FF2B5EF4-FFF2-40B4-BE49-F238E27FC236}">
                <a16:creationId xmlns:a16="http://schemas.microsoft.com/office/drawing/2014/main" id="{FEF75E26-A322-46E6-8270-512FB55F9578}"/>
              </a:ext>
            </a:extLst>
          </p:cNvPr>
          <p:cNvSpPr>
            <a:spLocks noGrp="1" noChangeArrowheads="1"/>
          </p:cNvSpPr>
          <p:nvPr>
            <p:ph idx="1"/>
          </p:nvPr>
        </p:nvSpPr>
        <p:spPr>
          <a:xfrm>
            <a:off x="755935" y="1338040"/>
            <a:ext cx="8596668" cy="3880773"/>
          </a:xfrm>
        </p:spPr>
        <p:txBody>
          <a:bodyPr/>
          <a:lstStyle/>
          <a:p>
            <a:pPr>
              <a:buFontTx/>
              <a:buNone/>
            </a:pPr>
            <a:r>
              <a:rPr lang="en-US" altLang="en-US" sz="2400" b="1" dirty="0">
                <a:solidFill>
                  <a:schemeClr val="tx1"/>
                </a:solidFill>
              </a:rPr>
              <a:t>Function prototype </a:t>
            </a:r>
          </a:p>
          <a:p>
            <a:pPr>
              <a:buFont typeface="Wingdings" panose="05000000000000000000" pitchFamily="2" charset="2"/>
              <a:buChar char="§"/>
            </a:pPr>
            <a:r>
              <a:rPr lang="en-US" altLang="en-US" sz="2200" dirty="0">
                <a:solidFill>
                  <a:schemeClr val="tx1"/>
                </a:solidFill>
              </a:rPr>
              <a:t>A function prototype is simply the declaration of a function that specifies function's name, parameters and return type. </a:t>
            </a:r>
          </a:p>
          <a:p>
            <a:pPr>
              <a:buFont typeface="Wingdings" panose="05000000000000000000" pitchFamily="2" charset="2"/>
              <a:buChar char="§"/>
            </a:pPr>
            <a:r>
              <a:rPr lang="en-US" altLang="en-US" sz="2200" dirty="0">
                <a:solidFill>
                  <a:schemeClr val="tx1"/>
                </a:solidFill>
              </a:rPr>
              <a:t>It doesn't contain function body.</a:t>
            </a:r>
          </a:p>
          <a:p>
            <a:pPr>
              <a:buFont typeface="Wingdings" panose="05000000000000000000" pitchFamily="2" charset="2"/>
              <a:buChar char="§"/>
            </a:pPr>
            <a:r>
              <a:rPr lang="en-US" altLang="en-US" sz="2200" dirty="0">
                <a:solidFill>
                  <a:schemeClr val="tx1"/>
                </a:solidFill>
              </a:rPr>
              <a:t>A function prototype gives information to the compiler that the function may later be used in the program. </a:t>
            </a:r>
          </a:p>
        </p:txBody>
      </p:sp>
    </p:spTree>
    <p:extLst>
      <p:ext uri="{BB962C8B-B14F-4D97-AF65-F5344CB8AC3E}">
        <p14:creationId xmlns:p14="http://schemas.microsoft.com/office/powerpoint/2010/main" val="3606381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575625C-226F-4C77-B8F9-989FD296D21A}"/>
              </a:ext>
            </a:extLst>
          </p:cNvPr>
          <p:cNvSpPr>
            <a:spLocks noGrp="1" noChangeArrowheads="1"/>
          </p:cNvSpPr>
          <p:nvPr>
            <p:ph type="title"/>
          </p:nvPr>
        </p:nvSpPr>
        <p:spPr>
          <a:xfrm>
            <a:off x="488648" y="227474"/>
            <a:ext cx="8596668" cy="1320800"/>
          </a:xfrm>
        </p:spPr>
        <p:txBody>
          <a:bodyPr/>
          <a:lstStyle/>
          <a:p>
            <a:pPr>
              <a:defRPr/>
            </a:pPr>
            <a:r>
              <a:rPr lang="en-US" dirty="0"/>
              <a:t> Anatomy of Function [Cont.]</a:t>
            </a:r>
          </a:p>
        </p:txBody>
      </p:sp>
      <p:sp>
        <p:nvSpPr>
          <p:cNvPr id="18434" name="Rectangle 3">
            <a:extLst>
              <a:ext uri="{FF2B5EF4-FFF2-40B4-BE49-F238E27FC236}">
                <a16:creationId xmlns:a16="http://schemas.microsoft.com/office/drawing/2014/main" id="{FEF75E26-A322-46E6-8270-512FB55F9578}"/>
              </a:ext>
            </a:extLst>
          </p:cNvPr>
          <p:cNvSpPr>
            <a:spLocks noGrp="1" noChangeArrowheads="1"/>
          </p:cNvSpPr>
          <p:nvPr>
            <p:ph idx="1"/>
          </p:nvPr>
        </p:nvSpPr>
        <p:spPr>
          <a:xfrm>
            <a:off x="755935" y="1338040"/>
            <a:ext cx="8596668" cy="3880773"/>
          </a:xfrm>
        </p:spPr>
        <p:txBody>
          <a:bodyPr>
            <a:noAutofit/>
          </a:bodyPr>
          <a:lstStyle/>
          <a:p>
            <a:pPr>
              <a:buFontTx/>
              <a:buNone/>
            </a:pPr>
            <a:r>
              <a:rPr lang="en-US" altLang="en-US" sz="2400" b="1" u="sng" dirty="0">
                <a:solidFill>
                  <a:schemeClr val="tx1"/>
                </a:solidFill>
              </a:rPr>
              <a:t>Syntax of function prototype </a:t>
            </a:r>
          </a:p>
          <a:p>
            <a:pPr>
              <a:buFontTx/>
              <a:buNone/>
            </a:pPr>
            <a:r>
              <a:rPr lang="en-US" altLang="en-US" sz="2000" b="1" dirty="0" err="1">
                <a:solidFill>
                  <a:schemeClr val="tx1"/>
                </a:solidFill>
              </a:rPr>
              <a:t>returnType</a:t>
            </a:r>
            <a:r>
              <a:rPr lang="en-US" altLang="en-US" sz="2000" b="1" dirty="0">
                <a:solidFill>
                  <a:schemeClr val="tx1"/>
                </a:solidFill>
              </a:rPr>
              <a:t> </a:t>
            </a:r>
            <a:r>
              <a:rPr lang="en-US" altLang="en-US" sz="2000" b="1" dirty="0" err="1">
                <a:solidFill>
                  <a:schemeClr val="tx1"/>
                </a:solidFill>
              </a:rPr>
              <a:t>functionName</a:t>
            </a:r>
            <a:r>
              <a:rPr lang="en-US" altLang="en-US" sz="2000" b="1" dirty="0">
                <a:solidFill>
                  <a:schemeClr val="tx1"/>
                </a:solidFill>
              </a:rPr>
              <a:t>(type1 argument1, type2 argument2,...); </a:t>
            </a:r>
          </a:p>
          <a:p>
            <a:pPr>
              <a:buFontTx/>
              <a:buNone/>
            </a:pPr>
            <a:r>
              <a:rPr lang="en-US" altLang="en-US" sz="2200" dirty="0">
                <a:solidFill>
                  <a:schemeClr val="tx1"/>
                </a:solidFill>
              </a:rPr>
              <a:t>     In the above example, int </a:t>
            </a:r>
            <a:r>
              <a:rPr lang="en-US" altLang="en-US" sz="2200" dirty="0" err="1">
                <a:solidFill>
                  <a:schemeClr val="tx1"/>
                </a:solidFill>
              </a:rPr>
              <a:t>addNumbers</a:t>
            </a:r>
            <a:r>
              <a:rPr lang="en-US" altLang="en-US" sz="2200" dirty="0">
                <a:solidFill>
                  <a:schemeClr val="tx1"/>
                </a:solidFill>
              </a:rPr>
              <a:t>(int a, int b); is the function prototype which provides following information to the compiler:</a:t>
            </a:r>
          </a:p>
          <a:p>
            <a:pPr marL="688975" indent="-295275">
              <a:buFontTx/>
              <a:buNone/>
            </a:pPr>
            <a:r>
              <a:rPr lang="en-US" altLang="en-US" sz="2200" dirty="0">
                <a:solidFill>
                  <a:schemeClr val="tx1"/>
                </a:solidFill>
              </a:rPr>
              <a:t>1.  name of the function is </a:t>
            </a:r>
            <a:r>
              <a:rPr lang="en-US" altLang="en-US" sz="2200" dirty="0" err="1">
                <a:solidFill>
                  <a:schemeClr val="tx1"/>
                </a:solidFill>
              </a:rPr>
              <a:t>addNumbers</a:t>
            </a:r>
            <a:r>
              <a:rPr lang="en-US" altLang="en-US" sz="2200" dirty="0">
                <a:solidFill>
                  <a:schemeClr val="tx1"/>
                </a:solidFill>
              </a:rPr>
              <a:t>() </a:t>
            </a:r>
          </a:p>
          <a:p>
            <a:pPr marL="688975" indent="-295275">
              <a:buFontTx/>
              <a:buNone/>
            </a:pPr>
            <a:r>
              <a:rPr lang="en-US" altLang="en-US" sz="2200" dirty="0">
                <a:solidFill>
                  <a:schemeClr val="tx1"/>
                </a:solidFill>
              </a:rPr>
              <a:t>2.  return type of the function is int </a:t>
            </a:r>
          </a:p>
          <a:p>
            <a:pPr marL="688975" indent="-295275">
              <a:buFontTx/>
              <a:buNone/>
            </a:pPr>
            <a:r>
              <a:rPr lang="en-US" altLang="en-US" sz="2200" dirty="0">
                <a:solidFill>
                  <a:schemeClr val="tx1"/>
                </a:solidFill>
              </a:rPr>
              <a:t>3.  two arguments of type int are passed to the function</a:t>
            </a:r>
          </a:p>
          <a:p>
            <a:pPr marL="746125" indent="-352425">
              <a:buFontTx/>
              <a:buNone/>
            </a:pPr>
            <a:r>
              <a:rPr lang="en-US" altLang="en-US" sz="2200" dirty="0">
                <a:solidFill>
                  <a:schemeClr val="tx1"/>
                </a:solidFill>
              </a:rPr>
              <a:t>The function prototype is not needed if the user-defined function is defined before the main() function. </a:t>
            </a:r>
          </a:p>
        </p:txBody>
      </p:sp>
    </p:spTree>
    <p:extLst>
      <p:ext uri="{BB962C8B-B14F-4D97-AF65-F5344CB8AC3E}">
        <p14:creationId xmlns:p14="http://schemas.microsoft.com/office/powerpoint/2010/main" val="73887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575625C-226F-4C77-B8F9-989FD296D21A}"/>
              </a:ext>
            </a:extLst>
          </p:cNvPr>
          <p:cNvSpPr>
            <a:spLocks noGrp="1" noChangeArrowheads="1"/>
          </p:cNvSpPr>
          <p:nvPr>
            <p:ph type="title"/>
          </p:nvPr>
        </p:nvSpPr>
        <p:spPr>
          <a:xfrm>
            <a:off x="488648" y="227474"/>
            <a:ext cx="8596668" cy="1320800"/>
          </a:xfrm>
        </p:spPr>
        <p:txBody>
          <a:bodyPr/>
          <a:lstStyle/>
          <a:p>
            <a:pPr>
              <a:defRPr/>
            </a:pPr>
            <a:r>
              <a:rPr lang="en-US" dirty="0"/>
              <a:t> Anatomy of Function [Cont.]</a:t>
            </a:r>
          </a:p>
        </p:txBody>
      </p:sp>
      <p:sp>
        <p:nvSpPr>
          <p:cNvPr id="18434" name="Rectangle 3">
            <a:extLst>
              <a:ext uri="{FF2B5EF4-FFF2-40B4-BE49-F238E27FC236}">
                <a16:creationId xmlns:a16="http://schemas.microsoft.com/office/drawing/2014/main" id="{FEF75E26-A322-46E6-8270-512FB55F9578}"/>
              </a:ext>
            </a:extLst>
          </p:cNvPr>
          <p:cNvSpPr>
            <a:spLocks noGrp="1" noChangeArrowheads="1"/>
          </p:cNvSpPr>
          <p:nvPr>
            <p:ph idx="1"/>
          </p:nvPr>
        </p:nvSpPr>
        <p:spPr>
          <a:xfrm>
            <a:off x="755935" y="1338040"/>
            <a:ext cx="8596668" cy="3880773"/>
          </a:xfrm>
        </p:spPr>
        <p:txBody>
          <a:bodyPr>
            <a:noAutofit/>
          </a:bodyPr>
          <a:lstStyle/>
          <a:p>
            <a:pPr>
              <a:buFontTx/>
              <a:buNone/>
            </a:pPr>
            <a:r>
              <a:rPr lang="en-US" altLang="en-US" sz="2400" b="1" u="sng" dirty="0">
                <a:solidFill>
                  <a:schemeClr val="tx1"/>
                </a:solidFill>
              </a:rPr>
              <a:t>Calling a function </a:t>
            </a:r>
          </a:p>
          <a:p>
            <a:pPr>
              <a:buFontTx/>
              <a:buNone/>
            </a:pPr>
            <a:r>
              <a:rPr lang="en-US" altLang="en-US" sz="2000" dirty="0">
                <a:solidFill>
                  <a:schemeClr val="tx1"/>
                </a:solidFill>
              </a:rPr>
              <a:t>    Control of the program is transferred to the user-defined function by calling it.</a:t>
            </a:r>
          </a:p>
          <a:p>
            <a:pPr>
              <a:buFontTx/>
              <a:buNone/>
            </a:pPr>
            <a:endParaRPr lang="en-US" altLang="en-US" dirty="0">
              <a:solidFill>
                <a:schemeClr val="tx1"/>
              </a:solidFill>
            </a:endParaRPr>
          </a:p>
          <a:p>
            <a:pPr>
              <a:buFontTx/>
              <a:buNone/>
            </a:pPr>
            <a:r>
              <a:rPr lang="en-US" altLang="en-US" sz="2400" b="1" u="sng" dirty="0">
                <a:solidFill>
                  <a:schemeClr val="tx1"/>
                </a:solidFill>
              </a:rPr>
              <a:t>Syntax of function call </a:t>
            </a:r>
          </a:p>
          <a:p>
            <a:pPr>
              <a:buFontTx/>
              <a:buNone/>
            </a:pPr>
            <a:r>
              <a:rPr lang="en-US" altLang="en-US" sz="2000" dirty="0" err="1">
                <a:solidFill>
                  <a:schemeClr val="tx1"/>
                </a:solidFill>
              </a:rPr>
              <a:t>functionName</a:t>
            </a:r>
            <a:r>
              <a:rPr lang="en-US" altLang="en-US" sz="2000" dirty="0">
                <a:solidFill>
                  <a:schemeClr val="tx1"/>
                </a:solidFill>
              </a:rPr>
              <a:t>(argument1, argument2, ...); </a:t>
            </a:r>
          </a:p>
          <a:p>
            <a:pPr>
              <a:buFontTx/>
              <a:buNone/>
            </a:pPr>
            <a:r>
              <a:rPr lang="en-US" altLang="en-US" sz="2000" dirty="0">
                <a:solidFill>
                  <a:schemeClr val="tx1"/>
                </a:solidFill>
              </a:rPr>
              <a:t>    In the above example, function call is made using </a:t>
            </a:r>
            <a:r>
              <a:rPr lang="en-US" altLang="en-US" sz="2000" dirty="0" err="1">
                <a:solidFill>
                  <a:schemeClr val="tx1"/>
                </a:solidFill>
              </a:rPr>
              <a:t>addNumbers</a:t>
            </a:r>
            <a:r>
              <a:rPr lang="en-US" altLang="en-US" sz="2000" dirty="0">
                <a:solidFill>
                  <a:schemeClr val="tx1"/>
                </a:solidFill>
              </a:rPr>
              <a:t>(n1,n2); statement inside the main(). </a:t>
            </a:r>
          </a:p>
        </p:txBody>
      </p:sp>
    </p:spTree>
    <p:extLst>
      <p:ext uri="{BB962C8B-B14F-4D97-AF65-F5344CB8AC3E}">
        <p14:creationId xmlns:p14="http://schemas.microsoft.com/office/powerpoint/2010/main" val="329497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BA93EAD-4D8F-46AA-B184-8B8AA48C0959}"/>
              </a:ext>
            </a:extLst>
          </p:cNvPr>
          <p:cNvSpPr>
            <a:spLocks noGrp="1" noChangeArrowheads="1"/>
          </p:cNvSpPr>
          <p:nvPr>
            <p:ph type="title"/>
          </p:nvPr>
        </p:nvSpPr>
        <p:spPr/>
        <p:txBody>
          <a:bodyPr/>
          <a:lstStyle/>
          <a:p>
            <a:pPr>
              <a:defRPr/>
            </a:pPr>
            <a:r>
              <a:rPr lang="en-US"/>
              <a:t>Function Calls</a:t>
            </a:r>
          </a:p>
        </p:txBody>
      </p:sp>
      <p:sp>
        <p:nvSpPr>
          <p:cNvPr id="24578" name="Rectangle 3">
            <a:extLst>
              <a:ext uri="{FF2B5EF4-FFF2-40B4-BE49-F238E27FC236}">
                <a16:creationId xmlns:a16="http://schemas.microsoft.com/office/drawing/2014/main" id="{F15D3720-BF43-47F7-AF32-BEF6BA2882F0}"/>
              </a:ext>
            </a:extLst>
          </p:cNvPr>
          <p:cNvSpPr>
            <a:spLocks noGrp="1" noChangeArrowheads="1"/>
          </p:cNvSpPr>
          <p:nvPr>
            <p:ph idx="1"/>
          </p:nvPr>
        </p:nvSpPr>
        <p:spPr>
          <a:xfrm>
            <a:off x="972756" y="1488613"/>
            <a:ext cx="8596668" cy="3880773"/>
          </a:xfrm>
        </p:spPr>
        <p:txBody>
          <a:bodyPr>
            <a:normAutofit/>
          </a:bodyPr>
          <a:lstStyle/>
          <a:p>
            <a:pPr>
              <a:lnSpc>
                <a:spcPct val="90000"/>
              </a:lnSpc>
            </a:pPr>
            <a:r>
              <a:rPr lang="en-US" altLang="en-US" sz="2800" dirty="0"/>
              <a:t>Call by value</a:t>
            </a:r>
          </a:p>
          <a:p>
            <a:pPr lvl="1">
              <a:lnSpc>
                <a:spcPct val="90000"/>
              </a:lnSpc>
            </a:pPr>
            <a:r>
              <a:rPr lang="en-US" altLang="en-US" sz="2400" dirty="0"/>
              <a:t>Copy of argument passed to function</a:t>
            </a:r>
          </a:p>
          <a:p>
            <a:pPr lvl="1">
              <a:lnSpc>
                <a:spcPct val="90000"/>
              </a:lnSpc>
            </a:pPr>
            <a:r>
              <a:rPr lang="en-US" altLang="en-US" sz="2400" dirty="0"/>
              <a:t>Changes in function do not effect original</a:t>
            </a:r>
          </a:p>
          <a:p>
            <a:pPr lvl="1">
              <a:lnSpc>
                <a:spcPct val="90000"/>
              </a:lnSpc>
            </a:pPr>
            <a:r>
              <a:rPr lang="en-US" altLang="en-US" sz="2400" dirty="0"/>
              <a:t>Use when function does not need to modify argument</a:t>
            </a:r>
          </a:p>
          <a:p>
            <a:pPr lvl="2">
              <a:lnSpc>
                <a:spcPct val="90000"/>
              </a:lnSpc>
            </a:pPr>
            <a:r>
              <a:rPr lang="en-US" altLang="en-US" sz="2000" dirty="0"/>
              <a:t>Avoids accidental changes</a:t>
            </a:r>
          </a:p>
          <a:p>
            <a:pPr>
              <a:lnSpc>
                <a:spcPct val="90000"/>
              </a:lnSpc>
            </a:pPr>
            <a:r>
              <a:rPr lang="en-US" altLang="en-US" sz="2800" dirty="0"/>
              <a:t>Call by reference </a:t>
            </a:r>
          </a:p>
          <a:p>
            <a:pPr lvl="1">
              <a:lnSpc>
                <a:spcPct val="90000"/>
              </a:lnSpc>
            </a:pPr>
            <a:r>
              <a:rPr lang="en-US" altLang="en-US" sz="2400" dirty="0"/>
              <a:t>Passes original argument</a:t>
            </a:r>
          </a:p>
          <a:p>
            <a:pPr lvl="1">
              <a:lnSpc>
                <a:spcPct val="90000"/>
              </a:lnSpc>
            </a:pPr>
            <a:r>
              <a:rPr lang="en-US" altLang="en-US" sz="2400" dirty="0"/>
              <a:t>Changes in function effect original</a:t>
            </a:r>
          </a:p>
          <a:p>
            <a:pPr lvl="1">
              <a:lnSpc>
                <a:spcPct val="90000"/>
              </a:lnSpc>
            </a:pPr>
            <a:r>
              <a:rPr lang="en-US" altLang="en-US" sz="2400" dirty="0"/>
              <a:t>Only used with trusted functions</a:t>
            </a:r>
          </a:p>
        </p:txBody>
      </p:sp>
    </p:spTree>
    <p:extLst>
      <p:ext uri="{BB962C8B-B14F-4D97-AF65-F5344CB8AC3E}">
        <p14:creationId xmlns:p14="http://schemas.microsoft.com/office/powerpoint/2010/main" val="265482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BA93EAD-4D8F-46AA-B184-8B8AA48C0959}"/>
              </a:ext>
            </a:extLst>
          </p:cNvPr>
          <p:cNvSpPr>
            <a:spLocks noGrp="1" noChangeArrowheads="1"/>
          </p:cNvSpPr>
          <p:nvPr>
            <p:ph type="title"/>
          </p:nvPr>
        </p:nvSpPr>
        <p:spPr/>
        <p:txBody>
          <a:bodyPr/>
          <a:lstStyle/>
          <a:p>
            <a:pPr>
              <a:defRPr/>
            </a:pPr>
            <a:r>
              <a:rPr lang="en-US"/>
              <a:t>Function Calls</a:t>
            </a:r>
          </a:p>
        </p:txBody>
      </p:sp>
      <p:sp>
        <p:nvSpPr>
          <p:cNvPr id="24578" name="Rectangle 3">
            <a:extLst>
              <a:ext uri="{FF2B5EF4-FFF2-40B4-BE49-F238E27FC236}">
                <a16:creationId xmlns:a16="http://schemas.microsoft.com/office/drawing/2014/main" id="{F15D3720-BF43-47F7-AF32-BEF6BA2882F0}"/>
              </a:ext>
            </a:extLst>
          </p:cNvPr>
          <p:cNvSpPr>
            <a:spLocks noGrp="1" noChangeArrowheads="1"/>
          </p:cNvSpPr>
          <p:nvPr>
            <p:ph idx="1"/>
          </p:nvPr>
        </p:nvSpPr>
        <p:spPr>
          <a:xfrm>
            <a:off x="972756" y="1488613"/>
            <a:ext cx="8596668" cy="3880773"/>
          </a:xfrm>
        </p:spPr>
        <p:txBody>
          <a:bodyPr>
            <a:normAutofit/>
          </a:bodyPr>
          <a:lstStyle/>
          <a:p>
            <a:pPr>
              <a:lnSpc>
                <a:spcPct val="90000"/>
              </a:lnSpc>
            </a:pPr>
            <a:r>
              <a:rPr lang="en-US" altLang="en-US" sz="2800" dirty="0"/>
              <a:t>Call by value</a:t>
            </a:r>
          </a:p>
          <a:p>
            <a:pPr>
              <a:lnSpc>
                <a:spcPct val="90000"/>
              </a:lnSpc>
            </a:pPr>
            <a:endParaRPr lang="en-US" altLang="en-US" sz="2800" dirty="0"/>
          </a:p>
        </p:txBody>
      </p:sp>
      <p:pic>
        <p:nvPicPr>
          <p:cNvPr id="2" name="Picture 1">
            <a:extLst>
              <a:ext uri="{FF2B5EF4-FFF2-40B4-BE49-F238E27FC236}">
                <a16:creationId xmlns:a16="http://schemas.microsoft.com/office/drawing/2014/main" id="{660BED81-8C8E-40F2-96E4-E7A14FF56E60}"/>
              </a:ext>
            </a:extLst>
          </p:cNvPr>
          <p:cNvPicPr>
            <a:picLocks noChangeAspect="1"/>
          </p:cNvPicPr>
          <p:nvPr/>
        </p:nvPicPr>
        <p:blipFill>
          <a:blip r:embed="rId2"/>
          <a:stretch>
            <a:fillRect/>
          </a:stretch>
        </p:blipFill>
        <p:spPr>
          <a:xfrm>
            <a:off x="1102059" y="2367626"/>
            <a:ext cx="4693830" cy="3880773"/>
          </a:xfrm>
          <a:prstGeom prst="rect">
            <a:avLst/>
          </a:prstGeom>
        </p:spPr>
      </p:pic>
      <p:pic>
        <p:nvPicPr>
          <p:cNvPr id="3" name="Picture 2">
            <a:extLst>
              <a:ext uri="{FF2B5EF4-FFF2-40B4-BE49-F238E27FC236}">
                <a16:creationId xmlns:a16="http://schemas.microsoft.com/office/drawing/2014/main" id="{3DDA310C-DB6B-46D1-91A2-1C5E7C05CEFF}"/>
              </a:ext>
            </a:extLst>
          </p:cNvPr>
          <p:cNvPicPr>
            <a:picLocks noChangeAspect="1"/>
          </p:cNvPicPr>
          <p:nvPr/>
        </p:nvPicPr>
        <p:blipFill rotWithShape="1">
          <a:blip r:embed="rId3"/>
          <a:srcRect b="63777"/>
          <a:stretch/>
        </p:blipFill>
        <p:spPr>
          <a:xfrm>
            <a:off x="1102059" y="5369386"/>
            <a:ext cx="5678569" cy="1031414"/>
          </a:xfrm>
          <a:prstGeom prst="rect">
            <a:avLst/>
          </a:prstGeom>
        </p:spPr>
      </p:pic>
      <p:pic>
        <p:nvPicPr>
          <p:cNvPr id="4" name="Picture 3">
            <a:extLst>
              <a:ext uri="{FF2B5EF4-FFF2-40B4-BE49-F238E27FC236}">
                <a16:creationId xmlns:a16="http://schemas.microsoft.com/office/drawing/2014/main" id="{B9307C3F-B5BF-4202-AD3C-CB0F9CC864D8}"/>
              </a:ext>
            </a:extLst>
          </p:cNvPr>
          <p:cNvPicPr>
            <a:picLocks noChangeAspect="1"/>
          </p:cNvPicPr>
          <p:nvPr/>
        </p:nvPicPr>
        <p:blipFill rotWithShape="1">
          <a:blip r:embed="rId3"/>
          <a:srcRect t="40211"/>
          <a:stretch/>
        </p:blipFill>
        <p:spPr>
          <a:xfrm>
            <a:off x="5898516" y="4034521"/>
            <a:ext cx="5191425" cy="1850572"/>
          </a:xfrm>
          <a:prstGeom prst="rect">
            <a:avLst/>
          </a:prstGeom>
          <a:ln>
            <a:solidFill>
              <a:schemeClr val="accent1"/>
            </a:solidFill>
          </a:ln>
        </p:spPr>
      </p:pic>
    </p:spTree>
    <p:extLst>
      <p:ext uri="{BB962C8B-B14F-4D97-AF65-F5344CB8AC3E}">
        <p14:creationId xmlns:p14="http://schemas.microsoft.com/office/powerpoint/2010/main" val="228496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575625C-226F-4C77-B8F9-989FD296D21A}"/>
              </a:ext>
            </a:extLst>
          </p:cNvPr>
          <p:cNvSpPr>
            <a:spLocks noGrp="1" noChangeArrowheads="1"/>
          </p:cNvSpPr>
          <p:nvPr>
            <p:ph type="title"/>
          </p:nvPr>
        </p:nvSpPr>
        <p:spPr>
          <a:xfrm>
            <a:off x="488648" y="494760"/>
            <a:ext cx="8596668" cy="1320800"/>
          </a:xfrm>
        </p:spPr>
        <p:txBody>
          <a:bodyPr/>
          <a:lstStyle/>
          <a:p>
            <a:pPr>
              <a:defRPr/>
            </a:pPr>
            <a:r>
              <a:rPr lang="en-US" dirty="0"/>
              <a:t> Anatomy of Function [Cont.]</a:t>
            </a:r>
          </a:p>
        </p:txBody>
      </p:sp>
      <p:sp>
        <p:nvSpPr>
          <p:cNvPr id="18434" name="Rectangle 3">
            <a:extLst>
              <a:ext uri="{FF2B5EF4-FFF2-40B4-BE49-F238E27FC236}">
                <a16:creationId xmlns:a16="http://schemas.microsoft.com/office/drawing/2014/main" id="{FEF75E26-A322-46E6-8270-512FB55F9578}"/>
              </a:ext>
            </a:extLst>
          </p:cNvPr>
          <p:cNvSpPr>
            <a:spLocks noGrp="1" noChangeArrowheads="1"/>
          </p:cNvSpPr>
          <p:nvPr>
            <p:ph idx="1"/>
          </p:nvPr>
        </p:nvSpPr>
        <p:spPr>
          <a:xfrm>
            <a:off x="690033" y="1815560"/>
            <a:ext cx="8596668" cy="3880773"/>
          </a:xfrm>
        </p:spPr>
        <p:txBody>
          <a:bodyPr>
            <a:noAutofit/>
          </a:bodyPr>
          <a:lstStyle/>
          <a:p>
            <a:pPr>
              <a:buFontTx/>
              <a:buNone/>
            </a:pPr>
            <a:r>
              <a:rPr lang="en-US" altLang="en-US" sz="2400" b="1" u="sng" dirty="0">
                <a:solidFill>
                  <a:schemeClr val="tx1"/>
                </a:solidFill>
              </a:rPr>
              <a:t>Function definition </a:t>
            </a:r>
          </a:p>
          <a:p>
            <a:pPr>
              <a:buFontTx/>
              <a:buNone/>
            </a:pPr>
            <a:r>
              <a:rPr lang="en-US" altLang="en-US" sz="2400" dirty="0">
                <a:solidFill>
                  <a:schemeClr val="tx1"/>
                </a:solidFill>
              </a:rPr>
              <a:t>	Function definition contains the block of code to perform a specific task i.e. in this case, adding two numbers and returning it.</a:t>
            </a:r>
          </a:p>
          <a:p>
            <a:pPr>
              <a:buFontTx/>
              <a:buNone/>
            </a:pPr>
            <a:endParaRPr lang="en-US" altLang="en-US" sz="2000" dirty="0">
              <a:solidFill>
                <a:schemeClr val="tx1"/>
              </a:solidFill>
            </a:endParaRPr>
          </a:p>
          <a:p>
            <a:pPr>
              <a:buFontTx/>
              <a:buNone/>
            </a:pPr>
            <a:r>
              <a:rPr lang="en-US" altLang="en-US" sz="2400" b="1" u="sng" dirty="0">
                <a:solidFill>
                  <a:schemeClr val="tx1"/>
                </a:solidFill>
              </a:rPr>
              <a:t>Syntax of function definition </a:t>
            </a:r>
          </a:p>
          <a:p>
            <a:pPr>
              <a:buFontTx/>
              <a:buNone/>
            </a:pPr>
            <a:r>
              <a:rPr lang="en-US" altLang="en-US" sz="2400" dirty="0" err="1">
                <a:solidFill>
                  <a:schemeClr val="tx1"/>
                </a:solidFill>
              </a:rPr>
              <a:t>returnType</a:t>
            </a:r>
            <a:r>
              <a:rPr lang="en-US" altLang="en-US" sz="2400" dirty="0">
                <a:solidFill>
                  <a:schemeClr val="tx1"/>
                </a:solidFill>
              </a:rPr>
              <a:t> </a:t>
            </a:r>
            <a:r>
              <a:rPr lang="en-US" altLang="en-US" sz="2400" dirty="0" err="1">
                <a:solidFill>
                  <a:schemeClr val="tx1"/>
                </a:solidFill>
              </a:rPr>
              <a:t>functionName</a:t>
            </a:r>
            <a:r>
              <a:rPr lang="en-US" altLang="en-US" sz="2400" dirty="0">
                <a:solidFill>
                  <a:schemeClr val="tx1"/>
                </a:solidFill>
              </a:rPr>
              <a:t>(type1 argument1, type2 argument2, ...)  </a:t>
            </a:r>
          </a:p>
          <a:p>
            <a:pPr>
              <a:buFontTx/>
              <a:buNone/>
            </a:pPr>
            <a:r>
              <a:rPr lang="en-US" altLang="en-US" sz="2400" dirty="0">
                <a:solidFill>
                  <a:schemeClr val="tx1"/>
                </a:solidFill>
              </a:rPr>
              <a:t>{</a:t>
            </a:r>
          </a:p>
          <a:p>
            <a:pPr>
              <a:buFontTx/>
              <a:buNone/>
            </a:pPr>
            <a:r>
              <a:rPr lang="en-US" altLang="en-US" sz="2400" dirty="0">
                <a:solidFill>
                  <a:schemeClr val="tx1"/>
                </a:solidFill>
              </a:rPr>
              <a:t>//body of the function </a:t>
            </a:r>
          </a:p>
          <a:p>
            <a:pPr>
              <a:buFontTx/>
              <a:buNone/>
            </a:pPr>
            <a:r>
              <a:rPr lang="en-US" altLang="en-US" sz="2400" dirty="0">
                <a:solidFill>
                  <a:schemeClr val="tx1"/>
                </a:solidFill>
              </a:rPr>
              <a:t>}</a:t>
            </a:r>
            <a:endParaRPr lang="en-US" altLang="en-US" sz="2000" dirty="0">
              <a:solidFill>
                <a:schemeClr val="tx1"/>
              </a:solidFill>
            </a:endParaRPr>
          </a:p>
        </p:txBody>
      </p:sp>
    </p:spTree>
    <p:extLst>
      <p:ext uri="{BB962C8B-B14F-4D97-AF65-F5344CB8AC3E}">
        <p14:creationId xmlns:p14="http://schemas.microsoft.com/office/powerpoint/2010/main" val="2558275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575625C-226F-4C77-B8F9-989FD296D21A}"/>
              </a:ext>
            </a:extLst>
          </p:cNvPr>
          <p:cNvSpPr>
            <a:spLocks noGrp="1" noChangeArrowheads="1"/>
          </p:cNvSpPr>
          <p:nvPr>
            <p:ph type="title"/>
          </p:nvPr>
        </p:nvSpPr>
        <p:spPr>
          <a:xfrm>
            <a:off x="488648" y="669298"/>
            <a:ext cx="8596668" cy="1320800"/>
          </a:xfrm>
        </p:spPr>
        <p:txBody>
          <a:bodyPr/>
          <a:lstStyle/>
          <a:p>
            <a:pPr>
              <a:defRPr/>
            </a:pPr>
            <a:r>
              <a:rPr lang="en-US" dirty="0"/>
              <a:t> Anatomy of Function [Cont.]</a:t>
            </a:r>
          </a:p>
        </p:txBody>
      </p:sp>
      <p:sp>
        <p:nvSpPr>
          <p:cNvPr id="18434" name="Rectangle 3">
            <a:extLst>
              <a:ext uri="{FF2B5EF4-FFF2-40B4-BE49-F238E27FC236}">
                <a16:creationId xmlns:a16="http://schemas.microsoft.com/office/drawing/2014/main" id="{FEF75E26-A322-46E6-8270-512FB55F9578}"/>
              </a:ext>
            </a:extLst>
          </p:cNvPr>
          <p:cNvSpPr>
            <a:spLocks noGrp="1" noChangeArrowheads="1"/>
          </p:cNvSpPr>
          <p:nvPr>
            <p:ph idx="1"/>
          </p:nvPr>
        </p:nvSpPr>
        <p:spPr>
          <a:xfrm>
            <a:off x="488648" y="1990098"/>
            <a:ext cx="8596668" cy="3880773"/>
          </a:xfrm>
        </p:spPr>
        <p:txBody>
          <a:bodyPr>
            <a:noAutofit/>
          </a:bodyPr>
          <a:lstStyle/>
          <a:p>
            <a:pPr algn="just">
              <a:buFontTx/>
              <a:buNone/>
            </a:pPr>
            <a:r>
              <a:rPr lang="en-US" altLang="en-US" sz="2400" dirty="0">
                <a:solidFill>
                  <a:schemeClr val="tx1"/>
                </a:solidFill>
              </a:rPr>
              <a:t>	When a function is called, the control of the program is transferred to the function definition. And, the compiler starts executing the codes inside the body of a function. </a:t>
            </a:r>
            <a:endParaRPr lang="en-US" altLang="en-US" sz="2000" dirty="0">
              <a:solidFill>
                <a:schemeClr val="tx1"/>
              </a:solidFill>
            </a:endParaRPr>
          </a:p>
        </p:txBody>
      </p:sp>
    </p:spTree>
    <p:extLst>
      <p:ext uri="{BB962C8B-B14F-4D97-AF65-F5344CB8AC3E}">
        <p14:creationId xmlns:p14="http://schemas.microsoft.com/office/powerpoint/2010/main" val="177109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05AE29B-24A1-4037-BBEF-6DC38FEE433E}"/>
              </a:ext>
            </a:extLst>
          </p:cNvPr>
          <p:cNvSpPr>
            <a:spLocks noGrp="1" noChangeArrowheads="1"/>
          </p:cNvSpPr>
          <p:nvPr>
            <p:ph type="title"/>
          </p:nvPr>
        </p:nvSpPr>
        <p:spPr/>
        <p:txBody>
          <a:bodyPr/>
          <a:lstStyle/>
          <a:p>
            <a:pPr>
              <a:defRPr/>
            </a:pPr>
            <a:r>
              <a:rPr lang="en-US" dirty="0"/>
              <a:t>Types:</a:t>
            </a:r>
          </a:p>
        </p:txBody>
      </p:sp>
      <p:sp>
        <p:nvSpPr>
          <p:cNvPr id="27650" name="Rectangle 3">
            <a:extLst>
              <a:ext uri="{FF2B5EF4-FFF2-40B4-BE49-F238E27FC236}">
                <a16:creationId xmlns:a16="http://schemas.microsoft.com/office/drawing/2014/main" id="{DD47ECCB-9A76-40DC-B730-815A58F709B9}"/>
              </a:ext>
            </a:extLst>
          </p:cNvPr>
          <p:cNvSpPr>
            <a:spLocks noGrp="1" noChangeArrowheads="1"/>
          </p:cNvSpPr>
          <p:nvPr>
            <p:ph idx="1"/>
          </p:nvPr>
        </p:nvSpPr>
        <p:spPr>
          <a:xfrm>
            <a:off x="902417" y="1780761"/>
            <a:ext cx="8596668" cy="3880773"/>
          </a:xfrm>
        </p:spPr>
        <p:txBody>
          <a:bodyPr>
            <a:normAutofit/>
          </a:bodyPr>
          <a:lstStyle/>
          <a:p>
            <a:pPr>
              <a:buFont typeface="Wingdings" panose="05000000000000000000" pitchFamily="2" charset="2"/>
              <a:buChar char="§"/>
            </a:pPr>
            <a:r>
              <a:rPr lang="en-US" altLang="en-US" sz="2400" dirty="0"/>
              <a:t>No return and no parameter(s) </a:t>
            </a:r>
          </a:p>
          <a:p>
            <a:pPr>
              <a:buFont typeface="Wingdings" panose="05000000000000000000" pitchFamily="2" charset="2"/>
              <a:buChar char="§"/>
            </a:pPr>
            <a:r>
              <a:rPr lang="en-US" altLang="en-US" sz="2400" dirty="0"/>
              <a:t>No return but take parameter(s)</a:t>
            </a:r>
          </a:p>
          <a:p>
            <a:pPr>
              <a:buFont typeface="Wingdings" panose="05000000000000000000" pitchFamily="2" charset="2"/>
              <a:buChar char="§"/>
            </a:pPr>
            <a:r>
              <a:rPr lang="en-US" altLang="en-US" sz="2400" dirty="0"/>
              <a:t>Return some thing but no parameter(s)</a:t>
            </a:r>
          </a:p>
          <a:p>
            <a:pPr>
              <a:buFont typeface="Wingdings" panose="05000000000000000000" pitchFamily="2" charset="2"/>
              <a:buChar char="§"/>
            </a:pPr>
            <a:r>
              <a:rPr lang="en-US" altLang="en-US" sz="2400" dirty="0"/>
              <a:t>Return some thing as well as take parameter(s)</a:t>
            </a:r>
          </a:p>
          <a:p>
            <a:pPr>
              <a:buFont typeface="Wingdings" panose="05000000000000000000" pitchFamily="2" charset="2"/>
              <a:buChar char="§"/>
            </a:pP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D819-324D-4F76-B8EB-9386688B09FE}"/>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CB8F57C-58A0-4EEB-912B-000E89D75F5E}"/>
              </a:ext>
            </a:extLst>
          </p:cNvPr>
          <p:cNvSpPr>
            <a:spLocks noGrp="1"/>
          </p:cNvSpPr>
          <p:nvPr>
            <p:ph idx="1"/>
          </p:nvPr>
        </p:nvSpPr>
        <p:spPr>
          <a:xfrm>
            <a:off x="818010" y="1737360"/>
            <a:ext cx="8944967" cy="4236938"/>
          </a:xfrm>
        </p:spPr>
        <p:txBody>
          <a:bodyPr>
            <a:noAutofit/>
          </a:bodyPr>
          <a:lstStyle/>
          <a:p>
            <a:pPr algn="just">
              <a:buFont typeface="Wingdings" panose="05000000000000000000" pitchFamily="2" charset="2"/>
              <a:buChar char="§"/>
            </a:pPr>
            <a:r>
              <a:rPr lang="en-US" sz="2200" dirty="0"/>
              <a:t>Most computer programs that solve real-world problems are much larger than the programs presented in the first few chapters. </a:t>
            </a:r>
          </a:p>
          <a:p>
            <a:pPr algn="just">
              <a:buFont typeface="Wingdings" panose="05000000000000000000" pitchFamily="2" charset="2"/>
              <a:buChar char="§"/>
            </a:pPr>
            <a:r>
              <a:rPr lang="en-US" sz="2200" dirty="0"/>
              <a:t>Experience has shown that the best way to develop and maintain a large program is to construct it from smaller pieces or modules, each of which is more manageable than the original program. </a:t>
            </a:r>
          </a:p>
          <a:p>
            <a:pPr algn="just">
              <a:buFont typeface="Wingdings" panose="05000000000000000000" pitchFamily="2" charset="2"/>
              <a:buChar char="§"/>
            </a:pPr>
            <a:r>
              <a:rPr lang="en-US" sz="2200" dirty="0"/>
              <a:t>This technique is called divide and conquer.</a:t>
            </a:r>
          </a:p>
          <a:p>
            <a:pPr algn="just">
              <a:buFont typeface="Wingdings" panose="05000000000000000000" pitchFamily="2" charset="2"/>
              <a:buChar char="§"/>
            </a:pPr>
            <a:r>
              <a:rPr lang="en-US" sz="2200" dirty="0"/>
              <a:t>Modules in C are called functions.</a:t>
            </a:r>
          </a:p>
          <a:p>
            <a:pPr algn="just">
              <a:buFont typeface="Wingdings" panose="05000000000000000000" pitchFamily="2" charset="2"/>
              <a:buChar char="§"/>
            </a:pPr>
            <a:r>
              <a:rPr lang="en-US" sz="2200" dirty="0"/>
              <a:t>A larger program is created by developing smaller components individually and then assembling them together as whole.</a:t>
            </a:r>
          </a:p>
          <a:p>
            <a:pPr algn="just">
              <a:buFont typeface="Wingdings" panose="05000000000000000000" pitchFamily="2" charset="2"/>
              <a:buChar char="§"/>
            </a:pPr>
            <a:r>
              <a:rPr lang="en-US" sz="2200" dirty="0"/>
              <a:t>A function is a group of statements that together perform a task.</a:t>
            </a:r>
          </a:p>
          <a:p>
            <a:pPr algn="just">
              <a:buFont typeface="Wingdings" panose="05000000000000000000" pitchFamily="2" charset="2"/>
              <a:buChar char="§"/>
            </a:pPr>
            <a:r>
              <a:rPr lang="en-US" sz="2200" dirty="0"/>
              <a:t>Every C program has at least one function, which is main().</a:t>
            </a:r>
          </a:p>
          <a:p>
            <a:pPr algn="just">
              <a:buFont typeface="Wingdings" panose="05000000000000000000" pitchFamily="2" charset="2"/>
              <a:buChar char="§"/>
            </a:pPr>
            <a:endParaRPr lang="en-US" sz="2200" dirty="0"/>
          </a:p>
        </p:txBody>
      </p:sp>
    </p:spTree>
    <p:extLst>
      <p:ext uri="{BB962C8B-B14F-4D97-AF65-F5344CB8AC3E}">
        <p14:creationId xmlns:p14="http://schemas.microsoft.com/office/powerpoint/2010/main" val="1117734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05AE29B-24A1-4037-BBEF-6DC38FEE433E}"/>
              </a:ext>
            </a:extLst>
          </p:cNvPr>
          <p:cNvSpPr>
            <a:spLocks noGrp="1" noChangeArrowheads="1"/>
          </p:cNvSpPr>
          <p:nvPr>
            <p:ph type="title"/>
          </p:nvPr>
        </p:nvSpPr>
        <p:spPr/>
        <p:txBody>
          <a:bodyPr/>
          <a:lstStyle/>
          <a:p>
            <a:pPr>
              <a:defRPr/>
            </a:pPr>
            <a:r>
              <a:rPr lang="en-US" dirty="0"/>
              <a:t>Function argument passing</a:t>
            </a:r>
          </a:p>
        </p:txBody>
      </p:sp>
      <p:sp>
        <p:nvSpPr>
          <p:cNvPr id="27650" name="Rectangle 3">
            <a:extLst>
              <a:ext uri="{FF2B5EF4-FFF2-40B4-BE49-F238E27FC236}">
                <a16:creationId xmlns:a16="http://schemas.microsoft.com/office/drawing/2014/main" id="{DD47ECCB-9A76-40DC-B730-815A58F709B9}"/>
              </a:ext>
            </a:extLst>
          </p:cNvPr>
          <p:cNvSpPr>
            <a:spLocks noGrp="1" noChangeArrowheads="1"/>
          </p:cNvSpPr>
          <p:nvPr>
            <p:ph idx="1"/>
          </p:nvPr>
        </p:nvSpPr>
        <p:spPr>
          <a:xfrm>
            <a:off x="902417" y="1682287"/>
            <a:ext cx="8596668" cy="3880773"/>
          </a:xfrm>
        </p:spPr>
        <p:txBody>
          <a:bodyPr>
            <a:normAutofit/>
          </a:bodyPr>
          <a:lstStyle/>
          <a:p>
            <a:pPr>
              <a:buFont typeface="Wingdings" panose="05000000000000000000" pitchFamily="2" charset="2"/>
              <a:buChar char="§"/>
            </a:pPr>
            <a:r>
              <a:rPr lang="en-US" altLang="en-US" sz="2400" b="1" u="sng" dirty="0"/>
              <a:t>Passing arguments to a function </a:t>
            </a:r>
          </a:p>
          <a:p>
            <a:pPr>
              <a:buFont typeface="Wingdings" panose="05000000000000000000" pitchFamily="2" charset="2"/>
              <a:buChar char="§"/>
            </a:pPr>
            <a:r>
              <a:rPr lang="en-US" altLang="en-US" sz="2400" dirty="0"/>
              <a:t>In programming, argument refers to the variable passed to the function. In the above example, two variables n1 and n2 are passed during function call.</a:t>
            </a:r>
          </a:p>
          <a:p>
            <a:pPr>
              <a:buFont typeface="Wingdings" panose="05000000000000000000" pitchFamily="2" charset="2"/>
              <a:buChar char="§"/>
            </a:pPr>
            <a:r>
              <a:rPr lang="en-US" altLang="en-US" sz="2400" dirty="0"/>
              <a:t>The parameters a and b accepts the passed arguments in the function definition. These arguments are called formal parameters of the function.</a:t>
            </a:r>
          </a:p>
        </p:txBody>
      </p:sp>
    </p:spTree>
    <p:extLst>
      <p:ext uri="{BB962C8B-B14F-4D97-AF65-F5344CB8AC3E}">
        <p14:creationId xmlns:p14="http://schemas.microsoft.com/office/powerpoint/2010/main" val="1336913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154323-3CC0-4AA4-A0ED-E9B555583E81}"/>
              </a:ext>
            </a:extLst>
          </p:cNvPr>
          <p:cNvPicPr>
            <a:picLocks noChangeAspect="1"/>
          </p:cNvPicPr>
          <p:nvPr/>
        </p:nvPicPr>
        <p:blipFill>
          <a:blip r:embed="rId2"/>
          <a:stretch>
            <a:fillRect/>
          </a:stretch>
        </p:blipFill>
        <p:spPr>
          <a:xfrm>
            <a:off x="1113619" y="1138237"/>
            <a:ext cx="6609544" cy="5600188"/>
          </a:xfrm>
          <a:prstGeom prst="rect">
            <a:avLst/>
          </a:prstGeom>
        </p:spPr>
      </p:pic>
    </p:spTree>
    <p:extLst>
      <p:ext uri="{BB962C8B-B14F-4D97-AF65-F5344CB8AC3E}">
        <p14:creationId xmlns:p14="http://schemas.microsoft.com/office/powerpoint/2010/main" val="379234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05AE29B-24A1-4037-BBEF-6DC38FEE433E}"/>
              </a:ext>
            </a:extLst>
          </p:cNvPr>
          <p:cNvSpPr>
            <a:spLocks noGrp="1" noChangeArrowheads="1"/>
          </p:cNvSpPr>
          <p:nvPr>
            <p:ph type="title"/>
          </p:nvPr>
        </p:nvSpPr>
        <p:spPr/>
        <p:txBody>
          <a:bodyPr/>
          <a:lstStyle/>
          <a:p>
            <a:pPr>
              <a:defRPr/>
            </a:pPr>
            <a:r>
              <a:rPr lang="en-US" dirty="0"/>
              <a:t>Passing arguments</a:t>
            </a:r>
          </a:p>
        </p:txBody>
      </p:sp>
      <p:sp>
        <p:nvSpPr>
          <p:cNvPr id="27650" name="Rectangle 3">
            <a:extLst>
              <a:ext uri="{FF2B5EF4-FFF2-40B4-BE49-F238E27FC236}">
                <a16:creationId xmlns:a16="http://schemas.microsoft.com/office/drawing/2014/main" id="{DD47ECCB-9A76-40DC-B730-815A58F709B9}"/>
              </a:ext>
            </a:extLst>
          </p:cNvPr>
          <p:cNvSpPr>
            <a:spLocks noGrp="1" noChangeArrowheads="1"/>
          </p:cNvSpPr>
          <p:nvPr>
            <p:ph idx="1"/>
          </p:nvPr>
        </p:nvSpPr>
        <p:spPr>
          <a:xfrm>
            <a:off x="860214" y="1615223"/>
            <a:ext cx="8596668" cy="3880773"/>
          </a:xfrm>
        </p:spPr>
        <p:txBody>
          <a:bodyPr>
            <a:normAutofit/>
          </a:bodyPr>
          <a:lstStyle/>
          <a:p>
            <a:pPr algn="just">
              <a:buFont typeface="Wingdings" panose="05000000000000000000" pitchFamily="2" charset="2"/>
              <a:buChar char="§"/>
            </a:pPr>
            <a:r>
              <a:rPr lang="en-US" altLang="en-US" sz="2400" dirty="0"/>
              <a:t>The type of arguments passed to a function and the formal parameters must match, otherwise the compiler throws error.</a:t>
            </a:r>
          </a:p>
          <a:p>
            <a:pPr algn="just">
              <a:buFont typeface="Wingdings" panose="05000000000000000000" pitchFamily="2" charset="2"/>
              <a:buChar char="§"/>
            </a:pPr>
            <a:r>
              <a:rPr lang="en-US" altLang="en-US" sz="2400" dirty="0"/>
              <a:t>If  n1  is of char type,  a also should be of char type. If n2  is of float type, variable  b  also should be of float type.  </a:t>
            </a:r>
          </a:p>
          <a:p>
            <a:pPr algn="just">
              <a:buFont typeface="Wingdings" panose="05000000000000000000" pitchFamily="2" charset="2"/>
              <a:buChar char="§"/>
            </a:pPr>
            <a:r>
              <a:rPr lang="en-US" altLang="en-US" sz="2400" dirty="0"/>
              <a:t>A function can also be called without passing an argument.</a:t>
            </a:r>
          </a:p>
        </p:txBody>
      </p:sp>
    </p:spTree>
    <p:extLst>
      <p:ext uri="{BB962C8B-B14F-4D97-AF65-F5344CB8AC3E}">
        <p14:creationId xmlns:p14="http://schemas.microsoft.com/office/powerpoint/2010/main" val="1749051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05AE29B-24A1-4037-BBEF-6DC38FEE433E}"/>
              </a:ext>
            </a:extLst>
          </p:cNvPr>
          <p:cNvSpPr>
            <a:spLocks noGrp="1" noChangeArrowheads="1"/>
          </p:cNvSpPr>
          <p:nvPr>
            <p:ph type="title"/>
          </p:nvPr>
        </p:nvSpPr>
        <p:spPr/>
        <p:txBody>
          <a:bodyPr/>
          <a:lstStyle/>
          <a:p>
            <a:pPr algn="just"/>
            <a:r>
              <a:rPr lang="en-US" altLang="en-US" dirty="0"/>
              <a:t>Return Statement </a:t>
            </a:r>
          </a:p>
        </p:txBody>
      </p:sp>
      <p:sp>
        <p:nvSpPr>
          <p:cNvPr id="27650" name="Rectangle 3">
            <a:extLst>
              <a:ext uri="{FF2B5EF4-FFF2-40B4-BE49-F238E27FC236}">
                <a16:creationId xmlns:a16="http://schemas.microsoft.com/office/drawing/2014/main" id="{DD47ECCB-9A76-40DC-B730-815A58F709B9}"/>
              </a:ext>
            </a:extLst>
          </p:cNvPr>
          <p:cNvSpPr>
            <a:spLocks noGrp="1" noChangeArrowheads="1"/>
          </p:cNvSpPr>
          <p:nvPr>
            <p:ph idx="1"/>
          </p:nvPr>
        </p:nvSpPr>
        <p:spPr>
          <a:xfrm>
            <a:off x="775807" y="1601156"/>
            <a:ext cx="8776155" cy="3880773"/>
          </a:xfrm>
        </p:spPr>
        <p:txBody>
          <a:bodyPr>
            <a:normAutofit/>
          </a:bodyPr>
          <a:lstStyle/>
          <a:p>
            <a:pPr algn="just">
              <a:buFont typeface="Wingdings" panose="05000000000000000000" pitchFamily="2" charset="2"/>
              <a:buChar char="§"/>
            </a:pPr>
            <a:r>
              <a:rPr lang="en-US" altLang="en-US" sz="2200" dirty="0">
                <a:solidFill>
                  <a:schemeClr val="tx1"/>
                </a:solidFill>
              </a:rPr>
              <a:t>The return statement terminates the execution of a function and returns a value to the calling function. The program control is transferred to the calling function after return statement.</a:t>
            </a:r>
          </a:p>
          <a:p>
            <a:pPr algn="just">
              <a:buFont typeface="Wingdings" panose="05000000000000000000" pitchFamily="2" charset="2"/>
              <a:buChar char="§"/>
            </a:pPr>
            <a:r>
              <a:rPr lang="en-US" altLang="en-US" sz="2200" dirty="0">
                <a:solidFill>
                  <a:schemeClr val="tx1"/>
                </a:solidFill>
              </a:rPr>
              <a:t>In the above example, the value of variable result is returned to the variable sum in the main() function.</a:t>
            </a:r>
          </a:p>
          <a:p>
            <a:pPr algn="just">
              <a:buFont typeface="Wingdings" panose="05000000000000000000" pitchFamily="2" charset="2"/>
              <a:buChar char="§"/>
            </a:pPr>
            <a:r>
              <a:rPr lang="en-US" altLang="en-US" sz="2800" b="1" dirty="0"/>
              <a:t>Syntax of return statement</a:t>
            </a:r>
          </a:p>
          <a:p>
            <a:pPr marL="571500" indent="0" algn="just">
              <a:buNone/>
            </a:pPr>
            <a:r>
              <a:rPr lang="en-US" altLang="en-US" sz="2400" dirty="0"/>
              <a:t>    return (expression);</a:t>
            </a:r>
          </a:p>
        </p:txBody>
      </p:sp>
    </p:spTree>
    <p:extLst>
      <p:ext uri="{BB962C8B-B14F-4D97-AF65-F5344CB8AC3E}">
        <p14:creationId xmlns:p14="http://schemas.microsoft.com/office/powerpoint/2010/main" val="2546382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05AE29B-24A1-4037-BBEF-6DC38FEE433E}"/>
              </a:ext>
            </a:extLst>
          </p:cNvPr>
          <p:cNvSpPr>
            <a:spLocks noGrp="1" noChangeArrowheads="1"/>
          </p:cNvSpPr>
          <p:nvPr>
            <p:ph type="title"/>
          </p:nvPr>
        </p:nvSpPr>
        <p:spPr>
          <a:xfrm>
            <a:off x="677334" y="482991"/>
            <a:ext cx="8596668" cy="1320800"/>
          </a:xfrm>
        </p:spPr>
        <p:txBody>
          <a:bodyPr/>
          <a:lstStyle/>
          <a:p>
            <a:pPr algn="just"/>
            <a:r>
              <a:rPr lang="en-US" altLang="en-US" dirty="0"/>
              <a:t>Return Statement [Cont.] </a:t>
            </a:r>
          </a:p>
        </p:txBody>
      </p:sp>
      <p:pic>
        <p:nvPicPr>
          <p:cNvPr id="4" name="Picture 3">
            <a:extLst>
              <a:ext uri="{FF2B5EF4-FFF2-40B4-BE49-F238E27FC236}">
                <a16:creationId xmlns:a16="http://schemas.microsoft.com/office/drawing/2014/main" id="{0740300F-BDD7-44B3-9D18-ACDF07F89FBA}"/>
              </a:ext>
            </a:extLst>
          </p:cNvPr>
          <p:cNvPicPr>
            <a:picLocks noChangeAspect="1"/>
          </p:cNvPicPr>
          <p:nvPr/>
        </p:nvPicPr>
        <p:blipFill>
          <a:blip r:embed="rId2"/>
          <a:stretch>
            <a:fillRect/>
          </a:stretch>
        </p:blipFill>
        <p:spPr>
          <a:xfrm>
            <a:off x="1687370" y="1605842"/>
            <a:ext cx="6576596" cy="5083346"/>
          </a:xfrm>
          <a:prstGeom prst="rect">
            <a:avLst/>
          </a:prstGeom>
        </p:spPr>
      </p:pic>
    </p:spTree>
    <p:extLst>
      <p:ext uri="{BB962C8B-B14F-4D97-AF65-F5344CB8AC3E}">
        <p14:creationId xmlns:p14="http://schemas.microsoft.com/office/powerpoint/2010/main" val="1659384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10932C-C76E-42BF-8136-4C88A0CB5D6D}"/>
              </a:ext>
            </a:extLst>
          </p:cNvPr>
          <p:cNvSpPr>
            <a:spLocks noGrp="1"/>
          </p:cNvSpPr>
          <p:nvPr>
            <p:ph type="title"/>
          </p:nvPr>
        </p:nvSpPr>
        <p:spPr/>
        <p:txBody>
          <a:bodyPr/>
          <a:lstStyle/>
          <a:p>
            <a:pPr>
              <a:defRPr/>
            </a:pPr>
            <a:r>
              <a:rPr lang="en-US" dirty="0"/>
              <a:t>Scope Rules</a:t>
            </a:r>
          </a:p>
        </p:txBody>
      </p:sp>
      <p:sp>
        <p:nvSpPr>
          <p:cNvPr id="29698" name="Content Placeholder 1">
            <a:extLst>
              <a:ext uri="{FF2B5EF4-FFF2-40B4-BE49-F238E27FC236}">
                <a16:creationId xmlns:a16="http://schemas.microsoft.com/office/drawing/2014/main" id="{476035F7-7F42-4386-81EF-DDDC98589369}"/>
              </a:ext>
            </a:extLst>
          </p:cNvPr>
          <p:cNvSpPr>
            <a:spLocks noGrp="1"/>
          </p:cNvSpPr>
          <p:nvPr>
            <p:ph idx="1"/>
          </p:nvPr>
        </p:nvSpPr>
        <p:spPr>
          <a:xfrm>
            <a:off x="677333" y="1488613"/>
            <a:ext cx="8973103" cy="3880773"/>
          </a:xfrm>
        </p:spPr>
        <p:txBody>
          <a:bodyPr/>
          <a:lstStyle/>
          <a:p>
            <a:r>
              <a:rPr lang="en-US" altLang="en-US" dirty="0"/>
              <a:t>The </a:t>
            </a:r>
            <a:r>
              <a:rPr lang="en-US" altLang="en-US" b="1" dirty="0"/>
              <a:t>scope of an identifier is the portion of the program in which the identifier can be referenced.</a:t>
            </a:r>
          </a:p>
          <a:p>
            <a:r>
              <a:rPr lang="en-US" altLang="en-US" dirty="0"/>
              <a:t>The four identifier scopes are:</a:t>
            </a:r>
          </a:p>
          <a:p>
            <a:pPr lvl="1">
              <a:buFont typeface="Arial" panose="020B0604020202020204" pitchFamily="34" charset="0"/>
              <a:buChar char="•"/>
            </a:pPr>
            <a:r>
              <a:rPr lang="en-US" altLang="en-US" dirty="0"/>
              <a:t>function scope, </a:t>
            </a:r>
          </a:p>
          <a:p>
            <a:pPr lvl="1">
              <a:buFont typeface="Arial" panose="020B0604020202020204" pitchFamily="34" charset="0"/>
              <a:buChar char="•"/>
            </a:pPr>
            <a:r>
              <a:rPr lang="en-US" altLang="en-US" dirty="0"/>
              <a:t>file scope, </a:t>
            </a:r>
          </a:p>
          <a:p>
            <a:pPr lvl="1">
              <a:buFont typeface="Arial" panose="020B0604020202020204" pitchFamily="34" charset="0"/>
              <a:buChar char="•"/>
            </a:pPr>
            <a:r>
              <a:rPr lang="en-US" altLang="en-US" dirty="0"/>
              <a:t>block scope, and </a:t>
            </a:r>
          </a:p>
          <a:p>
            <a:pPr lvl="1">
              <a:buFont typeface="Arial" panose="020B0604020202020204" pitchFamily="34" charset="0"/>
              <a:buChar char="•"/>
            </a:pPr>
            <a:r>
              <a:rPr lang="en-US" altLang="en-US" dirty="0"/>
              <a:t>function-prototype scope.</a:t>
            </a:r>
          </a:p>
          <a:p>
            <a:r>
              <a:rPr lang="en-US" altLang="en-US" dirty="0"/>
              <a:t>Local variables declared as </a:t>
            </a:r>
            <a:r>
              <a:rPr lang="en-US" altLang="en-US" b="1" dirty="0"/>
              <a:t>static</a:t>
            </a:r>
            <a:r>
              <a:rPr lang="en-US" altLang="en-US" dirty="0"/>
              <a:t> </a:t>
            </a:r>
            <a:r>
              <a:rPr lang="en-US" altLang="en-US" i="1" dirty="0"/>
              <a:t>retain their values even when </a:t>
            </a:r>
            <a:r>
              <a:rPr lang="en-US" altLang="en-US" dirty="0"/>
              <a:t>they’re out of scope.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F41B23-7F8E-424E-A146-787D721FAC59}"/>
              </a:ext>
            </a:extLst>
          </p:cNvPr>
          <p:cNvSpPr>
            <a:spLocks noGrp="1"/>
          </p:cNvSpPr>
          <p:nvPr>
            <p:ph type="title"/>
          </p:nvPr>
        </p:nvSpPr>
        <p:spPr/>
        <p:txBody>
          <a:bodyPr/>
          <a:lstStyle/>
          <a:p>
            <a:pPr>
              <a:defRPr/>
            </a:pPr>
            <a:r>
              <a:rPr lang="en-US" dirty="0"/>
              <a:t>What are the outputs?</a:t>
            </a:r>
          </a:p>
        </p:txBody>
      </p:sp>
      <p:pic>
        <p:nvPicPr>
          <p:cNvPr id="30723" name="Picture 2">
            <a:extLst>
              <a:ext uri="{FF2B5EF4-FFF2-40B4-BE49-F238E27FC236}">
                <a16:creationId xmlns:a16="http://schemas.microsoft.com/office/drawing/2014/main" id="{AD07A22A-3B3A-4DD8-A080-1807332975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7641" y="2057400"/>
            <a:ext cx="3922713" cy="2438400"/>
          </a:xfrm>
          <a:noFill/>
        </p:spPr>
      </p:pic>
      <p:cxnSp>
        <p:nvCxnSpPr>
          <p:cNvPr id="7" name="Straight Connector 6">
            <a:extLst>
              <a:ext uri="{FF2B5EF4-FFF2-40B4-BE49-F238E27FC236}">
                <a16:creationId xmlns:a16="http://schemas.microsoft.com/office/drawing/2014/main" id="{915060AE-F908-4AB1-95AA-3105D563A15B}"/>
              </a:ext>
            </a:extLst>
          </p:cNvPr>
          <p:cNvCxnSpPr/>
          <p:nvPr/>
        </p:nvCxnSpPr>
        <p:spPr>
          <a:xfrm rot="16200000" flipH="1">
            <a:off x="3784601" y="3557368"/>
            <a:ext cx="3810000" cy="7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25" name="Picture 4">
            <a:extLst>
              <a:ext uri="{FF2B5EF4-FFF2-40B4-BE49-F238E27FC236}">
                <a16:creationId xmlns:a16="http://schemas.microsoft.com/office/drawing/2014/main" id="{4B3B7582-E5E2-47B9-AE9E-147E3C3EB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542" y="1827850"/>
            <a:ext cx="40020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10932C-C76E-42BF-8136-4C88A0CB5D6D}"/>
              </a:ext>
            </a:extLst>
          </p:cNvPr>
          <p:cNvSpPr>
            <a:spLocks noGrp="1"/>
          </p:cNvSpPr>
          <p:nvPr>
            <p:ph type="title"/>
          </p:nvPr>
        </p:nvSpPr>
        <p:spPr/>
        <p:txBody>
          <a:bodyPr/>
          <a:lstStyle/>
          <a:p>
            <a:pPr>
              <a:defRPr/>
            </a:pPr>
            <a:r>
              <a:rPr lang="en-US" dirty="0"/>
              <a:t>Storage class</a:t>
            </a:r>
          </a:p>
        </p:txBody>
      </p:sp>
      <p:sp>
        <p:nvSpPr>
          <p:cNvPr id="29698" name="Content Placeholder 1">
            <a:extLst>
              <a:ext uri="{FF2B5EF4-FFF2-40B4-BE49-F238E27FC236}">
                <a16:creationId xmlns:a16="http://schemas.microsoft.com/office/drawing/2014/main" id="{476035F7-7F42-4386-81EF-DDDC98589369}"/>
              </a:ext>
            </a:extLst>
          </p:cNvPr>
          <p:cNvSpPr>
            <a:spLocks noGrp="1"/>
          </p:cNvSpPr>
          <p:nvPr>
            <p:ph idx="1"/>
          </p:nvPr>
        </p:nvSpPr>
        <p:spPr>
          <a:xfrm>
            <a:off x="677334" y="1488613"/>
            <a:ext cx="8973103" cy="3880773"/>
          </a:xfrm>
        </p:spPr>
        <p:txBody>
          <a:bodyPr/>
          <a:lstStyle/>
          <a:p>
            <a:r>
              <a:rPr lang="en-US" dirty="0"/>
              <a:t>A storage class defines the scope (visibility) and life-time of variables and/or functions within a C Program. </a:t>
            </a:r>
          </a:p>
          <a:p>
            <a:r>
              <a:rPr lang="en-US" b="1" u="sng" dirty="0"/>
              <a:t>The static Storage Class</a:t>
            </a:r>
          </a:p>
          <a:p>
            <a:pPr algn="just">
              <a:buFont typeface="Wingdings" panose="05000000000000000000" pitchFamily="2" charset="2"/>
              <a:buChar char="§"/>
            </a:pPr>
            <a:r>
              <a:rPr lang="en-US" dirty="0"/>
              <a:t>The </a:t>
            </a:r>
            <a:r>
              <a:rPr lang="en-US" b="1" dirty="0"/>
              <a:t>static</a:t>
            </a:r>
            <a:r>
              <a:rPr lang="en-US" dirty="0"/>
              <a:t> storage class instructs the compiler to keep a local variable in existence during the life-time of the program instead of creating and destroying it each time it comes into and goes out of scope. Therefore, making local variables static allows them to maintain their values between function calls.</a:t>
            </a:r>
          </a:p>
          <a:p>
            <a:pPr algn="just">
              <a:buFont typeface="Wingdings" panose="05000000000000000000" pitchFamily="2" charset="2"/>
              <a:buChar char="§"/>
            </a:pPr>
            <a:r>
              <a:rPr lang="en-US" dirty="0"/>
              <a:t>The static modifier may also be applied to global variables. When this is done, it causes that variable's scope to be restricted to the file in which it is declared.</a:t>
            </a:r>
          </a:p>
          <a:p>
            <a:pPr algn="just">
              <a:buFont typeface="Wingdings" panose="05000000000000000000" pitchFamily="2" charset="2"/>
              <a:buChar char="§"/>
            </a:pPr>
            <a:r>
              <a:rPr lang="en-US" dirty="0"/>
              <a:t>In C programming, when </a:t>
            </a:r>
            <a:r>
              <a:rPr lang="en-US" b="1" dirty="0"/>
              <a:t>static</a:t>
            </a:r>
            <a:r>
              <a:rPr lang="en-US" dirty="0"/>
              <a:t> is used on a global variable, it causes only one copy of that member to be shared by all the objects of its class.</a:t>
            </a:r>
          </a:p>
          <a:p>
            <a:endParaRPr lang="en-US" altLang="en-US" dirty="0"/>
          </a:p>
        </p:txBody>
      </p:sp>
    </p:spTree>
    <p:extLst>
      <p:ext uri="{BB962C8B-B14F-4D97-AF65-F5344CB8AC3E}">
        <p14:creationId xmlns:p14="http://schemas.microsoft.com/office/powerpoint/2010/main" val="2399651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10932C-C76E-42BF-8136-4C88A0CB5D6D}"/>
              </a:ext>
            </a:extLst>
          </p:cNvPr>
          <p:cNvSpPr>
            <a:spLocks noGrp="1"/>
          </p:cNvSpPr>
          <p:nvPr>
            <p:ph type="title"/>
          </p:nvPr>
        </p:nvSpPr>
        <p:spPr>
          <a:xfrm>
            <a:off x="677334" y="398585"/>
            <a:ext cx="8596668" cy="1320800"/>
          </a:xfrm>
        </p:spPr>
        <p:txBody>
          <a:bodyPr/>
          <a:lstStyle/>
          <a:p>
            <a:pPr>
              <a:defRPr/>
            </a:pPr>
            <a:r>
              <a:rPr lang="en-US" dirty="0"/>
              <a:t>Storage class</a:t>
            </a:r>
          </a:p>
        </p:txBody>
      </p:sp>
      <p:pic>
        <p:nvPicPr>
          <p:cNvPr id="5" name="Picture 4">
            <a:extLst>
              <a:ext uri="{FF2B5EF4-FFF2-40B4-BE49-F238E27FC236}">
                <a16:creationId xmlns:a16="http://schemas.microsoft.com/office/drawing/2014/main" id="{65F9D92F-088B-4438-8055-E36D2AB5BD7F}"/>
              </a:ext>
            </a:extLst>
          </p:cNvPr>
          <p:cNvPicPr>
            <a:picLocks noChangeAspect="1"/>
          </p:cNvPicPr>
          <p:nvPr/>
        </p:nvPicPr>
        <p:blipFill>
          <a:blip r:embed="rId2"/>
          <a:stretch>
            <a:fillRect/>
          </a:stretch>
        </p:blipFill>
        <p:spPr>
          <a:xfrm>
            <a:off x="1194068" y="1106512"/>
            <a:ext cx="7967392" cy="5589710"/>
          </a:xfrm>
          <a:prstGeom prst="rect">
            <a:avLst/>
          </a:prstGeom>
        </p:spPr>
      </p:pic>
    </p:spTree>
    <p:extLst>
      <p:ext uri="{BB962C8B-B14F-4D97-AF65-F5344CB8AC3E}">
        <p14:creationId xmlns:p14="http://schemas.microsoft.com/office/powerpoint/2010/main" val="1756398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10932C-C76E-42BF-8136-4C88A0CB5D6D}"/>
              </a:ext>
            </a:extLst>
          </p:cNvPr>
          <p:cNvSpPr>
            <a:spLocks noGrp="1"/>
          </p:cNvSpPr>
          <p:nvPr>
            <p:ph type="title"/>
          </p:nvPr>
        </p:nvSpPr>
        <p:spPr>
          <a:xfrm>
            <a:off x="677334" y="398585"/>
            <a:ext cx="8596668" cy="1320800"/>
          </a:xfrm>
        </p:spPr>
        <p:txBody>
          <a:bodyPr/>
          <a:lstStyle/>
          <a:p>
            <a:pPr>
              <a:defRPr/>
            </a:pPr>
            <a:r>
              <a:rPr lang="en-US" dirty="0"/>
              <a:t>Storage class</a:t>
            </a:r>
          </a:p>
        </p:txBody>
      </p:sp>
      <p:pic>
        <p:nvPicPr>
          <p:cNvPr id="2" name="Picture 1">
            <a:extLst>
              <a:ext uri="{FF2B5EF4-FFF2-40B4-BE49-F238E27FC236}">
                <a16:creationId xmlns:a16="http://schemas.microsoft.com/office/drawing/2014/main" id="{BAF4C779-15AA-40F8-8EA2-14BA04FF01D2}"/>
              </a:ext>
            </a:extLst>
          </p:cNvPr>
          <p:cNvPicPr>
            <a:picLocks noChangeAspect="1"/>
          </p:cNvPicPr>
          <p:nvPr/>
        </p:nvPicPr>
        <p:blipFill>
          <a:blip r:embed="rId2"/>
          <a:stretch>
            <a:fillRect/>
          </a:stretch>
        </p:blipFill>
        <p:spPr>
          <a:xfrm>
            <a:off x="1385375" y="1640278"/>
            <a:ext cx="4710625" cy="1788722"/>
          </a:xfrm>
          <a:prstGeom prst="rect">
            <a:avLst/>
          </a:prstGeom>
        </p:spPr>
      </p:pic>
    </p:spTree>
    <p:extLst>
      <p:ext uri="{BB962C8B-B14F-4D97-AF65-F5344CB8AC3E}">
        <p14:creationId xmlns:p14="http://schemas.microsoft.com/office/powerpoint/2010/main" val="126342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D819-324D-4F76-B8EB-9386688B09FE}"/>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a16="http://schemas.microsoft.com/office/drawing/2014/main" id="{6CB8F57C-58A0-4EEB-912B-000E89D75F5E}"/>
              </a:ext>
            </a:extLst>
          </p:cNvPr>
          <p:cNvSpPr>
            <a:spLocks noGrp="1"/>
          </p:cNvSpPr>
          <p:nvPr>
            <p:ph idx="1"/>
          </p:nvPr>
        </p:nvSpPr>
        <p:spPr>
          <a:xfrm>
            <a:off x="818011" y="1900505"/>
            <a:ext cx="8790224" cy="4236938"/>
          </a:xfrm>
        </p:spPr>
        <p:txBody>
          <a:bodyPr>
            <a:noAutofit/>
          </a:bodyPr>
          <a:lstStyle/>
          <a:p>
            <a:pPr algn="just">
              <a:buFont typeface="Wingdings" panose="05000000000000000000" pitchFamily="2" charset="2"/>
              <a:buChar char="§"/>
            </a:pPr>
            <a:r>
              <a:rPr lang="en-US" sz="2200" dirty="0"/>
              <a:t>Depending on whether a function is defined by the user or already included in C compilers, </a:t>
            </a:r>
          </a:p>
          <a:p>
            <a:pPr algn="just">
              <a:buFont typeface="Wingdings" panose="05000000000000000000" pitchFamily="2" charset="2"/>
              <a:buChar char="§"/>
            </a:pPr>
            <a:r>
              <a:rPr lang="en-US" sz="2200" dirty="0"/>
              <a:t>There are two types of functions in C programming:</a:t>
            </a:r>
          </a:p>
          <a:p>
            <a:pPr marL="576263" indent="-238125" algn="just">
              <a:buFont typeface="Wingdings" panose="05000000000000000000" pitchFamily="2" charset="2"/>
              <a:buChar char="§"/>
            </a:pPr>
            <a:r>
              <a:rPr lang="en-US" sz="2200" dirty="0"/>
              <a:t>Standard library functions </a:t>
            </a:r>
          </a:p>
          <a:p>
            <a:pPr marL="576263" indent="-238125" algn="just">
              <a:buFont typeface="Wingdings" panose="05000000000000000000" pitchFamily="2" charset="2"/>
              <a:buChar char="§"/>
            </a:pPr>
            <a:r>
              <a:rPr lang="en-US" sz="2200" dirty="0"/>
              <a:t>User defined functions</a:t>
            </a:r>
          </a:p>
        </p:txBody>
      </p:sp>
    </p:spTree>
    <p:extLst>
      <p:ext uri="{BB962C8B-B14F-4D97-AF65-F5344CB8AC3E}">
        <p14:creationId xmlns:p14="http://schemas.microsoft.com/office/powerpoint/2010/main" val="233096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05AE29B-24A1-4037-BBEF-6DC38FEE433E}"/>
              </a:ext>
            </a:extLst>
          </p:cNvPr>
          <p:cNvSpPr>
            <a:spLocks noGrp="1" noChangeArrowheads="1"/>
          </p:cNvSpPr>
          <p:nvPr>
            <p:ph type="title"/>
          </p:nvPr>
        </p:nvSpPr>
        <p:spPr>
          <a:xfrm>
            <a:off x="677334" y="482991"/>
            <a:ext cx="8596668" cy="1320800"/>
          </a:xfrm>
        </p:spPr>
        <p:txBody>
          <a:bodyPr>
            <a:normAutofit fontScale="90000"/>
          </a:bodyPr>
          <a:lstStyle/>
          <a:p>
            <a:r>
              <a:rPr lang="en-US" altLang="en-US" dirty="0"/>
              <a:t>TASK:</a:t>
            </a:r>
            <a:br>
              <a:rPr lang="en-US" altLang="en-US" dirty="0"/>
            </a:br>
            <a:r>
              <a:rPr lang="en-US" altLang="en-US" sz="3100" dirty="0">
                <a:solidFill>
                  <a:schemeClr val="tx1"/>
                </a:solidFill>
              </a:rPr>
              <a:t>Generate following pattern using nested loops and functions </a:t>
            </a:r>
            <a:endParaRPr lang="en-US" altLang="en-US" dirty="0">
              <a:solidFill>
                <a:schemeClr val="tx1"/>
              </a:solidFill>
            </a:endParaRPr>
          </a:p>
        </p:txBody>
      </p:sp>
      <p:pic>
        <p:nvPicPr>
          <p:cNvPr id="2" name="Picture 1">
            <a:extLst>
              <a:ext uri="{FF2B5EF4-FFF2-40B4-BE49-F238E27FC236}">
                <a16:creationId xmlns:a16="http://schemas.microsoft.com/office/drawing/2014/main" id="{C22B350F-1561-4BE9-BE33-B1EAB66F29E7}"/>
              </a:ext>
            </a:extLst>
          </p:cNvPr>
          <p:cNvPicPr>
            <a:picLocks noChangeAspect="1"/>
          </p:cNvPicPr>
          <p:nvPr/>
        </p:nvPicPr>
        <p:blipFill>
          <a:blip r:embed="rId2"/>
          <a:stretch>
            <a:fillRect/>
          </a:stretch>
        </p:blipFill>
        <p:spPr>
          <a:xfrm>
            <a:off x="2121437" y="1987646"/>
            <a:ext cx="7472730" cy="4387363"/>
          </a:xfrm>
          <a:prstGeom prst="rect">
            <a:avLst/>
          </a:prstGeom>
        </p:spPr>
      </p:pic>
    </p:spTree>
    <p:extLst>
      <p:ext uri="{BB962C8B-B14F-4D97-AF65-F5344CB8AC3E}">
        <p14:creationId xmlns:p14="http://schemas.microsoft.com/office/powerpoint/2010/main" val="78317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D819-324D-4F76-B8EB-9386688B09FE}"/>
              </a:ext>
            </a:extLst>
          </p:cNvPr>
          <p:cNvSpPr>
            <a:spLocks noGrp="1"/>
          </p:cNvSpPr>
          <p:nvPr>
            <p:ph type="title"/>
          </p:nvPr>
        </p:nvSpPr>
        <p:spPr>
          <a:xfrm>
            <a:off x="381913" y="229773"/>
            <a:ext cx="8596668" cy="1320800"/>
          </a:xfrm>
        </p:spPr>
        <p:txBody>
          <a:bodyPr/>
          <a:lstStyle/>
          <a:p>
            <a:r>
              <a:rPr lang="en-US" dirty="0"/>
              <a:t>Types of Functions [Cont.]</a:t>
            </a:r>
          </a:p>
        </p:txBody>
      </p:sp>
      <p:sp>
        <p:nvSpPr>
          <p:cNvPr id="3" name="Content Placeholder 2">
            <a:extLst>
              <a:ext uri="{FF2B5EF4-FFF2-40B4-BE49-F238E27FC236}">
                <a16:creationId xmlns:a16="http://schemas.microsoft.com/office/drawing/2014/main" id="{6CB8F57C-58A0-4EEB-912B-000E89D75F5E}"/>
              </a:ext>
            </a:extLst>
          </p:cNvPr>
          <p:cNvSpPr>
            <a:spLocks noGrp="1"/>
          </p:cNvSpPr>
          <p:nvPr>
            <p:ph idx="1"/>
          </p:nvPr>
        </p:nvSpPr>
        <p:spPr>
          <a:xfrm>
            <a:off x="725719" y="1795956"/>
            <a:ext cx="8702423" cy="4236938"/>
          </a:xfrm>
        </p:spPr>
        <p:txBody>
          <a:bodyPr>
            <a:noAutofit/>
          </a:bodyPr>
          <a:lstStyle/>
          <a:p>
            <a:pPr algn="just">
              <a:buFont typeface="Wingdings" panose="05000000000000000000" pitchFamily="2" charset="2"/>
              <a:buChar char="§"/>
            </a:pPr>
            <a:r>
              <a:rPr lang="en-US" sz="2200" b="1" u="sng" dirty="0">
                <a:solidFill>
                  <a:schemeClr val="tx1"/>
                </a:solidFill>
              </a:rPr>
              <a:t>Standard library functions:</a:t>
            </a:r>
          </a:p>
          <a:p>
            <a:pPr algn="just">
              <a:buFont typeface="Wingdings" panose="05000000000000000000" pitchFamily="2" charset="2"/>
              <a:buChar char="§"/>
            </a:pPr>
            <a:r>
              <a:rPr lang="en-US" sz="2200" dirty="0">
                <a:solidFill>
                  <a:schemeClr val="tx1"/>
                </a:solidFill>
              </a:rPr>
              <a:t>The C standard library provides a rich collection of functions for performing common mathematical calculations, string manipulations, character manipulations, input/output, and many other useful operations. These functions are also called as user defined functions.</a:t>
            </a:r>
          </a:p>
          <a:p>
            <a:pPr algn="just">
              <a:buFont typeface="Wingdings" panose="05000000000000000000" pitchFamily="2" charset="2"/>
              <a:buChar char="§"/>
            </a:pPr>
            <a:r>
              <a:rPr lang="en-US" sz="2200" dirty="0">
                <a:solidFill>
                  <a:schemeClr val="tx1"/>
                </a:solidFill>
              </a:rPr>
              <a:t>These functions are defined in the header file. When you include the header file, these functions are available for use. For example:</a:t>
            </a:r>
          </a:p>
          <a:p>
            <a:pPr algn="just">
              <a:buFont typeface="Wingdings" panose="05000000000000000000" pitchFamily="2" charset="2"/>
              <a:buChar char="§"/>
            </a:pPr>
            <a:r>
              <a:rPr lang="en-US" sz="2200" dirty="0">
                <a:solidFill>
                  <a:schemeClr val="tx1"/>
                </a:solidFill>
              </a:rPr>
              <a:t>The printf() is a standard library function to send formatted output to the screen (display output on the screen). This function is defined in "stdio.h" header file. There are other numerous library functions defined under "stdio.h", such as </a:t>
            </a:r>
            <a:r>
              <a:rPr lang="en-US" sz="2200" dirty="0" err="1">
                <a:solidFill>
                  <a:schemeClr val="tx1"/>
                </a:solidFill>
              </a:rPr>
              <a:t>scanf</a:t>
            </a:r>
            <a:r>
              <a:rPr lang="en-US" sz="2200" dirty="0">
                <a:solidFill>
                  <a:schemeClr val="tx1"/>
                </a:solidFill>
              </a:rPr>
              <a:t>(), </a:t>
            </a:r>
            <a:r>
              <a:rPr lang="en-US" sz="2200" dirty="0" err="1">
                <a:solidFill>
                  <a:schemeClr val="tx1"/>
                </a:solidFill>
              </a:rPr>
              <a:t>fprintf</a:t>
            </a:r>
            <a:r>
              <a:rPr lang="en-US" sz="2200" dirty="0">
                <a:solidFill>
                  <a:schemeClr val="tx1"/>
                </a:solidFill>
              </a:rPr>
              <a:t>(), </a:t>
            </a:r>
            <a:r>
              <a:rPr lang="en-US" sz="2200" dirty="0" err="1">
                <a:solidFill>
                  <a:schemeClr val="tx1"/>
                </a:solidFill>
              </a:rPr>
              <a:t>getchar</a:t>
            </a:r>
            <a:r>
              <a:rPr lang="en-US" sz="2200" dirty="0">
                <a:solidFill>
                  <a:schemeClr val="tx1"/>
                </a:solidFill>
              </a:rPr>
              <a:t>() etc. Once you include "stdio.h" in your program, all these functions are available for use.</a:t>
            </a:r>
          </a:p>
        </p:txBody>
      </p:sp>
    </p:spTree>
    <p:extLst>
      <p:ext uri="{BB962C8B-B14F-4D97-AF65-F5344CB8AC3E}">
        <p14:creationId xmlns:p14="http://schemas.microsoft.com/office/powerpoint/2010/main" val="83441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D819-324D-4F76-B8EB-9386688B09FE}"/>
              </a:ext>
            </a:extLst>
          </p:cNvPr>
          <p:cNvSpPr>
            <a:spLocks noGrp="1"/>
          </p:cNvSpPr>
          <p:nvPr>
            <p:ph type="title"/>
          </p:nvPr>
        </p:nvSpPr>
        <p:spPr>
          <a:xfrm>
            <a:off x="381913" y="229773"/>
            <a:ext cx="8596668" cy="1320800"/>
          </a:xfrm>
        </p:spPr>
        <p:txBody>
          <a:bodyPr/>
          <a:lstStyle/>
          <a:p>
            <a:r>
              <a:rPr lang="en-US" dirty="0"/>
              <a:t>Types of Functions [Cont.]</a:t>
            </a:r>
          </a:p>
        </p:txBody>
      </p:sp>
      <p:sp>
        <p:nvSpPr>
          <p:cNvPr id="3" name="Content Placeholder 2">
            <a:extLst>
              <a:ext uri="{FF2B5EF4-FFF2-40B4-BE49-F238E27FC236}">
                <a16:creationId xmlns:a16="http://schemas.microsoft.com/office/drawing/2014/main" id="{6CB8F57C-58A0-4EEB-912B-000E89D75F5E}"/>
              </a:ext>
            </a:extLst>
          </p:cNvPr>
          <p:cNvSpPr>
            <a:spLocks noGrp="1"/>
          </p:cNvSpPr>
          <p:nvPr>
            <p:ph idx="1"/>
          </p:nvPr>
        </p:nvSpPr>
        <p:spPr>
          <a:xfrm>
            <a:off x="733957" y="1779480"/>
            <a:ext cx="8702423" cy="4236938"/>
          </a:xfrm>
        </p:spPr>
        <p:txBody>
          <a:bodyPr>
            <a:noAutofit/>
          </a:bodyPr>
          <a:lstStyle/>
          <a:p>
            <a:pPr algn="just">
              <a:buFont typeface="Wingdings" panose="05000000000000000000" pitchFamily="2" charset="2"/>
              <a:buChar char="§"/>
            </a:pPr>
            <a:r>
              <a:rPr lang="en-US" sz="2200" b="1" u="sng" dirty="0">
                <a:solidFill>
                  <a:schemeClr val="tx1"/>
                </a:solidFill>
              </a:rPr>
              <a:t>User-defined functions </a:t>
            </a:r>
          </a:p>
          <a:p>
            <a:pPr algn="just">
              <a:buFont typeface="Wingdings" panose="05000000000000000000" pitchFamily="2" charset="2"/>
              <a:buChar char="§"/>
            </a:pPr>
            <a:r>
              <a:rPr lang="en-US" sz="2200" dirty="0">
                <a:solidFill>
                  <a:schemeClr val="tx1"/>
                </a:solidFill>
              </a:rPr>
              <a:t>As mentioned earlier, C allows programmers to define functions.</a:t>
            </a:r>
          </a:p>
          <a:p>
            <a:pPr algn="just">
              <a:buFont typeface="Wingdings" panose="05000000000000000000" pitchFamily="2" charset="2"/>
              <a:buChar char="§"/>
            </a:pPr>
            <a:r>
              <a:rPr lang="en-US" sz="2200" dirty="0">
                <a:solidFill>
                  <a:schemeClr val="tx1"/>
                </a:solidFill>
              </a:rPr>
              <a:t>Depending upon the complexity and requirement of the program, we can create as many user-defined functions as we want. </a:t>
            </a:r>
          </a:p>
          <a:p>
            <a:pPr algn="just">
              <a:buFont typeface="Wingdings" panose="05000000000000000000" pitchFamily="2" charset="2"/>
              <a:buChar char="§"/>
            </a:pPr>
            <a:r>
              <a:rPr lang="en-US" sz="2200" dirty="0">
                <a:solidFill>
                  <a:schemeClr val="tx1"/>
                </a:solidFill>
              </a:rPr>
              <a:t>Because C does not provide every function that we will ever need, we must learn to write own functions.</a:t>
            </a:r>
          </a:p>
          <a:p>
            <a:pPr algn="just">
              <a:buFont typeface="Wingdings" panose="05000000000000000000" pitchFamily="2" charset="2"/>
              <a:buChar char="§"/>
            </a:pPr>
            <a:r>
              <a:rPr lang="en-US" sz="2200" dirty="0">
                <a:solidFill>
                  <a:schemeClr val="tx1"/>
                </a:solidFill>
              </a:rPr>
              <a:t>For example, there is no any function in C that finds the maximum number out of an array or swap two variables with each other.</a:t>
            </a:r>
          </a:p>
          <a:p>
            <a:pPr algn="just">
              <a:buFont typeface="Wingdings" panose="05000000000000000000" pitchFamily="2" charset="2"/>
              <a:buChar char="§"/>
            </a:pPr>
            <a:r>
              <a:rPr lang="en-US" sz="2200" dirty="0">
                <a:solidFill>
                  <a:schemeClr val="tx1"/>
                </a:solidFill>
              </a:rPr>
              <a:t>For these tasks we need to create our own (user-defined) functions.</a:t>
            </a:r>
          </a:p>
        </p:txBody>
      </p:sp>
    </p:spTree>
    <p:extLst>
      <p:ext uri="{BB962C8B-B14F-4D97-AF65-F5344CB8AC3E}">
        <p14:creationId xmlns:p14="http://schemas.microsoft.com/office/powerpoint/2010/main" val="318104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575625C-226F-4C77-B8F9-989FD296D21A}"/>
              </a:ext>
            </a:extLst>
          </p:cNvPr>
          <p:cNvSpPr>
            <a:spLocks noGrp="1" noChangeArrowheads="1"/>
          </p:cNvSpPr>
          <p:nvPr>
            <p:ph type="title"/>
          </p:nvPr>
        </p:nvSpPr>
        <p:spPr>
          <a:xfrm>
            <a:off x="488648" y="3679"/>
            <a:ext cx="8596668" cy="1320800"/>
          </a:xfrm>
        </p:spPr>
        <p:txBody>
          <a:bodyPr/>
          <a:lstStyle/>
          <a:p>
            <a:pPr>
              <a:defRPr/>
            </a:pPr>
            <a:r>
              <a:rPr lang="en-US" dirty="0"/>
              <a:t>Types of Functions [Cont.]</a:t>
            </a:r>
          </a:p>
        </p:txBody>
      </p:sp>
      <p:sp>
        <p:nvSpPr>
          <p:cNvPr id="18434" name="Rectangle 3">
            <a:extLst>
              <a:ext uri="{FF2B5EF4-FFF2-40B4-BE49-F238E27FC236}">
                <a16:creationId xmlns:a16="http://schemas.microsoft.com/office/drawing/2014/main" id="{FEF75E26-A322-46E6-8270-512FB55F9578}"/>
              </a:ext>
            </a:extLst>
          </p:cNvPr>
          <p:cNvSpPr>
            <a:spLocks noGrp="1" noChangeArrowheads="1"/>
          </p:cNvSpPr>
          <p:nvPr>
            <p:ph idx="1"/>
          </p:nvPr>
        </p:nvSpPr>
        <p:spPr>
          <a:xfrm>
            <a:off x="648932" y="1233863"/>
            <a:ext cx="8596668" cy="3880773"/>
          </a:xfrm>
        </p:spPr>
        <p:txBody>
          <a:bodyPr/>
          <a:lstStyle/>
          <a:p>
            <a:pPr>
              <a:buFontTx/>
              <a:buNone/>
            </a:pPr>
            <a:r>
              <a:rPr lang="en-US" altLang="en-US" b="1" dirty="0">
                <a:solidFill>
                  <a:schemeClr val="tx1"/>
                </a:solidFill>
              </a:rPr>
              <a:t>Example: User-defined function</a:t>
            </a:r>
          </a:p>
          <a:p>
            <a:pPr>
              <a:buFontTx/>
              <a:buNone/>
            </a:pPr>
            <a:r>
              <a:rPr lang="en-US" altLang="en-US" dirty="0">
                <a:solidFill>
                  <a:schemeClr val="tx1"/>
                </a:solidFill>
              </a:rPr>
              <a:t>Here is an example to add two integers. To perform this task, a user-defined </a:t>
            </a:r>
          </a:p>
          <a:p>
            <a:pPr>
              <a:buFontTx/>
              <a:buNone/>
            </a:pPr>
            <a:r>
              <a:rPr lang="en-US" altLang="en-US" dirty="0">
                <a:solidFill>
                  <a:schemeClr val="tx1"/>
                </a:solidFill>
              </a:rPr>
              <a:t>function </a:t>
            </a:r>
            <a:r>
              <a:rPr lang="en-US" altLang="en-US" dirty="0" err="1">
                <a:solidFill>
                  <a:schemeClr val="tx1"/>
                </a:solidFill>
              </a:rPr>
              <a:t>addNumbers</a:t>
            </a:r>
            <a:r>
              <a:rPr lang="en-US" altLang="en-US" dirty="0">
                <a:solidFill>
                  <a:schemeClr val="tx1"/>
                </a:solidFill>
              </a:rPr>
              <a:t>() is defined. </a:t>
            </a:r>
            <a:endParaRPr lang="en-US" altLang="en-US" sz="2000" dirty="0">
              <a:solidFill>
                <a:schemeClr val="tx1"/>
              </a:solidFill>
            </a:endParaRPr>
          </a:p>
        </p:txBody>
      </p:sp>
      <p:pic>
        <p:nvPicPr>
          <p:cNvPr id="2" name="Picture 1">
            <a:extLst>
              <a:ext uri="{FF2B5EF4-FFF2-40B4-BE49-F238E27FC236}">
                <a16:creationId xmlns:a16="http://schemas.microsoft.com/office/drawing/2014/main" id="{EE869220-37CD-43F9-8C7F-8023D7B79283}"/>
              </a:ext>
            </a:extLst>
          </p:cNvPr>
          <p:cNvPicPr>
            <a:picLocks noChangeAspect="1"/>
          </p:cNvPicPr>
          <p:nvPr/>
        </p:nvPicPr>
        <p:blipFill rotWithShape="1">
          <a:blip r:embed="rId2"/>
          <a:srcRect r="24261" b="28475"/>
          <a:stretch/>
        </p:blipFill>
        <p:spPr>
          <a:xfrm>
            <a:off x="488648" y="2075305"/>
            <a:ext cx="5607352" cy="5152805"/>
          </a:xfrm>
          <a:prstGeom prst="rect">
            <a:avLst/>
          </a:prstGeom>
        </p:spPr>
      </p:pic>
      <p:pic>
        <p:nvPicPr>
          <p:cNvPr id="5" name="Picture 4">
            <a:extLst>
              <a:ext uri="{FF2B5EF4-FFF2-40B4-BE49-F238E27FC236}">
                <a16:creationId xmlns:a16="http://schemas.microsoft.com/office/drawing/2014/main" id="{8395BAFF-E864-4C1C-BA51-E65975CFDC90}"/>
              </a:ext>
            </a:extLst>
          </p:cNvPr>
          <p:cNvPicPr>
            <a:picLocks noChangeAspect="1"/>
          </p:cNvPicPr>
          <p:nvPr/>
        </p:nvPicPr>
        <p:blipFill rotWithShape="1">
          <a:blip r:embed="rId2"/>
          <a:srcRect t="68303"/>
          <a:stretch/>
        </p:blipFill>
        <p:spPr>
          <a:xfrm>
            <a:off x="6096000" y="2122516"/>
            <a:ext cx="6299200" cy="3173162"/>
          </a:xfrm>
          <a:prstGeom prst="rect">
            <a:avLst/>
          </a:prstGeom>
        </p:spPr>
      </p:pic>
    </p:spTree>
    <p:extLst>
      <p:ext uri="{BB962C8B-B14F-4D97-AF65-F5344CB8AC3E}">
        <p14:creationId xmlns:p14="http://schemas.microsoft.com/office/powerpoint/2010/main" val="373709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97E6593-581A-481A-97D3-F7C3A32E128B}"/>
              </a:ext>
            </a:extLst>
          </p:cNvPr>
          <p:cNvSpPr>
            <a:spLocks noGrp="1" noChangeArrowheads="1"/>
          </p:cNvSpPr>
          <p:nvPr>
            <p:ph type="title"/>
          </p:nvPr>
        </p:nvSpPr>
        <p:spPr/>
        <p:txBody>
          <a:bodyPr/>
          <a:lstStyle/>
          <a:p>
            <a:pPr>
              <a:defRPr/>
            </a:pPr>
            <a:r>
              <a:rPr lang="en-US" dirty="0"/>
              <a:t>Why Functions</a:t>
            </a:r>
          </a:p>
        </p:txBody>
      </p:sp>
      <p:sp>
        <p:nvSpPr>
          <p:cNvPr id="16386" name="Rectangle 3">
            <a:extLst>
              <a:ext uri="{FF2B5EF4-FFF2-40B4-BE49-F238E27FC236}">
                <a16:creationId xmlns:a16="http://schemas.microsoft.com/office/drawing/2014/main" id="{351C0F9D-5745-4928-B0DA-95703D19189F}"/>
              </a:ext>
            </a:extLst>
          </p:cNvPr>
          <p:cNvSpPr>
            <a:spLocks noGrp="1" noChangeArrowheads="1"/>
          </p:cNvSpPr>
          <p:nvPr>
            <p:ph idx="1"/>
          </p:nvPr>
        </p:nvSpPr>
        <p:spPr>
          <a:xfrm>
            <a:off x="677334" y="1685561"/>
            <a:ext cx="8846494" cy="3880773"/>
          </a:xfrm>
        </p:spPr>
        <p:txBody>
          <a:bodyPr>
            <a:normAutofit/>
          </a:bodyPr>
          <a:lstStyle/>
          <a:p>
            <a:pPr>
              <a:lnSpc>
                <a:spcPct val="90000"/>
              </a:lnSpc>
              <a:buFont typeface="Wingdings" panose="05000000000000000000" pitchFamily="2" charset="2"/>
              <a:buChar char="§"/>
            </a:pPr>
            <a:r>
              <a:rPr lang="en-US" altLang="en-US" sz="2400" dirty="0"/>
              <a:t>We decompose a program into functions for several reasons: </a:t>
            </a:r>
          </a:p>
          <a:p>
            <a:pPr>
              <a:lnSpc>
                <a:spcPct val="90000"/>
              </a:lnSpc>
              <a:buFont typeface="Wingdings" panose="05000000000000000000" pitchFamily="2" charset="2"/>
              <a:buChar char="§"/>
            </a:pPr>
            <a:r>
              <a:rPr lang="en-US" altLang="en-US" sz="2400" dirty="0"/>
              <a:t>It provides modularity to your program's structure.</a:t>
            </a:r>
          </a:p>
          <a:p>
            <a:pPr>
              <a:lnSpc>
                <a:spcPct val="90000"/>
              </a:lnSpc>
              <a:buFont typeface="Wingdings" panose="05000000000000000000" pitchFamily="2" charset="2"/>
              <a:buChar char="§"/>
            </a:pPr>
            <a:r>
              <a:rPr lang="en-US" altLang="en-US" sz="2400" dirty="0"/>
              <a:t>It makes your code reusable. You just have to call the function by its name to use it, wherever required.</a:t>
            </a:r>
          </a:p>
          <a:p>
            <a:pPr>
              <a:lnSpc>
                <a:spcPct val="90000"/>
              </a:lnSpc>
              <a:buFont typeface="Wingdings" panose="05000000000000000000" pitchFamily="2" charset="2"/>
              <a:buChar char="§"/>
            </a:pPr>
            <a:r>
              <a:rPr lang="en-US" altLang="en-US" sz="2400" dirty="0"/>
              <a:t>In case of large programs with thousands of code lines, debugging and editing becomes easier if you use functions.</a:t>
            </a:r>
          </a:p>
          <a:p>
            <a:pPr>
              <a:lnSpc>
                <a:spcPct val="90000"/>
              </a:lnSpc>
              <a:buFont typeface="Wingdings" panose="05000000000000000000" pitchFamily="2" charset="2"/>
              <a:buChar char="§"/>
            </a:pPr>
            <a:r>
              <a:rPr lang="en-US" altLang="en-US" sz="2400" dirty="0"/>
              <a:t>It makes the program more readable and easy to understand.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36699" y="426532"/>
            <a:ext cx="8848725" cy="6124575"/>
          </a:xfrm>
          <a:prstGeom prst="rect">
            <a:avLst/>
          </a:prstGeom>
        </p:spPr>
      </p:pic>
    </p:spTree>
    <p:extLst>
      <p:ext uri="{BB962C8B-B14F-4D97-AF65-F5344CB8AC3E}">
        <p14:creationId xmlns:p14="http://schemas.microsoft.com/office/powerpoint/2010/main" val="132864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1849" y="376431"/>
            <a:ext cx="8673982" cy="6169647"/>
          </a:xfrm>
          <a:prstGeom prst="rect">
            <a:avLst/>
          </a:prstGeom>
        </p:spPr>
      </p:pic>
    </p:spTree>
    <p:extLst>
      <p:ext uri="{BB962C8B-B14F-4D97-AF65-F5344CB8AC3E}">
        <p14:creationId xmlns:p14="http://schemas.microsoft.com/office/powerpoint/2010/main" val="5779123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447</TotalTime>
  <Words>1331</Words>
  <Application>Microsoft Office PowerPoint</Application>
  <PresentationFormat>Widescreen</PresentationFormat>
  <Paragraphs>117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Retrospect</vt:lpstr>
      <vt:lpstr>Functions in C</vt:lpstr>
      <vt:lpstr>Functions</vt:lpstr>
      <vt:lpstr>Types of Functions</vt:lpstr>
      <vt:lpstr>Types of Functions [Cont.]</vt:lpstr>
      <vt:lpstr>Types of Functions [Cont.]</vt:lpstr>
      <vt:lpstr>Types of Functions [Cont.]</vt:lpstr>
      <vt:lpstr>Why Functions</vt:lpstr>
      <vt:lpstr>PowerPoint Presentation</vt:lpstr>
      <vt:lpstr>PowerPoint Presentation</vt:lpstr>
      <vt:lpstr>PowerPoint Presentation</vt:lpstr>
      <vt:lpstr>PowerPoint Presentation</vt:lpstr>
      <vt:lpstr> Anatomy of Function</vt:lpstr>
      <vt:lpstr> Anatomy of Function [Cont.]</vt:lpstr>
      <vt:lpstr> Anatomy of Function [Cont.]</vt:lpstr>
      <vt:lpstr>Function Calls</vt:lpstr>
      <vt:lpstr>Function Calls</vt:lpstr>
      <vt:lpstr> Anatomy of Function [Cont.]</vt:lpstr>
      <vt:lpstr> Anatomy of Function [Cont.]</vt:lpstr>
      <vt:lpstr>Types:</vt:lpstr>
      <vt:lpstr>Function argument passing</vt:lpstr>
      <vt:lpstr>PowerPoint Presentation</vt:lpstr>
      <vt:lpstr>Passing arguments</vt:lpstr>
      <vt:lpstr>Return Statement </vt:lpstr>
      <vt:lpstr>Return Statement [Cont.] </vt:lpstr>
      <vt:lpstr>Scope Rules</vt:lpstr>
      <vt:lpstr>What are the outputs?</vt:lpstr>
      <vt:lpstr>Storage class</vt:lpstr>
      <vt:lpstr>Storage class</vt:lpstr>
      <vt:lpstr>Storage class</vt:lpstr>
      <vt:lpstr>TASK: Generate following pattern using nested loops and functions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C</dc:title>
  <dc:creator>Atiya jokhio</dc:creator>
  <cp:lastModifiedBy>Nida Munawar</cp:lastModifiedBy>
  <cp:revision>66</cp:revision>
  <dcterms:created xsi:type="dcterms:W3CDTF">2020-02-19T14:26:45Z</dcterms:created>
  <dcterms:modified xsi:type="dcterms:W3CDTF">2020-11-14T07:03:48Z</dcterms:modified>
</cp:coreProperties>
</file>