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99" r:id="rId3"/>
    <p:sldId id="300" r:id="rId4"/>
    <p:sldId id="301" r:id="rId5"/>
    <p:sldId id="314" r:id="rId6"/>
    <p:sldId id="302" r:id="rId7"/>
    <p:sldId id="303" r:id="rId8"/>
    <p:sldId id="304" r:id="rId9"/>
    <p:sldId id="318" r:id="rId10"/>
    <p:sldId id="305" r:id="rId11"/>
    <p:sldId id="315" r:id="rId12"/>
    <p:sldId id="316" r:id="rId13"/>
    <p:sldId id="317" r:id="rId14"/>
    <p:sldId id="306" r:id="rId15"/>
    <p:sldId id="30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4AD2-3204-4D7E-B375-E6FB64F9A852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B306-E2BF-44E2-95CE-C3ECBBF95FC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83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4AD2-3204-4D7E-B375-E6FB64F9A852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B306-E2BF-44E2-95CE-C3ECBBF95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40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4AD2-3204-4D7E-B375-E6FB64F9A852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B306-E2BF-44E2-95CE-C3ECBBF95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75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4AD2-3204-4D7E-B375-E6FB64F9A852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B306-E2BF-44E2-95CE-C3ECBBF95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8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4AD2-3204-4D7E-B375-E6FB64F9A852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B306-E2BF-44E2-95CE-C3ECBBF95FC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40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4AD2-3204-4D7E-B375-E6FB64F9A852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B306-E2BF-44E2-95CE-C3ECBBF95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52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4AD2-3204-4D7E-B375-E6FB64F9A852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B306-E2BF-44E2-95CE-C3ECBBF95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9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4AD2-3204-4D7E-B375-E6FB64F9A852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B306-E2BF-44E2-95CE-C3ECBBF95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20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4AD2-3204-4D7E-B375-E6FB64F9A852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B306-E2BF-44E2-95CE-C3ECBBF95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0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2CD4AD2-3204-4D7E-B375-E6FB64F9A852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68B306-E2BF-44E2-95CE-C3ECBBF95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2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4AD2-3204-4D7E-B375-E6FB64F9A852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B306-E2BF-44E2-95CE-C3ECBBF95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47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2CD4AD2-3204-4D7E-B375-E6FB64F9A852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468B306-E2BF-44E2-95CE-C3ECBBF95FC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436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E03F0-3A79-432A-8E18-F002D24BA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574540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Recursion in 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134DAF-A4AD-4BED-B6AC-D5C5F4243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3344" y="5162181"/>
            <a:ext cx="7766936" cy="1096899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tx1"/>
                </a:solidFill>
              </a:rPr>
              <a:t>By: </a:t>
            </a:r>
            <a:r>
              <a:rPr lang="en-US" sz="2800" b="1" dirty="0" err="1">
                <a:solidFill>
                  <a:schemeClr val="tx1"/>
                </a:solidFill>
              </a:rPr>
              <a:t>nida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munawar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563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97749" y="242130"/>
            <a:ext cx="8596668" cy="1320800"/>
          </a:xfrm>
        </p:spPr>
        <p:txBody>
          <a:bodyPr/>
          <a:lstStyle/>
          <a:p>
            <a:pPr>
              <a:defRPr/>
            </a:pPr>
            <a:r>
              <a:rPr lang="en-US" dirty="0"/>
              <a:t>Recursion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942171" y="1027632"/>
            <a:ext cx="8107823" cy="5029200"/>
          </a:xfrm>
        </p:spPr>
        <p:txBody>
          <a:bodyPr/>
          <a:lstStyle/>
          <a:p>
            <a:r>
              <a:rPr lang="en-US" dirty="0"/>
              <a:t>Assume that the number entered through </a:t>
            </a:r>
            <a:r>
              <a:rPr lang="en-US" dirty="0" err="1"/>
              <a:t>scanf</a:t>
            </a:r>
            <a:r>
              <a:rPr lang="en-US" dirty="0"/>
              <a:t>( ) is 3. The figure below explains what exactly happens when the recursive function rec( ) gets called.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690" y="1956036"/>
            <a:ext cx="8110727" cy="467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824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68788" y="413046"/>
            <a:ext cx="8596668" cy="1320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Example Using Recursion: The Fibonacci Series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1061814" y="1600200"/>
            <a:ext cx="7315200" cy="5257800"/>
          </a:xfrm>
        </p:spPr>
        <p:txBody>
          <a:bodyPr/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Fibonacci series: 0, 1, 1, 2, 3, 5, 8...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Each number is the sum of the previous two 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Can be solved recursively: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fib( n ) = fib( n - 1 ) + fib( n – 2 )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Code for the</a:t>
            </a:r>
            <a:r>
              <a:rPr lang="en-US" altLang="en-US" sz="2500" dirty="0">
                <a:latin typeface="Lucida Console" panose="020B0609040504020204" pitchFamily="49" charset="0"/>
              </a:rPr>
              <a:t> </a:t>
            </a:r>
            <a:r>
              <a:rPr lang="en-US" altLang="en-US" sz="2000" dirty="0" err="1">
                <a:latin typeface="Lucida Console" panose="020B0609040504020204" pitchFamily="49" charset="0"/>
              </a:rPr>
              <a:t>fibonacci</a:t>
            </a:r>
            <a:r>
              <a:rPr lang="en-US" altLang="en-US" dirty="0"/>
              <a:t> function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long </a:t>
            </a:r>
            <a:r>
              <a:rPr lang="en-US" altLang="en-US" sz="2000" dirty="0" err="1">
                <a:latin typeface="Lucida Console" panose="020B0609040504020204" pitchFamily="49" charset="0"/>
              </a:rPr>
              <a:t>fibonacci</a:t>
            </a:r>
            <a:r>
              <a:rPr lang="en-US" altLang="en-US" sz="2000" dirty="0">
                <a:latin typeface="Lucida Console" panose="020B0609040504020204" pitchFamily="49" charset="0"/>
              </a:rPr>
              <a:t>( long n )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{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if (n == 0 || n == 1)  // base case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    return n;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else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    return </a:t>
            </a:r>
            <a:r>
              <a:rPr lang="en-US" altLang="en-US" sz="2000" dirty="0" err="1">
                <a:latin typeface="Lucida Console" panose="020B0609040504020204" pitchFamily="49" charset="0"/>
              </a:rPr>
              <a:t>fibonacci</a:t>
            </a:r>
            <a:r>
              <a:rPr lang="en-US" altLang="en-US" sz="2000" dirty="0">
                <a:latin typeface="Lucida Console" panose="020B0609040504020204" pitchFamily="49" charset="0"/>
              </a:rPr>
              <a:t>( n - 1) +</a:t>
            </a:r>
            <a:br>
              <a:rPr lang="en-US" altLang="en-US" sz="2000" dirty="0">
                <a:latin typeface="Lucida Console" panose="020B0609040504020204" pitchFamily="49" charset="0"/>
              </a:rPr>
            </a:br>
            <a:r>
              <a:rPr lang="en-US" altLang="en-US" sz="2000" dirty="0">
                <a:latin typeface="Lucida Console" panose="020B0609040504020204" pitchFamily="49" charset="0"/>
              </a:rPr>
              <a:t>     </a:t>
            </a:r>
            <a:r>
              <a:rPr lang="en-US" altLang="en-US" sz="2000" dirty="0" err="1">
                <a:latin typeface="Lucida Console" panose="020B0609040504020204" pitchFamily="49" charset="0"/>
              </a:rPr>
              <a:t>fibonacci</a:t>
            </a:r>
            <a:r>
              <a:rPr lang="en-US" altLang="en-US" sz="2000" dirty="0">
                <a:latin typeface="Lucida Console" panose="020B0609040504020204" pitchFamily="49" charset="0"/>
              </a:rPr>
              <a:t>( n – 2 );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3753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44951" y="290756"/>
            <a:ext cx="8596668" cy="1320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Example Using Recursion: The Fibonacci Series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>
          <a:xfrm>
            <a:off x="774773" y="1440002"/>
            <a:ext cx="8596668" cy="3880773"/>
          </a:xfrm>
        </p:spPr>
        <p:txBody>
          <a:bodyPr/>
          <a:lstStyle/>
          <a:p>
            <a:r>
              <a:rPr lang="en-US" altLang="en-US" dirty="0"/>
              <a:t>Set of recursive calls to function </a:t>
            </a:r>
            <a:r>
              <a:rPr lang="en-US" altLang="en-US" sz="3000" dirty="0">
                <a:latin typeface="Lucida Console" panose="020B0609040504020204" pitchFamily="49" charset="0"/>
              </a:rPr>
              <a:t>Fibonacci</a:t>
            </a:r>
          </a:p>
          <a:p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63" y="2415567"/>
            <a:ext cx="789622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504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Recursion vs. Iteration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>
          <a:xfrm>
            <a:off x="925162" y="1870032"/>
            <a:ext cx="8596668" cy="388077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Repetition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Iteration:  explicit loop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Recursion:  repeated function calls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Termination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Iteration: loop condition fails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Recursion: base case recognized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Both can have infinite loops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Balance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Choice between performance (iteration) and good software engineering (recursion)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06976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97749" y="242130"/>
            <a:ext cx="8596668" cy="1320800"/>
          </a:xfrm>
        </p:spPr>
        <p:txBody>
          <a:bodyPr/>
          <a:lstStyle/>
          <a:p>
            <a:pPr>
              <a:defRPr/>
            </a:pPr>
            <a:r>
              <a:rPr lang="en-US" dirty="0"/>
              <a:t>Recursion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167458" y="2048049"/>
            <a:ext cx="8352246" cy="5029200"/>
          </a:xfrm>
        </p:spPr>
        <p:txBody>
          <a:bodyPr/>
          <a:lstStyle/>
          <a:p>
            <a:r>
              <a:rPr lang="en-US" b="1" dirty="0"/>
              <a:t>Disadvantages of recursion </a:t>
            </a:r>
            <a:endParaRPr lang="en-US" dirty="0"/>
          </a:p>
          <a:p>
            <a:pPr marL="230188" indent="0">
              <a:buNone/>
            </a:pPr>
            <a:r>
              <a:rPr lang="en-US" dirty="0"/>
              <a:t>– Recursive programs are generally slower than non-recursive programs. This is because, recursive function needs to store the previous function call addresses for the correct program jump to take place. </a:t>
            </a:r>
          </a:p>
          <a:p>
            <a:pPr marL="230188" indent="0">
              <a:buNone/>
            </a:pPr>
            <a:r>
              <a:rPr lang="en-US" dirty="0"/>
              <a:t>– Requires more memory to hold intermediate states. It is because, recursive program requires the allocation of a new stack frame and each state needs to be placed into the stack frame, unlike non-recursive (iterative) programs. </a:t>
            </a:r>
          </a:p>
        </p:txBody>
      </p:sp>
    </p:spTree>
    <p:extLst>
      <p:ext uri="{BB962C8B-B14F-4D97-AF65-F5344CB8AC3E}">
        <p14:creationId xmlns:p14="http://schemas.microsoft.com/office/powerpoint/2010/main" val="2588075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Recursion Practice Questions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10620" y="1930400"/>
            <a:ext cx="8596668" cy="3880773"/>
          </a:xfrm>
        </p:spPr>
        <p:txBody>
          <a:bodyPr>
            <a:noAutofit/>
          </a:bodyPr>
          <a:lstStyle/>
          <a:p>
            <a:pPr marL="365760" indent="-256032">
              <a:buFont typeface="Wingdings 3"/>
              <a:buChar char=""/>
              <a:defRPr/>
            </a:pPr>
            <a:r>
              <a:rPr lang="en-US" dirty="0"/>
              <a:t>Display series from 1 to 10.</a:t>
            </a:r>
          </a:p>
          <a:p>
            <a:pPr marL="365760" indent="-256032">
              <a:buFont typeface="Wingdings 3"/>
              <a:buChar char=""/>
              <a:defRPr/>
            </a:pPr>
            <a:r>
              <a:rPr lang="en-US" dirty="0"/>
              <a:t>Display following pattern:</a:t>
            </a:r>
          </a:p>
          <a:p>
            <a:pPr marL="365760" indent="-256032">
              <a:buNone/>
              <a:defRPr/>
            </a:pPr>
            <a:r>
              <a:rPr lang="en-US" dirty="0"/>
              <a:t>	</a:t>
            </a:r>
          </a:p>
          <a:p>
            <a:pPr marL="365760" indent="-256032">
              <a:buNone/>
              <a:defRPr/>
            </a:pPr>
            <a:r>
              <a:rPr lang="en-US" dirty="0"/>
              <a:t>	</a:t>
            </a:r>
            <a:r>
              <a:rPr lang="en-US" b="1" dirty="0"/>
              <a:t>a</a:t>
            </a:r>
          </a:p>
          <a:p>
            <a:pPr marL="365760" indent="-256032">
              <a:buNone/>
              <a:defRPr/>
            </a:pPr>
            <a:r>
              <a:rPr lang="en-US" b="1" dirty="0"/>
              <a:t>	a b</a:t>
            </a:r>
          </a:p>
          <a:p>
            <a:pPr marL="365760" indent="-256032">
              <a:buNone/>
              <a:defRPr/>
            </a:pPr>
            <a:r>
              <a:rPr lang="en-US" b="1" dirty="0"/>
              <a:t>	a b c</a:t>
            </a:r>
          </a:p>
          <a:p>
            <a:pPr marL="365760" indent="-256032">
              <a:buNone/>
              <a:defRPr/>
            </a:pPr>
            <a:r>
              <a:rPr lang="en-US" b="1" dirty="0"/>
              <a:t>	a b c d</a:t>
            </a:r>
          </a:p>
          <a:p>
            <a:pPr marL="365760" indent="-256032">
              <a:buNone/>
              <a:defRPr/>
            </a:pPr>
            <a:r>
              <a:rPr lang="en-US" b="1" dirty="0"/>
              <a:t>	a b c d e</a:t>
            </a:r>
          </a:p>
          <a:p>
            <a:pPr marL="365760" indent="-256032">
              <a:buNone/>
              <a:defRPr/>
            </a:pPr>
            <a:endParaRPr lang="en-US" dirty="0"/>
          </a:p>
          <a:p>
            <a:pPr marL="365760" indent="-256032">
              <a:buFont typeface="Wingdings 3"/>
              <a:buChar char=""/>
              <a:defRPr/>
            </a:pPr>
            <a:r>
              <a:rPr lang="en-US" dirty="0"/>
              <a:t>Get the character and display until he/she hits the enter key. Finally show the count of total typed characters.</a:t>
            </a:r>
          </a:p>
        </p:txBody>
      </p:sp>
    </p:spTree>
    <p:extLst>
      <p:ext uri="{BB962C8B-B14F-4D97-AF65-F5344CB8AC3E}">
        <p14:creationId xmlns:p14="http://schemas.microsoft.com/office/powerpoint/2010/main" val="782615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76841" y="56519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dirty="0"/>
              <a:t>Recursion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476035F7-7F42-4386-81EF-DDDC98589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049" y="2066507"/>
            <a:ext cx="8973103" cy="3880773"/>
          </a:xfrm>
        </p:spPr>
        <p:txBody>
          <a:bodyPr>
            <a:normAutofit/>
          </a:bodyPr>
          <a:lstStyle/>
          <a:p>
            <a:r>
              <a:rPr lang="en-US" sz="2000" dirty="0"/>
              <a:t>When a function invokes itself, the call is known as a recursive call. </a:t>
            </a:r>
          </a:p>
          <a:p>
            <a:r>
              <a:rPr lang="en-US" sz="2000" dirty="0"/>
              <a:t>Recursion (the ability of a function to call itself) is an alternative control structure to repetition (looping). Rather than use a looping statement to execute a program segment, the program uses a selection statement to determine whether to repeat the code by calling the function again or to stop the process.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04429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76841" y="56519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dirty="0"/>
              <a:t>Recursion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716902" y="1523529"/>
            <a:ext cx="2520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Flowchart for recursion: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374" y="1892861"/>
            <a:ext cx="3317415" cy="378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805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76841" y="56519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dirty="0"/>
              <a:t>Recursion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476035F7-7F42-4386-81EF-DDDC98589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50" y="1403155"/>
            <a:ext cx="8973103" cy="3880773"/>
          </a:xfrm>
        </p:spPr>
        <p:txBody>
          <a:bodyPr>
            <a:normAutofit/>
          </a:bodyPr>
          <a:lstStyle/>
          <a:p>
            <a:r>
              <a:rPr lang="en-US" dirty="0"/>
              <a:t>Each recursive solution has at least two cases: the base case and the general case.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/>
              <a:t>base case </a:t>
            </a:r>
            <a:r>
              <a:rPr lang="en-US" dirty="0"/>
              <a:t>is the one to which we have an answer;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/>
              <a:t>general case </a:t>
            </a:r>
            <a:r>
              <a:rPr lang="en-US" dirty="0"/>
              <a:t>expresses the solution in terms of a call to itself with a smaller version of the problem. Because the general case solves a smaller and smaller version of the original problem, eventually the program reaches the base case, where an answer is known, and the recursion stops. 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82315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76841" y="56519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dirty="0"/>
              <a:t>Recursion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203" y="1457814"/>
            <a:ext cx="775335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961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Recursion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>
          <a:xfrm>
            <a:off x="2514600" y="1600200"/>
            <a:ext cx="7315200" cy="5029200"/>
          </a:xfrm>
        </p:spPr>
        <p:txBody>
          <a:bodyPr/>
          <a:lstStyle/>
          <a:p>
            <a:r>
              <a:rPr lang="en-US" altLang="en-US" dirty="0"/>
              <a:t>Example: factorials</a:t>
            </a:r>
          </a:p>
          <a:p>
            <a:pPr lvl="1"/>
            <a:r>
              <a:rPr lang="en-US" altLang="en-US" sz="2500" dirty="0">
                <a:latin typeface="Lucida Console" panose="020B0609040504020204" pitchFamily="49" charset="0"/>
              </a:rPr>
              <a:t>5! = 5 * 4 * 3 * 2 * 1</a:t>
            </a:r>
          </a:p>
          <a:p>
            <a:pPr lvl="1"/>
            <a:r>
              <a:rPr lang="en-US" altLang="en-US" dirty="0"/>
              <a:t>Notice that</a:t>
            </a:r>
          </a:p>
          <a:p>
            <a:pPr lvl="2"/>
            <a:r>
              <a:rPr lang="en-US" altLang="en-US" sz="2000" dirty="0">
                <a:latin typeface="Lucida Console" panose="020B0609040504020204" pitchFamily="49" charset="0"/>
              </a:rPr>
              <a:t>5! = 5 * 4!</a:t>
            </a:r>
          </a:p>
          <a:p>
            <a:pPr lvl="2"/>
            <a:r>
              <a:rPr lang="en-US" altLang="en-US" sz="2000" dirty="0">
                <a:latin typeface="Lucida Console" panose="020B0609040504020204" pitchFamily="49" charset="0"/>
              </a:rPr>
              <a:t>4! = 4 * 3! ...</a:t>
            </a:r>
          </a:p>
          <a:p>
            <a:pPr lvl="1"/>
            <a:r>
              <a:rPr lang="en-US" altLang="en-US" dirty="0"/>
              <a:t>Can compute factorials recursively </a:t>
            </a:r>
          </a:p>
          <a:p>
            <a:pPr lvl="1"/>
            <a:r>
              <a:rPr lang="en-US" altLang="en-US" dirty="0"/>
              <a:t>Solve base case (</a:t>
            </a:r>
            <a:r>
              <a:rPr lang="en-US" altLang="en-US" sz="2500" dirty="0">
                <a:latin typeface="Lucida Console" panose="020B0609040504020204" pitchFamily="49" charset="0"/>
              </a:rPr>
              <a:t>1! = 0! = 1</a:t>
            </a:r>
            <a:r>
              <a:rPr lang="en-US" altLang="en-US" dirty="0"/>
              <a:t>) then plug in</a:t>
            </a:r>
          </a:p>
          <a:p>
            <a:pPr lvl="2"/>
            <a:r>
              <a:rPr lang="en-US" altLang="en-US" sz="2000" dirty="0">
                <a:latin typeface="Lucida Console" panose="020B0609040504020204" pitchFamily="49" charset="0"/>
              </a:rPr>
              <a:t>2! = 2 * 1! = 2 * 1 = 2;</a:t>
            </a:r>
          </a:p>
          <a:p>
            <a:pPr lvl="2"/>
            <a:r>
              <a:rPr lang="en-US" altLang="en-US" sz="2000" dirty="0">
                <a:latin typeface="Lucida Console" panose="020B0609040504020204" pitchFamily="49" charset="0"/>
              </a:rPr>
              <a:t>3! = 3 * 2! = 3 * 2 = 6;</a:t>
            </a:r>
          </a:p>
        </p:txBody>
      </p:sp>
    </p:spTree>
    <p:extLst>
      <p:ext uri="{BB962C8B-B14F-4D97-AF65-F5344CB8AC3E}">
        <p14:creationId xmlns:p14="http://schemas.microsoft.com/office/powerpoint/2010/main" val="2954416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34605" y="404501"/>
            <a:ext cx="8596668" cy="1320800"/>
          </a:xfrm>
        </p:spPr>
        <p:txBody>
          <a:bodyPr/>
          <a:lstStyle/>
          <a:p>
            <a:pPr>
              <a:defRPr/>
            </a:pPr>
            <a:r>
              <a:rPr lang="en-US" dirty="0"/>
              <a:t>Recursion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>
          <a:xfrm>
            <a:off x="995181" y="1725301"/>
            <a:ext cx="8107823" cy="5029200"/>
          </a:xfrm>
        </p:spPr>
        <p:txBody>
          <a:bodyPr/>
          <a:lstStyle/>
          <a:p>
            <a:r>
              <a:rPr lang="en-US" dirty="0"/>
              <a:t>For example, a classic recursive problem is the factorial. The factorial of a number is defined as the number times the product of all the numbers between itself and 0: N! = N * (N-1)! </a:t>
            </a:r>
          </a:p>
          <a:p>
            <a:r>
              <a:rPr lang="en-US" dirty="0"/>
              <a:t>The factorial of 0 is 1. We have a base case, Factorial (0) is 1, and we have a general case, Factorial (N) is N * Factorial (N-1). An if statement can evaluate N to see if it is 0 (the base case) or greater than 0 (the general case). Because N is clearly getting smaller with each call, the base case is reached. </a:t>
            </a:r>
          </a:p>
        </p:txBody>
      </p:sp>
    </p:spTree>
    <p:extLst>
      <p:ext uri="{BB962C8B-B14F-4D97-AF65-F5344CB8AC3E}">
        <p14:creationId xmlns:p14="http://schemas.microsoft.com/office/powerpoint/2010/main" val="2369190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34605" y="404501"/>
            <a:ext cx="8596668" cy="1320800"/>
          </a:xfrm>
        </p:spPr>
        <p:txBody>
          <a:bodyPr/>
          <a:lstStyle/>
          <a:p>
            <a:pPr>
              <a:defRPr/>
            </a:pPr>
            <a:r>
              <a:rPr lang="en-US" dirty="0"/>
              <a:t>Recursion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EDAA53-089B-429B-801A-066B2C758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12" y="1916181"/>
            <a:ext cx="7884423" cy="423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26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31EEF-F171-42E8-81C1-987893BBB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58E77E-05F0-49F8-96BF-3AD15412A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2540" y="2204002"/>
            <a:ext cx="7977808" cy="3441424"/>
          </a:xfrm>
        </p:spPr>
      </p:pic>
    </p:spTree>
    <p:extLst>
      <p:ext uri="{BB962C8B-B14F-4D97-AF65-F5344CB8AC3E}">
        <p14:creationId xmlns:p14="http://schemas.microsoft.com/office/powerpoint/2010/main" val="31493585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901</TotalTime>
  <Words>707</Words>
  <Application>Microsoft Office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Lucida Console</vt:lpstr>
      <vt:lpstr>Wingdings</vt:lpstr>
      <vt:lpstr>Wingdings 3</vt:lpstr>
      <vt:lpstr>Retrospect</vt:lpstr>
      <vt:lpstr>Recursion in C</vt:lpstr>
      <vt:lpstr>PowerPoint Presentation</vt:lpstr>
      <vt:lpstr>PowerPoint Presentation</vt:lpstr>
      <vt:lpstr>PowerPoint Presentation</vt:lpstr>
      <vt:lpstr>PowerPoint Presentation</vt:lpstr>
      <vt:lpstr>Recursion</vt:lpstr>
      <vt:lpstr>Recursion</vt:lpstr>
      <vt:lpstr>Recursion</vt:lpstr>
      <vt:lpstr>PowerPoint Presentation</vt:lpstr>
      <vt:lpstr>Recursion</vt:lpstr>
      <vt:lpstr>Example Using Recursion: The Fibonacci Series</vt:lpstr>
      <vt:lpstr>Example Using Recursion: The Fibonacci Series</vt:lpstr>
      <vt:lpstr>Recursion vs. Iteration</vt:lpstr>
      <vt:lpstr>Recursion</vt:lpstr>
      <vt:lpstr>Recursion Practice Questions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in C</dc:title>
  <dc:creator>Atiya jokhio</dc:creator>
  <cp:lastModifiedBy>Nida Munawar</cp:lastModifiedBy>
  <cp:revision>74</cp:revision>
  <dcterms:created xsi:type="dcterms:W3CDTF">2020-02-19T14:26:45Z</dcterms:created>
  <dcterms:modified xsi:type="dcterms:W3CDTF">2020-11-11T16:50:59Z</dcterms:modified>
</cp:coreProperties>
</file>