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83" r:id="rId3"/>
    <p:sldId id="284" r:id="rId4"/>
    <p:sldId id="285" r:id="rId5"/>
    <p:sldId id="310" r:id="rId6"/>
    <p:sldId id="314" r:id="rId7"/>
    <p:sldId id="311" r:id="rId8"/>
    <p:sldId id="315" r:id="rId9"/>
    <p:sldId id="286" r:id="rId10"/>
    <p:sldId id="287" r:id="rId11"/>
    <p:sldId id="368" r:id="rId12"/>
    <p:sldId id="288" r:id="rId13"/>
    <p:sldId id="289" r:id="rId14"/>
    <p:sldId id="290" r:id="rId15"/>
    <p:sldId id="367" r:id="rId16"/>
    <p:sldId id="291" r:id="rId17"/>
    <p:sldId id="292" r:id="rId18"/>
    <p:sldId id="293" r:id="rId19"/>
    <p:sldId id="294" r:id="rId20"/>
    <p:sldId id="29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116" d="100"/>
          <a:sy n="116"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8A062-5F81-4D8E-8EE5-47855FF3ECDE}" type="datetimeFigureOut">
              <a:rPr lang="en-US" smtClean="0"/>
              <a:t>10/1/2020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11235-8074-4944-995B-9C7336474C1C}" type="slidenum">
              <a:rPr lang="en-US" smtClean="0"/>
              <a:t>‹#›</a:t>
            </a:fld>
            <a:endParaRPr lang="en-US"/>
          </a:p>
        </p:txBody>
      </p:sp>
    </p:spTree>
    <p:extLst>
      <p:ext uri="{BB962C8B-B14F-4D97-AF65-F5344CB8AC3E}">
        <p14:creationId xmlns:p14="http://schemas.microsoft.com/office/powerpoint/2010/main" val="3713905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0A8CC4-49F0-4A3B-8686-7FAE69D6D647}"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5B46F-DA77-4C2D-9682-402C627AF9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12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A8CC4-49F0-4A3B-8686-7FAE69D6D647}"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5B46F-DA77-4C2D-9682-402C627AF967}" type="slidenum">
              <a:rPr lang="en-US" smtClean="0"/>
              <a:t>‹#›</a:t>
            </a:fld>
            <a:endParaRPr lang="en-US"/>
          </a:p>
        </p:txBody>
      </p:sp>
    </p:spTree>
    <p:extLst>
      <p:ext uri="{BB962C8B-B14F-4D97-AF65-F5344CB8AC3E}">
        <p14:creationId xmlns:p14="http://schemas.microsoft.com/office/powerpoint/2010/main" val="3773991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A8CC4-49F0-4A3B-8686-7FAE69D6D647}"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5B46F-DA77-4C2D-9682-402C627AF967}" type="slidenum">
              <a:rPr lang="en-US" smtClean="0"/>
              <a:t>‹#›</a:t>
            </a:fld>
            <a:endParaRPr lang="en-US"/>
          </a:p>
        </p:txBody>
      </p:sp>
    </p:spTree>
    <p:extLst>
      <p:ext uri="{BB962C8B-B14F-4D97-AF65-F5344CB8AC3E}">
        <p14:creationId xmlns:p14="http://schemas.microsoft.com/office/powerpoint/2010/main" val="138341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SmartArt Placeholder 2"/>
          <p:cNvSpPr>
            <a:spLocks noGrp="1"/>
          </p:cNvSpPr>
          <p:nvPr>
            <p:ph type="dgm" idx="1"/>
          </p:nvPr>
        </p:nvSpPr>
        <p:spPr>
          <a:xfrm>
            <a:off x="609600" y="1600201"/>
            <a:ext cx="10972800" cy="4525963"/>
          </a:xfrm>
        </p:spPr>
        <p:txBody>
          <a:bodyPr rtlCol="0">
            <a:normAutofit/>
          </a:bodyPr>
          <a:lstStyle/>
          <a:p>
            <a:pPr lvl="0"/>
            <a:endParaRPr lang="en-US" noProof="0"/>
          </a:p>
        </p:txBody>
      </p:sp>
      <p:sp>
        <p:nvSpPr>
          <p:cNvPr id="4" name="Date Placeholder 3">
            <a:extLst>
              <a:ext uri="{FF2B5EF4-FFF2-40B4-BE49-F238E27FC236}">
                <a16:creationId xmlns:a16="http://schemas.microsoft.com/office/drawing/2014/main" xmlns="" id="{520E71BD-585C-4871-B270-0342A41F2E77}"/>
              </a:ext>
            </a:extLst>
          </p:cNvPr>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xmlns="" id="{7383519F-B559-4724-BF8A-590785173827}"/>
              </a:ext>
            </a:extLst>
          </p:cNvPr>
          <p:cNvSpPr>
            <a:spLocks noGrp="1"/>
          </p:cNvSpPr>
          <p:nvPr>
            <p:ph type="ftr" sz="quarter" idx="11"/>
          </p:nvPr>
        </p:nvSpPr>
        <p:spPr>
          <a:xfrm>
            <a:off x="4165600" y="6245225"/>
            <a:ext cx="3860800" cy="47625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298A22A3-5B0E-4A15-B5EB-9FD557865C82}"/>
              </a:ext>
            </a:extLst>
          </p:cNvPr>
          <p:cNvSpPr>
            <a:spLocks noGrp="1"/>
          </p:cNvSpPr>
          <p:nvPr>
            <p:ph type="sldNum" sz="quarter" idx="12"/>
          </p:nvPr>
        </p:nvSpPr>
        <p:spPr>
          <a:xfrm>
            <a:off x="8737600" y="6245225"/>
            <a:ext cx="2844800" cy="476250"/>
          </a:xfrm>
        </p:spPr>
        <p:txBody>
          <a:bodyPr/>
          <a:lstStyle>
            <a:lvl1pPr>
              <a:defRPr/>
            </a:lvl1pPr>
          </a:lstStyle>
          <a:p>
            <a:pPr>
              <a:defRPr/>
            </a:pPr>
            <a:fld id="{8C19FDEA-2C72-42C0-A017-CACC56E7D31D}" type="slidenum">
              <a:rPr lang="en-US"/>
              <a:pPr>
                <a:defRPr/>
              </a:pPr>
              <a:t>‹#›</a:t>
            </a:fld>
            <a:endParaRPr lang="en-US"/>
          </a:p>
        </p:txBody>
      </p:sp>
    </p:spTree>
    <p:extLst>
      <p:ext uri="{BB962C8B-B14F-4D97-AF65-F5344CB8AC3E}">
        <p14:creationId xmlns:p14="http://schemas.microsoft.com/office/powerpoint/2010/main" val="1085871919"/>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rtlCol="0">
            <a:normAutofit/>
          </a:bodyPr>
          <a:lstStyle/>
          <a:p>
            <a:pPr lvl="0"/>
            <a:endParaRPr lang="en-US" noProof="0"/>
          </a:p>
        </p:txBody>
      </p:sp>
      <p:sp>
        <p:nvSpPr>
          <p:cNvPr id="4" name="Date Placeholder 3">
            <a:extLst>
              <a:ext uri="{FF2B5EF4-FFF2-40B4-BE49-F238E27FC236}">
                <a16:creationId xmlns:a16="http://schemas.microsoft.com/office/drawing/2014/main" xmlns="" id="{9FDAB87A-E1F8-404E-A810-4BB7690BFB1D}"/>
              </a:ext>
            </a:extLst>
          </p:cNvPr>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xmlns="" id="{28BAEBF2-113C-4037-ACF0-C1EFED250E69}"/>
              </a:ext>
            </a:extLst>
          </p:cNvPr>
          <p:cNvSpPr>
            <a:spLocks noGrp="1"/>
          </p:cNvSpPr>
          <p:nvPr>
            <p:ph type="ftr" sz="quarter" idx="11"/>
          </p:nvPr>
        </p:nvSpPr>
        <p:spPr>
          <a:xfrm>
            <a:off x="4165600" y="6245225"/>
            <a:ext cx="3860800" cy="47625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7413DE0B-FBBB-45E4-AE28-B61948FCAB66}"/>
              </a:ext>
            </a:extLst>
          </p:cNvPr>
          <p:cNvSpPr>
            <a:spLocks noGrp="1"/>
          </p:cNvSpPr>
          <p:nvPr>
            <p:ph type="sldNum" sz="quarter" idx="12"/>
          </p:nvPr>
        </p:nvSpPr>
        <p:spPr>
          <a:xfrm>
            <a:off x="8737600" y="6245225"/>
            <a:ext cx="2844800" cy="476250"/>
          </a:xfrm>
        </p:spPr>
        <p:txBody>
          <a:bodyPr/>
          <a:lstStyle>
            <a:lvl1pPr>
              <a:defRPr/>
            </a:lvl1pPr>
          </a:lstStyle>
          <a:p>
            <a:pPr>
              <a:defRPr/>
            </a:pPr>
            <a:fld id="{6A2FE016-1770-42A5-A68F-0EB8A41E3353}" type="slidenum">
              <a:rPr lang="en-US"/>
              <a:pPr>
                <a:defRPr/>
              </a:pPr>
              <a:t>‹#›</a:t>
            </a:fld>
            <a:endParaRPr lang="en-US"/>
          </a:p>
        </p:txBody>
      </p:sp>
    </p:spTree>
    <p:extLst>
      <p:ext uri="{BB962C8B-B14F-4D97-AF65-F5344CB8AC3E}">
        <p14:creationId xmlns:p14="http://schemas.microsoft.com/office/powerpoint/2010/main" val="247594777"/>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A8CC4-49F0-4A3B-8686-7FAE69D6D647}"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5B46F-DA77-4C2D-9682-402C627AF967}" type="slidenum">
              <a:rPr lang="en-US" smtClean="0"/>
              <a:t>‹#›</a:t>
            </a:fld>
            <a:endParaRPr lang="en-US"/>
          </a:p>
        </p:txBody>
      </p:sp>
    </p:spTree>
    <p:extLst>
      <p:ext uri="{BB962C8B-B14F-4D97-AF65-F5344CB8AC3E}">
        <p14:creationId xmlns:p14="http://schemas.microsoft.com/office/powerpoint/2010/main" val="234167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A8CC4-49F0-4A3B-8686-7FAE69D6D647}"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5B46F-DA77-4C2D-9682-402C627AF9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82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0A8CC4-49F0-4A3B-8686-7FAE69D6D647}"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5B46F-DA77-4C2D-9682-402C627AF967}" type="slidenum">
              <a:rPr lang="en-US" smtClean="0"/>
              <a:t>‹#›</a:t>
            </a:fld>
            <a:endParaRPr lang="en-US"/>
          </a:p>
        </p:txBody>
      </p:sp>
    </p:spTree>
    <p:extLst>
      <p:ext uri="{BB962C8B-B14F-4D97-AF65-F5344CB8AC3E}">
        <p14:creationId xmlns:p14="http://schemas.microsoft.com/office/powerpoint/2010/main" val="2024507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0A8CC4-49F0-4A3B-8686-7FAE69D6D647}" type="datetimeFigureOut">
              <a:rPr lang="en-US" smtClean="0"/>
              <a:t>10/1/2020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15B46F-DA77-4C2D-9682-402C627AF967}" type="slidenum">
              <a:rPr lang="en-US" smtClean="0"/>
              <a:t>‹#›</a:t>
            </a:fld>
            <a:endParaRPr lang="en-US"/>
          </a:p>
        </p:txBody>
      </p:sp>
    </p:spTree>
    <p:extLst>
      <p:ext uri="{BB962C8B-B14F-4D97-AF65-F5344CB8AC3E}">
        <p14:creationId xmlns:p14="http://schemas.microsoft.com/office/powerpoint/2010/main" val="3542071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0A8CC4-49F0-4A3B-8686-7FAE69D6D647}" type="datetimeFigureOut">
              <a:rPr lang="en-US" smtClean="0"/>
              <a:t>10/1/2020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15B46F-DA77-4C2D-9682-402C627AF967}" type="slidenum">
              <a:rPr lang="en-US" smtClean="0"/>
              <a:t>‹#›</a:t>
            </a:fld>
            <a:endParaRPr lang="en-US"/>
          </a:p>
        </p:txBody>
      </p:sp>
    </p:spTree>
    <p:extLst>
      <p:ext uri="{BB962C8B-B14F-4D97-AF65-F5344CB8AC3E}">
        <p14:creationId xmlns:p14="http://schemas.microsoft.com/office/powerpoint/2010/main" val="35321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0A8CC4-49F0-4A3B-8686-7FAE69D6D647}" type="datetimeFigureOut">
              <a:rPr lang="en-US" smtClean="0"/>
              <a:t>10/1/2020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15B46F-DA77-4C2D-9682-402C627AF967}" type="slidenum">
              <a:rPr lang="en-US" smtClean="0"/>
              <a:t>‹#›</a:t>
            </a:fld>
            <a:endParaRPr lang="en-US"/>
          </a:p>
        </p:txBody>
      </p:sp>
    </p:spTree>
    <p:extLst>
      <p:ext uri="{BB962C8B-B14F-4D97-AF65-F5344CB8AC3E}">
        <p14:creationId xmlns:p14="http://schemas.microsoft.com/office/powerpoint/2010/main" val="22036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10A8CC4-49F0-4A3B-8686-7FAE69D6D647}" type="datetimeFigureOut">
              <a:rPr lang="en-US" smtClean="0"/>
              <a:t>10/1/2020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15B46F-DA77-4C2D-9682-402C627AF967}" type="slidenum">
              <a:rPr lang="en-US" smtClean="0"/>
              <a:t>‹#›</a:t>
            </a:fld>
            <a:endParaRPr lang="en-US"/>
          </a:p>
        </p:txBody>
      </p:sp>
    </p:spTree>
    <p:extLst>
      <p:ext uri="{BB962C8B-B14F-4D97-AF65-F5344CB8AC3E}">
        <p14:creationId xmlns:p14="http://schemas.microsoft.com/office/powerpoint/2010/main" val="206598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0A8CC4-49F0-4A3B-8686-7FAE69D6D647}"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5B46F-DA77-4C2D-9682-402C627AF967}" type="slidenum">
              <a:rPr lang="en-US" smtClean="0"/>
              <a:t>‹#›</a:t>
            </a:fld>
            <a:endParaRPr lang="en-US"/>
          </a:p>
        </p:txBody>
      </p:sp>
    </p:spTree>
    <p:extLst>
      <p:ext uri="{BB962C8B-B14F-4D97-AF65-F5344CB8AC3E}">
        <p14:creationId xmlns:p14="http://schemas.microsoft.com/office/powerpoint/2010/main" val="2254482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10A8CC4-49F0-4A3B-8686-7FAE69D6D647}" type="datetimeFigureOut">
              <a:rPr lang="en-US" smtClean="0"/>
              <a:t>10/1/2020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15B46F-DA77-4C2D-9682-402C627AF96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1982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xmlns="" id="{7ABAC14B-FD32-4A57-9B11-072DB6B01D37}"/>
              </a:ext>
            </a:extLst>
          </p:cNvPr>
          <p:cNvSpPr txBox="1">
            <a:spLocks noChangeArrowheads="1"/>
          </p:cNvSpPr>
          <p:nvPr/>
        </p:nvSpPr>
        <p:spPr>
          <a:xfrm>
            <a:off x="1048396" y="2438400"/>
            <a:ext cx="8596668"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4000" b="1" dirty="0">
                <a:solidFill>
                  <a:schemeClr val="accent1">
                    <a:lumMod val="50000"/>
                  </a:schemeClr>
                </a:solidFill>
              </a:rPr>
              <a:t>Programming Or Implementation Phase</a:t>
            </a:r>
            <a:r>
              <a:rPr lang="en-US" sz="4000" dirty="0">
                <a:solidFill>
                  <a:schemeClr val="accent1">
                    <a:lumMod val="50000"/>
                  </a:schemeClr>
                </a:solidFill>
              </a:rPr>
              <a:t> </a:t>
            </a:r>
          </a:p>
        </p:txBody>
      </p:sp>
      <p:sp>
        <p:nvSpPr>
          <p:cNvPr id="3" name="Rectangle 2">
            <a:extLst>
              <a:ext uri="{FF2B5EF4-FFF2-40B4-BE49-F238E27FC236}">
                <a16:creationId xmlns:a16="http://schemas.microsoft.com/office/drawing/2014/main" xmlns="" id="{52A4C756-17B5-4A31-B4E6-173D252CA7A4}"/>
              </a:ext>
            </a:extLst>
          </p:cNvPr>
          <p:cNvSpPr txBox="1">
            <a:spLocks noChangeArrowheads="1"/>
          </p:cNvSpPr>
          <p:nvPr/>
        </p:nvSpPr>
        <p:spPr>
          <a:xfrm>
            <a:off x="-1211099" y="4896678"/>
            <a:ext cx="8596668"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3200" b="1" dirty="0">
                <a:solidFill>
                  <a:schemeClr val="tx1"/>
                </a:solidFill>
              </a:rPr>
              <a:t>By: Nida Munawar</a:t>
            </a:r>
            <a:endParaRPr lang="en-US" sz="3200" dirty="0">
              <a:solidFill>
                <a:schemeClr val="tx1"/>
              </a:solidFill>
            </a:endParaRPr>
          </a:p>
        </p:txBody>
      </p:sp>
    </p:spTree>
    <p:extLst>
      <p:ext uri="{BB962C8B-B14F-4D97-AF65-F5344CB8AC3E}">
        <p14:creationId xmlns:p14="http://schemas.microsoft.com/office/powerpoint/2010/main" val="1719879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xmlns="" id="{9A14EE30-1DAB-4C0B-BECB-6D63BE939F66}"/>
              </a:ext>
            </a:extLst>
          </p:cNvPr>
          <p:cNvSpPr>
            <a:spLocks noGrp="1" noChangeArrowheads="1"/>
          </p:cNvSpPr>
          <p:nvPr>
            <p:ph type="title"/>
          </p:nvPr>
        </p:nvSpPr>
        <p:spPr>
          <a:xfrm>
            <a:off x="677334" y="530087"/>
            <a:ext cx="8596668" cy="1320800"/>
          </a:xfrm>
        </p:spPr>
        <p:txBody>
          <a:bodyPr>
            <a:normAutofit fontScale="90000"/>
          </a:bodyPr>
          <a:lstStyle/>
          <a:p>
            <a:pPr>
              <a:defRPr/>
            </a:pPr>
            <a:r>
              <a:rPr lang="en-US" b="1" dirty="0">
                <a:solidFill>
                  <a:schemeClr val="tx1">
                    <a:lumMod val="95000"/>
                    <a:lumOff val="5000"/>
                  </a:schemeClr>
                </a:solidFill>
              </a:rPr>
              <a:t>Programming Or Implementation Phase</a:t>
            </a:r>
          </a:p>
        </p:txBody>
      </p:sp>
      <p:sp>
        <p:nvSpPr>
          <p:cNvPr id="39939" name="Rectangle 3">
            <a:extLst>
              <a:ext uri="{FF2B5EF4-FFF2-40B4-BE49-F238E27FC236}">
                <a16:creationId xmlns:a16="http://schemas.microsoft.com/office/drawing/2014/main" xmlns="" id="{D919465A-5CBA-4E2B-B4EB-22AC48318804}"/>
              </a:ext>
            </a:extLst>
          </p:cNvPr>
          <p:cNvSpPr>
            <a:spLocks noGrp="1" noChangeArrowheads="1"/>
          </p:cNvSpPr>
          <p:nvPr>
            <p:ph idx="1"/>
          </p:nvPr>
        </p:nvSpPr>
        <p:spPr>
          <a:xfrm>
            <a:off x="902621" y="1975058"/>
            <a:ext cx="8596668" cy="3880773"/>
          </a:xfrm>
        </p:spPr>
        <p:txBody>
          <a:bodyPr rtlCol="0">
            <a:normAutofit/>
          </a:bodyPr>
          <a:lstStyle/>
          <a:p>
            <a:pPr>
              <a:buFont typeface="Wingdings" panose="05000000000000000000" pitchFamily="2" charset="2"/>
              <a:buChar char="ü"/>
              <a:defRPr/>
            </a:pPr>
            <a:r>
              <a:rPr lang="en-US" sz="2800" dirty="0">
                <a:solidFill>
                  <a:schemeClr val="tx1"/>
                </a:solidFill>
              </a:rPr>
              <a:t>Machine Language</a:t>
            </a:r>
          </a:p>
          <a:p>
            <a:pPr marL="324612" lvl="1" indent="-342900">
              <a:buFont typeface="Arial" panose="020B0604020202020204" pitchFamily="34" charset="0"/>
              <a:buChar char="•"/>
              <a:defRPr/>
            </a:pPr>
            <a:r>
              <a:rPr lang="en-US" sz="2400" dirty="0">
                <a:solidFill>
                  <a:schemeClr val="tx1"/>
                </a:solidFill>
              </a:rPr>
              <a:t>Machine language uses number to represent letters, alphabets or special character that are used to represent bit pattern.</a:t>
            </a:r>
          </a:p>
          <a:p>
            <a:pPr marL="324612" lvl="1" indent="-342900">
              <a:buFont typeface="Arial" panose="020B0604020202020204" pitchFamily="34" charset="0"/>
              <a:buChar char="•"/>
              <a:defRPr/>
            </a:pPr>
            <a:r>
              <a:rPr lang="en-US" sz="2400" dirty="0">
                <a:solidFill>
                  <a:schemeClr val="tx1"/>
                </a:solidFill>
              </a:rPr>
              <a:t>Example: </a:t>
            </a:r>
          </a:p>
          <a:p>
            <a:pPr marL="822960" lvl="2" indent="0">
              <a:buNone/>
              <a:defRPr/>
            </a:pPr>
            <a:r>
              <a:rPr lang="en-US" sz="2000" dirty="0">
                <a:solidFill>
                  <a:schemeClr val="tx1"/>
                </a:solidFill>
              </a:rPr>
              <a:t>an instruction to add regular pay to overtime pay, yielding total pay might be written in machine language as follows:</a:t>
            </a:r>
          </a:p>
          <a:p>
            <a:pPr marL="0" indent="0">
              <a:buNone/>
              <a:defRPr/>
            </a:pPr>
            <a:r>
              <a:rPr lang="en-US" sz="2800" dirty="0">
                <a:solidFill>
                  <a:schemeClr val="tx1"/>
                </a:solidFill>
              </a:rPr>
              <a:t>					16   128   64   8</a:t>
            </a:r>
          </a:p>
          <a:p>
            <a:pPr marL="822960" lvl="2" indent="0">
              <a:buNone/>
              <a:defRPr/>
            </a:pPr>
            <a:r>
              <a:rPr lang="en-US" sz="2000" dirty="0">
                <a:solidFill>
                  <a:schemeClr val="tx1"/>
                </a:solidFill>
              </a:rPr>
              <a:t>in which 16 is a code that mean ADD to the computer. The 128 and 64 are addresses or location at which regular pay and overtime pay are stored. The 8 represents the storage location for the total pay.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6A7106-9BCD-4126-AA2E-C428A20D263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8CA94F89-2C2F-4B0A-9379-9224C03842A9}"/>
              </a:ext>
            </a:extLst>
          </p:cNvPr>
          <p:cNvPicPr>
            <a:picLocks noGrp="1" noChangeAspect="1"/>
          </p:cNvPicPr>
          <p:nvPr>
            <p:ph idx="1"/>
          </p:nvPr>
        </p:nvPicPr>
        <p:blipFill>
          <a:blip r:embed="rId2"/>
          <a:stretch>
            <a:fillRect/>
          </a:stretch>
        </p:blipFill>
        <p:spPr>
          <a:xfrm>
            <a:off x="2286000" y="2043113"/>
            <a:ext cx="7815263" cy="3629025"/>
          </a:xfrm>
        </p:spPr>
      </p:pic>
    </p:spTree>
    <p:extLst>
      <p:ext uri="{BB962C8B-B14F-4D97-AF65-F5344CB8AC3E}">
        <p14:creationId xmlns:p14="http://schemas.microsoft.com/office/powerpoint/2010/main" val="3204830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xmlns="" id="{2B60AF7F-AC0A-4E25-9506-5FD495AD8521}"/>
              </a:ext>
            </a:extLst>
          </p:cNvPr>
          <p:cNvSpPr>
            <a:spLocks noGrp="1" noChangeArrowheads="1"/>
          </p:cNvSpPr>
          <p:nvPr>
            <p:ph type="title"/>
          </p:nvPr>
        </p:nvSpPr>
        <p:spPr/>
        <p:txBody>
          <a:bodyPr>
            <a:normAutofit/>
          </a:bodyPr>
          <a:lstStyle/>
          <a:p>
            <a:pPr>
              <a:defRPr/>
            </a:pPr>
            <a:r>
              <a:rPr lang="en-US" b="1" dirty="0">
                <a:solidFill>
                  <a:schemeClr val="tx1">
                    <a:lumMod val="95000"/>
                    <a:lumOff val="5000"/>
                  </a:schemeClr>
                </a:solidFill>
              </a:rPr>
              <a:t>Programming Or Implementation Phase</a:t>
            </a:r>
          </a:p>
        </p:txBody>
      </p:sp>
      <p:sp>
        <p:nvSpPr>
          <p:cNvPr id="40963" name="Rectangle 3">
            <a:extLst>
              <a:ext uri="{FF2B5EF4-FFF2-40B4-BE49-F238E27FC236}">
                <a16:creationId xmlns:a16="http://schemas.microsoft.com/office/drawing/2014/main" xmlns="" id="{3163B37C-B6D8-4DD8-93D3-E8171F80DA2C}"/>
              </a:ext>
            </a:extLst>
          </p:cNvPr>
          <p:cNvSpPr>
            <a:spLocks noGrp="1" noChangeArrowheads="1"/>
          </p:cNvSpPr>
          <p:nvPr>
            <p:ph idx="1"/>
          </p:nvPr>
        </p:nvSpPr>
        <p:spPr>
          <a:xfrm>
            <a:off x="809856" y="1930400"/>
            <a:ext cx="8596668" cy="3880773"/>
          </a:xfrm>
        </p:spPr>
        <p:txBody>
          <a:bodyPr rtlCol="0">
            <a:normAutofit/>
          </a:bodyPr>
          <a:lstStyle/>
          <a:p>
            <a:pPr marL="0" indent="0">
              <a:buNone/>
              <a:defRPr/>
            </a:pPr>
            <a:r>
              <a:rPr lang="en-US" dirty="0">
                <a:solidFill>
                  <a:schemeClr val="tx1"/>
                </a:solidFill>
              </a:rPr>
              <a:t>Sometimes, bit pattern that represent letters and alphabets are used for coding.</a:t>
            </a:r>
          </a:p>
          <a:p>
            <a:pPr marL="0" lvl="1" indent="0">
              <a:buNone/>
              <a:defRPr/>
            </a:pPr>
            <a:r>
              <a:rPr lang="en-US" dirty="0">
                <a:solidFill>
                  <a:schemeClr val="tx1"/>
                </a:solidFill>
              </a:rPr>
              <a:t>Example:</a:t>
            </a:r>
          </a:p>
          <a:p>
            <a:pPr marL="0" indent="0">
              <a:buNone/>
              <a:defRPr/>
            </a:pPr>
            <a:r>
              <a:rPr lang="en-US" dirty="0">
                <a:solidFill>
                  <a:schemeClr val="tx1"/>
                </a:solidFill>
              </a:rPr>
              <a:t>		</a:t>
            </a:r>
            <a:r>
              <a:rPr lang="en-US" sz="2400" dirty="0">
                <a:solidFill>
                  <a:schemeClr val="tx1"/>
                </a:solidFill>
              </a:rPr>
              <a:t>Instead of:    16          128              64             8</a:t>
            </a:r>
          </a:p>
          <a:p>
            <a:pPr marL="0" indent="0">
              <a:buNone/>
              <a:defRPr/>
            </a:pPr>
            <a:r>
              <a:rPr lang="en-US" sz="2400" dirty="0">
                <a:solidFill>
                  <a:schemeClr val="tx1"/>
                </a:solidFill>
              </a:rPr>
              <a:t>		Use:          10000   10000000   1000000   1000</a:t>
            </a:r>
          </a:p>
          <a:p>
            <a:pPr marL="0" lvl="1" indent="0">
              <a:buNone/>
              <a:defRPr/>
            </a:pPr>
            <a:endParaRPr lang="en-US" dirty="0">
              <a:solidFill>
                <a:schemeClr val="tx1"/>
              </a:solidFill>
            </a:endParaRPr>
          </a:p>
          <a:p>
            <a:pPr marL="0" lvl="1" indent="0">
              <a:buNone/>
              <a:defRPr/>
            </a:pPr>
            <a:r>
              <a:rPr lang="en-US" dirty="0">
                <a:solidFill>
                  <a:schemeClr val="tx1"/>
                </a:solidFill>
              </a:rPr>
              <a:t>This representation is ideal for a computer but difficult and tedious to the programmer to write a lengthy program.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xmlns="" id="{8ECB31BA-1E91-41DA-8345-9635A0167356}"/>
              </a:ext>
            </a:extLst>
          </p:cNvPr>
          <p:cNvSpPr>
            <a:spLocks noGrp="1" noChangeArrowheads="1"/>
          </p:cNvSpPr>
          <p:nvPr>
            <p:ph type="title"/>
          </p:nvPr>
        </p:nvSpPr>
        <p:spPr/>
        <p:txBody>
          <a:bodyPr>
            <a:normAutofit/>
          </a:bodyPr>
          <a:lstStyle/>
          <a:p>
            <a:pPr>
              <a:defRPr/>
            </a:pPr>
            <a:r>
              <a:rPr lang="en-US" b="1" dirty="0">
                <a:solidFill>
                  <a:schemeClr val="tx1">
                    <a:lumMod val="95000"/>
                    <a:lumOff val="5000"/>
                  </a:schemeClr>
                </a:solidFill>
              </a:rPr>
              <a:t>Programming Or Implementation Phase</a:t>
            </a:r>
          </a:p>
        </p:txBody>
      </p:sp>
      <p:sp>
        <p:nvSpPr>
          <p:cNvPr id="41987" name="Rectangle 3">
            <a:extLst>
              <a:ext uri="{FF2B5EF4-FFF2-40B4-BE49-F238E27FC236}">
                <a16:creationId xmlns:a16="http://schemas.microsoft.com/office/drawing/2014/main" xmlns="" id="{1BD7E904-B1A4-4E27-BBD5-5F9D52828C1A}"/>
              </a:ext>
            </a:extLst>
          </p:cNvPr>
          <p:cNvSpPr>
            <a:spLocks noGrp="1" noChangeArrowheads="1"/>
          </p:cNvSpPr>
          <p:nvPr>
            <p:ph idx="1"/>
          </p:nvPr>
        </p:nvSpPr>
        <p:spPr>
          <a:xfrm>
            <a:off x="889369" y="1630502"/>
            <a:ext cx="8996753" cy="4419115"/>
          </a:xfrm>
        </p:spPr>
        <p:txBody>
          <a:bodyPr rtlCol="0">
            <a:normAutofit fontScale="92500" lnSpcReduction="10000"/>
          </a:bodyPr>
          <a:lstStyle/>
          <a:p>
            <a:pPr>
              <a:buFont typeface="Wingdings" panose="05000000000000000000" pitchFamily="2" charset="2"/>
              <a:buChar char="ü"/>
              <a:defRPr/>
            </a:pPr>
            <a:r>
              <a:rPr lang="en-US" sz="2400" b="1" dirty="0">
                <a:solidFill>
                  <a:schemeClr val="tx1"/>
                </a:solidFill>
              </a:rPr>
              <a:t>Symbolic Language or Assembly Language</a:t>
            </a:r>
          </a:p>
          <a:p>
            <a:pPr marL="0" indent="0">
              <a:buNone/>
              <a:defRPr/>
            </a:pPr>
            <a:endParaRPr lang="en-US" sz="400" dirty="0">
              <a:solidFill>
                <a:schemeClr val="tx1"/>
              </a:solidFill>
            </a:endParaRPr>
          </a:p>
          <a:p>
            <a:pPr marL="0" lvl="1" indent="0">
              <a:buNone/>
              <a:defRPr/>
            </a:pPr>
            <a:r>
              <a:rPr lang="en-US" sz="2000" dirty="0">
                <a:solidFill>
                  <a:schemeClr val="tx1"/>
                </a:solidFill>
              </a:rPr>
              <a:t>A symbolic language or assembly language is closely related to machine language in that, one symbolic instruction will translate into one machine-language instruction.</a:t>
            </a:r>
          </a:p>
          <a:p>
            <a:pPr marL="0" lvl="1" indent="0">
              <a:buNone/>
              <a:defRPr/>
            </a:pPr>
            <a:r>
              <a:rPr lang="en-US" sz="2000" dirty="0">
                <a:solidFill>
                  <a:schemeClr val="tx1"/>
                </a:solidFill>
              </a:rPr>
              <a:t>Contain fewer symbols, and these symbols may be letters and special characters, as well as numbers.</a:t>
            </a:r>
          </a:p>
          <a:p>
            <a:pPr marL="0" lvl="1" indent="0">
              <a:buNone/>
              <a:defRPr/>
            </a:pPr>
            <a:r>
              <a:rPr lang="en-US" sz="2000" dirty="0">
                <a:solidFill>
                  <a:schemeClr val="tx1"/>
                </a:solidFill>
              </a:rPr>
              <a:t>As example, a machine language instruction</a:t>
            </a:r>
          </a:p>
          <a:p>
            <a:pPr marL="0" indent="0">
              <a:buNone/>
              <a:defRPr/>
            </a:pPr>
            <a:r>
              <a:rPr lang="en-US" sz="2400" dirty="0">
                <a:solidFill>
                  <a:schemeClr val="tx1"/>
                </a:solidFill>
              </a:rPr>
              <a:t>			16   128   64   8</a:t>
            </a:r>
          </a:p>
          <a:p>
            <a:pPr marL="0" indent="0">
              <a:buNone/>
              <a:defRPr/>
            </a:pPr>
            <a:r>
              <a:rPr lang="en-US" sz="2400" dirty="0">
                <a:solidFill>
                  <a:schemeClr val="tx1"/>
                </a:solidFill>
              </a:rPr>
              <a:t>		can be rewritten in assembly language as</a:t>
            </a:r>
          </a:p>
          <a:p>
            <a:pPr marL="0" indent="0">
              <a:buNone/>
              <a:defRPr/>
            </a:pPr>
            <a:r>
              <a:rPr lang="en-US" sz="2400" dirty="0">
                <a:solidFill>
                  <a:schemeClr val="tx1"/>
                </a:solidFill>
              </a:rPr>
              <a:t>			ADD   LOC1   LOC2   LOC3</a:t>
            </a:r>
          </a:p>
          <a:p>
            <a:pPr marL="0" indent="0">
              <a:buNone/>
              <a:defRPr/>
            </a:pPr>
            <a:endParaRPr lang="en-US" sz="2400" dirty="0">
              <a:solidFill>
                <a:schemeClr val="tx1"/>
              </a:solidFill>
            </a:endParaRPr>
          </a:p>
          <a:p>
            <a:pPr marL="0" lvl="1" indent="0">
              <a:buNone/>
              <a:defRPr/>
            </a:pPr>
            <a:r>
              <a:rPr lang="en-US" sz="2000" dirty="0">
                <a:solidFill>
                  <a:schemeClr val="tx1"/>
                </a:solidFill>
              </a:rPr>
              <a:t>Which means, add content of location LOC1 to location LOC2 and put the result   in location LOC3.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xmlns="" id="{BBCC962F-245D-4667-A646-D41E85542327}"/>
              </a:ext>
            </a:extLst>
          </p:cNvPr>
          <p:cNvSpPr>
            <a:spLocks noGrp="1" noChangeArrowheads="1"/>
          </p:cNvSpPr>
          <p:nvPr>
            <p:ph type="title"/>
          </p:nvPr>
        </p:nvSpPr>
        <p:spPr/>
        <p:txBody>
          <a:bodyPr>
            <a:normAutofit/>
          </a:bodyPr>
          <a:lstStyle/>
          <a:p>
            <a:pPr>
              <a:defRPr/>
            </a:pPr>
            <a:r>
              <a:rPr lang="en-US" b="1" dirty="0">
                <a:solidFill>
                  <a:schemeClr val="tx1">
                    <a:lumMod val="95000"/>
                    <a:lumOff val="5000"/>
                  </a:schemeClr>
                </a:solidFill>
              </a:rPr>
              <a:t>Programming Or Implementation Phase</a:t>
            </a:r>
          </a:p>
        </p:txBody>
      </p:sp>
      <p:sp>
        <p:nvSpPr>
          <p:cNvPr id="43011" name="Rectangle 3">
            <a:extLst>
              <a:ext uri="{FF2B5EF4-FFF2-40B4-BE49-F238E27FC236}">
                <a16:creationId xmlns:a16="http://schemas.microsoft.com/office/drawing/2014/main" xmlns="" id="{725A0E5D-B4F1-41B2-9B5C-320786F15B2B}"/>
              </a:ext>
            </a:extLst>
          </p:cNvPr>
          <p:cNvSpPr>
            <a:spLocks noGrp="1" noChangeArrowheads="1"/>
          </p:cNvSpPr>
          <p:nvPr>
            <p:ph idx="1"/>
          </p:nvPr>
        </p:nvSpPr>
        <p:spPr>
          <a:xfrm>
            <a:off x="862865" y="1930400"/>
            <a:ext cx="8596668" cy="3880773"/>
          </a:xfrm>
        </p:spPr>
        <p:txBody>
          <a:bodyPr rtlCol="0">
            <a:normAutofit/>
          </a:bodyPr>
          <a:lstStyle/>
          <a:p>
            <a:pPr>
              <a:buFont typeface="Wingdings" panose="05000000000000000000" pitchFamily="2" charset="2"/>
              <a:buChar char="ü"/>
              <a:defRPr/>
            </a:pPr>
            <a:r>
              <a:rPr lang="en-US" sz="2400" b="1" dirty="0">
                <a:solidFill>
                  <a:schemeClr val="tx1"/>
                </a:solidFill>
              </a:rPr>
              <a:t>Procedure – Oriented Language</a:t>
            </a:r>
            <a:endParaRPr lang="en-US" sz="2400" dirty="0">
              <a:solidFill>
                <a:schemeClr val="tx1"/>
              </a:solidFill>
            </a:endParaRPr>
          </a:p>
          <a:p>
            <a:pPr marL="324612" lvl="1" indent="-342900">
              <a:buFont typeface="Wingdings" panose="05000000000000000000" pitchFamily="2" charset="2"/>
              <a:buChar char="§"/>
              <a:defRPr/>
            </a:pPr>
            <a:r>
              <a:rPr lang="en-US" sz="2000" dirty="0">
                <a:solidFill>
                  <a:schemeClr val="tx1"/>
                </a:solidFill>
              </a:rPr>
              <a:t>Programmer has to know the computer hardware before he can write program in machine and assembly language. It means the language is machine dependent.</a:t>
            </a:r>
          </a:p>
          <a:p>
            <a:pPr marL="324612" lvl="1" indent="-342900">
              <a:buFont typeface="Wingdings" panose="05000000000000000000" pitchFamily="2" charset="2"/>
              <a:buChar char="§"/>
              <a:defRPr/>
            </a:pPr>
            <a:r>
              <a:rPr lang="en-US" sz="2000" dirty="0">
                <a:solidFill>
                  <a:schemeClr val="tx1"/>
                </a:solidFill>
              </a:rPr>
              <a:t>Using procedure – oriented language, the programmer can run the program in any computer hardware.</a:t>
            </a:r>
          </a:p>
          <a:p>
            <a:pPr marL="324612" lvl="1" indent="-342900">
              <a:buFont typeface="Wingdings" panose="05000000000000000000" pitchFamily="2" charset="2"/>
              <a:buChar char="§"/>
              <a:defRPr/>
            </a:pPr>
            <a:r>
              <a:rPr lang="en-US" sz="2000" dirty="0">
                <a:solidFill>
                  <a:schemeClr val="tx1"/>
                </a:solidFill>
              </a:rPr>
              <a:t>A special program called a </a:t>
            </a:r>
            <a:r>
              <a:rPr lang="en-US" sz="2000" i="1" dirty="0">
                <a:solidFill>
                  <a:schemeClr val="tx1"/>
                </a:solidFill>
              </a:rPr>
              <a:t>compiler</a:t>
            </a:r>
            <a:r>
              <a:rPr lang="en-US" sz="2000" dirty="0">
                <a:solidFill>
                  <a:schemeClr val="tx1"/>
                </a:solidFill>
              </a:rPr>
              <a:t> will translate program written using procedure – oriented language to machine language.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21BDE0-9543-44D6-9E30-A887E959114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85F9C152-236D-4304-837C-73B286476331}"/>
              </a:ext>
            </a:extLst>
          </p:cNvPr>
          <p:cNvPicPr>
            <a:picLocks noGrp="1" noChangeAspect="1"/>
          </p:cNvPicPr>
          <p:nvPr>
            <p:ph idx="1"/>
          </p:nvPr>
        </p:nvPicPr>
        <p:blipFill>
          <a:blip r:embed="rId2"/>
          <a:stretch>
            <a:fillRect/>
          </a:stretch>
        </p:blipFill>
        <p:spPr>
          <a:xfrm>
            <a:off x="1097280" y="1846263"/>
            <a:ext cx="8861108" cy="4022725"/>
          </a:xfrm>
        </p:spPr>
      </p:pic>
    </p:spTree>
    <p:extLst>
      <p:ext uri="{BB962C8B-B14F-4D97-AF65-F5344CB8AC3E}">
        <p14:creationId xmlns:p14="http://schemas.microsoft.com/office/powerpoint/2010/main" val="2826467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xmlns="" id="{8C2C9DA9-1F39-4A1C-8D55-D12E9650E75F}"/>
              </a:ext>
            </a:extLst>
          </p:cNvPr>
          <p:cNvSpPr>
            <a:spLocks noGrp="1" noChangeArrowheads="1"/>
          </p:cNvSpPr>
          <p:nvPr>
            <p:ph type="title"/>
          </p:nvPr>
        </p:nvSpPr>
        <p:spPr/>
        <p:txBody>
          <a:bodyPr>
            <a:normAutofit/>
          </a:bodyPr>
          <a:lstStyle/>
          <a:p>
            <a:pPr>
              <a:defRPr/>
            </a:pPr>
            <a:r>
              <a:rPr lang="en-US" b="1" dirty="0">
                <a:solidFill>
                  <a:schemeClr val="tx1">
                    <a:lumMod val="95000"/>
                    <a:lumOff val="5000"/>
                  </a:schemeClr>
                </a:solidFill>
              </a:rPr>
              <a:t>Programming Or Implementation Phase</a:t>
            </a:r>
          </a:p>
        </p:txBody>
      </p:sp>
      <p:sp>
        <p:nvSpPr>
          <p:cNvPr id="44035" name="Rectangle 3">
            <a:extLst>
              <a:ext uri="{FF2B5EF4-FFF2-40B4-BE49-F238E27FC236}">
                <a16:creationId xmlns:a16="http://schemas.microsoft.com/office/drawing/2014/main" xmlns="" id="{50DB2A4E-575B-433E-BCC4-84148E71205C}"/>
              </a:ext>
            </a:extLst>
          </p:cNvPr>
          <p:cNvSpPr>
            <a:spLocks noGrp="1" noChangeArrowheads="1"/>
          </p:cNvSpPr>
          <p:nvPr>
            <p:ph idx="1"/>
          </p:nvPr>
        </p:nvSpPr>
        <p:spPr>
          <a:xfrm>
            <a:off x="1048394" y="2094328"/>
            <a:ext cx="8596668" cy="3880773"/>
          </a:xfrm>
        </p:spPr>
        <p:txBody>
          <a:bodyPr rtlCol="0">
            <a:normAutofit/>
          </a:bodyPr>
          <a:lstStyle/>
          <a:p>
            <a:pPr>
              <a:buFont typeface="Wingdings" panose="05000000000000000000" pitchFamily="2" charset="2"/>
              <a:buChar char="§"/>
              <a:defRPr/>
            </a:pPr>
            <a:r>
              <a:rPr lang="en-US" sz="2800" dirty="0"/>
              <a:t>Some example of the language: </a:t>
            </a:r>
          </a:p>
          <a:p>
            <a:pPr marL="324612" lvl="1" indent="-342900">
              <a:buFont typeface="Wingdings" panose="05000000000000000000" pitchFamily="2" charset="2"/>
              <a:buChar char="§"/>
              <a:defRPr/>
            </a:pPr>
            <a:r>
              <a:rPr lang="en-US" sz="2400" dirty="0"/>
              <a:t>COBOL (</a:t>
            </a:r>
            <a:r>
              <a:rPr lang="en-US" sz="2400" dirty="0" err="1"/>
              <a:t>COmmon</a:t>
            </a:r>
            <a:r>
              <a:rPr lang="en-US" sz="2400" dirty="0"/>
              <a:t> Business Oriented Language)</a:t>
            </a:r>
          </a:p>
          <a:p>
            <a:pPr marL="324612" lvl="1" indent="-342900">
              <a:buFont typeface="Wingdings" panose="05000000000000000000" pitchFamily="2" charset="2"/>
              <a:buChar char="§"/>
              <a:defRPr/>
            </a:pPr>
            <a:r>
              <a:rPr lang="en-US" sz="2400" dirty="0"/>
              <a:t>FORTRAN (</a:t>
            </a:r>
            <a:r>
              <a:rPr lang="en-US" sz="2400" dirty="0" err="1"/>
              <a:t>FORmula</a:t>
            </a:r>
            <a:r>
              <a:rPr lang="en-US" sz="2400" dirty="0"/>
              <a:t> </a:t>
            </a:r>
            <a:r>
              <a:rPr lang="en-US" sz="2400" dirty="0" err="1"/>
              <a:t>TRANslation</a:t>
            </a:r>
            <a:r>
              <a:rPr lang="en-US" sz="2400" dirty="0"/>
              <a:t>)</a:t>
            </a:r>
          </a:p>
          <a:p>
            <a:pPr marL="324612" lvl="1" indent="-342900">
              <a:buFont typeface="Wingdings" panose="05000000000000000000" pitchFamily="2" charset="2"/>
              <a:buChar char="§"/>
              <a:defRPr/>
            </a:pPr>
            <a:r>
              <a:rPr lang="en-US" sz="2400" dirty="0"/>
              <a:t>Pascal</a:t>
            </a:r>
          </a:p>
          <a:p>
            <a:pPr marL="324612" lvl="1" indent="-342900">
              <a:buFont typeface="Wingdings" panose="05000000000000000000" pitchFamily="2" charset="2"/>
              <a:buChar char="§"/>
              <a:defRPr/>
            </a:pPr>
            <a:r>
              <a:rPr lang="en-US" sz="2400" dirty="0"/>
              <a:t>C</a:t>
            </a:r>
          </a:p>
          <a:p>
            <a:pPr marL="324612" lvl="1" indent="-342900">
              <a:buFont typeface="Wingdings" panose="05000000000000000000" pitchFamily="2" charset="2"/>
              <a:buChar char="§"/>
              <a:defRPr/>
            </a:pPr>
            <a:r>
              <a:rPr lang="en-US" sz="2400" dirty="0"/>
              <a:t>C++</a:t>
            </a:r>
          </a:p>
          <a:p>
            <a:pPr marL="324612" lvl="1" indent="-342900">
              <a:buFont typeface="Wingdings" panose="05000000000000000000" pitchFamily="2" charset="2"/>
              <a:buChar char="§"/>
              <a:defRPr/>
            </a:pPr>
            <a:r>
              <a:rPr lang="en-US" sz="2400" dirty="0"/>
              <a:t>BASIC, etc.</a:t>
            </a:r>
          </a:p>
          <a:p>
            <a:pPr>
              <a:buFont typeface="Wingdings" panose="05000000000000000000" pitchFamily="2" charset="2"/>
              <a:buChar char="§"/>
              <a:defRPr/>
            </a:pPr>
            <a:r>
              <a:rPr lang="en-US" sz="2800" dirty="0"/>
              <a:t>These languages are also called </a:t>
            </a:r>
            <a:r>
              <a:rPr lang="en-US" sz="2800" i="1" dirty="0"/>
              <a:t>high-level programming language</a:t>
            </a:r>
            <a:r>
              <a:rPr lang="en-US" sz="2800" dirty="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xmlns="" id="{63FFB6AC-321D-4333-B83D-B8F05DB5F43B}"/>
              </a:ext>
            </a:extLst>
          </p:cNvPr>
          <p:cNvSpPr>
            <a:spLocks noGrp="1" noChangeArrowheads="1"/>
          </p:cNvSpPr>
          <p:nvPr>
            <p:ph type="title"/>
          </p:nvPr>
        </p:nvSpPr>
        <p:spPr/>
        <p:txBody>
          <a:bodyPr>
            <a:normAutofit/>
          </a:bodyPr>
          <a:lstStyle/>
          <a:p>
            <a:pPr>
              <a:defRPr/>
            </a:pPr>
            <a:r>
              <a:rPr lang="en-US" b="1" dirty="0">
                <a:solidFill>
                  <a:schemeClr val="tx1">
                    <a:lumMod val="95000"/>
                    <a:lumOff val="5000"/>
                  </a:schemeClr>
                </a:solidFill>
              </a:rPr>
              <a:t>Programming Or Implementation Phase</a:t>
            </a:r>
          </a:p>
        </p:txBody>
      </p:sp>
      <p:graphicFrame>
        <p:nvGraphicFramePr>
          <p:cNvPr id="45077" name="Group 21">
            <a:extLst>
              <a:ext uri="{FF2B5EF4-FFF2-40B4-BE49-F238E27FC236}">
                <a16:creationId xmlns:a16="http://schemas.microsoft.com/office/drawing/2014/main" xmlns="" id="{DE419820-94D4-4EBF-9C04-9C04E49BCDD4}"/>
              </a:ext>
            </a:extLst>
          </p:cNvPr>
          <p:cNvGraphicFramePr>
            <a:graphicFrameLocks noGrp="1"/>
          </p:cNvGraphicFramePr>
          <p:nvPr>
            <p:ph type="tbl" idx="1"/>
            <p:extLst>
              <p:ext uri="{D42A27DB-BD31-4B8C-83A1-F6EECF244321}">
                <p14:modId xmlns:p14="http://schemas.microsoft.com/office/powerpoint/2010/main" val="450006095"/>
              </p:ext>
            </p:extLst>
          </p:nvPr>
        </p:nvGraphicFramePr>
        <p:xfrm>
          <a:off x="1318591" y="2054087"/>
          <a:ext cx="8229600" cy="3681904"/>
        </p:xfrm>
        <a:graphic>
          <a:graphicData uri="http://schemas.openxmlformats.org/drawingml/2006/table">
            <a:tbl>
              <a:tblPr/>
              <a:tblGrid>
                <a:gridCol w="3429000">
                  <a:extLst>
                    <a:ext uri="{9D8B030D-6E8A-4147-A177-3AD203B41FA5}">
                      <a16:colId xmlns:a16="http://schemas.microsoft.com/office/drawing/2014/main" xmlns="" val="20000"/>
                    </a:ext>
                  </a:extLst>
                </a:gridCol>
                <a:gridCol w="4800600">
                  <a:extLst>
                    <a:ext uri="{9D8B030D-6E8A-4147-A177-3AD203B41FA5}">
                      <a16:colId xmlns:a16="http://schemas.microsoft.com/office/drawing/2014/main" xmlns="" val="20001"/>
                    </a:ext>
                  </a:extLst>
                </a:gridCol>
              </a:tblGrid>
              <a:tr h="94472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anose="020B0604020202020204" pitchFamily="34" charset="0"/>
                        </a:rPr>
                        <a:t>Computer Language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anose="020B0604020202020204" pitchFamily="34" charset="0"/>
                        </a:rPr>
                        <a:t>Instruction Format</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3669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Machine language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Assembly language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BASIC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FORTRAN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COBOL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Pascal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C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16   128   64   8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ADD   LOC1   LOC2   LOC3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LET T = R + 0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TOTAL = RPAY + OPAY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ADD RPAY, OPAY GIVING TOTAL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TOTAL : = RPAY + OPAY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TOTAL = RPAY + OPAY</a:t>
                      </a:r>
                      <a:r>
                        <a:rPr kumimoji="0" lang="en-US" sz="2800" b="0" i="0" u="none" strike="noStrike" cap="none" normalizeH="0" baseline="0" dirty="0">
                          <a:ln>
                            <a:noFill/>
                          </a:ln>
                          <a:solidFill>
                            <a:schemeClr val="tx1"/>
                          </a:solidFill>
                          <a:effectLst/>
                          <a:latin typeface="Arial" panose="020B0604020202020204" pitchFamily="34" charset="0"/>
                        </a:rPr>
                        <a:t> </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xmlns="" id="{AB999EE6-B1E1-45CB-9FB5-47F5743711D9}"/>
              </a:ext>
            </a:extLst>
          </p:cNvPr>
          <p:cNvSpPr>
            <a:spLocks noGrp="1" noChangeArrowheads="1"/>
          </p:cNvSpPr>
          <p:nvPr>
            <p:ph type="title"/>
          </p:nvPr>
        </p:nvSpPr>
        <p:spPr>
          <a:xfrm>
            <a:off x="602973" y="287063"/>
            <a:ext cx="8739809" cy="1498600"/>
          </a:xfrm>
        </p:spPr>
        <p:txBody>
          <a:bodyPr>
            <a:normAutofit/>
          </a:bodyPr>
          <a:lstStyle/>
          <a:p>
            <a:pPr>
              <a:defRPr/>
            </a:pPr>
            <a:r>
              <a:rPr lang="en-US" b="1" dirty="0">
                <a:solidFill>
                  <a:schemeClr val="tx1">
                    <a:lumMod val="95000"/>
                    <a:lumOff val="5000"/>
                  </a:schemeClr>
                </a:solidFill>
              </a:rPr>
              <a:t>Programming Or Implementation Phase</a:t>
            </a:r>
          </a:p>
        </p:txBody>
      </p:sp>
      <p:sp>
        <p:nvSpPr>
          <p:cNvPr id="46083" name="Rectangle 3">
            <a:extLst>
              <a:ext uri="{FF2B5EF4-FFF2-40B4-BE49-F238E27FC236}">
                <a16:creationId xmlns:a16="http://schemas.microsoft.com/office/drawing/2014/main" xmlns="" id="{555A22A5-38A4-490A-B1AA-C2461BCB3B84}"/>
              </a:ext>
            </a:extLst>
          </p:cNvPr>
          <p:cNvSpPr>
            <a:spLocks noGrp="1" noChangeArrowheads="1"/>
          </p:cNvSpPr>
          <p:nvPr>
            <p:ph idx="1"/>
          </p:nvPr>
        </p:nvSpPr>
        <p:spPr>
          <a:xfrm>
            <a:off x="748747" y="1694137"/>
            <a:ext cx="9518375" cy="4876800"/>
          </a:xfrm>
        </p:spPr>
        <p:txBody>
          <a:bodyPr rtlCol="0">
            <a:normAutofit/>
          </a:bodyPr>
          <a:lstStyle/>
          <a:p>
            <a:pPr>
              <a:buFont typeface="Wingdings" panose="05000000000000000000" pitchFamily="2" charset="2"/>
              <a:buChar char="ü"/>
              <a:defRPr/>
            </a:pPr>
            <a:r>
              <a:rPr lang="en-US" sz="2800" b="1" dirty="0">
                <a:solidFill>
                  <a:schemeClr val="tx1"/>
                </a:solidFill>
              </a:rPr>
              <a:t>Compiling and Debugging</a:t>
            </a:r>
            <a:endParaRPr lang="en-US" sz="2800" dirty="0">
              <a:solidFill>
                <a:schemeClr val="tx1"/>
              </a:solidFill>
            </a:endParaRPr>
          </a:p>
          <a:p>
            <a:pPr marL="324612" lvl="1" indent="-342900">
              <a:buFont typeface="Wingdings" panose="05000000000000000000" pitchFamily="2" charset="2"/>
              <a:buChar char="§"/>
              <a:defRPr/>
            </a:pPr>
            <a:r>
              <a:rPr lang="en-US" sz="2400" dirty="0">
                <a:solidFill>
                  <a:schemeClr val="tx1"/>
                </a:solidFill>
              </a:rPr>
              <a:t>Compiling is a process of a compiler translates a program written in a particular high–level programming language into a form that the computer can execute.</a:t>
            </a:r>
          </a:p>
          <a:p>
            <a:pPr marL="324612" lvl="1" indent="-342900">
              <a:buFont typeface="Wingdings" panose="05000000000000000000" pitchFamily="2" charset="2"/>
              <a:buChar char="§"/>
              <a:defRPr/>
            </a:pPr>
            <a:r>
              <a:rPr lang="en-US" sz="2400" dirty="0">
                <a:solidFill>
                  <a:schemeClr val="tx1"/>
                </a:solidFill>
              </a:rPr>
              <a:t>The compiler will check the program code known also as source code so that any part of the source code that does not follow the format or any other language requirements will be flagged as syntax error.</a:t>
            </a:r>
          </a:p>
          <a:p>
            <a:pPr marL="324612" lvl="1" indent="-342900">
              <a:buFont typeface="Wingdings" panose="05000000000000000000" pitchFamily="2" charset="2"/>
              <a:buChar char="§"/>
              <a:defRPr/>
            </a:pPr>
            <a:r>
              <a:rPr lang="en-US" sz="2400" dirty="0">
                <a:solidFill>
                  <a:schemeClr val="tx1"/>
                </a:solidFill>
              </a:rPr>
              <a:t>This syntax error in also called bug, when error is found the programmer will debug or correct the error and then recompile the source code again.</a:t>
            </a:r>
          </a:p>
          <a:p>
            <a:pPr marL="324612" lvl="1" indent="-342900">
              <a:buFont typeface="Wingdings" panose="05000000000000000000" pitchFamily="2" charset="2"/>
              <a:buChar char="§"/>
              <a:defRPr/>
            </a:pPr>
            <a:r>
              <a:rPr lang="en-US" sz="2400" dirty="0">
                <a:solidFill>
                  <a:schemeClr val="tx1"/>
                </a:solidFill>
              </a:rPr>
              <a:t>The debugging process is continued until there is no more error in the program.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xmlns="" id="{C3293FF4-2AAE-4E8D-8A87-43A7C65068D8}"/>
              </a:ext>
            </a:extLst>
          </p:cNvPr>
          <p:cNvSpPr>
            <a:spLocks noGrp="1" noChangeArrowheads="1"/>
          </p:cNvSpPr>
          <p:nvPr>
            <p:ph type="title"/>
          </p:nvPr>
        </p:nvSpPr>
        <p:spPr>
          <a:xfrm>
            <a:off x="677334" y="463826"/>
            <a:ext cx="9195536" cy="1320800"/>
          </a:xfrm>
        </p:spPr>
        <p:txBody>
          <a:bodyPr>
            <a:normAutofit fontScale="90000"/>
          </a:bodyPr>
          <a:lstStyle/>
          <a:p>
            <a:pPr>
              <a:defRPr/>
            </a:pPr>
            <a:r>
              <a:rPr lang="en-US" b="1" dirty="0">
                <a:solidFill>
                  <a:schemeClr val="tx1">
                    <a:lumMod val="95000"/>
                    <a:lumOff val="5000"/>
                  </a:schemeClr>
                </a:solidFill>
              </a:rPr>
              <a:t>Programming Or Implementation Phase</a:t>
            </a:r>
          </a:p>
        </p:txBody>
      </p:sp>
      <p:sp>
        <p:nvSpPr>
          <p:cNvPr id="48131" name="Rectangle 3">
            <a:extLst>
              <a:ext uri="{FF2B5EF4-FFF2-40B4-BE49-F238E27FC236}">
                <a16:creationId xmlns:a16="http://schemas.microsoft.com/office/drawing/2014/main" xmlns="" id="{25703702-F896-40F3-A372-2D47E2A10C3C}"/>
              </a:ext>
            </a:extLst>
          </p:cNvPr>
          <p:cNvSpPr>
            <a:spLocks noGrp="1" noChangeArrowheads="1"/>
          </p:cNvSpPr>
          <p:nvPr>
            <p:ph idx="1"/>
          </p:nvPr>
        </p:nvSpPr>
        <p:spPr>
          <a:xfrm>
            <a:off x="763472" y="1657007"/>
            <a:ext cx="9023259" cy="3880773"/>
          </a:xfrm>
        </p:spPr>
        <p:txBody>
          <a:bodyPr rtlCol="0">
            <a:normAutofit/>
          </a:bodyPr>
          <a:lstStyle/>
          <a:p>
            <a:pPr>
              <a:buFont typeface="Wingdings" panose="05000000000000000000" pitchFamily="2" charset="2"/>
              <a:buChar char="ü"/>
              <a:defRPr/>
            </a:pPr>
            <a:r>
              <a:rPr lang="en-US" sz="2800" b="1" dirty="0">
                <a:solidFill>
                  <a:schemeClr val="tx1"/>
                </a:solidFill>
              </a:rPr>
              <a:t>Testing</a:t>
            </a:r>
            <a:endParaRPr lang="en-US" sz="2800" dirty="0">
              <a:solidFill>
                <a:schemeClr val="tx1"/>
              </a:solidFill>
            </a:endParaRPr>
          </a:p>
          <a:p>
            <a:pPr marL="342900" lvl="1" indent="-342900">
              <a:buFont typeface="Wingdings" panose="05000000000000000000" pitchFamily="2" charset="2"/>
              <a:buChar char="§"/>
              <a:defRPr/>
            </a:pPr>
            <a:r>
              <a:rPr lang="en-US" sz="2400" dirty="0">
                <a:solidFill>
                  <a:schemeClr val="tx1"/>
                </a:solidFill>
              </a:rPr>
              <a:t>The program code that contains no more error is called executable program. It is ready to be tested.</a:t>
            </a:r>
          </a:p>
          <a:p>
            <a:pPr marL="342900" lvl="1" indent="-342900">
              <a:buFont typeface="Wingdings" panose="05000000000000000000" pitchFamily="2" charset="2"/>
              <a:buChar char="§"/>
              <a:defRPr/>
            </a:pPr>
            <a:r>
              <a:rPr lang="en-US" sz="2400" dirty="0">
                <a:solidFill>
                  <a:schemeClr val="tx1"/>
                </a:solidFill>
              </a:rPr>
              <a:t>When it is tested, the data is given and the result is verified so that it should produced output as intended.</a:t>
            </a:r>
          </a:p>
          <a:p>
            <a:pPr marL="342900" lvl="1" indent="-342900">
              <a:buFont typeface="Wingdings" panose="05000000000000000000" pitchFamily="2" charset="2"/>
              <a:buChar char="§"/>
              <a:defRPr/>
            </a:pPr>
            <a:r>
              <a:rPr lang="en-US" sz="2400" dirty="0">
                <a:solidFill>
                  <a:schemeClr val="tx1"/>
                </a:solidFill>
              </a:rPr>
              <a:t>Though the program is error free, sometimes it does not produced the right result. In this case the program faces logic error.</a:t>
            </a:r>
          </a:p>
          <a:p>
            <a:pPr marL="342900" lvl="1" indent="-342900">
              <a:buFont typeface="Wingdings" panose="05000000000000000000" pitchFamily="2" charset="2"/>
              <a:buChar char="§"/>
              <a:defRPr/>
            </a:pPr>
            <a:r>
              <a:rPr lang="en-US" sz="2400" dirty="0">
                <a:solidFill>
                  <a:schemeClr val="tx1"/>
                </a:solidFill>
              </a:rPr>
              <a:t>Incorrect sequence of instruction is an example that causes logic error.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xmlns="" id="{3EC98EEA-30B1-4AAE-B0C2-B40B681432AE}"/>
              </a:ext>
            </a:extLst>
          </p:cNvPr>
          <p:cNvSpPr>
            <a:spLocks noGrp="1" noChangeArrowheads="1"/>
          </p:cNvSpPr>
          <p:nvPr>
            <p:ph type="title"/>
          </p:nvPr>
        </p:nvSpPr>
        <p:spPr>
          <a:xfrm>
            <a:off x="677334" y="609600"/>
            <a:ext cx="8596668" cy="914400"/>
          </a:xfrm>
        </p:spPr>
        <p:txBody>
          <a:bodyPr>
            <a:normAutofit fontScale="90000"/>
          </a:bodyPr>
          <a:lstStyle/>
          <a:p>
            <a:pPr>
              <a:defRPr/>
            </a:pPr>
            <a:r>
              <a:rPr lang="en-US" b="1" dirty="0">
                <a:solidFill>
                  <a:schemeClr val="tx1">
                    <a:lumMod val="95000"/>
                    <a:lumOff val="5000"/>
                  </a:schemeClr>
                </a:solidFill>
              </a:rPr>
              <a:t>Programming Or Implementation Phase</a:t>
            </a:r>
            <a:r>
              <a:rPr lang="en-US" dirty="0">
                <a:solidFill>
                  <a:schemeClr val="tx1">
                    <a:lumMod val="95000"/>
                    <a:lumOff val="5000"/>
                  </a:schemeClr>
                </a:solidFill>
              </a:rPr>
              <a:t> </a:t>
            </a:r>
          </a:p>
        </p:txBody>
      </p:sp>
      <p:sp>
        <p:nvSpPr>
          <p:cNvPr id="35843" name="Rectangle 3">
            <a:extLst>
              <a:ext uri="{FF2B5EF4-FFF2-40B4-BE49-F238E27FC236}">
                <a16:creationId xmlns:a16="http://schemas.microsoft.com/office/drawing/2014/main" xmlns="" id="{7F348DEB-D01A-4CFA-B40D-7195374C60AD}"/>
              </a:ext>
            </a:extLst>
          </p:cNvPr>
          <p:cNvSpPr>
            <a:spLocks noGrp="1" noChangeArrowheads="1"/>
          </p:cNvSpPr>
          <p:nvPr>
            <p:ph idx="1"/>
          </p:nvPr>
        </p:nvSpPr>
        <p:spPr>
          <a:xfrm>
            <a:off x="677334" y="1696763"/>
            <a:ext cx="8596668" cy="3880773"/>
          </a:xfrm>
        </p:spPr>
        <p:txBody>
          <a:bodyPr rtlCol="0">
            <a:normAutofit/>
          </a:bodyPr>
          <a:lstStyle/>
          <a:p>
            <a:pPr marL="0" indent="0">
              <a:buNone/>
              <a:defRPr/>
            </a:pPr>
            <a:r>
              <a:rPr lang="en-US" dirty="0">
                <a:solidFill>
                  <a:schemeClr val="tx1"/>
                </a:solidFill>
              </a:rPr>
              <a:t>Transcribing the logical flow of solution steps in flowchart or algorithm to program code and run the program code on a computer using a programming language.</a:t>
            </a:r>
          </a:p>
          <a:p>
            <a:pPr marL="0" indent="0">
              <a:buNone/>
              <a:defRPr/>
            </a:pPr>
            <a:r>
              <a:rPr lang="en-US" dirty="0">
                <a:solidFill>
                  <a:schemeClr val="tx1"/>
                </a:solidFill>
              </a:rPr>
              <a:t>Programming phase takes 5 stages:</a:t>
            </a:r>
          </a:p>
          <a:p>
            <a:pPr marL="1108710" lvl="2" indent="-285750">
              <a:buFont typeface="Wingdings" panose="05000000000000000000" pitchFamily="2" charset="2"/>
              <a:buChar char="§"/>
              <a:defRPr/>
            </a:pPr>
            <a:r>
              <a:rPr lang="en-US" sz="1800" dirty="0">
                <a:solidFill>
                  <a:schemeClr val="tx1"/>
                </a:solidFill>
              </a:rPr>
              <a:t>Coding.</a:t>
            </a:r>
          </a:p>
          <a:p>
            <a:pPr marL="1108710" lvl="2" indent="-285750">
              <a:buFont typeface="Wingdings" panose="05000000000000000000" pitchFamily="2" charset="2"/>
              <a:buChar char="§"/>
              <a:defRPr/>
            </a:pPr>
            <a:r>
              <a:rPr lang="en-US" sz="1800" dirty="0">
                <a:solidFill>
                  <a:schemeClr val="tx1"/>
                </a:solidFill>
              </a:rPr>
              <a:t>Compiling.</a:t>
            </a:r>
          </a:p>
          <a:p>
            <a:pPr marL="1108710" lvl="2" indent="-285750">
              <a:buFont typeface="Wingdings" panose="05000000000000000000" pitchFamily="2" charset="2"/>
              <a:buChar char="§"/>
              <a:defRPr/>
            </a:pPr>
            <a:r>
              <a:rPr lang="en-US" sz="1800" dirty="0">
                <a:solidFill>
                  <a:schemeClr val="tx1"/>
                </a:solidFill>
              </a:rPr>
              <a:t>Debugging.</a:t>
            </a:r>
          </a:p>
          <a:p>
            <a:pPr marL="1108710" lvl="2" indent="-285750">
              <a:buFont typeface="Wingdings" panose="05000000000000000000" pitchFamily="2" charset="2"/>
              <a:buChar char="§"/>
              <a:defRPr/>
            </a:pPr>
            <a:r>
              <a:rPr lang="en-US" sz="1800" dirty="0">
                <a:solidFill>
                  <a:schemeClr val="tx1"/>
                </a:solidFill>
              </a:rPr>
              <a:t>Run or Testing.</a:t>
            </a:r>
          </a:p>
          <a:p>
            <a:pPr marL="1108710" lvl="2" indent="-285750">
              <a:buFont typeface="Wingdings" panose="05000000000000000000" pitchFamily="2" charset="2"/>
              <a:buChar char="§"/>
              <a:defRPr/>
            </a:pPr>
            <a:r>
              <a:rPr lang="en-US" sz="1800" dirty="0">
                <a:solidFill>
                  <a:schemeClr val="tx1"/>
                </a:solidFill>
              </a:rPr>
              <a:t>Documentation and maintenance.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xmlns="" id="{0A76C5E3-439E-418F-8A23-452AAEC64796}"/>
              </a:ext>
            </a:extLst>
          </p:cNvPr>
          <p:cNvSpPr>
            <a:spLocks noGrp="1" noChangeArrowheads="1"/>
          </p:cNvSpPr>
          <p:nvPr>
            <p:ph type="title"/>
          </p:nvPr>
        </p:nvSpPr>
        <p:spPr>
          <a:xfrm>
            <a:off x="425542" y="609600"/>
            <a:ext cx="9275049" cy="1073426"/>
          </a:xfrm>
        </p:spPr>
        <p:txBody>
          <a:bodyPr>
            <a:normAutofit fontScale="90000"/>
          </a:bodyPr>
          <a:lstStyle/>
          <a:p>
            <a:pPr>
              <a:defRPr/>
            </a:pPr>
            <a:r>
              <a:rPr lang="en-US" b="1" dirty="0">
                <a:solidFill>
                  <a:schemeClr val="tx1">
                    <a:lumMod val="95000"/>
                    <a:lumOff val="5000"/>
                  </a:schemeClr>
                </a:solidFill>
              </a:rPr>
              <a:t>Programming Or Implementation Phase</a:t>
            </a:r>
          </a:p>
        </p:txBody>
      </p:sp>
      <p:sp>
        <p:nvSpPr>
          <p:cNvPr id="49155" name="Rectangle 3">
            <a:extLst>
              <a:ext uri="{FF2B5EF4-FFF2-40B4-BE49-F238E27FC236}">
                <a16:creationId xmlns:a16="http://schemas.microsoft.com/office/drawing/2014/main" xmlns="" id="{EE906929-76BC-4178-BA21-89D2C8D64F0A}"/>
              </a:ext>
            </a:extLst>
          </p:cNvPr>
          <p:cNvSpPr>
            <a:spLocks noGrp="1" noChangeArrowheads="1"/>
          </p:cNvSpPr>
          <p:nvPr>
            <p:ph idx="1"/>
          </p:nvPr>
        </p:nvSpPr>
        <p:spPr>
          <a:xfrm>
            <a:off x="544810" y="1683026"/>
            <a:ext cx="8996755" cy="3880773"/>
          </a:xfrm>
        </p:spPr>
        <p:txBody>
          <a:bodyPr rtlCol="0">
            <a:normAutofit lnSpcReduction="10000"/>
          </a:bodyPr>
          <a:lstStyle/>
          <a:p>
            <a:pPr>
              <a:lnSpc>
                <a:spcPct val="120000"/>
              </a:lnSpc>
              <a:buFont typeface="Wingdings" panose="05000000000000000000" pitchFamily="2" charset="2"/>
              <a:buChar char="ü"/>
              <a:defRPr/>
            </a:pPr>
            <a:r>
              <a:rPr lang="en-US" sz="2400" b="1" dirty="0">
                <a:solidFill>
                  <a:schemeClr val="tx1"/>
                </a:solidFill>
              </a:rPr>
              <a:t>Documentation and Maintenance</a:t>
            </a:r>
            <a:endParaRPr lang="en-US" sz="2400" dirty="0">
              <a:solidFill>
                <a:schemeClr val="tx1"/>
              </a:solidFill>
            </a:endParaRPr>
          </a:p>
          <a:p>
            <a:pPr marL="324612" lvl="1" indent="-342900">
              <a:lnSpc>
                <a:spcPct val="120000"/>
              </a:lnSpc>
              <a:buFont typeface="Wingdings" panose="05000000000000000000" pitchFamily="2" charset="2"/>
              <a:buChar char="§"/>
              <a:defRPr/>
            </a:pPr>
            <a:r>
              <a:rPr lang="en-US" sz="1800" dirty="0">
                <a:solidFill>
                  <a:schemeClr val="tx1"/>
                </a:solidFill>
              </a:rPr>
              <a:t>When the program is thoroughly tested for a substantial period of time and it is consistently producing the right output, it can be documented.</a:t>
            </a:r>
          </a:p>
          <a:p>
            <a:pPr marL="324612" lvl="1" indent="-342900">
              <a:lnSpc>
                <a:spcPct val="120000"/>
              </a:lnSpc>
              <a:buFont typeface="Wingdings" panose="05000000000000000000" pitchFamily="2" charset="2"/>
              <a:buChar char="§"/>
              <a:defRPr/>
            </a:pPr>
            <a:r>
              <a:rPr lang="en-US" sz="1800" dirty="0">
                <a:solidFill>
                  <a:schemeClr val="tx1"/>
                </a:solidFill>
              </a:rPr>
              <a:t>Documentation is important for future reference. Other programmer may take over the operation of the program and the best way to understand a program is by studying the documentation.</a:t>
            </a:r>
          </a:p>
          <a:p>
            <a:pPr marL="324612" lvl="1" indent="-342900">
              <a:lnSpc>
                <a:spcPct val="120000"/>
              </a:lnSpc>
              <a:buFont typeface="Wingdings" panose="05000000000000000000" pitchFamily="2" charset="2"/>
              <a:buChar char="§"/>
              <a:defRPr/>
            </a:pPr>
            <a:r>
              <a:rPr lang="en-US" sz="1800" dirty="0">
                <a:solidFill>
                  <a:schemeClr val="tx1"/>
                </a:solidFill>
              </a:rPr>
              <a:t>Trying to understand the logic of the program by looking at the source code is not a good approach.</a:t>
            </a:r>
          </a:p>
          <a:p>
            <a:pPr marL="324612" lvl="1" indent="-342900">
              <a:lnSpc>
                <a:spcPct val="120000"/>
              </a:lnSpc>
              <a:buFont typeface="Wingdings" panose="05000000000000000000" pitchFamily="2" charset="2"/>
              <a:buChar char="§"/>
              <a:defRPr/>
            </a:pPr>
            <a:r>
              <a:rPr lang="en-US" sz="1800" dirty="0">
                <a:solidFill>
                  <a:schemeClr val="tx1"/>
                </a:solidFill>
              </a:rPr>
              <a:t>Studying the documentation is necessary when the program is subjected to enhancement or modification. </a:t>
            </a:r>
          </a:p>
          <a:p>
            <a:pPr marL="324612" lvl="1" indent="-342900">
              <a:lnSpc>
                <a:spcPct val="120000"/>
              </a:lnSpc>
              <a:buFont typeface="Wingdings" panose="05000000000000000000" pitchFamily="2" charset="2"/>
              <a:buChar char="§"/>
              <a:defRPr/>
            </a:pPr>
            <a:r>
              <a:rPr lang="en-US" sz="1800" dirty="0">
                <a:solidFill>
                  <a:schemeClr val="tx1"/>
                </a:solidFill>
              </a:rPr>
              <a:t>Documentation is also necessary for management use as well as audit purposes.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xmlns="" id="{0D23B990-E95E-40F6-9545-9D1EB4C4741D}"/>
              </a:ext>
            </a:extLst>
          </p:cNvPr>
          <p:cNvSpPr>
            <a:spLocks noGrp="1" noChangeArrowheads="1"/>
          </p:cNvSpPr>
          <p:nvPr>
            <p:ph type="title"/>
          </p:nvPr>
        </p:nvSpPr>
        <p:spPr/>
        <p:txBody>
          <a:bodyPr/>
          <a:lstStyle/>
          <a:p>
            <a:pPr>
              <a:defRPr/>
            </a:pPr>
            <a:r>
              <a:rPr lang="en-US" sz="4000" b="1">
                <a:solidFill>
                  <a:schemeClr val="tx1">
                    <a:lumMod val="95000"/>
                    <a:lumOff val="5000"/>
                  </a:schemeClr>
                </a:solidFill>
              </a:rPr>
              <a:t>Programming Or Implementation Phase</a:t>
            </a:r>
          </a:p>
        </p:txBody>
      </p:sp>
      <p:sp>
        <p:nvSpPr>
          <p:cNvPr id="129027" name="Rectangle 3">
            <a:extLst>
              <a:ext uri="{FF2B5EF4-FFF2-40B4-BE49-F238E27FC236}">
                <a16:creationId xmlns:a16="http://schemas.microsoft.com/office/drawing/2014/main" xmlns="" id="{C22EA09A-1FF4-443B-8AC1-FFE551AD7893}"/>
              </a:ext>
            </a:extLst>
          </p:cNvPr>
          <p:cNvSpPr>
            <a:spLocks noGrp="1" noChangeArrowheads="1"/>
          </p:cNvSpPr>
          <p:nvPr>
            <p:ph idx="1"/>
          </p:nvPr>
        </p:nvSpPr>
        <p:spPr>
          <a:xfrm>
            <a:off x="836360" y="2367627"/>
            <a:ext cx="8596668" cy="3880773"/>
          </a:xfrm>
        </p:spPr>
        <p:txBody>
          <a:bodyPr>
            <a:normAutofit/>
          </a:bodyPr>
          <a:lstStyle/>
          <a:p>
            <a:pPr eaLnBrk="1" hangingPunct="1">
              <a:buFont typeface="Wingdings" panose="05000000000000000000" pitchFamily="2" charset="2"/>
              <a:buChar char="§"/>
            </a:pPr>
            <a:r>
              <a:rPr lang="en-US" altLang="en-US" sz="2400" dirty="0">
                <a:solidFill>
                  <a:schemeClr val="tx1"/>
                </a:solidFill>
              </a:rPr>
              <a:t>Once the program is coded using one of the programming language, it will be compiled to ensure there is no syntax error. Syntax free program will then be executed to produce output and subsequently maintained and documented for later reference.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Text Box 5">
            <a:extLst>
              <a:ext uri="{FF2B5EF4-FFF2-40B4-BE49-F238E27FC236}">
                <a16:creationId xmlns:a16="http://schemas.microsoft.com/office/drawing/2014/main" xmlns="" id="{0426D145-64D0-49E2-8213-0A1C31A4A6B4}"/>
              </a:ext>
            </a:extLst>
          </p:cNvPr>
          <p:cNvSpPr txBox="1">
            <a:spLocks noChangeArrowheads="1"/>
          </p:cNvSpPr>
          <p:nvPr/>
        </p:nvSpPr>
        <p:spPr bwMode="auto">
          <a:xfrm>
            <a:off x="3276601" y="5575300"/>
            <a:ext cx="2644775" cy="825500"/>
          </a:xfrm>
          <a:prstGeom prst="rect">
            <a:avLst/>
          </a:prstGeom>
          <a:solidFill>
            <a:srgbClr val="FFFFFF"/>
          </a:solidFill>
          <a:ln w="9360">
            <a:solidFill>
              <a:srgbClr val="000000"/>
            </a:solidFill>
            <a:miter lim="800000"/>
            <a:headEnd/>
            <a:tailEnd/>
          </a:ln>
        </p:spPr>
        <p:txBody>
          <a:bodyPr lIns="19440" rIns="1944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t>DOCUMENTATION OR MAINTENANCE</a:t>
            </a:r>
          </a:p>
          <a:p>
            <a:pPr eaLnBrk="1" hangingPunct="1"/>
            <a:endParaRPr lang="en-US" altLang="en-US" sz="2000"/>
          </a:p>
        </p:txBody>
      </p:sp>
      <p:sp>
        <p:nvSpPr>
          <p:cNvPr id="130053" name="Text Box 6">
            <a:extLst>
              <a:ext uri="{FF2B5EF4-FFF2-40B4-BE49-F238E27FC236}">
                <a16:creationId xmlns:a16="http://schemas.microsoft.com/office/drawing/2014/main" xmlns="" id="{16334E35-EB11-484B-8C13-03E6E57915E6}"/>
              </a:ext>
            </a:extLst>
          </p:cNvPr>
          <p:cNvSpPr txBox="1">
            <a:spLocks noChangeArrowheads="1"/>
          </p:cNvSpPr>
          <p:nvPr/>
        </p:nvSpPr>
        <p:spPr bwMode="auto">
          <a:xfrm>
            <a:off x="3276601" y="4627564"/>
            <a:ext cx="2644775" cy="827087"/>
          </a:xfrm>
          <a:prstGeom prst="rect">
            <a:avLst/>
          </a:prstGeom>
          <a:solidFill>
            <a:srgbClr val="FFFFFF"/>
          </a:solidFill>
          <a:ln w="9360">
            <a:solidFill>
              <a:srgbClr val="000000"/>
            </a:solidFill>
            <a:miter lim="800000"/>
            <a:headEnd/>
            <a:tailEnd/>
          </a:ln>
        </p:spPr>
        <p:txBody>
          <a:bodyPr lIns="19440" rIns="1944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t>EXECUTE OR</a:t>
            </a:r>
          </a:p>
          <a:p>
            <a:pPr algn="ctr" eaLnBrk="1" hangingPunct="1"/>
            <a:r>
              <a:rPr lang="en-US" altLang="en-US" sz="2000"/>
              <a:t>RUN</a:t>
            </a:r>
          </a:p>
          <a:p>
            <a:pPr eaLnBrk="1" hangingPunct="1"/>
            <a:endParaRPr lang="en-US" altLang="en-US" sz="2000"/>
          </a:p>
        </p:txBody>
      </p:sp>
      <p:sp>
        <p:nvSpPr>
          <p:cNvPr id="130054" name="Text Box 7">
            <a:extLst>
              <a:ext uri="{FF2B5EF4-FFF2-40B4-BE49-F238E27FC236}">
                <a16:creationId xmlns:a16="http://schemas.microsoft.com/office/drawing/2014/main" xmlns="" id="{3EC4AEA3-32F9-436F-9AE4-ED4EC3251B59}"/>
              </a:ext>
            </a:extLst>
          </p:cNvPr>
          <p:cNvSpPr txBox="1">
            <a:spLocks noChangeArrowheads="1"/>
          </p:cNvSpPr>
          <p:nvPr/>
        </p:nvSpPr>
        <p:spPr bwMode="auto">
          <a:xfrm>
            <a:off x="6804026" y="1855788"/>
            <a:ext cx="2644775" cy="825500"/>
          </a:xfrm>
          <a:prstGeom prst="rect">
            <a:avLst/>
          </a:prstGeom>
          <a:solidFill>
            <a:srgbClr val="FFFFFF"/>
          </a:solidFill>
          <a:ln w="9360">
            <a:solidFill>
              <a:srgbClr val="000000"/>
            </a:solidFill>
            <a:miter lim="800000"/>
            <a:headEnd/>
            <a:tailEnd/>
          </a:ln>
        </p:spPr>
        <p:txBody>
          <a:bodyPr lIns="19440" rIns="1944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t>MAKE</a:t>
            </a:r>
          </a:p>
          <a:p>
            <a:pPr algn="ctr" eaLnBrk="1" hangingPunct="1"/>
            <a:r>
              <a:rPr lang="en-US" altLang="en-US" sz="2000"/>
              <a:t>CORRECTION</a:t>
            </a:r>
          </a:p>
          <a:p>
            <a:pPr eaLnBrk="1" hangingPunct="1"/>
            <a:endParaRPr lang="en-US" altLang="en-US" sz="2000"/>
          </a:p>
        </p:txBody>
      </p:sp>
      <p:sp>
        <p:nvSpPr>
          <p:cNvPr id="130055" name="Text Box 8">
            <a:extLst>
              <a:ext uri="{FF2B5EF4-FFF2-40B4-BE49-F238E27FC236}">
                <a16:creationId xmlns:a16="http://schemas.microsoft.com/office/drawing/2014/main" xmlns="" id="{673903B1-C5F4-4069-B096-15442CE4F561}"/>
              </a:ext>
            </a:extLst>
          </p:cNvPr>
          <p:cNvSpPr txBox="1">
            <a:spLocks noChangeArrowheads="1"/>
          </p:cNvSpPr>
          <p:nvPr/>
        </p:nvSpPr>
        <p:spPr bwMode="auto">
          <a:xfrm>
            <a:off x="3424239" y="1855788"/>
            <a:ext cx="2644775" cy="825500"/>
          </a:xfrm>
          <a:prstGeom prst="rect">
            <a:avLst/>
          </a:prstGeom>
          <a:solidFill>
            <a:srgbClr val="FFFFFF"/>
          </a:solidFill>
          <a:ln w="9360">
            <a:solidFill>
              <a:srgbClr val="000000"/>
            </a:solidFill>
            <a:miter lim="800000"/>
            <a:headEnd/>
            <a:tailEnd/>
          </a:ln>
        </p:spPr>
        <p:txBody>
          <a:bodyPr lIns="19440" rIns="1944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COMPILE THE</a:t>
            </a:r>
          </a:p>
          <a:p>
            <a:pPr algn="ctr" eaLnBrk="1" hangingPunct="1"/>
            <a:r>
              <a:rPr lang="en-US" altLang="en-US" sz="2400"/>
              <a:t>PROGRAM</a:t>
            </a:r>
          </a:p>
          <a:p>
            <a:pPr eaLnBrk="1" hangingPunct="1"/>
            <a:endParaRPr lang="en-US" altLang="en-US" sz="2400"/>
          </a:p>
        </p:txBody>
      </p:sp>
      <p:sp>
        <p:nvSpPr>
          <p:cNvPr id="130056" name="Text Box 9">
            <a:extLst>
              <a:ext uri="{FF2B5EF4-FFF2-40B4-BE49-F238E27FC236}">
                <a16:creationId xmlns:a16="http://schemas.microsoft.com/office/drawing/2014/main" xmlns="" id="{E68BE49D-F26C-4A8F-9560-3C5277B695F4}"/>
              </a:ext>
            </a:extLst>
          </p:cNvPr>
          <p:cNvSpPr txBox="1">
            <a:spLocks noChangeArrowheads="1"/>
          </p:cNvSpPr>
          <p:nvPr/>
        </p:nvSpPr>
        <p:spPr bwMode="auto">
          <a:xfrm>
            <a:off x="3424239" y="685800"/>
            <a:ext cx="2644775" cy="825500"/>
          </a:xfrm>
          <a:prstGeom prst="rect">
            <a:avLst/>
          </a:prstGeom>
          <a:solidFill>
            <a:srgbClr val="FFFFFF"/>
          </a:solidFill>
          <a:ln w="9360">
            <a:solidFill>
              <a:srgbClr val="000000"/>
            </a:solidFill>
            <a:miter lim="800000"/>
            <a:headEnd/>
            <a:tailEnd/>
          </a:ln>
        </p:spPr>
        <p:txBody>
          <a:bodyPr lIns="19440" rIns="1944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t>CODING</a:t>
            </a:r>
          </a:p>
        </p:txBody>
      </p:sp>
      <p:sp>
        <p:nvSpPr>
          <p:cNvPr id="130057" name="Freeform 11">
            <a:extLst>
              <a:ext uri="{FF2B5EF4-FFF2-40B4-BE49-F238E27FC236}">
                <a16:creationId xmlns:a16="http://schemas.microsoft.com/office/drawing/2014/main" xmlns="" id="{23F53D63-88FD-402E-A6AE-5C9B371FE404}"/>
              </a:ext>
            </a:extLst>
          </p:cNvPr>
          <p:cNvSpPr>
            <a:spLocks noChangeArrowheads="1"/>
          </p:cNvSpPr>
          <p:nvPr/>
        </p:nvSpPr>
        <p:spPr bwMode="auto">
          <a:xfrm>
            <a:off x="3276601" y="3024189"/>
            <a:ext cx="2646363" cy="1322387"/>
          </a:xfrm>
          <a:custGeom>
            <a:avLst/>
            <a:gdLst>
              <a:gd name="T0" fmla="*/ 0 w 3089"/>
              <a:gd name="T1" fmla="*/ 2147483646 h 1376"/>
              <a:gd name="T2" fmla="*/ 2147483646 w 3089"/>
              <a:gd name="T3" fmla="*/ 0 h 1376"/>
              <a:gd name="T4" fmla="*/ 2147483646 w 3089"/>
              <a:gd name="T5" fmla="*/ 2147483646 h 1376"/>
              <a:gd name="T6" fmla="*/ 2147483646 w 3089"/>
              <a:gd name="T7" fmla="*/ 2147483646 h 1376"/>
              <a:gd name="T8" fmla="*/ 0 w 3089"/>
              <a:gd name="T9" fmla="*/ 2147483646 h 13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9" h="1376">
                <a:moveTo>
                  <a:pt x="0" y="687"/>
                </a:moveTo>
                <a:lnTo>
                  <a:pt x="1544" y="0"/>
                </a:lnTo>
                <a:lnTo>
                  <a:pt x="3088" y="687"/>
                </a:lnTo>
                <a:lnTo>
                  <a:pt x="1544" y="1375"/>
                </a:lnTo>
                <a:lnTo>
                  <a:pt x="0" y="687"/>
                </a:lnTo>
              </a:path>
            </a:pathLst>
          </a:custGeom>
          <a:solidFill>
            <a:srgbClr val="FFFFFF"/>
          </a:solidFill>
          <a:ln w="9360">
            <a:solidFill>
              <a:srgbClr val="000000"/>
            </a:solidFill>
            <a:round/>
            <a:headEnd/>
            <a:tailEnd/>
          </a:ln>
        </p:spPr>
        <p:txBody>
          <a:bodyPr anchor="ctr"/>
          <a:lstStyle/>
          <a:p>
            <a:endParaRPr lang="en-US"/>
          </a:p>
        </p:txBody>
      </p:sp>
      <p:sp>
        <p:nvSpPr>
          <p:cNvPr id="130058" name="Text Box 12">
            <a:extLst>
              <a:ext uri="{FF2B5EF4-FFF2-40B4-BE49-F238E27FC236}">
                <a16:creationId xmlns:a16="http://schemas.microsoft.com/office/drawing/2014/main" xmlns="" id="{73A7D2DC-3E46-499D-B0E4-F6B048799D91}"/>
              </a:ext>
            </a:extLst>
          </p:cNvPr>
          <p:cNvSpPr txBox="1">
            <a:spLocks noChangeArrowheads="1"/>
          </p:cNvSpPr>
          <p:nvPr/>
        </p:nvSpPr>
        <p:spPr bwMode="auto">
          <a:xfrm>
            <a:off x="3733801" y="3352800"/>
            <a:ext cx="18526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t>NO SYNTAX</a:t>
            </a:r>
          </a:p>
          <a:p>
            <a:pPr algn="ctr" eaLnBrk="1" hangingPunct="1"/>
            <a:r>
              <a:rPr lang="en-US" altLang="en-US" sz="2000"/>
              <a:t>ERROR</a:t>
            </a:r>
          </a:p>
        </p:txBody>
      </p:sp>
      <p:sp>
        <p:nvSpPr>
          <p:cNvPr id="130059" name="Line 13">
            <a:extLst>
              <a:ext uri="{FF2B5EF4-FFF2-40B4-BE49-F238E27FC236}">
                <a16:creationId xmlns:a16="http://schemas.microsoft.com/office/drawing/2014/main" xmlns="" id="{E947538D-F5F7-4F2E-A69E-3314D6522557}"/>
              </a:ext>
            </a:extLst>
          </p:cNvPr>
          <p:cNvSpPr>
            <a:spLocks noChangeShapeType="1"/>
          </p:cNvSpPr>
          <p:nvPr/>
        </p:nvSpPr>
        <p:spPr bwMode="auto">
          <a:xfrm>
            <a:off x="4598988" y="1420813"/>
            <a:ext cx="0" cy="4953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0060" name="Line 14">
            <a:extLst>
              <a:ext uri="{FF2B5EF4-FFF2-40B4-BE49-F238E27FC236}">
                <a16:creationId xmlns:a16="http://schemas.microsoft.com/office/drawing/2014/main" xmlns="" id="{FB5F1143-7848-4892-BF71-20DD229FAF3E}"/>
              </a:ext>
            </a:extLst>
          </p:cNvPr>
          <p:cNvSpPr>
            <a:spLocks noChangeShapeType="1"/>
          </p:cNvSpPr>
          <p:nvPr/>
        </p:nvSpPr>
        <p:spPr bwMode="auto">
          <a:xfrm>
            <a:off x="4598988" y="2590801"/>
            <a:ext cx="0" cy="493713"/>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0061" name="Line 15">
            <a:extLst>
              <a:ext uri="{FF2B5EF4-FFF2-40B4-BE49-F238E27FC236}">
                <a16:creationId xmlns:a16="http://schemas.microsoft.com/office/drawing/2014/main" xmlns="" id="{92B93DD8-6B1F-41A1-804A-F328C1881581}"/>
              </a:ext>
            </a:extLst>
          </p:cNvPr>
          <p:cNvSpPr>
            <a:spLocks noChangeShapeType="1"/>
          </p:cNvSpPr>
          <p:nvPr/>
        </p:nvSpPr>
        <p:spPr bwMode="auto">
          <a:xfrm>
            <a:off x="4598988" y="4194175"/>
            <a:ext cx="0" cy="4953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0062" name="Line 16">
            <a:extLst>
              <a:ext uri="{FF2B5EF4-FFF2-40B4-BE49-F238E27FC236}">
                <a16:creationId xmlns:a16="http://schemas.microsoft.com/office/drawing/2014/main" xmlns="" id="{AE323D43-5F1C-46FE-8EEE-FA464F9A7810}"/>
              </a:ext>
            </a:extLst>
          </p:cNvPr>
          <p:cNvSpPr>
            <a:spLocks noChangeShapeType="1"/>
          </p:cNvSpPr>
          <p:nvPr/>
        </p:nvSpPr>
        <p:spPr bwMode="auto">
          <a:xfrm>
            <a:off x="4598988" y="5364163"/>
            <a:ext cx="0" cy="2413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0063" name="Line 17">
            <a:extLst>
              <a:ext uri="{FF2B5EF4-FFF2-40B4-BE49-F238E27FC236}">
                <a16:creationId xmlns:a16="http://schemas.microsoft.com/office/drawing/2014/main" xmlns="" id="{99A53069-36EE-40A7-B072-DE4F93D8C758}"/>
              </a:ext>
            </a:extLst>
          </p:cNvPr>
          <p:cNvSpPr>
            <a:spLocks noChangeShapeType="1"/>
          </p:cNvSpPr>
          <p:nvPr/>
        </p:nvSpPr>
        <p:spPr bwMode="auto">
          <a:xfrm>
            <a:off x="5905500" y="3695700"/>
            <a:ext cx="2205038"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64" name="Line 18">
            <a:extLst>
              <a:ext uri="{FF2B5EF4-FFF2-40B4-BE49-F238E27FC236}">
                <a16:creationId xmlns:a16="http://schemas.microsoft.com/office/drawing/2014/main" xmlns="" id="{A3085BFC-1DE1-457B-A298-E4372DB77E93}"/>
              </a:ext>
            </a:extLst>
          </p:cNvPr>
          <p:cNvSpPr>
            <a:spLocks noChangeShapeType="1"/>
          </p:cNvSpPr>
          <p:nvPr/>
        </p:nvSpPr>
        <p:spPr bwMode="auto">
          <a:xfrm flipV="1">
            <a:off x="8077200" y="2667000"/>
            <a:ext cx="0" cy="10668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0065" name="Line 19">
            <a:extLst>
              <a:ext uri="{FF2B5EF4-FFF2-40B4-BE49-F238E27FC236}">
                <a16:creationId xmlns:a16="http://schemas.microsoft.com/office/drawing/2014/main" xmlns="" id="{CDAAFF54-5803-4C71-B65D-209226FF91F5}"/>
              </a:ext>
            </a:extLst>
          </p:cNvPr>
          <p:cNvSpPr>
            <a:spLocks noChangeShapeType="1"/>
          </p:cNvSpPr>
          <p:nvPr/>
        </p:nvSpPr>
        <p:spPr bwMode="auto">
          <a:xfrm flipH="1">
            <a:off x="4598989" y="1585913"/>
            <a:ext cx="3527425" cy="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0066" name="Line 20">
            <a:extLst>
              <a:ext uri="{FF2B5EF4-FFF2-40B4-BE49-F238E27FC236}">
                <a16:creationId xmlns:a16="http://schemas.microsoft.com/office/drawing/2014/main" xmlns="" id="{DB6BA32E-5AC4-4970-8062-FEA0904D8852}"/>
              </a:ext>
            </a:extLst>
          </p:cNvPr>
          <p:cNvSpPr>
            <a:spLocks noChangeShapeType="1"/>
          </p:cNvSpPr>
          <p:nvPr/>
        </p:nvSpPr>
        <p:spPr bwMode="auto">
          <a:xfrm>
            <a:off x="8126413" y="1585913"/>
            <a:ext cx="0" cy="330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xmlns="" id="{E2C6662E-1B7B-4BA3-8AFB-9C42A33F3116}"/>
              </a:ext>
            </a:extLst>
          </p:cNvPr>
          <p:cNvSpPr>
            <a:spLocks noGrp="1" noChangeArrowheads="1"/>
          </p:cNvSpPr>
          <p:nvPr>
            <p:ph type="title"/>
          </p:nvPr>
        </p:nvSpPr>
        <p:spPr>
          <a:xfrm>
            <a:off x="609600" y="460169"/>
            <a:ext cx="10972800" cy="1143000"/>
          </a:xfrm>
        </p:spPr>
        <p:txBody>
          <a:bodyPr/>
          <a:lstStyle/>
          <a:p>
            <a:pPr>
              <a:defRPr/>
            </a:pPr>
            <a:r>
              <a:rPr lang="en-US" b="1" dirty="0">
                <a:solidFill>
                  <a:schemeClr val="tx1">
                    <a:lumMod val="95000"/>
                    <a:lumOff val="5000"/>
                  </a:schemeClr>
                </a:solidFill>
              </a:rPr>
              <a:t>Problem 1</a:t>
            </a:r>
          </a:p>
        </p:txBody>
      </p:sp>
      <p:sp>
        <p:nvSpPr>
          <p:cNvPr id="76803" name="Rectangle 3">
            <a:extLst>
              <a:ext uri="{FF2B5EF4-FFF2-40B4-BE49-F238E27FC236}">
                <a16:creationId xmlns:a16="http://schemas.microsoft.com/office/drawing/2014/main" xmlns="" id="{17F28F67-FCCA-450A-BDAA-D9743663E64A}"/>
              </a:ext>
            </a:extLst>
          </p:cNvPr>
          <p:cNvSpPr>
            <a:spLocks noGrp="1" noChangeArrowheads="1"/>
          </p:cNvSpPr>
          <p:nvPr>
            <p:ph type="body" sz="half" idx="4294967295"/>
          </p:nvPr>
        </p:nvSpPr>
        <p:spPr>
          <a:xfrm>
            <a:off x="0" y="1231900"/>
            <a:ext cx="8555038" cy="1524000"/>
          </a:xfrm>
        </p:spPr>
        <p:txBody>
          <a:bodyPr rtlCol="0">
            <a:normAutofit lnSpcReduction="10000"/>
          </a:bodyPr>
          <a:lstStyle/>
          <a:p>
            <a:pPr marL="533400" indent="-533400">
              <a:buNone/>
              <a:defRPr/>
            </a:pPr>
            <a:r>
              <a:rPr lang="en-US" sz="2800" dirty="0"/>
              <a:t>Write a Problem Analysis Chart (PAC) to convert</a:t>
            </a:r>
          </a:p>
          <a:p>
            <a:pPr marL="533400" indent="-533400">
              <a:buNone/>
              <a:defRPr/>
            </a:pPr>
            <a:r>
              <a:rPr lang="en-US" sz="2800" dirty="0"/>
              <a:t>the distance in miles to kilometers where 1.609</a:t>
            </a:r>
          </a:p>
          <a:p>
            <a:pPr marL="533400" indent="-533400">
              <a:buNone/>
              <a:defRPr/>
            </a:pPr>
            <a:r>
              <a:rPr lang="en-US" sz="2800" dirty="0"/>
              <a:t>kilometers per mile.</a:t>
            </a:r>
          </a:p>
          <a:p>
            <a:pPr marL="533400" indent="-533400">
              <a:defRPr/>
            </a:pPr>
            <a:endParaRPr lang="en-US" sz="2800" dirty="0"/>
          </a:p>
          <a:p>
            <a:pPr marL="533400" indent="-533400">
              <a:defRPr/>
            </a:pPr>
            <a:endParaRPr lang="en-US" sz="2800" dirty="0"/>
          </a:p>
          <a:p>
            <a:pPr marL="533400" indent="-533400">
              <a:buNone/>
              <a:defRPr/>
            </a:pPr>
            <a:endParaRPr lang="en-US" sz="2800" dirty="0"/>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17">
            <a:extLst>
              <a:ext uri="{FF2B5EF4-FFF2-40B4-BE49-F238E27FC236}">
                <a16:creationId xmlns:a16="http://schemas.microsoft.com/office/drawing/2014/main" xmlns="" id="{F1F4618E-083A-459C-AC3E-BA6F1E888BDA}"/>
              </a:ext>
            </a:extLst>
          </p:cNvPr>
          <p:cNvGrpSpPr>
            <a:grpSpLocks/>
          </p:cNvGrpSpPr>
          <p:nvPr/>
        </p:nvGrpSpPr>
        <p:grpSpPr bwMode="auto">
          <a:xfrm>
            <a:off x="4724400" y="762000"/>
            <a:ext cx="2209800" cy="4876800"/>
            <a:chOff x="2016" y="480"/>
            <a:chExt cx="1392" cy="3072"/>
          </a:xfrm>
          <a:solidFill>
            <a:schemeClr val="bg1"/>
          </a:solidFill>
        </p:grpSpPr>
        <p:sp>
          <p:nvSpPr>
            <p:cNvPr id="132099" name="AutoShape 2">
              <a:extLst>
                <a:ext uri="{FF2B5EF4-FFF2-40B4-BE49-F238E27FC236}">
                  <a16:creationId xmlns:a16="http://schemas.microsoft.com/office/drawing/2014/main" xmlns="" id="{D2DA1D78-20EB-4C52-809A-40791C7023E9}"/>
                </a:ext>
              </a:extLst>
            </p:cNvPr>
            <p:cNvSpPr>
              <a:spLocks noChangeArrowheads="1"/>
            </p:cNvSpPr>
            <p:nvPr/>
          </p:nvSpPr>
          <p:spPr bwMode="auto">
            <a:xfrm>
              <a:off x="2160" y="480"/>
              <a:ext cx="1152" cy="336"/>
            </a:xfrm>
            <a:prstGeom prst="flowChartTerminator">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start</a:t>
              </a:r>
            </a:p>
          </p:txBody>
        </p:sp>
        <p:sp>
          <p:nvSpPr>
            <p:cNvPr id="132100" name="AutoShape 3">
              <a:extLst>
                <a:ext uri="{FF2B5EF4-FFF2-40B4-BE49-F238E27FC236}">
                  <a16:creationId xmlns:a16="http://schemas.microsoft.com/office/drawing/2014/main" xmlns="" id="{069580C0-011A-49AA-B9D3-85520997511C}"/>
                </a:ext>
              </a:extLst>
            </p:cNvPr>
            <p:cNvSpPr>
              <a:spLocks noChangeArrowheads="1"/>
            </p:cNvSpPr>
            <p:nvPr/>
          </p:nvSpPr>
          <p:spPr bwMode="auto">
            <a:xfrm>
              <a:off x="2064" y="1248"/>
              <a:ext cx="1296" cy="336"/>
            </a:xfrm>
            <a:prstGeom prst="flowChartInputOutpu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read miles</a:t>
              </a:r>
            </a:p>
          </p:txBody>
        </p:sp>
        <p:sp>
          <p:nvSpPr>
            <p:cNvPr id="132101" name="AutoShape 4">
              <a:extLst>
                <a:ext uri="{FF2B5EF4-FFF2-40B4-BE49-F238E27FC236}">
                  <a16:creationId xmlns:a16="http://schemas.microsoft.com/office/drawing/2014/main" xmlns="" id="{7D8A44A6-2521-4BBB-9A07-29EB489C658C}"/>
                </a:ext>
              </a:extLst>
            </p:cNvPr>
            <p:cNvSpPr>
              <a:spLocks noChangeArrowheads="1"/>
            </p:cNvSpPr>
            <p:nvPr/>
          </p:nvSpPr>
          <p:spPr bwMode="auto">
            <a:xfrm>
              <a:off x="2064" y="1872"/>
              <a:ext cx="1296" cy="384"/>
            </a:xfrm>
            <a:prstGeom prst="flowChartProcess">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km = 1.609 x miles</a:t>
              </a:r>
            </a:p>
          </p:txBody>
        </p:sp>
        <p:sp>
          <p:nvSpPr>
            <p:cNvPr id="132102" name="AutoShape 5">
              <a:extLst>
                <a:ext uri="{FF2B5EF4-FFF2-40B4-BE49-F238E27FC236}">
                  <a16:creationId xmlns:a16="http://schemas.microsoft.com/office/drawing/2014/main" xmlns="" id="{6189B320-F949-4997-AABA-ECA6BF271E12}"/>
                </a:ext>
              </a:extLst>
            </p:cNvPr>
            <p:cNvSpPr>
              <a:spLocks noChangeArrowheads="1"/>
            </p:cNvSpPr>
            <p:nvPr/>
          </p:nvSpPr>
          <p:spPr bwMode="auto">
            <a:xfrm>
              <a:off x="2016" y="2592"/>
              <a:ext cx="1392" cy="288"/>
            </a:xfrm>
            <a:prstGeom prst="flowChartInputOutpu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print km</a:t>
              </a:r>
            </a:p>
          </p:txBody>
        </p:sp>
        <p:sp>
          <p:nvSpPr>
            <p:cNvPr id="132103" name="AutoShape 6">
              <a:extLst>
                <a:ext uri="{FF2B5EF4-FFF2-40B4-BE49-F238E27FC236}">
                  <a16:creationId xmlns:a16="http://schemas.microsoft.com/office/drawing/2014/main" xmlns="" id="{EAC165AB-5D15-431F-8203-4DBD54636BDB}"/>
                </a:ext>
              </a:extLst>
            </p:cNvPr>
            <p:cNvSpPr>
              <a:spLocks noChangeArrowheads="1"/>
            </p:cNvSpPr>
            <p:nvPr/>
          </p:nvSpPr>
          <p:spPr bwMode="auto">
            <a:xfrm>
              <a:off x="2112" y="3264"/>
              <a:ext cx="1152" cy="288"/>
            </a:xfrm>
            <a:prstGeom prst="flowChartTerminator">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end</a:t>
              </a:r>
            </a:p>
          </p:txBody>
        </p:sp>
        <p:sp>
          <p:nvSpPr>
            <p:cNvPr id="132104" name="Line 13">
              <a:extLst>
                <a:ext uri="{FF2B5EF4-FFF2-40B4-BE49-F238E27FC236}">
                  <a16:creationId xmlns:a16="http://schemas.microsoft.com/office/drawing/2014/main" xmlns="" id="{C403639A-2DE7-4038-811D-9B1DD2268133}"/>
                </a:ext>
              </a:extLst>
            </p:cNvPr>
            <p:cNvSpPr>
              <a:spLocks noChangeShapeType="1"/>
            </p:cNvSpPr>
            <p:nvPr/>
          </p:nvSpPr>
          <p:spPr bwMode="auto">
            <a:xfrm>
              <a:off x="2736" y="816"/>
              <a:ext cx="0" cy="43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2105" name="Line 14">
              <a:extLst>
                <a:ext uri="{FF2B5EF4-FFF2-40B4-BE49-F238E27FC236}">
                  <a16:creationId xmlns:a16="http://schemas.microsoft.com/office/drawing/2014/main" xmlns="" id="{6B61F537-6036-49FC-AEE9-13383FAE07DF}"/>
                </a:ext>
              </a:extLst>
            </p:cNvPr>
            <p:cNvSpPr>
              <a:spLocks noChangeShapeType="1"/>
            </p:cNvSpPr>
            <p:nvPr/>
          </p:nvSpPr>
          <p:spPr bwMode="auto">
            <a:xfrm>
              <a:off x="2736" y="1584"/>
              <a:ext cx="0" cy="28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2106" name="Line 15">
              <a:extLst>
                <a:ext uri="{FF2B5EF4-FFF2-40B4-BE49-F238E27FC236}">
                  <a16:creationId xmlns:a16="http://schemas.microsoft.com/office/drawing/2014/main" xmlns="" id="{E976A956-824A-45E3-9B17-788A4E303732}"/>
                </a:ext>
              </a:extLst>
            </p:cNvPr>
            <p:cNvSpPr>
              <a:spLocks noChangeShapeType="1"/>
            </p:cNvSpPr>
            <p:nvPr/>
          </p:nvSpPr>
          <p:spPr bwMode="auto">
            <a:xfrm>
              <a:off x="2736" y="2256"/>
              <a:ext cx="0" cy="33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2107" name="Line 16">
              <a:extLst>
                <a:ext uri="{FF2B5EF4-FFF2-40B4-BE49-F238E27FC236}">
                  <a16:creationId xmlns:a16="http://schemas.microsoft.com/office/drawing/2014/main" xmlns="" id="{0E145392-DFF5-4D97-9B80-27D178973864}"/>
                </a:ext>
              </a:extLst>
            </p:cNvPr>
            <p:cNvSpPr>
              <a:spLocks noChangeShapeType="1"/>
            </p:cNvSpPr>
            <p:nvPr/>
          </p:nvSpPr>
          <p:spPr bwMode="auto">
            <a:xfrm>
              <a:off x="2736" y="2880"/>
              <a:ext cx="0" cy="38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xmlns="" id="{27792096-ECFF-43FB-A22A-EA723E520E8B}"/>
              </a:ext>
            </a:extLst>
          </p:cNvPr>
          <p:cNvSpPr>
            <a:spLocks noGrp="1" noChangeArrowheads="1"/>
          </p:cNvSpPr>
          <p:nvPr>
            <p:ph type="title"/>
          </p:nvPr>
        </p:nvSpPr>
        <p:spPr/>
        <p:txBody>
          <a:bodyPr/>
          <a:lstStyle/>
          <a:p>
            <a:pPr>
              <a:defRPr/>
            </a:pPr>
            <a:r>
              <a:rPr lang="en-US">
                <a:solidFill>
                  <a:schemeClr val="tx1">
                    <a:lumMod val="95000"/>
                    <a:lumOff val="5000"/>
                  </a:schemeClr>
                </a:solidFill>
              </a:rPr>
              <a:t>Problem 2</a:t>
            </a:r>
          </a:p>
        </p:txBody>
      </p:sp>
      <p:sp>
        <p:nvSpPr>
          <p:cNvPr id="77827" name="Rectangle 3">
            <a:extLst>
              <a:ext uri="{FF2B5EF4-FFF2-40B4-BE49-F238E27FC236}">
                <a16:creationId xmlns:a16="http://schemas.microsoft.com/office/drawing/2014/main" xmlns="" id="{D2974A6C-A32C-48BC-8D95-6DC6E18B74E5}"/>
              </a:ext>
            </a:extLst>
          </p:cNvPr>
          <p:cNvSpPr>
            <a:spLocks noGrp="1" noChangeArrowheads="1"/>
          </p:cNvSpPr>
          <p:nvPr>
            <p:ph type="body" sz="half" idx="4294967295"/>
          </p:nvPr>
        </p:nvSpPr>
        <p:spPr>
          <a:xfrm>
            <a:off x="0" y="1417638"/>
            <a:ext cx="8382000" cy="1143000"/>
          </a:xfrm>
        </p:spPr>
        <p:txBody>
          <a:bodyPr rtlCol="0">
            <a:normAutofit/>
          </a:bodyPr>
          <a:lstStyle/>
          <a:p>
            <a:pPr marL="0" indent="0">
              <a:buNone/>
              <a:defRPr/>
            </a:pPr>
            <a:r>
              <a:rPr lang="en-US" sz="2400" dirty="0"/>
              <a:t>Write a Problem Analysis Chart (PAC) to find an area of a circle where area = pi * radius * radius</a:t>
            </a: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146" name="Group 12">
            <a:extLst>
              <a:ext uri="{FF2B5EF4-FFF2-40B4-BE49-F238E27FC236}">
                <a16:creationId xmlns:a16="http://schemas.microsoft.com/office/drawing/2014/main" xmlns="" id="{93A474E3-1667-42D2-94E8-76B1A502194F}"/>
              </a:ext>
            </a:extLst>
          </p:cNvPr>
          <p:cNvGrpSpPr>
            <a:grpSpLocks/>
          </p:cNvGrpSpPr>
          <p:nvPr/>
        </p:nvGrpSpPr>
        <p:grpSpPr bwMode="auto">
          <a:xfrm>
            <a:off x="4038600" y="762000"/>
            <a:ext cx="3200400" cy="4876800"/>
            <a:chOff x="1584" y="480"/>
            <a:chExt cx="2016" cy="3072"/>
          </a:xfrm>
          <a:solidFill>
            <a:schemeClr val="bg1"/>
          </a:solidFill>
        </p:grpSpPr>
        <p:sp>
          <p:nvSpPr>
            <p:cNvPr id="134147" name="AutoShape 3">
              <a:extLst>
                <a:ext uri="{FF2B5EF4-FFF2-40B4-BE49-F238E27FC236}">
                  <a16:creationId xmlns:a16="http://schemas.microsoft.com/office/drawing/2014/main" xmlns="" id="{DC4F7CA1-9F24-497D-89F6-48276F3D7AAA}"/>
                </a:ext>
              </a:extLst>
            </p:cNvPr>
            <p:cNvSpPr>
              <a:spLocks noChangeArrowheads="1"/>
            </p:cNvSpPr>
            <p:nvPr/>
          </p:nvSpPr>
          <p:spPr bwMode="auto">
            <a:xfrm>
              <a:off x="2160" y="480"/>
              <a:ext cx="1152" cy="336"/>
            </a:xfrm>
            <a:prstGeom prst="flowChartTerminator">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start</a:t>
              </a:r>
            </a:p>
          </p:txBody>
        </p:sp>
        <p:sp>
          <p:nvSpPr>
            <p:cNvPr id="134148" name="AutoShape 4">
              <a:extLst>
                <a:ext uri="{FF2B5EF4-FFF2-40B4-BE49-F238E27FC236}">
                  <a16:creationId xmlns:a16="http://schemas.microsoft.com/office/drawing/2014/main" xmlns="" id="{9ECCA6E6-BBC4-41C9-9807-34B96052C658}"/>
                </a:ext>
              </a:extLst>
            </p:cNvPr>
            <p:cNvSpPr>
              <a:spLocks noChangeArrowheads="1"/>
            </p:cNvSpPr>
            <p:nvPr/>
          </p:nvSpPr>
          <p:spPr bwMode="auto">
            <a:xfrm>
              <a:off x="1680" y="1248"/>
              <a:ext cx="1920" cy="336"/>
            </a:xfrm>
            <a:prstGeom prst="flowChartInputOutpu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read radius</a:t>
              </a:r>
            </a:p>
          </p:txBody>
        </p:sp>
        <p:sp>
          <p:nvSpPr>
            <p:cNvPr id="134149" name="AutoShape 5">
              <a:extLst>
                <a:ext uri="{FF2B5EF4-FFF2-40B4-BE49-F238E27FC236}">
                  <a16:creationId xmlns:a16="http://schemas.microsoft.com/office/drawing/2014/main" xmlns="" id="{DBEB63BE-63C7-41C7-9124-293B737621CB}"/>
                </a:ext>
              </a:extLst>
            </p:cNvPr>
            <p:cNvSpPr>
              <a:spLocks noChangeArrowheads="1"/>
            </p:cNvSpPr>
            <p:nvPr/>
          </p:nvSpPr>
          <p:spPr bwMode="auto">
            <a:xfrm>
              <a:off x="1584" y="1872"/>
              <a:ext cx="2016" cy="384"/>
            </a:xfrm>
            <a:prstGeom prst="flowChartProcess">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area = 3.14 x radius x radius</a:t>
              </a:r>
            </a:p>
          </p:txBody>
        </p:sp>
        <p:sp>
          <p:nvSpPr>
            <p:cNvPr id="134150" name="AutoShape 6">
              <a:extLst>
                <a:ext uri="{FF2B5EF4-FFF2-40B4-BE49-F238E27FC236}">
                  <a16:creationId xmlns:a16="http://schemas.microsoft.com/office/drawing/2014/main" xmlns="" id="{9CB5CF9C-5608-48C8-899D-BB902B6F7705}"/>
                </a:ext>
              </a:extLst>
            </p:cNvPr>
            <p:cNvSpPr>
              <a:spLocks noChangeArrowheads="1"/>
            </p:cNvSpPr>
            <p:nvPr/>
          </p:nvSpPr>
          <p:spPr bwMode="auto">
            <a:xfrm>
              <a:off x="1584" y="2592"/>
              <a:ext cx="2016" cy="288"/>
            </a:xfrm>
            <a:prstGeom prst="flowChartInputOutpu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print area</a:t>
              </a:r>
            </a:p>
          </p:txBody>
        </p:sp>
        <p:sp>
          <p:nvSpPr>
            <p:cNvPr id="134151" name="AutoShape 7">
              <a:extLst>
                <a:ext uri="{FF2B5EF4-FFF2-40B4-BE49-F238E27FC236}">
                  <a16:creationId xmlns:a16="http://schemas.microsoft.com/office/drawing/2014/main" xmlns="" id="{2A6475B9-23FC-489A-9371-81D7F0E317FB}"/>
                </a:ext>
              </a:extLst>
            </p:cNvPr>
            <p:cNvSpPr>
              <a:spLocks noChangeArrowheads="1"/>
            </p:cNvSpPr>
            <p:nvPr/>
          </p:nvSpPr>
          <p:spPr bwMode="auto">
            <a:xfrm>
              <a:off x="2112" y="3264"/>
              <a:ext cx="1152" cy="288"/>
            </a:xfrm>
            <a:prstGeom prst="flowChartTerminator">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end</a:t>
              </a:r>
            </a:p>
          </p:txBody>
        </p:sp>
        <p:sp>
          <p:nvSpPr>
            <p:cNvPr id="134152" name="Line 8">
              <a:extLst>
                <a:ext uri="{FF2B5EF4-FFF2-40B4-BE49-F238E27FC236}">
                  <a16:creationId xmlns:a16="http://schemas.microsoft.com/office/drawing/2014/main" xmlns="" id="{8DE55145-0D00-4553-AD93-C306601D8866}"/>
                </a:ext>
              </a:extLst>
            </p:cNvPr>
            <p:cNvSpPr>
              <a:spLocks noChangeShapeType="1"/>
            </p:cNvSpPr>
            <p:nvPr/>
          </p:nvSpPr>
          <p:spPr bwMode="auto">
            <a:xfrm>
              <a:off x="2736" y="816"/>
              <a:ext cx="0" cy="43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53" name="Line 9">
              <a:extLst>
                <a:ext uri="{FF2B5EF4-FFF2-40B4-BE49-F238E27FC236}">
                  <a16:creationId xmlns:a16="http://schemas.microsoft.com/office/drawing/2014/main" xmlns="" id="{9A294DE2-9036-430B-85CD-F46F2012979B}"/>
                </a:ext>
              </a:extLst>
            </p:cNvPr>
            <p:cNvSpPr>
              <a:spLocks noChangeShapeType="1"/>
            </p:cNvSpPr>
            <p:nvPr/>
          </p:nvSpPr>
          <p:spPr bwMode="auto">
            <a:xfrm>
              <a:off x="2736" y="1584"/>
              <a:ext cx="0" cy="28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54" name="Line 10">
              <a:extLst>
                <a:ext uri="{FF2B5EF4-FFF2-40B4-BE49-F238E27FC236}">
                  <a16:creationId xmlns:a16="http://schemas.microsoft.com/office/drawing/2014/main" xmlns="" id="{598532B5-B501-441A-9AEA-6D36E4035B8B}"/>
                </a:ext>
              </a:extLst>
            </p:cNvPr>
            <p:cNvSpPr>
              <a:spLocks noChangeShapeType="1"/>
            </p:cNvSpPr>
            <p:nvPr/>
          </p:nvSpPr>
          <p:spPr bwMode="auto">
            <a:xfrm>
              <a:off x="2736" y="2256"/>
              <a:ext cx="0" cy="33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55" name="Line 11">
              <a:extLst>
                <a:ext uri="{FF2B5EF4-FFF2-40B4-BE49-F238E27FC236}">
                  <a16:creationId xmlns:a16="http://schemas.microsoft.com/office/drawing/2014/main" xmlns="" id="{D01A7A4C-8CCB-4569-9233-5919D5B02E21}"/>
                </a:ext>
              </a:extLst>
            </p:cNvPr>
            <p:cNvSpPr>
              <a:spLocks noChangeShapeType="1"/>
            </p:cNvSpPr>
            <p:nvPr/>
          </p:nvSpPr>
          <p:spPr bwMode="auto">
            <a:xfrm>
              <a:off x="2736" y="2880"/>
              <a:ext cx="0" cy="38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xmlns="" id="{E288B441-9946-4B51-B5D7-1C7B6961F3F9}"/>
              </a:ext>
            </a:extLst>
          </p:cNvPr>
          <p:cNvSpPr>
            <a:spLocks noGrp="1" noChangeArrowheads="1"/>
          </p:cNvSpPr>
          <p:nvPr>
            <p:ph type="title"/>
          </p:nvPr>
        </p:nvSpPr>
        <p:spPr/>
        <p:txBody>
          <a:bodyPr/>
          <a:lstStyle/>
          <a:p>
            <a:pPr>
              <a:defRPr/>
            </a:pPr>
            <a:r>
              <a:rPr lang="en-US" sz="4000" b="1">
                <a:solidFill>
                  <a:schemeClr val="tx1">
                    <a:lumMod val="95000"/>
                    <a:lumOff val="5000"/>
                  </a:schemeClr>
                </a:solidFill>
              </a:rPr>
              <a:t>Programming Or Implementation Phase</a:t>
            </a:r>
          </a:p>
        </p:txBody>
      </p:sp>
      <p:sp>
        <p:nvSpPr>
          <p:cNvPr id="38915" name="Rectangle 3">
            <a:extLst>
              <a:ext uri="{FF2B5EF4-FFF2-40B4-BE49-F238E27FC236}">
                <a16:creationId xmlns:a16="http://schemas.microsoft.com/office/drawing/2014/main" xmlns="" id="{07FCC126-0364-487A-AF73-D941A1001851}"/>
              </a:ext>
            </a:extLst>
          </p:cNvPr>
          <p:cNvSpPr>
            <a:spLocks noGrp="1" noChangeArrowheads="1"/>
          </p:cNvSpPr>
          <p:nvPr>
            <p:ph idx="1"/>
          </p:nvPr>
        </p:nvSpPr>
        <p:spPr>
          <a:xfrm>
            <a:off x="1035143" y="2094328"/>
            <a:ext cx="8956996" cy="4385985"/>
          </a:xfrm>
        </p:spPr>
        <p:txBody>
          <a:bodyPr rtlCol="0">
            <a:normAutofit lnSpcReduction="10000"/>
          </a:bodyPr>
          <a:lstStyle/>
          <a:p>
            <a:pPr marL="0" indent="0">
              <a:lnSpc>
                <a:spcPct val="80000"/>
              </a:lnSpc>
              <a:buNone/>
              <a:defRPr/>
            </a:pPr>
            <a:r>
              <a:rPr lang="en-US" sz="2400" b="1" dirty="0">
                <a:solidFill>
                  <a:schemeClr val="tx1"/>
                </a:solidFill>
              </a:rPr>
              <a:t>Coding</a:t>
            </a:r>
            <a:endParaRPr lang="en-US" sz="2400" dirty="0">
              <a:solidFill>
                <a:schemeClr val="tx1"/>
              </a:solidFill>
            </a:endParaRPr>
          </a:p>
          <a:p>
            <a:pPr marL="342900" lvl="1" indent="-342900">
              <a:lnSpc>
                <a:spcPct val="80000"/>
              </a:lnSpc>
              <a:buFont typeface="Wingdings" panose="05000000000000000000" pitchFamily="2" charset="2"/>
              <a:buChar char="§"/>
              <a:defRPr/>
            </a:pPr>
            <a:r>
              <a:rPr lang="en-US" sz="2000" dirty="0">
                <a:solidFill>
                  <a:schemeClr val="tx1"/>
                </a:solidFill>
              </a:rPr>
              <a:t>Translation or conversion of each operation in the flowchart or algorithm (pseudocode) into a computer-understandable language.</a:t>
            </a:r>
          </a:p>
          <a:p>
            <a:pPr marL="342900" lvl="1" indent="-342900">
              <a:lnSpc>
                <a:spcPct val="80000"/>
              </a:lnSpc>
              <a:buFont typeface="Wingdings" panose="05000000000000000000" pitchFamily="2" charset="2"/>
              <a:buChar char="§"/>
              <a:defRPr/>
            </a:pPr>
            <a:r>
              <a:rPr lang="en-US" sz="2000" dirty="0">
                <a:solidFill>
                  <a:schemeClr val="tx1"/>
                </a:solidFill>
              </a:rPr>
              <a:t>Coding should follow the format of the chosen programming language.</a:t>
            </a:r>
          </a:p>
          <a:p>
            <a:pPr marL="342900" lvl="1" indent="-342900" algn="just">
              <a:lnSpc>
                <a:spcPct val="80000"/>
              </a:lnSpc>
              <a:buFont typeface="Wingdings" panose="05000000000000000000" pitchFamily="2" charset="2"/>
              <a:buChar char="§"/>
              <a:defRPr/>
            </a:pPr>
            <a:r>
              <a:rPr lang="en-US" sz="2200" b="0" i="0" dirty="0">
                <a:solidFill>
                  <a:schemeClr val="tx1"/>
                </a:solidFill>
                <a:effectLst/>
                <a:latin typeface="Times New Roman" panose="02020603050405020304" pitchFamily="18" charset="0"/>
                <a:cs typeface="Times New Roman" panose="02020603050405020304" pitchFamily="18" charset="0"/>
              </a:rPr>
              <a:t>A </a:t>
            </a:r>
            <a:r>
              <a:rPr lang="en-US" sz="2200" b="1" i="0" dirty="0">
                <a:solidFill>
                  <a:schemeClr val="tx1"/>
                </a:solidFill>
                <a:effectLst/>
                <a:latin typeface="Times New Roman" panose="02020603050405020304" pitchFamily="18" charset="0"/>
                <a:cs typeface="Times New Roman" panose="02020603050405020304" pitchFamily="18" charset="0"/>
              </a:rPr>
              <a:t>programming language</a:t>
            </a:r>
            <a:r>
              <a:rPr lang="en-US" sz="2200" b="0" i="0" dirty="0">
                <a:solidFill>
                  <a:schemeClr val="tx1"/>
                </a:solidFill>
                <a:effectLst/>
                <a:latin typeface="Times New Roman" panose="02020603050405020304" pitchFamily="18" charset="0"/>
                <a:cs typeface="Times New Roman" panose="02020603050405020304" pitchFamily="18" charset="0"/>
              </a:rPr>
              <a:t> is a formal language designed to communicate instructions to a computer. There are two major types of programming languages: low-level languages and high-level languages.</a:t>
            </a:r>
          </a:p>
          <a:p>
            <a:pPr marL="342900" lvl="1" indent="-342900" algn="just">
              <a:lnSpc>
                <a:spcPct val="80000"/>
              </a:lnSpc>
              <a:buFont typeface="Wingdings" panose="05000000000000000000" pitchFamily="2" charset="2"/>
              <a:buChar char="§"/>
              <a:defRPr/>
            </a:pPr>
            <a:endParaRPr lang="en-US" sz="2200" dirty="0">
              <a:solidFill>
                <a:schemeClr val="tx1"/>
              </a:solidFill>
              <a:latin typeface="Times New Roman" panose="02020603050405020304" pitchFamily="18" charset="0"/>
              <a:cs typeface="Times New Roman" panose="02020603050405020304" pitchFamily="18" charset="0"/>
            </a:endParaRPr>
          </a:p>
          <a:p>
            <a:pPr marL="0" lvl="1" indent="0">
              <a:lnSpc>
                <a:spcPct val="80000"/>
              </a:lnSpc>
              <a:buNone/>
              <a:defRPr/>
            </a:pPr>
            <a:r>
              <a:rPr lang="en-US" sz="2000" dirty="0">
                <a:solidFill>
                  <a:schemeClr val="tx1"/>
                </a:solidFill>
              </a:rPr>
              <a:t>Many types or levels of computer programming language such as:</a:t>
            </a:r>
          </a:p>
          <a:p>
            <a:pPr marL="1383030" lvl="3" indent="-285750">
              <a:lnSpc>
                <a:spcPct val="80000"/>
              </a:lnSpc>
              <a:buFont typeface="Wingdings" panose="05000000000000000000" pitchFamily="2" charset="2"/>
              <a:buChar char="§"/>
              <a:defRPr/>
            </a:pPr>
            <a:r>
              <a:rPr lang="en-US" sz="1600" dirty="0">
                <a:solidFill>
                  <a:schemeClr val="tx1"/>
                </a:solidFill>
              </a:rPr>
              <a:t>Machine language</a:t>
            </a:r>
          </a:p>
          <a:p>
            <a:pPr marL="1383030" lvl="3" indent="-285750">
              <a:lnSpc>
                <a:spcPct val="80000"/>
              </a:lnSpc>
              <a:buFont typeface="Wingdings" panose="05000000000000000000" pitchFamily="2" charset="2"/>
              <a:buChar char="§"/>
              <a:defRPr/>
            </a:pPr>
            <a:r>
              <a:rPr lang="en-US" sz="1600" dirty="0">
                <a:solidFill>
                  <a:schemeClr val="tx1"/>
                </a:solidFill>
              </a:rPr>
              <a:t>Symbolic language or assembly language</a:t>
            </a:r>
          </a:p>
          <a:p>
            <a:pPr marL="1383030" lvl="3" indent="-285750">
              <a:lnSpc>
                <a:spcPct val="80000"/>
              </a:lnSpc>
              <a:buFont typeface="Wingdings" panose="05000000000000000000" pitchFamily="2" charset="2"/>
              <a:buChar char="§"/>
              <a:defRPr/>
            </a:pPr>
            <a:r>
              <a:rPr lang="en-US" sz="1600" dirty="0">
                <a:solidFill>
                  <a:schemeClr val="tx1"/>
                </a:solidFill>
              </a:rPr>
              <a:t>Procedure-oriented language</a:t>
            </a:r>
          </a:p>
          <a:p>
            <a:pPr marL="1383030" lvl="3" indent="-285750">
              <a:lnSpc>
                <a:spcPct val="80000"/>
              </a:lnSpc>
              <a:buFont typeface="Wingdings" panose="05000000000000000000" pitchFamily="2" charset="2"/>
              <a:buChar char="§"/>
              <a:defRPr/>
            </a:pPr>
            <a:endParaRPr lang="en-US" sz="1600" dirty="0">
              <a:solidFill>
                <a:schemeClr val="tx1"/>
              </a:solidFill>
            </a:endParaRPr>
          </a:p>
          <a:p>
            <a:pPr marL="0" lvl="1" indent="0">
              <a:lnSpc>
                <a:spcPct val="80000"/>
              </a:lnSpc>
              <a:buNone/>
              <a:defRPr/>
            </a:pPr>
            <a:r>
              <a:rPr lang="en-US" sz="2000" dirty="0">
                <a:solidFill>
                  <a:schemeClr val="tx1"/>
                </a:solidFill>
              </a:rPr>
              <a:t>The first two languages are also called low-level programming language. While the last one is called high-level programming language.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351</TotalTime>
  <Words>832</Words>
  <Application>Microsoft Office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Retrospect</vt:lpstr>
      <vt:lpstr>PowerPoint Presentation</vt:lpstr>
      <vt:lpstr>Programming Or Implementation Phase </vt:lpstr>
      <vt:lpstr>Programming Or Implementation Phase</vt:lpstr>
      <vt:lpstr>PowerPoint Presentation</vt:lpstr>
      <vt:lpstr>Problem 1</vt:lpstr>
      <vt:lpstr>PowerPoint Presentation</vt:lpstr>
      <vt:lpstr>Problem 2</vt:lpstr>
      <vt:lpstr>PowerPoint Presentation</vt:lpstr>
      <vt:lpstr>Programming Or Implementation Phase</vt:lpstr>
      <vt:lpstr>Programming Or Implementation Phase</vt:lpstr>
      <vt:lpstr>PowerPoint Presentation</vt:lpstr>
      <vt:lpstr>Programming Or Implementation Phase</vt:lpstr>
      <vt:lpstr>Programming Or Implementation Phase</vt:lpstr>
      <vt:lpstr>Programming Or Implementation Phase</vt:lpstr>
      <vt:lpstr>PowerPoint Presentation</vt:lpstr>
      <vt:lpstr>Programming Or Implementation Phase</vt:lpstr>
      <vt:lpstr>Programming Or Implementation Phase</vt:lpstr>
      <vt:lpstr>Programming Or Implementation Phase</vt:lpstr>
      <vt:lpstr>Programming Or Implementation Phase</vt:lpstr>
      <vt:lpstr>Programming Or Implementation Phase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Atiya jokhio</dc:creator>
  <cp:lastModifiedBy>Nida Munawar</cp:lastModifiedBy>
  <cp:revision>22</cp:revision>
  <dcterms:created xsi:type="dcterms:W3CDTF">2020-01-27T15:29:40Z</dcterms:created>
  <dcterms:modified xsi:type="dcterms:W3CDTF">2020-10-01T03:27:38Z</dcterms:modified>
</cp:coreProperties>
</file>