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 id="2147483662" r:id="rId7"/>
    <p:sldMasterId id="2147483663" r:id="rId8"/>
    <p:sldMasterId id="2147483664" r:id="rId9"/>
    <p:sldMasterId id="2147483665" r:id="rId10"/>
    <p:sldMasterId id="2147483666"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Lst>
  <p:sldSz cy="6858000" cx="9144000"/>
  <p:notesSz cx="6858000" cy="9144000"/>
  <p:embeddedFontLst>
    <p:embeddedFont>
      <p:font typeface="Tahoma"/>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F3DA3D-C8C2-4F5F-9F78-335AB8E6F3B4}">
  <a:tblStyle styleId="{5EF3DA3D-C8C2-4F5F-9F78-335AB8E6F3B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slide" Target="slides/slide39.xml"/><Relationship Id="rId50" Type="http://schemas.openxmlformats.org/officeDocument/2006/relationships/slide" Target="slides/slide38.xml"/><Relationship Id="rId53" Type="http://schemas.openxmlformats.org/officeDocument/2006/relationships/slide" Target="slides/slide41.xml"/><Relationship Id="rId52" Type="http://schemas.openxmlformats.org/officeDocument/2006/relationships/slide" Target="slides/slide40.xml"/><Relationship Id="rId11" Type="http://schemas.openxmlformats.org/officeDocument/2006/relationships/slideMaster" Target="slideMasters/slideMaster7.xml"/><Relationship Id="rId55" Type="http://schemas.openxmlformats.org/officeDocument/2006/relationships/slide" Target="slides/slide43.xml"/><Relationship Id="rId10" Type="http://schemas.openxmlformats.org/officeDocument/2006/relationships/slideMaster" Target="slideMasters/slideMaster6.xml"/><Relationship Id="rId54" Type="http://schemas.openxmlformats.org/officeDocument/2006/relationships/slide" Target="slides/slide42.xml"/><Relationship Id="rId13" Type="http://schemas.openxmlformats.org/officeDocument/2006/relationships/slide" Target="slides/slide1.xml"/><Relationship Id="rId57" Type="http://schemas.openxmlformats.org/officeDocument/2006/relationships/slide" Target="slides/slide45.xml"/><Relationship Id="rId12" Type="http://schemas.openxmlformats.org/officeDocument/2006/relationships/notesMaster" Target="notesMasters/notesMaster1.xml"/><Relationship Id="rId56" Type="http://schemas.openxmlformats.org/officeDocument/2006/relationships/slide" Target="slides/slide44.xml"/><Relationship Id="rId15" Type="http://schemas.openxmlformats.org/officeDocument/2006/relationships/slide" Target="slides/slide3.xml"/><Relationship Id="rId59" Type="http://schemas.openxmlformats.org/officeDocument/2006/relationships/font" Target="fonts/Tahoma-bold.fntdata"/><Relationship Id="rId14" Type="http://schemas.openxmlformats.org/officeDocument/2006/relationships/slide" Target="slides/slide2.xml"/><Relationship Id="rId58" Type="http://schemas.openxmlformats.org/officeDocument/2006/relationships/font" Target="fonts/Tahoma-regular.fntdata"/><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20" name="Google Shape;20;p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1" name="Google Shape;21;p2"/>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8" name="Shape 108"/>
        <p:cNvGrpSpPr/>
        <p:nvPr/>
      </p:nvGrpSpPr>
      <p:grpSpPr>
        <a:xfrm>
          <a:off x="0" y="0"/>
          <a:ext cx="0" cy="0"/>
          <a:chOff x="0" y="0"/>
          <a:chExt cx="0" cy="0"/>
        </a:xfrm>
      </p:grpSpPr>
      <p:sp>
        <p:nvSpPr>
          <p:cNvPr id="109" name="Google Shape;109;p15"/>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b="0" sz="360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10" name="Google Shape;110;p15"/>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1" name="Google Shape;111;p15"/>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12" name="Google Shape;112;p15"/>
          <p:cNvSpPr txBox="1"/>
          <p:nvPr>
            <p:ph idx="10" type="dt"/>
          </p:nvPr>
        </p:nvSpPr>
        <p:spPr>
          <a:xfrm>
            <a:off x="349250" y="6459537"/>
            <a:ext cx="19637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5"/>
          <p:cNvSpPr txBox="1"/>
          <p:nvPr>
            <p:ph idx="11" type="ftr"/>
          </p:nvPr>
        </p:nvSpPr>
        <p:spPr>
          <a:xfrm>
            <a:off x="3600450" y="6459537"/>
            <a:ext cx="34861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3" name="Shape 123"/>
        <p:cNvGrpSpPr/>
        <p:nvPr/>
      </p:nvGrpSpPr>
      <p:grpSpPr>
        <a:xfrm>
          <a:off x="0" y="0"/>
          <a:ext cx="0" cy="0"/>
          <a:chOff x="0" y="0"/>
          <a:chExt cx="0" cy="0"/>
        </a:xfrm>
      </p:grpSpPr>
      <p:sp>
        <p:nvSpPr>
          <p:cNvPr id="124" name="Google Shape;124;p17"/>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SzPts val="1400"/>
              <a:buNone/>
              <a:defRPr b="0" sz="360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25" name="Google Shape;125;p17"/>
          <p:cNvSpPr/>
          <p:nvPr>
            <p:ph idx="2" type="pic"/>
          </p:nvPr>
        </p:nvSpPr>
        <p:spPr>
          <a:xfrm>
            <a:off x="12" y="0"/>
            <a:ext cx="9143989"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404040"/>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404040"/>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404040"/>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126" name="Google Shape;126;p17"/>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27" name="Google Shape;127;p17"/>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7"/>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8" name="Shape 138"/>
        <p:cNvGrpSpPr/>
        <p:nvPr/>
      </p:nvGrpSpPr>
      <p:grpSpPr>
        <a:xfrm>
          <a:off x="0" y="0"/>
          <a:ext cx="0" cy="0"/>
          <a:chOff x="0" y="0"/>
          <a:chExt cx="0" cy="0"/>
        </a:xfrm>
      </p:grpSpPr>
      <p:sp>
        <p:nvSpPr>
          <p:cNvPr id="139" name="Google Shape;139;p19"/>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140" name="Google Shape;140;p19"/>
          <p:cNvSpPr txBox="1"/>
          <p:nvPr>
            <p:ph idx="1" type="body"/>
          </p:nvPr>
        </p:nvSpPr>
        <p:spPr>
          <a:xfrm rot="5400000">
            <a:off x="650302" y="393126"/>
            <a:ext cx="5757420" cy="5800725"/>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1" name="Google Shape;141;p19"/>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9"/>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5" name="Google Shape;35;p4"/>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4"/>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9" name="Shape 39"/>
        <p:cNvGrpSpPr/>
        <p:nvPr/>
      </p:nvGrpSpPr>
      <p:grpSpPr>
        <a:xfrm>
          <a:off x="0" y="0"/>
          <a:ext cx="0" cy="0"/>
          <a:chOff x="0" y="0"/>
          <a:chExt cx="0" cy="0"/>
        </a:xfrm>
      </p:grpSpPr>
      <p:sp>
        <p:nvSpPr>
          <p:cNvPr id="40" name="Google Shape;40;p5"/>
          <p:cNvSpPr txBox="1"/>
          <p:nvPr>
            <p:ph type="title"/>
          </p:nvPr>
        </p:nvSpPr>
        <p:spPr>
          <a:xfrm>
            <a:off x="457200" y="381000"/>
            <a:ext cx="8229600" cy="13716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1" name="Google Shape;41;p5"/>
          <p:cNvSpPr txBox="1"/>
          <p:nvPr>
            <p:ph idx="1" type="body"/>
          </p:nvPr>
        </p:nvSpPr>
        <p:spPr>
          <a:xfrm>
            <a:off x="457200" y="1981200"/>
            <a:ext cx="4038600" cy="4114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5"/>
          <p:cNvSpPr txBox="1"/>
          <p:nvPr>
            <p:ph idx="2" type="body"/>
          </p:nvPr>
        </p:nvSpPr>
        <p:spPr>
          <a:xfrm>
            <a:off x="4648200" y="1981200"/>
            <a:ext cx="4038600" cy="4114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5"/>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8" name="Google Shape;48;p6"/>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 name="Google Shape;50;p6"/>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7"/>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55" name="Google Shape;55;p7"/>
          <p:cNvSpPr txBox="1"/>
          <p:nvPr>
            <p:ph idx="1" type="body"/>
          </p:nvPr>
        </p:nvSpPr>
        <p:spPr>
          <a:xfrm rot="5400000">
            <a:off x="2582863" y="85724"/>
            <a:ext cx="4022725" cy="75438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7"/>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8"/>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61" name="Google Shape;61;p8"/>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66" name="Google Shape;66;p9"/>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7" name="Google Shape;67;p9"/>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8" name="Google Shape;68;p9"/>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9" name="Google Shape;69;p9"/>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9"/>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2" name="Shape 82"/>
        <p:cNvGrpSpPr/>
        <p:nvPr/>
      </p:nvGrpSpPr>
      <p:grpSpPr>
        <a:xfrm>
          <a:off x="0" y="0"/>
          <a:ext cx="0" cy="0"/>
          <a:chOff x="0" y="0"/>
          <a:chExt cx="0" cy="0"/>
        </a:xfrm>
      </p:grpSpPr>
      <p:sp>
        <p:nvSpPr>
          <p:cNvPr id="83" name="Google Shape;83;p11"/>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1400"/>
              <a:buNone/>
              <a:defRPr b="0"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84" name="Google Shape;84;p11"/>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85" name="Google Shape;85;p11"/>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6" name="Shape 96"/>
        <p:cNvGrpSpPr/>
        <p:nvPr/>
      </p:nvGrpSpPr>
      <p:grpSpPr>
        <a:xfrm>
          <a:off x="0" y="0"/>
          <a:ext cx="0" cy="0"/>
          <a:chOff x="0" y="0"/>
          <a:chExt cx="0" cy="0"/>
        </a:xfrm>
      </p:grpSpPr>
      <p:sp>
        <p:nvSpPr>
          <p:cNvPr id="97" name="Google Shape;97;p13"/>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3"/>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8.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 name="Google Shape;11;p1"/>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12" name="Google Shape;12;p1"/>
          <p:cNvCxnSpPr/>
          <p:nvPr/>
        </p:nvCxnSpPr>
        <p:spPr>
          <a:xfrm>
            <a:off x="906462" y="4343400"/>
            <a:ext cx="7405687" cy="0"/>
          </a:xfrm>
          <a:prstGeom prst="straightConnector1">
            <a:avLst/>
          </a:prstGeom>
          <a:noFill/>
          <a:ln cap="flat" cmpd="sng" w="9525">
            <a:solidFill>
              <a:srgbClr val="7F7F7F"/>
            </a:solidFill>
            <a:prstDash val="solid"/>
            <a:miter lim="800000"/>
            <a:headEnd len="med" w="med" type="none"/>
            <a:tailEnd len="med" w="med" type="none"/>
          </a:ln>
        </p:spPr>
      </p:cxnSp>
      <p:sp>
        <p:nvSpPr>
          <p:cNvPr id="13" name="Google Shape;13;p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4" name="Google Shape;14;p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5" name="Google Shape;15;p1"/>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3"/>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 name="Google Shape;26;p3"/>
          <p:cNvSpPr/>
          <p:nvPr/>
        </p:nvSpPr>
        <p:spPr>
          <a:xfrm>
            <a:off x="0" y="6334125"/>
            <a:ext cx="9144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 name="Google Shape;27;p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28" name="Google Shape;28;p3"/>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9" name="Google Shape;29;p3"/>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3"/>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3"/>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cxnSp>
        <p:nvCxnSpPr>
          <p:cNvPr id="32" name="Google Shape;32;p3"/>
          <p:cNvCxnSpPr/>
          <p:nvPr/>
        </p:nvCxnSpPr>
        <p:spPr>
          <a:xfrm>
            <a:off x="895350" y="1738312"/>
            <a:ext cx="7475537" cy="0"/>
          </a:xfrm>
          <a:prstGeom prst="straightConnector1">
            <a:avLst/>
          </a:prstGeom>
          <a:noFill/>
          <a:ln cap="flat" cmpd="sng" w="9525">
            <a:solidFill>
              <a:srgbClr val="7F7F7F"/>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10"/>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5" name="Google Shape;75;p10"/>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cxnSp>
        <p:nvCxnSpPr>
          <p:cNvPr id="76" name="Google Shape;76;p10"/>
          <p:cNvCxnSpPr/>
          <p:nvPr/>
        </p:nvCxnSpPr>
        <p:spPr>
          <a:xfrm>
            <a:off x="906462" y="4343400"/>
            <a:ext cx="7405687" cy="0"/>
          </a:xfrm>
          <a:prstGeom prst="straightConnector1">
            <a:avLst/>
          </a:prstGeom>
          <a:noFill/>
          <a:ln cap="flat" cmpd="sng" w="9525">
            <a:solidFill>
              <a:srgbClr val="7F7F7F"/>
            </a:solidFill>
            <a:prstDash val="solid"/>
            <a:miter lim="800000"/>
            <a:headEnd len="med" w="med" type="none"/>
            <a:tailEnd len="med" w="med" type="none"/>
          </a:ln>
        </p:spPr>
      </p:cxnSp>
      <p:sp>
        <p:nvSpPr>
          <p:cNvPr id="77" name="Google Shape;77;p10"/>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78" name="Google Shape;78;p10"/>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9" name="Google Shape;79;p10"/>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0"/>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0"/>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2"/>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0" name="Google Shape;90;p12"/>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1" name="Google Shape;91;p1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92" name="Google Shape;92;p12"/>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93" name="Google Shape;93;p12"/>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2"/>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12"/>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4"/>
          <p:cNvSpPr/>
          <p:nvPr/>
        </p:nvSpPr>
        <p:spPr>
          <a:xfrm>
            <a:off x="0" y="0"/>
            <a:ext cx="3038475" cy="6858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2" name="Google Shape;102;p14"/>
          <p:cNvSpPr/>
          <p:nvPr/>
        </p:nvSpPr>
        <p:spPr>
          <a:xfrm>
            <a:off x="3030537" y="0"/>
            <a:ext cx="47625"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3" name="Google Shape;103;p1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04" name="Google Shape;104;p14"/>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5" name="Google Shape;105;p14"/>
          <p:cNvSpPr txBox="1"/>
          <p:nvPr>
            <p:ph idx="10" type="dt"/>
          </p:nvPr>
        </p:nvSpPr>
        <p:spPr>
          <a:xfrm>
            <a:off x="349250" y="6459537"/>
            <a:ext cx="19637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6" name="Google Shape;106;p14"/>
          <p:cNvSpPr txBox="1"/>
          <p:nvPr>
            <p:ph idx="11" type="ftr"/>
          </p:nvPr>
        </p:nvSpPr>
        <p:spPr>
          <a:xfrm>
            <a:off x="3600450" y="6459537"/>
            <a:ext cx="348615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14"/>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1pPr>
            <a:lvl2pPr indent="0" lvl="1"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2pPr>
            <a:lvl3pPr indent="0" lvl="2"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3pPr>
            <a:lvl4pPr indent="0" lvl="3"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4pPr>
            <a:lvl5pPr indent="0" lvl="4"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5pPr>
            <a:lvl6pPr indent="0" lvl="5"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6pPr>
            <a:lvl7pPr indent="0" lvl="6"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7pPr>
            <a:lvl8pPr indent="0" lvl="7"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8pPr>
            <a:lvl9pPr indent="0" lvl="8" marL="0" marR="0" rtl="0" algn="r">
              <a:lnSpc>
                <a:spcPct val="100000"/>
              </a:lnSpc>
              <a:spcBef>
                <a:spcPts val="0"/>
              </a:spcBef>
              <a:spcAft>
                <a:spcPts val="0"/>
              </a:spcAft>
              <a:buClr>
                <a:schemeClr val="dk2"/>
              </a:buClr>
              <a:buSzPts val="1000"/>
              <a:buFont typeface="Calibri"/>
              <a:buNone/>
              <a:defRPr b="0" i="0" sz="1000" u="non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16"/>
          <p:cNvSpPr/>
          <p:nvPr/>
        </p:nvSpPr>
        <p:spPr>
          <a:xfrm>
            <a:off x="0" y="4953000"/>
            <a:ext cx="9142412" cy="1905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7" name="Google Shape;117;p16"/>
          <p:cNvSpPr/>
          <p:nvPr/>
        </p:nvSpPr>
        <p:spPr>
          <a:xfrm>
            <a:off x="0" y="4914900"/>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8" name="Google Shape;118;p16"/>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19" name="Google Shape;119;p16"/>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20" name="Google Shape;120;p16"/>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1" name="Google Shape;121;p16"/>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2" name="Google Shape;122;p16"/>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8"/>
          <p:cNvSpPr/>
          <p:nvPr/>
        </p:nvSpPr>
        <p:spPr>
          <a:xfrm>
            <a:off x="3175" y="6400800"/>
            <a:ext cx="9140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2" name="Google Shape;132;p18"/>
          <p:cNvSpPr/>
          <p:nvPr/>
        </p:nvSpPr>
        <p:spPr>
          <a:xfrm>
            <a:off x="0" y="6334125"/>
            <a:ext cx="9142412"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3" name="Google Shape;133;p18"/>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SzPts val="1400"/>
              <a:buNone/>
              <a:defRPr b="0" i="0" sz="4800" u="none" cap="none" strike="noStrike">
                <a:solidFill>
                  <a:srgbClr val="404040"/>
                </a:solidFill>
                <a:latin typeface="Calibri"/>
                <a:ea typeface="Calibri"/>
                <a:cs typeface="Calibri"/>
                <a:sym typeface="Calibri"/>
              </a:defRPr>
            </a:lvl9pPr>
          </a:lstStyle>
          <a:p/>
        </p:txBody>
      </p:sp>
      <p:sp>
        <p:nvSpPr>
          <p:cNvPr id="134" name="Google Shape;134;p18"/>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35" name="Google Shape;135;p18"/>
          <p:cNvSpPr txBox="1"/>
          <p:nvPr>
            <p:ph idx="10" type="dt"/>
          </p:nvPr>
        </p:nvSpPr>
        <p:spPr>
          <a:xfrm>
            <a:off x="822325" y="6459537"/>
            <a:ext cx="1854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6" name="Google Shape;136;p18"/>
          <p:cNvSpPr txBox="1"/>
          <p:nvPr>
            <p:ph idx="11" type="ftr"/>
          </p:nvPr>
        </p:nvSpPr>
        <p:spPr>
          <a:xfrm>
            <a:off x="2765425" y="6459537"/>
            <a:ext cx="361632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7" name="Google Shape;137;p18"/>
          <p:cNvSpPr txBox="1"/>
          <p:nvPr>
            <p:ph idx="12" type="sldNum"/>
          </p:nvPr>
        </p:nvSpPr>
        <p:spPr>
          <a:xfrm>
            <a:off x="7424737" y="6459537"/>
            <a:ext cx="9842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9.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ctrTitle"/>
          </p:nvPr>
        </p:nvSpPr>
        <p:spPr>
          <a:xfrm>
            <a:off x="1219200" y="1828800"/>
            <a:ext cx="5826125" cy="1646237"/>
          </a:xfrm>
          <a:prstGeom prst="rect">
            <a:avLst/>
          </a:prstGeom>
          <a:noFill/>
          <a:ln>
            <a:noFill/>
          </a:ln>
        </p:spPr>
        <p:txBody>
          <a:bodyPr anchorCtr="0" anchor="b" bIns="45700" lIns="91425" spcFirstLastPara="1" rIns="91425" wrap="square" tIns="45700">
            <a:noAutofit/>
          </a:bodyPr>
          <a:lstStyle/>
          <a:p>
            <a:pPr indent="0" lvl="0" marL="0" rtl="0" algn="ctr">
              <a:lnSpc>
                <a:spcPct val="85000"/>
              </a:lnSpc>
              <a:spcBef>
                <a:spcPts val="0"/>
              </a:spcBef>
              <a:spcAft>
                <a:spcPts val="0"/>
              </a:spcAft>
              <a:buClr>
                <a:srgbClr val="262626"/>
              </a:buClr>
              <a:buSzPts val="7200"/>
              <a:buFont typeface="Calibri"/>
              <a:buNone/>
            </a:pPr>
            <a:r>
              <a:rPr b="0" i="0" lang="en-US" sz="7200" u="none">
                <a:solidFill>
                  <a:srgbClr val="262626"/>
                </a:solidFill>
                <a:latin typeface="Calibri"/>
                <a:ea typeface="Calibri"/>
                <a:cs typeface="Calibri"/>
                <a:sym typeface="Calibri"/>
              </a:rPr>
              <a:t>Introduction to C</a:t>
            </a:r>
            <a:endParaRPr/>
          </a:p>
        </p:txBody>
      </p:sp>
      <p:sp>
        <p:nvSpPr>
          <p:cNvPr id="149" name="Google Shape;149;p20"/>
          <p:cNvSpPr txBox="1"/>
          <p:nvPr>
            <p:ph idx="1" type="subTitle"/>
          </p:nvPr>
        </p:nvSpPr>
        <p:spPr>
          <a:xfrm>
            <a:off x="457200" y="4800600"/>
            <a:ext cx="5826125" cy="10969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b="1" i="0" lang="en-US" sz="2400" u="none">
                <a:solidFill>
                  <a:schemeClr val="dk1"/>
                </a:solidFill>
                <a:latin typeface="Calibri"/>
                <a:ea typeface="Calibri"/>
                <a:cs typeface="Calibri"/>
                <a:sym typeface="Calibri"/>
              </a:rPr>
              <a:t>NIDA MUNAWAR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A Simple C Program</a:t>
            </a:r>
            <a:endParaRPr/>
          </a:p>
        </p:txBody>
      </p:sp>
      <p:sp>
        <p:nvSpPr>
          <p:cNvPr id="202" name="Google Shape;202;p2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0650" lvl="0" marL="90487" marR="0" rtl="0" algn="l">
              <a:lnSpc>
                <a:spcPct val="80000"/>
              </a:lnSpc>
              <a:spcBef>
                <a:spcPts val="0"/>
              </a:spcBef>
              <a:spcAft>
                <a:spcPts val="0"/>
              </a:spcAft>
              <a:buClr>
                <a:schemeClr val="accent1"/>
              </a:buClr>
              <a:buSzPts val="1900"/>
              <a:buFont typeface="Arial"/>
              <a:buChar char="●"/>
            </a:pPr>
            <a:r>
              <a:rPr b="1" i="0" lang="en-US" sz="1900" u="none">
                <a:solidFill>
                  <a:srgbClr val="00B050"/>
                </a:solidFill>
                <a:latin typeface="Calibri"/>
                <a:ea typeface="Calibri"/>
                <a:cs typeface="Calibri"/>
                <a:sym typeface="Calibri"/>
              </a:rPr>
              <a:t>/* Filename:           First.c</a:t>
            </a:r>
            <a:endParaRPr/>
          </a:p>
          <a:p>
            <a:pPr indent="-120650" lvl="0" marL="90487" marR="0" rtl="0" algn="l">
              <a:lnSpc>
                <a:spcPct val="80000"/>
              </a:lnSpc>
              <a:spcBef>
                <a:spcPts val="485"/>
              </a:spcBef>
              <a:spcAft>
                <a:spcPts val="0"/>
              </a:spcAft>
              <a:buClr>
                <a:schemeClr val="accent1"/>
              </a:buClr>
              <a:buSzPts val="1900"/>
              <a:buFont typeface="Arial"/>
              <a:buChar char="●"/>
            </a:pPr>
            <a:r>
              <a:rPr b="1" i="0" lang="en-US" sz="1900" u="none">
                <a:solidFill>
                  <a:srgbClr val="00B050"/>
                </a:solidFill>
                <a:latin typeface="Calibri"/>
                <a:ea typeface="Calibri"/>
                <a:cs typeface="Calibri"/>
                <a:sym typeface="Calibri"/>
              </a:rPr>
              <a:t>    Author:	          FAST</a:t>
            </a:r>
            <a:endParaRPr/>
          </a:p>
          <a:p>
            <a:pPr indent="0" lvl="1" marL="457200" marR="0" rtl="0" algn="l">
              <a:lnSpc>
                <a:spcPct val="80000"/>
              </a:lnSpc>
              <a:spcBef>
                <a:spcPts val="455"/>
              </a:spcBef>
              <a:spcAft>
                <a:spcPts val="0"/>
              </a:spcAft>
              <a:buClr>
                <a:schemeClr val="accent1"/>
              </a:buClr>
              <a:buSzPts val="1700"/>
              <a:buFont typeface="Calibri"/>
              <a:buNone/>
            </a:pPr>
            <a:r>
              <a:rPr b="1" i="0" lang="en-US" sz="1700" u="none" cap="none" strike="noStrike">
                <a:solidFill>
                  <a:srgbClr val="00B050"/>
                </a:solidFill>
                <a:latin typeface="Calibri"/>
                <a:ea typeface="Calibri"/>
                <a:cs typeface="Calibri"/>
                <a:sym typeface="Calibri"/>
              </a:rPr>
              <a:t>  Description:            This program prints the greeting         		                   “Hello, World!”</a:t>
            </a:r>
            <a:endParaRPr/>
          </a:p>
          <a:p>
            <a:pPr indent="-120650" lvl="0" marL="90487" marR="0" rtl="0" algn="l">
              <a:lnSpc>
                <a:spcPct val="80000"/>
              </a:lnSpc>
              <a:spcBef>
                <a:spcPts val="685"/>
              </a:spcBef>
              <a:spcAft>
                <a:spcPts val="0"/>
              </a:spcAft>
              <a:buClr>
                <a:schemeClr val="accent1"/>
              </a:buClr>
              <a:buSzPts val="1900"/>
              <a:buFont typeface="Arial"/>
              <a:buChar char="●"/>
            </a:pPr>
            <a:r>
              <a:rPr b="1" i="0" lang="en-US" sz="1900" u="none">
                <a:solidFill>
                  <a:srgbClr val="00B050"/>
                </a:solidFill>
                <a:latin typeface="Calibri"/>
                <a:ea typeface="Calibri"/>
                <a:cs typeface="Calibri"/>
                <a:sym typeface="Calibri"/>
              </a:rPr>
              <a:t>*/</a:t>
            </a:r>
            <a:endParaRPr/>
          </a:p>
          <a:p>
            <a:pPr indent="0" lvl="0" marL="90487" marR="0" rtl="0" algn="l">
              <a:lnSpc>
                <a:spcPct val="80000"/>
              </a:lnSpc>
              <a:spcBef>
                <a:spcPts val="485"/>
              </a:spcBef>
              <a:spcAft>
                <a:spcPts val="0"/>
              </a:spcAft>
              <a:buClr>
                <a:schemeClr val="accent1"/>
              </a:buClr>
              <a:buSzPts val="1900"/>
              <a:buFont typeface="Arial"/>
              <a:buNone/>
            </a:pPr>
            <a:r>
              <a:t/>
            </a:r>
            <a:endParaRPr b="1" i="0" sz="1900" u="none">
              <a:solidFill>
                <a:srgbClr val="404040"/>
              </a:solidFill>
              <a:latin typeface="Calibri"/>
              <a:ea typeface="Calibri"/>
              <a:cs typeface="Calibri"/>
              <a:sym typeface="Calibri"/>
            </a:endParaRPr>
          </a:p>
          <a:p>
            <a:pPr indent="-114300" lvl="1" marL="457200" marR="0" rtl="0" algn="l">
              <a:lnSpc>
                <a:spcPct val="80000"/>
              </a:lnSpc>
              <a:spcBef>
                <a:spcPts val="1100"/>
              </a:spcBef>
              <a:spcAft>
                <a:spcPts val="0"/>
              </a:spcAft>
              <a:buClr>
                <a:schemeClr val="accent1"/>
              </a:buClr>
              <a:buSzPts val="1800"/>
              <a:buFont typeface="Arial"/>
              <a:buChar char="●"/>
            </a:pPr>
            <a:r>
              <a:rPr b="1" i="0" lang="en-US" sz="1800" u="none" cap="none" strike="noStrike">
                <a:solidFill>
                  <a:schemeClr val="dk1"/>
                </a:solidFill>
                <a:latin typeface="Calibri"/>
                <a:ea typeface="Calibri"/>
                <a:cs typeface="Calibri"/>
                <a:sym typeface="Calibri"/>
              </a:rPr>
              <a:t>#include  &lt;stdio.h&gt;</a:t>
            </a:r>
            <a:endParaRPr/>
          </a:p>
          <a:p>
            <a:pPr indent="-127000" lvl="0" marL="90487" marR="0" rtl="0" algn="l">
              <a:lnSpc>
                <a:spcPct val="80000"/>
              </a:lnSpc>
              <a:spcBef>
                <a:spcPts val="1400"/>
              </a:spcBef>
              <a:spcAft>
                <a:spcPts val="0"/>
              </a:spcAft>
              <a:buClr>
                <a:schemeClr val="accent1"/>
              </a:buClr>
              <a:buSzPts val="2000"/>
              <a:buFont typeface="Arial"/>
              <a:buChar char="●"/>
            </a:pPr>
            <a:r>
              <a:rPr b="1" i="0" lang="en-US" sz="2000" u="none">
                <a:solidFill>
                  <a:schemeClr val="dk1"/>
                </a:solidFill>
                <a:latin typeface="Calibri"/>
                <a:ea typeface="Calibri"/>
                <a:cs typeface="Calibri"/>
                <a:sym typeface="Calibri"/>
              </a:rPr>
              <a:t>void main ( void )</a:t>
            </a:r>
            <a:endParaRPr/>
          </a:p>
          <a:p>
            <a:pPr indent="-127000" lvl="0" marL="90487" marR="0" rtl="0" algn="l">
              <a:lnSpc>
                <a:spcPct val="80000"/>
              </a:lnSpc>
              <a:spcBef>
                <a:spcPts val="500"/>
              </a:spcBef>
              <a:spcAft>
                <a:spcPts val="0"/>
              </a:spcAft>
              <a:buClr>
                <a:schemeClr val="accent1"/>
              </a:buClr>
              <a:buSzPts val="2000"/>
              <a:buFont typeface="Arial"/>
              <a:buChar char="●"/>
            </a:pPr>
            <a:r>
              <a:rPr b="1" i="0" lang="en-US" sz="2000" u="none">
                <a:solidFill>
                  <a:schemeClr val="dk1"/>
                </a:solidFill>
                <a:latin typeface="Calibri"/>
                <a:ea typeface="Calibri"/>
                <a:cs typeface="Calibri"/>
                <a:sym typeface="Calibri"/>
              </a:rPr>
              <a:t>{</a:t>
            </a:r>
            <a:endParaRPr/>
          </a:p>
          <a:p>
            <a:pPr indent="-127000" lvl="0" marL="90487" marR="0" rtl="0" algn="l">
              <a:lnSpc>
                <a:spcPct val="80000"/>
              </a:lnSpc>
              <a:spcBef>
                <a:spcPts val="500"/>
              </a:spcBef>
              <a:spcAft>
                <a:spcPts val="0"/>
              </a:spcAft>
              <a:buClr>
                <a:schemeClr val="accent1"/>
              </a:buClr>
              <a:buSzPts val="2000"/>
              <a:buFont typeface="Arial"/>
              <a:buChar char="●"/>
            </a:pPr>
            <a:r>
              <a:rPr b="1" i="0" lang="en-US" sz="2000" u="none">
                <a:solidFill>
                  <a:schemeClr val="dk1"/>
                </a:solidFill>
                <a:latin typeface="Calibri"/>
                <a:ea typeface="Calibri"/>
                <a:cs typeface="Calibri"/>
                <a:sym typeface="Calibri"/>
              </a:rPr>
              <a:t>     printf ( “This is  class CS118!\n” ) ;</a:t>
            </a:r>
            <a:endParaRPr/>
          </a:p>
          <a:p>
            <a:pPr indent="-127000" lvl="0" marL="90487" marR="0" rtl="0" algn="l">
              <a:lnSpc>
                <a:spcPct val="80000"/>
              </a:lnSpc>
              <a:spcBef>
                <a:spcPts val="500"/>
              </a:spcBef>
              <a:spcAft>
                <a:spcPts val="0"/>
              </a:spcAft>
              <a:buClr>
                <a:schemeClr val="accent1"/>
              </a:buClr>
              <a:buSzPts val="2000"/>
              <a:buFont typeface="Arial"/>
              <a:buChar char="●"/>
            </a:pPr>
            <a:r>
              <a:rPr b="1" i="0" lang="en-US" sz="2000" u="none">
                <a:solidFill>
                  <a:schemeClr val="dk1"/>
                </a:solidFill>
                <a:latin typeface="Calibri"/>
                <a:ea typeface="Calibri"/>
                <a:cs typeface="Calibri"/>
                <a:sym typeface="Calibri"/>
              </a:rPr>
              <a:t>     getch( ) ;</a:t>
            </a:r>
            <a:endParaRPr/>
          </a:p>
          <a:p>
            <a:pPr indent="-127000" lvl="0" marL="90487" marR="0" rtl="0" algn="l">
              <a:lnSpc>
                <a:spcPct val="80000"/>
              </a:lnSpc>
              <a:spcBef>
                <a:spcPts val="500"/>
              </a:spcBef>
              <a:spcAft>
                <a:spcPts val="0"/>
              </a:spcAft>
              <a:buClr>
                <a:schemeClr val="accent1"/>
              </a:buClr>
              <a:buSzPts val="2000"/>
              <a:buFont typeface="Arial"/>
              <a:buChar char="●"/>
            </a:pPr>
            <a:r>
              <a:rPr b="1" i="0" lang="en-US" sz="2000" u="none">
                <a:solidFill>
                  <a:schemeClr val="dk1"/>
                </a:solidFill>
                <a:latin typeface="Calibri"/>
                <a:ea typeface="Calibri"/>
                <a:cs typeface="Calibri"/>
                <a:sym typeface="Calibri"/>
              </a:rPr>
              <a:t>}</a:t>
            </a:r>
            <a:endParaRPr/>
          </a:p>
          <a:p>
            <a:pPr indent="0" lvl="0" marL="90488" marR="0" rtl="0" algn="l">
              <a:lnSpc>
                <a:spcPct val="90000"/>
              </a:lnSpc>
              <a:spcBef>
                <a:spcPts val="1400"/>
              </a:spcBef>
              <a:spcAft>
                <a:spcPts val="0"/>
              </a:spcAft>
              <a:buClr>
                <a:schemeClr val="accent1"/>
              </a:buClr>
              <a:buSzPts val="2000"/>
              <a:buFont typeface="Calibri"/>
              <a:buNone/>
            </a:pPr>
            <a:r>
              <a:t/>
            </a:r>
            <a:endParaRPr b="1" i="0" sz="200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457200" y="76200"/>
            <a:ext cx="8229600" cy="13716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Anatomy of a C Program</a:t>
            </a:r>
            <a:endParaRPr/>
          </a:p>
        </p:txBody>
      </p:sp>
      <p:pic>
        <p:nvPicPr>
          <p:cNvPr id="208" name="Google Shape;208;p30"/>
          <p:cNvPicPr preferRelativeResize="0"/>
          <p:nvPr/>
        </p:nvPicPr>
        <p:blipFill rotWithShape="1">
          <a:blip r:embed="rId3">
            <a:alphaModFix/>
          </a:blip>
          <a:srcRect b="0" l="0" r="0" t="0"/>
          <a:stretch/>
        </p:blipFill>
        <p:spPr>
          <a:xfrm>
            <a:off x="0" y="1295400"/>
            <a:ext cx="9144000" cy="56848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Running gcc’s manually</a:t>
            </a:r>
            <a:br>
              <a:rPr b="0" i="0" lang="en-US" sz="4800" u="none">
                <a:solidFill>
                  <a:srgbClr val="404040"/>
                </a:solidFill>
                <a:latin typeface="Calibri"/>
                <a:ea typeface="Calibri"/>
                <a:cs typeface="Calibri"/>
                <a:sym typeface="Calibri"/>
              </a:rPr>
            </a:br>
            <a:endParaRPr/>
          </a:p>
        </p:txBody>
      </p:sp>
      <p:sp>
        <p:nvSpPr>
          <p:cNvPr id="214" name="Google Shape;214;p31"/>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Preprocessing: adding stdio.h contents</a:t>
            </a:r>
            <a:endParaRPr/>
          </a:p>
          <a:p>
            <a:pPr indent="0" lvl="0" marL="0"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gcc first.c</a:t>
            </a:r>
            <a:endParaRPr/>
          </a:p>
          <a:p>
            <a:pPr indent="0" lvl="0" marL="0"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gcc –E frist.c</a:t>
            </a:r>
            <a:endParaRPr/>
          </a:p>
          <a:p>
            <a:pPr indent="0" lvl="0" marL="0"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Compilation: Converting into assemble code</a:t>
            </a:r>
            <a:endParaRPr/>
          </a:p>
          <a:p>
            <a:pPr indent="0" lvl="0" marL="0"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gcc –S first.c</a:t>
            </a:r>
            <a:endParaRPr/>
          </a:p>
          <a:p>
            <a:pPr indent="0" lvl="0" marL="0"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Assembling: assembly code to machine code</a:t>
            </a:r>
            <a:endParaRPr/>
          </a:p>
          <a:p>
            <a:pPr indent="0" lvl="0" marL="0"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gcc –c first.s</a:t>
            </a:r>
            <a:endParaRPr/>
          </a:p>
          <a:p>
            <a:pPr indent="0" lvl="0" marL="0"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hexdump first.o</a:t>
            </a:r>
            <a:endParaRPr/>
          </a:p>
          <a:p>
            <a:pPr indent="0" lvl="0" marL="0"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Linking: linking with library files &amp; producing .exe file</a:t>
            </a:r>
            <a:endParaRPr/>
          </a:p>
          <a:p>
            <a:pPr indent="0" lvl="0" marL="0"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gcc –o myfirst first.o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Program Header Comment</a:t>
            </a:r>
            <a:endParaRPr/>
          </a:p>
        </p:txBody>
      </p:sp>
      <p:sp>
        <p:nvSpPr>
          <p:cNvPr id="220" name="Google Shape;220;p32"/>
          <p:cNvSpPr txBox="1"/>
          <p:nvPr>
            <p:ph idx="1" type="body"/>
          </p:nvPr>
        </p:nvSpPr>
        <p:spPr>
          <a:xfrm>
            <a:off x="609600" y="1828800"/>
            <a:ext cx="7010400" cy="3881437"/>
          </a:xfrm>
          <a:prstGeom prst="rect">
            <a:avLst/>
          </a:prstGeom>
          <a:noFill/>
          <a:ln>
            <a:noFill/>
          </a:ln>
        </p:spPr>
        <p:txBody>
          <a:bodyPr anchorCtr="0" anchor="t" bIns="45700" lIns="0" spcFirstLastPara="1" rIns="0" wrap="square" tIns="45700">
            <a:noAutofit/>
          </a:bodyPr>
          <a:lstStyle/>
          <a:p>
            <a:pPr indent="-152400" lvl="0" marL="90487" marR="0" rtl="0" algn="l">
              <a:lnSpc>
                <a:spcPct val="90000"/>
              </a:lnSpc>
              <a:spcBef>
                <a:spcPts val="0"/>
              </a:spcBef>
              <a:spcAft>
                <a:spcPts val="0"/>
              </a:spcAft>
              <a:buClr>
                <a:schemeClr val="accent1"/>
              </a:buClr>
              <a:buSzPts val="2400"/>
              <a:buFont typeface="Noto Sans Symbols"/>
              <a:buChar char="▪"/>
            </a:pPr>
            <a:r>
              <a:rPr b="0" i="0" lang="en-US" sz="2400" u="none">
                <a:solidFill>
                  <a:srgbClr val="404040"/>
                </a:solidFill>
                <a:latin typeface="Calibri"/>
                <a:ea typeface="Calibri"/>
                <a:cs typeface="Calibri"/>
                <a:sym typeface="Calibri"/>
              </a:rPr>
              <a:t>A </a:t>
            </a:r>
            <a:r>
              <a:rPr b="1" i="0" lang="en-US" sz="2400" u="none">
                <a:solidFill>
                  <a:srgbClr val="404040"/>
                </a:solidFill>
                <a:latin typeface="Calibri"/>
                <a:ea typeface="Calibri"/>
                <a:cs typeface="Calibri"/>
                <a:sym typeface="Calibri"/>
              </a:rPr>
              <a:t>comment</a:t>
            </a:r>
            <a:r>
              <a:rPr b="0" i="0" lang="en-US" sz="2400" u="none">
                <a:solidFill>
                  <a:srgbClr val="404040"/>
                </a:solidFill>
                <a:latin typeface="Calibri"/>
                <a:ea typeface="Calibri"/>
                <a:cs typeface="Calibri"/>
                <a:sym typeface="Calibri"/>
              </a:rPr>
              <a:t> is descriptive text used to help a reader of the program understand its content.</a:t>
            </a:r>
            <a:endParaRPr b="1" i="0" sz="2400" u="none">
              <a:solidFill>
                <a:srgbClr val="404040"/>
              </a:solidFill>
              <a:latin typeface="Calibri"/>
              <a:ea typeface="Calibri"/>
              <a:cs typeface="Calibri"/>
              <a:sym typeface="Calibri"/>
            </a:endParaRPr>
          </a:p>
          <a:p>
            <a:pPr indent="-152400" lvl="0" marL="90487" marR="0" rtl="0" algn="l">
              <a:lnSpc>
                <a:spcPct val="90000"/>
              </a:lnSpc>
              <a:spcBef>
                <a:spcPts val="1400"/>
              </a:spcBef>
              <a:spcAft>
                <a:spcPts val="0"/>
              </a:spcAft>
              <a:buClr>
                <a:schemeClr val="accent1"/>
              </a:buClr>
              <a:buSzPts val="2400"/>
              <a:buFont typeface="Noto Sans Symbols"/>
              <a:buChar char="▪"/>
            </a:pPr>
            <a:r>
              <a:rPr b="0" i="0" lang="en-US" sz="2400" u="none">
                <a:solidFill>
                  <a:srgbClr val="404040"/>
                </a:solidFill>
                <a:latin typeface="Calibri"/>
                <a:ea typeface="Calibri"/>
                <a:cs typeface="Calibri"/>
                <a:sym typeface="Calibri"/>
              </a:rPr>
              <a:t>All comments must begin with the characters  /*  and end with the characters  */</a:t>
            </a:r>
            <a:endParaRPr/>
          </a:p>
          <a:p>
            <a:pPr indent="-152400" lvl="0" marL="90487" marR="0" rtl="0" algn="l">
              <a:lnSpc>
                <a:spcPct val="90000"/>
              </a:lnSpc>
              <a:spcBef>
                <a:spcPts val="1400"/>
              </a:spcBef>
              <a:spcAft>
                <a:spcPts val="0"/>
              </a:spcAft>
              <a:buClr>
                <a:schemeClr val="accent1"/>
              </a:buClr>
              <a:buSzPts val="2400"/>
              <a:buFont typeface="Noto Sans Symbols"/>
              <a:buChar char="▪"/>
            </a:pPr>
            <a:r>
              <a:rPr b="0" i="0" lang="en-US" sz="2400" u="none">
                <a:solidFill>
                  <a:srgbClr val="404040"/>
                </a:solidFill>
                <a:latin typeface="Calibri"/>
                <a:ea typeface="Calibri"/>
                <a:cs typeface="Calibri"/>
                <a:sym typeface="Calibri"/>
              </a:rPr>
              <a:t>These are called </a:t>
            </a:r>
            <a:r>
              <a:rPr b="1" i="0" lang="en-US" sz="2400" u="none">
                <a:solidFill>
                  <a:srgbClr val="404040"/>
                </a:solidFill>
                <a:latin typeface="Calibri"/>
                <a:ea typeface="Calibri"/>
                <a:cs typeface="Calibri"/>
                <a:sym typeface="Calibri"/>
              </a:rPr>
              <a:t>comment delimiters</a:t>
            </a:r>
            <a:endParaRPr/>
          </a:p>
          <a:p>
            <a:pPr indent="-152400" lvl="0" marL="90487" marR="0" rtl="0" algn="l">
              <a:lnSpc>
                <a:spcPct val="90000"/>
              </a:lnSpc>
              <a:spcBef>
                <a:spcPts val="1400"/>
              </a:spcBef>
              <a:spcAft>
                <a:spcPts val="0"/>
              </a:spcAft>
              <a:buClr>
                <a:schemeClr val="accent1"/>
              </a:buClr>
              <a:buSzPts val="2400"/>
              <a:buFont typeface="Noto Sans Symbols"/>
              <a:buChar char="▪"/>
            </a:pPr>
            <a:r>
              <a:rPr b="0" i="0" lang="en-US" sz="2400" u="none">
                <a:solidFill>
                  <a:srgbClr val="404040"/>
                </a:solidFill>
                <a:latin typeface="Calibri"/>
                <a:ea typeface="Calibri"/>
                <a:cs typeface="Calibri"/>
                <a:sym typeface="Calibri"/>
              </a:rPr>
              <a:t>The program header comment always comes first.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Preprocessor Directives</a:t>
            </a:r>
            <a:endParaRPr/>
          </a:p>
        </p:txBody>
      </p:sp>
      <p:sp>
        <p:nvSpPr>
          <p:cNvPr id="226" name="Google Shape;226;p33"/>
          <p:cNvSpPr txBox="1"/>
          <p:nvPr>
            <p:ph idx="1" type="body"/>
          </p:nvPr>
        </p:nvSpPr>
        <p:spPr>
          <a:xfrm>
            <a:off x="617537" y="1900237"/>
            <a:ext cx="6926262" cy="3881437"/>
          </a:xfrm>
          <a:prstGeom prst="rect">
            <a:avLst/>
          </a:prstGeom>
          <a:noFill/>
          <a:ln>
            <a:noFill/>
          </a:ln>
        </p:spPr>
        <p:txBody>
          <a:bodyPr anchorCtr="0" anchor="t" bIns="45700" lIns="0" spcFirstLastPara="1" rIns="0" wrap="square" tIns="45700">
            <a:noAutofit/>
          </a:bodyPr>
          <a:lstStyle/>
          <a:p>
            <a:pPr indent="-139700" lvl="0" marL="90487" marR="0" rtl="0" algn="l">
              <a:lnSpc>
                <a:spcPct val="90000"/>
              </a:lnSpc>
              <a:spcBef>
                <a:spcPts val="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Lines that begin with a # in column 1 are called </a:t>
            </a:r>
            <a:r>
              <a:rPr b="1" i="0" lang="en-US" sz="2200" u="none">
                <a:solidFill>
                  <a:srgbClr val="404040"/>
                </a:solidFill>
                <a:latin typeface="Calibri"/>
                <a:ea typeface="Calibri"/>
                <a:cs typeface="Calibri"/>
                <a:sym typeface="Calibri"/>
              </a:rPr>
              <a:t>preprocessor directives</a:t>
            </a:r>
            <a:r>
              <a:rPr b="0" i="0" lang="en-US" sz="2200" u="none">
                <a:solidFill>
                  <a:srgbClr val="404040"/>
                </a:solidFill>
                <a:latin typeface="Calibri"/>
                <a:ea typeface="Calibri"/>
                <a:cs typeface="Calibri"/>
                <a:sym typeface="Calibri"/>
              </a:rPr>
              <a:t> (</a:t>
            </a:r>
            <a:r>
              <a:rPr b="1" i="0" lang="en-US" sz="2200" u="none">
                <a:solidFill>
                  <a:srgbClr val="404040"/>
                </a:solidFill>
                <a:latin typeface="Calibri"/>
                <a:ea typeface="Calibri"/>
                <a:cs typeface="Calibri"/>
                <a:sym typeface="Calibri"/>
              </a:rPr>
              <a:t>commands</a:t>
            </a:r>
            <a:r>
              <a:rPr b="0" i="0" lang="en-US" sz="2200" u="none">
                <a:solidFill>
                  <a:srgbClr val="404040"/>
                </a:solidFill>
                <a:latin typeface="Calibri"/>
                <a:ea typeface="Calibri"/>
                <a:cs typeface="Calibri"/>
                <a:sym typeface="Calibri"/>
              </a:rPr>
              <a:t>).</a:t>
            </a:r>
            <a:endParaRPr/>
          </a:p>
          <a:p>
            <a:pPr indent="-139700" lvl="0" marL="90487" marR="0" rtl="0" algn="l">
              <a:lnSpc>
                <a:spcPct val="90000"/>
              </a:lnSpc>
              <a:spcBef>
                <a:spcPts val="14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Example:  the </a:t>
            </a:r>
            <a:r>
              <a:rPr b="1" i="0" lang="en-US" sz="2200" u="none">
                <a:solidFill>
                  <a:srgbClr val="404040"/>
                </a:solidFill>
                <a:latin typeface="Calibri"/>
                <a:ea typeface="Calibri"/>
                <a:cs typeface="Calibri"/>
                <a:sym typeface="Calibri"/>
              </a:rPr>
              <a:t>#include &lt;stdio.h&gt;</a:t>
            </a:r>
            <a:r>
              <a:rPr b="0" i="0" lang="en-US" sz="2200" u="none">
                <a:solidFill>
                  <a:srgbClr val="404040"/>
                </a:solidFill>
                <a:latin typeface="Calibri"/>
                <a:ea typeface="Calibri"/>
                <a:cs typeface="Calibri"/>
                <a:sym typeface="Calibri"/>
              </a:rPr>
              <a:t> directive causes the preprocessor to include a copy of the standard input/output header file </a:t>
            </a:r>
            <a:r>
              <a:rPr b="1" i="0" lang="en-US" sz="2200" u="none">
                <a:solidFill>
                  <a:srgbClr val="404040"/>
                </a:solidFill>
                <a:latin typeface="Calibri"/>
                <a:ea typeface="Calibri"/>
                <a:cs typeface="Calibri"/>
                <a:sym typeface="Calibri"/>
              </a:rPr>
              <a:t>stdio.h </a:t>
            </a:r>
            <a:r>
              <a:rPr b="0" i="0" lang="en-US" sz="2200" u="none">
                <a:solidFill>
                  <a:srgbClr val="404040"/>
                </a:solidFill>
                <a:latin typeface="Calibri"/>
                <a:ea typeface="Calibri"/>
                <a:cs typeface="Calibri"/>
                <a:sym typeface="Calibri"/>
              </a:rPr>
              <a:t>at this point in the code.</a:t>
            </a:r>
            <a:endParaRPr/>
          </a:p>
          <a:p>
            <a:pPr indent="-139700" lvl="0" marL="90487" marR="0" rtl="0" algn="l">
              <a:lnSpc>
                <a:spcPct val="90000"/>
              </a:lnSpc>
              <a:spcBef>
                <a:spcPts val="14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This header file was included because it contains information about the printf ( ) function that is used in this program.</a:t>
            </a:r>
            <a:endParaRPr/>
          </a:p>
          <a:p>
            <a:pPr indent="0" lvl="0" marL="90488" marR="0" rtl="0" algn="l">
              <a:lnSpc>
                <a:spcPct val="90000"/>
              </a:lnSpc>
              <a:spcBef>
                <a:spcPts val="1400"/>
              </a:spcBef>
              <a:spcAft>
                <a:spcPts val="0"/>
              </a:spcAft>
              <a:buClr>
                <a:schemeClr val="accent1"/>
              </a:buClr>
              <a:buSzPts val="2200"/>
              <a:buFont typeface="Calibri"/>
              <a:buNone/>
            </a:pPr>
            <a:r>
              <a:t/>
            </a:r>
            <a:endParaRPr b="0" i="0" sz="2200" u="none">
              <a:solidFill>
                <a:srgbClr val="40404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stdio.h</a:t>
            </a:r>
            <a:endParaRPr/>
          </a:p>
        </p:txBody>
      </p:sp>
      <p:sp>
        <p:nvSpPr>
          <p:cNvPr id="232" name="Google Shape;232;p34"/>
          <p:cNvSpPr txBox="1"/>
          <p:nvPr>
            <p:ph idx="1" type="body"/>
          </p:nvPr>
        </p:nvSpPr>
        <p:spPr>
          <a:xfrm>
            <a:off x="762000" y="1930400"/>
            <a:ext cx="6348412" cy="3881437"/>
          </a:xfrm>
          <a:prstGeom prst="rect">
            <a:avLst/>
          </a:prstGeom>
          <a:noFill/>
          <a:ln>
            <a:noFill/>
          </a:ln>
        </p:spPr>
        <p:txBody>
          <a:bodyPr anchorCtr="0" anchor="t" bIns="45700" lIns="0" spcFirstLastPara="1" rIns="0" wrap="square" tIns="45700">
            <a:noAutofit/>
          </a:bodyPr>
          <a:lstStyle/>
          <a:p>
            <a:pPr indent="-139700" lvl="0" marL="90487" marR="0" rtl="0" algn="l">
              <a:lnSpc>
                <a:spcPct val="90000"/>
              </a:lnSpc>
              <a:spcBef>
                <a:spcPts val="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When we write our programs, there are libraries of functions to help us so that we do not have to write the same code over and over.</a:t>
            </a:r>
            <a:endParaRPr/>
          </a:p>
          <a:p>
            <a:pPr indent="-139700" lvl="0" marL="90487" marR="0" rtl="0" algn="l">
              <a:lnSpc>
                <a:spcPct val="90000"/>
              </a:lnSpc>
              <a:spcBef>
                <a:spcPts val="14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Some of the functions are very complex and long.  Not having to write them ourselves make it easier and faster to write programs.</a:t>
            </a:r>
            <a:endParaRPr/>
          </a:p>
          <a:p>
            <a:pPr indent="-139700" lvl="0" marL="90487" marR="0" rtl="0" algn="l">
              <a:lnSpc>
                <a:spcPct val="90000"/>
              </a:lnSpc>
              <a:spcBef>
                <a:spcPts val="14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Using the functions will also make it easier to learn to program!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void main (void)</a:t>
            </a:r>
            <a:endParaRPr/>
          </a:p>
        </p:txBody>
      </p:sp>
      <p:sp>
        <p:nvSpPr>
          <p:cNvPr id="238" name="Google Shape;238;p35"/>
          <p:cNvSpPr txBox="1"/>
          <p:nvPr>
            <p:ph idx="1" type="body"/>
          </p:nvPr>
        </p:nvSpPr>
        <p:spPr>
          <a:xfrm>
            <a:off x="762000" y="1936750"/>
            <a:ext cx="6629400" cy="3879850"/>
          </a:xfrm>
          <a:prstGeom prst="rect">
            <a:avLst/>
          </a:prstGeom>
          <a:noFill/>
          <a:ln>
            <a:noFill/>
          </a:ln>
        </p:spPr>
        <p:txBody>
          <a:bodyPr anchorCtr="0" anchor="t" bIns="45700" lIns="0" spcFirstLastPara="1" rIns="0" wrap="square" tIns="45700">
            <a:noAutofit/>
          </a:bodyPr>
          <a:lstStyle/>
          <a:p>
            <a:pPr indent="-139700" lvl="0" marL="90487" marR="0" rtl="0" algn="l">
              <a:lnSpc>
                <a:spcPct val="80000"/>
              </a:lnSpc>
              <a:spcBef>
                <a:spcPts val="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Every program must have a function called main.  This is where program execution begins.</a:t>
            </a:r>
            <a:endParaRPr/>
          </a:p>
          <a:p>
            <a:pPr indent="-139700" lvl="0" marL="90487" marR="0" rtl="0" algn="l">
              <a:lnSpc>
                <a:spcPct val="80000"/>
              </a:lnSpc>
              <a:spcBef>
                <a:spcPts val="14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main() is placed in the source code file as the first function for readability.</a:t>
            </a:r>
            <a:endParaRPr/>
          </a:p>
          <a:p>
            <a:pPr indent="-139700" lvl="0" marL="90487" marR="0" rtl="0" algn="l">
              <a:lnSpc>
                <a:spcPct val="80000"/>
              </a:lnSpc>
              <a:spcBef>
                <a:spcPts val="14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The reserved word “void” indicates that main() returns nothing.</a:t>
            </a:r>
            <a:endParaRPr/>
          </a:p>
          <a:p>
            <a:pPr indent="-139700" lvl="0" marL="90487" marR="0" rtl="0" algn="l">
              <a:lnSpc>
                <a:spcPct val="80000"/>
              </a:lnSpc>
              <a:spcBef>
                <a:spcPts val="14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The parentheses following the reserved word “main” indicate that it is a function.</a:t>
            </a:r>
            <a:endParaRPr/>
          </a:p>
          <a:p>
            <a:pPr indent="-139700" lvl="0" marL="90487" marR="0" rtl="0" algn="l">
              <a:lnSpc>
                <a:spcPct val="80000"/>
              </a:lnSpc>
              <a:spcBef>
                <a:spcPts val="14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The reserved word “void” means nothing is there.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The Function Body</a:t>
            </a:r>
            <a:endParaRPr/>
          </a:p>
        </p:txBody>
      </p:sp>
      <p:sp>
        <p:nvSpPr>
          <p:cNvPr id="244" name="Google Shape;244;p36"/>
          <p:cNvSpPr txBox="1"/>
          <p:nvPr>
            <p:ph idx="1" type="body"/>
          </p:nvPr>
        </p:nvSpPr>
        <p:spPr>
          <a:xfrm>
            <a:off x="615950" y="1828800"/>
            <a:ext cx="6346825" cy="3881437"/>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A left brace (curly bracket) --  </a:t>
            </a:r>
            <a:r>
              <a:rPr b="1" i="0" lang="en-US" sz="2000" u="none">
                <a:solidFill>
                  <a:srgbClr val="404040"/>
                </a:solidFill>
                <a:latin typeface="Calibri"/>
                <a:ea typeface="Calibri"/>
                <a:cs typeface="Calibri"/>
                <a:sym typeface="Calibri"/>
              </a:rPr>
              <a:t>{  </a:t>
            </a:r>
            <a:r>
              <a:rPr b="0" i="0" lang="en-US" sz="2000" u="none">
                <a:solidFill>
                  <a:srgbClr val="404040"/>
                </a:solidFill>
                <a:latin typeface="Calibri"/>
                <a:ea typeface="Calibri"/>
                <a:cs typeface="Calibri"/>
                <a:sym typeface="Calibri"/>
              </a:rPr>
              <a:t>-- begins the </a:t>
            </a:r>
            <a:r>
              <a:rPr b="1" i="0" lang="en-US" sz="2000" u="none">
                <a:solidFill>
                  <a:srgbClr val="404040"/>
                </a:solidFill>
                <a:latin typeface="Calibri"/>
                <a:ea typeface="Calibri"/>
                <a:cs typeface="Calibri"/>
                <a:sym typeface="Calibri"/>
              </a:rPr>
              <a:t>body</a:t>
            </a:r>
            <a:r>
              <a:rPr b="0" i="0" lang="en-US" sz="2000" u="none">
                <a:solidFill>
                  <a:srgbClr val="404040"/>
                </a:solidFill>
                <a:latin typeface="Calibri"/>
                <a:ea typeface="Calibri"/>
                <a:cs typeface="Calibri"/>
                <a:sym typeface="Calibri"/>
              </a:rPr>
              <a:t> of every function.  A corresponding right brace --  </a:t>
            </a:r>
            <a:r>
              <a:rPr b="1" i="0" lang="en-US" sz="2000" u="none">
                <a:solidFill>
                  <a:srgbClr val="404040"/>
                </a:solidFill>
                <a:latin typeface="Calibri"/>
                <a:ea typeface="Calibri"/>
                <a:cs typeface="Calibri"/>
                <a:sym typeface="Calibri"/>
              </a:rPr>
              <a:t>}</a:t>
            </a:r>
            <a:r>
              <a:rPr b="0" i="0" lang="en-US" sz="2000" u="none">
                <a:solidFill>
                  <a:srgbClr val="404040"/>
                </a:solidFill>
                <a:latin typeface="Calibri"/>
                <a:ea typeface="Calibri"/>
                <a:cs typeface="Calibri"/>
                <a:sym typeface="Calibri"/>
              </a:rPr>
              <a:t>  -- ends the function body.</a:t>
            </a:r>
            <a:endParaRPr/>
          </a:p>
          <a:p>
            <a:pPr indent="-127000" lvl="0" marL="90487" marR="0" rtl="0" algn="l">
              <a:lnSpc>
                <a:spcPct val="90000"/>
              </a:lnSpc>
              <a:spcBef>
                <a:spcPts val="2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The style is to place these braces on separate lines in column 1 and to indent the entire function body 3 to 5 spaces.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printf (“Hello, World!\n”);</a:t>
            </a:r>
            <a:endParaRPr/>
          </a:p>
        </p:txBody>
      </p:sp>
      <p:sp>
        <p:nvSpPr>
          <p:cNvPr id="250" name="Google Shape;250;p37"/>
          <p:cNvSpPr txBox="1"/>
          <p:nvPr>
            <p:ph idx="1" type="body"/>
          </p:nvPr>
        </p:nvSpPr>
        <p:spPr>
          <a:xfrm>
            <a:off x="685800" y="1828800"/>
            <a:ext cx="7162800" cy="3881437"/>
          </a:xfrm>
          <a:prstGeom prst="rect">
            <a:avLst/>
          </a:prstGeom>
          <a:noFill/>
          <a:ln>
            <a:noFill/>
          </a:ln>
        </p:spPr>
        <p:txBody>
          <a:bodyPr anchorCtr="0" anchor="t" bIns="45700" lIns="0" spcFirstLastPara="1" rIns="0" wrap="square" tIns="45700">
            <a:noAutofit/>
          </a:bodyPr>
          <a:lstStyle/>
          <a:p>
            <a:pPr indent="-139700" lvl="0" marL="90487" marR="0" rtl="0" algn="l">
              <a:lnSpc>
                <a:spcPct val="90000"/>
              </a:lnSpc>
              <a:spcBef>
                <a:spcPts val="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This line is a C statement.</a:t>
            </a:r>
            <a:endParaRPr/>
          </a:p>
          <a:p>
            <a:pPr indent="-139700" lvl="0" marL="90487" marR="0" rtl="0" algn="l">
              <a:lnSpc>
                <a:spcPct val="90000"/>
              </a:lnSpc>
              <a:spcBef>
                <a:spcPts val="14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It is a call to the function printf ( ) with a single argument (parameter), namely the string “Hello, World!\n”.</a:t>
            </a:r>
            <a:endParaRPr/>
          </a:p>
          <a:p>
            <a:pPr indent="-139700" lvl="0" marL="90487" marR="0" rtl="0" algn="l">
              <a:lnSpc>
                <a:spcPct val="90000"/>
              </a:lnSpc>
              <a:spcBef>
                <a:spcPts val="14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Even though a string may contain many characters, the string itself should be thought of as a single quantity.  </a:t>
            </a:r>
            <a:endParaRPr/>
          </a:p>
          <a:p>
            <a:pPr indent="-139700" lvl="0" marL="90487" marR="0" rtl="0" algn="l">
              <a:lnSpc>
                <a:spcPct val="90000"/>
              </a:lnSpc>
              <a:spcBef>
                <a:spcPts val="14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Notice that this line ends with a semicolon.  All statements in C end with a semicolon.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getch();</a:t>
            </a:r>
            <a:endParaRPr/>
          </a:p>
        </p:txBody>
      </p:sp>
      <p:sp>
        <p:nvSpPr>
          <p:cNvPr id="256" name="Google Shape;256;p38"/>
          <p:cNvSpPr txBox="1"/>
          <p:nvPr>
            <p:ph idx="1" type="body"/>
          </p:nvPr>
        </p:nvSpPr>
        <p:spPr>
          <a:xfrm>
            <a:off x="685800" y="1930400"/>
            <a:ext cx="6348412" cy="3881437"/>
          </a:xfrm>
          <a:prstGeom prst="rect">
            <a:avLst/>
          </a:prstGeom>
          <a:noFill/>
          <a:ln>
            <a:noFill/>
          </a:ln>
        </p:spPr>
        <p:txBody>
          <a:bodyPr anchorCtr="0" anchor="t" bIns="45700" lIns="0" spcFirstLastPara="1" rIns="0" wrap="square" tIns="45700">
            <a:noAutofit/>
          </a:bodyPr>
          <a:lstStyle/>
          <a:p>
            <a:pPr indent="-139700" lvl="0" marL="90487" marR="0" rtl="0" algn="l">
              <a:lnSpc>
                <a:spcPct val="90000"/>
              </a:lnSpc>
              <a:spcBef>
                <a:spcPts val="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getch() is built-in function</a:t>
            </a:r>
            <a:endParaRPr/>
          </a:p>
          <a:p>
            <a:pPr indent="-139700" lvl="0" marL="90487" marR="0" rtl="0" algn="l">
              <a:lnSpc>
                <a:spcPct val="90000"/>
              </a:lnSpc>
              <a:spcBef>
                <a:spcPts val="14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By using this function at end of file, it holds your output screen until you press any character.</a:t>
            </a:r>
            <a:endParaRPr/>
          </a:p>
          <a:p>
            <a:pPr indent="0" lvl="0" marL="90487" marR="0" rtl="0" algn="l">
              <a:lnSpc>
                <a:spcPct val="90000"/>
              </a:lnSpc>
              <a:spcBef>
                <a:spcPts val="1400"/>
              </a:spcBef>
              <a:spcAft>
                <a:spcPts val="0"/>
              </a:spcAft>
              <a:buClr>
                <a:schemeClr val="accent1"/>
              </a:buClr>
              <a:buSzPts val="2200"/>
              <a:buFont typeface="Noto Sans Symbols"/>
              <a:buNone/>
            </a:pPr>
            <a:r>
              <a:t/>
            </a:r>
            <a:endParaRPr b="0" i="0" sz="2200" u="none">
              <a:solidFill>
                <a:srgbClr val="404040"/>
              </a:solidFill>
              <a:latin typeface="Calibri"/>
              <a:ea typeface="Calibri"/>
              <a:cs typeface="Calibri"/>
              <a:sym typeface="Calibri"/>
            </a:endParaRPr>
          </a:p>
          <a:p>
            <a:pPr indent="0" lvl="0" marL="90488" marR="0" rtl="0" algn="l">
              <a:lnSpc>
                <a:spcPct val="90000"/>
              </a:lnSpc>
              <a:spcBef>
                <a:spcPts val="1400"/>
              </a:spcBef>
              <a:spcAft>
                <a:spcPts val="0"/>
              </a:spcAft>
              <a:buClr>
                <a:schemeClr val="accent1"/>
              </a:buClr>
              <a:buSzPts val="2200"/>
              <a:buFont typeface="Calibri"/>
              <a:buNone/>
            </a:pPr>
            <a:r>
              <a:t/>
            </a:r>
            <a:endParaRPr b="0" i="0" sz="2200" u="none">
              <a:solidFill>
                <a:srgbClr val="40404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We’ll Learn Today:</a:t>
            </a:r>
            <a:endParaRPr/>
          </a:p>
        </p:txBody>
      </p:sp>
      <p:sp>
        <p:nvSpPr>
          <p:cNvPr id="155" name="Google Shape;155;p21"/>
          <p:cNvSpPr txBox="1"/>
          <p:nvPr>
            <p:ph idx="1" type="body"/>
          </p:nvPr>
        </p:nvSpPr>
        <p:spPr>
          <a:xfrm>
            <a:off x="762000" y="1600200"/>
            <a:ext cx="6348412" cy="3881437"/>
          </a:xfrm>
          <a:prstGeom prst="rect">
            <a:avLst/>
          </a:prstGeom>
          <a:noFill/>
          <a:ln>
            <a:noFill/>
          </a:ln>
        </p:spPr>
        <p:txBody>
          <a:bodyPr anchorCtr="0" anchor="t" bIns="45700" lIns="0" spcFirstLastPara="1" rIns="0" wrap="square" tIns="45700">
            <a:noAutofit/>
          </a:bodyPr>
          <a:lstStyle/>
          <a:p>
            <a:pPr indent="-120650" lvl="0" marL="90487" marR="0" rtl="0" algn="l">
              <a:lnSpc>
                <a:spcPct val="70000"/>
              </a:lnSpc>
              <a:spcBef>
                <a:spcPts val="0"/>
              </a:spcBef>
              <a:spcAft>
                <a:spcPts val="0"/>
              </a:spcAft>
              <a:buClr>
                <a:schemeClr val="accent1"/>
              </a:buClr>
              <a:buSzPts val="1900"/>
              <a:buFont typeface="Noto Sans Symbols"/>
              <a:buChar char="►"/>
            </a:pPr>
            <a:r>
              <a:rPr b="0" i="0" lang="en-US" sz="1900" u="none" cap="none" strike="noStrike">
                <a:solidFill>
                  <a:srgbClr val="404040"/>
                </a:solidFill>
                <a:latin typeface="Calibri"/>
                <a:ea typeface="Calibri"/>
                <a:cs typeface="Calibri"/>
                <a:sym typeface="Calibri"/>
              </a:rPr>
              <a:t>History of C</a:t>
            </a:r>
            <a:endParaRPr/>
          </a:p>
          <a:p>
            <a:pPr indent="-120650" lvl="0" marL="90487" marR="0" rtl="0" algn="l">
              <a:lnSpc>
                <a:spcPct val="70000"/>
              </a:lnSpc>
              <a:spcBef>
                <a:spcPts val="1200"/>
              </a:spcBef>
              <a:spcAft>
                <a:spcPts val="0"/>
              </a:spcAft>
              <a:buClr>
                <a:schemeClr val="accent1"/>
              </a:buClr>
              <a:buSzPts val="1900"/>
              <a:buFont typeface="Noto Sans Symbols"/>
              <a:buChar char="►"/>
            </a:pPr>
            <a:r>
              <a:rPr b="0" i="0" lang="en-US" sz="1900" u="none" cap="none" strike="noStrike">
                <a:solidFill>
                  <a:srgbClr val="404040"/>
                </a:solidFill>
                <a:latin typeface="Calibri"/>
                <a:ea typeface="Calibri"/>
                <a:cs typeface="Calibri"/>
                <a:sym typeface="Calibri"/>
              </a:rPr>
              <a:t>Characteristics of C</a:t>
            </a:r>
            <a:endParaRPr/>
          </a:p>
          <a:p>
            <a:pPr indent="-120650" lvl="0" marL="90487" marR="0" rtl="0" algn="l">
              <a:lnSpc>
                <a:spcPct val="70000"/>
              </a:lnSpc>
              <a:spcBef>
                <a:spcPts val="1200"/>
              </a:spcBef>
              <a:spcAft>
                <a:spcPts val="0"/>
              </a:spcAft>
              <a:buClr>
                <a:schemeClr val="accent1"/>
              </a:buClr>
              <a:buSzPts val="1900"/>
              <a:buFont typeface="Noto Sans Symbols"/>
              <a:buChar char="►"/>
            </a:pPr>
            <a:r>
              <a:rPr b="0" i="0" lang="en-US" sz="1900" u="none" cap="none" strike="noStrike">
                <a:solidFill>
                  <a:srgbClr val="404040"/>
                </a:solidFill>
                <a:latin typeface="Calibri"/>
                <a:ea typeface="Calibri"/>
                <a:cs typeface="Calibri"/>
                <a:sym typeface="Calibri"/>
              </a:rPr>
              <a:t>Writing C Programs</a:t>
            </a:r>
            <a:endParaRPr/>
          </a:p>
          <a:p>
            <a:pPr indent="-120650" lvl="0" marL="90487" marR="0" rtl="0" algn="l">
              <a:lnSpc>
                <a:spcPct val="70000"/>
              </a:lnSpc>
              <a:spcBef>
                <a:spcPts val="1200"/>
              </a:spcBef>
              <a:spcAft>
                <a:spcPts val="0"/>
              </a:spcAft>
              <a:buClr>
                <a:schemeClr val="accent1"/>
              </a:buClr>
              <a:buSzPts val="1900"/>
              <a:buFont typeface="Noto Sans Symbols"/>
              <a:buChar char="►"/>
            </a:pPr>
            <a:r>
              <a:rPr b="0" i="0" lang="en-US" sz="1900" u="none" cap="none" strike="noStrike">
                <a:solidFill>
                  <a:srgbClr val="404040"/>
                </a:solidFill>
                <a:latin typeface="Calibri"/>
                <a:ea typeface="Calibri"/>
                <a:cs typeface="Calibri"/>
                <a:sym typeface="Calibri"/>
              </a:rPr>
              <a:t>Compilation</a:t>
            </a:r>
            <a:endParaRPr/>
          </a:p>
          <a:p>
            <a:pPr indent="-120650" lvl="0" marL="90487" marR="0" rtl="0" algn="l">
              <a:lnSpc>
                <a:spcPct val="70000"/>
              </a:lnSpc>
              <a:spcBef>
                <a:spcPts val="1200"/>
              </a:spcBef>
              <a:spcAft>
                <a:spcPts val="0"/>
              </a:spcAft>
              <a:buClr>
                <a:schemeClr val="accent1"/>
              </a:buClr>
              <a:buSzPts val="1900"/>
              <a:buFont typeface="Noto Sans Symbols"/>
              <a:buChar char="►"/>
            </a:pPr>
            <a:r>
              <a:rPr b="0" i="0" lang="en-US" sz="1900" u="none" cap="none" strike="noStrike">
                <a:solidFill>
                  <a:srgbClr val="404040"/>
                </a:solidFill>
                <a:latin typeface="Calibri"/>
                <a:ea typeface="Calibri"/>
                <a:cs typeface="Calibri"/>
                <a:sym typeface="Calibri"/>
              </a:rPr>
              <a:t>Anatomy of C Program</a:t>
            </a:r>
            <a:endParaRPr/>
          </a:p>
          <a:p>
            <a:pPr indent="-120650" lvl="0" marL="90487" marR="0" rtl="0" algn="l">
              <a:lnSpc>
                <a:spcPct val="70000"/>
              </a:lnSpc>
              <a:spcBef>
                <a:spcPts val="1200"/>
              </a:spcBef>
              <a:spcAft>
                <a:spcPts val="0"/>
              </a:spcAft>
              <a:buClr>
                <a:schemeClr val="accent1"/>
              </a:buClr>
              <a:buSzPts val="1900"/>
              <a:buFont typeface="Noto Sans Symbols"/>
              <a:buChar char="►"/>
            </a:pPr>
            <a:r>
              <a:rPr b="0" i="0" lang="en-US" sz="1900" u="none" cap="none" strike="noStrike">
                <a:solidFill>
                  <a:srgbClr val="404040"/>
                </a:solidFill>
                <a:latin typeface="Calibri"/>
                <a:ea typeface="Calibri"/>
                <a:cs typeface="Calibri"/>
                <a:sym typeface="Calibri"/>
              </a:rPr>
              <a:t>Constants and Variables</a:t>
            </a:r>
            <a:endParaRPr/>
          </a:p>
          <a:p>
            <a:pPr indent="-120650" lvl="0" marL="90487" marR="0" rtl="0" algn="l">
              <a:lnSpc>
                <a:spcPct val="70000"/>
              </a:lnSpc>
              <a:spcBef>
                <a:spcPts val="1200"/>
              </a:spcBef>
              <a:spcAft>
                <a:spcPts val="0"/>
              </a:spcAft>
              <a:buClr>
                <a:schemeClr val="accent1"/>
              </a:buClr>
              <a:buSzPts val="1900"/>
              <a:buFont typeface="Noto Sans Symbols"/>
              <a:buChar char="►"/>
            </a:pPr>
            <a:r>
              <a:rPr b="0" i="0" lang="en-US" sz="1900" u="none" cap="none" strike="noStrike">
                <a:solidFill>
                  <a:srgbClr val="404040"/>
                </a:solidFill>
                <a:latin typeface="Calibri"/>
                <a:ea typeface="Calibri"/>
                <a:cs typeface="Calibri"/>
                <a:sym typeface="Calibri"/>
              </a:rPr>
              <a:t>printf() Function</a:t>
            </a:r>
            <a:endParaRPr/>
          </a:p>
          <a:p>
            <a:pPr indent="-120650" lvl="0" marL="90487" marR="0" rtl="0" algn="l">
              <a:lnSpc>
                <a:spcPct val="70000"/>
              </a:lnSpc>
              <a:spcBef>
                <a:spcPts val="1200"/>
              </a:spcBef>
              <a:spcAft>
                <a:spcPts val="0"/>
              </a:spcAft>
              <a:buClr>
                <a:schemeClr val="accent1"/>
              </a:buClr>
              <a:buSzPts val="1900"/>
              <a:buFont typeface="Noto Sans Symbols"/>
              <a:buChar char="►"/>
            </a:pPr>
            <a:r>
              <a:rPr b="0" i="0" lang="en-US" sz="1900" u="none" cap="none" strike="noStrike">
                <a:solidFill>
                  <a:srgbClr val="404040"/>
                </a:solidFill>
                <a:latin typeface="Calibri"/>
                <a:ea typeface="Calibri"/>
                <a:cs typeface="Calibri"/>
                <a:sym typeface="Calibri"/>
              </a:rPr>
              <a:t>Format Specifiers</a:t>
            </a:r>
            <a:endParaRPr/>
          </a:p>
          <a:p>
            <a:pPr indent="-120650" lvl="0" marL="90487" marR="0" rtl="0" algn="l">
              <a:lnSpc>
                <a:spcPct val="70000"/>
              </a:lnSpc>
              <a:spcBef>
                <a:spcPts val="1200"/>
              </a:spcBef>
              <a:spcAft>
                <a:spcPts val="0"/>
              </a:spcAft>
              <a:buClr>
                <a:schemeClr val="accent1"/>
              </a:buClr>
              <a:buSzPts val="1900"/>
              <a:buFont typeface="Noto Sans Symbols"/>
              <a:buChar char="►"/>
            </a:pPr>
            <a:r>
              <a:rPr b="0" i="0" lang="en-US" sz="1900" u="none" cap="none" strike="noStrike">
                <a:solidFill>
                  <a:srgbClr val="404040"/>
                </a:solidFill>
                <a:latin typeface="Calibri"/>
                <a:ea typeface="Calibri"/>
                <a:cs typeface="Calibri"/>
                <a:sym typeface="Calibri"/>
              </a:rPr>
              <a:t>Escape Sequences</a:t>
            </a:r>
            <a:endParaRPr/>
          </a:p>
          <a:p>
            <a:pPr indent="-120650" lvl="0" marL="90487" marR="0" rtl="0" algn="l">
              <a:lnSpc>
                <a:spcPct val="70000"/>
              </a:lnSpc>
              <a:spcBef>
                <a:spcPts val="1200"/>
              </a:spcBef>
              <a:spcAft>
                <a:spcPts val="0"/>
              </a:spcAft>
              <a:buClr>
                <a:schemeClr val="accent1"/>
              </a:buClr>
              <a:buSzPts val="1900"/>
              <a:buFont typeface="Noto Sans Symbols"/>
              <a:buChar char="►"/>
            </a:pPr>
            <a:r>
              <a:rPr b="0" i="0" lang="en-US" sz="1900" u="none" cap="none" strike="noStrike">
                <a:solidFill>
                  <a:srgbClr val="404040"/>
                </a:solidFill>
                <a:latin typeface="Calibri"/>
                <a:ea typeface="Calibri"/>
                <a:cs typeface="Calibri"/>
                <a:sym typeface="Calibri"/>
              </a:rPr>
              <a:t>scanf() Function</a:t>
            </a:r>
            <a:endParaRPr/>
          </a:p>
          <a:p>
            <a:pPr indent="-120650" lvl="0" marL="90487" marR="0" rtl="0" algn="l">
              <a:lnSpc>
                <a:spcPct val="70000"/>
              </a:lnSpc>
              <a:spcBef>
                <a:spcPts val="1200"/>
              </a:spcBef>
              <a:spcAft>
                <a:spcPts val="0"/>
              </a:spcAft>
              <a:buClr>
                <a:schemeClr val="accent1"/>
              </a:buClr>
              <a:buSzPts val="1900"/>
              <a:buFont typeface="Noto Sans Symbols"/>
              <a:buChar char="►"/>
            </a:pPr>
            <a:r>
              <a:rPr b="0" i="0" lang="en-US" sz="1900" u="none" cap="none" strike="noStrike">
                <a:solidFill>
                  <a:srgbClr val="404040"/>
                </a:solidFill>
                <a:latin typeface="Calibri"/>
                <a:ea typeface="Calibri"/>
                <a:cs typeface="Calibri"/>
                <a:sym typeface="Calibri"/>
              </a:rPr>
              <a:t>Operators</a:t>
            </a:r>
            <a:endParaRPr/>
          </a:p>
          <a:p>
            <a:pPr indent="0" lvl="0" marL="90488" marR="0" rtl="0" algn="l">
              <a:lnSpc>
                <a:spcPct val="90000"/>
              </a:lnSpc>
              <a:spcBef>
                <a:spcPts val="1200"/>
              </a:spcBef>
              <a:spcAft>
                <a:spcPts val="0"/>
              </a:spcAft>
              <a:buClr>
                <a:schemeClr val="accent1"/>
              </a:buClr>
              <a:buSzPts val="1900"/>
              <a:buFont typeface="Calibri"/>
              <a:buNone/>
            </a:pPr>
            <a:r>
              <a:t/>
            </a:r>
            <a:endParaRPr b="0" i="0" sz="1900" u="none">
              <a:solidFill>
                <a:srgbClr val="40404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1" i="0" lang="en-US" sz="4800" u="sng">
                <a:solidFill>
                  <a:srgbClr val="404040"/>
                </a:solidFill>
                <a:latin typeface="Calibri"/>
                <a:ea typeface="Calibri"/>
                <a:cs typeface="Calibri"/>
                <a:sym typeface="Calibri"/>
              </a:rPr>
              <a:t>Constants and Variables</a:t>
            </a:r>
            <a:endParaRPr/>
          </a:p>
        </p:txBody>
      </p:sp>
      <p:sp>
        <p:nvSpPr>
          <p:cNvPr id="262" name="Google Shape;262;p39"/>
          <p:cNvSpPr txBox="1"/>
          <p:nvPr>
            <p:ph idx="1" type="body"/>
          </p:nvPr>
        </p:nvSpPr>
        <p:spPr>
          <a:xfrm>
            <a:off x="685800" y="1676400"/>
            <a:ext cx="6934200" cy="3881437"/>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Noto Sans Symbols"/>
              <a:buChar char="►"/>
            </a:pPr>
            <a:r>
              <a:rPr b="1" i="0" lang="en-US" sz="2000" u="sng">
                <a:solidFill>
                  <a:srgbClr val="404040"/>
                </a:solidFill>
                <a:latin typeface="Calibri"/>
                <a:ea typeface="Calibri"/>
                <a:cs typeface="Calibri"/>
                <a:sym typeface="Calibri"/>
              </a:rPr>
              <a:t>Constants:</a:t>
            </a:r>
            <a:r>
              <a:rPr b="0" i="0" lang="en-US" sz="2000" u="none">
                <a:solidFill>
                  <a:srgbClr val="404040"/>
                </a:solidFill>
                <a:latin typeface="Calibri"/>
                <a:ea typeface="Calibri"/>
                <a:cs typeface="Calibri"/>
                <a:sym typeface="Calibri"/>
              </a:rPr>
              <a:t>  A specific alphabetical and/or numeric value that is never changed after it is initially given a value. Storage location given a name. Referred to by the given name.</a:t>
            </a:r>
            <a:endParaRPr/>
          </a:p>
          <a:p>
            <a:pPr indent="-90487" lvl="0" marL="90487" marR="0" rtl="0" algn="l">
              <a:lnSpc>
                <a:spcPct val="9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For Ex. </a:t>
            </a:r>
            <a:r>
              <a:rPr b="1" i="0" lang="en-US" sz="2000" u="none">
                <a:solidFill>
                  <a:srgbClr val="404040"/>
                </a:solidFill>
                <a:latin typeface="Calibri"/>
                <a:ea typeface="Calibri"/>
                <a:cs typeface="Calibri"/>
                <a:sym typeface="Calibri"/>
              </a:rPr>
              <a:t>PI </a:t>
            </a:r>
            <a:r>
              <a:rPr b="0" i="0" lang="en-US" sz="2000" u="none">
                <a:solidFill>
                  <a:srgbClr val="404040"/>
                </a:solidFill>
                <a:latin typeface="Calibri"/>
                <a:ea typeface="Calibri"/>
                <a:cs typeface="Calibri"/>
                <a:sym typeface="Calibri"/>
              </a:rPr>
              <a:t>- 3.14159</a:t>
            </a:r>
            <a:endParaRPr/>
          </a:p>
          <a:p>
            <a:pPr indent="-90487" lvl="0" marL="90487" marR="0" rtl="0" algn="l">
              <a:lnSpc>
                <a:spcPct val="9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a:t>
            </a:r>
            <a:endParaRPr/>
          </a:p>
          <a:p>
            <a:pPr indent="-127000" lvl="0" marL="90487" marR="0" rtl="0" algn="l">
              <a:lnSpc>
                <a:spcPct val="90000"/>
              </a:lnSpc>
              <a:spcBef>
                <a:spcPts val="1200"/>
              </a:spcBef>
              <a:spcAft>
                <a:spcPts val="0"/>
              </a:spcAft>
              <a:buClr>
                <a:schemeClr val="accent1"/>
              </a:buClr>
              <a:buSzPts val="2000"/>
              <a:buFont typeface="Noto Sans Symbols"/>
              <a:buChar char="►"/>
            </a:pPr>
            <a:r>
              <a:rPr b="1" i="0" lang="en-US" sz="2000" u="sng">
                <a:solidFill>
                  <a:srgbClr val="404040"/>
                </a:solidFill>
                <a:latin typeface="Calibri"/>
                <a:ea typeface="Calibri"/>
                <a:cs typeface="Calibri"/>
                <a:sym typeface="Calibri"/>
              </a:rPr>
              <a:t>Variables:</a:t>
            </a:r>
            <a:r>
              <a:rPr b="0" i="0" lang="en-US" sz="2000" u="none">
                <a:solidFill>
                  <a:srgbClr val="404040"/>
                </a:solidFill>
                <a:latin typeface="Calibri"/>
                <a:ea typeface="Calibri"/>
                <a:cs typeface="Calibri"/>
                <a:sym typeface="Calibri"/>
              </a:rPr>
              <a:t> The value that can be changed. Storage locations are given names. Values of the contents for name variable locations can be changed. Referred to by variable name in the instructions.</a:t>
            </a:r>
            <a:endParaRPr/>
          </a:p>
          <a:p>
            <a:pPr indent="-90487" lvl="0" marL="90487" marR="0" rtl="0" algn="l">
              <a:lnSpc>
                <a:spcPct val="9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For Ex. ShoeCost  = 56.00 and </a:t>
            </a:r>
            <a:endParaRPr/>
          </a:p>
          <a:p>
            <a:pPr indent="-90487" lvl="0" marL="90487" marR="0" rtl="0" algn="l">
              <a:lnSpc>
                <a:spcPct val="9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ShoeCost = 35.00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457200" y="147637"/>
            <a:ext cx="6348412" cy="132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Variables (con’t)</a:t>
            </a:r>
            <a:endParaRPr/>
          </a:p>
        </p:txBody>
      </p:sp>
      <p:sp>
        <p:nvSpPr>
          <p:cNvPr id="268" name="Google Shape;268;p40"/>
          <p:cNvSpPr txBox="1"/>
          <p:nvPr>
            <p:ph idx="1" type="body"/>
          </p:nvPr>
        </p:nvSpPr>
        <p:spPr>
          <a:xfrm>
            <a:off x="609600" y="1295400"/>
            <a:ext cx="7010400" cy="3881437"/>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Noto Sans Symbols"/>
              <a:buChar char="▪"/>
            </a:pPr>
            <a:r>
              <a:rPr b="1" i="0" lang="en-US" sz="2000" u="none">
                <a:solidFill>
                  <a:srgbClr val="404040"/>
                </a:solidFill>
                <a:latin typeface="Calibri"/>
                <a:ea typeface="Calibri"/>
                <a:cs typeface="Calibri"/>
                <a:sym typeface="Calibri"/>
              </a:rPr>
              <a:t>Rules for Naming and using variables</a:t>
            </a:r>
            <a:endParaRPr/>
          </a:p>
          <a:p>
            <a:pPr indent="-90487" lvl="0" marL="90487" marR="0" rtl="0" algn="l">
              <a:lnSpc>
                <a:spcPct val="90000"/>
              </a:lnSpc>
              <a:spcBef>
                <a:spcPts val="12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a:p>
            <a:pPr indent="-127000" lvl="0" marL="90487" marR="0" rtl="0" algn="l">
              <a:lnSpc>
                <a:spcPct val="90000"/>
              </a:lnSpc>
              <a:spcBef>
                <a:spcPts val="1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Name a variable according to what it represents. Create as short name as possible but one that clearly represents the variable.</a:t>
            </a:r>
            <a:endParaRPr/>
          </a:p>
          <a:p>
            <a:pPr indent="-127000" lvl="0" marL="90487" marR="0" rtl="0" algn="l">
              <a:lnSpc>
                <a:spcPct val="90000"/>
              </a:lnSpc>
              <a:spcBef>
                <a:spcPts val="1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Do not use spaces in a variable name.</a:t>
            </a:r>
            <a:endParaRPr/>
          </a:p>
          <a:p>
            <a:pPr indent="-127000" lvl="0" marL="90487" marR="0" rtl="0" algn="l">
              <a:lnSpc>
                <a:spcPct val="90000"/>
              </a:lnSpc>
              <a:spcBef>
                <a:spcPts val="1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Start a variable with a letter.</a:t>
            </a:r>
            <a:endParaRPr/>
          </a:p>
          <a:p>
            <a:pPr indent="-127000" lvl="0" marL="90487" marR="0" rtl="0" algn="l">
              <a:lnSpc>
                <a:spcPct val="90000"/>
              </a:lnSpc>
              <a:spcBef>
                <a:spcPts val="1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Do not use dash ( - ) or any symbol that is used as a mathematical operator.</a:t>
            </a:r>
            <a:endParaRPr/>
          </a:p>
          <a:p>
            <a:pPr indent="-127000" lvl="0" marL="90487" marR="0" rtl="0" algn="l">
              <a:lnSpc>
                <a:spcPct val="90000"/>
              </a:lnSpc>
              <a:spcBef>
                <a:spcPts val="1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Use the same variable name to represent a specific data.</a:t>
            </a:r>
            <a:endParaRPr/>
          </a:p>
          <a:p>
            <a:pPr indent="-127000" lvl="0" marL="90487" marR="0" rtl="0" algn="l">
              <a:lnSpc>
                <a:spcPct val="90000"/>
              </a:lnSpc>
              <a:spcBef>
                <a:spcPts val="1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Be consistent when using upper and lower-case characters.</a:t>
            </a:r>
            <a:endParaRPr/>
          </a:p>
          <a:p>
            <a:pPr indent="-127000" lvl="0" marL="90487" marR="0" rtl="0" algn="l">
              <a:lnSpc>
                <a:spcPct val="90000"/>
              </a:lnSpc>
              <a:spcBef>
                <a:spcPts val="1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Use the naming convention specified by the company where you work.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457200" y="381000"/>
            <a:ext cx="8229600" cy="13716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Variables (con’t)</a:t>
            </a:r>
            <a:endParaRPr/>
          </a:p>
        </p:txBody>
      </p:sp>
      <p:sp>
        <p:nvSpPr>
          <p:cNvPr id="274" name="Google Shape;274;p41"/>
          <p:cNvSpPr txBox="1"/>
          <p:nvPr>
            <p:ph idx="1" type="body"/>
          </p:nvPr>
        </p:nvSpPr>
        <p:spPr>
          <a:xfrm>
            <a:off x="457200" y="1676400"/>
            <a:ext cx="4038600" cy="685800"/>
          </a:xfrm>
          <a:prstGeom prst="rect">
            <a:avLst/>
          </a:prstGeom>
          <a:noFill/>
          <a:ln>
            <a:noFill/>
          </a:ln>
        </p:spPr>
        <p:txBody>
          <a:bodyPr anchorCtr="0" anchor="t" bIns="45700" lIns="0" spcFirstLastPara="1" rIns="0" wrap="square" tIns="45700">
            <a:noAutofit/>
          </a:bodyPr>
          <a:lstStyle/>
          <a:p>
            <a:pPr indent="-90487" lvl="0" marL="90487" rtl="0" algn="l">
              <a:lnSpc>
                <a:spcPct val="90000"/>
              </a:lnSpc>
              <a:spcBef>
                <a:spcPts val="0"/>
              </a:spcBef>
              <a:spcAft>
                <a:spcPts val="0"/>
              </a:spcAft>
              <a:buSzPts val="2800"/>
              <a:buNone/>
            </a:pPr>
            <a:r>
              <a:rPr b="0" i="0" lang="en-US" sz="2800" u="sng">
                <a:solidFill>
                  <a:srgbClr val="404040"/>
                </a:solidFill>
                <a:latin typeface="Calibri"/>
                <a:ea typeface="Calibri"/>
                <a:cs typeface="Calibri"/>
                <a:sym typeface="Calibri"/>
              </a:rPr>
              <a:t>Variable Types:</a:t>
            </a:r>
            <a:endParaRPr/>
          </a:p>
          <a:p>
            <a:pPr indent="0" lvl="0" marL="90488" rtl="0" algn="l">
              <a:lnSpc>
                <a:spcPct val="90000"/>
              </a:lnSpc>
              <a:spcBef>
                <a:spcPts val="1400"/>
              </a:spcBef>
              <a:spcAft>
                <a:spcPts val="0"/>
              </a:spcAft>
              <a:buSzPts val="2800"/>
              <a:buNone/>
            </a:pPr>
            <a:r>
              <a:t/>
            </a:r>
            <a:endParaRPr b="0" i="0" sz="2800" u="sng">
              <a:solidFill>
                <a:srgbClr val="404040"/>
              </a:solidFill>
              <a:latin typeface="Calibri"/>
              <a:ea typeface="Calibri"/>
              <a:cs typeface="Calibri"/>
              <a:sym typeface="Calibri"/>
            </a:endParaRPr>
          </a:p>
        </p:txBody>
      </p:sp>
      <p:graphicFrame>
        <p:nvGraphicFramePr>
          <p:cNvPr id="275" name="Google Shape;275;p41"/>
          <p:cNvGraphicFramePr/>
          <p:nvPr/>
        </p:nvGraphicFramePr>
        <p:xfrm>
          <a:off x="0" y="2362200"/>
          <a:ext cx="3000000" cy="3000000"/>
        </p:xfrm>
        <a:graphic>
          <a:graphicData uri="http://schemas.openxmlformats.org/drawingml/2006/table">
            <a:tbl>
              <a:tblPr>
                <a:noFill/>
                <a:tableStyleId>{5EF3DA3D-C8C2-4F5F-9F78-335AB8E6F3B4}</a:tableStyleId>
              </a:tblPr>
              <a:tblGrid>
                <a:gridCol w="3048000"/>
                <a:gridCol w="3048000"/>
                <a:gridCol w="3048000"/>
              </a:tblGrid>
              <a:tr h="517525">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Type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Memory (byte)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Range</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char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-128 to 127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8775">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-32,768 to 32,767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long 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-2,147,483,648 to 2,147,483,647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3900">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float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10</a:t>
                      </a:r>
                      <a:r>
                        <a:rPr b="0" baseline="30000" i="0" lang="en-US" sz="2400" u="none" cap="none" strike="noStrike">
                          <a:solidFill>
                            <a:schemeClr val="dk1"/>
                          </a:solidFill>
                          <a:latin typeface="Tahoma"/>
                          <a:ea typeface="Tahoma"/>
                          <a:cs typeface="Tahoma"/>
                          <a:sym typeface="Tahoma"/>
                        </a:rPr>
                        <a:t>-38 </a:t>
                      </a:r>
                      <a:r>
                        <a:rPr b="0" i="0" lang="en-US" sz="2400" u="none" cap="none" strike="noStrike">
                          <a:solidFill>
                            <a:schemeClr val="dk1"/>
                          </a:solidFill>
                          <a:latin typeface="Tahoma"/>
                          <a:ea typeface="Tahoma"/>
                          <a:cs typeface="Tahoma"/>
                          <a:sym typeface="Tahoma"/>
                        </a:rPr>
                        <a:t> to 10</a:t>
                      </a:r>
                      <a:r>
                        <a:rPr b="0" baseline="30000" i="0" lang="en-US" sz="2400" u="none" cap="none" strike="noStrike">
                          <a:solidFill>
                            <a:schemeClr val="dk1"/>
                          </a:solidFill>
                          <a:latin typeface="Tahoma"/>
                          <a:ea typeface="Tahoma"/>
                          <a:cs typeface="Tahoma"/>
                          <a:sym typeface="Tahoma"/>
                        </a:rPr>
                        <a:t>38  </a:t>
                      </a:r>
                      <a:r>
                        <a:rPr b="0" i="0" lang="en-US" sz="2400" u="none" cap="none" strike="noStrike">
                          <a:solidFill>
                            <a:schemeClr val="dk1"/>
                          </a:solidFill>
                          <a:latin typeface="Tahoma"/>
                          <a:ea typeface="Tahoma"/>
                          <a:cs typeface="Tahoma"/>
                          <a:sym typeface="Tahoma"/>
                        </a:rPr>
                        <a:t>7 digits precisions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double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10</a:t>
                      </a:r>
                      <a:r>
                        <a:rPr b="0" baseline="30000" i="0" lang="en-US" sz="2400" u="none" cap="none" strike="noStrike">
                          <a:solidFill>
                            <a:schemeClr val="dk1"/>
                          </a:solidFill>
                          <a:latin typeface="Tahoma"/>
                          <a:ea typeface="Tahoma"/>
                          <a:cs typeface="Tahoma"/>
                          <a:sym typeface="Tahoma"/>
                        </a:rPr>
                        <a:t>-308 </a:t>
                      </a:r>
                      <a:r>
                        <a:rPr b="0" i="0" lang="en-US" sz="2400" u="none" cap="none" strike="noStrike">
                          <a:solidFill>
                            <a:schemeClr val="dk1"/>
                          </a:solidFill>
                          <a:latin typeface="Tahoma"/>
                          <a:ea typeface="Tahoma"/>
                          <a:cs typeface="Tahoma"/>
                          <a:sym typeface="Tahoma"/>
                        </a:rPr>
                        <a:t> to 10</a:t>
                      </a:r>
                      <a:r>
                        <a:rPr b="0" baseline="30000" i="0" lang="en-US" sz="2400" u="none" cap="none" strike="noStrike">
                          <a:solidFill>
                            <a:schemeClr val="dk1"/>
                          </a:solidFill>
                          <a:latin typeface="Tahoma"/>
                          <a:ea typeface="Tahoma"/>
                          <a:cs typeface="Tahoma"/>
                          <a:sym typeface="Tahoma"/>
                        </a:rPr>
                        <a:t>308 </a:t>
                      </a:r>
                      <a:r>
                        <a:rPr b="0" i="0" lang="en-US" sz="2400" u="none" cap="none" strike="noStrike">
                          <a:solidFill>
                            <a:schemeClr val="dk1"/>
                          </a:solidFill>
                          <a:latin typeface="Tahoma"/>
                          <a:ea typeface="Tahoma"/>
                          <a:cs typeface="Tahoma"/>
                          <a:sym typeface="Tahoma"/>
                        </a:rPr>
                        <a:t>7 digits precisions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Variables (con’t)</a:t>
            </a:r>
            <a:br>
              <a:rPr b="0" i="0" lang="en-US" sz="4800" u="none">
                <a:solidFill>
                  <a:srgbClr val="404040"/>
                </a:solidFill>
                <a:latin typeface="Calibri"/>
                <a:ea typeface="Calibri"/>
                <a:cs typeface="Calibri"/>
                <a:sym typeface="Calibri"/>
              </a:rPr>
            </a:br>
            <a:endParaRPr/>
          </a:p>
        </p:txBody>
      </p:sp>
      <p:sp>
        <p:nvSpPr>
          <p:cNvPr id="281" name="Google Shape;281;p42"/>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To declare a variable in C, do:</a:t>
            </a:r>
            <a:endParaRPr/>
          </a:p>
          <a:p>
            <a:pPr indent="0" lvl="0" marL="0"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var_type list variables;</a:t>
            </a:r>
            <a:endParaRPr/>
          </a:p>
          <a:p>
            <a:pPr indent="0" lvl="0" marL="0"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e.g.</a:t>
            </a:r>
            <a:endParaRPr/>
          </a:p>
          <a:p>
            <a:pPr indent="-127000" lvl="0" marL="0"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int i, j, k;</a:t>
            </a:r>
            <a:endParaRPr/>
          </a:p>
          <a:p>
            <a:pPr indent="0" lvl="0" marL="0"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float x, y, z;</a:t>
            </a:r>
            <a:endParaRPr/>
          </a:p>
          <a:p>
            <a:pPr indent="0" lvl="0" marL="0" marR="0" rtl="0" algn="l">
              <a:lnSpc>
                <a:spcPct val="90000"/>
              </a:lnSpc>
              <a:spcBef>
                <a:spcPts val="14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char ch;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457200" y="147637"/>
            <a:ext cx="6348412" cy="132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1" i="0" lang="en-US" sz="4800" u="sng">
                <a:solidFill>
                  <a:srgbClr val="404040"/>
                </a:solidFill>
                <a:latin typeface="Calibri"/>
                <a:ea typeface="Calibri"/>
                <a:cs typeface="Calibri"/>
                <a:sym typeface="Calibri"/>
              </a:rPr>
              <a:t>Data Types</a:t>
            </a:r>
            <a:endParaRPr/>
          </a:p>
        </p:txBody>
      </p:sp>
      <p:sp>
        <p:nvSpPr>
          <p:cNvPr id="287" name="Google Shape;287;p43"/>
          <p:cNvSpPr txBox="1"/>
          <p:nvPr>
            <p:ph idx="1" type="body"/>
          </p:nvPr>
        </p:nvSpPr>
        <p:spPr>
          <a:xfrm>
            <a:off x="381000" y="1295400"/>
            <a:ext cx="6837362" cy="3881437"/>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Computers must be told the </a:t>
            </a:r>
            <a:r>
              <a:rPr b="1" i="0" lang="en-US" sz="2000" u="none">
                <a:solidFill>
                  <a:srgbClr val="404040"/>
                </a:solidFill>
                <a:latin typeface="Calibri"/>
                <a:ea typeface="Calibri"/>
                <a:cs typeface="Calibri"/>
                <a:sym typeface="Calibri"/>
              </a:rPr>
              <a:t>data type</a:t>
            </a:r>
            <a:r>
              <a:rPr b="0" i="0" lang="en-US" sz="2000" u="none">
                <a:solidFill>
                  <a:srgbClr val="404040"/>
                </a:solidFill>
                <a:latin typeface="Calibri"/>
                <a:ea typeface="Calibri"/>
                <a:cs typeface="Calibri"/>
                <a:sym typeface="Calibri"/>
              </a:rPr>
              <a:t> of each variable or constant. The data which computer uses are of many different types.</a:t>
            </a:r>
            <a:endParaRPr/>
          </a:p>
          <a:p>
            <a:pPr indent="-127000" lvl="0" marL="90487" marR="0" rtl="0" algn="l">
              <a:lnSpc>
                <a:spcPct val="90000"/>
              </a:lnSpc>
              <a:spcBef>
                <a:spcPts val="1200"/>
              </a:spcBef>
              <a:spcAft>
                <a:spcPts val="0"/>
              </a:spcAft>
              <a:buClr>
                <a:schemeClr val="accent1"/>
              </a:buClr>
              <a:buSzPts val="2000"/>
              <a:buFont typeface="Noto Sans Symbols"/>
              <a:buChar char="✔"/>
            </a:pPr>
            <a:r>
              <a:rPr b="1" i="0" lang="en-US" sz="2000" u="sng">
                <a:solidFill>
                  <a:srgbClr val="404040"/>
                </a:solidFill>
                <a:latin typeface="Calibri"/>
                <a:ea typeface="Calibri"/>
                <a:cs typeface="Calibri"/>
                <a:sym typeface="Calibri"/>
              </a:rPr>
              <a:t>Numeric Data</a:t>
            </a:r>
            <a:endParaRPr/>
          </a:p>
          <a:p>
            <a:pPr indent="-127000" lvl="0" marL="90487" marR="0" rtl="0" algn="l">
              <a:lnSpc>
                <a:spcPct val="90000"/>
              </a:lnSpc>
              <a:spcBef>
                <a:spcPts val="1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Numeric data include all types of numbers. It includes subtypes:</a:t>
            </a:r>
            <a:endParaRPr/>
          </a:p>
          <a:p>
            <a:pPr indent="-127000" lvl="0" marL="90487" marR="0" rtl="0" algn="l">
              <a:lnSpc>
                <a:spcPct val="90000"/>
              </a:lnSpc>
              <a:spcBef>
                <a:spcPts val="1200"/>
              </a:spcBef>
              <a:spcAft>
                <a:spcPts val="0"/>
              </a:spcAft>
              <a:buClr>
                <a:schemeClr val="accent1"/>
              </a:buClr>
              <a:buSzPts val="2000"/>
              <a:buFont typeface="Noto Sans Symbols"/>
              <a:buChar char="▪"/>
            </a:pPr>
            <a:r>
              <a:rPr b="1" i="0" lang="en-US" sz="2000" u="sng">
                <a:solidFill>
                  <a:srgbClr val="404040"/>
                </a:solidFill>
                <a:latin typeface="Calibri"/>
                <a:ea typeface="Calibri"/>
                <a:cs typeface="Calibri"/>
                <a:sym typeface="Calibri"/>
              </a:rPr>
              <a:t>Integers</a:t>
            </a:r>
            <a:r>
              <a:rPr b="1" i="0" lang="en-US" sz="2000" u="none">
                <a:solidFill>
                  <a:srgbClr val="404040"/>
                </a:solidFill>
                <a:latin typeface="Calibri"/>
                <a:ea typeface="Calibri"/>
                <a:cs typeface="Calibri"/>
                <a:sym typeface="Calibri"/>
              </a:rPr>
              <a:t> are </a:t>
            </a:r>
            <a:r>
              <a:rPr b="0" i="0" lang="en-US" sz="2000" u="none">
                <a:solidFill>
                  <a:srgbClr val="404040"/>
                </a:solidFill>
                <a:latin typeface="Calibri"/>
                <a:ea typeface="Calibri"/>
                <a:cs typeface="Calibri"/>
                <a:sym typeface="Calibri"/>
              </a:rPr>
              <a:t>Whole Numbers, includes positive and negative numbers.</a:t>
            </a:r>
            <a:endParaRPr/>
          </a:p>
          <a:p>
            <a:pPr indent="-127000" lvl="0" marL="90487" marR="0" rtl="0" algn="l">
              <a:lnSpc>
                <a:spcPct val="90000"/>
              </a:lnSpc>
              <a:spcBef>
                <a:spcPts val="1200"/>
              </a:spcBef>
              <a:spcAft>
                <a:spcPts val="0"/>
              </a:spcAft>
              <a:buClr>
                <a:schemeClr val="accent1"/>
              </a:buClr>
              <a:buSzPts val="2000"/>
              <a:buFont typeface="Noto Sans Symbols"/>
              <a:buChar char="▪"/>
            </a:pPr>
            <a:r>
              <a:rPr b="1" i="0" lang="en-US" sz="2000" u="sng">
                <a:solidFill>
                  <a:srgbClr val="404040"/>
                </a:solidFill>
                <a:latin typeface="Calibri"/>
                <a:ea typeface="Calibri"/>
                <a:cs typeface="Calibri"/>
                <a:sym typeface="Calibri"/>
              </a:rPr>
              <a:t>Real Numbers</a:t>
            </a:r>
            <a:r>
              <a:rPr b="0" i="0" lang="en-US" sz="2000" u="none">
                <a:solidFill>
                  <a:srgbClr val="404040"/>
                </a:solidFill>
                <a:latin typeface="Calibri"/>
                <a:ea typeface="Calibri"/>
                <a:cs typeface="Calibri"/>
                <a:sym typeface="Calibri"/>
              </a:rPr>
              <a:t> are Whole Numbers and Decimal Parts.</a:t>
            </a:r>
            <a:endParaRPr/>
          </a:p>
          <a:p>
            <a:pPr indent="-90487" lvl="0" marL="90487" marR="0" rtl="0" algn="l">
              <a:lnSpc>
                <a:spcPct val="90000"/>
              </a:lnSpc>
              <a:spcBef>
                <a:spcPts val="12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a:p>
            <a:pPr indent="-127000" lvl="0" marL="90487" marR="0" rtl="0" algn="l">
              <a:lnSpc>
                <a:spcPct val="90000"/>
              </a:lnSpc>
              <a:spcBef>
                <a:spcPts val="1200"/>
              </a:spcBef>
              <a:spcAft>
                <a:spcPts val="0"/>
              </a:spcAft>
              <a:buClr>
                <a:schemeClr val="accent1"/>
              </a:buClr>
              <a:buSzPts val="2000"/>
              <a:buFont typeface="Noto Sans Symbols"/>
              <a:buChar char="✔"/>
            </a:pPr>
            <a:r>
              <a:rPr b="1" i="0" lang="en-US" sz="2000" u="sng">
                <a:solidFill>
                  <a:srgbClr val="404040"/>
                </a:solidFill>
                <a:latin typeface="Calibri"/>
                <a:ea typeface="Calibri"/>
                <a:cs typeface="Calibri"/>
                <a:sym typeface="Calibri"/>
              </a:rPr>
              <a:t>Character Data</a:t>
            </a:r>
            <a:endParaRPr/>
          </a:p>
          <a:p>
            <a:pPr indent="-127000" lvl="0" marL="90487" marR="0" rtl="0" algn="l">
              <a:lnSpc>
                <a:spcPct val="90000"/>
              </a:lnSpc>
              <a:spcBef>
                <a:spcPts val="1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Alphanumeric data contains of al single-digit numbers, letters and special characters available to the computer.</a:t>
            </a:r>
            <a:endParaRPr/>
          </a:p>
          <a:p>
            <a:pPr indent="-127000" lvl="0" marL="90487" marR="0" rtl="0" algn="l">
              <a:lnSpc>
                <a:spcPct val="90000"/>
              </a:lnSpc>
              <a:spcBef>
                <a:spcPts val="1200"/>
              </a:spcBef>
              <a:spcAft>
                <a:spcPts val="0"/>
              </a:spcAft>
              <a:buClr>
                <a:schemeClr val="accent1"/>
              </a:buClr>
              <a:buSzPts val="2000"/>
              <a:buFont typeface="Noto Sans Symbols"/>
              <a:buChar char="▪"/>
            </a:pPr>
            <a:r>
              <a:rPr b="1" i="0" lang="en-US" sz="2000" u="sng">
                <a:solidFill>
                  <a:srgbClr val="404040"/>
                </a:solidFill>
                <a:latin typeface="Calibri"/>
                <a:ea typeface="Calibri"/>
                <a:cs typeface="Calibri"/>
                <a:sym typeface="Calibri"/>
              </a:rPr>
              <a:t>String Data:</a:t>
            </a:r>
            <a:r>
              <a:rPr b="1" i="0" lang="en-US" sz="2000" u="none">
                <a:solidFill>
                  <a:srgbClr val="404040"/>
                </a:solidFill>
                <a:latin typeface="Calibri"/>
                <a:ea typeface="Calibri"/>
                <a:cs typeface="Calibri"/>
                <a:sym typeface="Calibri"/>
              </a:rPr>
              <a:t> </a:t>
            </a:r>
            <a:r>
              <a:rPr b="0" i="0" lang="en-US" sz="2000" u="none">
                <a:solidFill>
                  <a:srgbClr val="404040"/>
                </a:solidFill>
                <a:latin typeface="Calibri"/>
                <a:ea typeface="Calibri"/>
                <a:cs typeface="Calibri"/>
                <a:sym typeface="Calibri"/>
              </a:rPr>
              <a:t>more than one character is put together.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477837" y="330200"/>
            <a:ext cx="6346825" cy="132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1" i="0" lang="en-US" sz="4800" u="sng">
                <a:solidFill>
                  <a:srgbClr val="404040"/>
                </a:solidFill>
                <a:latin typeface="Calibri"/>
                <a:ea typeface="Calibri"/>
                <a:cs typeface="Calibri"/>
                <a:sym typeface="Calibri"/>
              </a:rPr>
              <a:t>Data Types [Cont.]</a:t>
            </a:r>
            <a:endParaRPr/>
          </a:p>
        </p:txBody>
      </p:sp>
      <p:sp>
        <p:nvSpPr>
          <p:cNvPr id="293" name="Google Shape;293;p44"/>
          <p:cNvSpPr txBox="1"/>
          <p:nvPr>
            <p:ph idx="1" type="body"/>
          </p:nvPr>
        </p:nvSpPr>
        <p:spPr>
          <a:xfrm>
            <a:off x="477837" y="990600"/>
            <a:ext cx="7010400" cy="3881437"/>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a:t>
            </a:r>
            <a:endParaRPr/>
          </a:p>
          <a:p>
            <a:pPr indent="-127000" lvl="0" marL="0" marR="0" rtl="0" algn="l">
              <a:lnSpc>
                <a:spcPct val="90000"/>
              </a:lnSpc>
              <a:spcBef>
                <a:spcPts val="1200"/>
              </a:spcBef>
              <a:spcAft>
                <a:spcPts val="0"/>
              </a:spcAft>
              <a:buClr>
                <a:schemeClr val="accent1"/>
              </a:buClr>
              <a:buSzPts val="2000"/>
              <a:buFont typeface="Noto Sans Symbols"/>
              <a:buChar char="✔"/>
            </a:pPr>
            <a:r>
              <a:rPr b="1" i="0" lang="en-US" sz="2000" u="sng">
                <a:solidFill>
                  <a:srgbClr val="404040"/>
                </a:solidFill>
                <a:latin typeface="Calibri"/>
                <a:ea typeface="Calibri"/>
                <a:cs typeface="Calibri"/>
                <a:sym typeface="Calibri"/>
              </a:rPr>
              <a:t>Logical Data</a:t>
            </a:r>
            <a:endParaRPr/>
          </a:p>
          <a:p>
            <a:pPr indent="-127000" lvl="0" marL="0" marR="0" rtl="0" algn="l">
              <a:lnSpc>
                <a:spcPct val="90000"/>
              </a:lnSpc>
              <a:spcBef>
                <a:spcPts val="1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Consist of two values in the data set - </a:t>
            </a:r>
            <a:r>
              <a:rPr b="0" i="1" lang="en-US" sz="2000" u="none">
                <a:solidFill>
                  <a:srgbClr val="404040"/>
                </a:solidFill>
                <a:latin typeface="Calibri"/>
                <a:ea typeface="Calibri"/>
                <a:cs typeface="Calibri"/>
                <a:sym typeface="Calibri"/>
              </a:rPr>
              <a:t>True</a:t>
            </a:r>
            <a:r>
              <a:rPr b="0" i="0" lang="en-US" sz="2000" u="none">
                <a:solidFill>
                  <a:srgbClr val="404040"/>
                </a:solidFill>
                <a:latin typeface="Calibri"/>
                <a:ea typeface="Calibri"/>
                <a:cs typeface="Calibri"/>
                <a:sym typeface="Calibri"/>
              </a:rPr>
              <a:t> and </a:t>
            </a:r>
            <a:r>
              <a:rPr b="0" i="1" lang="en-US" sz="2000" u="none">
                <a:solidFill>
                  <a:srgbClr val="404040"/>
                </a:solidFill>
                <a:latin typeface="Calibri"/>
                <a:ea typeface="Calibri"/>
                <a:cs typeface="Calibri"/>
                <a:sym typeface="Calibri"/>
              </a:rPr>
              <a:t>False. </a:t>
            </a:r>
            <a:endParaRPr b="0" i="0" sz="2000" u="none">
              <a:solidFill>
                <a:srgbClr val="404040"/>
              </a:solidFill>
              <a:latin typeface="Calibri"/>
              <a:ea typeface="Calibri"/>
              <a:cs typeface="Calibri"/>
              <a:sym typeface="Calibri"/>
            </a:endParaRPr>
          </a:p>
          <a:p>
            <a:pPr indent="0" lvl="0" marL="0" marR="0" rtl="0" algn="l">
              <a:lnSpc>
                <a:spcPct val="90000"/>
              </a:lnSpc>
              <a:spcBef>
                <a:spcPts val="12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a:p>
            <a:pPr indent="-127000" lvl="0" marL="0" marR="0" rtl="0" algn="l">
              <a:lnSpc>
                <a:spcPct val="90000"/>
              </a:lnSpc>
              <a:spcBef>
                <a:spcPts val="1200"/>
              </a:spcBef>
              <a:spcAft>
                <a:spcPts val="0"/>
              </a:spcAft>
              <a:buClr>
                <a:schemeClr val="accent1"/>
              </a:buClr>
              <a:buSzPts val="2000"/>
              <a:buFont typeface="Noto Sans Symbols"/>
              <a:buChar char="✔"/>
            </a:pPr>
            <a:r>
              <a:rPr b="1" i="0" lang="en-US" sz="2000" u="sng">
                <a:solidFill>
                  <a:srgbClr val="404040"/>
                </a:solidFill>
                <a:latin typeface="Calibri"/>
                <a:ea typeface="Calibri"/>
                <a:cs typeface="Calibri"/>
                <a:sym typeface="Calibri"/>
              </a:rPr>
              <a:t>Other Data Types</a:t>
            </a:r>
            <a:endParaRPr/>
          </a:p>
          <a:p>
            <a:pPr indent="-127000" lvl="0" marL="0" marR="0" rtl="0" algn="l">
              <a:lnSpc>
                <a:spcPct val="90000"/>
              </a:lnSpc>
              <a:spcBef>
                <a:spcPts val="1200"/>
              </a:spcBef>
              <a:spcAft>
                <a:spcPts val="0"/>
              </a:spcAft>
              <a:buClr>
                <a:schemeClr val="accent1"/>
              </a:buClr>
              <a:buSzPts val="2000"/>
              <a:buFont typeface="Noto Sans Symbols"/>
              <a:buChar char="▪"/>
            </a:pPr>
            <a:r>
              <a:rPr b="1" i="0" lang="en-US" sz="2000" u="sng">
                <a:solidFill>
                  <a:srgbClr val="404040"/>
                </a:solidFill>
                <a:latin typeface="Calibri"/>
                <a:ea typeface="Calibri"/>
                <a:cs typeface="Calibri"/>
                <a:sym typeface="Calibri"/>
              </a:rPr>
              <a:t>Date Data Type</a:t>
            </a:r>
            <a:r>
              <a:rPr b="0" i="0" lang="en-US" sz="2000" u="none">
                <a:solidFill>
                  <a:srgbClr val="404040"/>
                </a:solidFill>
                <a:latin typeface="Calibri"/>
                <a:ea typeface="Calibri"/>
                <a:cs typeface="Calibri"/>
                <a:sym typeface="Calibri"/>
              </a:rPr>
              <a:t> is a number for the date that is the number of days from a certain date in the past.</a:t>
            </a:r>
            <a:endParaRPr/>
          </a:p>
          <a:p>
            <a:pPr indent="-127000" lvl="0" marL="0" marR="0" rtl="0" algn="l">
              <a:lnSpc>
                <a:spcPct val="90000"/>
              </a:lnSpc>
              <a:spcBef>
                <a:spcPts val="1200"/>
              </a:spcBef>
              <a:spcAft>
                <a:spcPts val="0"/>
              </a:spcAft>
              <a:buClr>
                <a:schemeClr val="accent1"/>
              </a:buClr>
              <a:buSzPts val="2000"/>
              <a:buFont typeface="Noto Sans Symbols"/>
              <a:buChar char="▪"/>
            </a:pPr>
            <a:r>
              <a:rPr b="1" i="0" lang="en-US" sz="2000" u="sng">
                <a:solidFill>
                  <a:srgbClr val="404040"/>
                </a:solidFill>
                <a:latin typeface="Calibri"/>
                <a:ea typeface="Calibri"/>
                <a:cs typeface="Calibri"/>
                <a:sym typeface="Calibri"/>
              </a:rPr>
              <a:t>User Defined Data Types</a:t>
            </a:r>
            <a:r>
              <a:rPr b="0" i="0" lang="en-US" sz="2000" u="none">
                <a:solidFill>
                  <a:srgbClr val="404040"/>
                </a:solidFill>
                <a:latin typeface="Calibri"/>
                <a:ea typeface="Calibri"/>
                <a:cs typeface="Calibri"/>
                <a:sym typeface="Calibri"/>
              </a:rPr>
              <a:t> Programmers may define their own data types.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477837" y="330200"/>
            <a:ext cx="6346825" cy="132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1" i="0" lang="en-US" sz="4800" u="sng">
                <a:solidFill>
                  <a:srgbClr val="404040"/>
                </a:solidFill>
                <a:latin typeface="Calibri"/>
                <a:ea typeface="Calibri"/>
                <a:cs typeface="Calibri"/>
                <a:sym typeface="Calibri"/>
              </a:rPr>
              <a:t>Data Types [Cont.]</a:t>
            </a:r>
            <a:endParaRPr/>
          </a:p>
        </p:txBody>
      </p:sp>
      <p:pic>
        <p:nvPicPr>
          <p:cNvPr id="299" name="Google Shape;299;p45"/>
          <p:cNvPicPr preferRelativeResize="0"/>
          <p:nvPr/>
        </p:nvPicPr>
        <p:blipFill rotWithShape="1">
          <a:blip r:embed="rId3">
            <a:alphaModFix/>
          </a:blip>
          <a:srcRect b="0" l="0" r="0" t="0"/>
          <a:stretch/>
        </p:blipFill>
        <p:spPr>
          <a:xfrm>
            <a:off x="0" y="1295400"/>
            <a:ext cx="9144000" cy="5562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printf() Function</a:t>
            </a:r>
            <a:endParaRPr/>
          </a:p>
        </p:txBody>
      </p:sp>
      <p:sp>
        <p:nvSpPr>
          <p:cNvPr id="305" name="Google Shape;305;p46"/>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C is case sensitive </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Syntax:</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printf(“Text”); </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printf(“Text and format specifier”,Variable name); </a:t>
            </a:r>
            <a:endParaRPr/>
          </a:p>
          <a:p>
            <a:pPr indent="0" lvl="0" marL="90488" marR="0" rtl="0" algn="l">
              <a:lnSpc>
                <a:spcPct val="90000"/>
              </a:lnSpc>
              <a:spcBef>
                <a:spcPts val="14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printf() Function</a:t>
            </a:r>
            <a:endParaRPr/>
          </a:p>
        </p:txBody>
      </p:sp>
      <p:sp>
        <p:nvSpPr>
          <p:cNvPr id="311" name="Google Shape;311;p47"/>
          <p:cNvSpPr txBox="1"/>
          <p:nvPr>
            <p:ph idx="1" type="body"/>
          </p:nvPr>
        </p:nvSpPr>
        <p:spPr>
          <a:xfrm>
            <a:off x="304800" y="1735137"/>
            <a:ext cx="7467600" cy="4495800"/>
          </a:xfrm>
          <a:prstGeom prst="rect">
            <a:avLst/>
          </a:prstGeom>
          <a:noFill/>
          <a:ln>
            <a:noFill/>
          </a:ln>
        </p:spPr>
        <p:txBody>
          <a:bodyPr anchorCtr="0" anchor="t" bIns="45700" lIns="0" spcFirstLastPara="1" rIns="0" wrap="square" tIns="45700">
            <a:noAutofit/>
          </a:bodyPr>
          <a:lstStyle/>
          <a:p>
            <a:pPr indent="-90487" lvl="0" marL="90487" marR="0" rtl="0" algn="l">
              <a:lnSpc>
                <a:spcPct val="80000"/>
              </a:lnSpc>
              <a:spcBef>
                <a:spcPts val="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C uses formatted output. The printf function has a special formatting character (%) -- a character following this defines a certain format for a variable: </a:t>
            </a:r>
            <a:endParaRPr/>
          </a:p>
          <a:p>
            <a:pPr indent="-90487" lvl="0" marL="90487" marR="0" rtl="0" algn="l">
              <a:lnSpc>
                <a:spcPct val="80000"/>
              </a:lnSpc>
              <a:spcBef>
                <a:spcPts val="14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%c – characters</a:t>
            </a:r>
            <a:endParaRPr/>
          </a:p>
          <a:p>
            <a:pPr indent="-90487" lvl="0" marL="90487" marR="0" rtl="0" algn="l">
              <a:lnSpc>
                <a:spcPct val="80000"/>
              </a:lnSpc>
              <a:spcBef>
                <a:spcPts val="14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%d – integers</a:t>
            </a:r>
            <a:endParaRPr/>
          </a:p>
          <a:p>
            <a:pPr indent="-90487" lvl="0" marL="90487" marR="0" rtl="0" algn="l">
              <a:lnSpc>
                <a:spcPct val="80000"/>
              </a:lnSpc>
              <a:spcBef>
                <a:spcPts val="14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%f – floats</a:t>
            </a:r>
            <a:endParaRPr/>
          </a:p>
          <a:p>
            <a:pPr indent="-90487" lvl="0" marL="90487" marR="0" rtl="0" algn="l">
              <a:lnSpc>
                <a:spcPct val="80000"/>
              </a:lnSpc>
              <a:spcBef>
                <a:spcPts val="14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a:t>
            </a:r>
            <a:r>
              <a:rPr b="0" i="1" lang="en-US" sz="2200" u="none">
                <a:solidFill>
                  <a:srgbClr val="404040"/>
                </a:solidFill>
                <a:latin typeface="Calibri"/>
                <a:ea typeface="Calibri"/>
                <a:cs typeface="Calibri"/>
                <a:sym typeface="Calibri"/>
              </a:rPr>
              <a:t>e.g.</a:t>
            </a:r>
            <a:r>
              <a:rPr b="0" i="0" lang="en-US" sz="2200" u="none">
                <a:solidFill>
                  <a:srgbClr val="404040"/>
                </a:solidFill>
                <a:latin typeface="Calibri"/>
                <a:ea typeface="Calibri"/>
                <a:cs typeface="Calibri"/>
                <a:sym typeface="Calibri"/>
              </a:rPr>
              <a:t> 	</a:t>
            </a:r>
            <a:endParaRPr/>
          </a:p>
          <a:p>
            <a:pPr indent="-90487" lvl="0" marL="90487" marR="0" rtl="0" algn="l">
              <a:lnSpc>
                <a:spcPct val="80000"/>
              </a:lnSpc>
              <a:spcBef>
                <a:spcPts val="14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printf(“%c %d %f”,ch,i,x); </a:t>
            </a:r>
            <a:endParaRPr/>
          </a:p>
          <a:p>
            <a:pPr indent="-90487" lvl="0" marL="90487" marR="0" rtl="0" algn="l">
              <a:lnSpc>
                <a:spcPct val="80000"/>
              </a:lnSpc>
              <a:spcBef>
                <a:spcPts val="1400"/>
              </a:spcBef>
              <a:spcAft>
                <a:spcPts val="0"/>
              </a:spcAft>
              <a:buClr>
                <a:schemeClr val="accent1"/>
              </a:buClr>
              <a:buSzPts val="2200"/>
              <a:buFont typeface="Calibri"/>
              <a:buNone/>
            </a:pPr>
            <a:r>
              <a:rPr b="1" i="0" lang="en-US" sz="2200" u="none">
                <a:solidFill>
                  <a:srgbClr val="404040"/>
                </a:solidFill>
                <a:latin typeface="Calibri"/>
                <a:ea typeface="Calibri"/>
                <a:cs typeface="Calibri"/>
                <a:sym typeface="Calibri"/>
              </a:rPr>
              <a:t>	</a:t>
            </a:r>
            <a:endParaRPr/>
          </a:p>
          <a:p>
            <a:pPr indent="-90487" lvl="0" marL="90487" marR="0" rtl="0" algn="l">
              <a:lnSpc>
                <a:spcPct val="80000"/>
              </a:lnSpc>
              <a:spcBef>
                <a:spcPts val="1400"/>
              </a:spcBef>
              <a:spcAft>
                <a:spcPts val="0"/>
              </a:spcAft>
              <a:buClr>
                <a:schemeClr val="accent1"/>
              </a:buClr>
              <a:buSzPts val="2200"/>
              <a:buFont typeface="Calibri"/>
              <a:buNone/>
            </a:pPr>
            <a:r>
              <a:rPr b="1" i="0" lang="en-US" sz="2200" u="none">
                <a:solidFill>
                  <a:srgbClr val="404040"/>
                </a:solidFill>
                <a:latin typeface="Calibri"/>
                <a:ea typeface="Calibri"/>
                <a:cs typeface="Calibri"/>
                <a:sym typeface="Calibri"/>
              </a:rPr>
              <a:t>	NOTE:</a:t>
            </a:r>
            <a:r>
              <a:rPr b="0" i="0" lang="en-US" sz="2200" u="none">
                <a:solidFill>
                  <a:srgbClr val="404040"/>
                </a:solidFill>
                <a:latin typeface="Calibri"/>
                <a:ea typeface="Calibri"/>
                <a:cs typeface="Calibri"/>
                <a:sym typeface="Calibri"/>
              </a:rPr>
              <a:t> Make sure order of format and variable data types match up.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Format Specifiers</a:t>
            </a:r>
            <a:endParaRPr/>
          </a:p>
        </p:txBody>
      </p:sp>
      <p:sp>
        <p:nvSpPr>
          <p:cNvPr id="317" name="Google Shape;317;p48"/>
          <p:cNvSpPr txBox="1"/>
          <p:nvPr>
            <p:ph idx="1" type="body"/>
          </p:nvPr>
        </p:nvSpPr>
        <p:spPr>
          <a:xfrm>
            <a:off x="457200" y="1752600"/>
            <a:ext cx="8915400" cy="4114800"/>
          </a:xfrm>
          <a:prstGeom prst="rect">
            <a:avLst/>
          </a:prstGeom>
          <a:noFill/>
          <a:ln>
            <a:noFill/>
          </a:ln>
        </p:spPr>
        <p:txBody>
          <a:bodyPr anchorCtr="0" anchor="t" bIns="45700" lIns="0" spcFirstLastPara="1" rIns="0" wrap="square" tIns="45700">
            <a:noAutofit/>
          </a:bodyPr>
          <a:lstStyle/>
          <a:p>
            <a:pPr indent="-90487" lvl="0" marL="90487" marR="0" rtl="0" algn="l">
              <a:lnSpc>
                <a:spcPct val="70000"/>
              </a:lnSpc>
              <a:spcBef>
                <a:spcPts val="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%c	Single Character</a:t>
            </a:r>
            <a:endParaRPr/>
          </a:p>
          <a:p>
            <a:pPr indent="-90487" lvl="0" marL="90487" marR="0" rtl="0" algn="l">
              <a:lnSpc>
                <a:spcPct val="7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%s	String</a:t>
            </a:r>
            <a:endParaRPr/>
          </a:p>
          <a:p>
            <a:pPr indent="-90487" lvl="0" marL="90487" marR="0" rtl="0" algn="l">
              <a:lnSpc>
                <a:spcPct val="7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%d	Signed decimal integer</a:t>
            </a:r>
            <a:endParaRPr/>
          </a:p>
          <a:p>
            <a:pPr indent="-90487" lvl="0" marL="90487" marR="0" rtl="0" algn="l">
              <a:lnSpc>
                <a:spcPct val="7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%f	Floating point (decimal notation)</a:t>
            </a:r>
            <a:endParaRPr/>
          </a:p>
          <a:p>
            <a:pPr indent="-90487" lvl="0" marL="90487" marR="0" rtl="0" algn="l">
              <a:lnSpc>
                <a:spcPct val="7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%e	Floating point (exponential notation)</a:t>
            </a:r>
            <a:endParaRPr/>
          </a:p>
          <a:p>
            <a:pPr indent="-90487" lvl="0" marL="90487" marR="0" rtl="0" algn="l">
              <a:lnSpc>
                <a:spcPct val="7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%u	Unsigned decimal integer</a:t>
            </a:r>
            <a:endParaRPr/>
          </a:p>
          <a:p>
            <a:pPr indent="-90487" lvl="0" marL="90487" marR="0" rtl="0" algn="l">
              <a:lnSpc>
                <a:spcPct val="7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%x	Unsigned hexadecimal integer</a:t>
            </a:r>
            <a:endParaRPr/>
          </a:p>
          <a:p>
            <a:pPr indent="-90487" lvl="0" marL="90487" marR="0" rtl="0" algn="l">
              <a:lnSpc>
                <a:spcPct val="7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%o	Unsigned octal integer</a:t>
            </a:r>
            <a:endParaRPr/>
          </a:p>
          <a:p>
            <a:pPr indent="-90487" lvl="0" marL="90487" marR="0" rtl="0" algn="l">
              <a:lnSpc>
                <a:spcPct val="7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l	prefix used with %d, %u, %x, %o </a:t>
            </a:r>
            <a:endParaRPr/>
          </a:p>
          <a:p>
            <a:pPr indent="-90487" lvl="0" marL="90487" marR="0" rtl="0" algn="l">
              <a:lnSpc>
                <a:spcPct val="7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to specify long integer (e.g. %ld)</a:t>
            </a:r>
            <a:endParaRPr/>
          </a:p>
          <a:p>
            <a:pPr indent="-90487" lvl="0" marL="90487" marR="0" rtl="0" algn="l">
              <a:lnSpc>
                <a:spcPct val="7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%Lf	long double</a:t>
            </a:r>
            <a:endParaRPr/>
          </a:p>
          <a:p>
            <a:pPr indent="0" lvl="0" marL="90488" marR="0" rtl="0" algn="l">
              <a:lnSpc>
                <a:spcPct val="90000"/>
              </a:lnSpc>
              <a:spcBef>
                <a:spcPts val="12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609600" y="381000"/>
            <a:ext cx="6348412" cy="132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History of C</a:t>
            </a:r>
            <a:endParaRPr/>
          </a:p>
        </p:txBody>
      </p:sp>
      <p:sp>
        <p:nvSpPr>
          <p:cNvPr id="161" name="Google Shape;161;p22"/>
          <p:cNvSpPr txBox="1"/>
          <p:nvPr>
            <p:ph idx="1" type="body"/>
          </p:nvPr>
        </p:nvSpPr>
        <p:spPr>
          <a:xfrm>
            <a:off x="609600" y="1981200"/>
            <a:ext cx="7010400" cy="47244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Clr>
                <a:schemeClr val="accent1"/>
              </a:buClr>
              <a:buSzPts val="2200"/>
              <a:buFont typeface="Calibri"/>
              <a:buNone/>
            </a:pPr>
            <a:r>
              <a:rPr b="0" i="0" lang="en-US" sz="2200" u="none">
                <a:solidFill>
                  <a:schemeClr val="dk1"/>
                </a:solidFill>
                <a:latin typeface="Calibri"/>
                <a:ea typeface="Calibri"/>
                <a:cs typeface="Calibri"/>
                <a:sym typeface="Calibri"/>
              </a:rPr>
              <a:t>The </a:t>
            </a:r>
            <a:r>
              <a:rPr b="0" i="1" lang="en-US" sz="2200" u="none">
                <a:solidFill>
                  <a:schemeClr val="dk1"/>
                </a:solidFill>
                <a:latin typeface="Calibri"/>
                <a:ea typeface="Calibri"/>
                <a:cs typeface="Calibri"/>
                <a:sym typeface="Calibri"/>
              </a:rPr>
              <a:t>milestones</a:t>
            </a:r>
            <a:r>
              <a:rPr b="0" i="0" lang="en-US" sz="2200" u="none">
                <a:solidFill>
                  <a:schemeClr val="dk1"/>
                </a:solidFill>
                <a:latin typeface="Calibri"/>
                <a:ea typeface="Calibri"/>
                <a:cs typeface="Calibri"/>
                <a:sym typeface="Calibri"/>
              </a:rPr>
              <a:t> in C's development as a language are listed below: </a:t>
            </a:r>
            <a:endParaRPr/>
          </a:p>
          <a:p>
            <a:pPr indent="-139700" lvl="0" marL="0" marR="0" rtl="0" algn="l">
              <a:lnSpc>
                <a:spcPct val="90000"/>
              </a:lnSpc>
              <a:spcBef>
                <a:spcPts val="1200"/>
              </a:spcBef>
              <a:spcAft>
                <a:spcPts val="0"/>
              </a:spcAft>
              <a:buClr>
                <a:schemeClr val="accent1"/>
              </a:buClr>
              <a:buSzPts val="2200"/>
              <a:buFont typeface="Noto Sans Symbols"/>
              <a:buChar char="▪"/>
            </a:pPr>
            <a:r>
              <a:rPr b="0" i="0" lang="en-US" sz="2200" u="none">
                <a:solidFill>
                  <a:schemeClr val="dk1"/>
                </a:solidFill>
                <a:latin typeface="Calibri"/>
                <a:ea typeface="Calibri"/>
                <a:cs typeface="Calibri"/>
                <a:sym typeface="Calibri"/>
              </a:rPr>
              <a:t>C evolved from two previous languages, BCPL and B.</a:t>
            </a:r>
            <a:endParaRPr/>
          </a:p>
          <a:p>
            <a:pPr indent="-139700" lvl="0" marL="0" marR="0" rtl="0" algn="l">
              <a:lnSpc>
                <a:spcPct val="90000"/>
              </a:lnSpc>
              <a:spcBef>
                <a:spcPts val="1200"/>
              </a:spcBef>
              <a:spcAft>
                <a:spcPts val="0"/>
              </a:spcAft>
              <a:buClr>
                <a:schemeClr val="accent1"/>
              </a:buClr>
              <a:buSzPts val="2200"/>
              <a:buFont typeface="Noto Sans Symbols"/>
              <a:buChar char="▪"/>
            </a:pPr>
            <a:r>
              <a:rPr b="0" i="0" lang="en-US" sz="2200" u="none">
                <a:solidFill>
                  <a:schemeClr val="dk1"/>
                </a:solidFill>
                <a:latin typeface="Calibri"/>
                <a:ea typeface="Calibri"/>
                <a:cs typeface="Calibri"/>
                <a:sym typeface="Calibri"/>
              </a:rPr>
              <a:t>BCPL was developed as a language for writing operating-systems software and compilers. </a:t>
            </a:r>
            <a:endParaRPr/>
          </a:p>
          <a:p>
            <a:pPr indent="-139700" lvl="0" marL="0" marR="0" rtl="0" algn="l">
              <a:lnSpc>
                <a:spcPct val="90000"/>
              </a:lnSpc>
              <a:spcBef>
                <a:spcPts val="1200"/>
              </a:spcBef>
              <a:spcAft>
                <a:spcPts val="0"/>
              </a:spcAft>
              <a:buClr>
                <a:schemeClr val="accent1"/>
              </a:buClr>
              <a:buSzPts val="2200"/>
              <a:buFont typeface="Noto Sans Symbols"/>
              <a:buChar char="▪"/>
            </a:pPr>
            <a:r>
              <a:rPr b="0" i="0" lang="en-US" sz="2200" u="none">
                <a:solidFill>
                  <a:schemeClr val="dk1"/>
                </a:solidFill>
                <a:latin typeface="Calibri"/>
                <a:ea typeface="Calibri"/>
                <a:cs typeface="Calibri"/>
                <a:sym typeface="Calibri"/>
              </a:rPr>
              <a:t>Ken Thompson modeled many features in his B language after their counterparts in BCPL, and in 1970 he used B to create early versions of the UNIX operating system</a:t>
            </a:r>
            <a:endParaRPr/>
          </a:p>
          <a:p>
            <a:pPr indent="-139700" lvl="0" marL="0" marR="0" rtl="0" algn="l">
              <a:lnSpc>
                <a:spcPct val="90000"/>
              </a:lnSpc>
              <a:spcBef>
                <a:spcPts val="1200"/>
              </a:spcBef>
              <a:spcAft>
                <a:spcPts val="0"/>
              </a:spcAft>
              <a:buClr>
                <a:schemeClr val="accent1"/>
              </a:buClr>
              <a:buSzPts val="2200"/>
              <a:buFont typeface="Noto Sans Symbols"/>
              <a:buChar char="▪"/>
            </a:pPr>
            <a:r>
              <a:rPr b="0" i="0" lang="en-US" sz="2200" u="none">
                <a:solidFill>
                  <a:schemeClr val="dk1"/>
                </a:solidFill>
                <a:latin typeface="Calibri"/>
                <a:ea typeface="Calibri"/>
                <a:cs typeface="Calibri"/>
                <a:sym typeface="Calibri"/>
              </a:rPr>
              <a:t>The C language was evolved from B by Dennis Ritchie at Bell Laboratories and was originally implemented in 1972.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Format Specifiers (con’t)</a:t>
            </a:r>
            <a:endParaRPr/>
          </a:p>
        </p:txBody>
      </p:sp>
      <p:sp>
        <p:nvSpPr>
          <p:cNvPr id="323" name="Google Shape;323;p49"/>
          <p:cNvSpPr txBox="1"/>
          <p:nvPr>
            <p:ph idx="1" type="body"/>
          </p:nvPr>
        </p:nvSpPr>
        <p:spPr>
          <a:xfrm>
            <a:off x="457200" y="1981200"/>
            <a:ext cx="8229600" cy="4419600"/>
          </a:xfrm>
          <a:prstGeom prst="rect">
            <a:avLst/>
          </a:prstGeom>
          <a:noFill/>
          <a:ln>
            <a:noFill/>
          </a:ln>
        </p:spPr>
        <p:txBody>
          <a:bodyPr anchorCtr="0" anchor="t" bIns="45700" lIns="0" spcFirstLastPara="1" rIns="0" wrap="square" tIns="45700">
            <a:noAutofit/>
          </a:bodyPr>
          <a:lstStyle/>
          <a:p>
            <a:pPr indent="-90487" lvl="0" marL="90487" marR="0" rtl="0" algn="l">
              <a:lnSpc>
                <a:spcPct val="70000"/>
              </a:lnSpc>
              <a:spcBef>
                <a:spcPts val="0"/>
              </a:spcBef>
              <a:spcAft>
                <a:spcPts val="0"/>
              </a:spcAft>
              <a:buClr>
                <a:schemeClr val="accent1"/>
              </a:buClr>
              <a:buSzPts val="2200"/>
              <a:buFont typeface="Calibri"/>
              <a:buNone/>
            </a:pPr>
            <a:r>
              <a:rPr b="0" i="0" lang="en-US" sz="2200" u="sng">
                <a:solidFill>
                  <a:srgbClr val="404040"/>
                </a:solidFill>
                <a:latin typeface="Calibri"/>
                <a:ea typeface="Calibri"/>
                <a:cs typeface="Calibri"/>
                <a:sym typeface="Calibri"/>
              </a:rPr>
              <a:t>Example:</a:t>
            </a:r>
            <a:endParaRPr/>
          </a:p>
          <a:p>
            <a:pPr indent="-90487" lvl="0" marL="90487" marR="0" rtl="0" algn="l">
              <a:lnSpc>
                <a:spcPct val="70000"/>
              </a:lnSpc>
              <a:spcBef>
                <a:spcPts val="12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void main (void)</a:t>
            </a:r>
            <a:endParaRPr/>
          </a:p>
          <a:p>
            <a:pPr indent="-90487" lvl="0" marL="90487" marR="0" rtl="0" algn="l">
              <a:lnSpc>
                <a:spcPct val="70000"/>
              </a:lnSpc>
              <a:spcBef>
                <a:spcPts val="12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a:t>
            </a:r>
            <a:endParaRPr/>
          </a:p>
          <a:p>
            <a:pPr indent="-90487" lvl="0" marL="90487" marR="0" rtl="0" algn="l">
              <a:lnSpc>
                <a:spcPct val="70000"/>
              </a:lnSpc>
              <a:spcBef>
                <a:spcPts val="12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a:t>
            </a:r>
            <a:endParaRPr/>
          </a:p>
          <a:p>
            <a:pPr indent="-90487" lvl="0" marL="90487" marR="0" rtl="0" algn="l">
              <a:lnSpc>
                <a:spcPct val="70000"/>
              </a:lnSpc>
              <a:spcBef>
                <a:spcPts val="12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int event = 5;</a:t>
            </a:r>
            <a:endParaRPr/>
          </a:p>
          <a:p>
            <a:pPr indent="-90487" lvl="0" marL="90487" marR="0" rtl="0" algn="l">
              <a:lnSpc>
                <a:spcPct val="70000"/>
              </a:lnSpc>
              <a:spcBef>
                <a:spcPts val="12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char heat = ‘C’;</a:t>
            </a:r>
            <a:endParaRPr/>
          </a:p>
          <a:p>
            <a:pPr indent="-90487" lvl="0" marL="90487" marR="0" rtl="0" algn="l">
              <a:lnSpc>
                <a:spcPct val="70000"/>
              </a:lnSpc>
              <a:spcBef>
                <a:spcPts val="12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float time = 27.2589;</a:t>
            </a:r>
            <a:endParaRPr/>
          </a:p>
          <a:p>
            <a:pPr indent="-90487" lvl="0" marL="90487" marR="0" rtl="0" algn="l">
              <a:lnSpc>
                <a:spcPct val="70000"/>
              </a:lnSpc>
              <a:spcBef>
                <a:spcPts val="12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printf(“ The winning time in heat %c”, heat);</a:t>
            </a:r>
            <a:endParaRPr/>
          </a:p>
          <a:p>
            <a:pPr indent="-90487" lvl="0" marL="90487" marR="0" rtl="0" algn="l">
              <a:lnSpc>
                <a:spcPct val="70000"/>
              </a:lnSpc>
              <a:spcBef>
                <a:spcPts val="12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printf(“ of event %d was %.2f”, event, time);</a:t>
            </a:r>
            <a:endParaRPr/>
          </a:p>
          <a:p>
            <a:pPr indent="-90487" lvl="0" marL="90487" marR="0" rtl="0" algn="l">
              <a:lnSpc>
                <a:spcPct val="70000"/>
              </a:lnSpc>
              <a:spcBef>
                <a:spcPts val="12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a:t>
            </a:r>
            <a:endParaRPr/>
          </a:p>
          <a:p>
            <a:pPr indent="-90487" lvl="0" marL="90487" marR="0" rtl="0" algn="l">
              <a:lnSpc>
                <a:spcPct val="70000"/>
              </a:lnSpc>
              <a:spcBef>
                <a:spcPts val="120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609600" y="457200"/>
            <a:ext cx="6348412" cy="132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Escape Sequences</a:t>
            </a:r>
            <a:endParaRPr/>
          </a:p>
        </p:txBody>
      </p:sp>
      <p:sp>
        <p:nvSpPr>
          <p:cNvPr id="329" name="Google Shape;329;p50"/>
          <p:cNvSpPr txBox="1"/>
          <p:nvPr>
            <p:ph idx="1" type="body"/>
          </p:nvPr>
        </p:nvSpPr>
        <p:spPr>
          <a:xfrm>
            <a:off x="381000" y="1803400"/>
            <a:ext cx="7391400" cy="4495800"/>
          </a:xfrm>
          <a:prstGeom prst="rect">
            <a:avLst/>
          </a:prstGeom>
          <a:noFill/>
          <a:ln>
            <a:noFill/>
          </a:ln>
        </p:spPr>
        <p:txBody>
          <a:bodyPr anchorCtr="0" anchor="t" bIns="45700" lIns="0" spcFirstLastPara="1" rIns="0" wrap="square" tIns="45700">
            <a:noAutofit/>
          </a:bodyPr>
          <a:lstStyle/>
          <a:p>
            <a:pPr indent="-90487" lvl="0" marL="90487" marR="0" rtl="0" algn="l">
              <a:lnSpc>
                <a:spcPct val="80000"/>
              </a:lnSpc>
              <a:spcBef>
                <a:spcPts val="0"/>
              </a:spcBef>
              <a:spcAft>
                <a:spcPts val="0"/>
              </a:spcAft>
              <a:buClr>
                <a:schemeClr val="accent1"/>
              </a:buClr>
              <a:buSzPts val="1600"/>
              <a:buFont typeface="Calibri"/>
              <a:buNone/>
            </a:pPr>
            <a:r>
              <a:rPr b="0" i="0" lang="en-US" sz="1600" u="none">
                <a:solidFill>
                  <a:srgbClr val="404040"/>
                </a:solidFill>
                <a:latin typeface="Calibri"/>
                <a:ea typeface="Calibri"/>
                <a:cs typeface="Calibri"/>
                <a:sym typeface="Calibri"/>
              </a:rPr>
              <a:t>	</a:t>
            </a:r>
            <a:r>
              <a:rPr b="0" i="0" lang="en-US" sz="2800" u="none">
                <a:solidFill>
                  <a:srgbClr val="404040"/>
                </a:solidFill>
                <a:latin typeface="Calibri"/>
                <a:ea typeface="Calibri"/>
                <a:cs typeface="Calibri"/>
                <a:sym typeface="Calibri"/>
              </a:rPr>
              <a:t>The following list shows the common escape sequences:</a:t>
            </a:r>
            <a:endParaRPr/>
          </a:p>
          <a:p>
            <a:pPr indent="-177800" lvl="0" marL="90487" marR="0" rtl="0" algn="l">
              <a:lnSpc>
                <a:spcPct val="80000"/>
              </a:lnSpc>
              <a:spcBef>
                <a:spcPts val="1200"/>
              </a:spcBef>
              <a:spcAft>
                <a:spcPts val="0"/>
              </a:spcAft>
              <a:buClr>
                <a:schemeClr val="accent1"/>
              </a:buClr>
              <a:buSzPts val="2800"/>
              <a:buFont typeface="Courier New"/>
              <a:buChar char="o"/>
            </a:pPr>
            <a:r>
              <a:rPr b="0" i="0" lang="en-US" sz="2800" u="none">
                <a:solidFill>
                  <a:srgbClr val="404040"/>
                </a:solidFill>
                <a:latin typeface="Calibri"/>
                <a:ea typeface="Calibri"/>
                <a:cs typeface="Calibri"/>
                <a:sym typeface="Calibri"/>
              </a:rPr>
              <a:t>		\n	New line</a:t>
            </a:r>
            <a:endParaRPr/>
          </a:p>
          <a:p>
            <a:pPr indent="-177800" lvl="0" marL="90487" marR="0" rtl="0" algn="l">
              <a:lnSpc>
                <a:spcPct val="80000"/>
              </a:lnSpc>
              <a:spcBef>
                <a:spcPts val="1200"/>
              </a:spcBef>
              <a:spcAft>
                <a:spcPts val="0"/>
              </a:spcAft>
              <a:buClr>
                <a:schemeClr val="accent1"/>
              </a:buClr>
              <a:buSzPts val="2800"/>
              <a:buFont typeface="Courier New"/>
              <a:buChar char="o"/>
            </a:pPr>
            <a:r>
              <a:rPr b="0" i="0" lang="en-US" sz="2800" u="none">
                <a:solidFill>
                  <a:srgbClr val="404040"/>
                </a:solidFill>
                <a:latin typeface="Calibri"/>
                <a:ea typeface="Calibri"/>
                <a:cs typeface="Calibri"/>
                <a:sym typeface="Calibri"/>
              </a:rPr>
              <a:t>		\t	Tab</a:t>
            </a:r>
            <a:endParaRPr/>
          </a:p>
          <a:p>
            <a:pPr indent="-177800" lvl="0" marL="90487" marR="0" rtl="0" algn="l">
              <a:lnSpc>
                <a:spcPct val="80000"/>
              </a:lnSpc>
              <a:spcBef>
                <a:spcPts val="1200"/>
              </a:spcBef>
              <a:spcAft>
                <a:spcPts val="0"/>
              </a:spcAft>
              <a:buClr>
                <a:schemeClr val="accent1"/>
              </a:buClr>
              <a:buSzPts val="2800"/>
              <a:buFont typeface="Courier New"/>
              <a:buChar char="o"/>
            </a:pPr>
            <a:r>
              <a:rPr b="0" i="0" lang="en-US" sz="2800" u="none">
                <a:solidFill>
                  <a:srgbClr val="404040"/>
                </a:solidFill>
                <a:latin typeface="Calibri"/>
                <a:ea typeface="Calibri"/>
                <a:cs typeface="Calibri"/>
                <a:sym typeface="Calibri"/>
              </a:rPr>
              <a:t>		\b	Backspace</a:t>
            </a:r>
            <a:endParaRPr/>
          </a:p>
          <a:p>
            <a:pPr indent="-177800" lvl="0" marL="90487" marR="0" rtl="0" algn="l">
              <a:lnSpc>
                <a:spcPct val="80000"/>
              </a:lnSpc>
              <a:spcBef>
                <a:spcPts val="1200"/>
              </a:spcBef>
              <a:spcAft>
                <a:spcPts val="0"/>
              </a:spcAft>
              <a:buClr>
                <a:schemeClr val="accent1"/>
              </a:buClr>
              <a:buSzPts val="2800"/>
              <a:buFont typeface="Courier New"/>
              <a:buChar char="o"/>
            </a:pPr>
            <a:r>
              <a:rPr b="0" i="0" lang="en-US" sz="2800" u="none">
                <a:solidFill>
                  <a:srgbClr val="404040"/>
                </a:solidFill>
                <a:latin typeface="Calibri"/>
                <a:ea typeface="Calibri"/>
                <a:cs typeface="Calibri"/>
                <a:sym typeface="Calibri"/>
              </a:rPr>
              <a:t>		\r	Carriage return</a:t>
            </a:r>
            <a:endParaRPr/>
          </a:p>
          <a:p>
            <a:pPr indent="-177800" lvl="0" marL="90487" marR="0" rtl="0" algn="l">
              <a:lnSpc>
                <a:spcPct val="80000"/>
              </a:lnSpc>
              <a:spcBef>
                <a:spcPts val="1200"/>
              </a:spcBef>
              <a:spcAft>
                <a:spcPts val="0"/>
              </a:spcAft>
              <a:buClr>
                <a:schemeClr val="accent1"/>
              </a:buClr>
              <a:buSzPts val="2800"/>
              <a:buFont typeface="Courier New"/>
              <a:buChar char="o"/>
            </a:pPr>
            <a:r>
              <a:rPr b="0" i="0" lang="en-US" sz="2800" u="none">
                <a:solidFill>
                  <a:srgbClr val="404040"/>
                </a:solidFill>
                <a:latin typeface="Calibri"/>
                <a:ea typeface="Calibri"/>
                <a:cs typeface="Calibri"/>
                <a:sym typeface="Calibri"/>
              </a:rPr>
              <a:t>		\’	Single quote</a:t>
            </a:r>
            <a:endParaRPr/>
          </a:p>
          <a:p>
            <a:pPr indent="-177800" lvl="0" marL="90487" marR="0" rtl="0" algn="l">
              <a:lnSpc>
                <a:spcPct val="80000"/>
              </a:lnSpc>
              <a:spcBef>
                <a:spcPts val="1200"/>
              </a:spcBef>
              <a:spcAft>
                <a:spcPts val="0"/>
              </a:spcAft>
              <a:buClr>
                <a:schemeClr val="accent1"/>
              </a:buClr>
              <a:buSzPts val="2800"/>
              <a:buFont typeface="Courier New"/>
              <a:buChar char="o"/>
            </a:pPr>
            <a:r>
              <a:rPr b="0" i="0" lang="en-US" sz="2800" u="none">
                <a:solidFill>
                  <a:srgbClr val="404040"/>
                </a:solidFill>
                <a:latin typeface="Calibri"/>
                <a:ea typeface="Calibri"/>
                <a:cs typeface="Calibri"/>
                <a:sym typeface="Calibri"/>
              </a:rPr>
              <a:t>		\”	Double quote</a:t>
            </a:r>
            <a:endParaRPr/>
          </a:p>
          <a:p>
            <a:pPr indent="-177800" lvl="0" marL="90487" marR="0" rtl="0" algn="l">
              <a:lnSpc>
                <a:spcPct val="80000"/>
              </a:lnSpc>
              <a:spcBef>
                <a:spcPts val="1200"/>
              </a:spcBef>
              <a:spcAft>
                <a:spcPts val="0"/>
              </a:spcAft>
              <a:buClr>
                <a:schemeClr val="accent1"/>
              </a:buClr>
              <a:buSzPts val="2800"/>
              <a:buFont typeface="Courier New"/>
              <a:buChar char="o"/>
            </a:pPr>
            <a:r>
              <a:rPr b="0" i="0" lang="en-US" sz="2800" u="none">
                <a:solidFill>
                  <a:srgbClr val="404040"/>
                </a:solidFill>
                <a:latin typeface="Calibri"/>
                <a:ea typeface="Calibri"/>
                <a:cs typeface="Calibri"/>
                <a:sym typeface="Calibri"/>
              </a:rPr>
              <a:t>		\\	Backslash</a:t>
            </a:r>
            <a:endParaRPr/>
          </a:p>
          <a:p>
            <a:pPr indent="0" lvl="0" marL="90488" marR="0" rtl="0" algn="l">
              <a:lnSpc>
                <a:spcPct val="90000"/>
              </a:lnSpc>
              <a:spcBef>
                <a:spcPts val="12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scanf() Funtion</a:t>
            </a:r>
            <a:endParaRPr/>
          </a:p>
        </p:txBody>
      </p:sp>
      <p:sp>
        <p:nvSpPr>
          <p:cNvPr id="335" name="Google Shape;335;p51"/>
          <p:cNvSpPr txBox="1"/>
          <p:nvPr>
            <p:ph idx="1" type="body"/>
          </p:nvPr>
        </p:nvSpPr>
        <p:spPr>
          <a:xfrm>
            <a:off x="685800" y="1447800"/>
            <a:ext cx="6553200" cy="4572000"/>
          </a:xfrm>
          <a:prstGeom prst="rect">
            <a:avLst/>
          </a:prstGeom>
          <a:noFill/>
          <a:ln>
            <a:noFill/>
          </a:ln>
        </p:spPr>
        <p:txBody>
          <a:bodyPr anchorCtr="0" anchor="t" bIns="45700" lIns="0" spcFirstLastPara="1" rIns="0" wrap="square" tIns="45700">
            <a:noAutofit/>
          </a:bodyPr>
          <a:lstStyle/>
          <a:p>
            <a:pPr indent="-127000" lvl="0" marL="90487" marR="0" rtl="0" algn="l">
              <a:lnSpc>
                <a:spcPct val="80000"/>
              </a:lnSpc>
              <a:spcBef>
                <a:spcPts val="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Syntax:</a:t>
            </a:r>
            <a:endParaRPr/>
          </a:p>
          <a:p>
            <a:pPr indent="-90487" lvl="0" marL="90487" marR="0" rtl="0" algn="l">
              <a:lnSpc>
                <a:spcPct val="80000"/>
              </a:lnSpc>
              <a:spcBef>
                <a:spcPts val="120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scanf (“ format specifier ”, &amp; var_name);</a:t>
            </a:r>
            <a:endParaRPr/>
          </a:p>
          <a:p>
            <a:pPr indent="-127000" lvl="0" marL="90487" marR="0" rtl="0" algn="l">
              <a:lnSpc>
                <a:spcPct val="80000"/>
              </a:lnSpc>
              <a:spcBef>
                <a:spcPts val="1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Obtains a value from the user at run time</a:t>
            </a:r>
            <a:endParaRPr b="0" i="0" sz="2000" u="none">
              <a:solidFill>
                <a:srgbClr val="404040"/>
              </a:solidFill>
              <a:latin typeface="Calibri"/>
              <a:ea typeface="Calibri"/>
              <a:cs typeface="Calibri"/>
              <a:sym typeface="Calibri"/>
            </a:endParaRPr>
          </a:p>
          <a:p>
            <a:pPr indent="-127000" lvl="0" marL="90487" marR="0" rtl="0" algn="l">
              <a:lnSpc>
                <a:spcPct val="80000"/>
              </a:lnSpc>
              <a:spcBef>
                <a:spcPts val="1200"/>
              </a:spcBef>
              <a:spcAft>
                <a:spcPts val="0"/>
              </a:spcAft>
              <a:buClr>
                <a:schemeClr val="accent1"/>
              </a:buClr>
              <a:buSzPts val="2000"/>
              <a:buFont typeface="Noto Sans Symbols"/>
              <a:buChar char="▪"/>
            </a:pPr>
            <a:r>
              <a:rPr b="0" i="0" lang="en-US" sz="2000" u="none">
                <a:solidFill>
                  <a:srgbClr val="404040"/>
                </a:solidFill>
                <a:latin typeface="Droid Sans Mono"/>
                <a:ea typeface="Droid Sans Mono"/>
                <a:cs typeface="Droid Sans Mono"/>
                <a:sym typeface="Droid Sans Mono"/>
              </a:rPr>
              <a:t>scanf()</a:t>
            </a:r>
            <a:r>
              <a:rPr b="0" i="0" lang="en-US" sz="2000" u="none">
                <a:solidFill>
                  <a:srgbClr val="404040"/>
                </a:solidFill>
                <a:latin typeface="Calibri"/>
                <a:ea typeface="Calibri"/>
                <a:cs typeface="Calibri"/>
                <a:sym typeface="Calibri"/>
              </a:rPr>
              <a:t> uses standard input (usually keyboard)</a:t>
            </a:r>
            <a:endParaRPr/>
          </a:p>
          <a:p>
            <a:pPr indent="-127000" lvl="0" marL="90487" marR="0" rtl="0" algn="l">
              <a:lnSpc>
                <a:spcPct val="80000"/>
              </a:lnSpc>
              <a:spcBef>
                <a:spcPts val="1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This </a:t>
            </a:r>
            <a:r>
              <a:rPr b="0" i="0" lang="en-US" sz="2000" u="none">
                <a:solidFill>
                  <a:srgbClr val="404040"/>
                </a:solidFill>
                <a:latin typeface="Droid Sans Mono"/>
                <a:ea typeface="Droid Sans Mono"/>
                <a:cs typeface="Droid Sans Mono"/>
                <a:sym typeface="Droid Sans Mono"/>
              </a:rPr>
              <a:t>scanf</a:t>
            </a:r>
            <a:r>
              <a:rPr b="0" i="0" lang="en-US" sz="2000" u="none">
                <a:solidFill>
                  <a:srgbClr val="404040"/>
                </a:solidFill>
                <a:latin typeface="Calibri"/>
                <a:ea typeface="Calibri"/>
                <a:cs typeface="Calibri"/>
                <a:sym typeface="Calibri"/>
              </a:rPr>
              <a:t> statement has two arguments</a:t>
            </a:r>
            <a:endParaRPr/>
          </a:p>
          <a:p>
            <a:pPr indent="-738187" lvl="2" marL="1427162" marR="0" rtl="0" algn="l">
              <a:lnSpc>
                <a:spcPct val="80000"/>
              </a:lnSpc>
              <a:spcBef>
                <a:spcPts val="200"/>
              </a:spcBef>
              <a:spcAft>
                <a:spcPts val="0"/>
              </a:spcAft>
              <a:buClr>
                <a:schemeClr val="accent1"/>
              </a:buClr>
              <a:buSzPts val="2000"/>
              <a:buFont typeface="Noto Sans Symbols"/>
              <a:buChar char="▪"/>
            </a:pPr>
            <a:r>
              <a:rPr b="0" i="0" lang="en-US" sz="2000" u="none" cap="none" strike="noStrike">
                <a:solidFill>
                  <a:srgbClr val="404040"/>
                </a:solidFill>
                <a:latin typeface="Calibri"/>
                <a:ea typeface="Calibri"/>
                <a:cs typeface="Calibri"/>
                <a:sym typeface="Calibri"/>
              </a:rPr>
              <a:t>Format specifier -indicates format of the data</a:t>
            </a:r>
            <a:endParaRPr/>
          </a:p>
          <a:p>
            <a:pPr indent="-738187" lvl="2" marL="1427162" marR="0" rtl="0" algn="l">
              <a:lnSpc>
                <a:spcPct val="80000"/>
              </a:lnSpc>
              <a:spcBef>
                <a:spcPts val="200"/>
              </a:spcBef>
              <a:spcAft>
                <a:spcPts val="0"/>
              </a:spcAft>
              <a:buClr>
                <a:schemeClr val="accent1"/>
              </a:buClr>
              <a:buSzPts val="2000"/>
              <a:buFont typeface="Noto Sans Symbols"/>
              <a:buChar char="▪"/>
            </a:pPr>
            <a:r>
              <a:rPr b="0" i="0" lang="en-US" sz="2000" u="none" cap="none" strike="noStrike">
                <a:solidFill>
                  <a:srgbClr val="404040"/>
                </a:solidFill>
                <a:latin typeface="Droid Sans Mono"/>
                <a:ea typeface="Droid Sans Mono"/>
                <a:cs typeface="Droid Sans Mono"/>
                <a:sym typeface="Droid Sans Mono"/>
              </a:rPr>
              <a:t>&amp; var_name</a:t>
            </a:r>
            <a:r>
              <a:rPr b="0" i="0" lang="en-US" sz="2000" u="none" cap="none" strike="noStrike">
                <a:solidFill>
                  <a:srgbClr val="404040"/>
                </a:solidFill>
                <a:latin typeface="Calibri"/>
                <a:ea typeface="Calibri"/>
                <a:cs typeface="Calibri"/>
                <a:sym typeface="Calibri"/>
              </a:rPr>
              <a:t> - location in memory to store variable</a:t>
            </a:r>
            <a:endParaRPr/>
          </a:p>
          <a:p>
            <a:pPr indent="-738187" lvl="2" marL="1427162" marR="0" rtl="0" algn="l">
              <a:lnSpc>
                <a:spcPct val="80000"/>
              </a:lnSpc>
              <a:spcBef>
                <a:spcPts val="200"/>
              </a:spcBef>
              <a:spcAft>
                <a:spcPts val="0"/>
              </a:spcAft>
              <a:buClr>
                <a:schemeClr val="accent1"/>
              </a:buClr>
              <a:buSzPts val="2000"/>
              <a:buFont typeface="Noto Sans Symbols"/>
              <a:buChar char="▪"/>
            </a:pPr>
            <a:r>
              <a:rPr b="0" i="0" lang="en-US" sz="2000" u="none" cap="none" strike="noStrike">
                <a:solidFill>
                  <a:srgbClr val="404040"/>
                </a:solidFill>
                <a:latin typeface="Droid Sans Mono"/>
                <a:ea typeface="Droid Sans Mono"/>
                <a:cs typeface="Droid Sans Mono"/>
                <a:sym typeface="Droid Sans Mono"/>
              </a:rPr>
              <a:t>&amp;</a:t>
            </a:r>
            <a:r>
              <a:rPr b="0" i="0" lang="en-US" sz="2000" u="none" cap="none" strike="noStrike">
                <a:solidFill>
                  <a:srgbClr val="404040"/>
                </a:solidFill>
                <a:latin typeface="Calibri"/>
                <a:ea typeface="Calibri"/>
                <a:cs typeface="Calibri"/>
                <a:sym typeface="Calibri"/>
              </a:rPr>
              <a:t> is confusing in beginning – for now, just remember to include it with the variable name in </a:t>
            </a:r>
            <a:r>
              <a:rPr b="0" i="0" lang="en-US" sz="2000" u="none" cap="none" strike="noStrike">
                <a:solidFill>
                  <a:srgbClr val="404040"/>
                </a:solidFill>
                <a:latin typeface="Droid Sans Mono"/>
                <a:ea typeface="Droid Sans Mono"/>
                <a:cs typeface="Droid Sans Mono"/>
                <a:sym typeface="Droid Sans Mono"/>
              </a:rPr>
              <a:t>scanf</a:t>
            </a:r>
            <a:r>
              <a:rPr b="0" i="0" lang="en-US" sz="2000" u="none" cap="none" strike="noStrike">
                <a:solidFill>
                  <a:srgbClr val="404040"/>
                </a:solidFill>
                <a:latin typeface="Calibri"/>
                <a:ea typeface="Calibri"/>
                <a:cs typeface="Calibri"/>
                <a:sym typeface="Calibri"/>
              </a:rPr>
              <a:t> statement</a:t>
            </a:r>
            <a:endParaRPr/>
          </a:p>
          <a:p>
            <a:pPr indent="-127000" lvl="0" marL="90487" marR="0" rtl="0" algn="l">
              <a:lnSpc>
                <a:spcPct val="80000"/>
              </a:lnSpc>
              <a:spcBef>
                <a:spcPts val="12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When executing the program the user responds to the scanf  statement by typing in a number, then pressing the enter (return) key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scanf() Funtion (con’t)</a:t>
            </a:r>
            <a:endParaRPr/>
          </a:p>
        </p:txBody>
      </p:sp>
      <p:sp>
        <p:nvSpPr>
          <p:cNvPr id="341" name="Google Shape;341;p52"/>
          <p:cNvSpPr txBox="1"/>
          <p:nvPr>
            <p:ph idx="1" type="body"/>
          </p:nvPr>
        </p:nvSpPr>
        <p:spPr>
          <a:xfrm>
            <a:off x="627062" y="1600200"/>
            <a:ext cx="8229600" cy="4495800"/>
          </a:xfrm>
          <a:prstGeom prst="rect">
            <a:avLst/>
          </a:prstGeom>
          <a:noFill/>
          <a:ln>
            <a:noFill/>
          </a:ln>
        </p:spPr>
        <p:txBody>
          <a:bodyPr anchorCtr="0" anchor="t" bIns="45700" lIns="0" spcFirstLastPara="1" rIns="0" wrap="square" tIns="45700">
            <a:noAutofit/>
          </a:bodyPr>
          <a:lstStyle/>
          <a:p>
            <a:pPr indent="-90487" lvl="0" marL="90487" marR="0" rtl="0" algn="l">
              <a:lnSpc>
                <a:spcPct val="60000"/>
              </a:lnSpc>
              <a:spcBef>
                <a:spcPts val="0"/>
              </a:spcBef>
              <a:spcAft>
                <a:spcPts val="0"/>
              </a:spcAft>
              <a:buClr>
                <a:schemeClr val="accent1"/>
              </a:buClr>
              <a:buSzPts val="1600"/>
              <a:buFont typeface="Calibri"/>
              <a:buNone/>
            </a:pPr>
            <a:r>
              <a:rPr b="0" i="0" lang="en-US" sz="1600" u="none">
                <a:solidFill>
                  <a:srgbClr val="404040"/>
                </a:solidFill>
                <a:latin typeface="Calibri"/>
                <a:ea typeface="Calibri"/>
                <a:cs typeface="Calibri"/>
                <a:sym typeface="Calibri"/>
              </a:rPr>
              <a:t>Example:</a:t>
            </a:r>
            <a:endParaRPr/>
          </a:p>
          <a:p>
            <a:pPr indent="-90487" lvl="0" marL="90487" marR="0" rtl="0" algn="l">
              <a:lnSpc>
                <a:spcPct val="60000"/>
              </a:lnSpc>
              <a:spcBef>
                <a:spcPts val="1200"/>
              </a:spcBef>
              <a:spcAft>
                <a:spcPts val="0"/>
              </a:spcAft>
              <a:buClr>
                <a:schemeClr val="accent1"/>
              </a:buClr>
              <a:buSzPts val="1600"/>
              <a:buFont typeface="Calibri"/>
              <a:buNone/>
            </a:pPr>
            <a:r>
              <a:rPr b="0" i="0" lang="en-US" sz="1600" u="none">
                <a:solidFill>
                  <a:srgbClr val="404040"/>
                </a:solidFill>
                <a:latin typeface="Calibri"/>
                <a:ea typeface="Calibri"/>
                <a:cs typeface="Calibri"/>
                <a:sym typeface="Calibri"/>
              </a:rPr>
              <a:t>#include&lt;stdio.h&gt;</a:t>
            </a:r>
            <a:endParaRPr/>
          </a:p>
          <a:p>
            <a:pPr indent="-90487" lvl="0" marL="90487" marR="0" rtl="0" algn="l">
              <a:lnSpc>
                <a:spcPct val="60000"/>
              </a:lnSpc>
              <a:spcBef>
                <a:spcPts val="1200"/>
              </a:spcBef>
              <a:spcAft>
                <a:spcPts val="0"/>
              </a:spcAft>
              <a:buClr>
                <a:schemeClr val="accent1"/>
              </a:buClr>
              <a:buSzPts val="1600"/>
              <a:buFont typeface="Calibri"/>
              <a:buNone/>
            </a:pPr>
            <a:r>
              <a:rPr b="0" i="0" lang="en-US" sz="1600" u="none">
                <a:solidFill>
                  <a:srgbClr val="404040"/>
                </a:solidFill>
                <a:latin typeface="Calibri"/>
                <a:ea typeface="Calibri"/>
                <a:cs typeface="Calibri"/>
                <a:sym typeface="Calibri"/>
              </a:rPr>
              <a:t>	main()</a:t>
            </a:r>
            <a:endParaRPr/>
          </a:p>
          <a:p>
            <a:pPr indent="-90487" lvl="0" marL="90487" marR="0" rtl="0" algn="l">
              <a:lnSpc>
                <a:spcPct val="60000"/>
              </a:lnSpc>
              <a:spcBef>
                <a:spcPts val="1200"/>
              </a:spcBef>
              <a:spcAft>
                <a:spcPts val="0"/>
              </a:spcAft>
              <a:buClr>
                <a:schemeClr val="accent1"/>
              </a:buClr>
              <a:buSzPts val="1600"/>
              <a:buFont typeface="Calibri"/>
              <a:buNone/>
            </a:pPr>
            <a:r>
              <a:rPr b="0" i="0" lang="en-US" sz="1600" u="none">
                <a:solidFill>
                  <a:srgbClr val="404040"/>
                </a:solidFill>
                <a:latin typeface="Calibri"/>
                <a:ea typeface="Calibri"/>
                <a:cs typeface="Calibri"/>
                <a:sym typeface="Calibri"/>
              </a:rPr>
              <a:t>{</a:t>
            </a:r>
            <a:endParaRPr/>
          </a:p>
          <a:p>
            <a:pPr indent="-90487" lvl="0" marL="90487" marR="0" rtl="0" algn="l">
              <a:lnSpc>
                <a:spcPct val="60000"/>
              </a:lnSpc>
              <a:spcBef>
                <a:spcPts val="1200"/>
              </a:spcBef>
              <a:spcAft>
                <a:spcPts val="0"/>
              </a:spcAft>
              <a:buClr>
                <a:schemeClr val="accent1"/>
              </a:buClr>
              <a:buSzPts val="1600"/>
              <a:buFont typeface="Calibri"/>
              <a:buNone/>
            </a:pPr>
            <a:r>
              <a:rPr b="0" i="0" lang="en-US" sz="1600" u="none">
                <a:solidFill>
                  <a:srgbClr val="404040"/>
                </a:solidFill>
                <a:latin typeface="Calibri"/>
                <a:ea typeface="Calibri"/>
                <a:cs typeface="Calibri"/>
                <a:sym typeface="Calibri"/>
              </a:rPr>
              <a:t>	int num1,num2,res;</a:t>
            </a:r>
            <a:endParaRPr/>
          </a:p>
          <a:p>
            <a:pPr indent="-90487" lvl="0" marL="90487" marR="0" rtl="0" algn="l">
              <a:lnSpc>
                <a:spcPct val="60000"/>
              </a:lnSpc>
              <a:spcBef>
                <a:spcPts val="1200"/>
              </a:spcBef>
              <a:spcAft>
                <a:spcPts val="0"/>
              </a:spcAft>
              <a:buClr>
                <a:schemeClr val="accent1"/>
              </a:buClr>
              <a:buSzPts val="1600"/>
              <a:buFont typeface="Calibri"/>
              <a:buNone/>
            </a:pPr>
            <a:r>
              <a:rPr b="0" i="0" lang="en-US" sz="1600" u="none">
                <a:solidFill>
                  <a:srgbClr val="404040"/>
                </a:solidFill>
                <a:latin typeface="Calibri"/>
                <a:ea typeface="Calibri"/>
                <a:cs typeface="Calibri"/>
                <a:sym typeface="Calibri"/>
              </a:rPr>
              <a:t>		printf(“Enter First Number: “);</a:t>
            </a:r>
            <a:endParaRPr/>
          </a:p>
          <a:p>
            <a:pPr indent="-90487" lvl="0" marL="90487" marR="0" rtl="0" algn="l">
              <a:lnSpc>
                <a:spcPct val="60000"/>
              </a:lnSpc>
              <a:spcBef>
                <a:spcPts val="1200"/>
              </a:spcBef>
              <a:spcAft>
                <a:spcPts val="0"/>
              </a:spcAft>
              <a:buClr>
                <a:schemeClr val="accent1"/>
              </a:buClr>
              <a:buSzPts val="1600"/>
              <a:buFont typeface="Calibri"/>
              <a:buNone/>
            </a:pPr>
            <a:r>
              <a:rPr b="0" i="0" lang="en-US" sz="1600" u="none">
                <a:solidFill>
                  <a:srgbClr val="404040"/>
                </a:solidFill>
                <a:latin typeface="Calibri"/>
                <a:ea typeface="Calibri"/>
                <a:cs typeface="Calibri"/>
                <a:sym typeface="Calibri"/>
              </a:rPr>
              <a:t>		scanf(“%d”,&amp;num1);</a:t>
            </a:r>
            <a:endParaRPr/>
          </a:p>
          <a:p>
            <a:pPr indent="-90487" lvl="0" marL="90487" marR="0" rtl="0" algn="l">
              <a:lnSpc>
                <a:spcPct val="60000"/>
              </a:lnSpc>
              <a:spcBef>
                <a:spcPts val="1200"/>
              </a:spcBef>
              <a:spcAft>
                <a:spcPts val="0"/>
              </a:spcAft>
              <a:buClr>
                <a:schemeClr val="accent1"/>
              </a:buClr>
              <a:buSzPts val="1600"/>
              <a:buFont typeface="Calibri"/>
              <a:buNone/>
            </a:pPr>
            <a:r>
              <a:t/>
            </a:r>
            <a:endParaRPr b="0" i="0" sz="1600" u="none">
              <a:solidFill>
                <a:srgbClr val="404040"/>
              </a:solidFill>
              <a:latin typeface="Calibri"/>
              <a:ea typeface="Calibri"/>
              <a:cs typeface="Calibri"/>
              <a:sym typeface="Calibri"/>
            </a:endParaRPr>
          </a:p>
          <a:p>
            <a:pPr indent="-90487" lvl="0" marL="90487" marR="0" rtl="0" algn="l">
              <a:lnSpc>
                <a:spcPct val="60000"/>
              </a:lnSpc>
              <a:spcBef>
                <a:spcPts val="1200"/>
              </a:spcBef>
              <a:spcAft>
                <a:spcPts val="0"/>
              </a:spcAft>
              <a:buClr>
                <a:schemeClr val="accent1"/>
              </a:buClr>
              <a:buSzPts val="1600"/>
              <a:buFont typeface="Calibri"/>
              <a:buNone/>
            </a:pPr>
            <a:r>
              <a:rPr b="0" i="0" lang="en-US" sz="1600" u="none">
                <a:solidFill>
                  <a:srgbClr val="404040"/>
                </a:solidFill>
                <a:latin typeface="Calibri"/>
                <a:ea typeface="Calibri"/>
                <a:cs typeface="Calibri"/>
                <a:sym typeface="Calibri"/>
              </a:rPr>
              <a:t>		printf(“Enter Second Number: “);</a:t>
            </a:r>
            <a:endParaRPr/>
          </a:p>
          <a:p>
            <a:pPr indent="-90487" lvl="0" marL="90487" marR="0" rtl="0" algn="l">
              <a:lnSpc>
                <a:spcPct val="60000"/>
              </a:lnSpc>
              <a:spcBef>
                <a:spcPts val="1200"/>
              </a:spcBef>
              <a:spcAft>
                <a:spcPts val="0"/>
              </a:spcAft>
              <a:buClr>
                <a:schemeClr val="accent1"/>
              </a:buClr>
              <a:buSzPts val="1600"/>
              <a:buFont typeface="Calibri"/>
              <a:buNone/>
            </a:pPr>
            <a:r>
              <a:rPr b="0" i="0" lang="en-US" sz="1600" u="none">
                <a:solidFill>
                  <a:srgbClr val="404040"/>
                </a:solidFill>
                <a:latin typeface="Calibri"/>
                <a:ea typeface="Calibri"/>
                <a:cs typeface="Calibri"/>
                <a:sym typeface="Calibri"/>
              </a:rPr>
              <a:t>		scanf(“%d”,&amp;num2);</a:t>
            </a:r>
            <a:endParaRPr/>
          </a:p>
          <a:p>
            <a:pPr indent="-90487" lvl="0" marL="90487" marR="0" rtl="0" algn="l">
              <a:lnSpc>
                <a:spcPct val="60000"/>
              </a:lnSpc>
              <a:spcBef>
                <a:spcPts val="1200"/>
              </a:spcBef>
              <a:spcAft>
                <a:spcPts val="0"/>
              </a:spcAft>
              <a:buClr>
                <a:schemeClr val="accent1"/>
              </a:buClr>
              <a:buSzPts val="1600"/>
              <a:buFont typeface="Calibri"/>
              <a:buNone/>
            </a:pPr>
            <a:r>
              <a:t/>
            </a:r>
            <a:endParaRPr b="0" i="0" sz="1600" u="none">
              <a:solidFill>
                <a:srgbClr val="404040"/>
              </a:solidFill>
              <a:latin typeface="Calibri"/>
              <a:ea typeface="Calibri"/>
              <a:cs typeface="Calibri"/>
              <a:sym typeface="Calibri"/>
            </a:endParaRPr>
          </a:p>
          <a:p>
            <a:pPr indent="-90487" lvl="0" marL="90487" marR="0" rtl="0" algn="l">
              <a:lnSpc>
                <a:spcPct val="60000"/>
              </a:lnSpc>
              <a:spcBef>
                <a:spcPts val="1200"/>
              </a:spcBef>
              <a:spcAft>
                <a:spcPts val="0"/>
              </a:spcAft>
              <a:buClr>
                <a:schemeClr val="accent1"/>
              </a:buClr>
              <a:buSzPts val="1600"/>
              <a:buFont typeface="Calibri"/>
              <a:buNone/>
            </a:pPr>
            <a:r>
              <a:rPr b="0" i="0" lang="en-US" sz="1600" u="none">
                <a:solidFill>
                  <a:srgbClr val="404040"/>
                </a:solidFill>
                <a:latin typeface="Calibri"/>
                <a:ea typeface="Calibri"/>
                <a:cs typeface="Calibri"/>
                <a:sym typeface="Calibri"/>
              </a:rPr>
              <a:t>			res=num1+num2;</a:t>
            </a:r>
            <a:endParaRPr/>
          </a:p>
          <a:p>
            <a:pPr indent="-90487" lvl="0" marL="90487" marR="0" rtl="0" algn="l">
              <a:lnSpc>
                <a:spcPct val="60000"/>
              </a:lnSpc>
              <a:spcBef>
                <a:spcPts val="1200"/>
              </a:spcBef>
              <a:spcAft>
                <a:spcPts val="0"/>
              </a:spcAft>
              <a:buClr>
                <a:schemeClr val="accent1"/>
              </a:buClr>
              <a:buSzPts val="1600"/>
              <a:buFont typeface="Calibri"/>
              <a:buNone/>
            </a:pPr>
            <a:r>
              <a:t/>
            </a:r>
            <a:endParaRPr b="0" i="0" sz="1600" u="none">
              <a:solidFill>
                <a:srgbClr val="404040"/>
              </a:solidFill>
              <a:latin typeface="Calibri"/>
              <a:ea typeface="Calibri"/>
              <a:cs typeface="Calibri"/>
              <a:sym typeface="Calibri"/>
            </a:endParaRPr>
          </a:p>
          <a:p>
            <a:pPr indent="-90487" lvl="0" marL="90487" marR="0" rtl="0" algn="l">
              <a:lnSpc>
                <a:spcPct val="60000"/>
              </a:lnSpc>
              <a:spcBef>
                <a:spcPts val="1200"/>
              </a:spcBef>
              <a:spcAft>
                <a:spcPts val="0"/>
              </a:spcAft>
              <a:buClr>
                <a:schemeClr val="accent1"/>
              </a:buClr>
              <a:buSzPts val="1600"/>
              <a:buFont typeface="Calibri"/>
              <a:buNone/>
            </a:pPr>
            <a:r>
              <a:rPr b="0" i="0" lang="en-US" sz="1600" u="none">
                <a:solidFill>
                  <a:srgbClr val="404040"/>
                </a:solidFill>
                <a:latin typeface="Calibri"/>
                <a:ea typeface="Calibri"/>
                <a:cs typeface="Calibri"/>
                <a:sym typeface="Calibri"/>
              </a:rPr>
              <a:t>		printf(“The sum of two numbers is: %d”, res);</a:t>
            </a:r>
            <a:endParaRPr/>
          </a:p>
          <a:p>
            <a:pPr indent="-90487" lvl="0" marL="90487" marR="0" rtl="0" algn="l">
              <a:lnSpc>
                <a:spcPct val="60000"/>
              </a:lnSpc>
              <a:spcBef>
                <a:spcPts val="1200"/>
              </a:spcBef>
              <a:spcAft>
                <a:spcPts val="0"/>
              </a:spcAft>
              <a:buClr>
                <a:schemeClr val="accent1"/>
              </a:buClr>
              <a:buSzPts val="1600"/>
              <a:buFont typeface="Calibri"/>
              <a:buNone/>
            </a:pPr>
            <a:r>
              <a:rPr b="0" i="0" lang="en-US" sz="1600" u="none">
                <a:solidFill>
                  <a:srgbClr val="404040"/>
                </a:solidFill>
                <a:latin typeface="Calibri"/>
                <a:ea typeface="Calibri"/>
                <a:cs typeface="Calibri"/>
                <a:sym typeface="Calibri"/>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3"/>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Operators</a:t>
            </a:r>
            <a:endParaRPr/>
          </a:p>
        </p:txBody>
      </p:sp>
      <p:sp>
        <p:nvSpPr>
          <p:cNvPr id="347" name="Google Shape;347;p53"/>
          <p:cNvSpPr txBox="1"/>
          <p:nvPr>
            <p:ph idx="1" type="body"/>
          </p:nvPr>
        </p:nvSpPr>
        <p:spPr>
          <a:xfrm>
            <a:off x="304800" y="1371600"/>
            <a:ext cx="7543800" cy="4572000"/>
          </a:xfrm>
          <a:prstGeom prst="rect">
            <a:avLst/>
          </a:prstGeom>
          <a:noFill/>
          <a:ln>
            <a:noFill/>
          </a:ln>
        </p:spPr>
        <p:txBody>
          <a:bodyPr anchorCtr="0" anchor="t" bIns="45700" lIns="0" spcFirstLastPara="1" rIns="0" wrap="square" tIns="45700">
            <a:noAutofit/>
          </a:bodyPr>
          <a:lstStyle/>
          <a:p>
            <a:pPr indent="4762" lvl="0" marL="0" marR="0" rtl="0" algn="l">
              <a:lnSpc>
                <a:spcPct val="90000"/>
              </a:lnSpc>
              <a:spcBef>
                <a:spcPts val="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a:p>
            <a:pPr indent="4762" lvl="0" marL="0" marR="0" rtl="0" algn="l">
              <a:lnSpc>
                <a:spcPct val="90000"/>
              </a:lnSpc>
              <a:spcBef>
                <a:spcPts val="1200"/>
              </a:spcBef>
              <a:spcAft>
                <a:spcPts val="0"/>
              </a:spcAft>
              <a:buClr>
                <a:schemeClr val="accent1"/>
              </a:buClr>
              <a:buSzPts val="2800"/>
              <a:buFont typeface="Calibri"/>
              <a:buNone/>
            </a:pPr>
            <a:r>
              <a:rPr b="0" i="1" lang="en-US" sz="2800" u="none">
                <a:solidFill>
                  <a:srgbClr val="404040"/>
                </a:solidFill>
                <a:latin typeface="Calibri"/>
                <a:ea typeface="Calibri"/>
                <a:cs typeface="Calibri"/>
                <a:sym typeface="Calibri"/>
              </a:rPr>
              <a:t>	</a:t>
            </a:r>
            <a:r>
              <a:rPr b="0" i="0" lang="en-US" sz="2800" u="none">
                <a:solidFill>
                  <a:srgbClr val="404040"/>
                </a:solidFill>
                <a:latin typeface="Calibri"/>
                <a:ea typeface="Calibri"/>
                <a:cs typeface="Calibri"/>
                <a:sym typeface="Calibri"/>
              </a:rPr>
              <a:t>“Operators are words or symbols that 	</a:t>
            </a:r>
            <a:endParaRPr/>
          </a:p>
          <a:p>
            <a:pPr indent="4762" lvl="0" marL="0" marR="0" rtl="0" algn="l">
              <a:lnSpc>
                <a:spcPct val="90000"/>
              </a:lnSpc>
              <a:spcBef>
                <a:spcPts val="1200"/>
              </a:spcBef>
              <a:spcAft>
                <a:spcPts val="0"/>
              </a:spcAft>
              <a:buClr>
                <a:schemeClr val="accent1"/>
              </a:buClr>
              <a:buSzPts val="2800"/>
              <a:buFont typeface="Calibri"/>
              <a:buNone/>
            </a:pPr>
            <a:r>
              <a:rPr b="0" i="0" lang="en-US" sz="2800" u="none">
                <a:solidFill>
                  <a:srgbClr val="404040"/>
                </a:solidFill>
                <a:latin typeface="Calibri"/>
                <a:ea typeface="Calibri"/>
                <a:cs typeface="Calibri"/>
                <a:sym typeface="Calibri"/>
              </a:rPr>
              <a:t>	cause a program to do something to 	variables.”</a:t>
            </a:r>
            <a:endParaRPr/>
          </a:p>
          <a:p>
            <a:pPr indent="4762" lvl="0" marL="0" marR="0" rtl="0" algn="l">
              <a:lnSpc>
                <a:spcPct val="90000"/>
              </a:lnSpc>
              <a:spcBef>
                <a:spcPts val="12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a:p>
            <a:pPr indent="4762" lvl="0" marL="0" marR="0" rtl="0" algn="l">
              <a:lnSpc>
                <a:spcPct val="90000"/>
              </a:lnSpc>
              <a:spcBef>
                <a:spcPts val="1200"/>
              </a:spcBef>
              <a:spcAft>
                <a:spcPts val="0"/>
              </a:spcAft>
              <a:buClr>
                <a:schemeClr val="accent1"/>
              </a:buClr>
              <a:buSzPts val="2800"/>
              <a:buFont typeface="Calibri"/>
              <a:buNone/>
            </a:pPr>
            <a:r>
              <a:rPr b="0" i="0" lang="en-US" sz="2800" u="none">
                <a:solidFill>
                  <a:srgbClr val="404040"/>
                </a:solidFill>
                <a:latin typeface="Calibri"/>
                <a:ea typeface="Calibri"/>
                <a:cs typeface="Calibri"/>
                <a:sym typeface="Calibri"/>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3 Types of operator</a:t>
            </a:r>
            <a:endParaRPr/>
          </a:p>
        </p:txBody>
      </p:sp>
      <p:pic>
        <p:nvPicPr>
          <p:cNvPr id="353" name="Google Shape;353;p54"/>
          <p:cNvPicPr preferRelativeResize="0"/>
          <p:nvPr>
            <p:ph idx="1" type="body"/>
          </p:nvPr>
        </p:nvPicPr>
        <p:blipFill rotWithShape="1">
          <a:blip r:embed="rId3">
            <a:alphaModFix/>
          </a:blip>
          <a:srcRect b="0" l="0" r="0" t="0"/>
          <a:stretch/>
        </p:blipFill>
        <p:spPr>
          <a:xfrm>
            <a:off x="1501775" y="1846262"/>
            <a:ext cx="6184900" cy="4022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Operators</a:t>
            </a:r>
            <a:endParaRPr/>
          </a:p>
        </p:txBody>
      </p:sp>
      <p:sp>
        <p:nvSpPr>
          <p:cNvPr id="359" name="Google Shape;359;p55"/>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4762" lvl="0" marL="0" marR="0" rtl="0" algn="l">
              <a:lnSpc>
                <a:spcPct val="90000"/>
              </a:lnSpc>
              <a:spcBef>
                <a:spcPts val="0"/>
              </a:spcBef>
              <a:spcAft>
                <a:spcPts val="0"/>
              </a:spcAft>
              <a:buClr>
                <a:schemeClr val="accent1"/>
              </a:buClr>
              <a:buSzPts val="2800"/>
              <a:buFont typeface="Calibri"/>
              <a:buNone/>
            </a:pPr>
            <a:r>
              <a:rPr b="0" i="0" lang="en-US" sz="2800" u="none">
                <a:solidFill>
                  <a:srgbClr val="404040"/>
                </a:solidFill>
                <a:latin typeface="Calibri"/>
                <a:ea typeface="Calibri"/>
                <a:cs typeface="Calibri"/>
                <a:sym typeface="Calibri"/>
              </a:rPr>
              <a:t>There are may different kinds of operators, 	but most common of them are as follows:</a:t>
            </a:r>
            <a:endParaRPr/>
          </a:p>
          <a:p>
            <a:pPr indent="-182562" lvl="1" marL="747712" marR="0" rtl="0" algn="l">
              <a:lnSpc>
                <a:spcPct val="90000"/>
              </a:lnSpc>
              <a:spcBef>
                <a:spcPts val="200"/>
              </a:spcBef>
              <a:spcAft>
                <a:spcPts val="0"/>
              </a:spcAft>
              <a:buClr>
                <a:schemeClr val="accent1"/>
              </a:buClr>
              <a:buSzPts val="2400"/>
              <a:buFont typeface="Noto Sans Symbols"/>
              <a:buChar char="►"/>
            </a:pPr>
            <a:r>
              <a:rPr b="0" i="0" lang="en-US" sz="2400" u="none" cap="none" strike="noStrike">
                <a:solidFill>
                  <a:srgbClr val="404040"/>
                </a:solidFill>
                <a:latin typeface="Calibri"/>
                <a:ea typeface="Calibri"/>
                <a:cs typeface="Calibri"/>
                <a:sym typeface="Calibri"/>
              </a:rPr>
              <a:t>Arithmetic Operators</a:t>
            </a:r>
            <a:endParaRPr/>
          </a:p>
          <a:p>
            <a:pPr indent="-182562" lvl="1" marL="747712" marR="0" rtl="0" algn="l">
              <a:lnSpc>
                <a:spcPct val="90000"/>
              </a:lnSpc>
              <a:spcBef>
                <a:spcPts val="200"/>
              </a:spcBef>
              <a:spcAft>
                <a:spcPts val="0"/>
              </a:spcAft>
              <a:buClr>
                <a:schemeClr val="accent1"/>
              </a:buClr>
              <a:buSzPts val="2400"/>
              <a:buFont typeface="Noto Sans Symbols"/>
              <a:buChar char="►"/>
            </a:pPr>
            <a:r>
              <a:rPr b="0" i="0" lang="en-US" sz="2400" u="none" cap="none" strike="noStrike">
                <a:solidFill>
                  <a:srgbClr val="404040"/>
                </a:solidFill>
                <a:latin typeface="Calibri"/>
                <a:ea typeface="Calibri"/>
                <a:cs typeface="Calibri"/>
                <a:sym typeface="Calibri"/>
              </a:rPr>
              <a:t>Arithmetic Assignment Operators</a:t>
            </a:r>
            <a:endParaRPr/>
          </a:p>
          <a:p>
            <a:pPr indent="-182562" lvl="1" marL="747712" marR="0" rtl="0" algn="l">
              <a:lnSpc>
                <a:spcPct val="90000"/>
              </a:lnSpc>
              <a:spcBef>
                <a:spcPts val="200"/>
              </a:spcBef>
              <a:spcAft>
                <a:spcPts val="0"/>
              </a:spcAft>
              <a:buClr>
                <a:schemeClr val="accent1"/>
              </a:buClr>
              <a:buSzPts val="2400"/>
              <a:buFont typeface="Noto Sans Symbols"/>
              <a:buChar char="►"/>
            </a:pPr>
            <a:r>
              <a:rPr b="0" i="0" lang="en-US" sz="2400" u="none" cap="none" strike="noStrike">
                <a:solidFill>
                  <a:srgbClr val="404040"/>
                </a:solidFill>
                <a:latin typeface="Calibri"/>
                <a:ea typeface="Calibri"/>
                <a:cs typeface="Calibri"/>
                <a:sym typeface="Calibri"/>
              </a:rPr>
              <a:t>Unary Operators/ Increment &amp; Decrement Operators</a:t>
            </a:r>
            <a:endParaRPr/>
          </a:p>
          <a:p>
            <a:pPr indent="-182562" lvl="1" marL="747712" marR="0" rtl="0" algn="l">
              <a:lnSpc>
                <a:spcPct val="90000"/>
              </a:lnSpc>
              <a:spcBef>
                <a:spcPts val="200"/>
              </a:spcBef>
              <a:spcAft>
                <a:spcPts val="0"/>
              </a:spcAft>
              <a:buClr>
                <a:schemeClr val="accent1"/>
              </a:buClr>
              <a:buSzPts val="2400"/>
              <a:buFont typeface="Noto Sans Symbols"/>
              <a:buChar char="►"/>
            </a:pPr>
            <a:r>
              <a:rPr b="0" i="0" lang="en-US" sz="2400" u="none" cap="none" strike="noStrike">
                <a:solidFill>
                  <a:srgbClr val="404040"/>
                </a:solidFill>
                <a:latin typeface="Calibri"/>
                <a:ea typeface="Calibri"/>
                <a:cs typeface="Calibri"/>
                <a:sym typeface="Calibri"/>
              </a:rPr>
              <a:t>Relational Operators</a:t>
            </a:r>
            <a:endParaRPr/>
          </a:p>
          <a:p>
            <a:pPr indent="0" lvl="0" marL="90488" marR="0" rtl="0" algn="l">
              <a:lnSpc>
                <a:spcPct val="90000"/>
              </a:lnSpc>
              <a:spcBef>
                <a:spcPts val="1200"/>
              </a:spcBef>
              <a:spcAft>
                <a:spcPts val="0"/>
              </a:spcAft>
              <a:buClr>
                <a:schemeClr val="accent1"/>
              </a:buClr>
              <a:buSzPts val="2400"/>
              <a:buFont typeface="Calibri"/>
              <a:buNone/>
            </a:pPr>
            <a:r>
              <a:t/>
            </a:r>
            <a:endParaRPr b="0" i="0" sz="2400" u="none" cap="none" strike="noStrike">
              <a:solidFill>
                <a:srgbClr val="40404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6"/>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Arithmetic Operators</a:t>
            </a:r>
            <a:br>
              <a:rPr b="0" i="0" lang="en-US" sz="4800" u="none">
                <a:solidFill>
                  <a:srgbClr val="404040"/>
                </a:solidFill>
                <a:latin typeface="Calibri"/>
                <a:ea typeface="Calibri"/>
                <a:cs typeface="Calibri"/>
                <a:sym typeface="Calibri"/>
              </a:rPr>
            </a:br>
            <a:endParaRPr/>
          </a:p>
        </p:txBody>
      </p:sp>
      <p:sp>
        <p:nvSpPr>
          <p:cNvPr id="365" name="Google Shape;365;p56"/>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These are the operators used to perform arithmetic/mathematical operations on operands. Examples: (+, -, *, /, %,++,–). Arithmetic operator are of two types:</a:t>
            </a:r>
            <a:endParaRPr/>
          </a:p>
          <a:p>
            <a:pPr indent="-127000" lvl="0" marL="90487" marR="0" rtl="0" algn="l">
              <a:lnSpc>
                <a:spcPct val="90000"/>
              </a:lnSpc>
              <a:spcBef>
                <a:spcPts val="1400"/>
              </a:spcBef>
              <a:spcAft>
                <a:spcPts val="0"/>
              </a:spcAft>
              <a:buClr>
                <a:schemeClr val="accent1"/>
              </a:buClr>
              <a:buSzPts val="2000"/>
              <a:buFont typeface="Calibri"/>
              <a:buChar char=" "/>
            </a:pPr>
            <a:r>
              <a:rPr b="1" i="0" lang="en-US" sz="2000" u="none">
                <a:solidFill>
                  <a:srgbClr val="404040"/>
                </a:solidFill>
                <a:latin typeface="Calibri"/>
                <a:ea typeface="Calibri"/>
                <a:cs typeface="Calibri"/>
                <a:sym typeface="Calibri"/>
              </a:rPr>
              <a:t>Unary Operators</a:t>
            </a:r>
            <a:r>
              <a:rPr b="0" i="0" lang="en-US" sz="2000" u="none">
                <a:solidFill>
                  <a:srgbClr val="404040"/>
                </a:solidFill>
                <a:latin typeface="Calibri"/>
                <a:ea typeface="Calibri"/>
                <a:cs typeface="Calibri"/>
                <a:sym typeface="Calibri"/>
              </a:rPr>
              <a:t>: Operators that operates or works with a single operand are unary operators. For example: (++ , –)</a:t>
            </a:r>
            <a:endParaRPr/>
          </a:p>
          <a:p>
            <a:pPr indent="-127000" lvl="0" marL="90487" marR="0" rtl="0" algn="l">
              <a:lnSpc>
                <a:spcPct val="90000"/>
              </a:lnSpc>
              <a:spcBef>
                <a:spcPts val="1400"/>
              </a:spcBef>
              <a:spcAft>
                <a:spcPts val="0"/>
              </a:spcAft>
              <a:buClr>
                <a:schemeClr val="accent1"/>
              </a:buClr>
              <a:buSzPts val="2000"/>
              <a:buFont typeface="Calibri"/>
              <a:buChar char=" "/>
            </a:pPr>
            <a:r>
              <a:rPr b="1" i="0" lang="en-US" sz="2000" u="none">
                <a:solidFill>
                  <a:srgbClr val="404040"/>
                </a:solidFill>
                <a:latin typeface="Calibri"/>
                <a:ea typeface="Calibri"/>
                <a:cs typeface="Calibri"/>
                <a:sym typeface="Calibri"/>
              </a:rPr>
              <a:t>Binary Operators</a:t>
            </a:r>
            <a:r>
              <a:rPr b="0" i="0" lang="en-US" sz="2000" u="none">
                <a:solidFill>
                  <a:srgbClr val="404040"/>
                </a:solidFill>
                <a:latin typeface="Calibri"/>
                <a:ea typeface="Calibri"/>
                <a:cs typeface="Calibri"/>
                <a:sym typeface="Calibri"/>
              </a:rPr>
              <a:t>: Operators that operates or works with two operands are binary operators. For example: (+ , – , * , /)</a:t>
            </a:r>
            <a:endParaRPr/>
          </a:p>
          <a:p>
            <a:pPr indent="0" lvl="0" marL="90488" marR="0" rtl="0" algn="l">
              <a:lnSpc>
                <a:spcPct val="90000"/>
              </a:lnSpc>
              <a:spcBef>
                <a:spcPts val="14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7"/>
          <p:cNvSpPr txBox="1"/>
          <p:nvPr>
            <p:ph type="title"/>
          </p:nvPr>
        </p:nvSpPr>
        <p:spPr>
          <a:xfrm>
            <a:off x="533400" y="392112"/>
            <a:ext cx="6348412" cy="13208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Operators (con’t)</a:t>
            </a:r>
            <a:endParaRPr/>
          </a:p>
        </p:txBody>
      </p:sp>
      <p:pic>
        <p:nvPicPr>
          <p:cNvPr id="371" name="Google Shape;371;p57"/>
          <p:cNvPicPr preferRelativeResize="0"/>
          <p:nvPr>
            <p:ph idx="1" type="body"/>
          </p:nvPr>
        </p:nvPicPr>
        <p:blipFill rotWithShape="1">
          <a:blip r:embed="rId3">
            <a:alphaModFix/>
          </a:blip>
          <a:srcRect b="0" l="0" r="0" t="0"/>
          <a:stretch/>
        </p:blipFill>
        <p:spPr>
          <a:xfrm>
            <a:off x="76200" y="1751012"/>
            <a:ext cx="8875712" cy="2400300"/>
          </a:xfrm>
          <a:prstGeom prst="rect">
            <a:avLst/>
          </a:prstGeom>
          <a:noFill/>
          <a:ln>
            <a:noFill/>
          </a:ln>
        </p:spPr>
      </p:pic>
      <p:pic>
        <p:nvPicPr>
          <p:cNvPr id="372" name="Google Shape;372;p57"/>
          <p:cNvPicPr preferRelativeResize="0"/>
          <p:nvPr>
            <p:ph idx="2" type="body"/>
          </p:nvPr>
        </p:nvPicPr>
        <p:blipFill rotWithShape="1">
          <a:blip r:embed="rId4">
            <a:alphaModFix/>
          </a:blip>
          <a:srcRect b="0" l="0" r="0" t="0"/>
          <a:stretch/>
        </p:blipFill>
        <p:spPr>
          <a:xfrm>
            <a:off x="36512" y="4514850"/>
            <a:ext cx="8880475" cy="2228850"/>
          </a:xfrm>
          <a:prstGeom prst="rect">
            <a:avLst/>
          </a:prstGeom>
          <a:noFill/>
          <a:ln>
            <a:noFill/>
          </a:ln>
        </p:spPr>
      </p:pic>
      <p:sp>
        <p:nvSpPr>
          <p:cNvPr id="373" name="Google Shape;373;p57"/>
          <p:cNvSpPr txBox="1"/>
          <p:nvPr/>
        </p:nvSpPr>
        <p:spPr>
          <a:xfrm>
            <a:off x="26987" y="1274762"/>
            <a:ext cx="2057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Arithmetic:</a:t>
            </a:r>
            <a:endParaRPr/>
          </a:p>
        </p:txBody>
      </p:sp>
      <p:sp>
        <p:nvSpPr>
          <p:cNvPr id="374" name="Google Shape;374;p57"/>
          <p:cNvSpPr txBox="1"/>
          <p:nvPr/>
        </p:nvSpPr>
        <p:spPr>
          <a:xfrm>
            <a:off x="0" y="4038600"/>
            <a:ext cx="4800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Rules of Operator Precendence: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8"/>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Operators (con’t)</a:t>
            </a:r>
            <a:endParaRPr/>
          </a:p>
        </p:txBody>
      </p:sp>
      <p:pic>
        <p:nvPicPr>
          <p:cNvPr id="380" name="Google Shape;380;p58"/>
          <p:cNvPicPr preferRelativeResize="0"/>
          <p:nvPr>
            <p:ph idx="1" type="body"/>
          </p:nvPr>
        </p:nvPicPr>
        <p:blipFill rotWithShape="1">
          <a:blip r:embed="rId3">
            <a:alphaModFix/>
          </a:blip>
          <a:srcRect b="0" l="0" r="0" t="0"/>
          <a:stretch/>
        </p:blipFill>
        <p:spPr>
          <a:xfrm>
            <a:off x="3175" y="1981200"/>
            <a:ext cx="8964612" cy="2628900"/>
          </a:xfrm>
          <a:prstGeom prst="rect">
            <a:avLst/>
          </a:prstGeom>
          <a:noFill/>
          <a:ln>
            <a:noFill/>
          </a:ln>
        </p:spPr>
      </p:pic>
      <p:pic>
        <p:nvPicPr>
          <p:cNvPr id="381" name="Google Shape;381;p58"/>
          <p:cNvPicPr preferRelativeResize="0"/>
          <p:nvPr>
            <p:ph idx="4294967295" type="body"/>
          </p:nvPr>
        </p:nvPicPr>
        <p:blipFill rotWithShape="1">
          <a:blip r:embed="rId4">
            <a:alphaModFix/>
          </a:blip>
          <a:srcRect b="0" l="0" r="0" t="0"/>
          <a:stretch/>
        </p:blipFill>
        <p:spPr>
          <a:xfrm>
            <a:off x="0" y="5345112"/>
            <a:ext cx="8970962" cy="1238250"/>
          </a:xfrm>
          <a:prstGeom prst="rect">
            <a:avLst/>
          </a:prstGeom>
          <a:noFill/>
          <a:ln>
            <a:noFill/>
          </a:ln>
        </p:spPr>
      </p:pic>
      <p:sp>
        <p:nvSpPr>
          <p:cNvPr id="382" name="Google Shape;382;p58"/>
          <p:cNvSpPr txBox="1"/>
          <p:nvPr/>
        </p:nvSpPr>
        <p:spPr>
          <a:xfrm>
            <a:off x="0" y="1447800"/>
            <a:ext cx="3581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Arithmetic Assignment:</a:t>
            </a:r>
            <a:endParaRPr/>
          </a:p>
        </p:txBody>
      </p:sp>
      <p:sp>
        <p:nvSpPr>
          <p:cNvPr id="383" name="Google Shape;383;p58"/>
          <p:cNvSpPr txBox="1"/>
          <p:nvPr/>
        </p:nvSpPr>
        <p:spPr>
          <a:xfrm>
            <a:off x="-31750" y="4757737"/>
            <a:ext cx="3581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Increment / Decrement: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idx="1" type="body"/>
          </p:nvPr>
        </p:nvSpPr>
        <p:spPr>
          <a:xfrm>
            <a:off x="533400" y="1066800"/>
            <a:ext cx="6477000" cy="4525962"/>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a:t>
            </a:r>
            <a:r>
              <a:rPr b="0" i="1" lang="en-US" sz="2000" u="none">
                <a:solidFill>
                  <a:srgbClr val="404040"/>
                </a:solidFill>
                <a:latin typeface="Calibri"/>
                <a:ea typeface="Calibri"/>
                <a:cs typeface="Calibri"/>
                <a:sym typeface="Calibri"/>
              </a:rPr>
              <a:t>C has now become a widely used professional language for various reasons.</a:t>
            </a:r>
            <a:r>
              <a:rPr b="0" i="0" lang="en-US" sz="2000" u="none">
                <a:solidFill>
                  <a:srgbClr val="404040"/>
                </a:solidFill>
                <a:latin typeface="Calibri"/>
                <a:ea typeface="Calibri"/>
                <a:cs typeface="Calibri"/>
                <a:sym typeface="Calibri"/>
              </a:rPr>
              <a:t> </a:t>
            </a:r>
            <a:endParaRPr/>
          </a:p>
          <a:p>
            <a:pPr indent="0" lvl="0" marL="90487" marR="0" rtl="0" algn="l">
              <a:lnSpc>
                <a:spcPct val="90000"/>
              </a:lnSpc>
              <a:spcBef>
                <a:spcPts val="14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a:p>
            <a:pPr indent="-127000" lvl="0" marL="90487" marR="0" rtl="0" algn="l">
              <a:lnSpc>
                <a:spcPct val="90000"/>
              </a:lnSpc>
              <a:spcBef>
                <a:spcPts val="14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It has high-level constructs. </a:t>
            </a:r>
            <a:endParaRPr/>
          </a:p>
          <a:p>
            <a:pPr indent="-127000" lvl="0" marL="90487" marR="0" rtl="0" algn="l">
              <a:lnSpc>
                <a:spcPct val="90000"/>
              </a:lnSpc>
              <a:spcBef>
                <a:spcPts val="14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It can handle low-level activities. </a:t>
            </a:r>
            <a:endParaRPr/>
          </a:p>
          <a:p>
            <a:pPr indent="-127000" lvl="0" marL="90487" marR="0" rtl="0" algn="l">
              <a:lnSpc>
                <a:spcPct val="90000"/>
              </a:lnSpc>
              <a:spcBef>
                <a:spcPts val="14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It produces efficient programs. </a:t>
            </a:r>
            <a:endParaRPr/>
          </a:p>
          <a:p>
            <a:pPr indent="-127000" lvl="0" marL="90487" marR="0" rtl="0" algn="l">
              <a:lnSpc>
                <a:spcPct val="90000"/>
              </a:lnSpc>
              <a:spcBef>
                <a:spcPts val="1400"/>
              </a:spcBef>
              <a:spcAft>
                <a:spcPts val="0"/>
              </a:spcAft>
              <a:buClr>
                <a:schemeClr val="accent1"/>
              </a:buClr>
              <a:buSzPts val="2000"/>
              <a:buFont typeface="Noto Sans Symbols"/>
              <a:buChar char="▪"/>
            </a:pPr>
            <a:r>
              <a:rPr b="0" i="0" lang="en-US" sz="2000" u="none">
                <a:solidFill>
                  <a:srgbClr val="404040"/>
                </a:solidFill>
                <a:latin typeface="Calibri"/>
                <a:ea typeface="Calibri"/>
                <a:cs typeface="Calibri"/>
                <a:sym typeface="Calibri"/>
              </a:rPr>
              <a:t>It can be compiled on a variety of computers. </a:t>
            </a:r>
            <a:endParaRPr/>
          </a:p>
          <a:p>
            <a:pPr indent="0" lvl="0" marL="90488" marR="0" rtl="0" algn="l">
              <a:lnSpc>
                <a:spcPct val="90000"/>
              </a:lnSpc>
              <a:spcBef>
                <a:spcPts val="14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9"/>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Output?</a:t>
            </a:r>
            <a:endParaRPr/>
          </a:p>
        </p:txBody>
      </p:sp>
      <p:sp>
        <p:nvSpPr>
          <p:cNvPr id="389" name="Google Shape;389;p59"/>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#include &lt;stdio.h&gt;</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main(){</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	int a=10;</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	printf("%d",++a);</a:t>
            </a:r>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0"/>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Operators (con’t)</a:t>
            </a:r>
            <a:endParaRPr/>
          </a:p>
        </p:txBody>
      </p:sp>
      <p:sp>
        <p:nvSpPr>
          <p:cNvPr id="395" name="Google Shape;395;p60"/>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127000" lvl="0" marL="90487" marR="0" rtl="0" algn="l">
              <a:lnSpc>
                <a:spcPct val="90000"/>
              </a:lnSpc>
              <a:spcBef>
                <a:spcPts val="0"/>
              </a:spcBef>
              <a:spcAft>
                <a:spcPts val="0"/>
              </a:spcAft>
              <a:buClr>
                <a:schemeClr val="accent1"/>
              </a:buClr>
              <a:buSzPts val="2000"/>
              <a:buFont typeface="Calibri"/>
              <a:buChar char=" "/>
            </a:pPr>
            <a:r>
              <a:rPr b="0" i="0" lang="en-US" sz="2000" u="none">
                <a:solidFill>
                  <a:schemeClr val="dk1"/>
                </a:solidFill>
                <a:latin typeface="Tahoma"/>
                <a:ea typeface="Tahoma"/>
                <a:cs typeface="Tahoma"/>
                <a:sym typeface="Tahoma"/>
              </a:rPr>
              <a:t>Equality and Relational:</a:t>
            </a:r>
            <a:endParaRPr/>
          </a:p>
          <a:p>
            <a:pPr indent="0" lvl="0" marL="90487" marR="0" rtl="0" algn="l">
              <a:lnSpc>
                <a:spcPct val="90000"/>
              </a:lnSpc>
              <a:spcBef>
                <a:spcPts val="14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a:p>
            <a:pPr indent="-127000" lvl="0" marL="90487" marR="0" rtl="0" algn="l">
              <a:lnSpc>
                <a:spcPct val="90000"/>
              </a:lnSpc>
              <a:spcBef>
                <a:spcPts val="1400"/>
              </a:spcBef>
              <a:spcAft>
                <a:spcPts val="0"/>
              </a:spcAft>
              <a:buClr>
                <a:schemeClr val="accent1"/>
              </a:buClr>
              <a:buSzPts val="2000"/>
              <a:buFont typeface="Calibri"/>
              <a:buChar char=" "/>
            </a:pPr>
            <a:r>
              <a:rPr b="0" i="0" lang="en-US" sz="2000" u="none">
                <a:solidFill>
                  <a:srgbClr val="404040"/>
                </a:solidFill>
                <a:latin typeface="Calibri"/>
                <a:ea typeface="Calibri"/>
                <a:cs typeface="Calibri"/>
                <a:sym typeface="Calibri"/>
              </a:rPr>
              <a:t>These are used for comparison of the values of two operands. For example, checking if one operand is equal to the other operand or not, an operand is greater than the other operand or not etc.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1"/>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Operators (con’t)</a:t>
            </a:r>
            <a:endParaRPr/>
          </a:p>
        </p:txBody>
      </p:sp>
      <p:pic>
        <p:nvPicPr>
          <p:cNvPr id="401" name="Google Shape;401;p61"/>
          <p:cNvPicPr preferRelativeResize="0"/>
          <p:nvPr>
            <p:ph idx="1" type="body"/>
          </p:nvPr>
        </p:nvPicPr>
        <p:blipFill rotWithShape="1">
          <a:blip r:embed="rId3">
            <a:alphaModFix/>
          </a:blip>
          <a:srcRect b="0" l="0" r="0" t="0"/>
          <a:stretch/>
        </p:blipFill>
        <p:spPr>
          <a:xfrm>
            <a:off x="822325" y="2297112"/>
            <a:ext cx="7542212" cy="3121025"/>
          </a:xfrm>
          <a:prstGeom prst="rect">
            <a:avLst/>
          </a:prstGeom>
          <a:noFill/>
          <a:ln>
            <a:noFill/>
          </a:ln>
        </p:spPr>
      </p:pic>
      <p:sp>
        <p:nvSpPr>
          <p:cNvPr id="402" name="Google Shape;402;p61"/>
          <p:cNvSpPr txBox="1"/>
          <p:nvPr/>
        </p:nvSpPr>
        <p:spPr>
          <a:xfrm>
            <a:off x="180975" y="1793875"/>
            <a:ext cx="3581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Equality and Relational: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2"/>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000"/>
              <a:buFont typeface="Calibri"/>
              <a:buNone/>
            </a:pPr>
            <a:r>
              <a:rPr b="0" i="0" lang="en-US" sz="4000" u="none">
                <a:solidFill>
                  <a:srgbClr val="404040"/>
                </a:solidFill>
                <a:latin typeface="Calibri"/>
                <a:ea typeface="Calibri"/>
                <a:cs typeface="Calibri"/>
                <a:sym typeface="Calibri"/>
              </a:rPr>
              <a:t>Assignments</a:t>
            </a:r>
            <a:br>
              <a:rPr b="0" i="0" lang="en-US" sz="4000" u="none">
                <a:solidFill>
                  <a:srgbClr val="404040"/>
                </a:solidFill>
                <a:latin typeface="Calibri"/>
                <a:ea typeface="Calibri"/>
                <a:cs typeface="Calibri"/>
                <a:sym typeface="Calibri"/>
              </a:rPr>
            </a:br>
            <a:endParaRPr/>
          </a:p>
        </p:txBody>
      </p:sp>
      <p:sp>
        <p:nvSpPr>
          <p:cNvPr id="408" name="Google Shape;408;p62"/>
          <p:cNvSpPr txBox="1"/>
          <p:nvPr>
            <p:ph idx="1" type="body"/>
          </p:nvPr>
        </p:nvSpPr>
        <p:spPr>
          <a:xfrm>
            <a:off x="474662" y="1524000"/>
            <a:ext cx="7297737" cy="4267200"/>
          </a:xfrm>
          <a:prstGeom prst="rect">
            <a:avLst/>
          </a:prstGeom>
          <a:noFill/>
          <a:ln>
            <a:noFill/>
          </a:ln>
        </p:spPr>
        <p:txBody>
          <a:bodyPr anchorCtr="0" anchor="t" bIns="45700" lIns="0" spcFirstLastPara="1" rIns="0" wrap="square" tIns="45700">
            <a:noAutofit/>
          </a:bodyPr>
          <a:lstStyle/>
          <a:p>
            <a:pPr indent="-514350" lvl="0" marL="514350" marR="0" rtl="0" algn="l">
              <a:lnSpc>
                <a:spcPct val="90000"/>
              </a:lnSpc>
              <a:spcBef>
                <a:spcPts val="0"/>
              </a:spcBef>
              <a:spcAft>
                <a:spcPts val="0"/>
              </a:spcAft>
              <a:buClr>
                <a:schemeClr val="accent1"/>
              </a:buClr>
              <a:buSzPts val="2800"/>
              <a:buFont typeface="Noto Sans Symbols"/>
              <a:buAutoNum type="arabicPeriod"/>
            </a:pPr>
            <a:r>
              <a:rPr b="0" i="0" lang="en-US" sz="2800" u="none">
                <a:solidFill>
                  <a:srgbClr val="404040"/>
                </a:solidFill>
                <a:latin typeface="Calibri"/>
                <a:ea typeface="Calibri"/>
                <a:cs typeface="Calibri"/>
                <a:sym typeface="Calibri"/>
              </a:rPr>
              <a:t>Write a program that asks the user to enter two numbers, obtains them from the user and prints their sum, product, difference, quotient and remainder.</a:t>
            </a:r>
            <a:endParaRPr/>
          </a:p>
          <a:p>
            <a:pPr indent="-514350" lvl="0" marL="514350" marR="0" rtl="0" algn="l">
              <a:lnSpc>
                <a:spcPct val="90000"/>
              </a:lnSpc>
              <a:spcBef>
                <a:spcPts val="1200"/>
              </a:spcBef>
              <a:spcAft>
                <a:spcPts val="0"/>
              </a:spcAft>
              <a:buClr>
                <a:schemeClr val="accent1"/>
              </a:buClr>
              <a:buSzPts val="2800"/>
              <a:buFont typeface="Noto Sans Symbols"/>
              <a:buAutoNum type="arabicPeriod"/>
            </a:pPr>
            <a:r>
              <a:rPr b="0" i="0" lang="en-US" sz="2800" u="none">
                <a:solidFill>
                  <a:srgbClr val="404040"/>
                </a:solidFill>
                <a:latin typeface="Calibri"/>
                <a:ea typeface="Calibri"/>
                <a:cs typeface="Calibri"/>
                <a:sym typeface="Calibri"/>
              </a:rPr>
              <a:t>Write a program that reads in the radius of a circle and prints the circle’s diameter, circumference and area. Use the constant value 3.14159 for π. Perform each of these calculations inside the printf statement(s) and use the conversion specifier %f.</a:t>
            </a:r>
            <a:endParaRPr/>
          </a:p>
          <a:p>
            <a:pPr indent="-336550" lvl="0" marL="514350" marR="0" rtl="0" algn="l">
              <a:lnSpc>
                <a:spcPct val="90000"/>
              </a:lnSpc>
              <a:spcBef>
                <a:spcPts val="1200"/>
              </a:spcBef>
              <a:spcAft>
                <a:spcPts val="0"/>
              </a:spcAft>
              <a:buClr>
                <a:schemeClr val="accent1"/>
              </a:buClr>
              <a:buSzPts val="2800"/>
              <a:buFont typeface="Noto Sans Symbols"/>
              <a:buNone/>
            </a:pPr>
            <a:r>
              <a:t/>
            </a:r>
            <a:endParaRPr b="0" i="0" sz="2800" u="none">
              <a:solidFill>
                <a:srgbClr val="404040"/>
              </a:solidFill>
              <a:latin typeface="Calibri"/>
              <a:ea typeface="Calibri"/>
              <a:cs typeface="Calibri"/>
              <a:sym typeface="Calibri"/>
            </a:endParaRPr>
          </a:p>
          <a:p>
            <a:pPr indent="0" lvl="0" marL="90488" marR="0" rtl="0" algn="l">
              <a:lnSpc>
                <a:spcPct val="90000"/>
              </a:lnSpc>
              <a:spcBef>
                <a:spcPts val="12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3"/>
          <p:cNvSpPr txBox="1"/>
          <p:nvPr>
            <p:ph idx="1" type="body"/>
          </p:nvPr>
        </p:nvSpPr>
        <p:spPr>
          <a:xfrm>
            <a:off x="457200" y="228600"/>
            <a:ext cx="8229600" cy="6172200"/>
          </a:xfrm>
          <a:prstGeom prst="rect">
            <a:avLst/>
          </a:prstGeom>
          <a:noFill/>
          <a:ln>
            <a:noFill/>
          </a:ln>
        </p:spPr>
        <p:txBody>
          <a:bodyPr anchorCtr="0" anchor="t" bIns="45700" lIns="0" spcFirstLastPara="1" rIns="0" wrap="square" tIns="45700">
            <a:noAutofit/>
          </a:bodyPr>
          <a:lstStyle/>
          <a:p>
            <a:pPr indent="-514350" lvl="0" marL="514350" marR="0" rtl="0" algn="just">
              <a:lnSpc>
                <a:spcPct val="90000"/>
              </a:lnSpc>
              <a:spcBef>
                <a:spcPts val="0"/>
              </a:spcBef>
              <a:spcAft>
                <a:spcPts val="0"/>
              </a:spcAft>
              <a:buClr>
                <a:schemeClr val="accent1"/>
              </a:buClr>
              <a:buSzPts val="2400"/>
              <a:buFont typeface="Calibri"/>
              <a:buAutoNum type="arabicPeriod" startAt="3"/>
            </a:pPr>
            <a:r>
              <a:rPr b="0" i="0" lang="en-US" sz="2400" u="none">
                <a:solidFill>
                  <a:srgbClr val="404040"/>
                </a:solidFill>
                <a:latin typeface="Calibri"/>
                <a:ea typeface="Calibri"/>
                <a:cs typeface="Calibri"/>
                <a:sym typeface="Calibri"/>
              </a:rPr>
              <a:t>Write a program that prints the numbers 1 to 4 on the same line. Write the program using the following methods.</a:t>
            </a:r>
            <a:endParaRPr/>
          </a:p>
          <a:p>
            <a:pPr indent="-514350" lvl="0" marL="514350" marR="0" rtl="0" algn="l">
              <a:lnSpc>
                <a:spcPct val="90000"/>
              </a:lnSpc>
              <a:spcBef>
                <a:spcPts val="1200"/>
              </a:spcBef>
              <a:spcAft>
                <a:spcPts val="0"/>
              </a:spcAft>
              <a:buClr>
                <a:schemeClr val="accent1"/>
              </a:buClr>
              <a:buSzPts val="2400"/>
              <a:buFont typeface="Calibri"/>
              <a:buNone/>
            </a:pPr>
            <a:r>
              <a:rPr b="0" i="0" lang="en-US" sz="2400" u="none">
                <a:solidFill>
                  <a:srgbClr val="404040"/>
                </a:solidFill>
                <a:latin typeface="Calibri"/>
                <a:ea typeface="Calibri"/>
                <a:cs typeface="Calibri"/>
                <a:sym typeface="Calibri"/>
              </a:rPr>
              <a:t>	a) Using one printf statement with no conversion specifiers.</a:t>
            </a:r>
            <a:endParaRPr/>
          </a:p>
          <a:p>
            <a:pPr indent="-514350" lvl="0" marL="514350" marR="0" rtl="0" algn="l">
              <a:lnSpc>
                <a:spcPct val="90000"/>
              </a:lnSpc>
              <a:spcBef>
                <a:spcPts val="1200"/>
              </a:spcBef>
              <a:spcAft>
                <a:spcPts val="0"/>
              </a:spcAft>
              <a:buClr>
                <a:schemeClr val="accent1"/>
              </a:buClr>
              <a:buSzPts val="2400"/>
              <a:buFont typeface="Calibri"/>
              <a:buNone/>
            </a:pPr>
            <a:r>
              <a:rPr b="0" i="0" lang="en-US" sz="2400" u="none">
                <a:solidFill>
                  <a:srgbClr val="404040"/>
                </a:solidFill>
                <a:latin typeface="Calibri"/>
                <a:ea typeface="Calibri"/>
                <a:cs typeface="Calibri"/>
                <a:sym typeface="Calibri"/>
              </a:rPr>
              <a:t>	b) Using one printf statement with four conversion specifiers.</a:t>
            </a:r>
            <a:endParaRPr/>
          </a:p>
          <a:p>
            <a:pPr indent="-514350" lvl="0" marL="514350" marR="0" rtl="0" algn="l">
              <a:lnSpc>
                <a:spcPct val="90000"/>
              </a:lnSpc>
              <a:spcBef>
                <a:spcPts val="1200"/>
              </a:spcBef>
              <a:spcAft>
                <a:spcPts val="0"/>
              </a:spcAft>
              <a:buClr>
                <a:schemeClr val="accent1"/>
              </a:buClr>
              <a:buSzPts val="2400"/>
              <a:buFont typeface="Calibri"/>
              <a:buNone/>
            </a:pPr>
            <a:r>
              <a:rPr b="0" i="0" lang="en-US" sz="2400" u="none">
                <a:solidFill>
                  <a:srgbClr val="404040"/>
                </a:solidFill>
                <a:latin typeface="Calibri"/>
                <a:ea typeface="Calibri"/>
                <a:cs typeface="Calibri"/>
                <a:sym typeface="Calibri"/>
              </a:rPr>
              <a:t>	c) Using four printf statements.</a:t>
            </a:r>
            <a:endParaRPr/>
          </a:p>
          <a:p>
            <a:pPr indent="-514350" lvl="0" marL="514350" marR="0" rtl="0" algn="l">
              <a:lnSpc>
                <a:spcPct val="90000"/>
              </a:lnSpc>
              <a:spcBef>
                <a:spcPts val="1200"/>
              </a:spcBef>
              <a:spcAft>
                <a:spcPts val="0"/>
              </a:spcAft>
              <a:buClr>
                <a:schemeClr val="accent1"/>
              </a:buClr>
              <a:buSzPts val="2400"/>
              <a:buFont typeface="Calibri"/>
              <a:buNone/>
            </a:pPr>
            <a:r>
              <a:t/>
            </a:r>
            <a:endParaRPr b="0" i="0" sz="2400" u="none">
              <a:solidFill>
                <a:srgbClr val="404040"/>
              </a:solidFill>
              <a:latin typeface="Calibri"/>
              <a:ea typeface="Calibri"/>
              <a:cs typeface="Calibri"/>
              <a:sym typeface="Calibri"/>
            </a:endParaRPr>
          </a:p>
          <a:p>
            <a:pPr indent="-514350" lvl="0" marL="514350" marR="0" rtl="0" algn="just">
              <a:lnSpc>
                <a:spcPct val="90000"/>
              </a:lnSpc>
              <a:spcBef>
                <a:spcPts val="1200"/>
              </a:spcBef>
              <a:spcAft>
                <a:spcPts val="0"/>
              </a:spcAft>
              <a:buClr>
                <a:schemeClr val="accent1"/>
              </a:buClr>
              <a:buSzPts val="2400"/>
              <a:buFont typeface="Calibri"/>
              <a:buNone/>
            </a:pPr>
            <a:r>
              <a:rPr b="0" i="0" lang="en-US" sz="2400" u="none">
                <a:solidFill>
                  <a:srgbClr val="F7CE9D"/>
                </a:solidFill>
                <a:latin typeface="Calibri"/>
                <a:ea typeface="Calibri"/>
                <a:cs typeface="Calibri"/>
                <a:sym typeface="Calibri"/>
              </a:rPr>
              <a:t>4. </a:t>
            </a:r>
            <a:r>
              <a:rPr b="0" i="0" lang="en-US" sz="2400" u="none">
                <a:solidFill>
                  <a:srgbClr val="404040"/>
                </a:solidFill>
                <a:latin typeface="Calibri"/>
                <a:ea typeface="Calibri"/>
                <a:cs typeface="Calibri"/>
                <a:sym typeface="Calibri"/>
              </a:rPr>
              <a:t>Write a program that prints the following shapes with asterisks.</a:t>
            </a:r>
            <a:endParaRPr/>
          </a:p>
          <a:p>
            <a:pPr indent="-336550" lvl="0" marL="514350" marR="0" rtl="0" algn="just">
              <a:lnSpc>
                <a:spcPct val="90000"/>
              </a:lnSpc>
              <a:spcBef>
                <a:spcPts val="12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a:p>
            <a:pPr indent="-336550" lvl="0" marL="514350" marR="0" rtl="0" algn="just">
              <a:lnSpc>
                <a:spcPct val="90000"/>
              </a:lnSpc>
              <a:spcBef>
                <a:spcPts val="12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a:p>
            <a:pPr indent="-336550" lvl="0" marL="514350" marR="0" rtl="0" algn="just">
              <a:lnSpc>
                <a:spcPct val="90000"/>
              </a:lnSpc>
              <a:spcBef>
                <a:spcPts val="12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a:p>
            <a:pPr indent="-336550" lvl="0" marL="514350" marR="0" rtl="0" algn="just">
              <a:lnSpc>
                <a:spcPct val="90000"/>
              </a:lnSpc>
              <a:spcBef>
                <a:spcPts val="12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a:p>
            <a:pPr indent="-514350" lvl="0" marL="514350" marR="0" rtl="0" algn="l">
              <a:lnSpc>
                <a:spcPct val="90000"/>
              </a:lnSpc>
              <a:spcBef>
                <a:spcPts val="12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a:p>
            <a:pPr indent="0" lvl="0" marL="90488" marR="0" rtl="0" algn="l">
              <a:lnSpc>
                <a:spcPct val="90000"/>
              </a:lnSpc>
              <a:spcBef>
                <a:spcPts val="1200"/>
              </a:spcBef>
              <a:spcAft>
                <a:spcPts val="0"/>
              </a:spcAft>
              <a:buClr>
                <a:schemeClr val="accent1"/>
              </a:buClr>
              <a:buSzPts val="2800"/>
              <a:buFont typeface="Calibri"/>
              <a:buNone/>
            </a:pPr>
            <a:r>
              <a:t/>
            </a:r>
            <a:endParaRPr b="0" i="0" sz="2800" u="none">
              <a:solidFill>
                <a:srgbClr val="404040"/>
              </a:solidFill>
              <a:latin typeface="Calibri"/>
              <a:ea typeface="Calibri"/>
              <a:cs typeface="Calibri"/>
              <a:sym typeface="Calibri"/>
            </a:endParaRPr>
          </a:p>
        </p:txBody>
      </p:sp>
      <p:pic>
        <p:nvPicPr>
          <p:cNvPr id="414" name="Google Shape;414;p63"/>
          <p:cNvPicPr preferRelativeResize="0"/>
          <p:nvPr/>
        </p:nvPicPr>
        <p:blipFill rotWithShape="1">
          <a:blip r:embed="rId3">
            <a:alphaModFix/>
          </a:blip>
          <a:srcRect b="0" l="0" r="0" t="0"/>
          <a:stretch/>
        </p:blipFill>
        <p:spPr>
          <a:xfrm>
            <a:off x="1143000" y="4114800"/>
            <a:ext cx="7029450" cy="1571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4"/>
          <p:cNvSpPr txBox="1"/>
          <p:nvPr>
            <p:ph type="ctrTitle"/>
          </p:nvPr>
        </p:nvSpPr>
        <p:spPr>
          <a:xfrm>
            <a:off x="822325" y="758825"/>
            <a:ext cx="7543800" cy="3565525"/>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262626"/>
              </a:buClr>
              <a:buSzPts val="8000"/>
              <a:buFont typeface="Calibri"/>
              <a:buNone/>
            </a:pPr>
            <a:r>
              <a:rPr b="0" i="0" lang="en-US" sz="8000" u="none">
                <a:solidFill>
                  <a:srgbClr val="262626"/>
                </a:solidFill>
                <a:latin typeface="Calibri"/>
                <a:ea typeface="Calibri"/>
                <a:cs typeface="Calibri"/>
                <a:sym typeface="Calibri"/>
              </a:rPr>
              <a:t>End of Lecture</a:t>
            </a:r>
            <a:endParaRPr/>
          </a:p>
        </p:txBody>
      </p:sp>
      <p:sp>
        <p:nvSpPr>
          <p:cNvPr id="420" name="Google Shape;420;p64"/>
          <p:cNvSpPr txBox="1"/>
          <p:nvPr>
            <p:ph idx="1" type="subTitle"/>
          </p:nvPr>
        </p:nvSpPr>
        <p:spPr>
          <a:xfrm>
            <a:off x="825500" y="4456112"/>
            <a:ext cx="7543800" cy="114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b="0" i="0" lang="en-US" sz="2400" u="none">
                <a:solidFill>
                  <a:schemeClr val="dk2"/>
                </a:solidFill>
                <a:latin typeface="Calibri"/>
                <a:ea typeface="Calibri"/>
                <a:cs typeface="Calibri"/>
                <a:sym typeface="Calibri"/>
              </a:rPr>
              <a:t>ANY QUESTION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Writing C Program</a:t>
            </a:r>
            <a:endParaRPr/>
          </a:p>
        </p:txBody>
      </p:sp>
      <p:sp>
        <p:nvSpPr>
          <p:cNvPr id="172" name="Google Shape;172;p24"/>
          <p:cNvSpPr txBox="1"/>
          <p:nvPr>
            <p:ph idx="1" type="body"/>
          </p:nvPr>
        </p:nvSpPr>
        <p:spPr>
          <a:xfrm>
            <a:off x="644525" y="1676400"/>
            <a:ext cx="7086600" cy="3881437"/>
          </a:xfrm>
          <a:prstGeom prst="rect">
            <a:avLst/>
          </a:prstGeom>
          <a:noFill/>
          <a:ln>
            <a:noFill/>
          </a:ln>
        </p:spPr>
        <p:txBody>
          <a:bodyPr anchorCtr="0" anchor="t" bIns="45700" lIns="0" spcFirstLastPara="1" rIns="0" wrap="square" tIns="45700">
            <a:noAutofit/>
          </a:bodyPr>
          <a:lstStyle/>
          <a:p>
            <a:pPr indent="-139700" lvl="0" marL="90487" marR="0" rtl="0" algn="l">
              <a:lnSpc>
                <a:spcPct val="90000"/>
              </a:lnSpc>
              <a:spcBef>
                <a:spcPts val="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A programmer uses a text editor to create or modify files containing C code.</a:t>
            </a:r>
            <a:endParaRPr/>
          </a:p>
          <a:p>
            <a:pPr indent="-139700" lvl="0" marL="90487" marR="0" rtl="0" algn="l">
              <a:lnSpc>
                <a:spcPct val="90000"/>
              </a:lnSpc>
              <a:spcBef>
                <a:spcPts val="13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Code is also known as source code.</a:t>
            </a:r>
            <a:endParaRPr/>
          </a:p>
          <a:p>
            <a:pPr indent="-139700" lvl="0" marL="90487" marR="0" rtl="0" algn="l">
              <a:lnSpc>
                <a:spcPct val="90000"/>
              </a:lnSpc>
              <a:spcBef>
                <a:spcPts val="13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A file containing source code is called a source file.</a:t>
            </a:r>
            <a:endParaRPr/>
          </a:p>
          <a:p>
            <a:pPr indent="-139700" lvl="0" marL="90487" marR="0" rtl="0" algn="l">
              <a:lnSpc>
                <a:spcPct val="90000"/>
              </a:lnSpc>
              <a:spcBef>
                <a:spcPts val="1300"/>
              </a:spcBef>
              <a:spcAft>
                <a:spcPts val="0"/>
              </a:spcAft>
              <a:buClr>
                <a:schemeClr val="accent1"/>
              </a:buClr>
              <a:buSzPts val="2200"/>
              <a:buFont typeface="Noto Sans Symbols"/>
              <a:buChar char="▪"/>
            </a:pPr>
            <a:r>
              <a:rPr b="0" i="0" lang="en-US" sz="2200" u="none">
                <a:solidFill>
                  <a:srgbClr val="404040"/>
                </a:solidFill>
                <a:latin typeface="Calibri"/>
                <a:ea typeface="Calibri"/>
                <a:cs typeface="Calibri"/>
                <a:sym typeface="Calibri"/>
              </a:rPr>
              <a:t>After a C source file has been created, the programmer must invoke the C compiler before the program can be executed (run).</a:t>
            </a:r>
            <a:endParaRPr/>
          </a:p>
          <a:p>
            <a:pPr indent="0" lvl="0" marL="90488" marR="0" rtl="0" algn="l">
              <a:lnSpc>
                <a:spcPct val="90000"/>
              </a:lnSpc>
              <a:spcBef>
                <a:spcPts val="1400"/>
              </a:spcBef>
              <a:spcAft>
                <a:spcPts val="0"/>
              </a:spcAft>
              <a:buClr>
                <a:schemeClr val="accent1"/>
              </a:buClr>
              <a:buSzPts val="2200"/>
              <a:buFont typeface="Calibri"/>
              <a:buNone/>
            </a:pPr>
            <a:r>
              <a:t/>
            </a:r>
            <a:endParaRPr b="0" i="0" sz="2200" u="none">
              <a:solidFill>
                <a:srgbClr val="40404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3 Stages of Compilation</a:t>
            </a:r>
            <a:endParaRPr/>
          </a:p>
        </p:txBody>
      </p:sp>
      <p:sp>
        <p:nvSpPr>
          <p:cNvPr id="178" name="Google Shape;178;p25"/>
          <p:cNvSpPr txBox="1"/>
          <p:nvPr>
            <p:ph idx="1" type="body"/>
          </p:nvPr>
        </p:nvSpPr>
        <p:spPr>
          <a:xfrm>
            <a:off x="533400" y="1905000"/>
            <a:ext cx="7070725" cy="3881437"/>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200"/>
              <a:buFont typeface="Calibri"/>
              <a:buNone/>
            </a:pPr>
            <a:r>
              <a:rPr b="0" i="0" lang="en-US" sz="2200" u="none">
                <a:solidFill>
                  <a:srgbClr val="404040"/>
                </a:solidFill>
                <a:latin typeface="Calibri"/>
                <a:ea typeface="Calibri"/>
                <a:cs typeface="Calibri"/>
                <a:sym typeface="Calibri"/>
              </a:rPr>
              <a:t>Stage 1: Preprocessing</a:t>
            </a:r>
            <a:endParaRPr/>
          </a:p>
          <a:p>
            <a:pPr indent="-90487" lvl="0" marL="90487" marR="0" rtl="0" algn="l">
              <a:lnSpc>
                <a:spcPct val="90000"/>
              </a:lnSpc>
              <a:spcBef>
                <a:spcPts val="1400"/>
              </a:spcBef>
              <a:spcAft>
                <a:spcPts val="0"/>
              </a:spcAft>
              <a:buClr>
                <a:schemeClr val="accent1"/>
              </a:buClr>
              <a:buSzPts val="2200"/>
              <a:buFont typeface="Calibri"/>
              <a:buNone/>
            </a:pPr>
            <a:r>
              <a:t/>
            </a:r>
            <a:endParaRPr b="0" i="0" sz="2200" u="none">
              <a:solidFill>
                <a:srgbClr val="404040"/>
              </a:solidFill>
              <a:latin typeface="Calibri"/>
              <a:ea typeface="Calibri"/>
              <a:cs typeface="Calibri"/>
              <a:sym typeface="Calibri"/>
            </a:endParaRPr>
          </a:p>
          <a:p>
            <a:pPr indent="-182561" lvl="1" marL="382587" marR="0" rtl="0" algn="l">
              <a:lnSpc>
                <a:spcPct val="90000"/>
              </a:lnSpc>
              <a:spcBef>
                <a:spcPts val="400"/>
              </a:spcBef>
              <a:spcAft>
                <a:spcPts val="0"/>
              </a:spcAft>
              <a:buClr>
                <a:schemeClr val="dk1"/>
              </a:buClr>
              <a:buSzPts val="1650"/>
              <a:buFont typeface="Calibri"/>
              <a:buChar char="•"/>
            </a:pPr>
            <a:r>
              <a:rPr b="0" i="0" lang="en-US" sz="2200" u="none" cap="none" strike="noStrike">
                <a:solidFill>
                  <a:srgbClr val="404040"/>
                </a:solidFill>
                <a:latin typeface="Calibri"/>
                <a:ea typeface="Calibri"/>
                <a:cs typeface="Calibri"/>
                <a:sym typeface="Calibri"/>
              </a:rPr>
              <a:t>Performed by a program called the preprocessor </a:t>
            </a:r>
            <a:endParaRPr/>
          </a:p>
          <a:p>
            <a:pPr indent="-182561" lvl="1" marL="382587" marR="0" rtl="0" algn="l">
              <a:lnSpc>
                <a:spcPct val="90000"/>
              </a:lnSpc>
              <a:spcBef>
                <a:spcPts val="600"/>
              </a:spcBef>
              <a:spcAft>
                <a:spcPts val="0"/>
              </a:spcAft>
              <a:buClr>
                <a:schemeClr val="dk1"/>
              </a:buClr>
              <a:buSzPts val="1650"/>
              <a:buFont typeface="Calibri"/>
              <a:buChar char="•"/>
            </a:pPr>
            <a:r>
              <a:rPr b="0" i="0" lang="en-US" sz="2200" u="none" cap="none" strike="noStrike">
                <a:solidFill>
                  <a:srgbClr val="404040"/>
                </a:solidFill>
                <a:latin typeface="Calibri"/>
                <a:ea typeface="Calibri"/>
                <a:cs typeface="Calibri"/>
                <a:sym typeface="Calibri"/>
              </a:rPr>
              <a:t>Modifies the source code (in RAM) according to preprocessor directives (preprocessor commands) embedded in the source code</a:t>
            </a:r>
            <a:endParaRPr/>
          </a:p>
          <a:p>
            <a:pPr indent="-182561" lvl="1" marL="382587" marR="0" rtl="0" algn="l">
              <a:lnSpc>
                <a:spcPct val="90000"/>
              </a:lnSpc>
              <a:spcBef>
                <a:spcPts val="1500"/>
              </a:spcBef>
              <a:spcAft>
                <a:spcPts val="0"/>
              </a:spcAft>
              <a:buClr>
                <a:schemeClr val="dk1"/>
              </a:buClr>
              <a:buSzPts val="2200"/>
              <a:buFont typeface="Calibri"/>
              <a:buChar char="•"/>
            </a:pPr>
            <a:r>
              <a:rPr b="0" i="0" lang="en-US" sz="2200" u="none" cap="none" strike="noStrike">
                <a:solidFill>
                  <a:srgbClr val="404040"/>
                </a:solidFill>
                <a:latin typeface="Calibri"/>
                <a:ea typeface="Calibri"/>
                <a:cs typeface="Calibri"/>
                <a:sym typeface="Calibri"/>
              </a:rPr>
              <a:t>skips comments and  white space from the code</a:t>
            </a:r>
            <a:endParaRPr/>
          </a:p>
          <a:p>
            <a:pPr indent="0" lvl="0" marL="90488" marR="0" rtl="0" algn="l">
              <a:lnSpc>
                <a:spcPct val="90000"/>
              </a:lnSpc>
              <a:spcBef>
                <a:spcPts val="1600"/>
              </a:spcBef>
              <a:spcAft>
                <a:spcPts val="0"/>
              </a:spcAft>
              <a:buClr>
                <a:schemeClr val="accent1"/>
              </a:buClr>
              <a:buSzPts val="2200"/>
              <a:buFont typeface="Calibri"/>
              <a:buNone/>
            </a:pPr>
            <a:r>
              <a:t/>
            </a:r>
            <a:endParaRPr b="0" i="0" sz="2200" u="none" cap="none" strike="noStrike">
              <a:solidFill>
                <a:srgbClr val="40404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3 Stages of Compilation (con’t)</a:t>
            </a:r>
            <a:endParaRPr/>
          </a:p>
        </p:txBody>
      </p:sp>
      <p:sp>
        <p:nvSpPr>
          <p:cNvPr id="184" name="Google Shape;184;p26"/>
          <p:cNvSpPr txBox="1"/>
          <p:nvPr>
            <p:ph idx="1" type="body"/>
          </p:nvPr>
        </p:nvSpPr>
        <p:spPr>
          <a:xfrm>
            <a:off x="304800" y="1966912"/>
            <a:ext cx="7162800" cy="3881437"/>
          </a:xfrm>
          <a:prstGeom prst="rect">
            <a:avLst/>
          </a:prstGeom>
          <a:noFill/>
          <a:ln>
            <a:noFill/>
          </a:ln>
        </p:spPr>
        <p:txBody>
          <a:bodyPr anchorCtr="0" anchor="t" bIns="45700" lIns="0" spcFirstLastPara="1" rIns="0" wrap="square" tIns="45700">
            <a:noAutofit/>
          </a:bodyPr>
          <a:lstStyle/>
          <a:p>
            <a:pPr indent="-90487" lvl="0" marL="90487" marR="0" rtl="0" algn="l">
              <a:lnSpc>
                <a:spcPct val="80000"/>
              </a:lnSpc>
              <a:spcBef>
                <a:spcPts val="0"/>
              </a:spcBef>
              <a:spcAft>
                <a:spcPts val="0"/>
              </a:spcAft>
              <a:buClr>
                <a:schemeClr val="accent1"/>
              </a:buClr>
              <a:buSzPts val="2000"/>
              <a:buFont typeface="Calibri"/>
              <a:buNone/>
            </a:pPr>
            <a:r>
              <a:rPr b="0" i="0" lang="en-US" sz="2000" u="none">
                <a:solidFill>
                  <a:srgbClr val="404040"/>
                </a:solidFill>
                <a:latin typeface="Calibri"/>
                <a:ea typeface="Calibri"/>
                <a:cs typeface="Calibri"/>
                <a:sym typeface="Calibri"/>
              </a:rPr>
              <a:t>     Stage 2: Compilation</a:t>
            </a:r>
            <a:endParaRPr/>
          </a:p>
          <a:p>
            <a:pPr indent="-90487" lvl="0" marL="90487" marR="0" rtl="0" algn="l">
              <a:lnSpc>
                <a:spcPct val="80000"/>
              </a:lnSpc>
              <a:spcBef>
                <a:spcPts val="1400"/>
              </a:spcBef>
              <a:spcAft>
                <a:spcPts val="0"/>
              </a:spcAft>
              <a:buClr>
                <a:schemeClr val="accent1"/>
              </a:buClr>
              <a:buSzPts val="2000"/>
              <a:buFont typeface="Calibri"/>
              <a:buNone/>
            </a:pPr>
            <a:r>
              <a:t/>
            </a:r>
            <a:endParaRPr b="0" i="0" sz="2000" u="none">
              <a:solidFill>
                <a:srgbClr val="404040"/>
              </a:solidFill>
              <a:latin typeface="Calibri"/>
              <a:ea typeface="Calibri"/>
              <a:cs typeface="Calibri"/>
              <a:sym typeface="Calibri"/>
            </a:endParaRPr>
          </a:p>
          <a:p>
            <a:pPr indent="-182561" lvl="1" marL="382587" marR="0" rtl="0" algn="l">
              <a:lnSpc>
                <a:spcPct val="80000"/>
              </a:lnSpc>
              <a:spcBef>
                <a:spcPts val="400"/>
              </a:spcBef>
              <a:spcAft>
                <a:spcPts val="0"/>
              </a:spcAft>
              <a:buClr>
                <a:schemeClr val="dk1"/>
              </a:buClr>
              <a:buSzPts val="2000"/>
              <a:buFont typeface="Calibri"/>
              <a:buChar char="•"/>
            </a:pPr>
            <a:r>
              <a:rPr b="0" i="0" lang="en-US" sz="2000" u="none" cap="none" strike="noStrike">
                <a:solidFill>
                  <a:srgbClr val="404040"/>
                </a:solidFill>
                <a:latin typeface="Calibri"/>
                <a:ea typeface="Calibri"/>
                <a:cs typeface="Calibri"/>
                <a:sym typeface="Calibri"/>
              </a:rPr>
              <a:t>Performed by a program called the compiler</a:t>
            </a:r>
            <a:endParaRPr/>
          </a:p>
          <a:p>
            <a:pPr indent="-182561" lvl="1" marL="382587" marR="0" rtl="0" algn="l">
              <a:lnSpc>
                <a:spcPct val="80000"/>
              </a:lnSpc>
              <a:spcBef>
                <a:spcPts val="600"/>
              </a:spcBef>
              <a:spcAft>
                <a:spcPts val="0"/>
              </a:spcAft>
              <a:buClr>
                <a:schemeClr val="dk1"/>
              </a:buClr>
              <a:buSzPts val="2000"/>
              <a:buFont typeface="Calibri"/>
              <a:buChar char="•"/>
            </a:pPr>
            <a:r>
              <a:rPr b="0" i="0" lang="en-US" sz="2000" u="none" cap="none" strike="noStrike">
                <a:solidFill>
                  <a:srgbClr val="404040"/>
                </a:solidFill>
                <a:latin typeface="Calibri"/>
                <a:ea typeface="Calibri"/>
                <a:cs typeface="Calibri"/>
                <a:sym typeface="Calibri"/>
              </a:rPr>
              <a:t>Translates the preprocessor-modified source code into object code (machine code)</a:t>
            </a:r>
            <a:endParaRPr/>
          </a:p>
          <a:p>
            <a:pPr indent="-182561" lvl="1" marL="382587" marR="0" rtl="0" algn="l">
              <a:lnSpc>
                <a:spcPct val="80000"/>
              </a:lnSpc>
              <a:spcBef>
                <a:spcPts val="600"/>
              </a:spcBef>
              <a:spcAft>
                <a:spcPts val="0"/>
              </a:spcAft>
              <a:buClr>
                <a:schemeClr val="dk1"/>
              </a:buClr>
              <a:buSzPts val="2000"/>
              <a:buFont typeface="Calibri"/>
              <a:buChar char="•"/>
            </a:pPr>
            <a:r>
              <a:rPr b="0" i="0" lang="en-US" sz="2000" u="none" cap="none" strike="noStrike">
                <a:solidFill>
                  <a:srgbClr val="404040"/>
                </a:solidFill>
                <a:latin typeface="Calibri"/>
                <a:ea typeface="Calibri"/>
                <a:cs typeface="Calibri"/>
                <a:sym typeface="Calibri"/>
              </a:rPr>
              <a:t>Checks for syntax errors and warnings</a:t>
            </a:r>
            <a:endParaRPr/>
          </a:p>
          <a:p>
            <a:pPr indent="-182561" lvl="1" marL="382587" marR="0" rtl="0" algn="l">
              <a:lnSpc>
                <a:spcPct val="80000"/>
              </a:lnSpc>
              <a:spcBef>
                <a:spcPts val="600"/>
              </a:spcBef>
              <a:spcAft>
                <a:spcPts val="0"/>
              </a:spcAft>
              <a:buClr>
                <a:schemeClr val="dk1"/>
              </a:buClr>
              <a:buSzPts val="2000"/>
              <a:buFont typeface="Calibri"/>
              <a:buChar char="•"/>
            </a:pPr>
            <a:r>
              <a:rPr b="0" i="0" lang="en-US" sz="2000" u="none" cap="none" strike="noStrike">
                <a:solidFill>
                  <a:srgbClr val="404040"/>
                </a:solidFill>
                <a:latin typeface="Calibri"/>
                <a:ea typeface="Calibri"/>
                <a:cs typeface="Calibri"/>
                <a:sym typeface="Calibri"/>
              </a:rPr>
              <a:t>Saves the object code to a disk file, if instructed to do so (we will not do this).</a:t>
            </a:r>
            <a:endParaRPr/>
          </a:p>
          <a:p>
            <a:pPr indent="-182562" lvl="2" marL="566737" marR="0" rtl="0" algn="l">
              <a:lnSpc>
                <a:spcPct val="80000"/>
              </a:lnSpc>
              <a:spcBef>
                <a:spcPts val="600"/>
              </a:spcBef>
              <a:spcAft>
                <a:spcPts val="0"/>
              </a:spcAft>
              <a:buClr>
                <a:schemeClr val="dk1"/>
              </a:buClr>
              <a:buSzPts val="2000"/>
              <a:buFont typeface="Calibri"/>
              <a:buChar char="•"/>
            </a:pPr>
            <a:r>
              <a:rPr b="0" i="0" lang="en-US" sz="2000" u="none" cap="none" strike="noStrike">
                <a:solidFill>
                  <a:srgbClr val="404040"/>
                </a:solidFill>
                <a:latin typeface="Calibri"/>
                <a:ea typeface="Calibri"/>
                <a:cs typeface="Calibri"/>
                <a:sym typeface="Calibri"/>
              </a:rPr>
              <a:t>If any compiler errors are received, no object code file will be generated.</a:t>
            </a:r>
            <a:endParaRPr/>
          </a:p>
          <a:p>
            <a:pPr indent="-182562" lvl="2" marL="566737" marR="0" rtl="0" algn="l">
              <a:lnSpc>
                <a:spcPct val="80000"/>
              </a:lnSpc>
              <a:spcBef>
                <a:spcPts val="600"/>
              </a:spcBef>
              <a:spcAft>
                <a:spcPts val="0"/>
              </a:spcAft>
              <a:buClr>
                <a:schemeClr val="dk1"/>
              </a:buClr>
              <a:buSzPts val="2000"/>
              <a:buFont typeface="Calibri"/>
              <a:buChar char="•"/>
            </a:pPr>
            <a:r>
              <a:rPr b="0" i="0" lang="en-US" sz="2000" u="none" cap="none" strike="noStrike">
                <a:solidFill>
                  <a:srgbClr val="404040"/>
                </a:solidFill>
                <a:latin typeface="Calibri"/>
                <a:ea typeface="Calibri"/>
                <a:cs typeface="Calibri"/>
                <a:sym typeface="Calibri"/>
              </a:rPr>
              <a:t>An object code file will be generated if only warnings, not errors, are received.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822325" y="287337"/>
            <a:ext cx="7543800" cy="144938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3 Stages of Compilation (con’t)</a:t>
            </a:r>
            <a:endParaRPr/>
          </a:p>
        </p:txBody>
      </p:sp>
      <p:sp>
        <p:nvSpPr>
          <p:cNvPr id="190" name="Google Shape;190;p27"/>
          <p:cNvSpPr txBox="1"/>
          <p:nvPr>
            <p:ph idx="1" type="body"/>
          </p:nvPr>
        </p:nvSpPr>
        <p:spPr>
          <a:xfrm>
            <a:off x="822325" y="1846262"/>
            <a:ext cx="754380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800"/>
              <a:buFont typeface="Calibri"/>
              <a:buNone/>
            </a:pPr>
            <a:r>
              <a:rPr b="0" i="0" lang="en-US" sz="2800" u="none">
                <a:solidFill>
                  <a:srgbClr val="404040"/>
                </a:solidFill>
                <a:latin typeface="Calibri"/>
                <a:ea typeface="Calibri"/>
                <a:cs typeface="Calibri"/>
                <a:sym typeface="Calibri"/>
              </a:rPr>
              <a:t>Stage 3: </a:t>
            </a:r>
            <a:r>
              <a:rPr b="1" i="0" lang="en-US" sz="2800" u="none">
                <a:solidFill>
                  <a:srgbClr val="404040"/>
                </a:solidFill>
                <a:latin typeface="Calibri"/>
                <a:ea typeface="Calibri"/>
                <a:cs typeface="Calibri"/>
                <a:sym typeface="Calibri"/>
              </a:rPr>
              <a:t>Linking</a:t>
            </a:r>
            <a:endParaRPr/>
          </a:p>
          <a:p>
            <a:pPr indent="-90487" lvl="0" marL="90487" marR="0" rtl="0" algn="l">
              <a:lnSpc>
                <a:spcPct val="90000"/>
              </a:lnSpc>
              <a:spcBef>
                <a:spcPts val="1200"/>
              </a:spcBef>
              <a:spcAft>
                <a:spcPts val="0"/>
              </a:spcAft>
              <a:buClr>
                <a:schemeClr val="accent1"/>
              </a:buClr>
              <a:buSzPts val="1000"/>
              <a:buFont typeface="Calibri"/>
              <a:buNone/>
            </a:pPr>
            <a:r>
              <a:t/>
            </a:r>
            <a:endParaRPr b="1" i="0" sz="1000" u="none">
              <a:solidFill>
                <a:srgbClr val="404040"/>
              </a:solidFill>
              <a:latin typeface="Calibri"/>
              <a:ea typeface="Calibri"/>
              <a:cs typeface="Calibri"/>
              <a:sym typeface="Calibri"/>
            </a:endParaRPr>
          </a:p>
          <a:p>
            <a:pPr indent="-182561" lvl="1" marL="382587" marR="0" rtl="0" algn="l">
              <a:lnSpc>
                <a:spcPct val="90000"/>
              </a:lnSpc>
              <a:spcBef>
                <a:spcPts val="200"/>
              </a:spcBef>
              <a:spcAft>
                <a:spcPts val="0"/>
              </a:spcAft>
              <a:buClr>
                <a:schemeClr val="dk1"/>
              </a:buClr>
              <a:buSzPts val="2400"/>
              <a:buFont typeface="Calibri"/>
              <a:buChar char="•"/>
            </a:pPr>
            <a:r>
              <a:rPr b="0" i="0" lang="en-US" sz="2400" u="none" cap="none" strike="noStrike">
                <a:solidFill>
                  <a:srgbClr val="404040"/>
                </a:solidFill>
                <a:latin typeface="Calibri"/>
                <a:ea typeface="Calibri"/>
                <a:cs typeface="Calibri"/>
                <a:sym typeface="Calibri"/>
              </a:rPr>
              <a:t>Combines the program object code with other object code to produce the executable file.</a:t>
            </a:r>
            <a:endParaRPr/>
          </a:p>
          <a:p>
            <a:pPr indent="-182561" lvl="1" marL="382587" marR="0" rtl="0" algn="l">
              <a:lnSpc>
                <a:spcPct val="90000"/>
              </a:lnSpc>
              <a:spcBef>
                <a:spcPts val="200"/>
              </a:spcBef>
              <a:spcAft>
                <a:spcPts val="0"/>
              </a:spcAft>
              <a:buClr>
                <a:schemeClr val="dk1"/>
              </a:buClr>
              <a:buSzPts val="2400"/>
              <a:buFont typeface="Calibri"/>
              <a:buChar char="•"/>
            </a:pPr>
            <a:r>
              <a:rPr b="0" i="0" lang="en-US" sz="2400" u="none" cap="none" strike="noStrike">
                <a:solidFill>
                  <a:srgbClr val="404040"/>
                </a:solidFill>
                <a:latin typeface="Calibri"/>
                <a:ea typeface="Calibri"/>
                <a:cs typeface="Calibri"/>
                <a:sym typeface="Calibri"/>
              </a:rPr>
              <a:t>The other object code can come from the </a:t>
            </a:r>
            <a:r>
              <a:rPr b="1" i="0" lang="en-US" sz="2400" u="none" cap="none" strike="noStrike">
                <a:solidFill>
                  <a:srgbClr val="404040"/>
                </a:solidFill>
                <a:latin typeface="Calibri"/>
                <a:ea typeface="Calibri"/>
                <a:cs typeface="Calibri"/>
                <a:sym typeface="Calibri"/>
              </a:rPr>
              <a:t>Run-Time Library</a:t>
            </a:r>
            <a:r>
              <a:rPr b="0" i="0" lang="en-US" sz="2400" u="none" cap="none" strike="noStrike">
                <a:solidFill>
                  <a:srgbClr val="404040"/>
                </a:solidFill>
                <a:latin typeface="Calibri"/>
                <a:ea typeface="Calibri"/>
                <a:cs typeface="Calibri"/>
                <a:sym typeface="Calibri"/>
              </a:rPr>
              <a:t>, other libraries, or object files that you have created.</a:t>
            </a:r>
            <a:endParaRPr/>
          </a:p>
          <a:p>
            <a:pPr indent="-182561" lvl="1" marL="382587" marR="0" rtl="0" algn="l">
              <a:lnSpc>
                <a:spcPct val="90000"/>
              </a:lnSpc>
              <a:spcBef>
                <a:spcPts val="200"/>
              </a:spcBef>
              <a:spcAft>
                <a:spcPts val="0"/>
              </a:spcAft>
              <a:buClr>
                <a:schemeClr val="dk1"/>
              </a:buClr>
              <a:buSzPts val="2400"/>
              <a:buFont typeface="Calibri"/>
              <a:buChar char="•"/>
            </a:pPr>
            <a:r>
              <a:rPr b="0" i="0" lang="en-US" sz="2400" u="none" cap="none" strike="noStrike">
                <a:solidFill>
                  <a:srgbClr val="404040"/>
                </a:solidFill>
                <a:latin typeface="Calibri"/>
                <a:ea typeface="Calibri"/>
                <a:cs typeface="Calibri"/>
                <a:sym typeface="Calibri"/>
              </a:rPr>
              <a:t>Saves the executable code to a disk file.  </a:t>
            </a:r>
            <a:endParaRPr/>
          </a:p>
          <a:p>
            <a:pPr indent="-182562" lvl="2" marL="566737" marR="0" rtl="0" algn="l">
              <a:lnSpc>
                <a:spcPct val="90000"/>
              </a:lnSpc>
              <a:spcBef>
                <a:spcPts val="200"/>
              </a:spcBef>
              <a:spcAft>
                <a:spcPts val="0"/>
              </a:spcAft>
              <a:buClr>
                <a:schemeClr val="dk1"/>
              </a:buClr>
              <a:buSzPts val="2000"/>
              <a:buFont typeface="Calibri"/>
              <a:buChar char="•"/>
            </a:pPr>
            <a:r>
              <a:rPr b="0" i="0" lang="en-US" sz="2000" u="none" cap="none" strike="noStrike">
                <a:solidFill>
                  <a:srgbClr val="404040"/>
                </a:solidFill>
                <a:latin typeface="Calibri"/>
                <a:ea typeface="Calibri"/>
                <a:cs typeface="Calibri"/>
                <a:sym typeface="Calibri"/>
              </a:rPr>
              <a:t>If any linker errors are received, no executable file will be generated.</a:t>
            </a:r>
            <a:endParaRPr/>
          </a:p>
          <a:p>
            <a:pPr indent="0" lvl="0" marL="90488" marR="0" rtl="0" algn="l">
              <a:lnSpc>
                <a:spcPct val="90000"/>
              </a:lnSpc>
              <a:spcBef>
                <a:spcPts val="1200"/>
              </a:spcBef>
              <a:spcAft>
                <a:spcPts val="0"/>
              </a:spcAft>
              <a:buClr>
                <a:schemeClr val="accent1"/>
              </a:buClr>
              <a:buSzPts val="2000"/>
              <a:buFont typeface="Calibri"/>
              <a:buNone/>
            </a:pPr>
            <a:r>
              <a:t/>
            </a:r>
            <a:endParaRPr b="0" i="0" sz="2000" u="none" cap="none" strike="noStrike">
              <a:solidFill>
                <a:srgbClr val="40404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rot="-5400000">
            <a:off x="-2819400" y="1905000"/>
            <a:ext cx="8229600" cy="12192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Architectural Diagram</a:t>
            </a:r>
            <a:endParaRPr/>
          </a:p>
        </p:txBody>
      </p:sp>
      <p:pic>
        <p:nvPicPr>
          <p:cNvPr id="196" name="Google Shape;196;p28"/>
          <p:cNvPicPr preferRelativeResize="0"/>
          <p:nvPr/>
        </p:nvPicPr>
        <p:blipFill rotWithShape="1">
          <a:blip r:embed="rId3">
            <a:alphaModFix/>
          </a:blip>
          <a:srcRect b="0" l="0" r="0" t="0"/>
          <a:stretch/>
        </p:blipFill>
        <p:spPr>
          <a:xfrm>
            <a:off x="2743200" y="-44450"/>
            <a:ext cx="3489325" cy="6889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6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