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50"/>
  </p:notesMasterIdLst>
  <p:sldIdLst>
    <p:sldId id="256" r:id="rId2"/>
    <p:sldId id="283" r:id="rId3"/>
    <p:sldId id="284" r:id="rId4"/>
    <p:sldId id="367" r:id="rId5"/>
    <p:sldId id="368" r:id="rId6"/>
    <p:sldId id="369" r:id="rId7"/>
    <p:sldId id="406" r:id="rId8"/>
    <p:sldId id="407" r:id="rId9"/>
    <p:sldId id="370" r:id="rId10"/>
    <p:sldId id="371" r:id="rId11"/>
    <p:sldId id="381" r:id="rId12"/>
    <p:sldId id="372" r:id="rId13"/>
    <p:sldId id="373" r:id="rId14"/>
    <p:sldId id="374" r:id="rId15"/>
    <p:sldId id="375" r:id="rId16"/>
    <p:sldId id="376" r:id="rId17"/>
    <p:sldId id="377" r:id="rId18"/>
    <p:sldId id="408" r:id="rId19"/>
    <p:sldId id="410" r:id="rId20"/>
    <p:sldId id="409" r:id="rId21"/>
    <p:sldId id="411" r:id="rId22"/>
    <p:sldId id="412" r:id="rId23"/>
    <p:sldId id="378" r:id="rId24"/>
    <p:sldId id="380" r:id="rId25"/>
    <p:sldId id="379" r:id="rId26"/>
    <p:sldId id="382" r:id="rId27"/>
    <p:sldId id="383" r:id="rId28"/>
    <p:sldId id="384" r:id="rId29"/>
    <p:sldId id="385" r:id="rId30"/>
    <p:sldId id="386" r:id="rId31"/>
    <p:sldId id="387" r:id="rId32"/>
    <p:sldId id="388" r:id="rId33"/>
    <p:sldId id="390" r:id="rId34"/>
    <p:sldId id="391" r:id="rId35"/>
    <p:sldId id="392" r:id="rId36"/>
    <p:sldId id="393" r:id="rId37"/>
    <p:sldId id="395" r:id="rId38"/>
    <p:sldId id="396" r:id="rId39"/>
    <p:sldId id="397" r:id="rId40"/>
    <p:sldId id="413" r:id="rId41"/>
    <p:sldId id="398" r:id="rId42"/>
    <p:sldId id="399" r:id="rId43"/>
    <p:sldId id="400" r:id="rId44"/>
    <p:sldId id="401" r:id="rId45"/>
    <p:sldId id="402" r:id="rId46"/>
    <p:sldId id="403" r:id="rId47"/>
    <p:sldId id="404" r:id="rId48"/>
    <p:sldId id="405"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6" d="100"/>
          <a:sy n="116" d="100"/>
        </p:scale>
        <p:origin x="39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8A062-5F81-4D8E-8EE5-47855FF3ECDE}" type="datetimeFigureOut">
              <a:rPr lang="en-US" smtClean="0"/>
              <a:t>10/14/2020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F11235-8074-4944-995B-9C7336474C1C}" type="slidenum">
              <a:rPr lang="en-US" smtClean="0"/>
              <a:t>‹#›</a:t>
            </a:fld>
            <a:endParaRPr lang="en-US"/>
          </a:p>
        </p:txBody>
      </p:sp>
    </p:spTree>
    <p:extLst>
      <p:ext uri="{BB962C8B-B14F-4D97-AF65-F5344CB8AC3E}">
        <p14:creationId xmlns:p14="http://schemas.microsoft.com/office/powerpoint/2010/main" val="3713905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10A8CC4-49F0-4A3B-8686-7FAE69D6D647}"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5B46F-DA77-4C2D-9682-402C627AF96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2824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0A8CC4-49F0-4A3B-8686-7FAE69D6D647}"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5B46F-DA77-4C2D-9682-402C627AF967}" type="slidenum">
              <a:rPr lang="en-US" smtClean="0"/>
              <a:t>‹#›</a:t>
            </a:fld>
            <a:endParaRPr lang="en-US"/>
          </a:p>
        </p:txBody>
      </p:sp>
    </p:spTree>
    <p:extLst>
      <p:ext uri="{BB962C8B-B14F-4D97-AF65-F5344CB8AC3E}">
        <p14:creationId xmlns:p14="http://schemas.microsoft.com/office/powerpoint/2010/main" val="2376158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0A8CC4-49F0-4A3B-8686-7FAE69D6D647}"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5B46F-DA77-4C2D-9682-402C627AF967}" type="slidenum">
              <a:rPr lang="en-US" smtClean="0"/>
              <a:t>‹#›</a:t>
            </a:fld>
            <a:endParaRPr lang="en-US"/>
          </a:p>
        </p:txBody>
      </p:sp>
    </p:spTree>
    <p:extLst>
      <p:ext uri="{BB962C8B-B14F-4D97-AF65-F5344CB8AC3E}">
        <p14:creationId xmlns:p14="http://schemas.microsoft.com/office/powerpoint/2010/main" val="2070367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10A8CC4-49F0-4A3B-8686-7FAE69D6D647}"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5B46F-DA77-4C2D-9682-402C627AF967}" type="slidenum">
              <a:rPr lang="en-US" smtClean="0"/>
              <a:t>‹#›</a:t>
            </a:fld>
            <a:endParaRPr lang="en-US"/>
          </a:p>
        </p:txBody>
      </p:sp>
    </p:spTree>
    <p:extLst>
      <p:ext uri="{BB962C8B-B14F-4D97-AF65-F5344CB8AC3E}">
        <p14:creationId xmlns:p14="http://schemas.microsoft.com/office/powerpoint/2010/main" val="11746113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0A8CC4-49F0-4A3B-8686-7FAE69D6D647}" type="datetimeFigureOut">
              <a:rPr lang="en-US" smtClean="0"/>
              <a:t>10/14/2020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15B46F-DA77-4C2D-9682-402C627AF96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0236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10A8CC4-49F0-4A3B-8686-7FAE69D6D647}" type="datetimeFigureOut">
              <a:rPr lang="en-US" smtClean="0"/>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15B46F-DA77-4C2D-9682-402C627AF967}" type="slidenum">
              <a:rPr lang="en-US" smtClean="0"/>
              <a:t>‹#›</a:t>
            </a:fld>
            <a:endParaRPr lang="en-US"/>
          </a:p>
        </p:txBody>
      </p:sp>
    </p:spTree>
    <p:extLst>
      <p:ext uri="{BB962C8B-B14F-4D97-AF65-F5344CB8AC3E}">
        <p14:creationId xmlns:p14="http://schemas.microsoft.com/office/powerpoint/2010/main" val="4225180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10A8CC4-49F0-4A3B-8686-7FAE69D6D647}" type="datetimeFigureOut">
              <a:rPr lang="en-US" smtClean="0"/>
              <a:t>10/14/2020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15B46F-DA77-4C2D-9682-402C627AF967}" type="slidenum">
              <a:rPr lang="en-US" smtClean="0"/>
              <a:t>‹#›</a:t>
            </a:fld>
            <a:endParaRPr lang="en-US"/>
          </a:p>
        </p:txBody>
      </p:sp>
    </p:spTree>
    <p:extLst>
      <p:ext uri="{BB962C8B-B14F-4D97-AF65-F5344CB8AC3E}">
        <p14:creationId xmlns:p14="http://schemas.microsoft.com/office/powerpoint/2010/main" val="448879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0A8CC4-49F0-4A3B-8686-7FAE69D6D647}" type="datetimeFigureOut">
              <a:rPr lang="en-US" smtClean="0"/>
              <a:t>10/14/2020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15B46F-DA77-4C2D-9682-402C627AF967}" type="slidenum">
              <a:rPr lang="en-US" smtClean="0"/>
              <a:t>‹#›</a:t>
            </a:fld>
            <a:endParaRPr lang="en-US"/>
          </a:p>
        </p:txBody>
      </p:sp>
    </p:spTree>
    <p:extLst>
      <p:ext uri="{BB962C8B-B14F-4D97-AF65-F5344CB8AC3E}">
        <p14:creationId xmlns:p14="http://schemas.microsoft.com/office/powerpoint/2010/main" val="3705492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10A8CC4-49F0-4A3B-8686-7FAE69D6D647}" type="datetimeFigureOut">
              <a:rPr lang="en-US" smtClean="0"/>
              <a:t>10/14/2020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15B46F-DA77-4C2D-9682-402C627AF967}" type="slidenum">
              <a:rPr lang="en-US" smtClean="0"/>
              <a:t>‹#›</a:t>
            </a:fld>
            <a:endParaRPr lang="en-US"/>
          </a:p>
        </p:txBody>
      </p:sp>
    </p:spTree>
    <p:extLst>
      <p:ext uri="{BB962C8B-B14F-4D97-AF65-F5344CB8AC3E}">
        <p14:creationId xmlns:p14="http://schemas.microsoft.com/office/powerpoint/2010/main" val="3843487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10A8CC4-49F0-4A3B-8686-7FAE69D6D647}" type="datetimeFigureOut">
              <a:rPr lang="en-US" smtClean="0"/>
              <a:t>10/14/2020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15B46F-DA77-4C2D-9682-402C627AF967}" type="slidenum">
              <a:rPr lang="en-US" smtClean="0"/>
              <a:t>‹#›</a:t>
            </a:fld>
            <a:endParaRPr lang="en-US"/>
          </a:p>
        </p:txBody>
      </p:sp>
    </p:spTree>
    <p:extLst>
      <p:ext uri="{BB962C8B-B14F-4D97-AF65-F5344CB8AC3E}">
        <p14:creationId xmlns:p14="http://schemas.microsoft.com/office/powerpoint/2010/main" val="3805364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0A8CC4-49F0-4A3B-8686-7FAE69D6D647}" type="datetimeFigureOut">
              <a:rPr lang="en-US" smtClean="0"/>
              <a:t>10/14/2020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15B46F-DA77-4C2D-9682-402C627AF967}" type="slidenum">
              <a:rPr lang="en-US" smtClean="0"/>
              <a:t>‹#›</a:t>
            </a:fld>
            <a:endParaRPr lang="en-US"/>
          </a:p>
        </p:txBody>
      </p:sp>
    </p:spTree>
    <p:extLst>
      <p:ext uri="{BB962C8B-B14F-4D97-AF65-F5344CB8AC3E}">
        <p14:creationId xmlns:p14="http://schemas.microsoft.com/office/powerpoint/2010/main" val="2890671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10A8CC4-49F0-4A3B-8686-7FAE69D6D647}" type="datetimeFigureOut">
              <a:rPr lang="en-US" smtClean="0"/>
              <a:t>10/14/2020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15B46F-DA77-4C2D-9682-402C627AF96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315590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 xmlns:a16="http://schemas.microsoft.com/office/drawing/2014/main" id="{7ABAC14B-FD32-4A57-9B11-072DB6B01D37}"/>
              </a:ext>
            </a:extLst>
          </p:cNvPr>
          <p:cNvSpPr txBox="1">
            <a:spLocks noChangeArrowheads="1"/>
          </p:cNvSpPr>
          <p:nvPr/>
        </p:nvSpPr>
        <p:spPr>
          <a:xfrm>
            <a:off x="1048396" y="2292627"/>
            <a:ext cx="8596668" cy="1320800"/>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en-US" sz="4000" b="1" smtClean="0">
                <a:solidFill>
                  <a:schemeClr val="accent1">
                    <a:lumMod val="50000"/>
                  </a:schemeClr>
                </a:solidFill>
              </a:rPr>
              <a:t>Conditional </a:t>
            </a:r>
            <a:r>
              <a:rPr lang="en-US" sz="4000" b="1" dirty="0">
                <a:solidFill>
                  <a:schemeClr val="accent1">
                    <a:lumMod val="50000"/>
                  </a:schemeClr>
                </a:solidFill>
              </a:rPr>
              <a:t>Statements</a:t>
            </a:r>
            <a:endParaRPr lang="en-US" sz="4000" dirty="0">
              <a:solidFill>
                <a:schemeClr val="accent1">
                  <a:lumMod val="50000"/>
                </a:schemeClr>
              </a:solidFill>
            </a:endParaRPr>
          </a:p>
        </p:txBody>
      </p:sp>
      <p:sp>
        <p:nvSpPr>
          <p:cNvPr id="3" name="Rectangle 2">
            <a:extLst>
              <a:ext uri="{FF2B5EF4-FFF2-40B4-BE49-F238E27FC236}">
                <a16:creationId xmlns="" xmlns:a16="http://schemas.microsoft.com/office/drawing/2014/main" id="{52A4C756-17B5-4A31-B4E6-173D252CA7A4}"/>
              </a:ext>
            </a:extLst>
          </p:cNvPr>
          <p:cNvSpPr txBox="1">
            <a:spLocks noChangeArrowheads="1"/>
          </p:cNvSpPr>
          <p:nvPr/>
        </p:nvSpPr>
        <p:spPr>
          <a:xfrm>
            <a:off x="-1211099" y="4896678"/>
            <a:ext cx="8596668" cy="1320800"/>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en-US" sz="3200" b="1" dirty="0">
                <a:solidFill>
                  <a:schemeClr val="tx1"/>
                </a:solidFill>
              </a:rPr>
              <a:t>By: </a:t>
            </a:r>
            <a:r>
              <a:rPr lang="en-US" sz="3200" b="1" dirty="0" smtClean="0">
                <a:solidFill>
                  <a:schemeClr val="tx1"/>
                </a:solidFill>
              </a:rPr>
              <a:t>Nida Munawar</a:t>
            </a:r>
            <a:endParaRPr lang="en-US" sz="3200" dirty="0">
              <a:solidFill>
                <a:schemeClr val="tx1"/>
              </a:solidFill>
            </a:endParaRPr>
          </a:p>
        </p:txBody>
      </p:sp>
    </p:spTree>
    <p:extLst>
      <p:ext uri="{BB962C8B-B14F-4D97-AF65-F5344CB8AC3E}">
        <p14:creationId xmlns:p14="http://schemas.microsoft.com/office/powerpoint/2010/main" val="1719879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 xmlns:a16="http://schemas.microsoft.com/office/drawing/2014/main" id="{0D23B990-E95E-40F6-9545-9D1EB4C4741D}"/>
              </a:ext>
            </a:extLst>
          </p:cNvPr>
          <p:cNvSpPr>
            <a:spLocks noGrp="1" noChangeArrowheads="1"/>
          </p:cNvSpPr>
          <p:nvPr>
            <p:ph type="title"/>
          </p:nvPr>
        </p:nvSpPr>
        <p:spPr>
          <a:xfrm>
            <a:off x="677334" y="335674"/>
            <a:ext cx="8596668" cy="1152939"/>
          </a:xfrm>
        </p:spPr>
        <p:txBody>
          <a:bodyPr>
            <a:normAutofit/>
          </a:bodyPr>
          <a:lstStyle/>
          <a:p>
            <a:pPr>
              <a:defRPr/>
            </a:pPr>
            <a:r>
              <a:rPr lang="en-US"/>
              <a:t>If structure [Cont.]</a:t>
            </a:r>
            <a:endParaRPr lang="en-US" b="1" dirty="0">
              <a:solidFill>
                <a:schemeClr val="tx1">
                  <a:lumMod val="95000"/>
                  <a:lumOff val="5000"/>
                </a:schemeClr>
              </a:solidFill>
            </a:endParaRPr>
          </a:p>
        </p:txBody>
      </p:sp>
      <p:sp>
        <p:nvSpPr>
          <p:cNvPr id="129027" name="Rectangle 3">
            <a:extLst>
              <a:ext uri="{FF2B5EF4-FFF2-40B4-BE49-F238E27FC236}">
                <a16:creationId xmlns="" xmlns:a16="http://schemas.microsoft.com/office/drawing/2014/main" id="{C22EA09A-1FF4-443B-8AC1-FFE551AD7893}"/>
              </a:ext>
            </a:extLst>
          </p:cNvPr>
          <p:cNvSpPr>
            <a:spLocks noGrp="1" noChangeArrowheads="1"/>
          </p:cNvSpPr>
          <p:nvPr>
            <p:ph idx="1"/>
          </p:nvPr>
        </p:nvSpPr>
        <p:spPr>
          <a:xfrm>
            <a:off x="677334" y="1388101"/>
            <a:ext cx="9023259" cy="3437118"/>
          </a:xfrm>
        </p:spPr>
        <p:txBody>
          <a:bodyPr>
            <a:normAutofit/>
          </a:bodyPr>
          <a:lstStyle/>
          <a:p>
            <a:pPr algn="just">
              <a:buFont typeface="Wingdings" panose="05000000000000000000" pitchFamily="2" charset="2"/>
              <a:buChar char="§"/>
            </a:pPr>
            <a:r>
              <a:rPr lang="en-US" sz="2400" dirty="0">
                <a:solidFill>
                  <a:schemeClr val="tx1"/>
                </a:solidFill>
              </a:rPr>
              <a:t>TASK:</a:t>
            </a:r>
          </a:p>
          <a:p>
            <a:pPr marL="0" indent="0" algn="just">
              <a:buNone/>
            </a:pPr>
            <a:endParaRPr lang="en-US" sz="2000" dirty="0">
              <a:solidFill>
                <a:schemeClr val="tx1"/>
              </a:solidFill>
            </a:endParaRPr>
          </a:p>
          <a:p>
            <a:pPr marL="347663" indent="-9525" algn="just">
              <a:buNone/>
            </a:pPr>
            <a:r>
              <a:rPr lang="en-US" sz="2400" dirty="0">
                <a:solidFill>
                  <a:schemeClr val="tx1"/>
                </a:solidFill>
              </a:rPr>
              <a:t>While purchasing certain items, a discount of 10% is offered if the quantity purchased is more than 1000. If quantity and price per item are input through the keyboard, write a program to calculate the total expenses. </a:t>
            </a:r>
          </a:p>
          <a:p>
            <a:pPr marL="0" indent="0" algn="just">
              <a:buNone/>
            </a:pPr>
            <a:endParaRPr lang="en-US" altLang="en-US" sz="2400" dirty="0">
              <a:solidFill>
                <a:schemeClr val="tx1"/>
              </a:solidFill>
            </a:endParaRPr>
          </a:p>
        </p:txBody>
      </p:sp>
    </p:spTree>
    <p:extLst>
      <p:ext uri="{BB962C8B-B14F-4D97-AF65-F5344CB8AC3E}">
        <p14:creationId xmlns:p14="http://schemas.microsoft.com/office/powerpoint/2010/main" val="36412496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 xmlns:a16="http://schemas.microsoft.com/office/drawing/2014/main" id="{0D23B990-E95E-40F6-9545-9D1EB4C4741D}"/>
              </a:ext>
            </a:extLst>
          </p:cNvPr>
          <p:cNvSpPr>
            <a:spLocks noGrp="1" noChangeArrowheads="1"/>
          </p:cNvSpPr>
          <p:nvPr>
            <p:ph type="title"/>
          </p:nvPr>
        </p:nvSpPr>
        <p:spPr>
          <a:xfrm>
            <a:off x="677334" y="335674"/>
            <a:ext cx="8596668" cy="1152939"/>
          </a:xfrm>
        </p:spPr>
        <p:txBody>
          <a:bodyPr>
            <a:normAutofit/>
          </a:bodyPr>
          <a:lstStyle/>
          <a:p>
            <a:pPr>
              <a:defRPr/>
            </a:pPr>
            <a:r>
              <a:rPr lang="en-US"/>
              <a:t>If structure [Cont.]</a:t>
            </a:r>
            <a:endParaRPr lang="en-US" b="1" dirty="0">
              <a:solidFill>
                <a:schemeClr val="tx1">
                  <a:lumMod val="95000"/>
                  <a:lumOff val="5000"/>
                </a:schemeClr>
              </a:solidFill>
            </a:endParaRPr>
          </a:p>
        </p:txBody>
      </p:sp>
      <p:sp>
        <p:nvSpPr>
          <p:cNvPr id="129027" name="Rectangle 3">
            <a:extLst>
              <a:ext uri="{FF2B5EF4-FFF2-40B4-BE49-F238E27FC236}">
                <a16:creationId xmlns="" xmlns:a16="http://schemas.microsoft.com/office/drawing/2014/main" id="{C22EA09A-1FF4-443B-8AC1-FFE551AD7893}"/>
              </a:ext>
            </a:extLst>
          </p:cNvPr>
          <p:cNvSpPr>
            <a:spLocks noGrp="1" noChangeArrowheads="1"/>
          </p:cNvSpPr>
          <p:nvPr>
            <p:ph idx="1"/>
          </p:nvPr>
        </p:nvSpPr>
        <p:spPr>
          <a:xfrm>
            <a:off x="832079" y="1219289"/>
            <a:ext cx="9023259" cy="3437118"/>
          </a:xfrm>
        </p:spPr>
        <p:txBody>
          <a:bodyPr>
            <a:noAutofit/>
          </a:bodyPr>
          <a:lstStyle/>
          <a:p>
            <a:pPr marL="0" indent="0" algn="just">
              <a:buNone/>
            </a:pPr>
            <a:r>
              <a:rPr lang="en-US" altLang="en-US" sz="2200" dirty="0">
                <a:solidFill>
                  <a:schemeClr val="tx1"/>
                </a:solidFill>
              </a:rPr>
              <a:t>/* Calculation of total expenses*/ </a:t>
            </a:r>
          </a:p>
          <a:p>
            <a:pPr marL="0" indent="0" algn="just">
              <a:buNone/>
            </a:pPr>
            <a:r>
              <a:rPr lang="en-US" altLang="en-US" sz="2200" dirty="0">
                <a:solidFill>
                  <a:schemeClr val="tx1"/>
                </a:solidFill>
              </a:rPr>
              <a:t>main( ) </a:t>
            </a:r>
          </a:p>
          <a:p>
            <a:pPr marL="0" indent="0" algn="just">
              <a:buNone/>
            </a:pPr>
            <a:r>
              <a:rPr lang="en-US" altLang="en-US" sz="2200" dirty="0">
                <a:solidFill>
                  <a:schemeClr val="tx1"/>
                </a:solidFill>
              </a:rPr>
              <a:t>{ </a:t>
            </a:r>
          </a:p>
          <a:p>
            <a:pPr marL="0" indent="0" algn="just">
              <a:buNone/>
            </a:pPr>
            <a:r>
              <a:rPr lang="en-US" altLang="en-US" sz="2200" dirty="0">
                <a:solidFill>
                  <a:schemeClr val="tx1"/>
                </a:solidFill>
              </a:rPr>
              <a:t>int qty, dis = 0 ; </a:t>
            </a:r>
          </a:p>
          <a:p>
            <a:pPr marL="0" indent="0" algn="just">
              <a:buNone/>
            </a:pPr>
            <a:r>
              <a:rPr lang="en-US" altLang="en-US" sz="2200" dirty="0">
                <a:solidFill>
                  <a:schemeClr val="tx1"/>
                </a:solidFill>
              </a:rPr>
              <a:t>float rate, tot ; </a:t>
            </a:r>
          </a:p>
          <a:p>
            <a:pPr marL="0" indent="0" algn="just">
              <a:buNone/>
            </a:pPr>
            <a:r>
              <a:rPr lang="en-US" altLang="en-US" sz="2200" dirty="0">
                <a:solidFill>
                  <a:schemeClr val="tx1"/>
                </a:solidFill>
              </a:rPr>
              <a:t>printf ( "Enter quantity and rate" ) ; </a:t>
            </a:r>
          </a:p>
          <a:p>
            <a:pPr marL="0" indent="0" algn="just">
              <a:buNone/>
            </a:pPr>
            <a:r>
              <a:rPr lang="en-US" altLang="en-US" sz="2200" dirty="0" err="1">
                <a:solidFill>
                  <a:schemeClr val="tx1"/>
                </a:solidFill>
              </a:rPr>
              <a:t>scanf</a:t>
            </a:r>
            <a:r>
              <a:rPr lang="en-US" altLang="en-US" sz="2200" dirty="0">
                <a:solidFill>
                  <a:schemeClr val="tx1"/>
                </a:solidFill>
              </a:rPr>
              <a:t> ( "%d %f", &amp;qty, &amp;rate) ; </a:t>
            </a:r>
          </a:p>
          <a:p>
            <a:pPr marL="0" indent="0" algn="just">
              <a:buNone/>
            </a:pPr>
            <a:r>
              <a:rPr lang="en-US" altLang="en-US" sz="2200" dirty="0">
                <a:solidFill>
                  <a:schemeClr val="tx1"/>
                </a:solidFill>
              </a:rPr>
              <a:t>if ( qty &gt; 1000 )</a:t>
            </a:r>
          </a:p>
          <a:p>
            <a:pPr marL="0" indent="0" algn="just">
              <a:buNone/>
            </a:pPr>
            <a:r>
              <a:rPr lang="en-US" altLang="en-US" sz="2200" dirty="0">
                <a:solidFill>
                  <a:schemeClr val="tx1"/>
                </a:solidFill>
              </a:rPr>
              <a:t>dis = 10 ;</a:t>
            </a:r>
          </a:p>
          <a:p>
            <a:pPr marL="0" indent="0" algn="just">
              <a:buNone/>
            </a:pPr>
            <a:r>
              <a:rPr lang="en-US" altLang="en-US" sz="2200" dirty="0">
                <a:solidFill>
                  <a:schemeClr val="tx1"/>
                </a:solidFill>
              </a:rPr>
              <a:t>tot = ( qty * rate ) - ( qty * rate * dis / 100 ) ; </a:t>
            </a:r>
          </a:p>
          <a:p>
            <a:pPr marL="0" indent="0" algn="just">
              <a:buNone/>
            </a:pPr>
            <a:r>
              <a:rPr lang="en-US" altLang="en-US" sz="2200" dirty="0">
                <a:solidFill>
                  <a:schemeClr val="tx1"/>
                </a:solidFill>
              </a:rPr>
              <a:t>printf ( "Total expenses = Rs. %f", tot ) ; </a:t>
            </a:r>
          </a:p>
          <a:p>
            <a:pPr marL="0" indent="0" algn="just">
              <a:buNone/>
            </a:pPr>
            <a:r>
              <a:rPr lang="en-US" altLang="en-US" sz="2200" dirty="0">
                <a:solidFill>
                  <a:schemeClr val="tx1"/>
                </a:solidFill>
              </a:rPr>
              <a:t>}</a:t>
            </a:r>
          </a:p>
        </p:txBody>
      </p:sp>
    </p:spTree>
    <p:extLst>
      <p:ext uri="{BB962C8B-B14F-4D97-AF65-F5344CB8AC3E}">
        <p14:creationId xmlns:p14="http://schemas.microsoft.com/office/powerpoint/2010/main" val="10920250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 xmlns:a16="http://schemas.microsoft.com/office/drawing/2014/main" id="{0D23B990-E95E-40F6-9545-9D1EB4C4741D}"/>
              </a:ext>
            </a:extLst>
          </p:cNvPr>
          <p:cNvSpPr>
            <a:spLocks noGrp="1" noChangeArrowheads="1"/>
          </p:cNvSpPr>
          <p:nvPr>
            <p:ph type="title"/>
          </p:nvPr>
        </p:nvSpPr>
        <p:spPr>
          <a:xfrm>
            <a:off x="677334" y="335674"/>
            <a:ext cx="8596668" cy="1152939"/>
          </a:xfrm>
        </p:spPr>
        <p:txBody>
          <a:bodyPr>
            <a:normAutofit/>
          </a:bodyPr>
          <a:lstStyle/>
          <a:p>
            <a:pPr>
              <a:defRPr/>
            </a:pPr>
            <a:r>
              <a:rPr lang="en-US" dirty="0"/>
              <a:t>If else structure</a:t>
            </a:r>
            <a:endParaRPr lang="en-US" b="1" dirty="0">
              <a:solidFill>
                <a:schemeClr val="tx1">
                  <a:lumMod val="95000"/>
                  <a:lumOff val="5000"/>
                </a:schemeClr>
              </a:solidFill>
            </a:endParaRPr>
          </a:p>
        </p:txBody>
      </p:sp>
      <p:sp>
        <p:nvSpPr>
          <p:cNvPr id="129027" name="Rectangle 3">
            <a:extLst>
              <a:ext uri="{FF2B5EF4-FFF2-40B4-BE49-F238E27FC236}">
                <a16:creationId xmlns="" xmlns:a16="http://schemas.microsoft.com/office/drawing/2014/main" id="{C22EA09A-1FF4-443B-8AC1-FFE551AD7893}"/>
              </a:ext>
            </a:extLst>
          </p:cNvPr>
          <p:cNvSpPr>
            <a:spLocks noGrp="1" noChangeArrowheads="1"/>
          </p:cNvSpPr>
          <p:nvPr>
            <p:ph idx="1"/>
          </p:nvPr>
        </p:nvSpPr>
        <p:spPr>
          <a:xfrm>
            <a:off x="783350" y="1114947"/>
            <a:ext cx="9023259" cy="3880773"/>
          </a:xfrm>
        </p:spPr>
        <p:txBody>
          <a:bodyPr>
            <a:normAutofit/>
          </a:bodyPr>
          <a:lstStyle/>
          <a:p>
            <a:pPr algn="just">
              <a:buFont typeface="Wingdings" panose="05000000000000000000" pitchFamily="2" charset="2"/>
              <a:buChar char="§"/>
            </a:pPr>
            <a:r>
              <a:rPr lang="en-US" sz="2400" dirty="0">
                <a:solidFill>
                  <a:schemeClr val="tx1"/>
                </a:solidFill>
              </a:rPr>
              <a:t>The decision logic structure uses the If/Then/Else instruction. It tells the computer that if a condition is true, then execute a set of instructions, or Else execute another set of instructions. </a:t>
            </a:r>
          </a:p>
          <a:p>
            <a:pPr algn="just">
              <a:buFont typeface="Wingdings" panose="05000000000000000000" pitchFamily="2" charset="2"/>
              <a:buChar char="§"/>
            </a:pPr>
            <a:r>
              <a:rPr lang="en-US" sz="2400" dirty="0">
                <a:solidFill>
                  <a:schemeClr val="tx1"/>
                </a:solidFill>
              </a:rPr>
              <a:t>The Else part is optional, as there is not always a set of instructions if the conditions are false.</a:t>
            </a:r>
          </a:p>
          <a:p>
            <a:pPr algn="just">
              <a:buFont typeface="Wingdings" panose="05000000000000000000" pitchFamily="2" charset="2"/>
              <a:buChar char="§"/>
            </a:pPr>
            <a:r>
              <a:rPr lang="en-US" altLang="en-US" sz="2400" b="1" u="sng" dirty="0">
                <a:solidFill>
                  <a:schemeClr val="tx1"/>
                </a:solidFill>
              </a:rPr>
              <a:t>Syntax:</a:t>
            </a:r>
          </a:p>
          <a:p>
            <a:pPr marL="0" indent="0" algn="just">
              <a:buNone/>
            </a:pPr>
            <a:endParaRPr lang="en-US" altLang="en-US" sz="2400" dirty="0">
              <a:solidFill>
                <a:schemeClr val="tx1"/>
              </a:solidFill>
            </a:endParaRPr>
          </a:p>
        </p:txBody>
      </p:sp>
      <p:pic>
        <p:nvPicPr>
          <p:cNvPr id="3" name="Picture 2">
            <a:extLst>
              <a:ext uri="{FF2B5EF4-FFF2-40B4-BE49-F238E27FC236}">
                <a16:creationId xmlns="" xmlns:a16="http://schemas.microsoft.com/office/drawing/2014/main" id="{312CF1D3-42CC-469E-9827-CE3E22B50D24}"/>
              </a:ext>
            </a:extLst>
          </p:cNvPr>
          <p:cNvPicPr>
            <a:picLocks noChangeAspect="1"/>
          </p:cNvPicPr>
          <p:nvPr/>
        </p:nvPicPr>
        <p:blipFill>
          <a:blip r:embed="rId2">
            <a:extLst>
              <a:ext uri="{BEBA8EAE-BF5A-486C-A8C5-ECC9F3942E4B}">
                <a14:imgProps xmlns:a14="http://schemas.microsoft.com/office/drawing/2010/main">
                  <a14:imgLayer r:embed="rId3">
                    <a14:imgEffect>
                      <a14:saturation sat="300000"/>
                    </a14:imgEffect>
                  </a14:imgLayer>
                </a14:imgProps>
              </a:ext>
            </a:extLst>
          </a:blip>
          <a:stretch>
            <a:fillRect/>
          </a:stretch>
        </p:blipFill>
        <p:spPr>
          <a:xfrm>
            <a:off x="2542932" y="3215376"/>
            <a:ext cx="4865471" cy="2714295"/>
          </a:xfrm>
          <a:prstGeom prst="rect">
            <a:avLst/>
          </a:prstGeom>
        </p:spPr>
      </p:pic>
    </p:spTree>
    <p:extLst>
      <p:ext uri="{BB962C8B-B14F-4D97-AF65-F5344CB8AC3E}">
        <p14:creationId xmlns:p14="http://schemas.microsoft.com/office/powerpoint/2010/main" val="4412922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 xmlns:a16="http://schemas.microsoft.com/office/drawing/2014/main" id="{0D23B990-E95E-40F6-9545-9D1EB4C4741D}"/>
              </a:ext>
            </a:extLst>
          </p:cNvPr>
          <p:cNvSpPr>
            <a:spLocks noGrp="1" noChangeArrowheads="1"/>
          </p:cNvSpPr>
          <p:nvPr>
            <p:ph type="title"/>
          </p:nvPr>
        </p:nvSpPr>
        <p:spPr>
          <a:xfrm>
            <a:off x="677334" y="335674"/>
            <a:ext cx="8596668" cy="1152939"/>
          </a:xfrm>
        </p:spPr>
        <p:txBody>
          <a:bodyPr>
            <a:normAutofit/>
          </a:bodyPr>
          <a:lstStyle/>
          <a:p>
            <a:pPr>
              <a:defRPr/>
            </a:pPr>
            <a:r>
              <a:rPr lang="en-US" dirty="0"/>
              <a:t>If else structure [Cont.]</a:t>
            </a:r>
            <a:endParaRPr lang="en-US" b="1" dirty="0">
              <a:solidFill>
                <a:schemeClr val="tx1">
                  <a:lumMod val="95000"/>
                  <a:lumOff val="5000"/>
                </a:schemeClr>
              </a:solidFill>
            </a:endParaRPr>
          </a:p>
        </p:txBody>
      </p:sp>
      <p:pic>
        <p:nvPicPr>
          <p:cNvPr id="2050" name="Picture 2" descr="Image result for if else  statement flowchart&quot;">
            <a:extLst>
              <a:ext uri="{FF2B5EF4-FFF2-40B4-BE49-F238E27FC236}">
                <a16:creationId xmlns="" xmlns:a16="http://schemas.microsoft.com/office/drawing/2014/main" id="{617B67F9-C7E3-4153-9D91-8703EC1FE60B}"/>
              </a:ext>
            </a:extLst>
          </p:cNvPr>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2808657" y="1140269"/>
            <a:ext cx="4334022" cy="5033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17784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 xmlns:a16="http://schemas.microsoft.com/office/drawing/2014/main" id="{0D23B990-E95E-40F6-9545-9D1EB4C4741D}"/>
              </a:ext>
            </a:extLst>
          </p:cNvPr>
          <p:cNvSpPr>
            <a:spLocks noGrp="1" noChangeArrowheads="1"/>
          </p:cNvSpPr>
          <p:nvPr>
            <p:ph type="title"/>
          </p:nvPr>
        </p:nvSpPr>
        <p:spPr>
          <a:xfrm>
            <a:off x="677334" y="335674"/>
            <a:ext cx="8596668" cy="1152939"/>
          </a:xfrm>
        </p:spPr>
        <p:txBody>
          <a:bodyPr>
            <a:normAutofit/>
          </a:bodyPr>
          <a:lstStyle/>
          <a:p>
            <a:pPr>
              <a:defRPr/>
            </a:pPr>
            <a:r>
              <a:rPr lang="en-US" dirty="0"/>
              <a:t>If else structure [Cont.]</a:t>
            </a:r>
            <a:endParaRPr lang="en-US" b="1" dirty="0">
              <a:solidFill>
                <a:schemeClr val="tx1">
                  <a:lumMod val="95000"/>
                  <a:lumOff val="5000"/>
                </a:schemeClr>
              </a:solidFill>
            </a:endParaRPr>
          </a:p>
        </p:txBody>
      </p:sp>
      <p:sp>
        <p:nvSpPr>
          <p:cNvPr id="4" name="Rectangle 3">
            <a:extLst>
              <a:ext uri="{FF2B5EF4-FFF2-40B4-BE49-F238E27FC236}">
                <a16:creationId xmlns="" xmlns:a16="http://schemas.microsoft.com/office/drawing/2014/main" id="{0D3C624D-AFC3-40F1-8BA4-4DD6AD348BAF}"/>
              </a:ext>
            </a:extLst>
          </p:cNvPr>
          <p:cNvSpPr>
            <a:spLocks noGrp="1" noChangeArrowheads="1"/>
          </p:cNvSpPr>
          <p:nvPr>
            <p:ph idx="1"/>
          </p:nvPr>
        </p:nvSpPr>
        <p:spPr>
          <a:xfrm>
            <a:off x="677334" y="1199353"/>
            <a:ext cx="9023259" cy="3880773"/>
          </a:xfrm>
        </p:spPr>
        <p:txBody>
          <a:bodyPr>
            <a:normAutofit/>
          </a:bodyPr>
          <a:lstStyle/>
          <a:p>
            <a:pPr algn="just">
              <a:buFont typeface="Wingdings" panose="05000000000000000000" pitchFamily="2" charset="2"/>
              <a:buChar char="§"/>
            </a:pPr>
            <a:r>
              <a:rPr lang="en-US" altLang="en-US" sz="2400" dirty="0">
                <a:solidFill>
                  <a:schemeClr val="tx1"/>
                </a:solidFill>
              </a:rPr>
              <a:t>Example:</a:t>
            </a:r>
          </a:p>
          <a:p>
            <a:pPr marL="0" indent="0" algn="just">
              <a:buNone/>
            </a:pPr>
            <a:endParaRPr lang="en-US" altLang="en-US" sz="2000" dirty="0">
              <a:solidFill>
                <a:schemeClr val="tx1"/>
              </a:solidFill>
            </a:endParaRPr>
          </a:p>
          <a:p>
            <a:pPr marL="393700" indent="0" algn="just">
              <a:buNone/>
            </a:pPr>
            <a:r>
              <a:rPr lang="en-US" sz="2400" dirty="0">
                <a:solidFill>
                  <a:schemeClr val="tx1"/>
                </a:solidFill>
              </a:rPr>
              <a:t>Write a program in which user is asked to enter the age and based on the input, the </a:t>
            </a:r>
            <a:r>
              <a:rPr lang="en-US" sz="2400" dirty="0" err="1">
                <a:solidFill>
                  <a:schemeClr val="tx1"/>
                </a:solidFill>
              </a:rPr>
              <a:t>if..else</a:t>
            </a:r>
            <a:r>
              <a:rPr lang="en-US" sz="2400" dirty="0">
                <a:solidFill>
                  <a:schemeClr val="tx1"/>
                </a:solidFill>
              </a:rPr>
              <a:t> statement checks whether the entered age is greater than or equal to 18. If this condition meet then display message “You are eligible for voting”, however if the condition doesn’t meet then display a different message “You are not eligible for voting”.</a:t>
            </a:r>
            <a:endParaRPr lang="en-US" altLang="en-US" sz="3200" dirty="0">
              <a:solidFill>
                <a:schemeClr val="tx1"/>
              </a:solidFill>
            </a:endParaRPr>
          </a:p>
        </p:txBody>
      </p:sp>
    </p:spTree>
    <p:extLst>
      <p:ext uri="{BB962C8B-B14F-4D97-AF65-F5344CB8AC3E}">
        <p14:creationId xmlns:p14="http://schemas.microsoft.com/office/powerpoint/2010/main" val="14223620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 xmlns:a16="http://schemas.microsoft.com/office/drawing/2014/main" id="{0D23B990-E95E-40F6-9545-9D1EB4C4741D}"/>
              </a:ext>
            </a:extLst>
          </p:cNvPr>
          <p:cNvSpPr>
            <a:spLocks noGrp="1" noChangeArrowheads="1"/>
          </p:cNvSpPr>
          <p:nvPr>
            <p:ph type="title"/>
          </p:nvPr>
        </p:nvSpPr>
        <p:spPr>
          <a:xfrm>
            <a:off x="677334" y="335674"/>
            <a:ext cx="8596668" cy="1152939"/>
          </a:xfrm>
        </p:spPr>
        <p:txBody>
          <a:bodyPr>
            <a:normAutofit/>
          </a:bodyPr>
          <a:lstStyle/>
          <a:p>
            <a:pPr>
              <a:defRPr/>
            </a:pPr>
            <a:r>
              <a:rPr lang="en-US" dirty="0"/>
              <a:t>If else structure [Cont.]</a:t>
            </a:r>
            <a:endParaRPr lang="en-US" b="1" dirty="0">
              <a:solidFill>
                <a:schemeClr val="tx1">
                  <a:lumMod val="95000"/>
                  <a:lumOff val="5000"/>
                </a:schemeClr>
              </a:solidFill>
            </a:endParaRPr>
          </a:p>
        </p:txBody>
      </p:sp>
      <p:pic>
        <p:nvPicPr>
          <p:cNvPr id="5" name="Picture 4">
            <a:extLst>
              <a:ext uri="{FF2B5EF4-FFF2-40B4-BE49-F238E27FC236}">
                <a16:creationId xmlns="" xmlns:a16="http://schemas.microsoft.com/office/drawing/2014/main" id="{B0EB0CE2-1C36-4A8D-BB84-66C71311898A}"/>
              </a:ext>
            </a:extLst>
          </p:cNvPr>
          <p:cNvPicPr>
            <a:picLocks noChangeAspect="1"/>
          </p:cNvPicPr>
          <p:nvPr/>
        </p:nvPicPr>
        <p:blipFill>
          <a:blip r:embed="rId2"/>
          <a:stretch>
            <a:fillRect/>
          </a:stretch>
        </p:blipFill>
        <p:spPr>
          <a:xfrm>
            <a:off x="841936" y="1200150"/>
            <a:ext cx="8710027" cy="5552342"/>
          </a:xfrm>
          <a:prstGeom prst="rect">
            <a:avLst/>
          </a:prstGeom>
        </p:spPr>
      </p:pic>
    </p:spTree>
    <p:extLst>
      <p:ext uri="{BB962C8B-B14F-4D97-AF65-F5344CB8AC3E}">
        <p14:creationId xmlns:p14="http://schemas.microsoft.com/office/powerpoint/2010/main" val="2468926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 xmlns:a16="http://schemas.microsoft.com/office/drawing/2014/main" id="{0D23B990-E95E-40F6-9545-9D1EB4C4741D}"/>
              </a:ext>
            </a:extLst>
          </p:cNvPr>
          <p:cNvSpPr>
            <a:spLocks noGrp="1" noChangeArrowheads="1"/>
          </p:cNvSpPr>
          <p:nvPr>
            <p:ph type="title"/>
          </p:nvPr>
        </p:nvSpPr>
        <p:spPr>
          <a:xfrm>
            <a:off x="677334" y="335674"/>
            <a:ext cx="8596668" cy="1152939"/>
          </a:xfrm>
        </p:spPr>
        <p:txBody>
          <a:bodyPr>
            <a:normAutofit/>
          </a:bodyPr>
          <a:lstStyle/>
          <a:p>
            <a:pPr>
              <a:defRPr/>
            </a:pPr>
            <a:r>
              <a:rPr lang="en-US" dirty="0"/>
              <a:t>If else structure [Cont.]</a:t>
            </a:r>
            <a:endParaRPr lang="en-US" b="1" dirty="0">
              <a:solidFill>
                <a:schemeClr val="tx1">
                  <a:lumMod val="95000"/>
                  <a:lumOff val="5000"/>
                </a:schemeClr>
              </a:solidFill>
            </a:endParaRPr>
          </a:p>
        </p:txBody>
      </p:sp>
      <p:sp>
        <p:nvSpPr>
          <p:cNvPr id="2" name="Rectangle 1">
            <a:extLst>
              <a:ext uri="{FF2B5EF4-FFF2-40B4-BE49-F238E27FC236}">
                <a16:creationId xmlns="" xmlns:a16="http://schemas.microsoft.com/office/drawing/2014/main" id="{CF919EF8-1B55-4DC9-8ED2-95867FD4FDB0}"/>
              </a:ext>
            </a:extLst>
          </p:cNvPr>
          <p:cNvSpPr/>
          <p:nvPr/>
        </p:nvSpPr>
        <p:spPr>
          <a:xfrm>
            <a:off x="677334" y="1212233"/>
            <a:ext cx="9395134" cy="3046988"/>
          </a:xfrm>
          <a:prstGeom prst="rect">
            <a:avLst/>
          </a:prstGeom>
        </p:spPr>
        <p:txBody>
          <a:bodyPr wrap="square">
            <a:spAutoFit/>
          </a:bodyPr>
          <a:lstStyle/>
          <a:p>
            <a:pPr algn="just"/>
            <a:r>
              <a:rPr lang="en-US" sz="2400" dirty="0"/>
              <a:t>TASK:</a:t>
            </a:r>
          </a:p>
          <a:p>
            <a:pPr algn="just"/>
            <a:endParaRPr lang="en-US" sz="2400" dirty="0"/>
          </a:p>
          <a:p>
            <a:pPr algn="just"/>
            <a:r>
              <a:rPr lang="en-US" sz="2400" dirty="0"/>
              <a:t>If his basic salary is less than Rs. 1500, then Allowance = 10% of basic salary and  House Rent Allowance= 90% of basic salary. </a:t>
            </a:r>
          </a:p>
          <a:p>
            <a:pPr algn="just"/>
            <a:r>
              <a:rPr lang="en-US" sz="2400" dirty="0"/>
              <a:t>If his salary is either equal to or above Rs. 1500, then </a:t>
            </a:r>
          </a:p>
          <a:p>
            <a:pPr algn="just"/>
            <a:r>
              <a:rPr lang="en-US" sz="2400" dirty="0"/>
              <a:t>Allowance = 500 and  House Rent Allowance= 98% of basic salary. </a:t>
            </a:r>
          </a:p>
          <a:p>
            <a:pPr algn="just"/>
            <a:r>
              <a:rPr lang="en-US" sz="2400" dirty="0"/>
              <a:t>If the employee's salary is input through the keyboard write </a:t>
            </a:r>
          </a:p>
          <a:p>
            <a:pPr algn="just"/>
            <a:r>
              <a:rPr lang="en-US" sz="2400" dirty="0"/>
              <a:t>a program to find his gross salary and also design flowchart.</a:t>
            </a:r>
          </a:p>
        </p:txBody>
      </p:sp>
    </p:spTree>
    <p:extLst>
      <p:ext uri="{BB962C8B-B14F-4D97-AF65-F5344CB8AC3E}">
        <p14:creationId xmlns:p14="http://schemas.microsoft.com/office/powerpoint/2010/main" val="32033257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 xmlns:a16="http://schemas.microsoft.com/office/drawing/2014/main" id="{0D23B990-E95E-40F6-9545-9D1EB4C4741D}"/>
              </a:ext>
            </a:extLst>
          </p:cNvPr>
          <p:cNvSpPr>
            <a:spLocks noGrp="1" noChangeArrowheads="1"/>
          </p:cNvSpPr>
          <p:nvPr>
            <p:ph type="title"/>
          </p:nvPr>
        </p:nvSpPr>
        <p:spPr>
          <a:xfrm>
            <a:off x="381912" y="124659"/>
            <a:ext cx="8596668" cy="1152939"/>
          </a:xfrm>
        </p:spPr>
        <p:txBody>
          <a:bodyPr>
            <a:normAutofit/>
          </a:bodyPr>
          <a:lstStyle/>
          <a:p>
            <a:pPr>
              <a:defRPr/>
            </a:pPr>
            <a:r>
              <a:rPr lang="en-US" dirty="0"/>
              <a:t>If else structure [Cont.]</a:t>
            </a:r>
            <a:endParaRPr lang="en-US" b="1" dirty="0">
              <a:solidFill>
                <a:schemeClr val="tx1">
                  <a:lumMod val="95000"/>
                  <a:lumOff val="5000"/>
                </a:schemeClr>
              </a:solidFill>
            </a:endParaRPr>
          </a:p>
        </p:txBody>
      </p:sp>
      <p:sp>
        <p:nvSpPr>
          <p:cNvPr id="2" name="Rectangle 1">
            <a:extLst>
              <a:ext uri="{FF2B5EF4-FFF2-40B4-BE49-F238E27FC236}">
                <a16:creationId xmlns="" xmlns:a16="http://schemas.microsoft.com/office/drawing/2014/main" id="{CF919EF8-1B55-4DC9-8ED2-95867FD4FDB0}"/>
              </a:ext>
            </a:extLst>
          </p:cNvPr>
          <p:cNvSpPr/>
          <p:nvPr/>
        </p:nvSpPr>
        <p:spPr>
          <a:xfrm>
            <a:off x="1000891" y="917912"/>
            <a:ext cx="9395134" cy="5940088"/>
          </a:xfrm>
          <a:prstGeom prst="rect">
            <a:avLst/>
          </a:prstGeom>
        </p:spPr>
        <p:txBody>
          <a:bodyPr wrap="square">
            <a:spAutoFit/>
          </a:bodyPr>
          <a:lstStyle/>
          <a:p>
            <a:pPr algn="just"/>
            <a:r>
              <a:rPr lang="en-US" sz="2000" b="1" dirty="0"/>
              <a:t>/* Calculation of gross salary */ </a:t>
            </a:r>
          </a:p>
          <a:p>
            <a:pPr algn="just"/>
            <a:r>
              <a:rPr lang="en-US" sz="2000" b="1" dirty="0"/>
              <a:t>main( ) </a:t>
            </a:r>
          </a:p>
          <a:p>
            <a:pPr algn="just"/>
            <a:r>
              <a:rPr lang="en-US" sz="2000" b="1" dirty="0"/>
              <a:t>{ </a:t>
            </a:r>
          </a:p>
          <a:p>
            <a:pPr algn="just"/>
            <a:r>
              <a:rPr lang="en-US" sz="2000" b="1" dirty="0"/>
              <a:t>float bs, </a:t>
            </a:r>
            <a:r>
              <a:rPr lang="en-US" sz="2000" b="1" dirty="0" err="1"/>
              <a:t>gs</a:t>
            </a:r>
            <a:r>
              <a:rPr lang="en-US" sz="2000" b="1" dirty="0"/>
              <a:t>, al, </a:t>
            </a:r>
            <a:r>
              <a:rPr lang="en-US" sz="2000" b="1" dirty="0" err="1"/>
              <a:t>hra</a:t>
            </a:r>
            <a:r>
              <a:rPr lang="en-US" sz="2000" b="1" dirty="0"/>
              <a:t> ; </a:t>
            </a:r>
          </a:p>
          <a:p>
            <a:pPr algn="just"/>
            <a:r>
              <a:rPr lang="en-US" sz="2000" b="1" dirty="0"/>
              <a:t>printf ( "Enter basic salary " ) ; </a:t>
            </a:r>
          </a:p>
          <a:p>
            <a:pPr algn="just"/>
            <a:r>
              <a:rPr lang="en-US" sz="2000" b="1" dirty="0" err="1"/>
              <a:t>scanf</a:t>
            </a:r>
            <a:r>
              <a:rPr lang="en-US" sz="2000" b="1" dirty="0"/>
              <a:t> ( "%f", &amp;bs ) ; </a:t>
            </a:r>
          </a:p>
          <a:p>
            <a:pPr marL="688975" algn="just"/>
            <a:r>
              <a:rPr lang="en-US" sz="2000" b="1" dirty="0"/>
              <a:t>if ( bs &lt; 1500 ) </a:t>
            </a:r>
          </a:p>
          <a:p>
            <a:pPr marL="688975" algn="just"/>
            <a:r>
              <a:rPr lang="en-US" sz="2000" b="1" dirty="0"/>
              <a:t>{ </a:t>
            </a:r>
          </a:p>
          <a:p>
            <a:pPr marL="688975" algn="just"/>
            <a:r>
              <a:rPr lang="en-US" sz="2000" b="1" dirty="0"/>
              <a:t>al = bs * 10 / 100 ; </a:t>
            </a:r>
          </a:p>
          <a:p>
            <a:pPr marL="688975" algn="just"/>
            <a:r>
              <a:rPr lang="en-US" sz="2000" b="1" dirty="0" err="1"/>
              <a:t>hra</a:t>
            </a:r>
            <a:r>
              <a:rPr lang="en-US" sz="2000" b="1" dirty="0"/>
              <a:t> = bs * 90 / 100 ; </a:t>
            </a:r>
          </a:p>
          <a:p>
            <a:pPr marL="688975" algn="just"/>
            <a:r>
              <a:rPr lang="en-US" sz="2000" b="1" dirty="0"/>
              <a:t>} </a:t>
            </a:r>
          </a:p>
          <a:p>
            <a:pPr marL="688975" algn="just"/>
            <a:r>
              <a:rPr lang="en-US" sz="2000" b="1" dirty="0"/>
              <a:t>else </a:t>
            </a:r>
          </a:p>
          <a:p>
            <a:pPr marL="688975" algn="just"/>
            <a:r>
              <a:rPr lang="en-US" sz="2000" b="1" dirty="0"/>
              <a:t>{ </a:t>
            </a:r>
          </a:p>
          <a:p>
            <a:pPr marL="688975" algn="just"/>
            <a:r>
              <a:rPr lang="en-US" sz="2000" b="1" dirty="0"/>
              <a:t>al = 500 ; </a:t>
            </a:r>
          </a:p>
          <a:p>
            <a:pPr marL="688975" algn="just"/>
            <a:r>
              <a:rPr lang="en-US" sz="2000" b="1" dirty="0" err="1"/>
              <a:t>hra</a:t>
            </a:r>
            <a:r>
              <a:rPr lang="en-US" sz="2000" b="1" dirty="0"/>
              <a:t> = bs * 98 / 100 ; </a:t>
            </a:r>
          </a:p>
          <a:p>
            <a:pPr marL="688975" algn="just"/>
            <a:r>
              <a:rPr lang="en-US" sz="2000" b="1" dirty="0"/>
              <a:t>} </a:t>
            </a:r>
          </a:p>
          <a:p>
            <a:pPr algn="just"/>
            <a:r>
              <a:rPr lang="en-US" sz="2000" b="1" dirty="0" err="1"/>
              <a:t>gs</a:t>
            </a:r>
            <a:r>
              <a:rPr lang="en-US" sz="2000" b="1" dirty="0"/>
              <a:t> = bs + </a:t>
            </a:r>
            <a:r>
              <a:rPr lang="en-US" sz="2000" b="1" dirty="0" err="1"/>
              <a:t>hra</a:t>
            </a:r>
            <a:r>
              <a:rPr lang="en-US" sz="2000" b="1" dirty="0"/>
              <a:t> + al ; </a:t>
            </a:r>
          </a:p>
          <a:p>
            <a:pPr algn="just"/>
            <a:r>
              <a:rPr lang="en-US" sz="2000" b="1" dirty="0"/>
              <a:t>printf ( "gross salary = Rs. %f", </a:t>
            </a:r>
            <a:r>
              <a:rPr lang="en-US" sz="2000" b="1" dirty="0" err="1"/>
              <a:t>gs</a:t>
            </a:r>
            <a:r>
              <a:rPr lang="en-US" sz="2000" b="1" dirty="0"/>
              <a:t> ) ; </a:t>
            </a:r>
          </a:p>
          <a:p>
            <a:pPr algn="just"/>
            <a:r>
              <a:rPr lang="en-US" sz="2000" b="1" dirty="0"/>
              <a:t>}</a:t>
            </a:r>
          </a:p>
        </p:txBody>
      </p:sp>
    </p:spTree>
    <p:extLst>
      <p:ext uri="{BB962C8B-B14F-4D97-AF65-F5344CB8AC3E}">
        <p14:creationId xmlns:p14="http://schemas.microsoft.com/office/powerpoint/2010/main" val="39454834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t>
            </a:r>
            <a:r>
              <a:rPr lang="en-US" altLang="en-US" sz="3600" dirty="0"/>
              <a:t>?</a:t>
            </a:r>
            <a:r>
              <a:rPr lang="en-US" altLang="en-US" dirty="0"/>
              <a:t> </a:t>
            </a:r>
            <a:r>
              <a:rPr lang="en-US" altLang="en-US" dirty="0" smtClean="0"/>
              <a:t>Operator/</a:t>
            </a:r>
            <a:r>
              <a:rPr lang="en-US" dirty="0"/>
              <a:t>Conditional </a:t>
            </a:r>
            <a:r>
              <a:rPr lang="en-US" dirty="0" smtClean="0"/>
              <a:t>Operator</a:t>
            </a:r>
            <a:endParaRPr lang="en-US" dirty="0"/>
          </a:p>
        </p:txBody>
      </p:sp>
      <p:sp>
        <p:nvSpPr>
          <p:cNvPr id="3" name="Content Placeholder 2"/>
          <p:cNvSpPr>
            <a:spLocks noGrp="1"/>
          </p:cNvSpPr>
          <p:nvPr>
            <p:ph idx="1"/>
          </p:nvPr>
        </p:nvSpPr>
        <p:spPr/>
        <p:txBody>
          <a:bodyPr/>
          <a:lstStyle/>
          <a:p>
            <a:r>
              <a:rPr lang="en-US" altLang="en-US" dirty="0"/>
              <a:t>The ? (</a:t>
            </a:r>
            <a:r>
              <a:rPr lang="en-US" altLang="en-US" i="1" dirty="0"/>
              <a:t>ternary condition</a:t>
            </a:r>
            <a:r>
              <a:rPr lang="en-US" altLang="en-US" dirty="0"/>
              <a:t>) operator is a more efficient form for expressing simple if statements. It has the following form: </a:t>
            </a:r>
          </a:p>
          <a:p>
            <a:pPr>
              <a:buNone/>
            </a:pPr>
            <a:r>
              <a:rPr lang="en-US" altLang="en-US" dirty="0"/>
              <a:t>  </a:t>
            </a:r>
            <a:r>
              <a:rPr lang="en-US" altLang="en-US" i="1" dirty="0"/>
              <a:t>expression1</a:t>
            </a:r>
            <a:r>
              <a:rPr lang="en-US" altLang="en-US" dirty="0"/>
              <a:t> ? </a:t>
            </a:r>
            <a:r>
              <a:rPr lang="en-US" altLang="en-US" i="1" dirty="0"/>
              <a:t>expression2</a:t>
            </a:r>
            <a:r>
              <a:rPr lang="en-US" altLang="en-US" dirty="0"/>
              <a:t>:  </a:t>
            </a:r>
            <a:r>
              <a:rPr lang="en-US" altLang="en-US" i="1" dirty="0"/>
              <a:t>expression3</a:t>
            </a:r>
          </a:p>
          <a:p>
            <a:pPr marL="0" indent="0">
              <a:buNone/>
            </a:pPr>
            <a:r>
              <a:rPr lang="en-US" altLang="en-US" dirty="0" smtClean="0"/>
              <a:t>It </a:t>
            </a:r>
            <a:r>
              <a:rPr lang="en-US" altLang="en-US" dirty="0"/>
              <a:t>simply states: </a:t>
            </a:r>
          </a:p>
          <a:p>
            <a:pPr>
              <a:buNone/>
            </a:pPr>
            <a:r>
              <a:rPr lang="en-US" altLang="en-US" sz="1400" i="1" dirty="0"/>
              <a:t>		</a:t>
            </a:r>
            <a:r>
              <a:rPr lang="en-US" altLang="en-US" sz="1600" dirty="0"/>
              <a:t>if</a:t>
            </a:r>
            <a:r>
              <a:rPr lang="en-US" altLang="en-US" sz="1600" i="1" dirty="0"/>
              <a:t> expression1 </a:t>
            </a:r>
            <a:r>
              <a:rPr lang="en-US" altLang="en-US" sz="1600" dirty="0"/>
              <a:t>then</a:t>
            </a:r>
            <a:r>
              <a:rPr lang="en-US" altLang="en-US" sz="1600" i="1" dirty="0"/>
              <a:t> expression2 </a:t>
            </a:r>
            <a:r>
              <a:rPr lang="en-US" altLang="en-US" sz="1600" dirty="0"/>
              <a:t>else</a:t>
            </a:r>
            <a:r>
              <a:rPr lang="en-US" altLang="en-US" sz="1600" i="1" dirty="0"/>
              <a:t> expression3</a:t>
            </a:r>
            <a:r>
              <a:rPr lang="en-US" altLang="en-US" sz="1600" dirty="0"/>
              <a:t> </a:t>
            </a:r>
            <a:endParaRPr lang="en-US" altLang="en-US" sz="1600" dirty="0" smtClean="0"/>
          </a:p>
          <a:p>
            <a:pPr>
              <a:buNone/>
            </a:pPr>
            <a:r>
              <a:rPr lang="en-US" sz="1600" dirty="0"/>
              <a:t>It can be visualized into if-else statement as:</a:t>
            </a:r>
            <a:endParaRPr lang="en-US" altLang="en-US" sz="1600" dirty="0" smtClean="0"/>
          </a:p>
          <a:p>
            <a:pPr>
              <a:buNone/>
            </a:pPr>
            <a:r>
              <a:rPr lang="en-US" altLang="en-US" sz="1600" dirty="0">
                <a:solidFill>
                  <a:schemeClr val="tx1"/>
                </a:solidFill>
                <a:latin typeface="Consolas" panose="020B0609020204030204" pitchFamily="49" charset="0"/>
                <a:cs typeface="Consolas" panose="020B0609020204030204" pitchFamily="49" charset="0"/>
              </a:rPr>
              <a:t>if(Expression1) { </a:t>
            </a:r>
            <a:endParaRPr lang="en-US" altLang="en-US" sz="1600" dirty="0" smtClean="0">
              <a:solidFill>
                <a:schemeClr val="tx1"/>
              </a:solidFill>
              <a:latin typeface="Consolas" panose="020B0609020204030204" pitchFamily="49" charset="0"/>
              <a:cs typeface="Consolas" panose="020B0609020204030204" pitchFamily="49" charset="0"/>
            </a:endParaRPr>
          </a:p>
          <a:p>
            <a:pPr>
              <a:buNone/>
            </a:pPr>
            <a:r>
              <a:rPr lang="en-US" altLang="en-US" sz="1600" dirty="0" smtClean="0">
                <a:solidFill>
                  <a:schemeClr val="tx1"/>
                </a:solidFill>
                <a:latin typeface="Consolas" panose="020B0609020204030204" pitchFamily="49" charset="0"/>
                <a:cs typeface="Consolas" panose="020B0609020204030204" pitchFamily="49" charset="0"/>
              </a:rPr>
              <a:t>Expression2</a:t>
            </a:r>
            <a:r>
              <a:rPr lang="en-US" altLang="en-US" sz="1600" dirty="0">
                <a:solidFill>
                  <a:schemeClr val="tx1"/>
                </a:solidFill>
                <a:latin typeface="Consolas" panose="020B0609020204030204" pitchFamily="49" charset="0"/>
                <a:cs typeface="Consolas" panose="020B0609020204030204" pitchFamily="49" charset="0"/>
              </a:rPr>
              <a:t>; </a:t>
            </a:r>
            <a:endParaRPr lang="en-US" altLang="en-US" sz="1600" dirty="0" smtClean="0">
              <a:solidFill>
                <a:schemeClr val="tx1"/>
              </a:solidFill>
              <a:latin typeface="Consolas" panose="020B0609020204030204" pitchFamily="49" charset="0"/>
              <a:cs typeface="Consolas" panose="020B0609020204030204" pitchFamily="49" charset="0"/>
            </a:endParaRPr>
          </a:p>
          <a:p>
            <a:pPr>
              <a:buNone/>
            </a:pPr>
            <a:r>
              <a:rPr lang="en-US" altLang="en-US" sz="1600" dirty="0" smtClean="0">
                <a:solidFill>
                  <a:schemeClr val="tx1"/>
                </a:solidFill>
                <a:latin typeface="Consolas" panose="020B0609020204030204" pitchFamily="49" charset="0"/>
                <a:cs typeface="Consolas" panose="020B0609020204030204" pitchFamily="49" charset="0"/>
              </a:rPr>
              <a:t>} </a:t>
            </a:r>
            <a:r>
              <a:rPr lang="en-US" altLang="en-US" sz="1600" dirty="0">
                <a:solidFill>
                  <a:schemeClr val="tx1"/>
                </a:solidFill>
                <a:latin typeface="Consolas" panose="020B0609020204030204" pitchFamily="49" charset="0"/>
                <a:cs typeface="Consolas" panose="020B0609020204030204" pitchFamily="49" charset="0"/>
              </a:rPr>
              <a:t>else { </a:t>
            </a:r>
            <a:endParaRPr lang="en-US" altLang="en-US" sz="1600" dirty="0" smtClean="0">
              <a:solidFill>
                <a:schemeClr val="tx1"/>
              </a:solidFill>
              <a:latin typeface="Consolas" panose="020B0609020204030204" pitchFamily="49" charset="0"/>
              <a:cs typeface="Consolas" panose="020B0609020204030204" pitchFamily="49" charset="0"/>
            </a:endParaRPr>
          </a:p>
          <a:p>
            <a:pPr>
              <a:buNone/>
            </a:pPr>
            <a:r>
              <a:rPr lang="en-US" altLang="en-US" sz="1600" dirty="0" smtClean="0">
                <a:solidFill>
                  <a:schemeClr val="tx1"/>
                </a:solidFill>
                <a:latin typeface="Consolas" panose="020B0609020204030204" pitchFamily="49" charset="0"/>
                <a:cs typeface="Consolas" panose="020B0609020204030204" pitchFamily="49" charset="0"/>
              </a:rPr>
              <a:t>Expression3</a:t>
            </a:r>
            <a:r>
              <a:rPr lang="en-US" altLang="en-US" sz="1600" dirty="0">
                <a:solidFill>
                  <a:schemeClr val="tx1"/>
                </a:solidFill>
                <a:latin typeface="Consolas" panose="020B0609020204030204" pitchFamily="49" charset="0"/>
                <a:cs typeface="Consolas" panose="020B0609020204030204" pitchFamily="49" charset="0"/>
              </a:rPr>
              <a:t>; }</a:t>
            </a:r>
            <a:r>
              <a:rPr lang="en-US" altLang="en-US" sz="1050" dirty="0">
                <a:solidFill>
                  <a:schemeClr val="tx1"/>
                </a:solidFill>
              </a:rPr>
              <a:t> </a:t>
            </a:r>
            <a:endParaRPr lang="en-US" altLang="en-US" sz="2800" dirty="0">
              <a:solidFill>
                <a:schemeClr val="tx1"/>
              </a:solidFill>
              <a:latin typeface="Arial" panose="020B0604020202020204" pitchFamily="34" charset="0"/>
            </a:endParaRPr>
          </a:p>
          <a:p>
            <a:pPr>
              <a:buNone/>
            </a:pPr>
            <a:endParaRPr lang="en-US" altLang="en-US" sz="1600" dirty="0" smtClean="0"/>
          </a:p>
          <a:p>
            <a:pPr>
              <a:buNone/>
            </a:pPr>
            <a:endParaRPr lang="en-US" altLang="en-US" sz="1600" dirty="0"/>
          </a:p>
          <a:p>
            <a:endParaRPr lang="en-US" dirty="0"/>
          </a:p>
        </p:txBody>
      </p:sp>
      <p:sp>
        <p:nvSpPr>
          <p:cNvPr id="5" name="Rectangle 2"/>
          <p:cNvSpPr>
            <a:spLocks noChangeArrowheads="1"/>
          </p:cNvSpPr>
          <p:nvPr/>
        </p:nvSpPr>
        <p:spPr bwMode="auto">
          <a:xfrm>
            <a:off x="0" y="58050"/>
            <a:ext cx="65" cy="3410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18584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t>
            </a:r>
            <a:r>
              <a:rPr lang="en-US" altLang="en-US" sz="3600" dirty="0"/>
              <a:t>?</a:t>
            </a:r>
            <a:r>
              <a:rPr lang="en-US" altLang="en-US" dirty="0"/>
              <a:t> Operator</a:t>
            </a:r>
            <a:endParaRPr lang="en-US" dirty="0"/>
          </a:p>
        </p:txBody>
      </p:sp>
      <p:pic>
        <p:nvPicPr>
          <p:cNvPr id="4" name="Content Placeholder 3"/>
          <p:cNvPicPr>
            <a:picLocks noGrp="1" noChangeAspect="1"/>
          </p:cNvPicPr>
          <p:nvPr>
            <p:ph idx="1"/>
          </p:nvPr>
        </p:nvPicPr>
        <p:blipFill>
          <a:blip r:embed="rId2"/>
          <a:stretch>
            <a:fillRect/>
          </a:stretch>
        </p:blipFill>
        <p:spPr>
          <a:xfrm>
            <a:off x="2141838" y="1846263"/>
            <a:ext cx="7133967" cy="4022725"/>
          </a:xfrm>
          <a:prstGeom prst="rect">
            <a:avLst/>
          </a:prstGeom>
        </p:spPr>
      </p:pic>
    </p:spTree>
    <p:extLst>
      <p:ext uri="{BB962C8B-B14F-4D97-AF65-F5344CB8AC3E}">
        <p14:creationId xmlns:p14="http://schemas.microsoft.com/office/powerpoint/2010/main" val="22906521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 xmlns:a16="http://schemas.microsoft.com/office/drawing/2014/main" id="{3EC98EEA-30B1-4AAE-B0C2-B40B681432AE}"/>
              </a:ext>
            </a:extLst>
          </p:cNvPr>
          <p:cNvSpPr>
            <a:spLocks noGrp="1" noChangeArrowheads="1"/>
          </p:cNvSpPr>
          <p:nvPr>
            <p:ph type="title"/>
          </p:nvPr>
        </p:nvSpPr>
        <p:spPr>
          <a:xfrm>
            <a:off x="677334" y="609600"/>
            <a:ext cx="8596668" cy="914400"/>
          </a:xfrm>
        </p:spPr>
        <p:txBody>
          <a:bodyPr>
            <a:normAutofit/>
          </a:bodyPr>
          <a:lstStyle/>
          <a:p>
            <a:pPr>
              <a:defRPr/>
            </a:pPr>
            <a:r>
              <a:rPr lang="en-US" b="1" dirty="0">
                <a:solidFill>
                  <a:schemeClr val="tx1">
                    <a:lumMod val="95000"/>
                    <a:lumOff val="5000"/>
                  </a:schemeClr>
                </a:solidFill>
              </a:rPr>
              <a:t>We will learn:</a:t>
            </a:r>
            <a:endParaRPr lang="en-US" dirty="0">
              <a:solidFill>
                <a:schemeClr val="tx1">
                  <a:lumMod val="95000"/>
                  <a:lumOff val="5000"/>
                </a:schemeClr>
              </a:solidFill>
            </a:endParaRPr>
          </a:p>
        </p:txBody>
      </p:sp>
      <p:sp>
        <p:nvSpPr>
          <p:cNvPr id="35843" name="Rectangle 3">
            <a:extLst>
              <a:ext uri="{FF2B5EF4-FFF2-40B4-BE49-F238E27FC236}">
                <a16:creationId xmlns="" xmlns:a16="http://schemas.microsoft.com/office/drawing/2014/main" id="{7F348DEB-D01A-4CFA-B40D-7195374C60AD}"/>
              </a:ext>
            </a:extLst>
          </p:cNvPr>
          <p:cNvSpPr>
            <a:spLocks noGrp="1" noChangeArrowheads="1"/>
          </p:cNvSpPr>
          <p:nvPr>
            <p:ph idx="1"/>
          </p:nvPr>
        </p:nvSpPr>
        <p:spPr>
          <a:xfrm>
            <a:off x="770099" y="1643754"/>
            <a:ext cx="8596668" cy="3880773"/>
          </a:xfrm>
        </p:spPr>
        <p:txBody>
          <a:bodyPr rtlCol="0">
            <a:normAutofit/>
          </a:bodyPr>
          <a:lstStyle/>
          <a:p>
            <a:pPr marL="0" indent="0">
              <a:buNone/>
              <a:defRPr/>
            </a:pPr>
            <a:r>
              <a:rPr lang="en-US" dirty="0"/>
              <a:t>Introduction to conditional statements </a:t>
            </a:r>
          </a:p>
          <a:p>
            <a:pPr>
              <a:buFont typeface="Wingdings" panose="05000000000000000000" pitchFamily="2" charset="2"/>
              <a:buChar char="§"/>
              <a:defRPr/>
            </a:pPr>
            <a:r>
              <a:rPr lang="en-US" dirty="0"/>
              <a:t>If structure</a:t>
            </a:r>
          </a:p>
          <a:p>
            <a:pPr>
              <a:buFont typeface="Wingdings" panose="05000000000000000000" pitchFamily="2" charset="2"/>
              <a:buChar char="§"/>
              <a:defRPr/>
            </a:pPr>
            <a:r>
              <a:rPr lang="en-US" dirty="0"/>
              <a:t>If –else structure </a:t>
            </a:r>
            <a:endParaRPr lang="en-US" dirty="0" smtClean="0"/>
          </a:p>
          <a:p>
            <a:pPr>
              <a:buFont typeface="Wingdings" panose="05000000000000000000" pitchFamily="2" charset="2"/>
              <a:buChar char="§"/>
              <a:defRPr/>
            </a:pPr>
            <a:r>
              <a:rPr lang="en-US" dirty="0" smtClean="0"/>
              <a:t>Ternary operator</a:t>
            </a:r>
            <a:endParaRPr lang="en-US" dirty="0"/>
          </a:p>
          <a:p>
            <a:pPr>
              <a:buFont typeface="Wingdings" panose="05000000000000000000" pitchFamily="2" charset="2"/>
              <a:buChar char="§"/>
              <a:defRPr/>
            </a:pPr>
            <a:r>
              <a:rPr lang="en-US" dirty="0"/>
              <a:t>If-else-if structure </a:t>
            </a:r>
          </a:p>
          <a:p>
            <a:pPr>
              <a:buFont typeface="Wingdings" panose="05000000000000000000" pitchFamily="2" charset="2"/>
              <a:buChar char="§"/>
              <a:defRPr/>
            </a:pPr>
            <a:r>
              <a:rPr lang="en-US" dirty="0"/>
              <a:t>Nested If structure</a:t>
            </a:r>
          </a:p>
          <a:p>
            <a:pPr>
              <a:buFont typeface="Wingdings" panose="05000000000000000000" pitchFamily="2" charset="2"/>
              <a:buChar char="§"/>
              <a:defRPr/>
            </a:pPr>
            <a:r>
              <a:rPr lang="en-US" dirty="0"/>
              <a:t>Switch statements</a:t>
            </a:r>
            <a:endParaRPr lang="en-US" sz="1800"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a:t>
            </a:r>
            <a:r>
              <a:rPr lang="en-US" altLang="en-US" sz="3600" dirty="0"/>
              <a:t>?</a:t>
            </a:r>
            <a:r>
              <a:rPr lang="en-US" altLang="en-US" dirty="0"/>
              <a:t> Operator</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altLang="en-US" dirty="0"/>
              <a:t>For example to assign the maximum of a and b to z: </a:t>
            </a:r>
          </a:p>
          <a:p>
            <a:pPr>
              <a:buNone/>
            </a:pPr>
            <a:r>
              <a:rPr lang="en-US" altLang="en-US" dirty="0"/>
              <a:t>		  z = (a&gt;b) ? a : b;</a:t>
            </a:r>
          </a:p>
          <a:p>
            <a:pPr>
              <a:buNone/>
            </a:pPr>
            <a:r>
              <a:rPr lang="en-US" altLang="en-US" dirty="0"/>
              <a:t>	which is the same as: </a:t>
            </a:r>
          </a:p>
          <a:p>
            <a:pPr>
              <a:buNone/>
            </a:pPr>
            <a:r>
              <a:rPr lang="en-US" altLang="en-US" dirty="0"/>
              <a:t>  		if (a&gt;b)</a:t>
            </a:r>
          </a:p>
          <a:p>
            <a:pPr>
              <a:buNone/>
            </a:pPr>
            <a:r>
              <a:rPr lang="en-US" altLang="en-US" dirty="0"/>
              <a:t>			 z = a;</a:t>
            </a:r>
          </a:p>
          <a:p>
            <a:pPr>
              <a:buNone/>
            </a:pPr>
            <a:r>
              <a:rPr lang="en-US" altLang="en-US" dirty="0"/>
              <a:t>		else</a:t>
            </a:r>
          </a:p>
          <a:p>
            <a:pPr>
              <a:buNone/>
            </a:pPr>
            <a:r>
              <a:rPr lang="en-US" altLang="en-US" dirty="0"/>
              <a:t>			 z=b</a:t>
            </a:r>
            <a:r>
              <a:rPr lang="en-US" altLang="en-US" dirty="0" smtClean="0"/>
              <a:t>;</a:t>
            </a:r>
          </a:p>
          <a:p>
            <a:pPr>
              <a:buNone/>
            </a:pPr>
            <a:r>
              <a:rPr lang="en-US" altLang="en-US" dirty="0" smtClean="0"/>
              <a:t>Another Example</a:t>
            </a:r>
            <a:endParaRPr lang="en-US" altLang="en-US" dirty="0"/>
          </a:p>
          <a:p>
            <a:pPr marL="393700" algn="just">
              <a:defRPr/>
            </a:pPr>
            <a:r>
              <a:rPr lang="en-US" dirty="0" err="1">
                <a:solidFill>
                  <a:schemeClr val="tx1">
                    <a:lumMod val="95000"/>
                    <a:lumOff val="5000"/>
                  </a:schemeClr>
                </a:solidFill>
              </a:rPr>
              <a:t>int</a:t>
            </a:r>
            <a:r>
              <a:rPr lang="en-US" dirty="0">
                <a:solidFill>
                  <a:schemeClr val="tx1">
                    <a:lumMod val="95000"/>
                    <a:lumOff val="5000"/>
                  </a:schemeClr>
                </a:solidFill>
              </a:rPr>
              <a:t> </a:t>
            </a:r>
            <a:r>
              <a:rPr lang="en-US" dirty="0" err="1">
                <a:solidFill>
                  <a:schemeClr val="tx1">
                    <a:lumMod val="95000"/>
                    <a:lumOff val="5000"/>
                  </a:schemeClr>
                </a:solidFill>
              </a:rPr>
              <a:t>i</a:t>
            </a:r>
            <a:r>
              <a:rPr lang="en-US" dirty="0">
                <a:solidFill>
                  <a:schemeClr val="tx1">
                    <a:lumMod val="95000"/>
                    <a:lumOff val="5000"/>
                  </a:schemeClr>
                </a:solidFill>
              </a:rPr>
              <a:t> ; </a:t>
            </a:r>
          </a:p>
          <a:p>
            <a:pPr marL="393700" algn="just">
              <a:defRPr/>
            </a:pPr>
            <a:r>
              <a:rPr lang="en-US" dirty="0" err="1">
                <a:solidFill>
                  <a:schemeClr val="tx1">
                    <a:lumMod val="95000"/>
                    <a:lumOff val="5000"/>
                  </a:schemeClr>
                </a:solidFill>
              </a:rPr>
              <a:t>scanf</a:t>
            </a:r>
            <a:r>
              <a:rPr lang="en-US" dirty="0">
                <a:solidFill>
                  <a:schemeClr val="tx1">
                    <a:lumMod val="95000"/>
                    <a:lumOff val="5000"/>
                  </a:schemeClr>
                </a:solidFill>
              </a:rPr>
              <a:t> ( "%d", &amp;</a:t>
            </a:r>
            <a:r>
              <a:rPr lang="en-US" dirty="0" err="1">
                <a:solidFill>
                  <a:schemeClr val="tx1">
                    <a:lumMod val="95000"/>
                    <a:lumOff val="5000"/>
                  </a:schemeClr>
                </a:solidFill>
              </a:rPr>
              <a:t>i</a:t>
            </a:r>
            <a:r>
              <a:rPr lang="en-US" dirty="0">
                <a:solidFill>
                  <a:schemeClr val="tx1">
                    <a:lumMod val="95000"/>
                    <a:lumOff val="5000"/>
                  </a:schemeClr>
                </a:solidFill>
              </a:rPr>
              <a:t> ) ; </a:t>
            </a:r>
          </a:p>
          <a:p>
            <a:pPr marL="393700" algn="just">
              <a:defRPr/>
            </a:pPr>
            <a:r>
              <a:rPr lang="en-US" dirty="0">
                <a:solidFill>
                  <a:schemeClr val="tx1">
                    <a:lumMod val="95000"/>
                    <a:lumOff val="5000"/>
                  </a:schemeClr>
                </a:solidFill>
              </a:rPr>
              <a:t>( </a:t>
            </a:r>
            <a:r>
              <a:rPr lang="en-US" dirty="0" err="1">
                <a:solidFill>
                  <a:schemeClr val="tx1">
                    <a:lumMod val="95000"/>
                    <a:lumOff val="5000"/>
                  </a:schemeClr>
                </a:solidFill>
              </a:rPr>
              <a:t>i</a:t>
            </a:r>
            <a:r>
              <a:rPr lang="en-US" dirty="0">
                <a:solidFill>
                  <a:schemeClr val="tx1">
                    <a:lumMod val="95000"/>
                    <a:lumOff val="5000"/>
                  </a:schemeClr>
                </a:solidFill>
              </a:rPr>
              <a:t> == 1 ? </a:t>
            </a:r>
            <a:r>
              <a:rPr lang="en-US" dirty="0" err="1">
                <a:solidFill>
                  <a:schemeClr val="tx1">
                    <a:lumMod val="95000"/>
                    <a:lumOff val="5000"/>
                  </a:schemeClr>
                </a:solidFill>
              </a:rPr>
              <a:t>printf</a:t>
            </a:r>
            <a:r>
              <a:rPr lang="en-US" dirty="0">
                <a:solidFill>
                  <a:schemeClr val="tx1">
                    <a:lumMod val="95000"/>
                    <a:lumOff val="5000"/>
                  </a:schemeClr>
                </a:solidFill>
              </a:rPr>
              <a:t> ( “Hello" ) : </a:t>
            </a:r>
            <a:r>
              <a:rPr lang="en-US" dirty="0" err="1">
                <a:solidFill>
                  <a:schemeClr val="tx1">
                    <a:lumMod val="95000"/>
                    <a:lumOff val="5000"/>
                  </a:schemeClr>
                </a:solidFill>
              </a:rPr>
              <a:t>printf</a:t>
            </a:r>
            <a:r>
              <a:rPr lang="en-US" dirty="0">
                <a:solidFill>
                  <a:schemeClr val="tx1">
                    <a:lumMod val="95000"/>
                    <a:lumOff val="5000"/>
                  </a:schemeClr>
                </a:solidFill>
              </a:rPr>
              <a:t> ( “Bye" ) ) ;</a:t>
            </a:r>
          </a:p>
          <a:p>
            <a:endParaRPr lang="en-US" dirty="0"/>
          </a:p>
        </p:txBody>
      </p:sp>
    </p:spTree>
    <p:extLst>
      <p:ext uri="{BB962C8B-B14F-4D97-AF65-F5344CB8AC3E}">
        <p14:creationId xmlns:p14="http://schemas.microsoft.com/office/powerpoint/2010/main" val="3291977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a:t>
            </a:r>
            <a:endParaRPr lang="en-US" dirty="0"/>
          </a:p>
        </p:txBody>
      </p:sp>
      <p:sp>
        <p:nvSpPr>
          <p:cNvPr id="8" name="Content Placeholder 7"/>
          <p:cNvSpPr>
            <a:spLocks noGrp="1"/>
          </p:cNvSpPr>
          <p:nvPr>
            <p:ph idx="1"/>
          </p:nvPr>
        </p:nvSpPr>
        <p:spPr/>
        <p:txBody>
          <a:bodyPr>
            <a:normAutofit/>
          </a:bodyPr>
          <a:lstStyle/>
          <a:p>
            <a:r>
              <a:rPr lang="en-US" sz="3200" dirty="0" smtClean="0"/>
              <a:t>Write a program  </a:t>
            </a:r>
            <a:r>
              <a:rPr lang="en-US" sz="3200" dirty="0"/>
              <a:t>to Store the greatest of the two Number.</a:t>
            </a:r>
          </a:p>
        </p:txBody>
      </p:sp>
    </p:spTree>
    <p:extLst>
      <p:ext uri="{BB962C8B-B14F-4D97-AF65-F5344CB8AC3E}">
        <p14:creationId xmlns:p14="http://schemas.microsoft.com/office/powerpoint/2010/main" val="23214660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6"/>
          <p:cNvPicPr>
            <a:picLocks noGrp="1" noChangeAspect="1"/>
          </p:cNvPicPr>
          <p:nvPr>
            <p:ph idx="1"/>
          </p:nvPr>
        </p:nvPicPr>
        <p:blipFill>
          <a:blip r:embed="rId2"/>
          <a:stretch>
            <a:fillRect/>
          </a:stretch>
        </p:blipFill>
        <p:spPr>
          <a:xfrm>
            <a:off x="2108887" y="2424113"/>
            <a:ext cx="7504670" cy="3894309"/>
          </a:xfrm>
          <a:prstGeom prst="rect">
            <a:avLst/>
          </a:prstGeom>
        </p:spPr>
      </p:pic>
    </p:spTree>
    <p:extLst>
      <p:ext uri="{BB962C8B-B14F-4D97-AF65-F5344CB8AC3E}">
        <p14:creationId xmlns:p14="http://schemas.microsoft.com/office/powerpoint/2010/main" val="12188722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 xmlns:a16="http://schemas.microsoft.com/office/drawing/2014/main" id="{0D23B990-E95E-40F6-9545-9D1EB4C4741D}"/>
              </a:ext>
            </a:extLst>
          </p:cNvPr>
          <p:cNvSpPr>
            <a:spLocks noGrp="1" noChangeArrowheads="1"/>
          </p:cNvSpPr>
          <p:nvPr>
            <p:ph type="title"/>
          </p:nvPr>
        </p:nvSpPr>
        <p:spPr>
          <a:xfrm>
            <a:off x="677334" y="335674"/>
            <a:ext cx="8596668" cy="1152939"/>
          </a:xfrm>
        </p:spPr>
        <p:txBody>
          <a:bodyPr>
            <a:normAutofit/>
          </a:bodyPr>
          <a:lstStyle/>
          <a:p>
            <a:pPr>
              <a:defRPr/>
            </a:pPr>
            <a:r>
              <a:rPr lang="en-US" dirty="0"/>
              <a:t>If else if structure</a:t>
            </a:r>
            <a:endParaRPr lang="en-US" b="1" dirty="0">
              <a:solidFill>
                <a:schemeClr val="tx1">
                  <a:lumMod val="95000"/>
                  <a:lumOff val="5000"/>
                </a:schemeClr>
              </a:solidFill>
            </a:endParaRPr>
          </a:p>
        </p:txBody>
      </p:sp>
      <p:sp>
        <p:nvSpPr>
          <p:cNvPr id="129027" name="Rectangle 3">
            <a:extLst>
              <a:ext uri="{FF2B5EF4-FFF2-40B4-BE49-F238E27FC236}">
                <a16:creationId xmlns="" xmlns:a16="http://schemas.microsoft.com/office/drawing/2014/main" id="{C22EA09A-1FF4-443B-8AC1-FFE551AD7893}"/>
              </a:ext>
            </a:extLst>
          </p:cNvPr>
          <p:cNvSpPr>
            <a:spLocks noGrp="1" noChangeArrowheads="1"/>
          </p:cNvSpPr>
          <p:nvPr>
            <p:ph idx="1"/>
          </p:nvPr>
        </p:nvSpPr>
        <p:spPr>
          <a:xfrm>
            <a:off x="677334" y="1823401"/>
            <a:ext cx="9023259" cy="3880773"/>
          </a:xfrm>
        </p:spPr>
        <p:txBody>
          <a:bodyPr>
            <a:normAutofit/>
          </a:bodyPr>
          <a:lstStyle/>
          <a:p>
            <a:pPr algn="just">
              <a:buFont typeface="Wingdings" panose="05000000000000000000" pitchFamily="2" charset="2"/>
              <a:buChar char="§"/>
            </a:pPr>
            <a:r>
              <a:rPr lang="en-US" sz="2400" dirty="0">
                <a:solidFill>
                  <a:schemeClr val="tx1"/>
                </a:solidFill>
              </a:rPr>
              <a:t>Multiple conditions can be written by making several else-if clauses. Once a condition is true, control will never go to other else-if conditions. An else clause can be added after else if statements.</a:t>
            </a:r>
          </a:p>
          <a:p>
            <a:pPr algn="just">
              <a:buFont typeface="Wingdings" panose="05000000000000000000" pitchFamily="2" charset="2"/>
              <a:buChar char="§"/>
            </a:pPr>
            <a:r>
              <a:rPr lang="en-US" altLang="en-US" sz="2400" b="1" u="sng" dirty="0">
                <a:solidFill>
                  <a:schemeClr val="tx1"/>
                </a:solidFill>
              </a:rPr>
              <a:t>Syntax:</a:t>
            </a:r>
          </a:p>
          <a:p>
            <a:pPr marL="0" indent="0" algn="just">
              <a:buNone/>
            </a:pPr>
            <a:endParaRPr lang="en-US" altLang="en-US" sz="2400" dirty="0">
              <a:solidFill>
                <a:schemeClr val="tx1"/>
              </a:solidFill>
            </a:endParaRPr>
          </a:p>
        </p:txBody>
      </p:sp>
      <p:pic>
        <p:nvPicPr>
          <p:cNvPr id="2" name="Picture 1">
            <a:extLst>
              <a:ext uri="{FF2B5EF4-FFF2-40B4-BE49-F238E27FC236}">
                <a16:creationId xmlns="" xmlns:a16="http://schemas.microsoft.com/office/drawing/2014/main" id="{01A2FDB7-EA90-40E0-ADF5-1295468075A1}"/>
              </a:ext>
            </a:extLst>
          </p:cNvPr>
          <p:cNvPicPr>
            <a:picLocks noChangeAspect="1"/>
          </p:cNvPicPr>
          <p:nvPr/>
        </p:nvPicPr>
        <p:blipFill>
          <a:blip r:embed="rId2"/>
          <a:stretch>
            <a:fillRect/>
          </a:stretch>
        </p:blipFill>
        <p:spPr>
          <a:xfrm>
            <a:off x="2385391" y="3414616"/>
            <a:ext cx="4639524" cy="2797498"/>
          </a:xfrm>
          <a:prstGeom prst="rect">
            <a:avLst/>
          </a:prstGeom>
        </p:spPr>
      </p:pic>
    </p:spTree>
    <p:extLst>
      <p:ext uri="{BB962C8B-B14F-4D97-AF65-F5344CB8AC3E}">
        <p14:creationId xmlns:p14="http://schemas.microsoft.com/office/powerpoint/2010/main" val="29476706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 xmlns:a16="http://schemas.microsoft.com/office/drawing/2014/main" id="{0D23B990-E95E-40F6-9545-9D1EB4C4741D}"/>
              </a:ext>
            </a:extLst>
          </p:cNvPr>
          <p:cNvSpPr>
            <a:spLocks noGrp="1" noChangeArrowheads="1"/>
          </p:cNvSpPr>
          <p:nvPr>
            <p:ph type="title"/>
          </p:nvPr>
        </p:nvSpPr>
        <p:spPr>
          <a:xfrm>
            <a:off x="677334" y="335674"/>
            <a:ext cx="8596668" cy="1152939"/>
          </a:xfrm>
        </p:spPr>
        <p:txBody>
          <a:bodyPr>
            <a:normAutofit/>
          </a:bodyPr>
          <a:lstStyle/>
          <a:p>
            <a:pPr>
              <a:defRPr/>
            </a:pPr>
            <a:r>
              <a:rPr lang="en-US" dirty="0"/>
              <a:t>If else if structure [Cont.]</a:t>
            </a:r>
            <a:endParaRPr lang="en-US" b="1" dirty="0">
              <a:solidFill>
                <a:schemeClr val="tx1">
                  <a:lumMod val="95000"/>
                  <a:lumOff val="5000"/>
                </a:schemeClr>
              </a:solidFill>
            </a:endParaRPr>
          </a:p>
        </p:txBody>
      </p:sp>
      <p:pic>
        <p:nvPicPr>
          <p:cNvPr id="8194" name="Picture 2" descr="Image result for if else if  statement flowchart&quot;">
            <a:extLst>
              <a:ext uri="{FF2B5EF4-FFF2-40B4-BE49-F238E27FC236}">
                <a16:creationId xmlns="" xmlns:a16="http://schemas.microsoft.com/office/drawing/2014/main" id="{0098380B-677D-423A-8C8A-1EA15E394B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091" y="1265360"/>
            <a:ext cx="8820443" cy="5256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03422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 xmlns:a16="http://schemas.microsoft.com/office/drawing/2014/main" id="{0D23B990-E95E-40F6-9545-9D1EB4C4741D}"/>
              </a:ext>
            </a:extLst>
          </p:cNvPr>
          <p:cNvSpPr>
            <a:spLocks noGrp="1" noChangeArrowheads="1"/>
          </p:cNvSpPr>
          <p:nvPr>
            <p:ph type="title"/>
          </p:nvPr>
        </p:nvSpPr>
        <p:spPr>
          <a:xfrm>
            <a:off x="677334" y="180930"/>
            <a:ext cx="8596668" cy="1152939"/>
          </a:xfrm>
        </p:spPr>
        <p:txBody>
          <a:bodyPr>
            <a:normAutofit/>
          </a:bodyPr>
          <a:lstStyle/>
          <a:p>
            <a:pPr>
              <a:defRPr/>
            </a:pPr>
            <a:r>
              <a:rPr lang="en-US" dirty="0"/>
              <a:t>If else if structure [Cont.]</a:t>
            </a:r>
            <a:endParaRPr lang="en-US" b="1" dirty="0">
              <a:solidFill>
                <a:schemeClr val="tx1">
                  <a:lumMod val="95000"/>
                  <a:lumOff val="5000"/>
                </a:schemeClr>
              </a:solidFill>
            </a:endParaRPr>
          </a:p>
        </p:txBody>
      </p:sp>
      <p:sp>
        <p:nvSpPr>
          <p:cNvPr id="5" name="Rectangle 2">
            <a:extLst>
              <a:ext uri="{FF2B5EF4-FFF2-40B4-BE49-F238E27FC236}">
                <a16:creationId xmlns="" xmlns:a16="http://schemas.microsoft.com/office/drawing/2014/main" id="{6F951DEB-05DD-4F01-AD6B-F5DF9D01E41C}"/>
              </a:ext>
            </a:extLst>
          </p:cNvPr>
          <p:cNvSpPr>
            <a:spLocks noChangeArrowheads="1"/>
          </p:cNvSpPr>
          <p:nvPr/>
        </p:nvSpPr>
        <p:spPr bwMode="auto">
          <a:xfrm>
            <a:off x="740639" y="1456507"/>
            <a:ext cx="5139656" cy="5324535"/>
          </a:xfrm>
          <a:prstGeom prst="rect">
            <a:avLst/>
          </a:prstGeom>
          <a:solidFill>
            <a:srgbClr val="EEEEE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808080"/>
                </a:solidFill>
                <a:effectLst/>
                <a:cs typeface="Consolas" panose="020B0609020204030204" pitchFamily="49" charset="0"/>
              </a:rPr>
              <a:t>#include</a:t>
            </a:r>
            <a:r>
              <a:rPr kumimoji="0" lang="en-US" altLang="en-US" sz="2000" b="0" i="0" u="none" strike="noStrike" cap="none" normalizeH="0" baseline="0" dirty="0">
                <a:ln>
                  <a:noFill/>
                </a:ln>
                <a:solidFill>
                  <a:srgbClr val="000000"/>
                </a:solidFill>
                <a:effectLst/>
                <a:cs typeface="Consolas" panose="020B0609020204030204" pitchFamily="49" charset="0"/>
              </a:rPr>
              <a:t> </a:t>
            </a:r>
            <a:r>
              <a:rPr kumimoji="0" lang="en-US" altLang="en-US" sz="2000" b="0" i="0" u="none" strike="noStrike" cap="none" normalizeH="0" baseline="0" dirty="0">
                <a:ln>
                  <a:noFill/>
                </a:ln>
                <a:solidFill>
                  <a:srgbClr val="800000"/>
                </a:solidFill>
                <a:effectLst/>
                <a:cs typeface="Consolas" panose="020B0609020204030204" pitchFamily="49" charset="0"/>
              </a:rPr>
              <a:t>&lt;stdio.h&gt;</a:t>
            </a:r>
            <a:r>
              <a:rPr kumimoji="0" lang="en-US" altLang="en-US" sz="2000" b="0" i="0" u="none" strike="noStrike" cap="none" normalizeH="0" baseline="0" dirty="0">
                <a:ln>
                  <a:noFill/>
                </a:ln>
                <a:solidFill>
                  <a:srgbClr val="000000"/>
                </a:solidFill>
                <a:effectLst/>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B"/>
                </a:solidFill>
                <a:effectLst/>
                <a:cs typeface="Consolas" panose="020B0609020204030204" pitchFamily="49" charset="0"/>
              </a:rPr>
              <a:t>int</a:t>
            </a:r>
            <a:r>
              <a:rPr kumimoji="0" lang="en-US" altLang="en-US" sz="2000" b="0" i="0" u="none" strike="noStrike" cap="none" normalizeH="0" baseline="0" dirty="0">
                <a:ln>
                  <a:noFill/>
                </a:ln>
                <a:solidFill>
                  <a:srgbClr val="000000"/>
                </a:solidFill>
                <a:effectLst/>
                <a:cs typeface="Consolas" panose="020B0609020204030204" pitchFamily="49" charset="0"/>
              </a:rPr>
              <a:t> main()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B"/>
                </a:solidFill>
                <a:effectLst/>
                <a:cs typeface="Consolas" panose="020B0609020204030204" pitchFamily="49" charset="0"/>
              </a:rPr>
              <a:t>int</a:t>
            </a:r>
            <a:r>
              <a:rPr kumimoji="0" lang="en-US" altLang="en-US" sz="2000" b="0" i="0" u="none" strike="noStrike" cap="none" normalizeH="0" baseline="0" dirty="0">
                <a:ln>
                  <a:noFill/>
                </a:ln>
                <a:solidFill>
                  <a:srgbClr val="000000"/>
                </a:solidFill>
                <a:effectLst/>
                <a:cs typeface="Consolas" panose="020B0609020204030204" pitchFamily="49" charset="0"/>
              </a:rPr>
              <a:t> var1, var2;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cs typeface="Consolas" panose="020B0609020204030204" pitchFamily="49" charset="0"/>
              </a:rPr>
              <a:t>printf(</a:t>
            </a:r>
            <a:r>
              <a:rPr kumimoji="0" lang="en-US" altLang="en-US" sz="2000" b="0" i="0" u="none" strike="noStrike" cap="none" normalizeH="0" baseline="0" dirty="0">
                <a:ln>
                  <a:noFill/>
                </a:ln>
                <a:solidFill>
                  <a:srgbClr val="800000"/>
                </a:solidFill>
                <a:effectLst/>
                <a:cs typeface="Consolas" panose="020B0609020204030204" pitchFamily="49" charset="0"/>
              </a:rPr>
              <a:t>"Input the value of var1:"</a:t>
            </a:r>
            <a:r>
              <a:rPr kumimoji="0" lang="en-US" altLang="en-US" sz="2000" b="0" i="0" u="none" strike="noStrike" cap="none" normalizeH="0" baseline="0" dirty="0">
                <a:ln>
                  <a:noFill/>
                </a:ln>
                <a:solidFill>
                  <a:srgbClr val="000000"/>
                </a:solidFill>
                <a:effectLst/>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cs typeface="Consolas" panose="020B0609020204030204" pitchFamily="49" charset="0"/>
              </a:rPr>
              <a:t>scanf</a:t>
            </a:r>
            <a:r>
              <a:rPr kumimoji="0" lang="en-US" altLang="en-US" sz="2000" b="0" i="0" u="none" strike="noStrike" cap="none" normalizeH="0" baseline="0" dirty="0">
                <a:ln>
                  <a:noFill/>
                </a:ln>
                <a:solidFill>
                  <a:srgbClr val="000000"/>
                </a:solidFill>
                <a:effectLst/>
                <a:cs typeface="Consolas" panose="020B0609020204030204" pitchFamily="49" charset="0"/>
              </a:rPr>
              <a:t>(</a:t>
            </a:r>
            <a:r>
              <a:rPr kumimoji="0" lang="en-US" altLang="en-US" sz="2000" b="0" i="0" u="none" strike="noStrike" cap="none" normalizeH="0" baseline="0" dirty="0">
                <a:ln>
                  <a:noFill/>
                </a:ln>
                <a:solidFill>
                  <a:srgbClr val="800000"/>
                </a:solidFill>
                <a:effectLst/>
                <a:cs typeface="Consolas" panose="020B0609020204030204" pitchFamily="49" charset="0"/>
              </a:rPr>
              <a:t>"%d"</a:t>
            </a:r>
            <a:r>
              <a:rPr kumimoji="0" lang="en-US" altLang="en-US" sz="2000" b="0" i="0" u="none" strike="noStrike" cap="none" normalizeH="0" baseline="0" dirty="0">
                <a:ln>
                  <a:noFill/>
                </a:ln>
                <a:solidFill>
                  <a:srgbClr val="000000"/>
                </a:solidFill>
                <a:effectLst/>
                <a:cs typeface="Consolas" panose="020B0609020204030204" pitchFamily="49" charset="0"/>
              </a:rPr>
              <a:t>, &amp;var1);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cs typeface="Consolas" panose="020B0609020204030204" pitchFamily="49" charset="0"/>
              </a:rPr>
              <a:t>printf(</a:t>
            </a:r>
            <a:r>
              <a:rPr kumimoji="0" lang="en-US" altLang="en-US" sz="2000" b="0" i="0" u="none" strike="noStrike" cap="none" normalizeH="0" baseline="0" dirty="0">
                <a:ln>
                  <a:noFill/>
                </a:ln>
                <a:solidFill>
                  <a:srgbClr val="800000"/>
                </a:solidFill>
                <a:effectLst/>
                <a:cs typeface="Consolas" panose="020B0609020204030204" pitchFamily="49" charset="0"/>
              </a:rPr>
              <a:t>"Input the value of var2:"</a:t>
            </a:r>
            <a:r>
              <a:rPr kumimoji="0" lang="en-US" altLang="en-US" sz="2000" b="0" i="0" u="none" strike="noStrike" cap="none" normalizeH="0" baseline="0" dirty="0">
                <a:ln>
                  <a:noFill/>
                </a:ln>
                <a:solidFill>
                  <a:srgbClr val="000000"/>
                </a:solidFill>
                <a:effectLst/>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cs typeface="Consolas" panose="020B0609020204030204" pitchFamily="49" charset="0"/>
              </a:rPr>
              <a:t>scanf</a:t>
            </a:r>
            <a:r>
              <a:rPr kumimoji="0" lang="en-US" altLang="en-US" sz="2000" b="0" i="0" u="none" strike="noStrike" cap="none" normalizeH="0" baseline="0" dirty="0">
                <a:ln>
                  <a:noFill/>
                </a:ln>
                <a:solidFill>
                  <a:srgbClr val="000000"/>
                </a:solidFill>
                <a:effectLst/>
                <a:cs typeface="Consolas" panose="020B0609020204030204" pitchFamily="49" charset="0"/>
              </a:rPr>
              <a:t>(</a:t>
            </a:r>
            <a:r>
              <a:rPr kumimoji="0" lang="en-US" altLang="en-US" sz="2000" b="0" i="0" u="none" strike="noStrike" cap="none" normalizeH="0" baseline="0" dirty="0">
                <a:ln>
                  <a:noFill/>
                </a:ln>
                <a:solidFill>
                  <a:srgbClr val="800000"/>
                </a:solidFill>
                <a:effectLst/>
                <a:cs typeface="Consolas" panose="020B0609020204030204" pitchFamily="49" charset="0"/>
              </a:rPr>
              <a:t>"%d"</a:t>
            </a:r>
            <a:r>
              <a:rPr kumimoji="0" lang="en-US" altLang="en-US" sz="2000" b="0" i="0" u="none" strike="noStrike" cap="none" normalizeH="0" baseline="0" dirty="0">
                <a:ln>
                  <a:noFill/>
                </a:ln>
                <a:solidFill>
                  <a:srgbClr val="000000"/>
                </a:solidFill>
                <a:effectLst/>
                <a:cs typeface="Consolas" panose="020B0609020204030204" pitchFamily="49" charset="0"/>
              </a:rPr>
              <a:t>,&amp;var2);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00"/>
              </a:solidFill>
              <a:effectLst/>
              <a:cs typeface="Consolas" panose="020B0609020204030204" pitchFamily="49" charset="0"/>
            </a:endParaRPr>
          </a:p>
          <a:p>
            <a:pPr marL="463550" marR="0" lvl="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B"/>
                </a:solidFill>
                <a:effectLst/>
                <a:cs typeface="Consolas" panose="020B0609020204030204" pitchFamily="49" charset="0"/>
              </a:rPr>
              <a:t>if</a:t>
            </a:r>
            <a:r>
              <a:rPr kumimoji="0" lang="en-US" altLang="en-US" sz="2000" b="0" i="0" u="none" strike="noStrike" cap="none" normalizeH="0" baseline="0" dirty="0">
                <a:ln>
                  <a:noFill/>
                </a:ln>
                <a:solidFill>
                  <a:srgbClr val="000000"/>
                </a:solidFill>
                <a:effectLst/>
                <a:cs typeface="Consolas" panose="020B0609020204030204" pitchFamily="49" charset="0"/>
              </a:rPr>
              <a:t> (var1 </a:t>
            </a:r>
            <a:r>
              <a:rPr kumimoji="0" lang="en-US" altLang="en-US" sz="2000" b="0" i="0" u="none" strike="noStrike" cap="none" normalizeH="0" baseline="0" dirty="0" smtClean="0">
                <a:ln>
                  <a:noFill/>
                </a:ln>
                <a:solidFill>
                  <a:srgbClr val="000000"/>
                </a:solidFill>
                <a:effectLst/>
                <a:cs typeface="Consolas" panose="020B0609020204030204" pitchFamily="49" charset="0"/>
              </a:rPr>
              <a:t>== var2</a:t>
            </a:r>
            <a:r>
              <a:rPr kumimoji="0" lang="en-US" altLang="en-US" sz="2000" b="0" i="0" u="none" strike="noStrike" cap="none" normalizeH="0" baseline="0" dirty="0">
                <a:ln>
                  <a:noFill/>
                </a:ln>
                <a:solidFill>
                  <a:srgbClr val="000000"/>
                </a:solidFill>
                <a:effectLst/>
                <a:cs typeface="Consolas" panose="020B0609020204030204" pitchFamily="49" charset="0"/>
              </a:rPr>
              <a:t>) </a:t>
            </a:r>
          </a:p>
          <a:p>
            <a:pPr marL="463550" marR="0" lvl="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cs typeface="Consolas" panose="020B0609020204030204" pitchFamily="49" charset="0"/>
              </a:rPr>
              <a:t>{ </a:t>
            </a:r>
          </a:p>
          <a:p>
            <a:pPr marL="463550" marR="0" lvl="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cs typeface="Consolas" panose="020B0609020204030204" pitchFamily="49" charset="0"/>
              </a:rPr>
              <a:t>printf(</a:t>
            </a:r>
            <a:r>
              <a:rPr kumimoji="0" lang="en-US" altLang="en-US" sz="2000" b="0" i="0" u="none" strike="noStrike" cap="none" normalizeH="0" baseline="0" dirty="0">
                <a:ln>
                  <a:noFill/>
                </a:ln>
                <a:solidFill>
                  <a:srgbClr val="800000"/>
                </a:solidFill>
                <a:effectLst/>
                <a:cs typeface="Consolas" panose="020B0609020204030204" pitchFamily="49" charset="0"/>
              </a:rPr>
              <a:t>"var1 is </a:t>
            </a:r>
            <a:r>
              <a:rPr kumimoji="0" lang="en-US" altLang="en-US" sz="2000" b="0" i="0" u="none" strike="noStrike" cap="none" normalizeH="0" baseline="0" dirty="0" smtClean="0">
                <a:ln>
                  <a:noFill/>
                </a:ln>
                <a:solidFill>
                  <a:srgbClr val="800000"/>
                </a:solidFill>
                <a:effectLst/>
                <a:cs typeface="Consolas" panose="020B0609020204030204" pitchFamily="49" charset="0"/>
              </a:rPr>
              <a:t>equal </a:t>
            </a:r>
            <a:r>
              <a:rPr kumimoji="0" lang="en-US" altLang="en-US" sz="2000" b="0" i="0" u="none" strike="noStrike" cap="none" normalizeH="0" baseline="0" dirty="0">
                <a:ln>
                  <a:noFill/>
                </a:ln>
                <a:solidFill>
                  <a:srgbClr val="800000"/>
                </a:solidFill>
                <a:effectLst/>
                <a:cs typeface="Consolas" panose="020B0609020204030204" pitchFamily="49" charset="0"/>
              </a:rPr>
              <a:t>to var2\n"</a:t>
            </a:r>
            <a:r>
              <a:rPr kumimoji="0" lang="en-US" altLang="en-US" sz="2000" b="0" i="0" u="none" strike="noStrike" cap="none" normalizeH="0" baseline="0" dirty="0">
                <a:ln>
                  <a:noFill/>
                </a:ln>
                <a:solidFill>
                  <a:srgbClr val="000000"/>
                </a:solidFill>
                <a:effectLst/>
                <a:cs typeface="Consolas" panose="020B0609020204030204" pitchFamily="49" charset="0"/>
              </a:rPr>
              <a:t>); </a:t>
            </a:r>
          </a:p>
          <a:p>
            <a:pPr marL="463550" marR="0" lvl="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cs typeface="Consolas" panose="020B0609020204030204" pitchFamily="49" charset="0"/>
              </a:rPr>
              <a:t>} </a:t>
            </a:r>
          </a:p>
          <a:p>
            <a:pPr marL="463550" marR="0" lvl="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B"/>
                </a:solidFill>
                <a:effectLst/>
                <a:cs typeface="Consolas" panose="020B0609020204030204" pitchFamily="49" charset="0"/>
              </a:rPr>
              <a:t>else</a:t>
            </a:r>
            <a:r>
              <a:rPr kumimoji="0" lang="en-US" altLang="en-US" sz="2000" b="0" i="0" u="none" strike="noStrike" cap="none" normalizeH="0" baseline="0" dirty="0">
                <a:ln>
                  <a:noFill/>
                </a:ln>
                <a:solidFill>
                  <a:srgbClr val="000000"/>
                </a:solidFill>
                <a:effectLst/>
                <a:cs typeface="Consolas" panose="020B0609020204030204" pitchFamily="49" charset="0"/>
              </a:rPr>
              <a:t> </a:t>
            </a:r>
            <a:r>
              <a:rPr kumimoji="0" lang="en-US" altLang="en-US" sz="2000" b="0" i="0" u="none" strike="noStrike" cap="none" normalizeH="0" baseline="0" dirty="0">
                <a:ln>
                  <a:noFill/>
                </a:ln>
                <a:solidFill>
                  <a:srgbClr val="00008B"/>
                </a:solidFill>
                <a:effectLst/>
                <a:cs typeface="Consolas" panose="020B0609020204030204" pitchFamily="49" charset="0"/>
              </a:rPr>
              <a:t>if</a:t>
            </a:r>
            <a:r>
              <a:rPr kumimoji="0" lang="en-US" altLang="en-US" sz="2000" b="0" i="0" u="none" strike="noStrike" cap="none" normalizeH="0" baseline="0" dirty="0">
                <a:ln>
                  <a:noFill/>
                </a:ln>
                <a:solidFill>
                  <a:srgbClr val="000000"/>
                </a:solidFill>
                <a:effectLst/>
                <a:cs typeface="Consolas" panose="020B0609020204030204" pitchFamily="49" charset="0"/>
              </a:rPr>
              <a:t> (var1 &gt; var2) </a:t>
            </a:r>
          </a:p>
          <a:p>
            <a:pPr marL="463550" marR="0" lvl="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cs typeface="Consolas" panose="020B0609020204030204" pitchFamily="49" charset="0"/>
              </a:rPr>
              <a:t>{</a:t>
            </a:r>
          </a:p>
          <a:p>
            <a:pPr marL="463550" marR="0" lvl="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cs typeface="Consolas" panose="020B0609020204030204" pitchFamily="49" charset="0"/>
              </a:rPr>
              <a:t> printf(</a:t>
            </a:r>
            <a:r>
              <a:rPr kumimoji="0" lang="en-US" altLang="en-US" sz="2000" b="0" i="0" u="none" strike="noStrike" cap="none" normalizeH="0" baseline="0" dirty="0">
                <a:ln>
                  <a:noFill/>
                </a:ln>
                <a:solidFill>
                  <a:srgbClr val="800000"/>
                </a:solidFill>
                <a:effectLst/>
                <a:cs typeface="Consolas" panose="020B0609020204030204" pitchFamily="49" charset="0"/>
              </a:rPr>
              <a:t>"var1 is greater than var2\n"</a:t>
            </a:r>
            <a:r>
              <a:rPr kumimoji="0" lang="en-US" altLang="en-US" sz="2000" b="0" i="0" u="none" strike="noStrike" cap="none" normalizeH="0" baseline="0" dirty="0">
                <a:ln>
                  <a:noFill/>
                </a:ln>
                <a:solidFill>
                  <a:srgbClr val="000000"/>
                </a:solidFill>
                <a:effectLst/>
                <a:cs typeface="Consolas" panose="020B0609020204030204" pitchFamily="49" charset="0"/>
              </a:rPr>
              <a:t>); </a:t>
            </a:r>
          </a:p>
          <a:p>
            <a:pPr marL="463550" marR="0" lvl="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cs typeface="Consolas" panose="020B0609020204030204" pitchFamily="49" charset="0"/>
              </a:rPr>
              <a:t>}</a:t>
            </a:r>
          </a:p>
        </p:txBody>
      </p:sp>
      <p:sp>
        <p:nvSpPr>
          <p:cNvPr id="8" name="Rectangle 2">
            <a:extLst>
              <a:ext uri="{FF2B5EF4-FFF2-40B4-BE49-F238E27FC236}">
                <a16:creationId xmlns="" xmlns:a16="http://schemas.microsoft.com/office/drawing/2014/main" id="{F495F9E6-24DB-439D-9857-B8960E24D5EA}"/>
              </a:ext>
            </a:extLst>
          </p:cNvPr>
          <p:cNvSpPr>
            <a:spLocks noChangeArrowheads="1"/>
          </p:cNvSpPr>
          <p:nvPr/>
        </p:nvSpPr>
        <p:spPr bwMode="auto">
          <a:xfrm>
            <a:off x="5943600" y="1474544"/>
            <a:ext cx="5732585" cy="3170099"/>
          </a:xfrm>
          <a:prstGeom prst="rect">
            <a:avLst/>
          </a:prstGeom>
          <a:solidFill>
            <a:srgbClr val="EEEEE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B"/>
                </a:solidFill>
                <a:effectLst/>
                <a:cs typeface="Consolas" panose="020B0609020204030204" pitchFamily="49" charset="0"/>
              </a:rPr>
              <a:t>else</a:t>
            </a:r>
            <a:r>
              <a:rPr kumimoji="0" lang="en-US" altLang="en-US" sz="2000" b="0" i="0" u="none" strike="noStrike" cap="none" normalizeH="0" baseline="0" dirty="0">
                <a:ln>
                  <a:noFill/>
                </a:ln>
                <a:solidFill>
                  <a:srgbClr val="000000"/>
                </a:solidFill>
                <a:effectLst/>
                <a:cs typeface="Consolas" panose="020B0609020204030204" pitchFamily="49" charset="0"/>
              </a:rPr>
              <a:t> </a:t>
            </a:r>
            <a:r>
              <a:rPr kumimoji="0" lang="en-US" altLang="en-US" sz="2000" b="0" i="0" u="none" strike="noStrike" cap="none" normalizeH="0" baseline="0" dirty="0">
                <a:ln>
                  <a:noFill/>
                </a:ln>
                <a:solidFill>
                  <a:srgbClr val="00008B"/>
                </a:solidFill>
                <a:effectLst/>
                <a:cs typeface="Consolas" panose="020B0609020204030204" pitchFamily="49" charset="0"/>
              </a:rPr>
              <a:t>if</a:t>
            </a:r>
            <a:r>
              <a:rPr kumimoji="0" lang="en-US" altLang="en-US" sz="2000" b="0" i="0" u="none" strike="noStrike" cap="none" normalizeH="0" baseline="0" dirty="0">
                <a:ln>
                  <a:noFill/>
                </a:ln>
                <a:solidFill>
                  <a:srgbClr val="000000"/>
                </a:solidFill>
                <a:effectLst/>
                <a:cs typeface="Consolas" panose="020B0609020204030204" pitchFamily="49" charset="0"/>
              </a:rPr>
              <a:t> (var2 &gt; var1)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cs typeface="Consolas" panose="020B0609020204030204" pitchFamily="49" charset="0"/>
              </a:rPr>
              <a:t>printf(</a:t>
            </a:r>
            <a:r>
              <a:rPr kumimoji="0" lang="en-US" altLang="en-US" sz="2000" b="0" i="0" u="none" strike="noStrike" cap="none" normalizeH="0" baseline="0" dirty="0">
                <a:ln>
                  <a:noFill/>
                </a:ln>
                <a:solidFill>
                  <a:srgbClr val="800000"/>
                </a:solidFill>
                <a:effectLst/>
                <a:cs typeface="Consolas" panose="020B0609020204030204" pitchFamily="49" charset="0"/>
              </a:rPr>
              <a:t>"var2 is greater than var1\n"</a:t>
            </a:r>
            <a:r>
              <a:rPr kumimoji="0" lang="en-US" altLang="en-US" sz="2000" b="0" i="0" u="none" strike="noStrike" cap="none" normalizeH="0" baseline="0" dirty="0">
                <a:ln>
                  <a:noFill/>
                </a:ln>
                <a:solidFill>
                  <a:srgbClr val="000000"/>
                </a:solidFill>
                <a:effectLst/>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B"/>
                </a:solidFill>
                <a:effectLst/>
                <a:cs typeface="Consolas" panose="020B0609020204030204" pitchFamily="49" charset="0"/>
              </a:rPr>
              <a:t>else</a:t>
            </a:r>
            <a:r>
              <a:rPr kumimoji="0" lang="en-US" altLang="en-US" sz="2000" b="0" i="0" u="none" strike="noStrike" cap="none" normalizeH="0" baseline="0" dirty="0">
                <a:ln>
                  <a:noFill/>
                </a:ln>
                <a:solidFill>
                  <a:srgbClr val="000000"/>
                </a:solidFill>
                <a:effectLst/>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00"/>
                </a:solidFill>
                <a:effectLst/>
                <a:cs typeface="Consolas" panose="020B0609020204030204" pitchFamily="49" charset="0"/>
              </a:rPr>
              <a:t>printf</a:t>
            </a:r>
            <a:r>
              <a:rPr kumimoji="0" lang="en-US" altLang="en-US" sz="2000" b="0" i="0" u="none" strike="noStrike" cap="none" normalizeH="0" baseline="0" dirty="0" smtClean="0">
                <a:ln>
                  <a:noFill/>
                </a:ln>
                <a:solidFill>
                  <a:srgbClr val="000000"/>
                </a:solidFill>
                <a:effectLst/>
                <a:cs typeface="Consolas" panose="020B0609020204030204" pitchFamily="49" charset="0"/>
              </a:rPr>
              <a:t>(</a:t>
            </a:r>
            <a:r>
              <a:rPr kumimoji="0" lang="en-US" altLang="en-US" sz="2000" b="0" i="0" u="none" strike="noStrike" cap="none" normalizeH="0" baseline="0" dirty="0" smtClean="0">
                <a:ln>
                  <a:noFill/>
                </a:ln>
                <a:solidFill>
                  <a:srgbClr val="800000"/>
                </a:solidFill>
                <a:effectLst/>
                <a:cs typeface="Consolas" panose="020B0609020204030204" pitchFamily="49" charset="0"/>
              </a:rPr>
              <a:t>“</a:t>
            </a:r>
            <a:r>
              <a:rPr lang="en-US" altLang="en-US" sz="2000" dirty="0" smtClean="0">
                <a:solidFill>
                  <a:srgbClr val="800000"/>
                </a:solidFill>
                <a:cs typeface="Consolas" panose="020B0609020204030204" pitchFamily="49" charset="0"/>
              </a:rPr>
              <a:t>error</a:t>
            </a:r>
            <a:r>
              <a:rPr kumimoji="0" lang="en-US" altLang="en-US" sz="2000" b="0" i="0" u="none" strike="noStrike" cap="none" normalizeH="0" baseline="0" dirty="0" smtClean="0">
                <a:ln>
                  <a:noFill/>
                </a:ln>
                <a:solidFill>
                  <a:srgbClr val="800000"/>
                </a:solidFill>
                <a:effectLst/>
                <a:cs typeface="Consolas" panose="020B0609020204030204" pitchFamily="49" charset="0"/>
              </a:rPr>
              <a:t>\n</a:t>
            </a:r>
            <a:r>
              <a:rPr kumimoji="0" lang="en-US" altLang="en-US" sz="2000" b="0" i="0" u="none" strike="noStrike" cap="none" normalizeH="0" baseline="0" dirty="0">
                <a:ln>
                  <a:noFill/>
                </a:ln>
                <a:solidFill>
                  <a:srgbClr val="800000"/>
                </a:solidFill>
                <a:effectLst/>
                <a:cs typeface="Consolas" panose="020B0609020204030204" pitchFamily="49" charset="0"/>
              </a:rPr>
              <a:t>"</a:t>
            </a:r>
            <a:r>
              <a:rPr kumimoji="0" lang="en-US" altLang="en-US" sz="2000" b="0" i="0" u="none" strike="noStrike" cap="none" normalizeH="0" baseline="0" dirty="0">
                <a:ln>
                  <a:noFill/>
                </a:ln>
                <a:solidFill>
                  <a:srgbClr val="000000"/>
                </a:solidFill>
                <a:effectLst/>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8B"/>
                </a:solidFill>
                <a:effectLst/>
                <a:cs typeface="Consolas" panose="020B0609020204030204" pitchFamily="49" charset="0"/>
              </a:rPr>
              <a:t>return</a:t>
            </a:r>
            <a:r>
              <a:rPr kumimoji="0" lang="en-US" altLang="en-US" sz="2000" b="0" i="0" u="none" strike="noStrike" cap="none" normalizeH="0" baseline="0" dirty="0">
                <a:ln>
                  <a:noFill/>
                </a:ln>
                <a:solidFill>
                  <a:srgbClr val="000000"/>
                </a:solidFill>
                <a:effectLst/>
                <a:cs typeface="Consolas" panose="020B0609020204030204" pitchFamily="49" charset="0"/>
              </a:rPr>
              <a:t> </a:t>
            </a:r>
            <a:r>
              <a:rPr kumimoji="0" lang="en-US" altLang="en-US" sz="2000" b="0" i="0" u="none" strike="noStrike" cap="none" normalizeH="0" baseline="0" dirty="0">
                <a:ln>
                  <a:noFill/>
                </a:ln>
                <a:solidFill>
                  <a:srgbClr val="800000"/>
                </a:solidFill>
                <a:effectLst/>
                <a:cs typeface="Consolas" panose="020B0609020204030204" pitchFamily="49" charset="0"/>
              </a:rPr>
              <a:t>0</a:t>
            </a:r>
            <a:r>
              <a:rPr kumimoji="0" lang="en-US" altLang="en-US" sz="2000" b="0" i="0" u="none" strike="noStrike" cap="none" normalizeH="0" baseline="0" dirty="0">
                <a:ln>
                  <a:noFill/>
                </a:ln>
                <a:solidFill>
                  <a:srgbClr val="000000"/>
                </a:solidFill>
                <a:effectLst/>
                <a:cs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cs typeface="Consolas" panose="020B0609020204030204" pitchFamily="49" charset="0"/>
              </a:rPr>
              <a:t>}</a:t>
            </a:r>
            <a:r>
              <a:rPr kumimoji="0" lang="en-US" altLang="en-US" sz="2000" b="0" i="0" u="none" strike="noStrike" cap="none" normalizeH="0" baseline="0" dirty="0">
                <a:ln>
                  <a:noFill/>
                </a:ln>
                <a:solidFill>
                  <a:schemeClr val="tx1"/>
                </a:solidFill>
                <a:effectLst/>
              </a:rPr>
              <a:t> </a:t>
            </a:r>
          </a:p>
        </p:txBody>
      </p:sp>
      <p:sp>
        <p:nvSpPr>
          <p:cNvPr id="9" name="Rectangle 2">
            <a:extLst>
              <a:ext uri="{FF2B5EF4-FFF2-40B4-BE49-F238E27FC236}">
                <a16:creationId xmlns="" xmlns:a16="http://schemas.microsoft.com/office/drawing/2014/main" id="{B4A7369B-6659-45B3-8F16-37FB2892FF6A}"/>
              </a:ext>
            </a:extLst>
          </p:cNvPr>
          <p:cNvSpPr txBox="1">
            <a:spLocks noChangeArrowheads="1"/>
          </p:cNvSpPr>
          <p:nvPr/>
        </p:nvSpPr>
        <p:spPr>
          <a:xfrm>
            <a:off x="677334" y="912143"/>
            <a:ext cx="8596668" cy="11529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sz="2400" b="1" dirty="0">
                <a:solidFill>
                  <a:schemeClr val="tx1">
                    <a:lumMod val="95000"/>
                    <a:lumOff val="5000"/>
                  </a:schemeClr>
                </a:solidFill>
              </a:rPr>
              <a:t>Example: Variable comparisons</a:t>
            </a:r>
          </a:p>
        </p:txBody>
      </p:sp>
    </p:spTree>
    <p:extLst>
      <p:ext uri="{BB962C8B-B14F-4D97-AF65-F5344CB8AC3E}">
        <p14:creationId xmlns:p14="http://schemas.microsoft.com/office/powerpoint/2010/main" val="26859671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 xmlns:a16="http://schemas.microsoft.com/office/drawing/2014/main" id="{0D23B990-E95E-40F6-9545-9D1EB4C4741D}"/>
              </a:ext>
            </a:extLst>
          </p:cNvPr>
          <p:cNvSpPr>
            <a:spLocks noGrp="1" noChangeArrowheads="1"/>
          </p:cNvSpPr>
          <p:nvPr>
            <p:ph type="title"/>
          </p:nvPr>
        </p:nvSpPr>
        <p:spPr>
          <a:xfrm>
            <a:off x="677334" y="180930"/>
            <a:ext cx="8596668" cy="1152939"/>
          </a:xfrm>
        </p:spPr>
        <p:txBody>
          <a:bodyPr>
            <a:normAutofit/>
          </a:bodyPr>
          <a:lstStyle/>
          <a:p>
            <a:pPr>
              <a:defRPr/>
            </a:pPr>
            <a:r>
              <a:rPr lang="en-US" dirty="0"/>
              <a:t>If else if structure [Cont.]</a:t>
            </a:r>
            <a:endParaRPr lang="en-US" b="1" dirty="0">
              <a:solidFill>
                <a:schemeClr val="tx1">
                  <a:lumMod val="95000"/>
                  <a:lumOff val="5000"/>
                </a:schemeClr>
              </a:solidFill>
            </a:endParaRPr>
          </a:p>
        </p:txBody>
      </p:sp>
      <p:sp>
        <p:nvSpPr>
          <p:cNvPr id="9" name="Rectangle 2">
            <a:extLst>
              <a:ext uri="{FF2B5EF4-FFF2-40B4-BE49-F238E27FC236}">
                <a16:creationId xmlns="" xmlns:a16="http://schemas.microsoft.com/office/drawing/2014/main" id="{B4A7369B-6659-45B3-8F16-37FB2892FF6A}"/>
              </a:ext>
            </a:extLst>
          </p:cNvPr>
          <p:cNvSpPr txBox="1">
            <a:spLocks noChangeArrowheads="1"/>
          </p:cNvSpPr>
          <p:nvPr/>
        </p:nvSpPr>
        <p:spPr>
          <a:xfrm>
            <a:off x="677334" y="1333869"/>
            <a:ext cx="9310728" cy="1152939"/>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sz="2400" dirty="0">
                <a:solidFill>
                  <a:schemeClr val="tx1">
                    <a:lumMod val="95000"/>
                    <a:lumOff val="5000"/>
                  </a:schemeClr>
                </a:solidFill>
              </a:rPr>
              <a:t>TASK:</a:t>
            </a:r>
          </a:p>
          <a:p>
            <a:pPr>
              <a:defRPr/>
            </a:pPr>
            <a:endParaRPr lang="en-US" sz="2400" dirty="0">
              <a:solidFill>
                <a:schemeClr val="tx1">
                  <a:lumMod val="95000"/>
                  <a:lumOff val="5000"/>
                </a:schemeClr>
              </a:solidFill>
            </a:endParaRPr>
          </a:p>
          <a:p>
            <a:pPr>
              <a:defRPr/>
            </a:pPr>
            <a:r>
              <a:rPr lang="en-US" sz="2400" dirty="0">
                <a:solidFill>
                  <a:schemeClr val="tx1">
                    <a:lumMod val="95000"/>
                    <a:lumOff val="5000"/>
                  </a:schemeClr>
                </a:solidFill>
              </a:rPr>
              <a:t>The marks obtained by a student in 5 different subjects are input through the keyboard. The student gets a division as per the following rules: </a:t>
            </a:r>
          </a:p>
          <a:p>
            <a:pPr>
              <a:defRPr/>
            </a:pPr>
            <a:r>
              <a:rPr lang="en-US" sz="2400" dirty="0">
                <a:solidFill>
                  <a:schemeClr val="tx1">
                    <a:lumMod val="95000"/>
                    <a:lumOff val="5000"/>
                  </a:schemeClr>
                </a:solidFill>
              </a:rPr>
              <a:t>Percentage above or equal to 60 - First division </a:t>
            </a:r>
          </a:p>
          <a:p>
            <a:pPr>
              <a:defRPr/>
            </a:pPr>
            <a:r>
              <a:rPr lang="en-US" sz="2400" dirty="0">
                <a:solidFill>
                  <a:schemeClr val="tx1">
                    <a:lumMod val="95000"/>
                    <a:lumOff val="5000"/>
                  </a:schemeClr>
                </a:solidFill>
              </a:rPr>
              <a:t>Percentage between 50 and 59 - Second division </a:t>
            </a:r>
          </a:p>
          <a:p>
            <a:pPr>
              <a:defRPr/>
            </a:pPr>
            <a:r>
              <a:rPr lang="en-US" sz="2400" dirty="0">
                <a:solidFill>
                  <a:schemeClr val="tx1">
                    <a:lumMod val="95000"/>
                    <a:lumOff val="5000"/>
                  </a:schemeClr>
                </a:solidFill>
              </a:rPr>
              <a:t>Percentage between 40 and 49 - Third division </a:t>
            </a:r>
          </a:p>
          <a:p>
            <a:pPr>
              <a:defRPr/>
            </a:pPr>
            <a:r>
              <a:rPr lang="en-US" sz="2400" dirty="0">
                <a:solidFill>
                  <a:schemeClr val="tx1">
                    <a:lumMod val="95000"/>
                    <a:lumOff val="5000"/>
                  </a:schemeClr>
                </a:solidFill>
              </a:rPr>
              <a:t>Percentage less than 40 - Fail </a:t>
            </a:r>
          </a:p>
          <a:p>
            <a:pPr>
              <a:defRPr/>
            </a:pPr>
            <a:r>
              <a:rPr lang="en-US" sz="2400" dirty="0">
                <a:solidFill>
                  <a:schemeClr val="tx1">
                    <a:lumMod val="95000"/>
                    <a:lumOff val="5000"/>
                  </a:schemeClr>
                </a:solidFill>
              </a:rPr>
              <a:t>Write a program to calculate the division obtained by the student and also draw flowchart.</a:t>
            </a:r>
          </a:p>
          <a:p>
            <a:pPr>
              <a:defRPr/>
            </a:pPr>
            <a:endParaRPr lang="en-US" sz="2400" dirty="0">
              <a:solidFill>
                <a:schemeClr val="tx1">
                  <a:lumMod val="95000"/>
                  <a:lumOff val="5000"/>
                </a:schemeClr>
              </a:solidFill>
            </a:endParaRPr>
          </a:p>
        </p:txBody>
      </p:sp>
    </p:spTree>
    <p:extLst>
      <p:ext uri="{BB962C8B-B14F-4D97-AF65-F5344CB8AC3E}">
        <p14:creationId xmlns:p14="http://schemas.microsoft.com/office/powerpoint/2010/main" val="25761719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 xmlns:a16="http://schemas.microsoft.com/office/drawing/2014/main" id="{0D23B990-E95E-40F6-9545-9D1EB4C4741D}"/>
              </a:ext>
            </a:extLst>
          </p:cNvPr>
          <p:cNvSpPr>
            <a:spLocks noGrp="1" noChangeArrowheads="1"/>
          </p:cNvSpPr>
          <p:nvPr>
            <p:ph type="title"/>
          </p:nvPr>
        </p:nvSpPr>
        <p:spPr>
          <a:xfrm>
            <a:off x="677334" y="180930"/>
            <a:ext cx="8596668" cy="1152939"/>
          </a:xfrm>
        </p:spPr>
        <p:txBody>
          <a:bodyPr>
            <a:normAutofit/>
          </a:bodyPr>
          <a:lstStyle/>
          <a:p>
            <a:pPr>
              <a:defRPr/>
            </a:pPr>
            <a:r>
              <a:rPr lang="en-US" dirty="0"/>
              <a:t>If else if structure [Cont.]</a:t>
            </a:r>
            <a:endParaRPr lang="en-US" b="1" dirty="0">
              <a:solidFill>
                <a:schemeClr val="tx1">
                  <a:lumMod val="95000"/>
                  <a:lumOff val="5000"/>
                </a:schemeClr>
              </a:solidFill>
            </a:endParaRPr>
          </a:p>
        </p:txBody>
      </p:sp>
      <p:sp>
        <p:nvSpPr>
          <p:cNvPr id="9" name="Rectangle 2">
            <a:extLst>
              <a:ext uri="{FF2B5EF4-FFF2-40B4-BE49-F238E27FC236}">
                <a16:creationId xmlns="" xmlns:a16="http://schemas.microsoft.com/office/drawing/2014/main" id="{B4A7369B-6659-45B3-8F16-37FB2892FF6A}"/>
              </a:ext>
            </a:extLst>
          </p:cNvPr>
          <p:cNvSpPr txBox="1">
            <a:spLocks noChangeArrowheads="1"/>
          </p:cNvSpPr>
          <p:nvPr/>
        </p:nvSpPr>
        <p:spPr>
          <a:xfrm>
            <a:off x="803944" y="1333869"/>
            <a:ext cx="7903958" cy="1152939"/>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sz="2400" dirty="0">
                <a:solidFill>
                  <a:schemeClr val="tx1">
                    <a:lumMod val="95000"/>
                    <a:lumOff val="5000"/>
                  </a:schemeClr>
                </a:solidFill>
              </a:rPr>
              <a:t>main( ) </a:t>
            </a:r>
          </a:p>
          <a:p>
            <a:pPr>
              <a:defRPr/>
            </a:pPr>
            <a:r>
              <a:rPr lang="en-US" sz="2400" dirty="0">
                <a:solidFill>
                  <a:schemeClr val="tx1">
                    <a:lumMod val="95000"/>
                    <a:lumOff val="5000"/>
                  </a:schemeClr>
                </a:solidFill>
              </a:rPr>
              <a:t>{ </a:t>
            </a:r>
          </a:p>
          <a:p>
            <a:pPr>
              <a:defRPr/>
            </a:pPr>
            <a:r>
              <a:rPr lang="en-US" sz="2400" dirty="0">
                <a:solidFill>
                  <a:schemeClr val="tx1">
                    <a:lumMod val="95000"/>
                    <a:lumOff val="5000"/>
                  </a:schemeClr>
                </a:solidFill>
              </a:rPr>
              <a:t>int m1, m2, m3, m4, m5, per ; </a:t>
            </a:r>
          </a:p>
          <a:p>
            <a:pPr>
              <a:defRPr/>
            </a:pPr>
            <a:r>
              <a:rPr lang="en-US" sz="2400" dirty="0">
                <a:solidFill>
                  <a:schemeClr val="tx1">
                    <a:lumMod val="95000"/>
                    <a:lumOff val="5000"/>
                  </a:schemeClr>
                </a:solidFill>
              </a:rPr>
              <a:t>printf ( "Enter marks in five subjects " ) ; </a:t>
            </a:r>
          </a:p>
          <a:p>
            <a:pPr>
              <a:defRPr/>
            </a:pPr>
            <a:r>
              <a:rPr lang="en-US" sz="2400" dirty="0" err="1">
                <a:solidFill>
                  <a:schemeClr val="tx1">
                    <a:lumMod val="95000"/>
                    <a:lumOff val="5000"/>
                  </a:schemeClr>
                </a:solidFill>
              </a:rPr>
              <a:t>scanf</a:t>
            </a:r>
            <a:r>
              <a:rPr lang="en-US" sz="2400" dirty="0">
                <a:solidFill>
                  <a:schemeClr val="tx1">
                    <a:lumMod val="95000"/>
                    <a:lumOff val="5000"/>
                  </a:schemeClr>
                </a:solidFill>
              </a:rPr>
              <a:t> ( "%d %d %d %d %d", &amp;m1, &amp;m2, &amp;m3, &amp;m4, &amp;m5 ) ; </a:t>
            </a:r>
          </a:p>
          <a:p>
            <a:pPr>
              <a:defRPr/>
            </a:pPr>
            <a:r>
              <a:rPr lang="en-US" sz="2400" dirty="0">
                <a:solidFill>
                  <a:schemeClr val="tx1">
                    <a:lumMod val="95000"/>
                    <a:lumOff val="5000"/>
                  </a:schemeClr>
                </a:solidFill>
              </a:rPr>
              <a:t>per = ( m1 + m2 + m3 + m4 + m5 ) / 5 ;</a:t>
            </a:r>
          </a:p>
          <a:p>
            <a:pPr>
              <a:defRPr/>
            </a:pPr>
            <a:r>
              <a:rPr lang="en-US" sz="2400" dirty="0">
                <a:solidFill>
                  <a:schemeClr val="tx1">
                    <a:lumMod val="95000"/>
                    <a:lumOff val="5000"/>
                  </a:schemeClr>
                </a:solidFill>
              </a:rPr>
              <a:t>if ( per &gt;= 60 ) </a:t>
            </a:r>
          </a:p>
          <a:p>
            <a:pPr marL="520700">
              <a:defRPr/>
            </a:pPr>
            <a:r>
              <a:rPr lang="en-US" sz="2400" dirty="0">
                <a:solidFill>
                  <a:schemeClr val="tx1">
                    <a:lumMod val="95000"/>
                    <a:lumOff val="5000"/>
                  </a:schemeClr>
                </a:solidFill>
              </a:rPr>
              <a:t>{</a:t>
            </a:r>
          </a:p>
          <a:p>
            <a:pPr marL="520700">
              <a:defRPr/>
            </a:pPr>
            <a:r>
              <a:rPr lang="en-US" sz="2400" dirty="0">
                <a:solidFill>
                  <a:schemeClr val="tx1">
                    <a:lumMod val="95000"/>
                    <a:lumOff val="5000"/>
                  </a:schemeClr>
                </a:solidFill>
              </a:rPr>
              <a:t>printf ( "First division ") ; </a:t>
            </a:r>
          </a:p>
          <a:p>
            <a:pPr marL="520700">
              <a:defRPr/>
            </a:pPr>
            <a:r>
              <a:rPr lang="en-US" sz="2400" dirty="0">
                <a:solidFill>
                  <a:schemeClr val="tx1">
                    <a:lumMod val="95000"/>
                    <a:lumOff val="5000"/>
                  </a:schemeClr>
                </a:solidFill>
              </a:rPr>
              <a:t>}</a:t>
            </a:r>
          </a:p>
        </p:txBody>
      </p:sp>
    </p:spTree>
    <p:extLst>
      <p:ext uri="{BB962C8B-B14F-4D97-AF65-F5344CB8AC3E}">
        <p14:creationId xmlns:p14="http://schemas.microsoft.com/office/powerpoint/2010/main" val="36933521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 xmlns:a16="http://schemas.microsoft.com/office/drawing/2014/main" id="{0D23B990-E95E-40F6-9545-9D1EB4C4741D}"/>
              </a:ext>
            </a:extLst>
          </p:cNvPr>
          <p:cNvSpPr>
            <a:spLocks noGrp="1" noChangeArrowheads="1"/>
          </p:cNvSpPr>
          <p:nvPr>
            <p:ph type="title"/>
          </p:nvPr>
        </p:nvSpPr>
        <p:spPr>
          <a:xfrm>
            <a:off x="677334" y="180930"/>
            <a:ext cx="8596668" cy="1152939"/>
          </a:xfrm>
        </p:spPr>
        <p:txBody>
          <a:bodyPr>
            <a:normAutofit/>
          </a:bodyPr>
          <a:lstStyle/>
          <a:p>
            <a:pPr>
              <a:defRPr/>
            </a:pPr>
            <a:r>
              <a:rPr lang="en-US" dirty="0"/>
              <a:t>If else if structure [Cont.]</a:t>
            </a:r>
            <a:endParaRPr lang="en-US" b="1" dirty="0">
              <a:solidFill>
                <a:schemeClr val="tx1">
                  <a:lumMod val="95000"/>
                  <a:lumOff val="5000"/>
                </a:schemeClr>
              </a:solidFill>
            </a:endParaRPr>
          </a:p>
        </p:txBody>
      </p:sp>
      <p:sp>
        <p:nvSpPr>
          <p:cNvPr id="9" name="Rectangle 2">
            <a:extLst>
              <a:ext uri="{FF2B5EF4-FFF2-40B4-BE49-F238E27FC236}">
                <a16:creationId xmlns="" xmlns:a16="http://schemas.microsoft.com/office/drawing/2014/main" id="{B4A7369B-6659-45B3-8F16-37FB2892FF6A}"/>
              </a:ext>
            </a:extLst>
          </p:cNvPr>
          <p:cNvSpPr txBox="1">
            <a:spLocks noChangeArrowheads="1"/>
          </p:cNvSpPr>
          <p:nvPr/>
        </p:nvSpPr>
        <p:spPr>
          <a:xfrm>
            <a:off x="1023689" y="1359443"/>
            <a:ext cx="7903958" cy="1152939"/>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sz="2400" dirty="0">
                <a:solidFill>
                  <a:schemeClr val="tx1">
                    <a:lumMod val="95000"/>
                    <a:lumOff val="5000"/>
                  </a:schemeClr>
                </a:solidFill>
              </a:rPr>
              <a:t>else if ( per &gt;= 50 ) </a:t>
            </a:r>
          </a:p>
          <a:p>
            <a:pPr>
              <a:defRPr/>
            </a:pPr>
            <a:r>
              <a:rPr lang="en-US" sz="2400" dirty="0">
                <a:solidFill>
                  <a:schemeClr val="tx1">
                    <a:lumMod val="95000"/>
                    <a:lumOff val="5000"/>
                  </a:schemeClr>
                </a:solidFill>
              </a:rPr>
              <a:t>{</a:t>
            </a:r>
          </a:p>
          <a:p>
            <a:pPr>
              <a:defRPr/>
            </a:pPr>
            <a:r>
              <a:rPr lang="en-US" sz="2400" dirty="0">
                <a:solidFill>
                  <a:schemeClr val="tx1">
                    <a:lumMod val="95000"/>
                    <a:lumOff val="5000"/>
                  </a:schemeClr>
                </a:solidFill>
              </a:rPr>
              <a:t>printf ( "Second division" ) ;</a:t>
            </a:r>
          </a:p>
          <a:p>
            <a:pPr>
              <a:defRPr/>
            </a:pPr>
            <a:r>
              <a:rPr lang="en-US" sz="2400" dirty="0">
                <a:solidFill>
                  <a:schemeClr val="tx1">
                    <a:lumMod val="95000"/>
                    <a:lumOff val="5000"/>
                  </a:schemeClr>
                </a:solidFill>
              </a:rPr>
              <a:t>} </a:t>
            </a:r>
          </a:p>
          <a:p>
            <a:pPr>
              <a:defRPr/>
            </a:pPr>
            <a:r>
              <a:rPr lang="en-US" sz="2400" dirty="0">
                <a:solidFill>
                  <a:schemeClr val="tx1">
                    <a:lumMod val="95000"/>
                    <a:lumOff val="5000"/>
                  </a:schemeClr>
                </a:solidFill>
              </a:rPr>
              <a:t>else if ( per &gt;= 40 ) </a:t>
            </a:r>
          </a:p>
          <a:p>
            <a:pPr>
              <a:defRPr/>
            </a:pPr>
            <a:r>
              <a:rPr lang="en-US" sz="2400" dirty="0">
                <a:solidFill>
                  <a:schemeClr val="tx1">
                    <a:lumMod val="95000"/>
                    <a:lumOff val="5000"/>
                  </a:schemeClr>
                </a:solidFill>
              </a:rPr>
              <a:t>{</a:t>
            </a:r>
          </a:p>
          <a:p>
            <a:pPr>
              <a:defRPr/>
            </a:pPr>
            <a:r>
              <a:rPr lang="en-US" sz="2400" dirty="0">
                <a:solidFill>
                  <a:schemeClr val="tx1">
                    <a:lumMod val="95000"/>
                    <a:lumOff val="5000"/>
                  </a:schemeClr>
                </a:solidFill>
              </a:rPr>
              <a:t>printf ( "Third division" ) ; </a:t>
            </a:r>
          </a:p>
          <a:p>
            <a:pPr>
              <a:defRPr/>
            </a:pPr>
            <a:r>
              <a:rPr lang="en-US" sz="2400" dirty="0">
                <a:solidFill>
                  <a:schemeClr val="tx1">
                    <a:lumMod val="95000"/>
                    <a:lumOff val="5000"/>
                  </a:schemeClr>
                </a:solidFill>
              </a:rPr>
              <a:t>}</a:t>
            </a:r>
          </a:p>
          <a:p>
            <a:pPr>
              <a:defRPr/>
            </a:pPr>
            <a:r>
              <a:rPr lang="en-US" sz="2400" dirty="0">
                <a:solidFill>
                  <a:schemeClr val="tx1">
                    <a:lumMod val="95000"/>
                    <a:lumOff val="5000"/>
                  </a:schemeClr>
                </a:solidFill>
              </a:rPr>
              <a:t>else </a:t>
            </a:r>
          </a:p>
          <a:p>
            <a:pPr>
              <a:defRPr/>
            </a:pPr>
            <a:r>
              <a:rPr lang="en-US" sz="2400" dirty="0">
                <a:solidFill>
                  <a:schemeClr val="tx1">
                    <a:lumMod val="95000"/>
                    <a:lumOff val="5000"/>
                  </a:schemeClr>
                </a:solidFill>
              </a:rPr>
              <a:t>printf ( "Fail" ) ; </a:t>
            </a:r>
          </a:p>
          <a:p>
            <a:pPr>
              <a:defRPr/>
            </a:pPr>
            <a:r>
              <a:rPr lang="en-US" sz="2400" dirty="0">
                <a:solidFill>
                  <a:schemeClr val="tx1">
                    <a:lumMod val="95000"/>
                    <a:lumOff val="5000"/>
                  </a:schemeClr>
                </a:solidFill>
              </a:rPr>
              <a:t>} </a:t>
            </a:r>
          </a:p>
          <a:p>
            <a:pPr>
              <a:defRPr/>
            </a:pPr>
            <a:r>
              <a:rPr lang="en-US" sz="2400" dirty="0">
                <a:solidFill>
                  <a:schemeClr val="tx1">
                    <a:lumMod val="95000"/>
                    <a:lumOff val="5000"/>
                  </a:schemeClr>
                </a:solidFill>
              </a:rPr>
              <a:t>} </a:t>
            </a:r>
          </a:p>
          <a:p>
            <a:pPr>
              <a:defRPr/>
            </a:pPr>
            <a:r>
              <a:rPr lang="en-US" sz="2400" dirty="0">
                <a:solidFill>
                  <a:schemeClr val="tx1">
                    <a:lumMod val="95000"/>
                    <a:lumOff val="5000"/>
                  </a:schemeClr>
                </a:solidFill>
              </a:rPr>
              <a:t>}</a:t>
            </a:r>
          </a:p>
          <a:p>
            <a:pPr>
              <a:defRPr/>
            </a:pPr>
            <a:endParaRPr lang="en-US" sz="2400" dirty="0">
              <a:solidFill>
                <a:schemeClr val="tx1">
                  <a:lumMod val="95000"/>
                  <a:lumOff val="5000"/>
                </a:schemeClr>
              </a:solidFill>
            </a:endParaRPr>
          </a:p>
        </p:txBody>
      </p:sp>
    </p:spTree>
    <p:extLst>
      <p:ext uri="{BB962C8B-B14F-4D97-AF65-F5344CB8AC3E}">
        <p14:creationId xmlns:p14="http://schemas.microsoft.com/office/powerpoint/2010/main" val="25223561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 xmlns:a16="http://schemas.microsoft.com/office/drawing/2014/main" id="{0D23B990-E95E-40F6-9545-9D1EB4C4741D}"/>
              </a:ext>
            </a:extLst>
          </p:cNvPr>
          <p:cNvSpPr>
            <a:spLocks noGrp="1" noChangeArrowheads="1"/>
          </p:cNvSpPr>
          <p:nvPr>
            <p:ph type="title"/>
          </p:nvPr>
        </p:nvSpPr>
        <p:spPr>
          <a:xfrm>
            <a:off x="677334" y="335674"/>
            <a:ext cx="8596668" cy="1152939"/>
          </a:xfrm>
        </p:spPr>
        <p:txBody>
          <a:bodyPr>
            <a:normAutofit/>
          </a:bodyPr>
          <a:lstStyle/>
          <a:p>
            <a:pPr>
              <a:defRPr/>
            </a:pPr>
            <a:r>
              <a:rPr lang="en-US" dirty="0"/>
              <a:t>Nested if structure</a:t>
            </a:r>
            <a:endParaRPr lang="en-US" b="1" dirty="0">
              <a:solidFill>
                <a:schemeClr val="tx1">
                  <a:lumMod val="95000"/>
                  <a:lumOff val="5000"/>
                </a:schemeClr>
              </a:solidFill>
            </a:endParaRPr>
          </a:p>
        </p:txBody>
      </p:sp>
      <p:sp>
        <p:nvSpPr>
          <p:cNvPr id="129027" name="Rectangle 3">
            <a:extLst>
              <a:ext uri="{FF2B5EF4-FFF2-40B4-BE49-F238E27FC236}">
                <a16:creationId xmlns="" xmlns:a16="http://schemas.microsoft.com/office/drawing/2014/main" id="{C22EA09A-1FF4-443B-8AC1-FFE551AD7893}"/>
              </a:ext>
            </a:extLst>
          </p:cNvPr>
          <p:cNvSpPr>
            <a:spLocks noGrp="1" noChangeArrowheads="1"/>
          </p:cNvSpPr>
          <p:nvPr>
            <p:ph idx="1"/>
          </p:nvPr>
        </p:nvSpPr>
        <p:spPr>
          <a:xfrm>
            <a:off x="915157" y="1798687"/>
            <a:ext cx="8854136" cy="3880773"/>
          </a:xfrm>
        </p:spPr>
        <p:txBody>
          <a:bodyPr>
            <a:normAutofit/>
          </a:bodyPr>
          <a:lstStyle/>
          <a:p>
            <a:pPr algn="just">
              <a:buFont typeface="Wingdings" panose="05000000000000000000" pitchFamily="2" charset="2"/>
              <a:buChar char="§"/>
            </a:pPr>
            <a:r>
              <a:rPr lang="en-US" sz="2000" dirty="0">
                <a:solidFill>
                  <a:schemeClr val="tx1"/>
                </a:solidFill>
              </a:rPr>
              <a:t>A nested if in C is an if statement that is the target of another if statement. Nested if statements means an if statement inside another if statement.</a:t>
            </a:r>
          </a:p>
          <a:p>
            <a:pPr algn="just">
              <a:buFont typeface="Wingdings" panose="05000000000000000000" pitchFamily="2" charset="2"/>
              <a:buChar char="§"/>
            </a:pPr>
            <a:r>
              <a:rPr lang="en-US" altLang="en-US" sz="2000" u="sng" dirty="0">
                <a:solidFill>
                  <a:schemeClr val="tx1"/>
                </a:solidFill>
              </a:rPr>
              <a:t>Syntax:</a:t>
            </a:r>
          </a:p>
          <a:p>
            <a:pPr marL="0" indent="0" algn="just">
              <a:buNone/>
            </a:pPr>
            <a:endParaRPr lang="en-US" altLang="en-US" sz="2000" dirty="0">
              <a:solidFill>
                <a:schemeClr val="tx1"/>
              </a:solidFill>
            </a:endParaRPr>
          </a:p>
        </p:txBody>
      </p:sp>
      <p:pic>
        <p:nvPicPr>
          <p:cNvPr id="3" name="Picture 2">
            <a:extLst>
              <a:ext uri="{FF2B5EF4-FFF2-40B4-BE49-F238E27FC236}">
                <a16:creationId xmlns="" xmlns:a16="http://schemas.microsoft.com/office/drawing/2014/main" id="{6CFC4AE9-4F2C-4AF8-8D63-1B5A03BD9602}"/>
              </a:ext>
            </a:extLst>
          </p:cNvPr>
          <p:cNvPicPr>
            <a:picLocks noChangeAspect="1"/>
          </p:cNvPicPr>
          <p:nvPr/>
        </p:nvPicPr>
        <p:blipFill>
          <a:blip r:embed="rId2"/>
          <a:stretch>
            <a:fillRect/>
          </a:stretch>
        </p:blipFill>
        <p:spPr>
          <a:xfrm>
            <a:off x="2358363" y="2684168"/>
            <a:ext cx="5772763" cy="3407143"/>
          </a:xfrm>
          <a:prstGeom prst="rect">
            <a:avLst/>
          </a:prstGeom>
        </p:spPr>
      </p:pic>
    </p:spTree>
    <p:extLst>
      <p:ext uri="{BB962C8B-B14F-4D97-AF65-F5344CB8AC3E}">
        <p14:creationId xmlns:p14="http://schemas.microsoft.com/office/powerpoint/2010/main" val="12977870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 xmlns:a16="http://schemas.microsoft.com/office/drawing/2014/main" id="{0D23B990-E95E-40F6-9545-9D1EB4C4741D}"/>
              </a:ext>
            </a:extLst>
          </p:cNvPr>
          <p:cNvSpPr>
            <a:spLocks noGrp="1" noChangeArrowheads="1"/>
          </p:cNvSpPr>
          <p:nvPr>
            <p:ph type="title"/>
          </p:nvPr>
        </p:nvSpPr>
        <p:spPr>
          <a:xfrm>
            <a:off x="677334" y="609600"/>
            <a:ext cx="8596668" cy="1152939"/>
          </a:xfrm>
        </p:spPr>
        <p:txBody>
          <a:bodyPr>
            <a:normAutofit fontScale="90000"/>
          </a:bodyPr>
          <a:lstStyle/>
          <a:p>
            <a:pPr>
              <a:defRPr/>
            </a:pPr>
            <a:r>
              <a:rPr lang="en-US" dirty="0"/>
              <a:t>Introduction to conditional statements </a:t>
            </a:r>
            <a:endParaRPr lang="en-US" b="1" dirty="0">
              <a:solidFill>
                <a:schemeClr val="tx1">
                  <a:lumMod val="95000"/>
                  <a:lumOff val="5000"/>
                </a:schemeClr>
              </a:solidFill>
            </a:endParaRPr>
          </a:p>
        </p:txBody>
      </p:sp>
      <p:sp>
        <p:nvSpPr>
          <p:cNvPr id="129027" name="Rectangle 3">
            <a:extLst>
              <a:ext uri="{FF2B5EF4-FFF2-40B4-BE49-F238E27FC236}">
                <a16:creationId xmlns="" xmlns:a16="http://schemas.microsoft.com/office/drawing/2014/main" id="{C22EA09A-1FF4-443B-8AC1-FFE551AD7893}"/>
              </a:ext>
            </a:extLst>
          </p:cNvPr>
          <p:cNvSpPr>
            <a:spLocks noGrp="1" noChangeArrowheads="1"/>
          </p:cNvSpPr>
          <p:nvPr>
            <p:ph idx="1"/>
          </p:nvPr>
        </p:nvSpPr>
        <p:spPr>
          <a:xfrm>
            <a:off x="783350" y="1868556"/>
            <a:ext cx="8811223" cy="3880773"/>
          </a:xfrm>
        </p:spPr>
        <p:txBody>
          <a:bodyPr>
            <a:normAutofit/>
          </a:bodyPr>
          <a:lstStyle/>
          <a:p>
            <a:pPr algn="just">
              <a:buFont typeface="Wingdings" panose="05000000000000000000" pitchFamily="2" charset="2"/>
              <a:buChar char="§"/>
            </a:pPr>
            <a:r>
              <a:rPr lang="en-US" sz="2400" dirty="0">
                <a:solidFill>
                  <a:schemeClr val="tx1"/>
                </a:solidFill>
              </a:rPr>
              <a:t>Conditional statements help you to make a decision based on certain conditions. </a:t>
            </a:r>
          </a:p>
          <a:p>
            <a:pPr algn="just">
              <a:buFont typeface="Wingdings" panose="05000000000000000000" pitchFamily="2" charset="2"/>
              <a:buChar char="§"/>
            </a:pPr>
            <a:r>
              <a:rPr lang="en-US" sz="2400" dirty="0">
                <a:solidFill>
                  <a:schemeClr val="tx1"/>
                </a:solidFill>
              </a:rPr>
              <a:t>These conditions are specified by a set of conditional statements having </a:t>
            </a:r>
            <a:r>
              <a:rPr lang="en-US" sz="2400" dirty="0" err="1">
                <a:solidFill>
                  <a:schemeClr val="tx1"/>
                </a:solidFill>
              </a:rPr>
              <a:t>boolean</a:t>
            </a:r>
            <a:r>
              <a:rPr lang="en-US" sz="2400" dirty="0">
                <a:solidFill>
                  <a:schemeClr val="tx1"/>
                </a:solidFill>
              </a:rPr>
              <a:t> expressions which are evaluated to a </a:t>
            </a:r>
            <a:r>
              <a:rPr lang="en-US" sz="2400" dirty="0" err="1">
                <a:solidFill>
                  <a:schemeClr val="tx1"/>
                </a:solidFill>
              </a:rPr>
              <a:t>boolean</a:t>
            </a:r>
            <a:r>
              <a:rPr lang="en-US" sz="2400" dirty="0">
                <a:solidFill>
                  <a:schemeClr val="tx1"/>
                </a:solidFill>
              </a:rPr>
              <a:t> value true or false. </a:t>
            </a:r>
            <a:endParaRPr lang="en-US" altLang="en-US" sz="2400" dirty="0">
              <a:solidFill>
                <a:schemeClr val="tx1"/>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 xmlns:a16="http://schemas.microsoft.com/office/drawing/2014/main" id="{0D23B990-E95E-40F6-9545-9D1EB4C4741D}"/>
              </a:ext>
            </a:extLst>
          </p:cNvPr>
          <p:cNvSpPr>
            <a:spLocks noGrp="1" noChangeArrowheads="1"/>
          </p:cNvSpPr>
          <p:nvPr>
            <p:ph type="title"/>
          </p:nvPr>
        </p:nvSpPr>
        <p:spPr>
          <a:xfrm>
            <a:off x="677334" y="335674"/>
            <a:ext cx="8596668" cy="1152939"/>
          </a:xfrm>
        </p:spPr>
        <p:txBody>
          <a:bodyPr>
            <a:normAutofit/>
          </a:bodyPr>
          <a:lstStyle/>
          <a:p>
            <a:pPr>
              <a:defRPr/>
            </a:pPr>
            <a:r>
              <a:rPr lang="en-US" dirty="0"/>
              <a:t>Nested if structure [Cont.]</a:t>
            </a:r>
            <a:endParaRPr lang="en-US" b="1" dirty="0">
              <a:solidFill>
                <a:schemeClr val="tx1">
                  <a:lumMod val="95000"/>
                  <a:lumOff val="5000"/>
                </a:schemeClr>
              </a:solidFill>
            </a:endParaRPr>
          </a:p>
        </p:txBody>
      </p:sp>
      <p:pic>
        <p:nvPicPr>
          <p:cNvPr id="3" name="Picture 2"/>
          <p:cNvPicPr>
            <a:picLocks noChangeAspect="1"/>
          </p:cNvPicPr>
          <p:nvPr/>
        </p:nvPicPr>
        <p:blipFill>
          <a:blip r:embed="rId2"/>
          <a:stretch>
            <a:fillRect/>
          </a:stretch>
        </p:blipFill>
        <p:spPr>
          <a:xfrm>
            <a:off x="2372497" y="2218423"/>
            <a:ext cx="7825946" cy="3590925"/>
          </a:xfrm>
          <a:prstGeom prst="rect">
            <a:avLst/>
          </a:prstGeom>
        </p:spPr>
      </p:pic>
    </p:spTree>
    <p:extLst>
      <p:ext uri="{BB962C8B-B14F-4D97-AF65-F5344CB8AC3E}">
        <p14:creationId xmlns:p14="http://schemas.microsoft.com/office/powerpoint/2010/main" val="21564273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 xmlns:a16="http://schemas.microsoft.com/office/drawing/2014/main" id="{0D23B990-E95E-40F6-9545-9D1EB4C4741D}"/>
              </a:ext>
            </a:extLst>
          </p:cNvPr>
          <p:cNvSpPr>
            <a:spLocks noGrp="1" noChangeArrowheads="1"/>
          </p:cNvSpPr>
          <p:nvPr>
            <p:ph type="title"/>
          </p:nvPr>
        </p:nvSpPr>
        <p:spPr>
          <a:xfrm>
            <a:off x="677334" y="408245"/>
            <a:ext cx="8596668" cy="1152939"/>
          </a:xfrm>
        </p:spPr>
        <p:txBody>
          <a:bodyPr>
            <a:normAutofit/>
          </a:bodyPr>
          <a:lstStyle/>
          <a:p>
            <a:pPr>
              <a:defRPr/>
            </a:pPr>
            <a:r>
              <a:rPr lang="en-US" dirty="0"/>
              <a:t>Nested if structure [Cont.]</a:t>
            </a:r>
            <a:endParaRPr lang="en-US" b="1" dirty="0">
              <a:solidFill>
                <a:schemeClr val="tx1">
                  <a:lumMod val="95000"/>
                  <a:lumOff val="5000"/>
                </a:schemeClr>
              </a:solidFill>
            </a:endParaRPr>
          </a:p>
        </p:txBody>
      </p:sp>
      <p:sp>
        <p:nvSpPr>
          <p:cNvPr id="4" name="Rectangle 2">
            <a:extLst>
              <a:ext uri="{FF2B5EF4-FFF2-40B4-BE49-F238E27FC236}">
                <a16:creationId xmlns="" xmlns:a16="http://schemas.microsoft.com/office/drawing/2014/main" id="{9E80D489-EBEC-41C7-9C3F-70E3262F34AF}"/>
              </a:ext>
            </a:extLst>
          </p:cNvPr>
          <p:cNvSpPr txBox="1">
            <a:spLocks noChangeArrowheads="1"/>
          </p:cNvSpPr>
          <p:nvPr/>
        </p:nvSpPr>
        <p:spPr>
          <a:xfrm>
            <a:off x="850329" y="1295594"/>
            <a:ext cx="8596668" cy="115293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sz="2400" b="1" dirty="0">
                <a:solidFill>
                  <a:schemeClr val="tx1">
                    <a:lumMod val="95000"/>
                    <a:lumOff val="5000"/>
                  </a:schemeClr>
                </a:solidFill>
              </a:rPr>
              <a:t>Example:</a:t>
            </a:r>
          </a:p>
          <a:p>
            <a:pPr>
              <a:defRPr/>
            </a:pPr>
            <a:endParaRPr lang="en-US" sz="2400" b="1" dirty="0">
              <a:solidFill>
                <a:schemeClr val="tx1">
                  <a:lumMod val="95000"/>
                  <a:lumOff val="5000"/>
                </a:schemeClr>
              </a:solidFill>
            </a:endParaRPr>
          </a:p>
        </p:txBody>
      </p:sp>
      <p:pic>
        <p:nvPicPr>
          <p:cNvPr id="5" name="Picture 4">
            <a:extLst>
              <a:ext uri="{FF2B5EF4-FFF2-40B4-BE49-F238E27FC236}">
                <a16:creationId xmlns="" xmlns:a16="http://schemas.microsoft.com/office/drawing/2014/main" id="{66FD3B57-B8FC-4E10-AB2E-CB8509E566D3}"/>
              </a:ext>
            </a:extLst>
          </p:cNvPr>
          <p:cNvPicPr>
            <a:picLocks noChangeAspect="1"/>
          </p:cNvPicPr>
          <p:nvPr/>
        </p:nvPicPr>
        <p:blipFill>
          <a:blip r:embed="rId2"/>
          <a:stretch>
            <a:fillRect/>
          </a:stretch>
        </p:blipFill>
        <p:spPr>
          <a:xfrm>
            <a:off x="1673060" y="1699068"/>
            <a:ext cx="7691558" cy="5158931"/>
          </a:xfrm>
          <a:prstGeom prst="rect">
            <a:avLst/>
          </a:prstGeom>
        </p:spPr>
      </p:pic>
    </p:spTree>
    <p:extLst>
      <p:ext uri="{BB962C8B-B14F-4D97-AF65-F5344CB8AC3E}">
        <p14:creationId xmlns:p14="http://schemas.microsoft.com/office/powerpoint/2010/main" val="28098490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 xmlns:a16="http://schemas.microsoft.com/office/drawing/2014/main" id="{0D23B990-E95E-40F6-9545-9D1EB4C4741D}"/>
              </a:ext>
            </a:extLst>
          </p:cNvPr>
          <p:cNvSpPr>
            <a:spLocks noGrp="1" noChangeArrowheads="1"/>
          </p:cNvSpPr>
          <p:nvPr>
            <p:ph type="title"/>
          </p:nvPr>
        </p:nvSpPr>
        <p:spPr>
          <a:xfrm>
            <a:off x="353777" y="337906"/>
            <a:ext cx="8596668" cy="1152939"/>
          </a:xfrm>
        </p:spPr>
        <p:txBody>
          <a:bodyPr>
            <a:normAutofit/>
          </a:bodyPr>
          <a:lstStyle/>
          <a:p>
            <a:pPr>
              <a:defRPr/>
            </a:pPr>
            <a:r>
              <a:rPr lang="en-US" dirty="0"/>
              <a:t>Logical Operators</a:t>
            </a:r>
            <a:endParaRPr lang="en-US" b="1" dirty="0">
              <a:solidFill>
                <a:schemeClr val="tx1">
                  <a:lumMod val="95000"/>
                  <a:lumOff val="5000"/>
                </a:schemeClr>
              </a:solidFill>
            </a:endParaRPr>
          </a:p>
        </p:txBody>
      </p:sp>
      <p:sp>
        <p:nvSpPr>
          <p:cNvPr id="4" name="Rectangle 2">
            <a:extLst>
              <a:ext uri="{FF2B5EF4-FFF2-40B4-BE49-F238E27FC236}">
                <a16:creationId xmlns="" xmlns:a16="http://schemas.microsoft.com/office/drawing/2014/main" id="{9E80D489-EBEC-41C7-9C3F-70E3262F34AF}"/>
              </a:ext>
            </a:extLst>
          </p:cNvPr>
          <p:cNvSpPr txBox="1">
            <a:spLocks noChangeArrowheads="1"/>
          </p:cNvSpPr>
          <p:nvPr/>
        </p:nvSpPr>
        <p:spPr>
          <a:xfrm>
            <a:off x="353777" y="1338918"/>
            <a:ext cx="9129486" cy="416685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just">
              <a:buFont typeface="Wingdings" panose="05000000000000000000" pitchFamily="2" charset="2"/>
              <a:buChar char="§"/>
              <a:defRPr/>
            </a:pPr>
            <a:r>
              <a:rPr lang="en-US" sz="2000" dirty="0">
                <a:solidFill>
                  <a:schemeClr val="tx1">
                    <a:lumMod val="95000"/>
                    <a:lumOff val="5000"/>
                  </a:schemeClr>
                </a:solidFill>
              </a:rPr>
              <a:t>C allows usage of three logical operators, namely, &amp;&amp;, || and !. </a:t>
            </a:r>
          </a:p>
          <a:p>
            <a:pPr marL="342900" indent="-342900" algn="just">
              <a:buFont typeface="Wingdings" panose="05000000000000000000" pitchFamily="2" charset="2"/>
              <a:buChar char="§"/>
              <a:defRPr/>
            </a:pPr>
            <a:r>
              <a:rPr lang="en-US" sz="2000" dirty="0">
                <a:solidFill>
                  <a:schemeClr val="tx1">
                    <a:lumMod val="95000"/>
                    <a:lumOff val="5000"/>
                  </a:schemeClr>
                </a:solidFill>
              </a:rPr>
              <a:t>These are to be read as ‘AND’ ‘OR’ and ‘NOT’ respectively.</a:t>
            </a:r>
          </a:p>
          <a:p>
            <a:pPr marL="342900" indent="-342900" algn="just">
              <a:buFont typeface="Wingdings" panose="05000000000000000000" pitchFamily="2" charset="2"/>
              <a:buChar char="§"/>
              <a:defRPr/>
            </a:pPr>
            <a:endParaRPr lang="en-US" sz="2000" dirty="0">
              <a:solidFill>
                <a:schemeClr val="tx1">
                  <a:lumMod val="95000"/>
                  <a:lumOff val="5000"/>
                </a:schemeClr>
              </a:solidFill>
            </a:endParaRPr>
          </a:p>
          <a:p>
            <a:pPr marL="342900" indent="-342900" algn="just">
              <a:buFont typeface="Wingdings" panose="05000000000000000000" pitchFamily="2" charset="2"/>
              <a:buChar char="§"/>
              <a:defRPr/>
            </a:pPr>
            <a:r>
              <a:rPr lang="en-US" sz="2000" dirty="0">
                <a:solidFill>
                  <a:schemeClr val="tx1">
                    <a:lumMod val="95000"/>
                    <a:lumOff val="5000"/>
                  </a:schemeClr>
                </a:solidFill>
              </a:rPr>
              <a:t>Most obviously, two of them are composed of double symbols: ||and </a:t>
            </a:r>
          </a:p>
          <a:p>
            <a:pPr algn="just">
              <a:defRPr/>
            </a:pPr>
            <a:r>
              <a:rPr lang="en-US" sz="2000" dirty="0">
                <a:solidFill>
                  <a:schemeClr val="tx1">
                    <a:lumMod val="95000"/>
                    <a:lumOff val="5000"/>
                  </a:schemeClr>
                </a:solidFill>
              </a:rPr>
              <a:t>&amp;&amp;. </a:t>
            </a:r>
          </a:p>
          <a:p>
            <a:pPr marL="342900" indent="-342900" algn="just">
              <a:buFont typeface="Wingdings" panose="05000000000000000000" pitchFamily="2" charset="2"/>
              <a:buChar char="§"/>
              <a:defRPr/>
            </a:pPr>
            <a:endParaRPr lang="en-US" sz="2000" dirty="0">
              <a:solidFill>
                <a:schemeClr val="tx1">
                  <a:lumMod val="95000"/>
                  <a:lumOff val="5000"/>
                </a:schemeClr>
              </a:solidFill>
            </a:endParaRPr>
          </a:p>
          <a:p>
            <a:pPr marL="342900" indent="-342900" algn="just">
              <a:buFont typeface="Wingdings" panose="05000000000000000000" pitchFamily="2" charset="2"/>
              <a:buChar char="§"/>
              <a:defRPr/>
            </a:pPr>
            <a:r>
              <a:rPr lang="en-US" sz="2000" dirty="0">
                <a:solidFill>
                  <a:schemeClr val="tx1">
                    <a:lumMod val="95000"/>
                    <a:lumOff val="5000"/>
                  </a:schemeClr>
                </a:solidFill>
              </a:rPr>
              <a:t>The first two operators, &amp;&amp;and ||, allow two or more conditions to be combined in an if statement.</a:t>
            </a:r>
          </a:p>
          <a:p>
            <a:pPr marL="342900" indent="-342900" algn="just">
              <a:buFont typeface="Wingdings" panose="05000000000000000000" pitchFamily="2" charset="2"/>
              <a:buChar char="§"/>
              <a:defRPr/>
            </a:pPr>
            <a:endParaRPr lang="en-US" sz="2000" dirty="0">
              <a:solidFill>
                <a:schemeClr val="tx1">
                  <a:lumMod val="95000"/>
                  <a:lumOff val="5000"/>
                </a:schemeClr>
              </a:solidFill>
            </a:endParaRPr>
          </a:p>
          <a:p>
            <a:pPr marL="342900" indent="-342900" algn="just">
              <a:buFont typeface="Wingdings" panose="05000000000000000000" pitchFamily="2" charset="2"/>
              <a:buChar char="§"/>
              <a:defRPr/>
            </a:pPr>
            <a:r>
              <a:rPr lang="en-US" sz="2000" dirty="0">
                <a:solidFill>
                  <a:schemeClr val="tx1">
                    <a:lumMod val="95000"/>
                    <a:lumOff val="5000"/>
                  </a:schemeClr>
                </a:solidFill>
              </a:rPr>
              <a:t>The third logical operator is the NOT operator, written as  !. </a:t>
            </a:r>
          </a:p>
          <a:p>
            <a:pPr marL="342900" indent="-342900" algn="just">
              <a:buFont typeface="Wingdings" panose="05000000000000000000" pitchFamily="2" charset="2"/>
              <a:buChar char="§"/>
              <a:defRPr/>
            </a:pPr>
            <a:endParaRPr lang="en-US" sz="2000" dirty="0">
              <a:solidFill>
                <a:schemeClr val="tx1">
                  <a:lumMod val="95000"/>
                  <a:lumOff val="5000"/>
                </a:schemeClr>
              </a:solidFill>
            </a:endParaRPr>
          </a:p>
          <a:p>
            <a:pPr marL="342900" indent="-342900" algn="just">
              <a:buFont typeface="Wingdings" panose="05000000000000000000" pitchFamily="2" charset="2"/>
              <a:buChar char="§"/>
              <a:defRPr/>
            </a:pPr>
            <a:r>
              <a:rPr lang="en-US" sz="2000" dirty="0">
                <a:solidFill>
                  <a:schemeClr val="tx1">
                    <a:lumMod val="95000"/>
                    <a:lumOff val="5000"/>
                  </a:schemeClr>
                </a:solidFill>
              </a:rPr>
              <a:t>This operator reverses the result of the expression it operates on. For example, if the expression evaluates to a non-zero value, then applying ! operator to it results into a 0. Vice versa, if the expression evaluates to zero then on applying !operator to it makes it 1, a non-zero value.</a:t>
            </a:r>
          </a:p>
          <a:p>
            <a:pPr algn="just">
              <a:defRPr/>
            </a:pPr>
            <a:endParaRPr lang="en-US" sz="2000" dirty="0">
              <a:solidFill>
                <a:schemeClr val="tx1">
                  <a:lumMod val="95000"/>
                  <a:lumOff val="5000"/>
                </a:schemeClr>
              </a:solidFill>
            </a:endParaRPr>
          </a:p>
        </p:txBody>
      </p:sp>
    </p:spTree>
    <p:extLst>
      <p:ext uri="{BB962C8B-B14F-4D97-AF65-F5344CB8AC3E}">
        <p14:creationId xmlns:p14="http://schemas.microsoft.com/office/powerpoint/2010/main" val="39413266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 xmlns:a16="http://schemas.microsoft.com/office/drawing/2014/main" id="{0D23B990-E95E-40F6-9545-9D1EB4C4741D}"/>
              </a:ext>
            </a:extLst>
          </p:cNvPr>
          <p:cNvSpPr>
            <a:spLocks noGrp="1" noChangeArrowheads="1"/>
          </p:cNvSpPr>
          <p:nvPr>
            <p:ph type="title"/>
          </p:nvPr>
        </p:nvSpPr>
        <p:spPr>
          <a:xfrm>
            <a:off x="353777" y="337906"/>
            <a:ext cx="8596668" cy="1152939"/>
          </a:xfrm>
        </p:spPr>
        <p:txBody>
          <a:bodyPr>
            <a:normAutofit/>
          </a:bodyPr>
          <a:lstStyle/>
          <a:p>
            <a:pPr>
              <a:defRPr/>
            </a:pPr>
            <a:r>
              <a:rPr lang="en-US" dirty="0"/>
              <a:t>Logical Operators [Cont.]</a:t>
            </a:r>
            <a:endParaRPr lang="en-US" b="1" dirty="0">
              <a:solidFill>
                <a:schemeClr val="tx1">
                  <a:lumMod val="95000"/>
                  <a:lumOff val="5000"/>
                </a:schemeClr>
              </a:solidFill>
            </a:endParaRPr>
          </a:p>
        </p:txBody>
      </p:sp>
      <p:pic>
        <p:nvPicPr>
          <p:cNvPr id="2" name="Picture 1">
            <a:extLst>
              <a:ext uri="{FF2B5EF4-FFF2-40B4-BE49-F238E27FC236}">
                <a16:creationId xmlns="" xmlns:a16="http://schemas.microsoft.com/office/drawing/2014/main" id="{1CAB966A-AA7B-4AE1-9ADB-57137BDE9742}"/>
              </a:ext>
            </a:extLst>
          </p:cNvPr>
          <p:cNvPicPr>
            <a:picLocks noChangeAspect="1"/>
          </p:cNvPicPr>
          <p:nvPr/>
        </p:nvPicPr>
        <p:blipFill>
          <a:blip r:embed="rId2"/>
          <a:stretch>
            <a:fillRect/>
          </a:stretch>
        </p:blipFill>
        <p:spPr>
          <a:xfrm>
            <a:off x="1018002" y="1269829"/>
            <a:ext cx="8322945" cy="5250265"/>
          </a:xfrm>
          <a:prstGeom prst="rect">
            <a:avLst/>
          </a:prstGeom>
        </p:spPr>
      </p:pic>
    </p:spTree>
    <p:extLst>
      <p:ext uri="{BB962C8B-B14F-4D97-AF65-F5344CB8AC3E}">
        <p14:creationId xmlns:p14="http://schemas.microsoft.com/office/powerpoint/2010/main" val="35888752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 xmlns:a16="http://schemas.microsoft.com/office/drawing/2014/main" id="{0D23B990-E95E-40F6-9545-9D1EB4C4741D}"/>
              </a:ext>
            </a:extLst>
          </p:cNvPr>
          <p:cNvSpPr>
            <a:spLocks noGrp="1" noChangeArrowheads="1"/>
          </p:cNvSpPr>
          <p:nvPr>
            <p:ph type="title"/>
          </p:nvPr>
        </p:nvSpPr>
        <p:spPr>
          <a:xfrm>
            <a:off x="353777" y="337906"/>
            <a:ext cx="8596668" cy="1152939"/>
          </a:xfrm>
        </p:spPr>
        <p:txBody>
          <a:bodyPr>
            <a:normAutofit/>
          </a:bodyPr>
          <a:lstStyle/>
          <a:p>
            <a:pPr>
              <a:defRPr/>
            </a:pPr>
            <a:r>
              <a:rPr lang="en-US" dirty="0"/>
              <a:t>Logical Operators [Cont.]</a:t>
            </a:r>
            <a:endParaRPr lang="en-US" b="1" dirty="0">
              <a:solidFill>
                <a:schemeClr val="tx1">
                  <a:lumMod val="95000"/>
                  <a:lumOff val="5000"/>
                </a:schemeClr>
              </a:solidFill>
            </a:endParaRPr>
          </a:p>
        </p:txBody>
      </p:sp>
      <p:pic>
        <p:nvPicPr>
          <p:cNvPr id="3" name="Picture 2">
            <a:extLst>
              <a:ext uri="{FF2B5EF4-FFF2-40B4-BE49-F238E27FC236}">
                <a16:creationId xmlns="" xmlns:a16="http://schemas.microsoft.com/office/drawing/2014/main" id="{A5781925-FADF-4B29-831E-3C3CB3353C9D}"/>
              </a:ext>
            </a:extLst>
          </p:cNvPr>
          <p:cNvPicPr>
            <a:picLocks noChangeAspect="1"/>
          </p:cNvPicPr>
          <p:nvPr/>
        </p:nvPicPr>
        <p:blipFill>
          <a:blip r:embed="rId2"/>
          <a:stretch>
            <a:fillRect/>
          </a:stretch>
        </p:blipFill>
        <p:spPr>
          <a:xfrm>
            <a:off x="665996" y="1170040"/>
            <a:ext cx="9610118" cy="5571846"/>
          </a:xfrm>
          <a:prstGeom prst="rect">
            <a:avLst/>
          </a:prstGeom>
        </p:spPr>
      </p:pic>
    </p:spTree>
    <p:extLst>
      <p:ext uri="{BB962C8B-B14F-4D97-AF65-F5344CB8AC3E}">
        <p14:creationId xmlns:p14="http://schemas.microsoft.com/office/powerpoint/2010/main" val="34255527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 xmlns:a16="http://schemas.microsoft.com/office/drawing/2014/main" id="{0D23B990-E95E-40F6-9545-9D1EB4C4741D}"/>
              </a:ext>
            </a:extLst>
          </p:cNvPr>
          <p:cNvSpPr>
            <a:spLocks noGrp="1" noChangeArrowheads="1"/>
          </p:cNvSpPr>
          <p:nvPr>
            <p:ph type="title"/>
          </p:nvPr>
        </p:nvSpPr>
        <p:spPr>
          <a:xfrm>
            <a:off x="353777" y="337906"/>
            <a:ext cx="8596668" cy="1152939"/>
          </a:xfrm>
        </p:spPr>
        <p:txBody>
          <a:bodyPr>
            <a:normAutofit/>
          </a:bodyPr>
          <a:lstStyle/>
          <a:p>
            <a:pPr>
              <a:defRPr/>
            </a:pPr>
            <a:r>
              <a:rPr lang="en-US" dirty="0"/>
              <a:t>Logical Operators [Cont.]</a:t>
            </a:r>
            <a:endParaRPr lang="en-US" b="1" dirty="0">
              <a:solidFill>
                <a:schemeClr val="tx1">
                  <a:lumMod val="95000"/>
                  <a:lumOff val="5000"/>
                </a:schemeClr>
              </a:solidFill>
            </a:endParaRPr>
          </a:p>
        </p:txBody>
      </p:sp>
      <p:pic>
        <p:nvPicPr>
          <p:cNvPr id="2" name="Picture 1">
            <a:extLst>
              <a:ext uri="{FF2B5EF4-FFF2-40B4-BE49-F238E27FC236}">
                <a16:creationId xmlns="" xmlns:a16="http://schemas.microsoft.com/office/drawing/2014/main" id="{14A1332A-7E5D-4C39-9A2F-84B1E693E6FC}"/>
              </a:ext>
            </a:extLst>
          </p:cNvPr>
          <p:cNvPicPr>
            <a:picLocks noChangeAspect="1"/>
          </p:cNvPicPr>
          <p:nvPr/>
        </p:nvPicPr>
        <p:blipFill>
          <a:blip r:embed="rId2"/>
          <a:stretch>
            <a:fillRect/>
          </a:stretch>
        </p:blipFill>
        <p:spPr>
          <a:xfrm>
            <a:off x="1134155" y="1342798"/>
            <a:ext cx="6572931" cy="1835831"/>
          </a:xfrm>
          <a:prstGeom prst="rect">
            <a:avLst/>
          </a:prstGeom>
        </p:spPr>
      </p:pic>
    </p:spTree>
    <p:extLst>
      <p:ext uri="{BB962C8B-B14F-4D97-AF65-F5344CB8AC3E}">
        <p14:creationId xmlns:p14="http://schemas.microsoft.com/office/powerpoint/2010/main" val="14166185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 xmlns:a16="http://schemas.microsoft.com/office/drawing/2014/main" id="{0D23B990-E95E-40F6-9545-9D1EB4C4741D}"/>
              </a:ext>
            </a:extLst>
          </p:cNvPr>
          <p:cNvSpPr>
            <a:spLocks noGrp="1" noChangeArrowheads="1"/>
          </p:cNvSpPr>
          <p:nvPr>
            <p:ph type="title"/>
          </p:nvPr>
        </p:nvSpPr>
        <p:spPr>
          <a:xfrm>
            <a:off x="353777" y="337906"/>
            <a:ext cx="8596668" cy="1152939"/>
          </a:xfrm>
        </p:spPr>
        <p:txBody>
          <a:bodyPr>
            <a:normAutofit/>
          </a:bodyPr>
          <a:lstStyle/>
          <a:p>
            <a:pPr>
              <a:defRPr/>
            </a:pPr>
            <a:r>
              <a:rPr lang="en-US" dirty="0"/>
              <a:t>Logical Operators [Cont.]</a:t>
            </a:r>
            <a:endParaRPr lang="en-US" b="1" dirty="0">
              <a:solidFill>
                <a:schemeClr val="tx1">
                  <a:lumMod val="95000"/>
                  <a:lumOff val="5000"/>
                </a:schemeClr>
              </a:solidFill>
            </a:endParaRPr>
          </a:p>
        </p:txBody>
      </p:sp>
      <p:sp>
        <p:nvSpPr>
          <p:cNvPr id="3" name="Rectangle 2">
            <a:extLst>
              <a:ext uri="{FF2B5EF4-FFF2-40B4-BE49-F238E27FC236}">
                <a16:creationId xmlns="" xmlns:a16="http://schemas.microsoft.com/office/drawing/2014/main" id="{0D7E5015-85F8-4CCD-B349-D6DBAB1FAD2B}"/>
              </a:ext>
            </a:extLst>
          </p:cNvPr>
          <p:cNvSpPr/>
          <p:nvPr/>
        </p:nvSpPr>
        <p:spPr>
          <a:xfrm>
            <a:off x="856344" y="1165446"/>
            <a:ext cx="9245599" cy="3046988"/>
          </a:xfrm>
          <a:prstGeom prst="rect">
            <a:avLst/>
          </a:prstGeom>
        </p:spPr>
        <p:txBody>
          <a:bodyPr wrap="square">
            <a:spAutoFit/>
          </a:bodyPr>
          <a:lstStyle/>
          <a:p>
            <a:r>
              <a:rPr lang="en-US" sz="2400" dirty="0"/>
              <a:t>TASK:</a:t>
            </a:r>
          </a:p>
          <a:p>
            <a:r>
              <a:rPr lang="en-US" sz="2400" dirty="0"/>
              <a:t>Write a C program by Using conditional operators to determine:</a:t>
            </a:r>
          </a:p>
          <a:p>
            <a:r>
              <a:rPr lang="en-US" sz="2400" dirty="0"/>
              <a:t> </a:t>
            </a:r>
          </a:p>
          <a:p>
            <a:r>
              <a:rPr lang="en-US" sz="2400" dirty="0"/>
              <a:t>(1)  Whether the character entered through the keyboard is a </a:t>
            </a:r>
          </a:p>
          <a:p>
            <a:r>
              <a:rPr lang="en-US" sz="2400" dirty="0"/>
              <a:t>lower case alphabet or not.</a:t>
            </a:r>
          </a:p>
          <a:p>
            <a:r>
              <a:rPr lang="en-US" sz="2400" dirty="0"/>
              <a:t> </a:t>
            </a:r>
          </a:p>
          <a:p>
            <a:r>
              <a:rPr lang="en-US" sz="2400" dirty="0"/>
              <a:t>(2)  Whether a character entered through the keyboard is a </a:t>
            </a:r>
          </a:p>
          <a:p>
            <a:r>
              <a:rPr lang="en-US" sz="2400" dirty="0"/>
              <a:t>special symbol or not. </a:t>
            </a:r>
          </a:p>
        </p:txBody>
      </p:sp>
    </p:spTree>
    <p:extLst>
      <p:ext uri="{BB962C8B-B14F-4D97-AF65-F5344CB8AC3E}">
        <p14:creationId xmlns:p14="http://schemas.microsoft.com/office/powerpoint/2010/main" val="34626081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 xmlns:a16="http://schemas.microsoft.com/office/drawing/2014/main" id="{0D23B990-E95E-40F6-9545-9D1EB4C4741D}"/>
              </a:ext>
            </a:extLst>
          </p:cNvPr>
          <p:cNvSpPr>
            <a:spLocks noGrp="1" noChangeArrowheads="1"/>
          </p:cNvSpPr>
          <p:nvPr>
            <p:ph type="title"/>
          </p:nvPr>
        </p:nvSpPr>
        <p:spPr>
          <a:xfrm>
            <a:off x="353777" y="337906"/>
            <a:ext cx="8596668" cy="1152939"/>
          </a:xfrm>
        </p:spPr>
        <p:txBody>
          <a:bodyPr>
            <a:normAutofit/>
          </a:bodyPr>
          <a:lstStyle/>
          <a:p>
            <a:pPr>
              <a:defRPr/>
            </a:pPr>
            <a:r>
              <a:rPr lang="en-US" dirty="0"/>
              <a:t>Switch Case Structure</a:t>
            </a:r>
            <a:endParaRPr lang="en-US" b="1" dirty="0">
              <a:solidFill>
                <a:schemeClr val="tx1">
                  <a:lumMod val="95000"/>
                  <a:lumOff val="5000"/>
                </a:schemeClr>
              </a:solidFill>
            </a:endParaRPr>
          </a:p>
        </p:txBody>
      </p:sp>
      <p:sp>
        <p:nvSpPr>
          <p:cNvPr id="4" name="Rectangle 2">
            <a:extLst>
              <a:ext uri="{FF2B5EF4-FFF2-40B4-BE49-F238E27FC236}">
                <a16:creationId xmlns="" xmlns:a16="http://schemas.microsoft.com/office/drawing/2014/main" id="{9E80D489-EBEC-41C7-9C3F-70E3262F34AF}"/>
              </a:ext>
            </a:extLst>
          </p:cNvPr>
          <p:cNvSpPr txBox="1">
            <a:spLocks noChangeArrowheads="1"/>
          </p:cNvSpPr>
          <p:nvPr/>
        </p:nvSpPr>
        <p:spPr>
          <a:xfrm>
            <a:off x="955139" y="1737981"/>
            <a:ext cx="9051703" cy="416685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lvl="0" indent="-457200" defTabSz="914400" eaLnBrk="0" fontAlgn="base" hangingPunct="0">
              <a:spcAft>
                <a:spcPct val="0"/>
              </a:spcAft>
              <a:buFont typeface="Arial" panose="020B0604020202020204" pitchFamily="34" charset="0"/>
              <a:buChar char="•"/>
            </a:pPr>
            <a:r>
              <a:rPr lang="en-US" altLang="en-US" sz="2800" dirty="0" smtClean="0">
                <a:solidFill>
                  <a:schemeClr val="tx1"/>
                </a:solidFill>
              </a:rPr>
              <a:t>The </a:t>
            </a:r>
            <a:r>
              <a:rPr lang="en-US" altLang="en-US" sz="2800" dirty="0">
                <a:solidFill>
                  <a:schemeClr val="tx1"/>
                </a:solidFill>
              </a:rPr>
              <a:t>switch statement allows us to execute one code block among many alternatives.</a:t>
            </a:r>
            <a:endParaRPr lang="en-US" altLang="en-US" sz="1400" dirty="0">
              <a:solidFill>
                <a:schemeClr val="tx1"/>
              </a:solidFill>
            </a:endParaRPr>
          </a:p>
          <a:p>
            <a:pPr marL="457200" lvl="0" indent="-457200" defTabSz="914400" eaLnBrk="0" fontAlgn="base" hangingPunct="0">
              <a:spcAft>
                <a:spcPct val="0"/>
              </a:spcAft>
              <a:buFont typeface="Arial" panose="020B0604020202020204" pitchFamily="34" charset="0"/>
              <a:buChar char="•"/>
            </a:pPr>
            <a:r>
              <a:rPr lang="en-US" altLang="en-US" sz="2800" dirty="0">
                <a:solidFill>
                  <a:schemeClr val="tx1"/>
                </a:solidFill>
              </a:rPr>
              <a:t>You can do the same thing with the </a:t>
            </a:r>
            <a:r>
              <a:rPr lang="en-US" altLang="en-US" sz="2400" b="1" dirty="0">
                <a:solidFill>
                  <a:schemeClr val="tx1"/>
                </a:solidFill>
              </a:rPr>
              <a:t>if...</a:t>
            </a:r>
            <a:r>
              <a:rPr lang="en-US" altLang="en-US" sz="2400" b="1" dirty="0" err="1">
                <a:solidFill>
                  <a:schemeClr val="tx1"/>
                </a:solidFill>
              </a:rPr>
              <a:t>else..if</a:t>
            </a:r>
            <a:r>
              <a:rPr lang="en-US" altLang="en-US" sz="2800" dirty="0">
                <a:solidFill>
                  <a:schemeClr val="tx1"/>
                </a:solidFill>
              </a:rPr>
              <a:t> ladder. </a:t>
            </a:r>
          </a:p>
          <a:p>
            <a:pPr marL="457200" lvl="0" indent="-457200" defTabSz="914400" eaLnBrk="0" fontAlgn="base" hangingPunct="0">
              <a:spcAft>
                <a:spcPct val="0"/>
              </a:spcAft>
              <a:buFont typeface="Arial" panose="020B0604020202020204" pitchFamily="34" charset="0"/>
              <a:buChar char="•"/>
            </a:pPr>
            <a:r>
              <a:rPr lang="en-US" altLang="en-US" sz="2800" dirty="0">
                <a:solidFill>
                  <a:schemeClr val="tx1"/>
                </a:solidFill>
              </a:rPr>
              <a:t>However, the syntax of the </a:t>
            </a:r>
            <a:r>
              <a:rPr lang="en-US" altLang="en-US" sz="1800" dirty="0">
                <a:solidFill>
                  <a:schemeClr val="tx1"/>
                </a:solidFill>
              </a:rPr>
              <a:t>switch</a:t>
            </a:r>
            <a:r>
              <a:rPr lang="en-US" altLang="en-US" sz="2800" dirty="0">
                <a:solidFill>
                  <a:schemeClr val="tx1"/>
                </a:solidFill>
              </a:rPr>
              <a:t> statement is much easier to read and write.</a:t>
            </a:r>
            <a:endParaRPr lang="en-US" altLang="en-US" sz="4000" dirty="0">
              <a:solidFill>
                <a:schemeClr val="tx1"/>
              </a:solidFill>
            </a:endParaRPr>
          </a:p>
          <a:p>
            <a:pPr marL="457200" indent="-457200" algn="just">
              <a:buFont typeface="Arial" panose="020B0604020202020204" pitchFamily="34" charset="0"/>
              <a:buChar char="•"/>
              <a:defRPr/>
            </a:pPr>
            <a:r>
              <a:rPr lang="en-US" sz="2600" dirty="0" smtClean="0">
                <a:solidFill>
                  <a:schemeClr val="tx1"/>
                </a:solidFill>
              </a:rPr>
              <a:t>Each </a:t>
            </a:r>
            <a:r>
              <a:rPr lang="en-US" sz="2600" dirty="0">
                <a:solidFill>
                  <a:schemeClr val="tx1"/>
                </a:solidFill>
              </a:rPr>
              <a:t>case in a block of a switch has a different name/number which is referred to as an identifier. The value provided by the user is compared with all the cases inside the switch block until the match is found.</a:t>
            </a:r>
          </a:p>
        </p:txBody>
      </p:sp>
    </p:spTree>
    <p:extLst>
      <p:ext uri="{BB962C8B-B14F-4D97-AF65-F5344CB8AC3E}">
        <p14:creationId xmlns:p14="http://schemas.microsoft.com/office/powerpoint/2010/main" val="216997831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 xmlns:a16="http://schemas.microsoft.com/office/drawing/2014/main" id="{0D23B990-E95E-40F6-9545-9D1EB4C4741D}"/>
              </a:ext>
            </a:extLst>
          </p:cNvPr>
          <p:cNvSpPr>
            <a:spLocks noGrp="1" noChangeArrowheads="1"/>
          </p:cNvSpPr>
          <p:nvPr>
            <p:ph type="title"/>
          </p:nvPr>
        </p:nvSpPr>
        <p:spPr>
          <a:xfrm>
            <a:off x="353777" y="337906"/>
            <a:ext cx="8596668" cy="1152939"/>
          </a:xfrm>
        </p:spPr>
        <p:txBody>
          <a:bodyPr>
            <a:normAutofit/>
          </a:bodyPr>
          <a:lstStyle/>
          <a:p>
            <a:pPr>
              <a:defRPr/>
            </a:pPr>
            <a:r>
              <a:rPr lang="en-US" dirty="0"/>
              <a:t>Switch Case Structure [Cont.]</a:t>
            </a:r>
            <a:endParaRPr lang="en-US" b="1" dirty="0">
              <a:solidFill>
                <a:schemeClr val="tx1">
                  <a:lumMod val="95000"/>
                  <a:lumOff val="5000"/>
                </a:schemeClr>
              </a:solidFill>
            </a:endParaRPr>
          </a:p>
        </p:txBody>
      </p:sp>
      <p:pic>
        <p:nvPicPr>
          <p:cNvPr id="2" name="Picture 1">
            <a:extLst>
              <a:ext uri="{FF2B5EF4-FFF2-40B4-BE49-F238E27FC236}">
                <a16:creationId xmlns="" xmlns:a16="http://schemas.microsoft.com/office/drawing/2014/main" id="{F4079CCE-2635-4561-B69B-2D1734D7DB71}"/>
              </a:ext>
            </a:extLst>
          </p:cNvPr>
          <p:cNvPicPr>
            <a:picLocks noChangeAspect="1"/>
          </p:cNvPicPr>
          <p:nvPr/>
        </p:nvPicPr>
        <p:blipFill>
          <a:blip r:embed="rId2"/>
          <a:stretch>
            <a:fillRect/>
          </a:stretch>
        </p:blipFill>
        <p:spPr>
          <a:xfrm>
            <a:off x="541093" y="1233377"/>
            <a:ext cx="981075" cy="352425"/>
          </a:xfrm>
          <a:prstGeom prst="rect">
            <a:avLst/>
          </a:prstGeom>
        </p:spPr>
      </p:pic>
      <p:pic>
        <p:nvPicPr>
          <p:cNvPr id="3" name="Picture 2">
            <a:extLst>
              <a:ext uri="{FF2B5EF4-FFF2-40B4-BE49-F238E27FC236}">
                <a16:creationId xmlns="" xmlns:a16="http://schemas.microsoft.com/office/drawing/2014/main" id="{F885D85E-E6AF-43B9-90F6-AB8A2802535E}"/>
              </a:ext>
            </a:extLst>
          </p:cNvPr>
          <p:cNvPicPr>
            <a:picLocks noChangeAspect="1"/>
          </p:cNvPicPr>
          <p:nvPr/>
        </p:nvPicPr>
        <p:blipFill>
          <a:blip r:embed="rId3"/>
          <a:stretch>
            <a:fillRect/>
          </a:stretch>
        </p:blipFill>
        <p:spPr>
          <a:xfrm>
            <a:off x="1295326" y="1585801"/>
            <a:ext cx="5147677" cy="5054149"/>
          </a:xfrm>
          <a:prstGeom prst="rect">
            <a:avLst/>
          </a:prstGeom>
        </p:spPr>
      </p:pic>
    </p:spTree>
    <p:extLst>
      <p:ext uri="{BB962C8B-B14F-4D97-AF65-F5344CB8AC3E}">
        <p14:creationId xmlns:p14="http://schemas.microsoft.com/office/powerpoint/2010/main" val="2594533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 xmlns:a16="http://schemas.microsoft.com/office/drawing/2014/main" id="{0D23B990-E95E-40F6-9545-9D1EB4C4741D}"/>
              </a:ext>
            </a:extLst>
          </p:cNvPr>
          <p:cNvSpPr>
            <a:spLocks noGrp="1" noChangeArrowheads="1"/>
          </p:cNvSpPr>
          <p:nvPr>
            <p:ph type="title"/>
          </p:nvPr>
        </p:nvSpPr>
        <p:spPr>
          <a:xfrm>
            <a:off x="353777" y="337906"/>
            <a:ext cx="8596668" cy="1152939"/>
          </a:xfrm>
        </p:spPr>
        <p:txBody>
          <a:bodyPr>
            <a:normAutofit/>
          </a:bodyPr>
          <a:lstStyle/>
          <a:p>
            <a:pPr>
              <a:defRPr/>
            </a:pPr>
            <a:r>
              <a:rPr lang="en-US" dirty="0"/>
              <a:t>Switch Case Structure [Cont.]</a:t>
            </a:r>
            <a:endParaRPr lang="en-US" b="1" dirty="0">
              <a:solidFill>
                <a:schemeClr val="tx1">
                  <a:lumMod val="95000"/>
                  <a:lumOff val="5000"/>
                </a:schemeClr>
              </a:solidFill>
            </a:endParaRPr>
          </a:p>
        </p:txBody>
      </p:sp>
      <p:sp>
        <p:nvSpPr>
          <p:cNvPr id="5" name="Rectangle 2">
            <a:extLst>
              <a:ext uri="{FF2B5EF4-FFF2-40B4-BE49-F238E27FC236}">
                <a16:creationId xmlns="" xmlns:a16="http://schemas.microsoft.com/office/drawing/2014/main" id="{CD12DBB6-01F4-4771-93AB-69E5165C0AEE}"/>
              </a:ext>
            </a:extLst>
          </p:cNvPr>
          <p:cNvSpPr txBox="1">
            <a:spLocks noChangeArrowheads="1"/>
          </p:cNvSpPr>
          <p:nvPr/>
        </p:nvSpPr>
        <p:spPr>
          <a:xfrm>
            <a:off x="514327" y="1345573"/>
            <a:ext cx="9051703" cy="416685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just">
              <a:buFont typeface="Wingdings" panose="05000000000000000000" pitchFamily="2" charset="2"/>
              <a:buChar char="§"/>
            </a:pPr>
            <a:r>
              <a:rPr lang="en-US" sz="2000" dirty="0">
                <a:solidFill>
                  <a:schemeClr val="tx1"/>
                </a:solidFill>
              </a:rPr>
              <a:t>The expression can be integer expression or a character expression.</a:t>
            </a:r>
          </a:p>
          <a:p>
            <a:pPr marL="342900" indent="-342900" algn="just">
              <a:buFont typeface="Wingdings" panose="05000000000000000000" pitchFamily="2" charset="2"/>
              <a:buChar char="§"/>
            </a:pPr>
            <a:endParaRPr lang="en-US" sz="1800" dirty="0">
              <a:solidFill>
                <a:schemeClr val="tx1"/>
              </a:solidFill>
            </a:endParaRPr>
          </a:p>
          <a:p>
            <a:pPr marL="342900" indent="-342900" algn="just">
              <a:buFont typeface="Wingdings" panose="05000000000000000000" pitchFamily="2" charset="2"/>
              <a:buChar char="§"/>
            </a:pPr>
            <a:r>
              <a:rPr lang="en-US" sz="2000" dirty="0">
                <a:solidFill>
                  <a:schemeClr val="tx1"/>
                </a:solidFill>
              </a:rPr>
              <a:t>Value-1, 2, n are case labels which are used to identify each case individually. </a:t>
            </a:r>
          </a:p>
          <a:p>
            <a:pPr marL="342900" indent="-342900" algn="just">
              <a:buFont typeface="Wingdings" panose="05000000000000000000" pitchFamily="2" charset="2"/>
              <a:buChar char="§"/>
            </a:pPr>
            <a:r>
              <a:rPr lang="en-US" sz="2000" dirty="0">
                <a:solidFill>
                  <a:schemeClr val="tx1"/>
                </a:solidFill>
              </a:rPr>
              <a:t>Case labels always end with a colon ( : ). Each of these cases is associated with a block.</a:t>
            </a:r>
          </a:p>
          <a:p>
            <a:pPr marL="342900" indent="-342900" algn="just">
              <a:buFont typeface="Wingdings" panose="05000000000000000000" pitchFamily="2" charset="2"/>
              <a:buChar char="§"/>
            </a:pPr>
            <a:endParaRPr lang="en-US" sz="2000" dirty="0">
              <a:solidFill>
                <a:schemeClr val="tx1"/>
              </a:solidFill>
            </a:endParaRPr>
          </a:p>
          <a:p>
            <a:pPr marL="342900" indent="-342900" algn="just">
              <a:buFont typeface="Wingdings" panose="05000000000000000000" pitchFamily="2" charset="2"/>
              <a:buChar char="§"/>
            </a:pPr>
            <a:r>
              <a:rPr lang="en-US" sz="2000" dirty="0">
                <a:solidFill>
                  <a:schemeClr val="tx1"/>
                </a:solidFill>
              </a:rPr>
              <a:t>A block is nothing but multiple statements which are grouped for a particular case.</a:t>
            </a:r>
          </a:p>
          <a:p>
            <a:pPr marL="342900" indent="-342900" algn="just">
              <a:buFont typeface="Wingdings" panose="05000000000000000000" pitchFamily="2" charset="2"/>
              <a:buChar char="§"/>
            </a:pPr>
            <a:endParaRPr lang="en-US" sz="2000" dirty="0">
              <a:solidFill>
                <a:schemeClr val="tx1"/>
              </a:solidFill>
            </a:endParaRPr>
          </a:p>
          <a:p>
            <a:pPr marL="342900" indent="-342900" algn="just">
              <a:buFont typeface="Wingdings" panose="05000000000000000000" pitchFamily="2" charset="2"/>
              <a:buChar char="§"/>
            </a:pPr>
            <a:r>
              <a:rPr lang="en-US" sz="2000" dirty="0">
                <a:solidFill>
                  <a:schemeClr val="tx1"/>
                </a:solidFill>
              </a:rPr>
              <a:t>Whenever the switch is executed, the value of test-expression is compared with all the cases which we have defined inside the switch.</a:t>
            </a:r>
          </a:p>
          <a:p>
            <a:pPr algn="just"/>
            <a:r>
              <a:rPr lang="en-US" sz="2000" dirty="0">
                <a:solidFill>
                  <a:schemeClr val="tx1"/>
                </a:solidFill>
              </a:rPr>
              <a:t> </a:t>
            </a:r>
          </a:p>
        </p:txBody>
      </p:sp>
    </p:spTree>
    <p:extLst>
      <p:ext uri="{BB962C8B-B14F-4D97-AF65-F5344CB8AC3E}">
        <p14:creationId xmlns:p14="http://schemas.microsoft.com/office/powerpoint/2010/main" val="2922812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 xmlns:a16="http://schemas.microsoft.com/office/drawing/2014/main" id="{0D23B990-E95E-40F6-9545-9D1EB4C4741D}"/>
              </a:ext>
            </a:extLst>
          </p:cNvPr>
          <p:cNvSpPr>
            <a:spLocks noGrp="1" noChangeArrowheads="1"/>
          </p:cNvSpPr>
          <p:nvPr>
            <p:ph type="title"/>
          </p:nvPr>
        </p:nvSpPr>
        <p:spPr>
          <a:xfrm>
            <a:off x="677334" y="609600"/>
            <a:ext cx="8596668" cy="1152939"/>
          </a:xfrm>
        </p:spPr>
        <p:txBody>
          <a:bodyPr>
            <a:normAutofit/>
          </a:bodyPr>
          <a:lstStyle/>
          <a:p>
            <a:pPr>
              <a:defRPr/>
            </a:pPr>
            <a:r>
              <a:rPr lang="en-US" dirty="0"/>
              <a:t>If structure</a:t>
            </a:r>
            <a:endParaRPr lang="en-US" b="1" dirty="0">
              <a:solidFill>
                <a:schemeClr val="tx1">
                  <a:lumMod val="95000"/>
                  <a:lumOff val="5000"/>
                </a:schemeClr>
              </a:solidFill>
            </a:endParaRPr>
          </a:p>
        </p:txBody>
      </p:sp>
      <p:sp>
        <p:nvSpPr>
          <p:cNvPr id="129027" name="Rectangle 3">
            <a:extLst>
              <a:ext uri="{FF2B5EF4-FFF2-40B4-BE49-F238E27FC236}">
                <a16:creationId xmlns="" xmlns:a16="http://schemas.microsoft.com/office/drawing/2014/main" id="{C22EA09A-1FF4-443B-8AC1-FFE551AD7893}"/>
              </a:ext>
            </a:extLst>
          </p:cNvPr>
          <p:cNvSpPr>
            <a:spLocks noGrp="1" noChangeArrowheads="1"/>
          </p:cNvSpPr>
          <p:nvPr>
            <p:ph idx="1"/>
          </p:nvPr>
        </p:nvSpPr>
        <p:spPr>
          <a:xfrm>
            <a:off x="783350" y="1488613"/>
            <a:ext cx="9023259" cy="3880773"/>
          </a:xfrm>
        </p:spPr>
        <p:txBody>
          <a:bodyPr>
            <a:normAutofit/>
          </a:bodyPr>
          <a:lstStyle/>
          <a:p>
            <a:pPr algn="just">
              <a:buFont typeface="Wingdings" panose="05000000000000000000" pitchFamily="2" charset="2"/>
              <a:buChar char="§"/>
            </a:pPr>
            <a:r>
              <a:rPr lang="en-US" sz="2400" dirty="0">
                <a:solidFill>
                  <a:schemeClr val="tx1"/>
                </a:solidFill>
              </a:rPr>
              <a:t>The single if statement in C language is used to execute the code if a condition is true. </a:t>
            </a:r>
          </a:p>
          <a:p>
            <a:pPr algn="just">
              <a:buFont typeface="Wingdings" panose="05000000000000000000" pitchFamily="2" charset="2"/>
              <a:buChar char="§"/>
            </a:pPr>
            <a:r>
              <a:rPr lang="en-US" sz="2400" dirty="0">
                <a:solidFill>
                  <a:schemeClr val="tx1"/>
                </a:solidFill>
              </a:rPr>
              <a:t>It is also called one-way selection statement</a:t>
            </a:r>
            <a:r>
              <a:rPr lang="en-US" sz="2400" dirty="0" smtClean="0">
                <a:solidFill>
                  <a:schemeClr val="tx1"/>
                </a:solidFill>
              </a:rPr>
              <a:t>.</a:t>
            </a:r>
          </a:p>
          <a:p>
            <a:pPr algn="just">
              <a:buFont typeface="Wingdings" panose="05000000000000000000" pitchFamily="2" charset="2"/>
              <a:buChar char="§"/>
            </a:pPr>
            <a:r>
              <a:rPr lang="en-US" sz="2400" dirty="0" smtClean="0">
                <a:solidFill>
                  <a:schemeClr val="tx1"/>
                </a:solidFill>
              </a:rPr>
              <a:t>Without using block {} only first statement is considered as if-block statement</a:t>
            </a:r>
            <a:endParaRPr lang="en-US" sz="2400" dirty="0">
              <a:solidFill>
                <a:schemeClr val="tx1"/>
              </a:solidFill>
            </a:endParaRPr>
          </a:p>
          <a:p>
            <a:pPr marL="0" indent="0" algn="just">
              <a:buNone/>
            </a:pPr>
            <a:r>
              <a:rPr lang="en-US" altLang="en-US" sz="2400" b="1" u="sng" dirty="0">
                <a:solidFill>
                  <a:schemeClr val="tx1"/>
                </a:solidFill>
              </a:rPr>
              <a:t>Syntax:</a:t>
            </a:r>
          </a:p>
          <a:p>
            <a:pPr marL="0" indent="0" algn="just">
              <a:buNone/>
            </a:pPr>
            <a:endParaRPr lang="en-US" altLang="en-US" sz="2400" dirty="0">
              <a:solidFill>
                <a:schemeClr val="tx1"/>
              </a:solidFill>
            </a:endParaRPr>
          </a:p>
        </p:txBody>
      </p:sp>
      <p:pic>
        <p:nvPicPr>
          <p:cNvPr id="2" name="Picture 1">
            <a:extLst>
              <a:ext uri="{FF2B5EF4-FFF2-40B4-BE49-F238E27FC236}">
                <a16:creationId xmlns="" xmlns:a16="http://schemas.microsoft.com/office/drawing/2014/main" id="{C4A16BF6-E6B2-4325-8559-EE81DD6AF0FE}"/>
              </a:ext>
            </a:extLst>
          </p:cNvPr>
          <p:cNvPicPr>
            <a:picLocks noChangeAspect="1"/>
          </p:cNvPicPr>
          <p:nvPr/>
        </p:nvPicPr>
        <p:blipFill>
          <a:blip r:embed="rId2"/>
          <a:stretch>
            <a:fillRect/>
          </a:stretch>
        </p:blipFill>
        <p:spPr>
          <a:xfrm>
            <a:off x="2277841" y="3605123"/>
            <a:ext cx="4024105" cy="1929020"/>
          </a:xfrm>
          <a:prstGeom prst="rect">
            <a:avLst/>
          </a:prstGeom>
        </p:spPr>
      </p:pic>
    </p:spTree>
    <p:extLst>
      <p:ext uri="{BB962C8B-B14F-4D97-AF65-F5344CB8AC3E}">
        <p14:creationId xmlns:p14="http://schemas.microsoft.com/office/powerpoint/2010/main" val="371923841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7" name="Rectangle 3"/>
          <p:cNvSpPr>
            <a:spLocks noGrp="1" noChangeArrowheads="1"/>
          </p:cNvSpPr>
          <p:nvPr>
            <p:ph idx="1"/>
          </p:nvPr>
        </p:nvSpPr>
        <p:spPr bwMode="auto">
          <a:xfrm>
            <a:off x="510050" y="1692083"/>
            <a:ext cx="11872994" cy="332398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latin typeface="+mj-lt"/>
              </a:rPr>
              <a:t>T</a:t>
            </a:r>
            <a:r>
              <a:rPr lang="en-US" altLang="en-US" sz="2800" dirty="0" smtClean="0">
                <a:latin typeface="+mj-lt"/>
              </a:rPr>
              <a:t>he</a:t>
            </a:r>
            <a:r>
              <a:rPr lang="en-US" altLang="en-US" sz="2800" dirty="0">
                <a:latin typeface="+mj-lt"/>
              </a:rPr>
              <a:t> expression is evaluated once and compared with the values of each case label.</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a:latin typeface="+mj-lt"/>
              </a:rPr>
              <a:t>If there is a match, the corresponding statements after the matching label are </a:t>
            </a:r>
            <a:endParaRPr lang="en-US" altLang="en-US" sz="2800" dirty="0" smtClean="0">
              <a:latin typeface="+mj-lt"/>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2800" dirty="0" smtClean="0">
                <a:latin typeface="+mj-lt"/>
              </a:rPr>
              <a:t>executed</a:t>
            </a:r>
            <a:r>
              <a:rPr lang="en-US" altLang="en-US" sz="2800" dirty="0">
                <a:latin typeface="+mj-lt"/>
              </a:rPr>
              <a:t>. </a:t>
            </a:r>
            <a:endParaRPr lang="en-US" altLang="en-US" sz="2800" dirty="0" smtClean="0">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smtClean="0">
                <a:latin typeface="+mj-lt"/>
              </a:rPr>
              <a:t>For </a:t>
            </a:r>
            <a:r>
              <a:rPr lang="en-US" altLang="en-US" sz="2800" dirty="0">
                <a:latin typeface="+mj-lt"/>
              </a:rPr>
              <a:t>example, if the value of the expression is equal to constant2, </a:t>
            </a:r>
            <a:endParaRPr lang="en-US" altLang="en-US" sz="2800" dirty="0" smtClean="0">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smtClean="0">
                <a:latin typeface="+mj-lt"/>
              </a:rPr>
              <a:t>statements </a:t>
            </a:r>
            <a:r>
              <a:rPr lang="en-US" altLang="en-US" sz="2800" dirty="0">
                <a:latin typeface="+mj-lt"/>
              </a:rPr>
              <a:t>after case constant2: are executed until break is encountered.</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a:latin typeface="+mj-lt"/>
              </a:rPr>
              <a:t>If there is no match, the default statements are executed.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latin typeface="+mj-lt"/>
              </a:rPr>
              <a:t>If we do not use break, all statements after the matching labe</a:t>
            </a:r>
            <a:r>
              <a:rPr lang="en-US" altLang="en-US" sz="2400" dirty="0">
                <a:latin typeface="+mj-lt"/>
              </a:rPr>
              <a:t>l are exec</a:t>
            </a:r>
            <a:r>
              <a:rPr lang="en-US" altLang="en-US" dirty="0"/>
              <a:t>uted.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By the way, the default clause inside the switch statement is optional.</a:t>
            </a:r>
          </a:p>
        </p:txBody>
      </p:sp>
    </p:spTree>
    <p:extLst>
      <p:ext uri="{BB962C8B-B14F-4D97-AF65-F5344CB8AC3E}">
        <p14:creationId xmlns:p14="http://schemas.microsoft.com/office/powerpoint/2010/main" val="81414791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 xmlns:a16="http://schemas.microsoft.com/office/drawing/2014/main" id="{0D23B990-E95E-40F6-9545-9D1EB4C4741D}"/>
              </a:ext>
            </a:extLst>
          </p:cNvPr>
          <p:cNvSpPr>
            <a:spLocks noGrp="1" noChangeArrowheads="1"/>
          </p:cNvSpPr>
          <p:nvPr>
            <p:ph type="title"/>
          </p:nvPr>
        </p:nvSpPr>
        <p:spPr>
          <a:xfrm>
            <a:off x="353777" y="337906"/>
            <a:ext cx="8596668" cy="1152939"/>
          </a:xfrm>
        </p:spPr>
        <p:txBody>
          <a:bodyPr>
            <a:normAutofit/>
          </a:bodyPr>
          <a:lstStyle/>
          <a:p>
            <a:pPr>
              <a:defRPr/>
            </a:pPr>
            <a:r>
              <a:rPr lang="en-US" dirty="0"/>
              <a:t>Switch Case Structure [Cont.]</a:t>
            </a:r>
            <a:endParaRPr lang="en-US" b="1" dirty="0">
              <a:solidFill>
                <a:schemeClr val="tx1">
                  <a:lumMod val="95000"/>
                  <a:lumOff val="5000"/>
                </a:schemeClr>
              </a:solidFill>
            </a:endParaRPr>
          </a:p>
        </p:txBody>
      </p:sp>
      <p:sp>
        <p:nvSpPr>
          <p:cNvPr id="5" name="Rectangle 2">
            <a:extLst>
              <a:ext uri="{FF2B5EF4-FFF2-40B4-BE49-F238E27FC236}">
                <a16:creationId xmlns="" xmlns:a16="http://schemas.microsoft.com/office/drawing/2014/main" id="{CD12DBB6-01F4-4771-93AB-69E5165C0AEE}"/>
              </a:ext>
            </a:extLst>
          </p:cNvPr>
          <p:cNvSpPr txBox="1">
            <a:spLocks noChangeArrowheads="1"/>
          </p:cNvSpPr>
          <p:nvPr/>
        </p:nvSpPr>
        <p:spPr>
          <a:xfrm>
            <a:off x="584666" y="1040984"/>
            <a:ext cx="8981366" cy="416685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2000" dirty="0">
                <a:solidFill>
                  <a:schemeClr val="tx1"/>
                </a:solidFill>
              </a:rPr>
              <a:t> </a:t>
            </a:r>
          </a:p>
          <a:p>
            <a:pPr marL="342900" indent="-342900" algn="just">
              <a:buFont typeface="Wingdings" panose="05000000000000000000" pitchFamily="2" charset="2"/>
              <a:buChar char="§"/>
            </a:pPr>
            <a:r>
              <a:rPr lang="en-US" sz="2000" dirty="0">
                <a:solidFill>
                  <a:schemeClr val="tx1"/>
                </a:solidFill>
              </a:rPr>
              <a:t>The break keyword in each case indicates the end of a particular case. If we do not put the break in each case then even though the specific case is executed, the switch will continue to execute all the cases until the end is reached. This should not happen; hence we always have to put break keyword in each case. Break will terminate the case once it is executed and the control will fall out of the switch.</a:t>
            </a:r>
          </a:p>
          <a:p>
            <a:pPr algn="just"/>
            <a:endParaRPr lang="en-US" sz="2000" dirty="0">
              <a:solidFill>
                <a:schemeClr val="tx1"/>
              </a:solidFill>
            </a:endParaRPr>
          </a:p>
          <a:p>
            <a:pPr marL="342900" indent="-342900" algn="just">
              <a:buFont typeface="Wingdings" panose="05000000000000000000" pitchFamily="2" charset="2"/>
              <a:buChar char="§"/>
            </a:pPr>
            <a:r>
              <a:rPr lang="en-US" sz="2000" dirty="0">
                <a:solidFill>
                  <a:schemeClr val="tx1"/>
                </a:solidFill>
              </a:rPr>
              <a:t>The default case is an optional one. Whenever the value of test-expression is not matched with any of the cases inside the switch, then the default will be executed. </a:t>
            </a:r>
          </a:p>
          <a:p>
            <a:pPr marL="342900" indent="-342900" algn="just">
              <a:buFont typeface="Wingdings" panose="05000000000000000000" pitchFamily="2" charset="2"/>
              <a:buChar char="§"/>
            </a:pPr>
            <a:endParaRPr lang="en-US" sz="2000" dirty="0">
              <a:solidFill>
                <a:schemeClr val="tx1"/>
              </a:solidFill>
            </a:endParaRPr>
          </a:p>
          <a:p>
            <a:pPr marL="342900" indent="-342900" algn="just">
              <a:buFont typeface="Wingdings" panose="05000000000000000000" pitchFamily="2" charset="2"/>
              <a:buChar char="§"/>
            </a:pPr>
            <a:r>
              <a:rPr lang="en-US" sz="2000" dirty="0">
                <a:solidFill>
                  <a:schemeClr val="tx1"/>
                </a:solidFill>
              </a:rPr>
              <a:t>Otherwise, it is not necessary to write default in the switch.</a:t>
            </a:r>
          </a:p>
        </p:txBody>
      </p:sp>
    </p:spTree>
    <p:extLst>
      <p:ext uri="{BB962C8B-B14F-4D97-AF65-F5344CB8AC3E}">
        <p14:creationId xmlns:p14="http://schemas.microsoft.com/office/powerpoint/2010/main" val="15701197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 xmlns:a16="http://schemas.microsoft.com/office/drawing/2014/main" id="{0D23B990-E95E-40F6-9545-9D1EB4C4741D}"/>
              </a:ext>
            </a:extLst>
          </p:cNvPr>
          <p:cNvSpPr>
            <a:spLocks noGrp="1" noChangeArrowheads="1"/>
          </p:cNvSpPr>
          <p:nvPr>
            <p:ph type="title"/>
          </p:nvPr>
        </p:nvSpPr>
        <p:spPr>
          <a:xfrm>
            <a:off x="353777" y="337906"/>
            <a:ext cx="8596668" cy="1152939"/>
          </a:xfrm>
        </p:spPr>
        <p:txBody>
          <a:bodyPr>
            <a:normAutofit/>
          </a:bodyPr>
          <a:lstStyle/>
          <a:p>
            <a:pPr>
              <a:defRPr/>
            </a:pPr>
            <a:r>
              <a:rPr lang="en-US" dirty="0"/>
              <a:t>Switch Case Structure [Cont.]</a:t>
            </a:r>
            <a:endParaRPr lang="en-US" b="1" dirty="0">
              <a:solidFill>
                <a:schemeClr val="tx1">
                  <a:lumMod val="95000"/>
                  <a:lumOff val="5000"/>
                </a:schemeClr>
              </a:solidFill>
            </a:endParaRPr>
          </a:p>
        </p:txBody>
      </p:sp>
      <p:pic>
        <p:nvPicPr>
          <p:cNvPr id="2" name="Picture 1">
            <a:extLst>
              <a:ext uri="{FF2B5EF4-FFF2-40B4-BE49-F238E27FC236}">
                <a16:creationId xmlns="" xmlns:a16="http://schemas.microsoft.com/office/drawing/2014/main" id="{587B40AC-CB4D-4AE1-9BE6-20B79CB8A0DE}"/>
              </a:ext>
            </a:extLst>
          </p:cNvPr>
          <p:cNvPicPr>
            <a:picLocks noChangeAspect="1"/>
          </p:cNvPicPr>
          <p:nvPr/>
        </p:nvPicPr>
        <p:blipFill>
          <a:blip r:embed="rId2"/>
          <a:stretch>
            <a:fillRect/>
          </a:stretch>
        </p:blipFill>
        <p:spPr>
          <a:xfrm>
            <a:off x="1403708" y="1057800"/>
            <a:ext cx="6962995" cy="5462294"/>
          </a:xfrm>
          <a:prstGeom prst="rect">
            <a:avLst/>
          </a:prstGeom>
        </p:spPr>
      </p:pic>
    </p:spTree>
    <p:extLst>
      <p:ext uri="{BB962C8B-B14F-4D97-AF65-F5344CB8AC3E}">
        <p14:creationId xmlns:p14="http://schemas.microsoft.com/office/powerpoint/2010/main" val="232028658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 xmlns:a16="http://schemas.microsoft.com/office/drawing/2014/main" id="{0D23B990-E95E-40F6-9545-9D1EB4C4741D}"/>
              </a:ext>
            </a:extLst>
          </p:cNvPr>
          <p:cNvSpPr>
            <a:spLocks noGrp="1" noChangeArrowheads="1"/>
          </p:cNvSpPr>
          <p:nvPr>
            <p:ph type="title"/>
          </p:nvPr>
        </p:nvSpPr>
        <p:spPr>
          <a:xfrm>
            <a:off x="353777" y="337906"/>
            <a:ext cx="8596668" cy="1152939"/>
          </a:xfrm>
        </p:spPr>
        <p:txBody>
          <a:bodyPr>
            <a:normAutofit fontScale="90000"/>
          </a:bodyPr>
          <a:lstStyle/>
          <a:p>
            <a:pPr>
              <a:defRPr/>
            </a:pPr>
            <a:r>
              <a:rPr lang="en-US" dirty="0"/>
              <a:t>Switch Case Structure [Cont.]</a:t>
            </a:r>
            <a:br>
              <a:rPr lang="en-US" dirty="0"/>
            </a:br>
            <a:r>
              <a:rPr lang="en-US" dirty="0">
                <a:solidFill>
                  <a:schemeClr val="tx1"/>
                </a:solidFill>
              </a:rPr>
              <a:t>Example:</a:t>
            </a:r>
            <a:endParaRPr lang="en-US" b="1" dirty="0">
              <a:solidFill>
                <a:schemeClr val="tx1"/>
              </a:solidFill>
            </a:endParaRPr>
          </a:p>
        </p:txBody>
      </p:sp>
      <p:pic>
        <p:nvPicPr>
          <p:cNvPr id="4" name="Picture 3">
            <a:extLst>
              <a:ext uri="{FF2B5EF4-FFF2-40B4-BE49-F238E27FC236}">
                <a16:creationId xmlns="" xmlns:a16="http://schemas.microsoft.com/office/drawing/2014/main" id="{3445ECD5-3152-4B43-9949-B74E71CF8F7E}"/>
              </a:ext>
            </a:extLst>
          </p:cNvPr>
          <p:cNvPicPr>
            <a:picLocks noChangeAspect="1"/>
          </p:cNvPicPr>
          <p:nvPr/>
        </p:nvPicPr>
        <p:blipFill>
          <a:blip r:embed="rId2"/>
          <a:stretch>
            <a:fillRect/>
          </a:stretch>
        </p:blipFill>
        <p:spPr>
          <a:xfrm>
            <a:off x="486001" y="1490845"/>
            <a:ext cx="5421313" cy="5243784"/>
          </a:xfrm>
          <a:prstGeom prst="rect">
            <a:avLst/>
          </a:prstGeom>
          <a:ln>
            <a:solidFill>
              <a:schemeClr val="accent1"/>
            </a:solidFill>
          </a:ln>
        </p:spPr>
      </p:pic>
      <p:pic>
        <p:nvPicPr>
          <p:cNvPr id="5" name="Picture 4">
            <a:extLst>
              <a:ext uri="{FF2B5EF4-FFF2-40B4-BE49-F238E27FC236}">
                <a16:creationId xmlns="" xmlns:a16="http://schemas.microsoft.com/office/drawing/2014/main" id="{B917ADE8-D28A-4532-BA6B-D672F4057CDC}"/>
              </a:ext>
            </a:extLst>
          </p:cNvPr>
          <p:cNvPicPr>
            <a:picLocks noChangeAspect="1"/>
          </p:cNvPicPr>
          <p:nvPr/>
        </p:nvPicPr>
        <p:blipFill>
          <a:blip r:embed="rId3"/>
          <a:stretch>
            <a:fillRect/>
          </a:stretch>
        </p:blipFill>
        <p:spPr>
          <a:xfrm>
            <a:off x="5907314" y="1490845"/>
            <a:ext cx="6106495" cy="5243784"/>
          </a:xfrm>
          <a:prstGeom prst="rect">
            <a:avLst/>
          </a:prstGeom>
          <a:ln>
            <a:solidFill>
              <a:schemeClr val="accent1"/>
            </a:solidFill>
          </a:ln>
        </p:spPr>
      </p:pic>
    </p:spTree>
    <p:extLst>
      <p:ext uri="{BB962C8B-B14F-4D97-AF65-F5344CB8AC3E}">
        <p14:creationId xmlns:p14="http://schemas.microsoft.com/office/powerpoint/2010/main" val="636801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 xmlns:a16="http://schemas.microsoft.com/office/drawing/2014/main" id="{0D23B990-E95E-40F6-9545-9D1EB4C4741D}"/>
              </a:ext>
            </a:extLst>
          </p:cNvPr>
          <p:cNvSpPr>
            <a:spLocks noGrp="1" noChangeArrowheads="1"/>
          </p:cNvSpPr>
          <p:nvPr>
            <p:ph type="title"/>
          </p:nvPr>
        </p:nvSpPr>
        <p:spPr>
          <a:xfrm>
            <a:off x="353777" y="337906"/>
            <a:ext cx="8596668" cy="1152939"/>
          </a:xfrm>
        </p:spPr>
        <p:txBody>
          <a:bodyPr>
            <a:normAutofit fontScale="90000"/>
          </a:bodyPr>
          <a:lstStyle/>
          <a:p>
            <a:pPr>
              <a:defRPr/>
            </a:pPr>
            <a:r>
              <a:rPr lang="en-US" dirty="0"/>
              <a:t>Nested Switch</a:t>
            </a:r>
            <a:br>
              <a:rPr lang="en-US" dirty="0"/>
            </a:br>
            <a:endParaRPr lang="en-US" b="1" dirty="0">
              <a:solidFill>
                <a:schemeClr val="tx1"/>
              </a:solidFill>
            </a:endParaRPr>
          </a:p>
        </p:txBody>
      </p:sp>
      <p:sp>
        <p:nvSpPr>
          <p:cNvPr id="6" name="Rectangle 2">
            <a:extLst>
              <a:ext uri="{FF2B5EF4-FFF2-40B4-BE49-F238E27FC236}">
                <a16:creationId xmlns="" xmlns:a16="http://schemas.microsoft.com/office/drawing/2014/main" id="{1DA9D0DB-2897-45F1-A68C-90471ACE0A2B}"/>
              </a:ext>
            </a:extLst>
          </p:cNvPr>
          <p:cNvSpPr txBox="1">
            <a:spLocks noChangeArrowheads="1"/>
          </p:cNvSpPr>
          <p:nvPr/>
        </p:nvSpPr>
        <p:spPr>
          <a:xfrm>
            <a:off x="584666" y="1040984"/>
            <a:ext cx="8981366" cy="416685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1600" dirty="0">
                <a:solidFill>
                  <a:schemeClr val="tx1"/>
                </a:solidFill>
              </a:rPr>
              <a:t> </a:t>
            </a:r>
          </a:p>
          <a:p>
            <a:pPr marL="342900" indent="-342900" algn="just">
              <a:buFont typeface="Wingdings" panose="05000000000000000000" pitchFamily="2" charset="2"/>
              <a:buChar char="§"/>
            </a:pPr>
            <a:r>
              <a:rPr lang="en-US" sz="2800" dirty="0">
                <a:solidFill>
                  <a:schemeClr val="tx1"/>
                </a:solidFill>
              </a:rPr>
              <a:t>In C, we can have an inner switch embedded in an outer switch. Also, the case constants of the inner and outer switch may have common values and without any conflicts.</a:t>
            </a:r>
          </a:p>
          <a:p>
            <a:pPr marL="342900" indent="-342900" algn="just">
              <a:buFont typeface="Wingdings" panose="05000000000000000000" pitchFamily="2" charset="2"/>
              <a:buChar char="§"/>
            </a:pPr>
            <a:endParaRPr lang="en-US" sz="1600" dirty="0">
              <a:solidFill>
                <a:schemeClr val="tx1"/>
              </a:solidFill>
            </a:endParaRPr>
          </a:p>
        </p:txBody>
      </p:sp>
    </p:spTree>
    <p:extLst>
      <p:ext uri="{BB962C8B-B14F-4D97-AF65-F5344CB8AC3E}">
        <p14:creationId xmlns:p14="http://schemas.microsoft.com/office/powerpoint/2010/main" val="922242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 xmlns:a16="http://schemas.microsoft.com/office/drawing/2014/main" id="{0D23B990-E95E-40F6-9545-9D1EB4C4741D}"/>
              </a:ext>
            </a:extLst>
          </p:cNvPr>
          <p:cNvSpPr>
            <a:spLocks noGrp="1" noChangeArrowheads="1"/>
          </p:cNvSpPr>
          <p:nvPr>
            <p:ph type="title"/>
          </p:nvPr>
        </p:nvSpPr>
        <p:spPr>
          <a:xfrm>
            <a:off x="353777" y="337906"/>
            <a:ext cx="8596668" cy="1152939"/>
          </a:xfrm>
        </p:spPr>
        <p:txBody>
          <a:bodyPr>
            <a:normAutofit fontScale="90000"/>
          </a:bodyPr>
          <a:lstStyle/>
          <a:p>
            <a:pPr>
              <a:defRPr/>
            </a:pPr>
            <a:r>
              <a:rPr lang="en-US" dirty="0"/>
              <a:t>Nested Switch [Cont.]</a:t>
            </a:r>
            <a:br>
              <a:rPr lang="en-US" dirty="0"/>
            </a:br>
            <a:endParaRPr lang="en-US" b="1" dirty="0">
              <a:solidFill>
                <a:schemeClr val="tx1"/>
              </a:solidFill>
            </a:endParaRPr>
          </a:p>
        </p:txBody>
      </p:sp>
      <p:pic>
        <p:nvPicPr>
          <p:cNvPr id="2" name="Picture 1">
            <a:extLst>
              <a:ext uri="{FF2B5EF4-FFF2-40B4-BE49-F238E27FC236}">
                <a16:creationId xmlns="" xmlns:a16="http://schemas.microsoft.com/office/drawing/2014/main" id="{3EADEA37-8395-4E66-99BB-751F666A4E59}"/>
              </a:ext>
            </a:extLst>
          </p:cNvPr>
          <p:cNvPicPr>
            <a:picLocks noChangeAspect="1"/>
          </p:cNvPicPr>
          <p:nvPr/>
        </p:nvPicPr>
        <p:blipFill>
          <a:blip r:embed="rId2"/>
          <a:stretch>
            <a:fillRect/>
          </a:stretch>
        </p:blipFill>
        <p:spPr>
          <a:xfrm>
            <a:off x="1633765" y="1109890"/>
            <a:ext cx="8337550" cy="5639254"/>
          </a:xfrm>
          <a:prstGeom prst="rect">
            <a:avLst/>
          </a:prstGeom>
        </p:spPr>
      </p:pic>
    </p:spTree>
    <p:extLst>
      <p:ext uri="{BB962C8B-B14F-4D97-AF65-F5344CB8AC3E}">
        <p14:creationId xmlns:p14="http://schemas.microsoft.com/office/powerpoint/2010/main" val="22085665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 xmlns:a16="http://schemas.microsoft.com/office/drawing/2014/main" id="{0D23B990-E95E-40F6-9545-9D1EB4C4741D}"/>
              </a:ext>
            </a:extLst>
          </p:cNvPr>
          <p:cNvSpPr>
            <a:spLocks noGrp="1" noChangeArrowheads="1"/>
          </p:cNvSpPr>
          <p:nvPr>
            <p:ph type="title"/>
          </p:nvPr>
        </p:nvSpPr>
        <p:spPr>
          <a:xfrm>
            <a:off x="353777" y="337906"/>
            <a:ext cx="8596668" cy="1152939"/>
          </a:xfrm>
        </p:spPr>
        <p:txBody>
          <a:bodyPr>
            <a:normAutofit fontScale="90000"/>
          </a:bodyPr>
          <a:lstStyle/>
          <a:p>
            <a:pPr>
              <a:defRPr/>
            </a:pPr>
            <a:r>
              <a:rPr lang="en-US" dirty="0"/>
              <a:t>Nested Switch</a:t>
            </a:r>
            <a:br>
              <a:rPr lang="en-US" dirty="0"/>
            </a:br>
            <a:endParaRPr lang="en-US" b="1" dirty="0">
              <a:solidFill>
                <a:schemeClr val="tx1"/>
              </a:solidFill>
            </a:endParaRPr>
          </a:p>
        </p:txBody>
      </p:sp>
      <p:sp>
        <p:nvSpPr>
          <p:cNvPr id="6" name="Rectangle 2">
            <a:extLst>
              <a:ext uri="{FF2B5EF4-FFF2-40B4-BE49-F238E27FC236}">
                <a16:creationId xmlns="" xmlns:a16="http://schemas.microsoft.com/office/drawing/2014/main" id="{1DA9D0DB-2897-45F1-A68C-90471ACE0A2B}"/>
              </a:ext>
            </a:extLst>
          </p:cNvPr>
          <p:cNvSpPr txBox="1">
            <a:spLocks noChangeArrowheads="1"/>
          </p:cNvSpPr>
          <p:nvPr/>
        </p:nvSpPr>
        <p:spPr>
          <a:xfrm>
            <a:off x="570599" y="914375"/>
            <a:ext cx="8981366" cy="416685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2000" dirty="0">
                <a:solidFill>
                  <a:schemeClr val="tx1"/>
                </a:solidFill>
              </a:rPr>
              <a:t> </a:t>
            </a:r>
          </a:p>
          <a:p>
            <a:pPr marL="342900" indent="-342900" algn="just">
              <a:buFont typeface="Wingdings" panose="05000000000000000000" pitchFamily="2" charset="2"/>
              <a:buChar char="ü"/>
            </a:pPr>
            <a:r>
              <a:rPr lang="en-US" sz="2400" b="1" dirty="0">
                <a:solidFill>
                  <a:schemeClr val="tx1"/>
                </a:solidFill>
              </a:rPr>
              <a:t>Why do we need a Switch case?</a:t>
            </a:r>
          </a:p>
          <a:p>
            <a:pPr marL="342900" indent="-342900" algn="just">
              <a:buFont typeface="Wingdings" panose="05000000000000000000" pitchFamily="2" charset="2"/>
              <a:buChar char="ü"/>
            </a:pPr>
            <a:endParaRPr lang="en-US" sz="2400" b="1" dirty="0">
              <a:solidFill>
                <a:schemeClr val="tx1"/>
              </a:solidFill>
            </a:endParaRPr>
          </a:p>
          <a:p>
            <a:pPr marL="342900" indent="-342900" algn="just">
              <a:buFont typeface="Wingdings" panose="05000000000000000000" pitchFamily="2" charset="2"/>
              <a:buChar char="§"/>
            </a:pPr>
            <a:r>
              <a:rPr lang="en-US" sz="2000" dirty="0">
                <a:solidFill>
                  <a:schemeClr val="tx1"/>
                </a:solidFill>
              </a:rPr>
              <a:t>There is one potential problem with the if-else statement which is the complexity of the program increases whenever the number of alternative path increases. If you use multiple if-else constructs in the program, a program might become difficult to read and comprehend. </a:t>
            </a:r>
          </a:p>
          <a:p>
            <a:pPr marL="342900" indent="-342900" algn="just">
              <a:buFont typeface="Wingdings" panose="05000000000000000000" pitchFamily="2" charset="2"/>
              <a:buChar char="§"/>
            </a:pPr>
            <a:r>
              <a:rPr lang="en-US" sz="2000" dirty="0">
                <a:solidFill>
                  <a:schemeClr val="tx1"/>
                </a:solidFill>
              </a:rPr>
              <a:t>Sometimes it may even confuse the developer who himself wrote the program.</a:t>
            </a:r>
          </a:p>
          <a:p>
            <a:pPr marL="342900" indent="-342900" algn="just">
              <a:buFont typeface="Wingdings" panose="05000000000000000000" pitchFamily="2" charset="2"/>
              <a:buChar char="§"/>
            </a:pPr>
            <a:r>
              <a:rPr lang="en-US" sz="2000" dirty="0">
                <a:solidFill>
                  <a:schemeClr val="tx1"/>
                </a:solidFill>
              </a:rPr>
              <a:t>The solution to this problem is the switch statement.</a:t>
            </a:r>
          </a:p>
          <a:p>
            <a:pPr marL="342900" indent="-342900" algn="just">
              <a:buFont typeface="Wingdings" panose="05000000000000000000" pitchFamily="2" charset="2"/>
              <a:buChar char="§"/>
            </a:pPr>
            <a:endParaRPr lang="en-US" sz="2000" dirty="0">
              <a:solidFill>
                <a:schemeClr val="tx1"/>
              </a:solidFill>
            </a:endParaRPr>
          </a:p>
        </p:txBody>
      </p:sp>
    </p:spTree>
    <p:extLst>
      <p:ext uri="{BB962C8B-B14F-4D97-AF65-F5344CB8AC3E}">
        <p14:creationId xmlns:p14="http://schemas.microsoft.com/office/powerpoint/2010/main" val="34179046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 xmlns:a16="http://schemas.microsoft.com/office/drawing/2014/main" id="{1DA9D0DB-2897-45F1-A68C-90471ACE0A2B}"/>
              </a:ext>
            </a:extLst>
          </p:cNvPr>
          <p:cNvSpPr txBox="1">
            <a:spLocks noChangeArrowheads="1"/>
          </p:cNvSpPr>
          <p:nvPr/>
        </p:nvSpPr>
        <p:spPr>
          <a:xfrm>
            <a:off x="570599" y="914375"/>
            <a:ext cx="8981366" cy="4166854"/>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2000" dirty="0">
                <a:solidFill>
                  <a:schemeClr val="tx1"/>
                </a:solidFill>
              </a:rPr>
              <a:t> </a:t>
            </a:r>
          </a:p>
          <a:p>
            <a:pPr marL="342900" indent="-342900" algn="just">
              <a:buFont typeface="Wingdings" panose="05000000000000000000" pitchFamily="2" charset="2"/>
              <a:buChar char="ü"/>
            </a:pPr>
            <a:r>
              <a:rPr lang="en-US" sz="2400" b="1" dirty="0">
                <a:solidFill>
                  <a:schemeClr val="tx1"/>
                </a:solidFill>
              </a:rPr>
              <a:t>TASK:</a:t>
            </a:r>
          </a:p>
          <a:p>
            <a:pPr algn="just"/>
            <a:endParaRPr lang="en-US" sz="2400" b="1" dirty="0">
              <a:solidFill>
                <a:schemeClr val="tx1"/>
              </a:solidFill>
            </a:endParaRPr>
          </a:p>
          <a:p>
            <a:pPr algn="just"/>
            <a:r>
              <a:rPr lang="en-US" sz="2400" b="1" dirty="0">
                <a:solidFill>
                  <a:schemeClr val="tx1"/>
                </a:solidFill>
              </a:rPr>
              <a:t>Write a C program to print number of days in a month when user inputs the number of month using switch condition.</a:t>
            </a:r>
            <a:endParaRPr lang="en-US" sz="2000" dirty="0">
              <a:solidFill>
                <a:schemeClr val="tx1"/>
              </a:solidFill>
            </a:endParaRPr>
          </a:p>
          <a:p>
            <a:pPr marL="342900" indent="-342900" algn="just">
              <a:buFont typeface="Wingdings" panose="05000000000000000000" pitchFamily="2" charset="2"/>
              <a:buChar char="§"/>
            </a:pPr>
            <a:endParaRPr lang="en-US" sz="2000" dirty="0">
              <a:solidFill>
                <a:schemeClr val="tx1"/>
              </a:solidFill>
            </a:endParaRPr>
          </a:p>
        </p:txBody>
      </p:sp>
    </p:spTree>
    <p:extLst>
      <p:ext uri="{BB962C8B-B14F-4D97-AF65-F5344CB8AC3E}">
        <p14:creationId xmlns:p14="http://schemas.microsoft.com/office/powerpoint/2010/main" val="16887367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 xmlns:a16="http://schemas.microsoft.com/office/drawing/2014/main" id="{E7E4E89A-F878-4278-9E6C-E62E38833ABA}"/>
              </a:ext>
            </a:extLst>
          </p:cNvPr>
          <p:cNvPicPr>
            <a:picLocks noChangeAspect="1"/>
          </p:cNvPicPr>
          <p:nvPr/>
        </p:nvPicPr>
        <p:blipFill>
          <a:blip r:embed="rId2"/>
          <a:stretch>
            <a:fillRect/>
          </a:stretch>
        </p:blipFill>
        <p:spPr>
          <a:xfrm>
            <a:off x="0" y="0"/>
            <a:ext cx="12191999" cy="6857999"/>
          </a:xfrm>
          <a:prstGeom prst="rect">
            <a:avLst/>
          </a:prstGeom>
        </p:spPr>
      </p:pic>
    </p:spTree>
    <p:extLst>
      <p:ext uri="{BB962C8B-B14F-4D97-AF65-F5344CB8AC3E}">
        <p14:creationId xmlns:p14="http://schemas.microsoft.com/office/powerpoint/2010/main" val="26838235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 xmlns:a16="http://schemas.microsoft.com/office/drawing/2014/main" id="{0D23B990-E95E-40F6-9545-9D1EB4C4741D}"/>
              </a:ext>
            </a:extLst>
          </p:cNvPr>
          <p:cNvSpPr>
            <a:spLocks noGrp="1" noChangeArrowheads="1"/>
          </p:cNvSpPr>
          <p:nvPr>
            <p:ph type="title"/>
          </p:nvPr>
        </p:nvSpPr>
        <p:spPr>
          <a:xfrm>
            <a:off x="677334" y="335674"/>
            <a:ext cx="8596668" cy="1152939"/>
          </a:xfrm>
        </p:spPr>
        <p:txBody>
          <a:bodyPr>
            <a:normAutofit/>
          </a:bodyPr>
          <a:lstStyle/>
          <a:p>
            <a:pPr>
              <a:defRPr/>
            </a:pPr>
            <a:r>
              <a:rPr lang="en-US"/>
              <a:t>If structure [Cont.]</a:t>
            </a:r>
            <a:endParaRPr lang="en-US" b="1" dirty="0">
              <a:solidFill>
                <a:schemeClr val="tx1">
                  <a:lumMod val="95000"/>
                  <a:lumOff val="5000"/>
                </a:schemeClr>
              </a:solidFill>
            </a:endParaRPr>
          </a:p>
        </p:txBody>
      </p:sp>
      <p:sp>
        <p:nvSpPr>
          <p:cNvPr id="129027" name="Rectangle 3">
            <a:extLst>
              <a:ext uri="{FF2B5EF4-FFF2-40B4-BE49-F238E27FC236}">
                <a16:creationId xmlns="" xmlns:a16="http://schemas.microsoft.com/office/drawing/2014/main" id="{C22EA09A-1FF4-443B-8AC1-FFE551AD7893}"/>
              </a:ext>
            </a:extLst>
          </p:cNvPr>
          <p:cNvSpPr>
            <a:spLocks noGrp="1" noChangeArrowheads="1"/>
          </p:cNvSpPr>
          <p:nvPr>
            <p:ph idx="1"/>
          </p:nvPr>
        </p:nvSpPr>
        <p:spPr>
          <a:xfrm>
            <a:off x="836725" y="1488613"/>
            <a:ext cx="9023259" cy="3880773"/>
          </a:xfrm>
        </p:spPr>
        <p:txBody>
          <a:bodyPr>
            <a:normAutofit/>
          </a:bodyPr>
          <a:lstStyle/>
          <a:p>
            <a:pPr algn="just">
              <a:buFont typeface="Wingdings" panose="05000000000000000000" pitchFamily="2" charset="2"/>
              <a:buChar char="§"/>
            </a:pPr>
            <a:r>
              <a:rPr lang="en-US" sz="2400" dirty="0">
                <a:solidFill>
                  <a:schemeClr val="tx1"/>
                </a:solidFill>
              </a:rPr>
              <a:t>As a general rule, we express a condition using C’s ‘relational’ operators. The relational operators allow us to compare two values to see whether they are equal to each other, unequal, or whether one is greater than the other. Here’s how they look and how they are evaluated in C. </a:t>
            </a:r>
            <a:endParaRPr lang="en-US" altLang="en-US" sz="2400" dirty="0">
              <a:solidFill>
                <a:schemeClr val="tx1"/>
              </a:solidFill>
            </a:endParaRPr>
          </a:p>
        </p:txBody>
      </p:sp>
      <p:pic>
        <p:nvPicPr>
          <p:cNvPr id="3" name="Picture 2">
            <a:extLst>
              <a:ext uri="{FF2B5EF4-FFF2-40B4-BE49-F238E27FC236}">
                <a16:creationId xmlns="" xmlns:a16="http://schemas.microsoft.com/office/drawing/2014/main" id="{0B33CDED-913B-4E64-8993-757908011D0E}"/>
              </a:ext>
            </a:extLst>
          </p:cNvPr>
          <p:cNvPicPr>
            <a:picLocks noChangeAspect="1"/>
          </p:cNvPicPr>
          <p:nvPr/>
        </p:nvPicPr>
        <p:blipFill>
          <a:blip r:embed="rId2"/>
          <a:stretch>
            <a:fillRect/>
          </a:stretch>
        </p:blipFill>
        <p:spPr>
          <a:xfrm>
            <a:off x="1007005" y="3097694"/>
            <a:ext cx="9023259" cy="3569071"/>
          </a:xfrm>
          <a:prstGeom prst="rect">
            <a:avLst/>
          </a:prstGeom>
        </p:spPr>
      </p:pic>
    </p:spTree>
    <p:extLst>
      <p:ext uri="{BB962C8B-B14F-4D97-AF65-F5344CB8AC3E}">
        <p14:creationId xmlns:p14="http://schemas.microsoft.com/office/powerpoint/2010/main" val="14521094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 xmlns:a16="http://schemas.microsoft.com/office/drawing/2014/main" id="{0D23B990-E95E-40F6-9545-9D1EB4C4741D}"/>
              </a:ext>
            </a:extLst>
          </p:cNvPr>
          <p:cNvSpPr>
            <a:spLocks noGrp="1" noChangeArrowheads="1"/>
          </p:cNvSpPr>
          <p:nvPr>
            <p:ph type="title"/>
          </p:nvPr>
        </p:nvSpPr>
        <p:spPr>
          <a:xfrm>
            <a:off x="677334" y="335674"/>
            <a:ext cx="8596668" cy="1152939"/>
          </a:xfrm>
        </p:spPr>
        <p:txBody>
          <a:bodyPr>
            <a:normAutofit/>
          </a:bodyPr>
          <a:lstStyle/>
          <a:p>
            <a:pPr>
              <a:defRPr/>
            </a:pPr>
            <a:r>
              <a:rPr lang="en-US"/>
              <a:t>If structure [Cont.]</a:t>
            </a:r>
            <a:endParaRPr lang="en-US" b="1" dirty="0">
              <a:solidFill>
                <a:schemeClr val="tx1">
                  <a:lumMod val="95000"/>
                  <a:lumOff val="5000"/>
                </a:schemeClr>
              </a:solidFill>
            </a:endParaRPr>
          </a:p>
        </p:txBody>
      </p:sp>
      <p:sp>
        <p:nvSpPr>
          <p:cNvPr id="129027" name="Rectangle 3">
            <a:extLst>
              <a:ext uri="{FF2B5EF4-FFF2-40B4-BE49-F238E27FC236}">
                <a16:creationId xmlns="" xmlns:a16="http://schemas.microsoft.com/office/drawing/2014/main" id="{C22EA09A-1FF4-443B-8AC1-FFE551AD7893}"/>
              </a:ext>
            </a:extLst>
          </p:cNvPr>
          <p:cNvSpPr>
            <a:spLocks noGrp="1" noChangeArrowheads="1"/>
          </p:cNvSpPr>
          <p:nvPr>
            <p:ph idx="1"/>
          </p:nvPr>
        </p:nvSpPr>
        <p:spPr>
          <a:xfrm>
            <a:off x="924469" y="1394057"/>
            <a:ext cx="9023259" cy="3880773"/>
          </a:xfrm>
        </p:spPr>
        <p:txBody>
          <a:bodyPr>
            <a:normAutofit/>
          </a:bodyPr>
          <a:lstStyle/>
          <a:p>
            <a:pPr algn="just">
              <a:buFont typeface="Wingdings" panose="05000000000000000000" pitchFamily="2" charset="2"/>
              <a:buChar char="§"/>
            </a:pPr>
            <a:r>
              <a:rPr lang="en-US" sz="2400" dirty="0">
                <a:solidFill>
                  <a:schemeClr val="tx1"/>
                </a:solidFill>
              </a:rPr>
              <a:t>Flowchart</a:t>
            </a:r>
          </a:p>
          <a:p>
            <a:pPr marL="0" indent="0" algn="just">
              <a:buNone/>
            </a:pPr>
            <a:endParaRPr lang="en-US" altLang="en-US" sz="2400" dirty="0">
              <a:solidFill>
                <a:schemeClr val="tx1"/>
              </a:solidFill>
            </a:endParaRPr>
          </a:p>
        </p:txBody>
      </p:sp>
      <p:pic>
        <p:nvPicPr>
          <p:cNvPr id="6" name="Picture 5" descr="A close up of a logo&#10;&#10;Description automatically generated">
            <a:extLst>
              <a:ext uri="{FF2B5EF4-FFF2-40B4-BE49-F238E27FC236}">
                <a16:creationId xmlns="" xmlns:a16="http://schemas.microsoft.com/office/drawing/2014/main" id="{A030E430-5D41-48A2-956C-EAF7E34849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0492" y="1703483"/>
            <a:ext cx="6710290" cy="4706302"/>
          </a:xfrm>
          <a:prstGeom prst="rect">
            <a:avLst/>
          </a:prstGeom>
        </p:spPr>
      </p:pic>
    </p:spTree>
    <p:extLst>
      <p:ext uri="{BB962C8B-B14F-4D97-AF65-F5344CB8AC3E}">
        <p14:creationId xmlns:p14="http://schemas.microsoft.com/office/powerpoint/2010/main" val="28162676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Real Thing</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244975" y="2662238"/>
            <a:ext cx="3762375" cy="2390775"/>
          </a:xfrm>
          <a:noFill/>
        </p:spPr>
      </p:pic>
    </p:spTree>
    <p:extLst>
      <p:ext uri="{BB962C8B-B14F-4D97-AF65-F5344CB8AC3E}">
        <p14:creationId xmlns:p14="http://schemas.microsoft.com/office/powerpoint/2010/main" val="8840143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What is the Output of this program?</a:t>
            </a:r>
            <a:endParaRPr lang="en-US" dirty="0"/>
          </a:p>
        </p:txBody>
      </p:sp>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597275" y="2376488"/>
            <a:ext cx="5057775" cy="2962275"/>
          </a:xfrm>
          <a:noFill/>
        </p:spPr>
      </p:pic>
    </p:spTree>
    <p:extLst>
      <p:ext uri="{BB962C8B-B14F-4D97-AF65-F5344CB8AC3E}">
        <p14:creationId xmlns:p14="http://schemas.microsoft.com/office/powerpoint/2010/main" val="29801454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 xmlns:a16="http://schemas.microsoft.com/office/drawing/2014/main" id="{0D23B990-E95E-40F6-9545-9D1EB4C4741D}"/>
              </a:ext>
            </a:extLst>
          </p:cNvPr>
          <p:cNvSpPr>
            <a:spLocks noGrp="1" noChangeArrowheads="1"/>
          </p:cNvSpPr>
          <p:nvPr>
            <p:ph type="title"/>
          </p:nvPr>
        </p:nvSpPr>
        <p:spPr>
          <a:xfrm>
            <a:off x="677334" y="335674"/>
            <a:ext cx="8596668" cy="1152939"/>
          </a:xfrm>
        </p:spPr>
        <p:txBody>
          <a:bodyPr>
            <a:normAutofit/>
          </a:bodyPr>
          <a:lstStyle/>
          <a:p>
            <a:pPr>
              <a:defRPr/>
            </a:pPr>
            <a:r>
              <a:rPr lang="en-US"/>
              <a:t>If structure [Cont.]</a:t>
            </a:r>
            <a:endParaRPr lang="en-US" b="1" dirty="0">
              <a:solidFill>
                <a:schemeClr val="tx1">
                  <a:lumMod val="95000"/>
                  <a:lumOff val="5000"/>
                </a:schemeClr>
              </a:solidFill>
            </a:endParaRPr>
          </a:p>
        </p:txBody>
      </p:sp>
      <p:sp>
        <p:nvSpPr>
          <p:cNvPr id="129027" name="Rectangle 3">
            <a:extLst>
              <a:ext uri="{FF2B5EF4-FFF2-40B4-BE49-F238E27FC236}">
                <a16:creationId xmlns="" xmlns:a16="http://schemas.microsoft.com/office/drawing/2014/main" id="{C22EA09A-1FF4-443B-8AC1-FFE551AD7893}"/>
              </a:ext>
            </a:extLst>
          </p:cNvPr>
          <p:cNvSpPr>
            <a:spLocks noGrp="1" noChangeArrowheads="1"/>
          </p:cNvSpPr>
          <p:nvPr>
            <p:ph idx="1"/>
          </p:nvPr>
        </p:nvSpPr>
        <p:spPr>
          <a:xfrm>
            <a:off x="784426" y="1254015"/>
            <a:ext cx="9023259" cy="3880773"/>
          </a:xfrm>
        </p:spPr>
        <p:txBody>
          <a:bodyPr>
            <a:normAutofit/>
          </a:bodyPr>
          <a:lstStyle/>
          <a:p>
            <a:pPr algn="just">
              <a:buFont typeface="Wingdings" panose="05000000000000000000" pitchFamily="2" charset="2"/>
              <a:buChar char="§"/>
            </a:pPr>
            <a:r>
              <a:rPr lang="en-US" sz="2400" dirty="0">
                <a:solidFill>
                  <a:schemeClr val="tx1"/>
                </a:solidFill>
              </a:rPr>
              <a:t>Example:</a:t>
            </a:r>
          </a:p>
          <a:p>
            <a:pPr marL="0" indent="0" algn="just">
              <a:buNone/>
            </a:pPr>
            <a:endParaRPr lang="en-US" altLang="en-US" sz="2400" dirty="0">
              <a:solidFill>
                <a:schemeClr val="tx1"/>
              </a:solidFill>
            </a:endParaRPr>
          </a:p>
        </p:txBody>
      </p:sp>
      <p:pic>
        <p:nvPicPr>
          <p:cNvPr id="2" name="Picture 1">
            <a:extLst>
              <a:ext uri="{FF2B5EF4-FFF2-40B4-BE49-F238E27FC236}">
                <a16:creationId xmlns="" xmlns:a16="http://schemas.microsoft.com/office/drawing/2014/main" id="{76FC1381-3BE5-46AA-8F3F-095379C671A5}"/>
              </a:ext>
            </a:extLst>
          </p:cNvPr>
          <p:cNvPicPr>
            <a:picLocks noChangeAspect="1"/>
          </p:cNvPicPr>
          <p:nvPr/>
        </p:nvPicPr>
        <p:blipFill>
          <a:blip r:embed="rId2"/>
          <a:stretch>
            <a:fillRect/>
          </a:stretch>
        </p:blipFill>
        <p:spPr>
          <a:xfrm>
            <a:off x="1629845" y="1629290"/>
            <a:ext cx="7644157" cy="5100638"/>
          </a:xfrm>
          <a:prstGeom prst="rect">
            <a:avLst/>
          </a:prstGeom>
        </p:spPr>
      </p:pic>
    </p:spTree>
    <p:extLst>
      <p:ext uri="{BB962C8B-B14F-4D97-AF65-F5344CB8AC3E}">
        <p14:creationId xmlns:p14="http://schemas.microsoft.com/office/powerpoint/2010/main" val="72062404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562</TotalTime>
  <Words>1824</Words>
  <Application>Microsoft Office PowerPoint</Application>
  <PresentationFormat>Widescreen</PresentationFormat>
  <Paragraphs>252</Paragraphs>
  <Slides>48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Calibri Light</vt:lpstr>
      <vt:lpstr>Consolas</vt:lpstr>
      <vt:lpstr>Wingdings</vt:lpstr>
      <vt:lpstr>Retrospect</vt:lpstr>
      <vt:lpstr>PowerPoint Presentation</vt:lpstr>
      <vt:lpstr>We will learn:</vt:lpstr>
      <vt:lpstr>Introduction to conditional statements </vt:lpstr>
      <vt:lpstr>If structure</vt:lpstr>
      <vt:lpstr>If structure [Cont.]</vt:lpstr>
      <vt:lpstr>If structure [Cont.]</vt:lpstr>
      <vt:lpstr>The Real Thing</vt:lpstr>
      <vt:lpstr>What is the Output of this program?</vt:lpstr>
      <vt:lpstr>If structure [Cont.]</vt:lpstr>
      <vt:lpstr>If structure [Cont.]</vt:lpstr>
      <vt:lpstr>If structure [Cont.]</vt:lpstr>
      <vt:lpstr>If else structure</vt:lpstr>
      <vt:lpstr>If else structure [Cont.]</vt:lpstr>
      <vt:lpstr>If else structure [Cont.]</vt:lpstr>
      <vt:lpstr>If else structure [Cont.]</vt:lpstr>
      <vt:lpstr>If else structure [Cont.]</vt:lpstr>
      <vt:lpstr>If else structure [Cont.]</vt:lpstr>
      <vt:lpstr>The ? Operator/Conditional Operator</vt:lpstr>
      <vt:lpstr>The ? Operator</vt:lpstr>
      <vt:lpstr>The ? Operator</vt:lpstr>
      <vt:lpstr>Task</vt:lpstr>
      <vt:lpstr>PowerPoint Presentation</vt:lpstr>
      <vt:lpstr>If else if structure</vt:lpstr>
      <vt:lpstr>If else if structure [Cont.]</vt:lpstr>
      <vt:lpstr>If else if structure [Cont.]</vt:lpstr>
      <vt:lpstr>If else if structure [Cont.]</vt:lpstr>
      <vt:lpstr>If else if structure [Cont.]</vt:lpstr>
      <vt:lpstr>If else if structure [Cont.]</vt:lpstr>
      <vt:lpstr>Nested if structure</vt:lpstr>
      <vt:lpstr>Nested if structure [Cont.]</vt:lpstr>
      <vt:lpstr>Nested if structure [Cont.]</vt:lpstr>
      <vt:lpstr>Logical Operators</vt:lpstr>
      <vt:lpstr>Logical Operators [Cont.]</vt:lpstr>
      <vt:lpstr>Logical Operators [Cont.]</vt:lpstr>
      <vt:lpstr>Logical Operators [Cont.]</vt:lpstr>
      <vt:lpstr>Logical Operators [Cont.]</vt:lpstr>
      <vt:lpstr>Switch Case Structure</vt:lpstr>
      <vt:lpstr>Switch Case Structure [Cont.]</vt:lpstr>
      <vt:lpstr>Switch Case Structure [Cont.]</vt:lpstr>
      <vt:lpstr>PowerPoint Presentation</vt:lpstr>
      <vt:lpstr>Switch Case Structure [Cont.]</vt:lpstr>
      <vt:lpstr>Switch Case Structure [Cont.]</vt:lpstr>
      <vt:lpstr>Switch Case Structure [Cont.] Example:</vt:lpstr>
      <vt:lpstr>Nested Switch </vt:lpstr>
      <vt:lpstr>Nested Switch [Cont.] </vt:lpstr>
      <vt:lpstr>Nested Switch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Atiya jokhio</dc:creator>
  <cp:lastModifiedBy>Nida Munawar</cp:lastModifiedBy>
  <cp:revision>117</cp:revision>
  <dcterms:created xsi:type="dcterms:W3CDTF">2020-01-27T15:29:40Z</dcterms:created>
  <dcterms:modified xsi:type="dcterms:W3CDTF">2020-10-14T10:54:38Z</dcterms:modified>
</cp:coreProperties>
</file>