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D4B0-4533-4B5B-9896-B9367C66DE5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896F-91C3-40A2-B174-F05D345EAA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224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D4B0-4533-4B5B-9896-B9367C66DE5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896F-91C3-40A2-B174-F05D345EA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5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D4B0-4533-4B5B-9896-B9367C66DE5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896F-91C3-40A2-B174-F05D345EA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D4B0-4533-4B5B-9896-B9367C66DE5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896F-91C3-40A2-B174-F05D345EA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1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D4B0-4533-4B5B-9896-B9367C66DE5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896F-91C3-40A2-B174-F05D345EAA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33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D4B0-4533-4B5B-9896-B9367C66DE5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896F-91C3-40A2-B174-F05D345EA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8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D4B0-4533-4B5B-9896-B9367C66DE5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896F-91C3-40A2-B174-F05D345EA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48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D4B0-4533-4B5B-9896-B9367C66DE5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896F-91C3-40A2-B174-F05D345EA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8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D4B0-4533-4B5B-9896-B9367C66DE5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896F-91C3-40A2-B174-F05D345EA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2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25D4B0-4533-4B5B-9896-B9367C66DE5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454896F-91C3-40A2-B174-F05D345EA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79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5D4B0-4533-4B5B-9896-B9367C66DE5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4896F-91C3-40A2-B174-F05D345EA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8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25D4B0-4533-4B5B-9896-B9367C66DE5D}" type="datetimeFigureOut">
              <a:rPr lang="en-US" smtClean="0"/>
              <a:t>11/22/2020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454896F-91C3-40A2-B174-F05D345EAAB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98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5AD68-483C-42F5-94DC-4F9516F239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b="1" i="0" u="none" strike="noStrike" baseline="0" dirty="0">
                <a:latin typeface="Times New Roman" panose="02020603050405020304" pitchFamily="18" charset="0"/>
              </a:rPr>
              <a:t>Storage Classes in C</a:t>
            </a:r>
            <a:endParaRPr lang="en-US" sz="19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2AD2B-A7D7-4F59-BD8D-44F90F6CB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Nida Munawar</a:t>
            </a:r>
          </a:p>
        </p:txBody>
      </p:sp>
    </p:spTree>
    <p:extLst>
      <p:ext uri="{BB962C8B-B14F-4D97-AF65-F5344CB8AC3E}">
        <p14:creationId xmlns:p14="http://schemas.microsoft.com/office/powerpoint/2010/main" val="2811119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F49E-4314-4A5A-ADC7-61AD83308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0" u="none" strike="noStrike" baseline="0" dirty="0">
                <a:latin typeface="Times New Roman" panose="02020603050405020304" pitchFamily="18" charset="0"/>
              </a:rPr>
              <a:t>Register Storage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7302A-42A0-4275-91C3-FD2B5E403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Arial Narrow" panose="020B0606020202030204" pitchFamily="34" charset="0"/>
              </a:rPr>
              <a:t>main( )</a:t>
            </a:r>
          </a:p>
          <a:p>
            <a:pPr algn="l"/>
            <a:r>
              <a:rPr lang="en-US" b="0" i="0" u="none" strike="noStrike" baseline="0" dirty="0">
                <a:latin typeface="Arial Narrow" panose="020B0606020202030204" pitchFamily="34" charset="0"/>
              </a:rPr>
              <a:t>{</a:t>
            </a:r>
          </a:p>
          <a:p>
            <a:pPr algn="l"/>
            <a:r>
              <a:rPr lang="en-US" b="0" i="0" u="none" strike="noStrike" baseline="0" dirty="0">
                <a:latin typeface="Arial Narrow" panose="020B0606020202030204" pitchFamily="34" charset="0"/>
              </a:rPr>
              <a:t>register int </a:t>
            </a:r>
            <a:r>
              <a:rPr lang="en-US" b="0" i="0" u="none" strike="noStrike" baseline="0" dirty="0" err="1">
                <a:latin typeface="Arial Narrow" panose="020B0606020202030204" pitchFamily="34" charset="0"/>
              </a:rPr>
              <a:t>i</a:t>
            </a:r>
            <a:r>
              <a:rPr lang="en-US" b="0" i="0" u="none" strike="noStrike" baseline="0" dirty="0">
                <a:latin typeface="Arial Narrow" panose="020B0606020202030204" pitchFamily="34" charset="0"/>
              </a:rPr>
              <a:t> ;</a:t>
            </a:r>
          </a:p>
          <a:p>
            <a:pPr algn="l"/>
            <a:r>
              <a:rPr lang="nn-NO" b="0" i="0" u="none" strike="noStrike" baseline="0" dirty="0">
                <a:latin typeface="Arial Narrow" panose="020B0606020202030204" pitchFamily="34" charset="0"/>
              </a:rPr>
              <a:t>for ( i = 1 ; i &lt;= 10 ; i++ )</a:t>
            </a:r>
          </a:p>
          <a:p>
            <a:pPr algn="l"/>
            <a:r>
              <a:rPr lang="en-US" b="0" i="0" u="none" strike="noStrike" baseline="0" dirty="0" err="1">
                <a:latin typeface="Arial Narrow" panose="020B0606020202030204" pitchFamily="34" charset="0"/>
              </a:rPr>
              <a:t>printf</a:t>
            </a:r>
            <a:r>
              <a:rPr lang="en-US" b="0" i="0" u="none" strike="noStrike" baseline="0" dirty="0">
                <a:latin typeface="Arial Narrow" panose="020B0606020202030204" pitchFamily="34" charset="0"/>
              </a:rPr>
              <a:t> ( "\</a:t>
            </a:r>
            <a:r>
              <a:rPr lang="en-US" b="0" i="0" u="none" strike="noStrike" baseline="0" dirty="0" err="1">
                <a:latin typeface="Arial Narrow" panose="020B0606020202030204" pitchFamily="34" charset="0"/>
              </a:rPr>
              <a:t>n%d</a:t>
            </a:r>
            <a:r>
              <a:rPr lang="en-US" b="0" i="0" u="none" strike="noStrike" baseline="0" dirty="0">
                <a:latin typeface="Arial Narrow" panose="020B0606020202030204" pitchFamily="34" charset="0"/>
              </a:rPr>
              <a:t>", </a:t>
            </a:r>
            <a:r>
              <a:rPr lang="en-US" b="0" i="0" u="none" strike="noStrike" baseline="0" dirty="0" err="1">
                <a:latin typeface="Arial Narrow" panose="020B0606020202030204" pitchFamily="34" charset="0"/>
              </a:rPr>
              <a:t>i</a:t>
            </a:r>
            <a:r>
              <a:rPr lang="en-US" b="0" i="0" u="none" strike="noStrike" baseline="0" dirty="0">
                <a:latin typeface="Arial Narrow" panose="020B0606020202030204" pitchFamily="34" charset="0"/>
              </a:rPr>
              <a:t> ) ;</a:t>
            </a:r>
          </a:p>
          <a:p>
            <a:pPr algn="l"/>
            <a:r>
              <a:rPr lang="en-US" b="0" i="0" u="none" strike="noStrike" baseline="0" dirty="0">
                <a:latin typeface="Arial Narrow" panose="020B0606020202030204" pitchFamily="34" charset="0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 value stored in a CPU register can always be accessed faster than the one that is stored in memory.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4678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6A25-AF26-4925-B9CD-6F7683F8A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 baseline="0" dirty="0">
                <a:latin typeface="Times New Roman" panose="02020603050405020304" pitchFamily="18" charset="0"/>
              </a:rPr>
              <a:t>Static Storage Class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3A0E9-33AC-4EAD-8CE1-11C1D37B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The features of a variable defined to have a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static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storage class are as under: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Storage </a:t>
            </a:r>
            <a:r>
              <a:rPr lang="en-US" b="0" i="0" u="none" strike="noStrike" baseline="0" dirty="0">
                <a:latin typeface="SymbolMT"/>
              </a:rPr>
              <a:t>−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Memory.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Default initial value </a:t>
            </a:r>
            <a:r>
              <a:rPr lang="en-US" b="0" i="0" u="none" strike="noStrike" baseline="0" dirty="0">
                <a:latin typeface="SymbolMT"/>
              </a:rPr>
              <a:t>−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Zero.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Scope </a:t>
            </a:r>
            <a:r>
              <a:rPr lang="en-US" b="0" i="0" u="none" strike="noStrike" baseline="0" dirty="0">
                <a:latin typeface="SymbolMT"/>
              </a:rPr>
              <a:t>−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Local to the block in which the variable is defined.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Life </a:t>
            </a:r>
            <a:r>
              <a:rPr lang="en-US" b="0" i="0" u="none" strike="noStrike" baseline="0" dirty="0">
                <a:latin typeface="SymbolMT"/>
              </a:rPr>
              <a:t>−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Value of the variable persists between different function calls.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0114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8B33-ADB1-49CB-9373-25EC7F4B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0" u="none" strike="noStrike" baseline="0" dirty="0">
                <a:latin typeface="Times New Roman" panose="02020603050405020304" pitchFamily="18" charset="0"/>
              </a:rPr>
              <a:t>Static Storage Class</a:t>
            </a:r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77851D6-DA3F-4F49-A4EF-5B26E8F591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92505" y="2050153"/>
            <a:ext cx="5133975" cy="3190875"/>
          </a:xfrm>
          <a:noFill/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A45A48FF-1240-407A-8B00-EC3119DE5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168" y="2171700"/>
            <a:ext cx="4002088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220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F1CA-9F03-4944-8B6A-2F54642B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latin typeface="Times New Roman" panose="02020603050405020304" pitchFamily="18" charset="0"/>
              </a:rPr>
              <a:t>difference between the automatic and static storage classes</a:t>
            </a:r>
            <a:endParaRPr lang="en-US" sz="72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4BB28-BEB1-4780-A431-AFFA93856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3026" y="1846263"/>
            <a:ext cx="8852452" cy="4022725"/>
          </a:xfrm>
        </p:spPr>
      </p:pic>
    </p:spTree>
    <p:extLst>
      <p:ext uri="{BB962C8B-B14F-4D97-AF65-F5344CB8AC3E}">
        <p14:creationId xmlns:p14="http://schemas.microsoft.com/office/powerpoint/2010/main" val="277105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C0AC8-3E86-4909-AEA6-CE2C9882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0" u="none" strike="noStrike" baseline="0" dirty="0">
                <a:latin typeface="Times New Roman" panose="02020603050405020304" pitchFamily="18" charset="0"/>
              </a:rPr>
              <a:t>Static Storage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6B61C-2D26-467A-B9E9-821E3E746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Like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auto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variables,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static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variables are also local to the block in which they are declared. The difference between them is that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static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variables don’t disappear when the function is no longer active. Their values persist. If the control comes back to the same function the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static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variables have the same values they had last time around.</a:t>
            </a: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In the above example, when variable </a:t>
            </a:r>
            <a:r>
              <a:rPr lang="en-US" b="1" i="0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auto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, each time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increment( )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called it is re-initialized to one. When the function terminates, </a:t>
            </a:r>
            <a:r>
              <a:rPr lang="en-US" b="1" i="0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vanishes and its new value of 2 is lost. The result: no matter how many times we call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increment( ), </a:t>
            </a:r>
            <a:r>
              <a:rPr lang="en-US" b="1" i="0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initialized to 1 every time.</a:t>
            </a: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On the other hand, if </a:t>
            </a:r>
            <a:r>
              <a:rPr lang="en-US" b="1" i="0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static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, it is initialized to 1 only once. It is never initialized again. During the first call to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increment( )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, </a:t>
            </a:r>
            <a:r>
              <a:rPr lang="en-US" b="1" i="0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incremented to 2. Because </a:t>
            </a:r>
            <a:r>
              <a:rPr lang="en-US" b="1" i="0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static, this value persists. The next time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increment( )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called, </a:t>
            </a:r>
            <a:r>
              <a:rPr lang="en-US" b="1" i="0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is not re-initialized to 1; on the contrary its old value 2 is still available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35290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E3D8-9ADB-44F0-A0A5-A7918432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4977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i="0" u="none" strike="noStrike" baseline="0" dirty="0">
                <a:latin typeface="Times New Roman" panose="02020603050405020304" pitchFamily="18" charset="0"/>
              </a:rPr>
              <a:t>External Storage Class</a:t>
            </a:r>
            <a:endParaRPr lang="en-US" sz="9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C8C46-2EF7-425E-A193-3F934C1ED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 features of a variable whose storage class has been defined as external are as follows: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Storage </a:t>
            </a:r>
            <a:r>
              <a:rPr lang="en-US" sz="2400" b="0" i="0" u="none" strike="noStrike" baseline="0" dirty="0">
                <a:latin typeface="SymbolMT"/>
              </a:rPr>
              <a:t>−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Memory.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Default initial value </a:t>
            </a:r>
            <a:r>
              <a:rPr lang="en-US" sz="2400" b="0" i="0" u="none" strike="noStrike" baseline="0" dirty="0">
                <a:latin typeface="SymbolMT"/>
              </a:rPr>
              <a:t>−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Zero.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Scope </a:t>
            </a:r>
            <a:r>
              <a:rPr lang="en-US" sz="2400" b="0" i="0" u="none" strike="noStrike" baseline="0" dirty="0">
                <a:latin typeface="SymbolMT"/>
              </a:rPr>
              <a:t>−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Global.</a:t>
            </a:r>
          </a:p>
          <a:p>
            <a:pPr algn="l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Life </a:t>
            </a:r>
            <a:r>
              <a:rPr lang="en-US" sz="2400" b="0" i="0" u="none" strike="noStrike" baseline="0" dirty="0">
                <a:latin typeface="SymbolMT"/>
              </a:rPr>
              <a:t>−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As long as the program’s execution doesn’t come to an end.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External variables are declared outside all functions, yet are available to all functions that care to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use them.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020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04DF-994A-4B33-B6C6-A00F8F29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0" u="none" strike="noStrike" baseline="0" dirty="0">
                <a:latin typeface="Times New Roman" panose="02020603050405020304" pitchFamily="18" charset="0"/>
              </a:rPr>
              <a:t>External Storage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87346-6898-4824-AC6E-9F75465B2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algn="l"/>
            <a:r>
              <a:rPr lang="en-US" sz="6400" b="0" i="0" u="none" strike="noStrike" baseline="0" dirty="0">
                <a:latin typeface="Arial Narrow" panose="020B0606020202030204" pitchFamily="34" charset="0"/>
              </a:rPr>
              <a:t>int </a:t>
            </a:r>
            <a:r>
              <a:rPr lang="en-US" sz="6400" b="0" i="0" u="none" strike="noStrike" baseline="0" dirty="0" err="1">
                <a:latin typeface="Arial Narrow" panose="020B0606020202030204" pitchFamily="34" charset="0"/>
              </a:rPr>
              <a:t>i</a:t>
            </a:r>
            <a:r>
              <a:rPr lang="en-US" sz="6400" b="0" i="0" u="none" strike="noStrike" baseline="0" dirty="0">
                <a:latin typeface="Arial Narrow" panose="020B0606020202030204" pitchFamily="34" charset="0"/>
              </a:rPr>
              <a:t> ;</a:t>
            </a:r>
          </a:p>
          <a:p>
            <a:pPr algn="l"/>
            <a:r>
              <a:rPr lang="en-US" sz="6400" b="0" i="0" u="none" strike="noStrike" baseline="0" dirty="0">
                <a:latin typeface="Arial Narrow" panose="020B0606020202030204" pitchFamily="34" charset="0"/>
              </a:rPr>
              <a:t>main( ){</a:t>
            </a:r>
          </a:p>
          <a:p>
            <a:pPr algn="l"/>
            <a:r>
              <a:rPr lang="en-US" sz="6400" b="0" i="0" u="none" strike="noStrike" baseline="0" dirty="0" err="1">
                <a:latin typeface="Arial Narrow" panose="020B0606020202030204" pitchFamily="34" charset="0"/>
              </a:rPr>
              <a:t>printf</a:t>
            </a:r>
            <a:r>
              <a:rPr lang="en-US" sz="6400" b="0" i="0" u="none" strike="noStrike" baseline="0" dirty="0">
                <a:latin typeface="Arial Narrow" panose="020B0606020202030204" pitchFamily="34" charset="0"/>
              </a:rPr>
              <a:t> ( "\</a:t>
            </a:r>
            <a:r>
              <a:rPr lang="en-US" sz="6400" b="0" i="0" u="none" strike="noStrike" baseline="0" dirty="0" err="1">
                <a:latin typeface="Arial Narrow" panose="020B0606020202030204" pitchFamily="34" charset="0"/>
              </a:rPr>
              <a:t>ni</a:t>
            </a:r>
            <a:r>
              <a:rPr lang="en-US" sz="6400" b="0" i="0" u="none" strike="noStrike" baseline="0" dirty="0">
                <a:latin typeface="Arial Narrow" panose="020B0606020202030204" pitchFamily="34" charset="0"/>
              </a:rPr>
              <a:t> = %d", </a:t>
            </a:r>
            <a:r>
              <a:rPr lang="en-US" sz="6400" b="0" i="0" u="none" strike="noStrike" baseline="0" dirty="0" err="1">
                <a:latin typeface="Arial Narrow" panose="020B0606020202030204" pitchFamily="34" charset="0"/>
              </a:rPr>
              <a:t>i</a:t>
            </a:r>
            <a:r>
              <a:rPr lang="en-US" sz="6400" b="0" i="0" u="none" strike="noStrike" baseline="0" dirty="0">
                <a:latin typeface="Arial Narrow" panose="020B0606020202030204" pitchFamily="34" charset="0"/>
              </a:rPr>
              <a:t> ) ;</a:t>
            </a:r>
          </a:p>
          <a:p>
            <a:pPr algn="l"/>
            <a:r>
              <a:rPr lang="en-US" sz="6400" b="0" i="0" u="none" strike="noStrike" baseline="0" dirty="0">
                <a:latin typeface="Arial Narrow" panose="020B0606020202030204" pitchFamily="34" charset="0"/>
              </a:rPr>
              <a:t>increment( ) ; increment( ) ; decrement( ) ; decrement( ) ;</a:t>
            </a:r>
          </a:p>
          <a:p>
            <a:pPr algn="l"/>
            <a:r>
              <a:rPr lang="en-US" sz="6400" b="0" i="0" u="none" strike="noStrike" baseline="0" dirty="0">
                <a:latin typeface="Arial Narrow" panose="020B0606020202030204" pitchFamily="34" charset="0"/>
              </a:rPr>
              <a:t>}</a:t>
            </a:r>
          </a:p>
          <a:p>
            <a:pPr algn="l"/>
            <a:r>
              <a:rPr lang="en-US" sz="6400" b="0" i="0" u="none" strike="noStrike" baseline="0" dirty="0">
                <a:latin typeface="Arial Narrow" panose="020B0606020202030204" pitchFamily="34" charset="0"/>
              </a:rPr>
              <a:t>increment( ){</a:t>
            </a:r>
          </a:p>
          <a:p>
            <a:pPr algn="l"/>
            <a:r>
              <a:rPr lang="en-US" sz="6400" b="0" i="0" u="none" strike="noStrike" baseline="0" dirty="0" err="1">
                <a:latin typeface="Arial Narrow" panose="020B0606020202030204" pitchFamily="34" charset="0"/>
              </a:rPr>
              <a:t>i</a:t>
            </a:r>
            <a:r>
              <a:rPr lang="en-US" sz="6400" b="0" i="0" u="none" strike="noStrike" baseline="0" dirty="0">
                <a:latin typeface="Arial Narrow" panose="020B0606020202030204" pitchFamily="34" charset="0"/>
              </a:rPr>
              <a:t> = </a:t>
            </a:r>
            <a:r>
              <a:rPr lang="en-US" sz="6400" b="0" i="0" u="none" strike="noStrike" baseline="0" dirty="0" err="1">
                <a:latin typeface="Arial Narrow" panose="020B0606020202030204" pitchFamily="34" charset="0"/>
              </a:rPr>
              <a:t>i</a:t>
            </a:r>
            <a:r>
              <a:rPr lang="en-US" sz="6400" b="0" i="0" u="none" strike="noStrike" baseline="0" dirty="0">
                <a:latin typeface="Arial Narrow" panose="020B0606020202030204" pitchFamily="34" charset="0"/>
              </a:rPr>
              <a:t> + 1 ;</a:t>
            </a:r>
          </a:p>
          <a:p>
            <a:pPr algn="l"/>
            <a:r>
              <a:rPr lang="it-IT" sz="6400" b="0" i="0" u="none" strike="noStrike" baseline="0" dirty="0">
                <a:latin typeface="Arial Narrow" panose="020B0606020202030204" pitchFamily="34" charset="0"/>
              </a:rPr>
              <a:t>printf ( "\non incrementing i = %d", i ) ;</a:t>
            </a:r>
            <a:r>
              <a:rPr lang="en-US" sz="6400" b="0" i="0" u="none" strike="noStrike" baseline="0" dirty="0">
                <a:latin typeface="Arial Narrow" panose="020B0606020202030204" pitchFamily="34" charset="0"/>
              </a:rPr>
              <a:t>}</a:t>
            </a:r>
          </a:p>
          <a:p>
            <a:pPr algn="l"/>
            <a:r>
              <a:rPr lang="en-US" sz="6400" b="0" i="0" u="none" strike="noStrike" baseline="0" dirty="0">
                <a:latin typeface="Arial Narrow" panose="020B0606020202030204" pitchFamily="34" charset="0"/>
              </a:rPr>
              <a:t>decrement( ){</a:t>
            </a:r>
          </a:p>
          <a:p>
            <a:pPr algn="l"/>
            <a:r>
              <a:rPr lang="en-US" sz="6400" b="0" i="0" u="none" strike="noStrike" baseline="0" dirty="0" err="1">
                <a:latin typeface="Arial Narrow" panose="020B0606020202030204" pitchFamily="34" charset="0"/>
              </a:rPr>
              <a:t>i</a:t>
            </a:r>
            <a:r>
              <a:rPr lang="en-US" sz="6400" b="0" i="0" u="none" strike="noStrike" baseline="0" dirty="0">
                <a:latin typeface="Arial Narrow" panose="020B0606020202030204" pitchFamily="34" charset="0"/>
              </a:rPr>
              <a:t> = </a:t>
            </a:r>
            <a:r>
              <a:rPr lang="en-US" sz="6400" b="0" i="0" u="none" strike="noStrike" baseline="0" dirty="0" err="1">
                <a:latin typeface="Arial Narrow" panose="020B0606020202030204" pitchFamily="34" charset="0"/>
              </a:rPr>
              <a:t>i</a:t>
            </a:r>
            <a:r>
              <a:rPr lang="en-US" sz="6400" b="0" i="0" u="none" strike="noStrike" baseline="0" dirty="0">
                <a:latin typeface="Arial Narrow" panose="020B0606020202030204" pitchFamily="34" charset="0"/>
              </a:rPr>
              <a:t> - 1 ;</a:t>
            </a:r>
          </a:p>
          <a:p>
            <a:pPr algn="l"/>
            <a:r>
              <a:rPr lang="it-IT" sz="6400" b="0" i="0" u="none" strike="noStrike" baseline="0" dirty="0">
                <a:latin typeface="Arial Narrow" panose="020B0606020202030204" pitchFamily="34" charset="0"/>
              </a:rPr>
              <a:t>printf ( "\non decrementing i = %d", i ) ;</a:t>
            </a:r>
            <a:r>
              <a:rPr lang="en-US" sz="6400" b="0" i="0" u="none" strike="noStrike" baseline="0" dirty="0">
                <a:latin typeface="Arial Narrow" panose="020B0606020202030204" pitchFamily="34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499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8F11-77CB-4CBD-AA15-1B6411F6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0" u="none" strike="noStrike" baseline="0" dirty="0">
                <a:latin typeface="Times New Roman" panose="02020603050405020304" pitchFamily="18" charset="0"/>
              </a:rPr>
              <a:t>External Storage Class			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509C-91B4-42EE-9018-CD700850B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output would be:</a:t>
            </a:r>
          </a:p>
          <a:p>
            <a:pPr algn="l"/>
            <a:r>
              <a:rPr lang="en-US" sz="1800" b="0" i="0" u="none" strike="noStrike" baseline="0" dirty="0" err="1">
                <a:latin typeface="Arial Narrow" panose="020B0606020202030204" pitchFamily="34" charset="0"/>
              </a:rPr>
              <a:t>i</a:t>
            </a:r>
            <a:r>
              <a:rPr lang="en-US" sz="1800" b="0" i="0" u="none" strike="noStrike" baseline="0" dirty="0">
                <a:latin typeface="Arial Narrow" panose="020B0606020202030204" pitchFamily="34" charset="0"/>
              </a:rPr>
              <a:t> = 0</a:t>
            </a:r>
          </a:p>
          <a:p>
            <a:pPr algn="l"/>
            <a:r>
              <a:rPr lang="en-US" sz="1800" b="0" i="0" u="none" strike="noStrike" baseline="0" dirty="0">
                <a:latin typeface="Arial Narrow" panose="020B0606020202030204" pitchFamily="34" charset="0"/>
              </a:rPr>
              <a:t>on incrementing </a:t>
            </a:r>
            <a:r>
              <a:rPr lang="en-US" sz="1800" b="0" i="0" u="none" strike="noStrike" baseline="0" dirty="0" err="1">
                <a:latin typeface="Arial Narrow" panose="020B0606020202030204" pitchFamily="34" charset="0"/>
              </a:rPr>
              <a:t>i</a:t>
            </a:r>
            <a:r>
              <a:rPr lang="en-US" sz="1800" b="0" i="0" u="none" strike="noStrike" baseline="0" dirty="0">
                <a:latin typeface="Arial Narrow" panose="020B0606020202030204" pitchFamily="34" charset="0"/>
              </a:rPr>
              <a:t> = 1</a:t>
            </a:r>
          </a:p>
          <a:p>
            <a:pPr algn="l"/>
            <a:r>
              <a:rPr lang="en-US" sz="1800" b="0" i="0" u="none" strike="noStrike" baseline="0" dirty="0">
                <a:latin typeface="Arial Narrow" panose="020B0606020202030204" pitchFamily="34" charset="0"/>
              </a:rPr>
              <a:t>on incrementing </a:t>
            </a:r>
            <a:r>
              <a:rPr lang="en-US" sz="1800" b="0" i="0" u="none" strike="noStrike" baseline="0" dirty="0" err="1">
                <a:latin typeface="Arial Narrow" panose="020B0606020202030204" pitchFamily="34" charset="0"/>
              </a:rPr>
              <a:t>i</a:t>
            </a:r>
            <a:r>
              <a:rPr lang="en-US" sz="1800" b="0" i="0" u="none" strike="noStrike" baseline="0" dirty="0">
                <a:latin typeface="Arial Narrow" panose="020B0606020202030204" pitchFamily="34" charset="0"/>
              </a:rPr>
              <a:t> = 2</a:t>
            </a:r>
          </a:p>
          <a:p>
            <a:pPr algn="l"/>
            <a:r>
              <a:rPr lang="en-US" sz="1800" b="0" i="0" u="none" strike="noStrike" baseline="0" dirty="0">
                <a:latin typeface="Arial Narrow" panose="020B0606020202030204" pitchFamily="34" charset="0"/>
              </a:rPr>
              <a:t>on decrementing </a:t>
            </a:r>
            <a:r>
              <a:rPr lang="en-US" sz="1800" b="0" i="0" u="none" strike="noStrike" baseline="0" dirty="0" err="1">
                <a:latin typeface="Arial Narrow" panose="020B0606020202030204" pitchFamily="34" charset="0"/>
              </a:rPr>
              <a:t>i</a:t>
            </a:r>
            <a:r>
              <a:rPr lang="en-US" sz="1800" b="0" i="0" u="none" strike="noStrike" baseline="0" dirty="0">
                <a:latin typeface="Arial Narrow" panose="020B0606020202030204" pitchFamily="34" charset="0"/>
              </a:rPr>
              <a:t> = 1</a:t>
            </a:r>
          </a:p>
          <a:p>
            <a:pPr algn="l"/>
            <a:r>
              <a:rPr lang="en-US" sz="1800" b="0" i="0" u="none" strike="noStrike" baseline="0" dirty="0">
                <a:latin typeface="Arial Narrow" panose="020B0606020202030204" pitchFamily="34" charset="0"/>
              </a:rPr>
              <a:t>on decrementing </a:t>
            </a:r>
            <a:r>
              <a:rPr lang="en-US" sz="1800" b="0" i="0" u="none" strike="noStrike" baseline="0" dirty="0" err="1">
                <a:latin typeface="Arial Narrow" panose="020B0606020202030204" pitchFamily="34" charset="0"/>
              </a:rPr>
              <a:t>i</a:t>
            </a:r>
            <a:r>
              <a:rPr lang="en-US" sz="1800" b="0" i="0" u="none" strike="noStrike" baseline="0" dirty="0">
                <a:latin typeface="Arial Narrow" panose="020B0606020202030204" pitchFamily="34" charset="0"/>
              </a:rPr>
              <a:t> =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77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D895-E2ED-4FE7-AB2A-C45888FF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0" u="none" strike="noStrike" baseline="0" dirty="0">
                <a:latin typeface="Times New Roman" panose="02020603050405020304" pitchFamily="18" charset="0"/>
              </a:rPr>
              <a:t>External Storage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D2455-05B4-4DBF-9D4C-5E68CB9E9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Look at the following program.</a:t>
            </a:r>
          </a:p>
          <a:p>
            <a:pPr algn="l"/>
            <a:r>
              <a:rPr lang="en-US" b="0" i="0" u="none" strike="noStrike" baseline="0" dirty="0">
                <a:latin typeface="Arial Narrow" panose="020B0606020202030204" pitchFamily="34" charset="0"/>
              </a:rPr>
              <a:t>int x = 21 ;</a:t>
            </a:r>
          </a:p>
          <a:p>
            <a:pPr algn="l"/>
            <a:r>
              <a:rPr lang="en-US" b="0" i="0" u="none" strike="noStrike" baseline="0" dirty="0">
                <a:latin typeface="Arial Narrow" panose="020B0606020202030204" pitchFamily="34" charset="0"/>
              </a:rPr>
              <a:t>main( ){</a:t>
            </a:r>
          </a:p>
          <a:p>
            <a:pPr algn="l"/>
            <a:r>
              <a:rPr lang="en-US" b="0" i="0" u="none" strike="noStrike" baseline="0" dirty="0">
                <a:latin typeface="Arial Narrow" panose="020B0606020202030204" pitchFamily="34" charset="0"/>
              </a:rPr>
              <a:t>extern int y ;</a:t>
            </a:r>
          </a:p>
          <a:p>
            <a:pPr algn="l"/>
            <a:r>
              <a:rPr lang="en-US" b="0" i="0" u="none" strike="noStrike" baseline="0" dirty="0" err="1">
                <a:latin typeface="Arial Narrow" panose="020B0606020202030204" pitchFamily="34" charset="0"/>
              </a:rPr>
              <a:t>printf</a:t>
            </a:r>
            <a:r>
              <a:rPr lang="en-US" b="0" i="0" u="none" strike="noStrike" baseline="0" dirty="0">
                <a:latin typeface="Arial Narrow" panose="020B0606020202030204" pitchFamily="34" charset="0"/>
              </a:rPr>
              <a:t> ( "\</a:t>
            </a:r>
            <a:r>
              <a:rPr lang="en-US" b="0" i="0" u="none" strike="noStrike" baseline="0" dirty="0" err="1">
                <a:latin typeface="Arial Narrow" panose="020B0606020202030204" pitchFamily="34" charset="0"/>
              </a:rPr>
              <a:t>n%d</a:t>
            </a:r>
            <a:r>
              <a:rPr lang="en-US" b="0" i="0" u="none" strike="noStrike" baseline="0" dirty="0">
                <a:latin typeface="Arial Narrow" panose="020B0606020202030204" pitchFamily="34" charset="0"/>
              </a:rPr>
              <a:t> %d", x, y ) ;</a:t>
            </a:r>
          </a:p>
          <a:p>
            <a:pPr algn="l"/>
            <a:r>
              <a:rPr lang="en-US" b="0" i="0" u="none" strike="noStrike" baseline="0" dirty="0">
                <a:latin typeface="Arial Narrow" panose="020B0606020202030204" pitchFamily="34" charset="0"/>
              </a:rPr>
              <a:t>}</a:t>
            </a:r>
          </a:p>
          <a:p>
            <a:pPr algn="l"/>
            <a:r>
              <a:rPr lang="en-US" b="0" i="0" u="none" strike="noStrike" baseline="0" dirty="0">
                <a:latin typeface="Arial Narrow" panose="020B0606020202030204" pitchFamily="34" charset="0"/>
              </a:rPr>
              <a:t>int y = 31 ;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Here,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x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y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both are global variables. Since both of them have been defined outside all the functions both enjoy external storage class.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7952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8F303-62C8-4467-8358-010DFF675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latin typeface="Times New Roman" panose="02020603050405020304" pitchFamily="18" charset="0"/>
              </a:rPr>
              <a:t>what will be the output of the following</a:t>
            </a:r>
            <a:br>
              <a:rPr lang="en-US" sz="3600" b="1" i="0" u="none" strike="noStrike" baseline="0" dirty="0">
                <a:latin typeface="Times New Roman" panose="02020603050405020304" pitchFamily="18" charset="0"/>
              </a:rPr>
            </a:br>
            <a:r>
              <a:rPr lang="en-US" sz="3600" b="1" i="0" u="none" strike="noStrike" baseline="0" dirty="0">
                <a:latin typeface="Times New Roman" panose="02020603050405020304" pitchFamily="18" charset="0"/>
              </a:rPr>
              <a:t>program?</a:t>
            </a:r>
            <a:endParaRPr lang="en-US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2858-A114-4B7E-89DD-AE65AEB49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sz="1800" b="0" i="0" u="none" strike="noStrike" baseline="0" dirty="0">
                <a:latin typeface="Arial Narrow" panose="020B0606020202030204" pitchFamily="34" charset="0"/>
              </a:rPr>
              <a:t>int x = 10 ;</a:t>
            </a:r>
          </a:p>
          <a:p>
            <a:pPr algn="l"/>
            <a:r>
              <a:rPr lang="en-US" sz="1800" b="0" i="0" u="none" strike="noStrike" baseline="0" dirty="0">
                <a:latin typeface="Arial Narrow" panose="020B0606020202030204" pitchFamily="34" charset="0"/>
              </a:rPr>
              <a:t>main( ){</a:t>
            </a:r>
          </a:p>
          <a:p>
            <a:pPr algn="l"/>
            <a:r>
              <a:rPr lang="en-US" sz="1800" b="0" i="0" u="none" strike="noStrike" baseline="0" dirty="0">
                <a:latin typeface="Arial Narrow" panose="020B0606020202030204" pitchFamily="34" charset="0"/>
              </a:rPr>
              <a:t>int x = 20 ;</a:t>
            </a:r>
          </a:p>
          <a:p>
            <a:pPr algn="l"/>
            <a:r>
              <a:rPr lang="en-US" sz="1800" b="0" i="0" u="none" strike="noStrike" baseline="0" dirty="0" err="1">
                <a:latin typeface="Arial Narrow" panose="020B0606020202030204" pitchFamily="34" charset="0"/>
              </a:rPr>
              <a:t>printf</a:t>
            </a:r>
            <a:r>
              <a:rPr lang="en-US" sz="1800" b="0" i="0" u="none" strike="noStrike" baseline="0" dirty="0">
                <a:latin typeface="Arial Narrow" panose="020B0606020202030204" pitchFamily="34" charset="0"/>
              </a:rPr>
              <a:t> ( "\</a:t>
            </a:r>
            <a:r>
              <a:rPr lang="en-US" sz="1800" b="0" i="0" u="none" strike="noStrike" baseline="0" dirty="0" err="1">
                <a:latin typeface="Arial Narrow" panose="020B0606020202030204" pitchFamily="34" charset="0"/>
              </a:rPr>
              <a:t>n%d</a:t>
            </a:r>
            <a:r>
              <a:rPr lang="en-US" sz="1800" b="0" i="0" u="none" strike="noStrike" baseline="0" dirty="0">
                <a:latin typeface="Arial Narrow" panose="020B0606020202030204" pitchFamily="34" charset="0"/>
              </a:rPr>
              <a:t>", x ) ;</a:t>
            </a:r>
          </a:p>
          <a:p>
            <a:pPr algn="l"/>
            <a:r>
              <a:rPr lang="en-US" sz="1800" b="0" i="0" u="none" strike="noStrike" baseline="0" dirty="0">
                <a:latin typeface="Arial Narrow" panose="020B0606020202030204" pitchFamily="34" charset="0"/>
              </a:rPr>
              <a:t>display( ) ;</a:t>
            </a:r>
          </a:p>
          <a:p>
            <a:pPr algn="l"/>
            <a:r>
              <a:rPr lang="en-US" sz="1800" b="0" i="0" u="none" strike="noStrike" baseline="0" dirty="0">
                <a:latin typeface="Arial Narrow" panose="020B0606020202030204" pitchFamily="34" charset="0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latin typeface="Arial Narrow" panose="020B0606020202030204" pitchFamily="34" charset="0"/>
              </a:rPr>
              <a:t>display( )</a:t>
            </a:r>
          </a:p>
          <a:p>
            <a:pPr algn="l"/>
            <a:r>
              <a:rPr lang="en-US" sz="1800" b="0" i="0" u="none" strike="noStrike" baseline="0" dirty="0">
                <a:latin typeface="Arial Narrow" panose="020B0606020202030204" pitchFamily="34" charset="0"/>
              </a:rPr>
              <a:t>{</a:t>
            </a:r>
          </a:p>
          <a:p>
            <a:pPr algn="l"/>
            <a:r>
              <a:rPr lang="en-US" sz="1800" b="0" i="0" u="none" strike="noStrike" baseline="0" dirty="0" err="1">
                <a:latin typeface="Arial Narrow" panose="020B0606020202030204" pitchFamily="34" charset="0"/>
              </a:rPr>
              <a:t>printf</a:t>
            </a:r>
            <a:r>
              <a:rPr lang="en-US" sz="1800" b="0" i="0" u="none" strike="noStrike" baseline="0" dirty="0">
                <a:latin typeface="Arial Narrow" panose="020B0606020202030204" pitchFamily="34" charset="0"/>
              </a:rPr>
              <a:t> ( "\</a:t>
            </a:r>
            <a:r>
              <a:rPr lang="en-US" sz="1800" b="0" i="0" u="none" strike="noStrike" baseline="0" dirty="0" err="1">
                <a:latin typeface="Arial Narrow" panose="020B0606020202030204" pitchFamily="34" charset="0"/>
              </a:rPr>
              <a:t>n%d</a:t>
            </a:r>
            <a:r>
              <a:rPr lang="en-US" sz="1800" b="0" i="0" u="none" strike="noStrike" baseline="0" dirty="0">
                <a:latin typeface="Arial Narrow" panose="020B0606020202030204" pitchFamily="34" charset="0"/>
              </a:rPr>
              <a:t>", x ) ;</a:t>
            </a:r>
          </a:p>
          <a:p>
            <a:pPr algn="l"/>
            <a:r>
              <a:rPr lang="en-US" sz="1800" b="0" i="0" u="none" strike="noStrike" baseline="0" dirty="0">
                <a:latin typeface="Arial Narrow" panose="020B0606020202030204" pitchFamily="34" charset="0"/>
              </a:rPr>
              <a:t>}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EB633-F049-4EB0-AE08-039F3A7022CC}"/>
              </a:ext>
            </a:extLst>
          </p:cNvPr>
          <p:cNvSpPr txBox="1"/>
          <p:nvPr/>
        </p:nvSpPr>
        <p:spPr>
          <a:xfrm>
            <a:off x="6835806" y="2672179"/>
            <a:ext cx="4258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print 20 because its local to the </a:t>
            </a:r>
            <a:r>
              <a:rPr lang="en-US" dirty="0" err="1"/>
              <a:t>fuction</a:t>
            </a:r>
            <a:r>
              <a:rPr lang="en-US" dirty="0"/>
              <a:t> and then the global value of 10.</a:t>
            </a:r>
          </a:p>
        </p:txBody>
      </p:sp>
    </p:spTree>
    <p:extLst>
      <p:ext uri="{BB962C8B-B14F-4D97-AF65-F5344CB8AC3E}">
        <p14:creationId xmlns:p14="http://schemas.microsoft.com/office/powerpoint/2010/main" val="403613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F743-2338-4742-A37F-93F1A927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0" u="none" strike="noStrike" baseline="0" dirty="0">
                <a:latin typeface="Times New Roman" panose="02020603050405020304" pitchFamily="18" charset="0"/>
              </a:rPr>
              <a:t>Storage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91FEF-48E8-4E07-95C7-5BF3DBC23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To fully define a variable one needs to mention not only its ‘type’ but also its ‘storage class’. </a:t>
            </a:r>
          </a:p>
          <a:p>
            <a:pPr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In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other words, not only do all variables have a data type, they also have a ‘storage class’.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storage classes have defaults, If we don’t specify the storage class of a variable in its declaration,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There are basically two kinds of locations in a computer where such a value may be kept—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Memory and CPU registers.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Times New Roman" panose="02020603050405020304" pitchFamily="18" charset="0"/>
              </a:rPr>
              <a:t> It is the variable’s storage class that determines in which of these two locations the value is stored.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48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0A7D0-37CC-430D-BD5D-CA630CA16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0" u="none" strike="noStrike" baseline="0" dirty="0">
                <a:latin typeface="Times New Roman" panose="02020603050405020304" pitchFamily="18" charset="0"/>
              </a:rPr>
              <a:t>External Storage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040D-0F89-480D-A2D3-7820BF91A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Here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x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is defined at two places, once outside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main( )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and once inside it. When the control reaches the </a:t>
            </a:r>
            <a:r>
              <a:rPr lang="en-US" sz="2400" b="1" i="0" u="none" strike="noStrike" baseline="0" dirty="0" err="1">
                <a:latin typeface="Times New Roman" panose="02020603050405020304" pitchFamily="18" charset="0"/>
              </a:rPr>
              <a:t>printf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( )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in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main( )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which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x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gets printed? Whenever such a conflict arises, it’s the local variable that gets preference over the global variable. Hence the </a:t>
            </a:r>
            <a:r>
              <a:rPr lang="en-US" sz="2400" b="1" i="0" u="none" strike="noStrike" baseline="0" dirty="0" err="1">
                <a:latin typeface="Times New Roman" panose="02020603050405020304" pitchFamily="18" charset="0"/>
              </a:rPr>
              <a:t>printf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( )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outputs 20. When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display( )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is called and control reaches the </a:t>
            </a:r>
            <a:r>
              <a:rPr lang="en-US" sz="2400" b="1" i="0" u="none" strike="noStrike" baseline="0" dirty="0" err="1">
                <a:latin typeface="Times New Roman" panose="02020603050405020304" pitchFamily="18" charset="0"/>
              </a:rPr>
              <a:t>printf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( )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there is no such conflict. Hence this time the value of the global </a:t>
            </a:r>
            <a:r>
              <a:rPr lang="en-US" sz="2400" b="1" i="0" u="none" strike="noStrike" baseline="0" dirty="0">
                <a:latin typeface="Times New Roman" panose="02020603050405020304" pitchFamily="18" charset="0"/>
              </a:rPr>
              <a:t>x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, i.e. 10 gets printed.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910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F90F7-6E48-4B3C-B967-C9AA54CB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0" u="none" strike="noStrike" baseline="0" dirty="0">
                <a:latin typeface="Times New Roman" panose="02020603050405020304" pitchFamily="18" charset="0"/>
              </a:rPr>
              <a:t>Storage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70D2E-8F76-4C50-B125-A769EDDD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Moreover, a variable’s storage class tells us: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(a) Where the variable would be stored.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(b) What will be the initial value of the variable, if initial value is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not specifically assigned.(i.e. the default initial value).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(c) What is the scope of the variable; i.e. in which functions the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value of the variable would be available.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(d) What is the life of the variable; i.e. how long would the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variable exist.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9676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1DAD3-BC9E-45FD-A07A-AC58C0B7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0" u="none" strike="noStrike" baseline="0" dirty="0">
                <a:latin typeface="Times New Roman" panose="02020603050405020304" pitchFamily="18" charset="0"/>
              </a:rPr>
              <a:t>Storage Classes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C143-4E08-49C6-B623-61C196086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There are four storage classes in C: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(a) Automatic storage class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(b) Register storage class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(c) Static storage class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(d) External storage class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9028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32A34-7DE4-43F6-A5AC-63A5E09A2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 baseline="0" dirty="0">
                <a:latin typeface="Times New Roman" panose="02020603050405020304" pitchFamily="18" charset="0"/>
              </a:rPr>
              <a:t>Automatic Storage Class</a:t>
            </a:r>
            <a:endParaRPr lang="en-US" sz="8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0335-2C3B-4A52-B58C-18E565CC4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The features of a variable defined to have an automatic storage class are as under: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Storage </a:t>
            </a:r>
            <a:r>
              <a:rPr lang="en-US" b="0" i="0" u="none" strike="noStrike" baseline="0" dirty="0">
                <a:latin typeface="SymbolMT"/>
              </a:rPr>
              <a:t>−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Memory.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Default initial value </a:t>
            </a:r>
            <a:r>
              <a:rPr lang="en-US" b="0" i="0" u="none" strike="noStrike" baseline="0" dirty="0">
                <a:latin typeface="SymbolMT"/>
              </a:rPr>
              <a:t>−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An unpredictable value, which is often called a garbage value.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Scope </a:t>
            </a:r>
            <a:r>
              <a:rPr lang="en-US" b="0" i="0" u="none" strike="noStrike" baseline="0" dirty="0">
                <a:latin typeface="SymbolMT"/>
              </a:rPr>
              <a:t>−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Local to the block in which the variable is defined.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Life </a:t>
            </a:r>
            <a:r>
              <a:rPr lang="en-US" b="0" i="0" u="none" strike="noStrike" baseline="0" dirty="0">
                <a:latin typeface="SymbolMT"/>
              </a:rPr>
              <a:t>−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Till the control remains within the block in which the variable is defined.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8710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A8D3-0FE9-4240-AED4-973F7511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i="0" u="none" strike="noStrike" baseline="0" dirty="0">
                <a:latin typeface="Times New Roman" panose="02020603050405020304" pitchFamily="18" charset="0"/>
              </a:rPr>
              <a:t>Automatic Storage Class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BC63-CFAB-4A74-BE77-FD984E446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Arial Narrow" panose="020B0606020202030204" pitchFamily="34" charset="0"/>
              </a:rPr>
              <a:t>main( )</a:t>
            </a:r>
          </a:p>
          <a:p>
            <a:pPr algn="l"/>
            <a:r>
              <a:rPr lang="en-US" sz="1800" b="0" i="0" u="none" strike="noStrike" baseline="0" dirty="0">
                <a:latin typeface="Arial Narrow" panose="020B0606020202030204" pitchFamily="34" charset="0"/>
              </a:rPr>
              <a:t>{</a:t>
            </a:r>
          </a:p>
          <a:p>
            <a:pPr algn="l"/>
            <a:r>
              <a:rPr lang="en-US" sz="1800" b="0" i="0" u="none" strike="noStrike" baseline="0" dirty="0">
                <a:latin typeface="Arial Narrow" panose="020B0606020202030204" pitchFamily="34" charset="0"/>
              </a:rPr>
              <a:t>auto int </a:t>
            </a:r>
            <a:r>
              <a:rPr lang="en-US" sz="1800" b="0" i="0" u="none" strike="noStrike" baseline="0" dirty="0" err="1">
                <a:latin typeface="Arial Narrow" panose="020B0606020202030204" pitchFamily="34" charset="0"/>
              </a:rPr>
              <a:t>i</a:t>
            </a:r>
            <a:r>
              <a:rPr lang="en-US" sz="1800" b="0" i="0" u="none" strike="noStrike" baseline="0" dirty="0">
                <a:latin typeface="Arial Narrow" panose="020B0606020202030204" pitchFamily="34" charset="0"/>
              </a:rPr>
              <a:t>, j ;</a:t>
            </a:r>
          </a:p>
          <a:p>
            <a:pPr algn="l"/>
            <a:r>
              <a:rPr lang="pt-BR" sz="1800" b="0" i="0" u="none" strike="noStrike" baseline="0" dirty="0">
                <a:latin typeface="Arial Narrow" panose="020B0606020202030204" pitchFamily="34" charset="0"/>
              </a:rPr>
              <a:t>printf ( "\n%d %d", i, j ) ;</a:t>
            </a:r>
          </a:p>
          <a:p>
            <a:pPr algn="l"/>
            <a:r>
              <a:rPr lang="en-US" sz="1800" b="0" i="0" u="none" strike="noStrike" baseline="0" dirty="0">
                <a:latin typeface="Arial Narrow" panose="020B0606020202030204" pitchFamily="34" charset="0"/>
              </a:rPr>
              <a:t>}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output of the above program could be...</a:t>
            </a:r>
          </a:p>
          <a:p>
            <a:pPr algn="l"/>
            <a:r>
              <a:rPr lang="en-US" sz="1800" b="0" i="0" u="none" strike="noStrike" baseline="0" dirty="0">
                <a:latin typeface="Arial Narrow" panose="020B0606020202030204" pitchFamily="34" charset="0"/>
              </a:rPr>
              <a:t>1211 221</a:t>
            </a:r>
          </a:p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where, 1211 and 221 are garbage values of </a:t>
            </a:r>
            <a:r>
              <a:rPr lang="en-US" sz="1800" b="1" i="0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and </a:t>
            </a:r>
            <a:r>
              <a:rPr lang="en-US" sz="1800" b="1" i="0" u="none" strike="noStrike" baseline="0" dirty="0">
                <a:latin typeface="Times New Roman" panose="02020603050405020304" pitchFamily="18" charset="0"/>
              </a:rPr>
              <a:t>j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. When you run this program you may get different values, since garbage values are unpredictable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87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DE0D-F7F6-4D48-959A-EB8C9D76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i="0" u="none" strike="noStrike" baseline="0" dirty="0">
                <a:latin typeface="Times New Roman" panose="02020603050405020304" pitchFamily="18" charset="0"/>
              </a:rPr>
              <a:t>Scope and life of an automatic variable is illustrated in the</a:t>
            </a:r>
            <a:br>
              <a:rPr lang="en-US" sz="3600" b="1" i="0" u="none" strike="noStrike" baseline="0" dirty="0">
                <a:latin typeface="Times New Roman" panose="02020603050405020304" pitchFamily="18" charset="0"/>
              </a:rPr>
            </a:br>
            <a:r>
              <a:rPr lang="en-US" sz="3600" b="1" i="0" u="none" strike="noStrike" baseline="0" dirty="0">
                <a:latin typeface="Times New Roman" panose="02020603050405020304" pitchFamily="18" charset="0"/>
              </a:rPr>
              <a:t>following program.</a:t>
            </a:r>
            <a:endParaRPr lang="en-US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2AFC6-B984-4438-B2C3-911C778F3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sz="1600" b="0" i="0" u="none" strike="noStrike" baseline="0" dirty="0">
                <a:latin typeface="Arial Narrow" panose="020B0606020202030204" pitchFamily="34" charset="0"/>
              </a:rPr>
              <a:t>main( ){</a:t>
            </a:r>
          </a:p>
          <a:p>
            <a:pPr algn="l"/>
            <a:r>
              <a:rPr lang="en-US" sz="1600" b="0" i="0" u="none" strike="noStrike" baseline="0" dirty="0">
                <a:latin typeface="Arial Narrow" panose="020B0606020202030204" pitchFamily="34" charset="0"/>
              </a:rPr>
              <a:t>auto int </a:t>
            </a:r>
            <a:r>
              <a:rPr lang="en-US" sz="1600" b="0" i="0" u="none" strike="noStrike" baseline="0" dirty="0" err="1">
                <a:latin typeface="Arial Narrow" panose="020B0606020202030204" pitchFamily="34" charset="0"/>
              </a:rPr>
              <a:t>i</a:t>
            </a:r>
            <a:r>
              <a:rPr lang="en-US" sz="1600" b="0" i="0" u="none" strike="noStrike" baseline="0" dirty="0">
                <a:latin typeface="Arial Narrow" panose="020B0606020202030204" pitchFamily="34" charset="0"/>
              </a:rPr>
              <a:t> = 1 ;</a:t>
            </a:r>
          </a:p>
          <a:p>
            <a:pPr algn="l"/>
            <a:r>
              <a:rPr lang="en-US" sz="1600" b="0" i="0" u="none" strike="noStrike" baseline="0" dirty="0">
                <a:latin typeface="Arial Narrow" panose="020B0606020202030204" pitchFamily="34" charset="0"/>
              </a:rPr>
              <a:t>{</a:t>
            </a:r>
          </a:p>
          <a:p>
            <a:pPr algn="l"/>
            <a:r>
              <a:rPr lang="en-US" sz="1600" b="0" i="0" u="none" strike="noStrike" baseline="0" dirty="0">
                <a:latin typeface="Arial Narrow" panose="020B0606020202030204" pitchFamily="34" charset="0"/>
              </a:rPr>
              <a:t>auto int </a:t>
            </a:r>
            <a:r>
              <a:rPr lang="en-US" sz="1600" b="0" i="0" u="none" strike="noStrike" baseline="0" dirty="0" err="1">
                <a:latin typeface="Arial Narrow" panose="020B0606020202030204" pitchFamily="34" charset="0"/>
              </a:rPr>
              <a:t>i</a:t>
            </a:r>
            <a:r>
              <a:rPr lang="en-US" sz="1600" b="0" i="0" u="none" strike="noStrike" baseline="0" dirty="0">
                <a:latin typeface="Arial Narrow" panose="020B0606020202030204" pitchFamily="34" charset="0"/>
              </a:rPr>
              <a:t> = 2 ;</a:t>
            </a:r>
          </a:p>
          <a:p>
            <a:pPr algn="l"/>
            <a:r>
              <a:rPr lang="en-US" sz="1600" b="0" i="0" u="none" strike="noStrike" baseline="0" dirty="0">
                <a:latin typeface="Arial Narrow" panose="020B0606020202030204" pitchFamily="34" charset="0"/>
              </a:rPr>
              <a:t>{</a:t>
            </a:r>
          </a:p>
          <a:p>
            <a:pPr algn="l"/>
            <a:r>
              <a:rPr lang="en-US" sz="1600" b="0" i="0" u="none" strike="noStrike" baseline="0" dirty="0">
                <a:latin typeface="Arial Narrow" panose="020B0606020202030204" pitchFamily="34" charset="0"/>
              </a:rPr>
              <a:t>auto int </a:t>
            </a:r>
            <a:r>
              <a:rPr lang="en-US" sz="1600" b="0" i="0" u="none" strike="noStrike" baseline="0" dirty="0" err="1">
                <a:latin typeface="Arial Narrow" panose="020B0606020202030204" pitchFamily="34" charset="0"/>
              </a:rPr>
              <a:t>i</a:t>
            </a:r>
            <a:r>
              <a:rPr lang="en-US" sz="1600" b="0" i="0" u="none" strike="noStrike" baseline="0" dirty="0">
                <a:latin typeface="Arial Narrow" panose="020B0606020202030204" pitchFamily="34" charset="0"/>
              </a:rPr>
              <a:t> = 3 ;</a:t>
            </a:r>
          </a:p>
          <a:p>
            <a:pPr algn="l"/>
            <a:r>
              <a:rPr lang="en-US" sz="1600" b="0" i="0" u="none" strike="noStrike" baseline="0" dirty="0" err="1">
                <a:latin typeface="Arial Narrow" panose="020B0606020202030204" pitchFamily="34" charset="0"/>
              </a:rPr>
              <a:t>printf</a:t>
            </a:r>
            <a:r>
              <a:rPr lang="en-US" sz="1600" b="0" i="0" u="none" strike="noStrike" baseline="0" dirty="0">
                <a:latin typeface="Arial Narrow" panose="020B0606020202030204" pitchFamily="34" charset="0"/>
              </a:rPr>
              <a:t> ( "\</a:t>
            </a:r>
            <a:r>
              <a:rPr lang="en-US" sz="1600" b="0" i="0" u="none" strike="noStrike" baseline="0" dirty="0" err="1">
                <a:latin typeface="Arial Narrow" panose="020B0606020202030204" pitchFamily="34" charset="0"/>
              </a:rPr>
              <a:t>n%d</a:t>
            </a:r>
            <a:r>
              <a:rPr lang="en-US" sz="1600" b="0" i="0" u="none" strike="noStrike" baseline="0" dirty="0">
                <a:latin typeface="Arial Narrow" panose="020B0606020202030204" pitchFamily="34" charset="0"/>
              </a:rPr>
              <a:t> ", </a:t>
            </a:r>
            <a:r>
              <a:rPr lang="en-US" sz="1600" b="0" i="0" u="none" strike="noStrike" baseline="0" dirty="0" err="1">
                <a:latin typeface="Arial Narrow" panose="020B0606020202030204" pitchFamily="34" charset="0"/>
              </a:rPr>
              <a:t>i</a:t>
            </a:r>
            <a:r>
              <a:rPr lang="en-US" sz="1600" b="0" i="0" u="none" strike="noStrike" baseline="0" dirty="0">
                <a:latin typeface="Arial Narrow" panose="020B0606020202030204" pitchFamily="34" charset="0"/>
              </a:rPr>
              <a:t> ) ;</a:t>
            </a:r>
          </a:p>
          <a:p>
            <a:pPr algn="l"/>
            <a:r>
              <a:rPr lang="en-US" sz="1600" b="0" i="0" u="none" strike="noStrike" baseline="0" dirty="0">
                <a:latin typeface="Arial Narrow" panose="020B0606020202030204" pitchFamily="34" charset="0"/>
              </a:rPr>
              <a:t>}</a:t>
            </a:r>
          </a:p>
          <a:p>
            <a:pPr algn="l"/>
            <a:r>
              <a:rPr lang="en-US" sz="1600" b="0" i="0" u="none" strike="noStrike" baseline="0" dirty="0" err="1">
                <a:latin typeface="Arial Narrow" panose="020B0606020202030204" pitchFamily="34" charset="0"/>
              </a:rPr>
              <a:t>printf</a:t>
            </a:r>
            <a:r>
              <a:rPr lang="en-US" sz="1600" b="0" i="0" u="none" strike="noStrike" baseline="0" dirty="0">
                <a:latin typeface="Arial Narrow" panose="020B0606020202030204" pitchFamily="34" charset="0"/>
              </a:rPr>
              <a:t> ( "%d ", </a:t>
            </a:r>
            <a:r>
              <a:rPr lang="en-US" sz="1600" b="0" i="0" u="none" strike="noStrike" baseline="0" dirty="0" err="1">
                <a:latin typeface="Arial Narrow" panose="020B0606020202030204" pitchFamily="34" charset="0"/>
              </a:rPr>
              <a:t>i</a:t>
            </a:r>
            <a:r>
              <a:rPr lang="en-US" sz="1600" b="0" i="0" u="none" strike="noStrike" baseline="0" dirty="0">
                <a:latin typeface="Arial Narrow" panose="020B0606020202030204" pitchFamily="34" charset="0"/>
              </a:rPr>
              <a:t> ) ;</a:t>
            </a:r>
          </a:p>
          <a:p>
            <a:pPr algn="l"/>
            <a:r>
              <a:rPr lang="en-US" sz="1600" b="0" i="0" u="none" strike="noStrike" baseline="0" dirty="0">
                <a:latin typeface="Arial Narrow" panose="020B0606020202030204" pitchFamily="34" charset="0"/>
              </a:rPr>
              <a:t>}</a:t>
            </a:r>
          </a:p>
          <a:p>
            <a:pPr algn="l"/>
            <a:r>
              <a:rPr lang="en-US" sz="1600" b="0" i="0" u="none" strike="noStrike" baseline="0" dirty="0" err="1">
                <a:latin typeface="Arial Narrow" panose="020B0606020202030204" pitchFamily="34" charset="0"/>
              </a:rPr>
              <a:t>printf</a:t>
            </a:r>
            <a:r>
              <a:rPr lang="en-US" sz="1600" b="0" i="0" u="none" strike="noStrike" baseline="0" dirty="0">
                <a:latin typeface="Arial Narrow" panose="020B0606020202030204" pitchFamily="34" charset="0"/>
              </a:rPr>
              <a:t> ( "%d", </a:t>
            </a:r>
            <a:r>
              <a:rPr lang="en-US" sz="1600" b="0" i="0" u="none" strike="noStrike" baseline="0" dirty="0" err="1">
                <a:latin typeface="Arial Narrow" panose="020B0606020202030204" pitchFamily="34" charset="0"/>
              </a:rPr>
              <a:t>i</a:t>
            </a:r>
            <a:r>
              <a:rPr lang="en-US" sz="1600" b="0" i="0" u="none" strike="noStrike" baseline="0" dirty="0">
                <a:latin typeface="Arial Narrow" panose="020B0606020202030204" pitchFamily="34" charset="0"/>
              </a:rPr>
              <a:t> ) ;</a:t>
            </a:r>
          </a:p>
          <a:p>
            <a:pPr algn="l"/>
            <a:r>
              <a:rPr lang="en-US" sz="1600" b="0" i="0" u="none" strike="noStrike" baseline="0" dirty="0">
                <a:latin typeface="Arial Narrow" panose="020B0606020202030204" pitchFamily="34" charset="0"/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439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BAAF-50F9-4A06-81EE-2DE749DE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latin typeface="Times New Roman" panose="02020603050405020304" pitchFamily="18" charset="0"/>
              </a:rPr>
              <a:t>Scope and life of an automatic variable is illustrated in the</a:t>
            </a:r>
            <a:br>
              <a:rPr lang="en-US" sz="3200" b="1" i="0" u="none" strike="noStrike" baseline="0" dirty="0">
                <a:latin typeface="Times New Roman" panose="02020603050405020304" pitchFamily="18" charset="0"/>
              </a:rPr>
            </a:br>
            <a:r>
              <a:rPr lang="en-US" sz="3200" b="1" i="0" u="none" strike="noStrike" baseline="0" dirty="0">
                <a:latin typeface="Times New Roman" panose="02020603050405020304" pitchFamily="18" charset="0"/>
              </a:rPr>
              <a:t>following program.</a:t>
            </a:r>
            <a:endParaRPr lang="en-US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0E2A-554C-4BA7-B577-81A16DAAF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The output of the above program would be:</a:t>
            </a:r>
          </a:p>
          <a:p>
            <a:pPr algn="just"/>
            <a:r>
              <a:rPr lang="en-US" b="0" i="0" u="none" strike="noStrike" baseline="0" dirty="0">
                <a:latin typeface="Arial Narrow" panose="020B0606020202030204" pitchFamily="34" charset="0"/>
              </a:rPr>
              <a:t>3 2 1</a:t>
            </a: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Note that the Compiler treats the three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i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’s as totally different variables, since they are defined in different blocks.</a:t>
            </a:r>
          </a:p>
          <a:p>
            <a:pPr algn="just"/>
            <a:r>
              <a:rPr lang="en-US" b="0" i="0" u="none" strike="noStrike" baseline="0" dirty="0">
                <a:latin typeface="Times New Roman" panose="02020603050405020304" pitchFamily="18" charset="0"/>
              </a:rPr>
              <a:t> Once the control comes out of the innermost block the variable </a:t>
            </a:r>
            <a:r>
              <a:rPr lang="en-US" b="1" i="0" u="none" strike="noStrike" baseline="0" dirty="0" err="1">
                <a:latin typeface="Times New Roman" panose="02020603050405020304" pitchFamily="18" charset="0"/>
              </a:rPr>
              <a:t>i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with value 3 is lost,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7398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CEB4-B347-4845-AB68-01FB50EF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latin typeface="Times New Roman" panose="02020603050405020304" pitchFamily="18" charset="0"/>
              </a:rPr>
              <a:t>Register Storage Class</a:t>
            </a: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8FE89-4789-4CAE-8678-64D83DE02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The features of a variable defined to be of </a:t>
            </a:r>
            <a:r>
              <a:rPr lang="en-US" b="1" i="0" u="none" strike="noStrike" baseline="0" dirty="0">
                <a:latin typeface="Times New Roman" panose="02020603050405020304" pitchFamily="18" charset="0"/>
              </a:rPr>
              <a:t>register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storage class are as under: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Storage </a:t>
            </a:r>
            <a:r>
              <a:rPr lang="en-US" b="0" i="0" u="none" strike="noStrike" baseline="0" dirty="0">
                <a:latin typeface="Lucida Console" panose="020B0609040504020204" pitchFamily="49" charset="0"/>
              </a:rPr>
              <a:t>-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CPU registers.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Default initial value </a:t>
            </a:r>
            <a:r>
              <a:rPr lang="en-US" b="0" i="0" u="none" strike="noStrike" baseline="0" dirty="0">
                <a:latin typeface="Lucida Console" panose="020B0609040504020204" pitchFamily="49" charset="0"/>
              </a:rPr>
              <a:t>-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Garbage value.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Scope </a:t>
            </a:r>
            <a:r>
              <a:rPr lang="en-US" b="0" i="0" u="none" strike="noStrike" baseline="0" dirty="0">
                <a:latin typeface="Lucida Console" panose="020B0609040504020204" pitchFamily="49" charset="0"/>
              </a:rPr>
              <a:t>-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Local to the block in which the variable is defined.</a:t>
            </a:r>
          </a:p>
          <a:p>
            <a:pPr algn="l"/>
            <a:r>
              <a:rPr lang="en-US" b="0" i="0" u="none" strike="noStrike" baseline="0" dirty="0">
                <a:latin typeface="Times New Roman" panose="02020603050405020304" pitchFamily="18" charset="0"/>
              </a:rPr>
              <a:t>Life </a:t>
            </a:r>
            <a:r>
              <a:rPr lang="en-US" b="0" i="0" u="none" strike="noStrike" baseline="0" dirty="0">
                <a:latin typeface="Lucida Console" panose="020B0609040504020204" pitchFamily="49" charset="0"/>
              </a:rPr>
              <a:t>- 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Till the control remains within the block in which the variable is defined.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40845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</TotalTime>
  <Words>1324</Words>
  <Application>Microsoft Office PowerPoint</Application>
  <PresentationFormat>Widescreen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Lucida Console</vt:lpstr>
      <vt:lpstr>SymbolMT</vt:lpstr>
      <vt:lpstr>Times New Roman</vt:lpstr>
      <vt:lpstr>Retrospect</vt:lpstr>
      <vt:lpstr>Storage Classes in C</vt:lpstr>
      <vt:lpstr>Storage Classes</vt:lpstr>
      <vt:lpstr>Storage Classes</vt:lpstr>
      <vt:lpstr>Storage Classes</vt:lpstr>
      <vt:lpstr>Automatic Storage Class</vt:lpstr>
      <vt:lpstr>Automatic Storage Class</vt:lpstr>
      <vt:lpstr>Scope and life of an automatic variable is illustrated in the following program.</vt:lpstr>
      <vt:lpstr>Scope and life of an automatic variable is illustrated in the following program.</vt:lpstr>
      <vt:lpstr>Register Storage Class</vt:lpstr>
      <vt:lpstr>Register Storage Class</vt:lpstr>
      <vt:lpstr>Static Storage Class</vt:lpstr>
      <vt:lpstr>Static Storage Class</vt:lpstr>
      <vt:lpstr>difference between the automatic and static storage classes</vt:lpstr>
      <vt:lpstr>Static Storage Class</vt:lpstr>
      <vt:lpstr>External Storage Class</vt:lpstr>
      <vt:lpstr>External Storage Class</vt:lpstr>
      <vt:lpstr>External Storage Class    </vt:lpstr>
      <vt:lpstr>External Storage Class</vt:lpstr>
      <vt:lpstr>what will be the output of the following program?</vt:lpstr>
      <vt:lpstr>External Storage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Classes in C</dc:title>
  <dc:creator>Nida Munawar</dc:creator>
  <cp:lastModifiedBy>Syed Hassan</cp:lastModifiedBy>
  <cp:revision>11</cp:revision>
  <dcterms:created xsi:type="dcterms:W3CDTF">2020-11-14T07:21:02Z</dcterms:created>
  <dcterms:modified xsi:type="dcterms:W3CDTF">2020-11-22T06:24:52Z</dcterms:modified>
</cp:coreProperties>
</file>