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87" r:id="rId17"/>
    <p:sldId id="273" r:id="rId18"/>
    <p:sldId id="271" r:id="rId19"/>
    <p:sldId id="274" r:id="rId20"/>
    <p:sldId id="288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41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2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6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6134-3781-4E14-A458-3C23E06225C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6CE6-C562-4508-9A47-9DFB89CC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746" y="1610291"/>
            <a:ext cx="10813002" cy="35417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Plaintext:</a:t>
            </a:r>
            <a:r>
              <a:rPr lang="en-US" b="1" dirty="0"/>
              <a:t> </a:t>
            </a:r>
            <a:r>
              <a:rPr lang="en-US" dirty="0"/>
              <a:t>This is the original message or data that is fed into the algorithm </a:t>
            </a:r>
            <a:r>
              <a:rPr lang="en-US" dirty="0" smtClean="0"/>
              <a:t>as input</a:t>
            </a:r>
            <a:r>
              <a:rPr lang="en-US" dirty="0"/>
              <a:t>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Encryption </a:t>
            </a:r>
            <a:r>
              <a:rPr lang="en-US" b="1" dirty="0">
                <a:solidFill>
                  <a:srgbClr val="FFFF00"/>
                </a:solidFill>
              </a:rPr>
              <a:t>algorithm:</a:t>
            </a:r>
            <a:r>
              <a:rPr lang="en-US" b="1" dirty="0"/>
              <a:t> </a:t>
            </a:r>
            <a:r>
              <a:rPr lang="en-US" dirty="0"/>
              <a:t>The encryption algorithm performs various </a:t>
            </a:r>
            <a:r>
              <a:rPr lang="en-US" dirty="0" smtClean="0"/>
              <a:t>substitutions and </a:t>
            </a:r>
            <a:r>
              <a:rPr lang="en-US" dirty="0"/>
              <a:t>transformations on the plaintext.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Secret </a:t>
            </a:r>
            <a:r>
              <a:rPr lang="en-US" b="1" dirty="0">
                <a:solidFill>
                  <a:srgbClr val="FFFF00"/>
                </a:solidFill>
              </a:rPr>
              <a:t>key:</a:t>
            </a:r>
            <a:r>
              <a:rPr lang="en-US" b="1" dirty="0"/>
              <a:t> </a:t>
            </a:r>
            <a:r>
              <a:rPr lang="en-US" dirty="0"/>
              <a:t>The secret key is also input to the encryption algorithm. The </a:t>
            </a:r>
            <a:r>
              <a:rPr lang="en-US" dirty="0" smtClean="0"/>
              <a:t>exact substitutions </a:t>
            </a:r>
            <a:r>
              <a:rPr lang="en-US" dirty="0"/>
              <a:t>and transformations performed by the algorithm depend </a:t>
            </a:r>
            <a:r>
              <a:rPr lang="en-US" dirty="0" smtClean="0"/>
              <a:t>on the </a:t>
            </a:r>
            <a:r>
              <a:rPr lang="en-US" dirty="0"/>
              <a:t>key.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b="1" dirty="0" err="1" smtClean="0">
                <a:solidFill>
                  <a:srgbClr val="FFFF00"/>
                </a:solidFill>
              </a:rPr>
              <a:t>Ciphertext</a:t>
            </a:r>
            <a:r>
              <a:rPr lang="en-US" b="1" dirty="0">
                <a:solidFill>
                  <a:srgbClr val="FFFF00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This is the scrambled message produced as output. It depends </a:t>
            </a:r>
            <a:r>
              <a:rPr lang="en-US" dirty="0" smtClean="0"/>
              <a:t>on the </a:t>
            </a:r>
            <a:r>
              <a:rPr lang="en-US" dirty="0"/>
              <a:t>plaintext and the secret key. For a given message, two different keys </a:t>
            </a:r>
            <a:r>
              <a:rPr lang="en-US" dirty="0" smtClean="0"/>
              <a:t>will produce </a:t>
            </a:r>
            <a:r>
              <a:rPr lang="en-US" dirty="0"/>
              <a:t>two different </a:t>
            </a:r>
            <a:r>
              <a:rPr lang="en-US" dirty="0" err="1"/>
              <a:t>ciphertexts</a:t>
            </a:r>
            <a:r>
              <a:rPr lang="en-US" dirty="0"/>
              <a:t>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Decryption </a:t>
            </a:r>
            <a:r>
              <a:rPr lang="en-US" b="1" dirty="0">
                <a:solidFill>
                  <a:srgbClr val="FFFF00"/>
                </a:solidFill>
              </a:rPr>
              <a:t>algorithm:</a:t>
            </a:r>
            <a:r>
              <a:rPr lang="en-US" b="1" dirty="0"/>
              <a:t> </a:t>
            </a:r>
            <a:r>
              <a:rPr lang="en-US" dirty="0"/>
              <a:t>This is essentially the </a:t>
            </a:r>
            <a:r>
              <a:rPr lang="en-US" dirty="0" smtClean="0"/>
              <a:t>encryption </a:t>
            </a:r>
            <a:r>
              <a:rPr lang="en-US" dirty="0"/>
              <a:t>algorithm run </a:t>
            </a:r>
            <a:r>
              <a:rPr lang="en-US" dirty="0" smtClean="0"/>
              <a:t>in reverse</a:t>
            </a:r>
            <a:r>
              <a:rPr lang="en-US" dirty="0"/>
              <a:t>. It takes the </a:t>
            </a:r>
            <a:r>
              <a:rPr lang="en-US" dirty="0" err="1"/>
              <a:t>ciphertext</a:t>
            </a:r>
            <a:r>
              <a:rPr lang="en-US" dirty="0"/>
              <a:t> and the secret key and produces the </a:t>
            </a:r>
            <a:r>
              <a:rPr lang="en-US" dirty="0" smtClean="0"/>
              <a:t>original plaintext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requirements for secure use of 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We need a strong encryption </a:t>
            </a:r>
            <a:r>
              <a:rPr lang="en-US" dirty="0" smtClean="0">
                <a:solidFill>
                  <a:srgbClr val="FFFF00"/>
                </a:solidFill>
              </a:rPr>
              <a:t>algorithm:</a:t>
            </a:r>
            <a:r>
              <a:rPr lang="en-US" dirty="0" smtClean="0"/>
              <a:t> </a:t>
            </a:r>
            <a:r>
              <a:rPr lang="en-US" dirty="0"/>
              <a:t>we would like the </a:t>
            </a:r>
            <a:r>
              <a:rPr lang="en-US" dirty="0" smtClean="0"/>
              <a:t>algorithm to </a:t>
            </a:r>
            <a:r>
              <a:rPr lang="en-US" dirty="0"/>
              <a:t>be such that an opponent who knows the algorithm and has access to </a:t>
            </a:r>
            <a:r>
              <a:rPr lang="en-US" dirty="0" smtClean="0"/>
              <a:t>one or </a:t>
            </a:r>
            <a:r>
              <a:rPr lang="en-US" dirty="0"/>
              <a:t>more </a:t>
            </a:r>
            <a:r>
              <a:rPr lang="en-US" dirty="0" err="1"/>
              <a:t>ciphertexts</a:t>
            </a:r>
            <a:r>
              <a:rPr lang="en-US" dirty="0"/>
              <a:t> would be unable to decipher the </a:t>
            </a:r>
            <a:r>
              <a:rPr lang="en-US" dirty="0" err="1"/>
              <a:t>ciphertext</a:t>
            </a:r>
            <a:r>
              <a:rPr lang="en-US" dirty="0"/>
              <a:t> or figure out </a:t>
            </a:r>
            <a:r>
              <a:rPr lang="en-US" dirty="0" smtClean="0"/>
              <a:t>the key.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FF00"/>
                </a:solidFill>
              </a:rPr>
              <a:t>Secure Key Mechanism:</a:t>
            </a:r>
            <a:r>
              <a:rPr lang="en-US" dirty="0" smtClean="0"/>
              <a:t> The </a:t>
            </a:r>
            <a:r>
              <a:rPr lang="en-US" dirty="0"/>
              <a:t>sender and receiver must have obtained copies of the secret key in a </a:t>
            </a:r>
            <a:r>
              <a:rPr lang="en-US" dirty="0" smtClean="0"/>
              <a:t>secure fashion </a:t>
            </a:r>
            <a:r>
              <a:rPr lang="en-US" dirty="0"/>
              <a:t>and must keep the key secure.</a:t>
            </a:r>
          </a:p>
        </p:txBody>
      </p:sp>
    </p:spTree>
    <p:extLst>
      <p:ext uri="{BB962C8B-B14F-4D97-AF65-F5344CB8AC3E}">
        <p14:creationId xmlns:p14="http://schemas.microsoft.com/office/powerpoint/2010/main" val="18745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a symmetric encryption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31731"/>
            <a:ext cx="9905999" cy="3541714"/>
          </a:xfrm>
        </p:spPr>
        <p:txBody>
          <a:bodyPr/>
          <a:lstStyle/>
          <a:p>
            <a:r>
              <a:rPr lang="en-US" b="1" dirty="0" smtClean="0"/>
              <a:t>Cryptanalysis attack: </a:t>
            </a:r>
            <a:r>
              <a:rPr lang="en-US" dirty="0"/>
              <a:t>E</a:t>
            </a:r>
            <a:r>
              <a:rPr lang="en-US" dirty="0" smtClean="0"/>
              <a:t>xploits the </a:t>
            </a:r>
            <a:r>
              <a:rPr lang="en-US" dirty="0"/>
              <a:t>characteristics of the </a:t>
            </a:r>
            <a:r>
              <a:rPr lang="en-US" dirty="0" smtClean="0"/>
              <a:t>algorithm. </a:t>
            </a:r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b="1" dirty="0" smtClean="0"/>
              <a:t>rute-force attack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/>
              <a:t>every possible </a:t>
            </a:r>
            <a:r>
              <a:rPr lang="en-US" dirty="0" smtClean="0"/>
              <a:t>key on </a:t>
            </a:r>
            <a:r>
              <a:rPr lang="en-US" dirty="0"/>
              <a:t>a piece of </a:t>
            </a:r>
            <a:r>
              <a:rPr lang="en-US" dirty="0" err="1"/>
              <a:t>ciphertext</a:t>
            </a:r>
            <a:r>
              <a:rPr lang="en-US" dirty="0"/>
              <a:t> until an intelligible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Time Required for Exhaustive Key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03716"/>
            <a:ext cx="89916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 stands for Data Encryption Standard</a:t>
            </a:r>
            <a:r>
              <a:rPr lang="en-US" dirty="0" smtClean="0"/>
              <a:t>.</a:t>
            </a:r>
          </a:p>
          <a:p>
            <a:r>
              <a:rPr lang="en-US" dirty="0"/>
              <a:t>The DES algorithm uses a key of 56-bit size. Using this key, the DES takes a block of 64-bit plain text as input and generates a block of 64-bit cipher text</a:t>
            </a:r>
            <a:r>
              <a:rPr lang="en-US" dirty="0" smtClean="0"/>
              <a:t>.</a:t>
            </a:r>
          </a:p>
          <a:p>
            <a:r>
              <a:rPr lang="en-US" dirty="0"/>
              <a:t>Depending upon the size of the key being used, the number of rounds varies. For example, a 128-bit key requires 10 rounds, a 192-bit key requires 12 rounds,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829" y="492412"/>
            <a:ext cx="7017166" cy="60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93" y="438243"/>
            <a:ext cx="7512636" cy="577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29"/>
          <a:stretch/>
        </p:blipFill>
        <p:spPr>
          <a:xfrm>
            <a:off x="2318529" y="1795246"/>
            <a:ext cx="7551765" cy="46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770" y="2097088"/>
            <a:ext cx="2943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Permutation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1603"/>
            <a:ext cx="783069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166" t="1522" b="-1"/>
          <a:stretch/>
        </p:blipFill>
        <p:spPr>
          <a:xfrm>
            <a:off x="9303798" y="1775533"/>
            <a:ext cx="2376025" cy="21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76" y="1213322"/>
            <a:ext cx="10036869" cy="41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76487"/>
            <a:ext cx="61817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Discarding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71"/>
          <a:stretch/>
        </p:blipFill>
        <p:spPr>
          <a:xfrm>
            <a:off x="3556604" y="1704512"/>
            <a:ext cx="5075616" cy="50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Transformation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727220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009" y="618518"/>
            <a:ext cx="23622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Bit shifting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616" b="7555"/>
          <a:stretch/>
        </p:blipFill>
        <p:spPr>
          <a:xfrm>
            <a:off x="1141412" y="2249487"/>
            <a:ext cx="10001250" cy="42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Permutation (PC)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830"/>
          <a:stretch/>
        </p:blipFill>
        <p:spPr>
          <a:xfrm>
            <a:off x="2632074" y="2911876"/>
            <a:ext cx="6924675" cy="14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744"/>
          <a:stretch/>
        </p:blipFill>
        <p:spPr>
          <a:xfrm>
            <a:off x="1744352" y="1945548"/>
            <a:ext cx="8700117" cy="47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24" y="2076451"/>
            <a:ext cx="64960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650" y="2310606"/>
            <a:ext cx="25527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S-Box Substitution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15"/>
          <a:stretch/>
        </p:blipFill>
        <p:spPr>
          <a:xfrm>
            <a:off x="1811064" y="2281560"/>
            <a:ext cx="8566696" cy="38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S-Box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35" y="2110758"/>
            <a:ext cx="7581047" cy="4534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305" y="2097088"/>
            <a:ext cx="2619375" cy="45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universal technique for providing confidentiality for transmitted or stored </a:t>
            </a:r>
            <a:r>
              <a:rPr lang="en-US" dirty="0" smtClean="0"/>
              <a:t>data is encryption.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1" y="3734524"/>
            <a:ext cx="10744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P-Box permutation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62"/>
          <a:stretch/>
        </p:blipFill>
        <p:spPr>
          <a:xfrm>
            <a:off x="2913757" y="2379215"/>
            <a:ext cx="6361310" cy="39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</a:t>
            </a:r>
            <a:r>
              <a:rPr lang="en-US" dirty="0" smtClean="0"/>
              <a:t> and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407"/>
          <a:stretch/>
        </p:blipFill>
        <p:spPr>
          <a:xfrm>
            <a:off x="2144512" y="1642368"/>
            <a:ext cx="8648700" cy="50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771" y="618518"/>
            <a:ext cx="4509116" cy="60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558"/>
          <a:stretch/>
        </p:blipFill>
        <p:spPr>
          <a:xfrm>
            <a:off x="1795462" y="1216241"/>
            <a:ext cx="8601075" cy="50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Link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3589458"/>
            <a:ext cx="898662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effectLst/>
                <a:latin typeface="Garamond" panose="02020404030301010803" pitchFamily="18" charset="0"/>
              </a:rPr>
              <a:t>https://www.youtube.com/watch?v=3YBwhWuXZ0o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53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Link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3543291"/>
            <a:ext cx="9905999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https://page.math.tu-berlin.de/~kant/teaching/hess/krypto-ws2006/des.htm</a:t>
            </a:r>
            <a:r>
              <a:rPr kumimoji="0" lang="en-US" altLang="en-US" sz="2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18" y="3615048"/>
            <a:ext cx="9699585" cy="2328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115" y="1233798"/>
            <a:ext cx="12573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03" y="1233798"/>
            <a:ext cx="1257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Symmetric </a:t>
            </a:r>
            <a:r>
              <a:rPr lang="en-US" b="1" dirty="0" smtClean="0"/>
              <a:t>Cryptography</a:t>
            </a:r>
          </a:p>
          <a:p>
            <a:endParaRPr lang="en-US" b="1" dirty="0" smtClean="0"/>
          </a:p>
          <a:p>
            <a:r>
              <a:rPr lang="en-US" b="1" dirty="0" smtClean="0"/>
              <a:t>A</a:t>
            </a:r>
            <a:r>
              <a:rPr lang="en-US" b="1" dirty="0"/>
              <a:t>s</a:t>
            </a:r>
            <a:r>
              <a:rPr lang="en-US" b="1" dirty="0" smtClean="0"/>
              <a:t>ymmetric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18" y="3615048"/>
            <a:ext cx="9699585" cy="2328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115" y="1233798"/>
            <a:ext cx="12573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03" y="1233798"/>
            <a:ext cx="1257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Schemes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Unconditionally Secure</a:t>
            </a:r>
          </a:p>
          <a:p>
            <a:endParaRPr lang="en-US" dirty="0"/>
          </a:p>
          <a:p>
            <a:r>
              <a:rPr lang="en-US" dirty="0" smtClean="0"/>
              <a:t>Computationally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encryption, also referred to as conventional encryption or </a:t>
            </a:r>
            <a:r>
              <a:rPr lang="en-US" dirty="0" smtClean="0"/>
              <a:t>single-key encryption.</a:t>
            </a:r>
          </a:p>
          <a:p>
            <a:r>
              <a:rPr lang="en-US" dirty="0" smtClean="0"/>
              <a:t>The key used to encrypt and decrypt a plain text is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3" y="2529681"/>
            <a:ext cx="87915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437</TotalTime>
  <Words>420</Words>
  <Application>Microsoft Office PowerPoint</Application>
  <PresentationFormat>Widescreen</PresentationFormat>
  <Paragraphs>51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Garamond</vt:lpstr>
      <vt:lpstr>Trebuchet MS</vt:lpstr>
      <vt:lpstr>Tw Cen MT</vt:lpstr>
      <vt:lpstr>Circuit</vt:lpstr>
      <vt:lpstr>Information Security</vt:lpstr>
      <vt:lpstr>PowerPoint Presentation</vt:lpstr>
      <vt:lpstr>Cryptography</vt:lpstr>
      <vt:lpstr>PowerPoint Presentation</vt:lpstr>
      <vt:lpstr>Types</vt:lpstr>
      <vt:lpstr>PowerPoint Presentation</vt:lpstr>
      <vt:lpstr>Encryption Schemes </vt:lpstr>
      <vt:lpstr>Symmetric encryption</vt:lpstr>
      <vt:lpstr>PowerPoint Presentation</vt:lpstr>
      <vt:lpstr>Symmetric encryption</vt:lpstr>
      <vt:lpstr>two requirements for secure use of symmetric encryption</vt:lpstr>
      <vt:lpstr>attacking a symmetric encryption scheme</vt:lpstr>
      <vt:lpstr>Average Time Required for Exhaustive Key Search</vt:lpstr>
      <vt:lpstr>DES</vt:lpstr>
      <vt:lpstr>PowerPoint Presentation</vt:lpstr>
      <vt:lpstr>PowerPoint Presentation</vt:lpstr>
      <vt:lpstr>Steps of DES</vt:lpstr>
      <vt:lpstr>DES Process</vt:lpstr>
      <vt:lpstr>Initial Permutation</vt:lpstr>
      <vt:lpstr>IP Table</vt:lpstr>
      <vt:lpstr>Key Discarding Process</vt:lpstr>
      <vt:lpstr>Key Transformation </vt:lpstr>
      <vt:lpstr>Key Bit shifting process</vt:lpstr>
      <vt:lpstr>Compression Permutation (PC)</vt:lpstr>
      <vt:lpstr>Expansion Permutation</vt:lpstr>
      <vt:lpstr>PowerPoint Presentation</vt:lpstr>
      <vt:lpstr>PowerPoint Presentation</vt:lpstr>
      <vt:lpstr>S-Box Substitution</vt:lpstr>
      <vt:lpstr>S-Box Working</vt:lpstr>
      <vt:lpstr>P-Box permutation</vt:lpstr>
      <vt:lpstr>Xor and swap</vt:lpstr>
      <vt:lpstr>PowerPoint Presentation</vt:lpstr>
      <vt:lpstr>PowerPoint Presentation</vt:lpstr>
      <vt:lpstr>Video Link </vt:lpstr>
      <vt:lpstr>Document Link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Administrator</dc:creator>
  <cp:lastModifiedBy>Administrator</cp:lastModifiedBy>
  <cp:revision>18</cp:revision>
  <dcterms:created xsi:type="dcterms:W3CDTF">2023-08-30T03:23:49Z</dcterms:created>
  <dcterms:modified xsi:type="dcterms:W3CDTF">2023-09-01T06:43:15Z</dcterms:modified>
</cp:coreProperties>
</file>