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9"/>
  </p:handoutMasterIdLst>
  <p:sldIdLst>
    <p:sldId id="256" r:id="rId3"/>
    <p:sldId id="257" r:id="rId5"/>
    <p:sldId id="297" r:id="rId6"/>
    <p:sldId id="298" r:id="rId7"/>
    <p:sldId id="299" r:id="rId8"/>
    <p:sldId id="300" r:id="rId9"/>
    <p:sldId id="301" r:id="rId10"/>
    <p:sldId id="302" r:id="rId11"/>
    <p:sldId id="304" r:id="rId12"/>
    <p:sldId id="305" r:id="rId13"/>
    <p:sldId id="303" r:id="rId14"/>
    <p:sldId id="306" r:id="rId15"/>
    <p:sldId id="307" r:id="rId16"/>
    <p:sldId id="259" r:id="rId17"/>
    <p:sldId id="308" r:id="rId18"/>
    <p:sldId id="309" r:id="rId19"/>
    <p:sldId id="310" r:id="rId20"/>
    <p:sldId id="311" r:id="rId21"/>
    <p:sldId id="312" r:id="rId22"/>
    <p:sldId id="313" r:id="rId23"/>
    <p:sldId id="315" r:id="rId24"/>
    <p:sldId id="316" r:id="rId25"/>
    <p:sldId id="314" r:id="rId26"/>
    <p:sldId id="318" r:id="rId27"/>
    <p:sldId id="319" r:id="rId28"/>
    <p:sldId id="320" r:id="rId29"/>
    <p:sldId id="321" r:id="rId30"/>
    <p:sldId id="323" r:id="rId31"/>
    <p:sldId id="324" r:id="rId32"/>
    <p:sldId id="328" r:id="rId33"/>
    <p:sldId id="329" r:id="rId34"/>
    <p:sldId id="325" r:id="rId35"/>
    <p:sldId id="326" r:id="rId36"/>
    <p:sldId id="327" r:id="rId37"/>
    <p:sldId id="317" r:id="rId38"/>
  </p:sldIdLst>
  <p:sldSz cx="9144000" cy="5143500" type="screen16x9"/>
  <p:notesSz cx="6858000" cy="9144000"/>
  <p:embeddedFontLst>
    <p:embeddedFont>
      <p:font typeface="Permanent Marker" panose="02000000000000000000"/>
      <p:regular r:id="rId43"/>
    </p:embeddedFont>
    <p:embeddedFont>
      <p:font typeface="Comfortaa"/>
      <p:regular r:id="rId44"/>
    </p:embeddedFont>
    <p:embeddedFont>
      <p:font typeface="Comfortaa Light"/>
      <p:regular r:id="rId45"/>
      <p:bold r:id="rId46"/>
    </p:embeddedFont>
    <p:embeddedFont>
      <p:font typeface="Permanent Marker" panose="02000000000000000000" charset="0"/>
      <p:regular r:id="rId47"/>
    </p:embeddedFont>
    <p:embeddedFont>
      <p:font typeface="Sans Serif Collection" panose="020B0502040504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 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panose="02000000000000000000"/>
              <a:buNone/>
              <a:defRPr sz="3600">
                <a:latin typeface="Permanent Marker" panose="02000000000000000000"/>
                <a:ea typeface="Permanent Marker" panose="02000000000000000000"/>
                <a:cs typeface="Permanent Marker" panose="02000000000000000000"/>
                <a:sym typeface="Permanent Marker" panose="02000000000000000000"/>
              </a:defRPr>
            </a:lvl1pPr>
            <a:lvl2pPr lvl="1"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2pPr>
            <a:lvl3pPr lvl="2"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3pPr>
            <a:lvl4pPr lvl="3"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4pPr>
            <a:lvl5pPr lvl="4"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5pPr>
            <a:lvl6pPr lvl="5"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6pPr>
            <a:lvl7pPr lvl="6"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7pPr>
            <a:lvl8pPr lvl="7"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8pPr>
            <a:lvl9pPr lvl="8"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66D831BB-02EA-4FD2-BB64-1808DDE74F74}" type="datetime1">
              <a:rPr lang="en-US" smtClean="0"/>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A2A50C4D-0BA1-4E54-8DFC-01810EC97B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4299E76-163A-49B5-897A-43599B3C9B46}" type="datetimeFigureOut">
              <a:rPr lang="en-US" smtClean="0"/>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A4F3C57-C52B-49DB-8D22-EB676DC9E6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panose="02000000000000000000"/>
              <a:buNone/>
              <a:defRPr sz="2800">
                <a:latin typeface="Permanent Marker" panose="02000000000000000000"/>
                <a:ea typeface="Permanent Marker" panose="02000000000000000000"/>
                <a:cs typeface="Permanent Marker" panose="02000000000000000000"/>
                <a:sym typeface="Permanent Marker" panose="020000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microsoft.com/office/2007/relationships/hdphoto" Target="../media/image8.wdp"/><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r>
              <a:rPr lang="en-US" sz="2800" dirty="0"/>
              <a:t>CS 3002 </a:t>
            </a:r>
            <a:br>
              <a:rPr lang="en-US" dirty="0" smtClean="0"/>
            </a:br>
            <a:r>
              <a:rPr lang="en-US" sz="2800" dirty="0" smtClean="0"/>
              <a:t>Information </a:t>
            </a:r>
            <a:r>
              <a:rPr lang="en-US" sz="2800" dirty="0"/>
              <a:t>Security</a:t>
            </a:r>
            <a:endParaRPr lang="en-US" sz="2800" dirty="0"/>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accent4">
                    <a:lumMod val="75000"/>
                  </a:schemeClr>
                </a:solidFill>
                <a:latin typeface="Comfortaa Light"/>
                <a:ea typeface="Comfortaa Light"/>
                <a:cs typeface="Comfortaa Light"/>
                <a:sym typeface="Comfortaa Light"/>
              </a:rPr>
              <a:t>Dr. Abdul Aziz</a:t>
            </a:r>
            <a:endParaRPr lang="en-GB" dirty="0" smtClean="0">
              <a:solidFill>
                <a:schemeClr val="accent4">
                  <a:lumMod val="75000"/>
                </a:schemeClr>
              </a:solidFill>
              <a:latin typeface="Comfortaa Light"/>
              <a:ea typeface="Comfortaa Light"/>
              <a:cs typeface="Comfortaa Light"/>
              <a:sym typeface="Comfortaa Light"/>
            </a:endParaRPr>
          </a:p>
          <a:p>
            <a:pPr marL="0" lvl="0" indent="0" algn="ctr" rtl="0">
              <a:spcBef>
                <a:spcPts val="0"/>
              </a:spcBef>
              <a:spcAft>
                <a:spcPts val="0"/>
              </a:spcAft>
              <a:buNone/>
            </a:pPr>
            <a:r>
              <a:rPr lang="en-GB" dirty="0" smtClean="0">
                <a:solidFill>
                  <a:schemeClr val="accent4">
                    <a:lumMod val="75000"/>
                  </a:schemeClr>
                </a:solidFill>
                <a:latin typeface="Comfortaa Light"/>
                <a:ea typeface="Comfortaa Light"/>
                <a:cs typeface="Comfortaa Light"/>
                <a:sym typeface="Comfortaa Light"/>
              </a:rPr>
              <a:t>H</a:t>
            </a:r>
            <a:r>
              <a:rPr lang="en-US" dirty="0" smtClean="0">
                <a:solidFill>
                  <a:schemeClr val="accent4">
                    <a:lumMod val="75000"/>
                  </a:schemeClr>
                </a:solidFill>
                <a:latin typeface="Comfortaa Light"/>
                <a:ea typeface="Comfortaa Light"/>
                <a:cs typeface="Comfortaa Light"/>
                <a:sym typeface="Comfortaa Light"/>
              </a:rPr>
              <a:t>e</a:t>
            </a:r>
            <a:r>
              <a:rPr lang="en-GB" dirty="0" smtClean="0">
                <a:solidFill>
                  <a:schemeClr val="accent4">
                    <a:lumMod val="75000"/>
                  </a:schemeClr>
                </a:solidFill>
                <a:latin typeface="Comfortaa Light"/>
                <a:ea typeface="Comfortaa Light"/>
                <a:cs typeface="Comfortaa Light"/>
                <a:sym typeface="Comfortaa Light"/>
              </a:rPr>
              <a:t>ad Department of Software Engineering</a:t>
            </a:r>
            <a:endParaRPr lang="en-GB" dirty="0" smtClean="0">
              <a:solidFill>
                <a:schemeClr val="accent4">
                  <a:lumMod val="75000"/>
                </a:schemeClr>
              </a:solidFill>
              <a:latin typeface="Comfortaa Light"/>
              <a:ea typeface="Comfortaa Light"/>
              <a:cs typeface="Comfortaa Light"/>
              <a:sym typeface="Comfortaa Light"/>
            </a:endParaRPr>
          </a:p>
          <a:p>
            <a:pPr marL="0" lvl="0" indent="0" algn="ctr" rtl="0">
              <a:spcBef>
                <a:spcPts val="0"/>
              </a:spcBef>
              <a:spcAft>
                <a:spcPts val="0"/>
              </a:spcAft>
              <a:buNone/>
            </a:pPr>
            <a:r>
              <a:rPr lang="en-GB" dirty="0" smtClean="0">
                <a:solidFill>
                  <a:schemeClr val="accent4">
                    <a:lumMod val="75000"/>
                  </a:schemeClr>
                </a:solidFill>
                <a:latin typeface="Comfortaa Light"/>
                <a:ea typeface="Comfortaa Light"/>
                <a:cs typeface="Comfortaa Light"/>
                <a:sym typeface="Comfortaa Light"/>
              </a:rPr>
              <a:t>NUCES – FAST (KHI)</a:t>
            </a:r>
            <a:endParaRPr dirty="0">
              <a:solidFill>
                <a:schemeClr val="accent4">
                  <a:lumMod val="75000"/>
                </a:schemeClr>
              </a:solidFill>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A50C4D-0BA1-4E54-8DFC-01810EC97B99}" type="slidenum">
              <a:rPr lang="en-US" smtClean="0"/>
            </a:fld>
            <a:endParaRPr lang="en-US"/>
          </a:p>
        </p:txBody>
      </p:sp>
      <p:pic>
        <p:nvPicPr>
          <p:cNvPr id="7" name="Picture 6"/>
          <p:cNvPicPr>
            <a:picLocks noChangeAspect="1"/>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211215" y="626548"/>
            <a:ext cx="4464863" cy="1407242"/>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Effect>
                      <a14:sharpenSoften amount="50000"/>
                    </a14:imgEffect>
                  </a14:imgLayer>
                </a14:imgProps>
              </a:ext>
            </a:extLst>
          </a:blip>
          <a:stretch>
            <a:fillRect/>
          </a:stretch>
        </p:blipFill>
        <p:spPr>
          <a:xfrm>
            <a:off x="4839558" y="626548"/>
            <a:ext cx="3946096" cy="3946096"/>
          </a:xfrm>
          <a:prstGeom prst="rect">
            <a:avLst/>
          </a:prstGeom>
        </p:spPr>
      </p:pic>
      <p:sp>
        <p:nvSpPr>
          <p:cNvPr id="9" name="Content Placeholder 3"/>
          <p:cNvSpPr txBox="1"/>
          <p:nvPr/>
        </p:nvSpPr>
        <p:spPr>
          <a:xfrm>
            <a:off x="513457" y="3275635"/>
            <a:ext cx="3860380" cy="129700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Information security </a:t>
            </a:r>
            <a:endParaRPr lang="en-US" sz="2100" dirty="0"/>
          </a:p>
          <a:p>
            <a:r>
              <a:rPr lang="en-US" sz="2100" dirty="0"/>
              <a:t>Infrastructure Hardware (CPU + Box)</a:t>
            </a:r>
            <a:endParaRPr lang="en-US" sz="2100" dirty="0"/>
          </a:p>
          <a:p>
            <a:r>
              <a:rPr lang="en-US" sz="2100" dirty="0"/>
              <a:t>Application Security</a:t>
            </a:r>
            <a:endParaRPr lang="en-US" sz="2100" dirty="0"/>
          </a:p>
          <a:p>
            <a:r>
              <a:rPr lang="en-US" sz="2100" dirty="0"/>
              <a:t>OS security</a:t>
            </a:r>
            <a:endParaRPr lang="en-US" sz="2100" dirty="0"/>
          </a:p>
          <a:p>
            <a:r>
              <a:rPr lang="en-US" sz="2100" dirty="0"/>
              <a:t>Network Security (Router, Switches, + Boxes)</a:t>
            </a:r>
            <a:endParaRPr lang="en-US" sz="2100" dirty="0"/>
          </a:p>
          <a:p>
            <a:endParaRPr lang="en-US" sz="2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8607" y="2019563"/>
            <a:ext cx="5449462" cy="732900"/>
          </a:xfrm>
        </p:spPr>
        <p:txBody>
          <a:bodyPr/>
          <a:lstStyle/>
          <a:p>
            <a:r>
              <a:rPr lang="en-US" sz="4800" dirty="0" smtClean="0"/>
              <a:t>Why to perform </a:t>
            </a:r>
            <a:br>
              <a:rPr lang="en-US" sz="4800" dirty="0" smtClean="0"/>
            </a:br>
            <a:r>
              <a:rPr lang="en-US" sz="4800" dirty="0" smtClean="0"/>
              <a:t>IS ?</a:t>
            </a:r>
            <a:endParaRPr 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5687" y="961398"/>
            <a:ext cx="2926500" cy="732900"/>
          </a:xfrm>
        </p:spPr>
        <p:txBody>
          <a:bodyPr/>
          <a:lstStyle/>
          <a:p>
            <a:r>
              <a:rPr lang="en-US" sz="3200" b="1" dirty="0"/>
              <a:t>CIA triad</a:t>
            </a:r>
            <a:endParaRPr lang="en-US" sz="3200" dirty="0"/>
          </a:p>
        </p:txBody>
      </p:sp>
      <p:sp>
        <p:nvSpPr>
          <p:cNvPr id="3" name="Google Shape;601;p25"/>
          <p:cNvSpPr/>
          <p:nvPr/>
        </p:nvSpPr>
        <p:spPr>
          <a:xfrm>
            <a:off x="2896079" y="961398"/>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4" name="Google Shape;606;p25"/>
          <p:cNvSpPr/>
          <p:nvPr/>
        </p:nvSpPr>
        <p:spPr>
          <a:xfrm>
            <a:off x="2613169"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5" name="Google Shape;607;p25"/>
          <p:cNvSpPr/>
          <p:nvPr/>
        </p:nvSpPr>
        <p:spPr>
          <a:xfrm>
            <a:off x="4402207"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 name="Google Shape;608;p25"/>
          <p:cNvSpPr/>
          <p:nvPr/>
        </p:nvSpPr>
        <p:spPr>
          <a:xfrm>
            <a:off x="6191232" y="2448439"/>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7" name="Google Shape;610;p25"/>
          <p:cNvGrpSpPr/>
          <p:nvPr/>
        </p:nvGrpSpPr>
        <p:grpSpPr>
          <a:xfrm>
            <a:off x="2704544" y="3220051"/>
            <a:ext cx="218918" cy="577215"/>
            <a:chOff x="3270375" y="3436275"/>
            <a:chExt cx="218918" cy="577215"/>
          </a:xfrm>
        </p:grpSpPr>
        <p:sp>
          <p:nvSpPr>
            <p:cNvPr id="8"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 name="Google Shape;613;p25"/>
          <p:cNvGrpSpPr/>
          <p:nvPr/>
        </p:nvGrpSpPr>
        <p:grpSpPr>
          <a:xfrm>
            <a:off x="4658387" y="3220051"/>
            <a:ext cx="167058" cy="468473"/>
            <a:chOff x="3593968" y="3125480"/>
            <a:chExt cx="167058" cy="468473"/>
          </a:xfrm>
        </p:grpSpPr>
        <p:sp>
          <p:nvSpPr>
            <p:cNvPr id="11"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616;p25"/>
          <p:cNvGrpSpPr/>
          <p:nvPr/>
        </p:nvGrpSpPr>
        <p:grpSpPr>
          <a:xfrm>
            <a:off x="6414360" y="3220051"/>
            <a:ext cx="233161" cy="539699"/>
            <a:chOff x="5349941" y="3093980"/>
            <a:chExt cx="233161" cy="539699"/>
          </a:xfrm>
        </p:grpSpPr>
        <p:sp>
          <p:nvSpPr>
            <p:cNvPr id="14"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622;p25"/>
          <p:cNvSpPr txBox="1"/>
          <p:nvPr/>
        </p:nvSpPr>
        <p:spPr>
          <a:xfrm>
            <a:off x="2205869"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b="1" dirty="0"/>
              <a:t>Confidentiality</a:t>
            </a:r>
            <a:endParaRPr lang="en-US" dirty="0"/>
          </a:p>
        </p:txBody>
      </p:sp>
      <p:sp>
        <p:nvSpPr>
          <p:cNvPr id="17" name="Google Shape;623;p25"/>
          <p:cNvSpPr txBox="1"/>
          <p:nvPr/>
        </p:nvSpPr>
        <p:spPr>
          <a:xfrm>
            <a:off x="3994894"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b="1" dirty="0"/>
              <a:t>Integrity</a:t>
            </a:r>
            <a:endParaRPr lang="en-US" dirty="0"/>
          </a:p>
        </p:txBody>
      </p:sp>
      <p:sp>
        <p:nvSpPr>
          <p:cNvPr id="18" name="Google Shape;624;p25"/>
          <p:cNvSpPr txBox="1"/>
          <p:nvPr/>
        </p:nvSpPr>
        <p:spPr>
          <a:xfrm>
            <a:off x="5783944" y="3863501"/>
            <a:ext cx="14940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b="1" dirty="0"/>
              <a:t>Availability</a:t>
            </a:r>
            <a:endParaRPr lang="en-US" dirty="0"/>
          </a:p>
        </p:txBody>
      </p:sp>
      <p:sp>
        <p:nvSpPr>
          <p:cNvPr id="19" name="Rectangle 18"/>
          <p:cNvSpPr/>
          <p:nvPr/>
        </p:nvSpPr>
        <p:spPr>
          <a:xfrm>
            <a:off x="2722592" y="2511542"/>
            <a:ext cx="404278" cy="523220"/>
          </a:xfrm>
          <a:prstGeom prst="rect">
            <a:avLst/>
          </a:prstGeom>
        </p:spPr>
        <p:txBody>
          <a:bodyPr wrap="none">
            <a:spAutoFit/>
          </a:bodyPr>
          <a:lstStyle/>
          <a:p>
            <a:r>
              <a:rPr lang="en-US" sz="2800" b="1" dirty="0">
                <a:latin typeface="Permanent Marker" panose="02000000000000000000" charset="0"/>
              </a:rPr>
              <a:t>C</a:t>
            </a:r>
            <a:endParaRPr lang="en-US" sz="2800" dirty="0">
              <a:latin typeface="Permanent Marker" panose="02000000000000000000" charset="0"/>
            </a:endParaRPr>
          </a:p>
        </p:txBody>
      </p:sp>
      <p:sp>
        <p:nvSpPr>
          <p:cNvPr id="20" name="Rectangle 19"/>
          <p:cNvSpPr/>
          <p:nvPr/>
        </p:nvSpPr>
        <p:spPr>
          <a:xfrm>
            <a:off x="4538231" y="2508306"/>
            <a:ext cx="370614" cy="523220"/>
          </a:xfrm>
          <a:prstGeom prst="rect">
            <a:avLst/>
          </a:prstGeom>
        </p:spPr>
        <p:txBody>
          <a:bodyPr wrap="none">
            <a:spAutoFit/>
          </a:bodyPr>
          <a:lstStyle/>
          <a:p>
            <a:r>
              <a:rPr lang="en-US" sz="2800" b="1" dirty="0" smtClean="0">
                <a:latin typeface="Permanent Marker" panose="02000000000000000000" charset="0"/>
              </a:rPr>
              <a:t>I</a:t>
            </a:r>
            <a:endParaRPr lang="en-US" sz="2800" dirty="0">
              <a:latin typeface="Permanent Marker" panose="02000000000000000000" charset="0"/>
            </a:endParaRPr>
          </a:p>
        </p:txBody>
      </p:sp>
      <p:sp>
        <p:nvSpPr>
          <p:cNvPr id="21" name="Rectangle 20"/>
          <p:cNvSpPr/>
          <p:nvPr/>
        </p:nvSpPr>
        <p:spPr>
          <a:xfrm>
            <a:off x="6327381" y="2508306"/>
            <a:ext cx="437940" cy="523220"/>
          </a:xfrm>
          <a:prstGeom prst="rect">
            <a:avLst/>
          </a:prstGeom>
        </p:spPr>
        <p:txBody>
          <a:bodyPr wrap="none">
            <a:spAutoFit/>
          </a:bodyPr>
          <a:lstStyle/>
          <a:p>
            <a:r>
              <a:rPr lang="en-US" sz="2800" b="1" dirty="0" smtClean="0">
                <a:latin typeface="Permanent Marker" panose="02000000000000000000" charset="0"/>
              </a:rPr>
              <a:t>A</a:t>
            </a:r>
            <a:endParaRPr lang="en-US" sz="2800" dirty="0">
              <a:latin typeface="Permanent Marker" panose="02000000000000000000"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5900" y="-14287"/>
            <a:ext cx="2926500" cy="732900"/>
          </a:xfrm>
        </p:spPr>
        <p:txBody>
          <a:bodyPr/>
          <a:lstStyle/>
          <a:p>
            <a:r>
              <a:rPr lang="en-US" b="1" dirty="0"/>
              <a:t>Confidentiality</a:t>
            </a:r>
            <a:endParaRPr lang="en-US" dirty="0"/>
          </a:p>
        </p:txBody>
      </p:sp>
      <p:sp>
        <p:nvSpPr>
          <p:cNvPr id="3" name="Rectangle 2"/>
          <p:cNvSpPr/>
          <p:nvPr/>
        </p:nvSpPr>
        <p:spPr>
          <a:xfrm>
            <a:off x="578641" y="571525"/>
            <a:ext cx="7850982" cy="1600438"/>
          </a:xfrm>
          <a:prstGeom prst="rect">
            <a:avLst/>
          </a:prstGeom>
        </p:spPr>
        <p:txBody>
          <a:bodyPr wrap="square">
            <a:spAutoFit/>
          </a:bodyPr>
          <a:lstStyle/>
          <a:p>
            <a:r>
              <a:rPr lang="en-US" dirty="0">
                <a:latin typeface="TimesTenLTStd-Roman"/>
              </a:rPr>
              <a:t>This term covers two related concepts:</a:t>
            </a:r>
            <a:endParaRPr lang="en-US" dirty="0">
              <a:latin typeface="TimesTenLTStd-Roman"/>
            </a:endParaRP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Data confidentiality:</a:t>
            </a:r>
            <a:r>
              <a:rPr lang="en-US" sz="800" dirty="0" smtClean="0">
                <a:latin typeface="TimesTenLTStd-Roman"/>
              </a:rPr>
              <a:t> </a:t>
            </a:r>
            <a:r>
              <a:rPr lang="en-US" dirty="0">
                <a:latin typeface="TimesTenLTStd-Roman"/>
              </a:rPr>
              <a:t>Assures that private or confidential information </a:t>
            </a:r>
            <a:r>
              <a:rPr lang="en-US" dirty="0" smtClean="0">
                <a:latin typeface="TimesTenLTStd-Roman"/>
              </a:rPr>
              <a:t>is not </a:t>
            </a:r>
            <a:r>
              <a:rPr lang="en-US" dirty="0">
                <a:latin typeface="TimesTenLTStd-Roman"/>
              </a:rPr>
              <a:t>made available or disclosed to unauthorized individuals.</a:t>
            </a:r>
            <a:endParaRPr lang="en-US" dirty="0">
              <a:latin typeface="TimesTenLTStd-Roman"/>
            </a:endParaRP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Privacy</a:t>
            </a:r>
            <a:r>
              <a:rPr lang="en-US" b="1" dirty="0">
                <a:latin typeface="TimesTenLTStd-Bold"/>
              </a:rPr>
              <a:t>: </a:t>
            </a:r>
            <a:r>
              <a:rPr lang="en-US" dirty="0">
                <a:latin typeface="TimesTenLTStd-Roman"/>
              </a:rPr>
              <a:t>Assures that individuals control or influence what </a:t>
            </a:r>
            <a:r>
              <a:rPr lang="en-US" dirty="0" smtClean="0">
                <a:latin typeface="TimesTenLTStd-Roman"/>
              </a:rPr>
              <a:t>information related </a:t>
            </a:r>
            <a:r>
              <a:rPr lang="en-US" dirty="0">
                <a:latin typeface="TimesTenLTStd-Roman"/>
              </a:rPr>
              <a:t>to them may be collected and stored and by whom and to whom </a:t>
            </a:r>
            <a:r>
              <a:rPr lang="en-US" dirty="0" smtClean="0">
                <a:latin typeface="TimesTenLTStd-Roman"/>
              </a:rPr>
              <a:t>that information </a:t>
            </a:r>
            <a:r>
              <a:rPr lang="en-US" dirty="0">
                <a:latin typeface="TimesTenLTStd-Roman"/>
              </a:rPr>
              <a:t>may be disclosed.</a:t>
            </a:r>
            <a:endParaRPr lang="en-US" dirty="0"/>
          </a:p>
        </p:txBody>
      </p:sp>
      <p:sp>
        <p:nvSpPr>
          <p:cNvPr id="4" name="Title 1"/>
          <p:cNvSpPr txBox="1"/>
          <p:nvPr/>
        </p:nvSpPr>
        <p:spPr>
          <a:xfrm>
            <a:off x="3165900" y="2076975"/>
            <a:ext cx="2926500"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panose="02000000000000000000"/>
              <a:buNone/>
              <a:defRPr sz="2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2pPr>
            <a:lvl3pPr marR="0" lvl="2"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3pPr>
            <a:lvl4pPr marR="0" lvl="3"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4pPr>
            <a:lvl5pPr marR="0" lvl="4"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5pPr>
            <a:lvl6pPr marR="0" lvl="5"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6pPr>
            <a:lvl7pPr marR="0" lvl="6"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7pPr>
            <a:lvl8pPr marR="0" lvl="7"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8pPr>
            <a:lvl9pPr marR="0" lvl="8"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9pPr>
          </a:lstStyle>
          <a:p>
            <a:r>
              <a:rPr lang="en-US" b="1" dirty="0"/>
              <a:t>Integrity</a:t>
            </a:r>
            <a:endParaRPr lang="en-US" dirty="0"/>
          </a:p>
        </p:txBody>
      </p:sp>
      <p:sp>
        <p:nvSpPr>
          <p:cNvPr id="5" name="Rectangle 4"/>
          <p:cNvSpPr/>
          <p:nvPr/>
        </p:nvSpPr>
        <p:spPr>
          <a:xfrm>
            <a:off x="614359" y="2553512"/>
            <a:ext cx="7779545" cy="1600438"/>
          </a:xfrm>
          <a:prstGeom prst="rect">
            <a:avLst/>
          </a:prstGeom>
        </p:spPr>
        <p:txBody>
          <a:bodyPr wrap="square">
            <a:spAutoFit/>
          </a:bodyPr>
          <a:lstStyle/>
          <a:p>
            <a:r>
              <a:rPr lang="en-US" dirty="0">
                <a:latin typeface="TimesTenLTStd-Roman"/>
              </a:rPr>
              <a:t>This term covers two related concepts:</a:t>
            </a:r>
            <a:endParaRPr lang="en-US" dirty="0">
              <a:latin typeface="TimesTenLTStd-Roman"/>
            </a:endParaRP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Data </a:t>
            </a:r>
            <a:r>
              <a:rPr lang="en-US" b="1" dirty="0">
                <a:latin typeface="TimesTenLTStd-Bold"/>
              </a:rPr>
              <a:t>integrity: </a:t>
            </a:r>
            <a:r>
              <a:rPr lang="en-US" dirty="0">
                <a:latin typeface="TimesTenLTStd-Roman"/>
              </a:rPr>
              <a:t>Assures that information and programs are changed </a:t>
            </a:r>
            <a:r>
              <a:rPr lang="en-US" dirty="0" smtClean="0">
                <a:latin typeface="TimesTenLTStd-Roman"/>
              </a:rPr>
              <a:t>only in </a:t>
            </a:r>
            <a:r>
              <a:rPr lang="en-US" dirty="0">
                <a:latin typeface="TimesTenLTStd-Roman"/>
              </a:rPr>
              <a:t>a specified and authorized manner.</a:t>
            </a:r>
            <a:endParaRPr lang="en-US" dirty="0">
              <a:latin typeface="TimesTenLTStd-Roman"/>
            </a:endParaRPr>
          </a:p>
          <a:p>
            <a:endParaRPr lang="en-US" dirty="0" smtClean="0">
              <a:latin typeface="TimesTenLTStd-Roman"/>
            </a:endParaRPr>
          </a:p>
          <a:p>
            <a:pPr marL="285750" indent="-285750">
              <a:buFont typeface="Arial" panose="020B0604020202020204" pitchFamily="34" charset="0"/>
              <a:buChar char="•"/>
            </a:pPr>
            <a:r>
              <a:rPr lang="en-US" b="1" dirty="0" smtClean="0">
                <a:latin typeface="TimesTenLTStd-Bold"/>
              </a:rPr>
              <a:t>System </a:t>
            </a:r>
            <a:r>
              <a:rPr lang="en-US" b="1" dirty="0">
                <a:latin typeface="TimesTenLTStd-Bold"/>
              </a:rPr>
              <a:t>integrity: </a:t>
            </a:r>
            <a:r>
              <a:rPr lang="en-US" dirty="0">
                <a:latin typeface="TimesTenLTStd-Roman"/>
              </a:rPr>
              <a:t>Assures that a system performs its intended function </a:t>
            </a:r>
            <a:r>
              <a:rPr lang="en-US" dirty="0" smtClean="0">
                <a:latin typeface="TimesTenLTStd-Roman"/>
              </a:rPr>
              <a:t>in an </a:t>
            </a:r>
            <a:r>
              <a:rPr lang="en-US" dirty="0">
                <a:latin typeface="TimesTenLTStd-Roman"/>
              </a:rPr>
              <a:t>unimpaired manner, free from deliberate or inadvertent </a:t>
            </a:r>
            <a:r>
              <a:rPr lang="en-US" dirty="0" smtClean="0">
                <a:latin typeface="TimesTenLTStd-Roman"/>
              </a:rPr>
              <a:t>unauthorized manipulation </a:t>
            </a:r>
            <a:r>
              <a:rPr lang="en-US" dirty="0">
                <a:latin typeface="TimesTenLTStd-Roman"/>
              </a:rPr>
              <a:t>of the system.</a:t>
            </a:r>
            <a:endParaRPr lang="en-US" dirty="0"/>
          </a:p>
        </p:txBody>
      </p:sp>
      <p:sp>
        <p:nvSpPr>
          <p:cNvPr id="6" name="Title 1"/>
          <p:cNvSpPr txBox="1"/>
          <p:nvPr/>
        </p:nvSpPr>
        <p:spPr>
          <a:xfrm>
            <a:off x="3165900" y="3965307"/>
            <a:ext cx="2926500"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panose="02000000000000000000"/>
              <a:buNone/>
              <a:defRPr sz="2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2pPr>
            <a:lvl3pPr marR="0" lvl="2"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3pPr>
            <a:lvl4pPr marR="0" lvl="3"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4pPr>
            <a:lvl5pPr marR="0" lvl="4"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5pPr>
            <a:lvl6pPr marR="0" lvl="5"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6pPr>
            <a:lvl7pPr marR="0" lvl="6"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7pPr>
            <a:lvl8pPr marR="0" lvl="7"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8pPr>
            <a:lvl9pPr marR="0" lvl="8"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9pPr>
          </a:lstStyle>
          <a:p>
            <a:r>
              <a:rPr lang="en-US" b="1" dirty="0"/>
              <a:t>Availability</a:t>
            </a:r>
            <a:endParaRPr lang="en-US" dirty="0"/>
          </a:p>
        </p:txBody>
      </p:sp>
      <p:sp>
        <p:nvSpPr>
          <p:cNvPr id="7" name="Rectangle 6"/>
          <p:cNvSpPr/>
          <p:nvPr/>
        </p:nvSpPr>
        <p:spPr>
          <a:xfrm>
            <a:off x="689370" y="4535499"/>
            <a:ext cx="7879560" cy="307777"/>
          </a:xfrm>
          <a:prstGeom prst="rect">
            <a:avLst/>
          </a:prstGeom>
        </p:spPr>
        <p:txBody>
          <a:bodyPr wrap="square">
            <a:spAutoFit/>
          </a:bodyPr>
          <a:lstStyle/>
          <a:p>
            <a:r>
              <a:rPr lang="en-US" dirty="0">
                <a:latin typeface="TimesTenLTStd-Roman"/>
              </a:rPr>
              <a:t>Assures that systems work promptly and service is not denied </a:t>
            </a:r>
            <a:r>
              <a:rPr lang="en-US" dirty="0" smtClean="0">
                <a:latin typeface="TimesTenLTStd-Roman"/>
              </a:rPr>
              <a:t>to authorized </a:t>
            </a:r>
            <a:r>
              <a:rPr lang="en-US" dirty="0">
                <a:latin typeface="TimesTenLTStd-Roman"/>
              </a:rPr>
              <a:t>users</a:t>
            </a:r>
            <a:endParaRPr lang="en-US" dirty="0"/>
          </a:p>
        </p:txBody>
      </p:sp>
      <p:grpSp>
        <p:nvGrpSpPr>
          <p:cNvPr id="11" name="Group 10"/>
          <p:cNvGrpSpPr/>
          <p:nvPr/>
        </p:nvGrpSpPr>
        <p:grpSpPr>
          <a:xfrm>
            <a:off x="2523713" y="482650"/>
            <a:ext cx="3960835" cy="1820093"/>
            <a:chOff x="1352897" y="809261"/>
            <a:chExt cx="5876268" cy="2719813"/>
          </a:xfrm>
        </p:grpSpPr>
        <p:sp>
          <p:nvSpPr>
            <p:cNvPr id="10"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chemeClr val="accent4">
                      <a:lumMod val="75000"/>
                    </a:schemeClr>
                  </a:solidFill>
                </a:rPr>
                <a:t>Preserving authorized restrictions on information access and</a:t>
              </a:r>
              <a:endParaRPr lang="en-US" sz="1800" dirty="0">
                <a:solidFill>
                  <a:schemeClr val="accent4">
                    <a:lumMod val="75000"/>
                  </a:schemeClr>
                </a:solidFill>
              </a:endParaRPr>
            </a:p>
            <a:p>
              <a:pPr algn="ctr"/>
              <a:r>
                <a:rPr lang="en-US" sz="1800" dirty="0">
                  <a:solidFill>
                    <a:schemeClr val="accent4">
                      <a:lumMod val="75000"/>
                    </a:schemeClr>
                  </a:solidFill>
                </a:rPr>
                <a:t>disclosure</a:t>
              </a:r>
              <a:endParaRPr sz="1800" dirty="0">
                <a:solidFill>
                  <a:schemeClr val="accent4">
                    <a:lumMod val="75000"/>
                  </a:schemeClr>
                </a:solidFill>
              </a:endParaRPr>
            </a:p>
          </p:txBody>
        </p:sp>
        <p:sp>
          <p:nvSpPr>
            <p:cNvPr id="9"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grpSp>
        <p:nvGrpSpPr>
          <p:cNvPr id="15" name="Group 14"/>
          <p:cNvGrpSpPr/>
          <p:nvPr/>
        </p:nvGrpSpPr>
        <p:grpSpPr>
          <a:xfrm>
            <a:off x="2983514" y="2604333"/>
            <a:ext cx="3291268" cy="1446123"/>
            <a:chOff x="1352897" y="809261"/>
            <a:chExt cx="5876268" cy="2719813"/>
          </a:xfrm>
        </p:grpSpPr>
        <p:sp>
          <p:nvSpPr>
            <p:cNvPr id="16"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chemeClr val="accent4">
                      <a:lumMod val="50000"/>
                    </a:schemeClr>
                  </a:solidFill>
                </a:rPr>
                <a:t>Guarding against improper information modification or destruction</a:t>
              </a:r>
              <a:endParaRPr sz="1800" dirty="0">
                <a:solidFill>
                  <a:schemeClr val="accent4">
                    <a:lumMod val="50000"/>
                  </a:schemeClr>
                </a:solidFill>
              </a:endParaRPr>
            </a:p>
          </p:txBody>
        </p:sp>
        <p:sp>
          <p:nvSpPr>
            <p:cNvPr id="17"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grpSp>
        <p:nvGrpSpPr>
          <p:cNvPr id="18" name="Group 17"/>
          <p:cNvGrpSpPr/>
          <p:nvPr/>
        </p:nvGrpSpPr>
        <p:grpSpPr>
          <a:xfrm>
            <a:off x="2575269" y="4512780"/>
            <a:ext cx="4107755" cy="611175"/>
            <a:chOff x="1352897" y="809261"/>
            <a:chExt cx="5876268" cy="2719813"/>
          </a:xfrm>
        </p:grpSpPr>
        <p:sp>
          <p:nvSpPr>
            <p:cNvPr id="19" name="Google Shape;709;p27"/>
            <p:cNvSpPr/>
            <p:nvPr/>
          </p:nvSpPr>
          <p:spPr>
            <a:xfrm>
              <a:off x="1414480" y="885318"/>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algn="ctr"/>
              <a:r>
                <a:rPr lang="en-US" sz="1800" dirty="0">
                  <a:solidFill>
                    <a:srgbClr val="7030A0"/>
                  </a:solidFill>
                </a:rPr>
                <a:t>Ensuring timely and reliable access</a:t>
              </a:r>
              <a:endParaRPr sz="1800" dirty="0">
                <a:solidFill>
                  <a:srgbClr val="7030A0"/>
                </a:solidFill>
              </a:endParaRPr>
            </a:p>
          </p:txBody>
        </p:sp>
        <p:sp>
          <p:nvSpPr>
            <p:cNvPr id="20" name="Google Shape;713;p27"/>
            <p:cNvSpPr/>
            <p:nvPr/>
          </p:nvSpPr>
          <p:spPr>
            <a:xfrm rot="5400000">
              <a:off x="2931124" y="-768966"/>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40000"/>
                    <a:lumOff val="6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subTitle" idx="1"/>
          </p:nvPr>
        </p:nvSpPr>
        <p:spPr>
          <a:xfrm>
            <a:off x="267349" y="1182584"/>
            <a:ext cx="4160097" cy="792600"/>
          </a:xfrm>
          <a:prstGeom prst="rect">
            <a:avLst/>
          </a:prstGeom>
        </p:spPr>
        <p:txBody>
          <a:bodyPr spcFirstLastPara="1" wrap="square" lIns="91425" tIns="91425" rIns="91425" bIns="91425" anchor="t" anchorCtr="0">
            <a:noAutofit/>
          </a:bodyPr>
          <a:lstStyle/>
          <a:p>
            <a:pPr marL="330200" indent="-171450">
              <a:buFont typeface="Arial" panose="020B0604020202020204" pitchFamily="34" charset="0"/>
              <a:buChar char="•"/>
            </a:pPr>
            <a:r>
              <a:rPr lang="en-US" sz="1400" b="1" dirty="0" smtClean="0"/>
              <a:t>Authenticity: </a:t>
            </a:r>
            <a:r>
              <a:rPr lang="en-US" sz="1400" dirty="0"/>
              <a:t>The property of being </a:t>
            </a:r>
            <a:r>
              <a:rPr lang="en-US" sz="1400" dirty="0" smtClean="0"/>
              <a:t>genuine and </a:t>
            </a:r>
            <a:r>
              <a:rPr lang="en-US" sz="1400" dirty="0"/>
              <a:t>being able to be verified </a:t>
            </a:r>
            <a:r>
              <a:rPr lang="en-US" sz="1400" dirty="0" smtClean="0"/>
              <a:t>and trusted.</a:t>
            </a:r>
            <a:endParaRPr lang="en-US" sz="1400" dirty="0" smtClean="0"/>
          </a:p>
          <a:p>
            <a:pPr marL="330200" indent="-171450">
              <a:buFont typeface="Arial" panose="020B0604020202020204" pitchFamily="34" charset="0"/>
              <a:buChar char="•"/>
            </a:pPr>
            <a:endParaRPr lang="en-US" sz="1400" dirty="0" smtClean="0"/>
          </a:p>
          <a:p>
            <a:pPr marL="342900" indent="-171450">
              <a:buFont typeface="Arial" panose="020B0604020202020204" pitchFamily="34" charset="0"/>
              <a:buChar char="•"/>
            </a:pPr>
            <a:r>
              <a:rPr lang="en-US" sz="1400" b="1" dirty="0" smtClean="0"/>
              <a:t>Accountability: </a:t>
            </a:r>
            <a:r>
              <a:rPr lang="en-US" sz="1400" dirty="0"/>
              <a:t>The security goal that generates the requirement for actions</a:t>
            </a:r>
            <a:endParaRPr lang="en-US" sz="1400" dirty="0"/>
          </a:p>
          <a:p>
            <a:pPr marL="342900" indent="-342900"/>
            <a:r>
              <a:rPr lang="en-US" sz="1400" dirty="0" smtClean="0"/>
              <a:t>	of </a:t>
            </a:r>
            <a:r>
              <a:rPr lang="en-US" sz="1400" dirty="0"/>
              <a:t>an entity to be traced uniquely to that </a:t>
            </a:r>
            <a:r>
              <a:rPr lang="en-US" sz="1400" dirty="0" smtClean="0"/>
              <a:t>entity.</a:t>
            </a:r>
            <a:endParaRPr sz="1400" dirty="0"/>
          </a:p>
        </p:txBody>
      </p:sp>
      <p:grpSp>
        <p:nvGrpSpPr>
          <p:cNvPr id="631" name="Google Shape;631;p26"/>
          <p:cNvGrpSpPr/>
          <p:nvPr/>
        </p:nvGrpSpPr>
        <p:grpSpPr>
          <a:xfrm>
            <a:off x="4638546" y="1157306"/>
            <a:ext cx="3158186" cy="3171383"/>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4" name="Google Shape;704;p26"/>
          <p:cNvSpPr txBox="1">
            <a:spLocks noGrp="1"/>
          </p:cNvSpPr>
          <p:nvPr>
            <p:ph type="ctrTitle"/>
          </p:nvPr>
        </p:nvSpPr>
        <p:spPr>
          <a:xfrm>
            <a:off x="202625" y="302428"/>
            <a:ext cx="8871841" cy="732900"/>
          </a:xfrm>
          <a:prstGeom prst="rect">
            <a:avLst/>
          </a:prstGeom>
        </p:spPr>
        <p:txBody>
          <a:bodyPr spcFirstLastPara="1" wrap="square" lIns="91425" tIns="91425" rIns="91425" bIns="91425" anchor="b" anchorCtr="0">
            <a:noAutofit/>
          </a:bodyPr>
          <a:lstStyle/>
          <a:p>
            <a:pPr lvl="0"/>
            <a:r>
              <a:rPr lang="en-US" dirty="0"/>
              <a:t>some in the security field feel that additional concepts are needed</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1"/>
          <a:srcRect l="24844" t="19861" r="8360" b="13055"/>
          <a:stretch>
            <a:fillRect/>
          </a:stretch>
        </p:blipFill>
        <p:spPr>
          <a:xfrm>
            <a:off x="0" y="-14288"/>
            <a:ext cx="9144000" cy="5157788"/>
          </a:xfrm>
          <a:prstGeom prst="rect">
            <a:avLst/>
          </a:prstGeom>
        </p:spPr>
      </p:pic>
      <p:pic>
        <p:nvPicPr>
          <p:cNvPr id="5" name="Picture 4"/>
          <p:cNvPicPr>
            <a:picLocks noChangeAspect="1"/>
          </p:cNvPicPr>
          <p:nvPr/>
        </p:nvPicPr>
        <p:blipFill rotWithShape="1">
          <a:blip r:embed="rId2"/>
          <a:srcRect l="22982" t="2640" r="5381" b="3261"/>
          <a:stretch>
            <a:fillRect/>
          </a:stretch>
        </p:blipFill>
        <p:spPr>
          <a:xfrm>
            <a:off x="3732377" y="1328737"/>
            <a:ext cx="2780722" cy="2637117"/>
          </a:xfrm>
          <a:prstGeom prst="rect">
            <a:avLst/>
          </a:prstGeom>
        </p:spPr>
      </p:pic>
      <p:sp>
        <p:nvSpPr>
          <p:cNvPr id="6" name="Rectangle 5"/>
          <p:cNvSpPr/>
          <p:nvPr/>
        </p:nvSpPr>
        <p:spPr>
          <a:xfrm>
            <a:off x="2339346" y="1979830"/>
            <a:ext cx="1393031" cy="1169551"/>
          </a:xfrm>
          <a:prstGeom prst="rect">
            <a:avLst/>
          </a:prstGeom>
        </p:spPr>
        <p:txBody>
          <a:bodyPr wrap="square">
            <a:spAutoFit/>
          </a:bodyPr>
          <a:lstStyle/>
          <a:p>
            <a:r>
              <a:rPr lang="en-US" b="1" dirty="0">
                <a:latin typeface="TimesTenLTStd-Bold"/>
              </a:rPr>
              <a:t>Essential Network and</a:t>
            </a:r>
            <a:endParaRPr lang="en-US" b="1" dirty="0">
              <a:latin typeface="TimesTenLTStd-Bold"/>
            </a:endParaRPr>
          </a:p>
          <a:p>
            <a:r>
              <a:rPr lang="en-US" b="1" dirty="0">
                <a:latin typeface="TimesTenLTStd-Bold"/>
              </a:rPr>
              <a:t>Computer</a:t>
            </a:r>
            <a:endParaRPr lang="en-US" b="1" dirty="0">
              <a:latin typeface="TimesTenLTStd-Bold"/>
            </a:endParaRPr>
          </a:p>
          <a:p>
            <a:r>
              <a:rPr lang="en-US" b="1" dirty="0">
                <a:latin typeface="TimesTenLTStd-Bold"/>
              </a:rPr>
              <a:t>Security Requirements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2 Week 1</a:t>
            </a:r>
            <a:br>
              <a:rPr lang="en-US" dirty="0" smtClean="0"/>
            </a:br>
            <a:r>
              <a:rPr lang="en-US" dirty="0" smtClean="0"/>
              <a:t>Treats</a:t>
            </a:r>
            <a:r>
              <a:rPr lang="en-US" dirty="0"/>
              <a:t> </a:t>
            </a:r>
            <a:r>
              <a:rPr lang="en-US" dirty="0" smtClean="0"/>
              <a:t>&amp; Attacks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A Model for Computer Security</a:t>
            </a:r>
            <a:endParaRPr lang="en-US" dirty="0"/>
          </a:p>
        </p:txBody>
      </p:sp>
      <p:pic>
        <p:nvPicPr>
          <p:cNvPr id="5" name="Picture 4"/>
          <p:cNvPicPr>
            <a:picLocks noChangeAspect="1"/>
          </p:cNvPicPr>
          <p:nvPr/>
        </p:nvPicPr>
        <p:blipFill rotWithShape="1">
          <a:blip r:embed="rId1"/>
          <a:srcRect t="3051"/>
          <a:stretch>
            <a:fillRect/>
          </a:stretch>
        </p:blipFill>
        <p:spPr>
          <a:xfrm>
            <a:off x="1343025" y="1249750"/>
            <a:ext cx="5550694" cy="34053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Threat</a:t>
            </a:r>
            <a:endParaRPr lang="en-US" dirty="0"/>
          </a:p>
        </p:txBody>
      </p:sp>
      <p:sp>
        <p:nvSpPr>
          <p:cNvPr id="3" name="Text Placeholder 2"/>
          <p:cNvSpPr>
            <a:spLocks noGrp="1"/>
          </p:cNvSpPr>
          <p:nvPr>
            <p:ph type="body" idx="1"/>
          </p:nvPr>
        </p:nvSpPr>
        <p:spPr/>
        <p:txBody>
          <a:bodyPr/>
          <a:lstStyle/>
          <a:p>
            <a:r>
              <a:rPr lang="en-US" dirty="0"/>
              <a:t>A </a:t>
            </a:r>
            <a:r>
              <a:rPr lang="en-US" b="1" dirty="0">
                <a:solidFill>
                  <a:srgbClr val="FF0000"/>
                </a:solidFill>
              </a:rPr>
              <a:t>threat</a:t>
            </a:r>
            <a:r>
              <a:rPr lang="en-US" dirty="0"/>
              <a:t> represents </a:t>
            </a:r>
            <a:r>
              <a:rPr lang="en-US" dirty="0" smtClean="0"/>
              <a:t>a potential </a:t>
            </a:r>
            <a:r>
              <a:rPr lang="en-US" dirty="0"/>
              <a:t>security harm to an </a:t>
            </a:r>
            <a:r>
              <a:rPr lang="en-US" dirty="0" smtClean="0"/>
              <a:t>asset.</a:t>
            </a:r>
            <a:endParaRPr lang="en-US" dirty="0" smtClean="0"/>
          </a:p>
          <a:p>
            <a:endParaRPr lang="en-US" dirty="0" smtClean="0"/>
          </a:p>
          <a:p>
            <a:r>
              <a:rPr lang="en-US" dirty="0"/>
              <a:t>An </a:t>
            </a:r>
            <a:r>
              <a:rPr lang="en-US" b="1" dirty="0">
                <a:solidFill>
                  <a:srgbClr val="FF0000"/>
                </a:solidFill>
              </a:rPr>
              <a:t>attack</a:t>
            </a:r>
            <a:r>
              <a:rPr lang="en-US" b="1" dirty="0"/>
              <a:t> </a:t>
            </a:r>
            <a:r>
              <a:rPr lang="en-US" dirty="0"/>
              <a:t>is a threat that is carried </a:t>
            </a:r>
            <a:r>
              <a:rPr lang="en-US" dirty="0" smtClean="0"/>
              <a:t>out </a:t>
            </a:r>
            <a:r>
              <a:rPr lang="en-US" dirty="0"/>
              <a:t>and, if successful, leads to an undesirable violation of security, or threat </a:t>
            </a:r>
            <a:r>
              <a:rPr lang="en-US" dirty="0" smtClean="0"/>
              <a:t>consequence.</a:t>
            </a:r>
            <a:endParaRPr lang="en-US" dirty="0" smtClean="0"/>
          </a:p>
          <a:p>
            <a:endParaRPr lang="en-US" dirty="0" smtClean="0"/>
          </a:p>
          <a:p>
            <a:r>
              <a:rPr lang="en-US" dirty="0"/>
              <a:t>The agent </a:t>
            </a:r>
            <a:r>
              <a:rPr lang="en-US" dirty="0" smtClean="0"/>
              <a:t>carrying </a:t>
            </a:r>
            <a:r>
              <a:rPr lang="en-US" dirty="0"/>
              <a:t>out the attack is referred to as an attacker or </a:t>
            </a:r>
            <a:r>
              <a:rPr lang="en-US" b="1" dirty="0" smtClean="0">
                <a:solidFill>
                  <a:srgbClr val="FF0000"/>
                </a:solidFill>
              </a:rPr>
              <a:t>threat agent</a:t>
            </a:r>
            <a:r>
              <a:rPr lang="en-US" dirty="0" smtClean="0">
                <a:solidFill>
                  <a:srgbClr val="FF0000"/>
                </a:solidFill>
              </a:rPr>
              <a:t>.</a:t>
            </a: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r>
              <a:rPr lang="en-US" sz="1600" b="1" dirty="0" smtClean="0">
                <a:solidFill>
                  <a:srgbClr val="FF0000"/>
                </a:solidFill>
              </a:rPr>
              <a:t>Vulnerabilities </a:t>
            </a:r>
            <a:r>
              <a:rPr lang="en-US" sz="1600" b="1" dirty="0">
                <a:solidFill>
                  <a:srgbClr val="FF0000"/>
                </a:solidFill>
              </a:rPr>
              <a:t>to a system resource </a:t>
            </a:r>
            <a:r>
              <a:rPr lang="en-US" sz="1600" b="1" dirty="0" smtClean="0">
                <a:solidFill>
                  <a:srgbClr val="FF0000"/>
                </a:solidFill>
              </a:rPr>
              <a:t>are threats</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Attacks</a:t>
            </a:r>
            <a:endParaRPr lang="en-US" dirty="0"/>
          </a:p>
        </p:txBody>
      </p:sp>
      <p:sp>
        <p:nvSpPr>
          <p:cNvPr id="3" name="Text Placeholder 2"/>
          <p:cNvSpPr>
            <a:spLocks noGrp="1"/>
          </p:cNvSpPr>
          <p:nvPr>
            <p:ph type="body" idx="1"/>
          </p:nvPr>
        </p:nvSpPr>
        <p:spPr/>
        <p:txBody>
          <a:bodyPr/>
          <a:lstStyle/>
          <a:p>
            <a:r>
              <a:rPr lang="en-US" b="1" dirty="0">
                <a:solidFill>
                  <a:srgbClr val="FF0000"/>
                </a:solidFill>
              </a:rPr>
              <a:t>Active attack: </a:t>
            </a:r>
            <a:r>
              <a:rPr lang="en-US" dirty="0"/>
              <a:t>An attempt to alter system resources or affect their operation</a:t>
            </a:r>
            <a:r>
              <a:rPr lang="en-US" dirty="0" smtClean="0"/>
              <a:t>.</a:t>
            </a:r>
            <a:endParaRPr lang="en-US" dirty="0" smtClean="0"/>
          </a:p>
          <a:p>
            <a:endParaRPr lang="en-US" dirty="0"/>
          </a:p>
          <a:p>
            <a:r>
              <a:rPr lang="en-US" b="1" dirty="0" smtClean="0">
                <a:solidFill>
                  <a:srgbClr val="FF0000"/>
                </a:solidFill>
              </a:rPr>
              <a:t>Passive </a:t>
            </a:r>
            <a:r>
              <a:rPr lang="en-US" b="1" dirty="0">
                <a:solidFill>
                  <a:srgbClr val="FF0000"/>
                </a:solidFill>
              </a:rPr>
              <a:t>attack:</a:t>
            </a:r>
            <a:r>
              <a:rPr lang="en-US" b="1" dirty="0"/>
              <a:t> </a:t>
            </a:r>
            <a:r>
              <a:rPr lang="en-US" dirty="0"/>
              <a:t>An attempt to learn or make use of information from the </a:t>
            </a:r>
            <a:r>
              <a:rPr lang="en-US" dirty="0" smtClean="0"/>
              <a:t>system that </a:t>
            </a:r>
            <a:r>
              <a:rPr lang="en-US" dirty="0"/>
              <a:t>does not affect system resources</a:t>
            </a:r>
            <a:r>
              <a:rPr lang="en-US" dirty="0" smtClean="0"/>
              <a:t>.</a:t>
            </a:r>
            <a:endParaRPr lang="en-US" dirty="0" smtClean="0"/>
          </a:p>
          <a:p>
            <a:endParaRPr lang="en-US" dirty="0"/>
          </a:p>
          <a:p>
            <a:r>
              <a:rPr lang="en-US" b="1" dirty="0">
                <a:solidFill>
                  <a:srgbClr val="FF0000"/>
                </a:solidFill>
              </a:rPr>
              <a:t>Inside attack: </a:t>
            </a:r>
            <a:r>
              <a:rPr lang="en-US" dirty="0"/>
              <a:t>Initiated by an entity inside the security perimeter (an “insider</a:t>
            </a:r>
            <a:r>
              <a:rPr lang="en-US" dirty="0" smtClean="0"/>
              <a:t>”).The </a:t>
            </a:r>
            <a:r>
              <a:rPr lang="en-US" dirty="0"/>
              <a:t>insider is authorized to access system resources but uses them in a way </a:t>
            </a:r>
            <a:r>
              <a:rPr lang="en-US" dirty="0" smtClean="0"/>
              <a:t>not approved </a:t>
            </a:r>
            <a:r>
              <a:rPr lang="en-US" dirty="0"/>
              <a:t>by those who granted the authorization.</a:t>
            </a:r>
            <a:endParaRPr lang="en-US" dirty="0"/>
          </a:p>
          <a:p>
            <a:endParaRPr lang="en-US" dirty="0" smtClean="0"/>
          </a:p>
          <a:p>
            <a:r>
              <a:rPr lang="en-US" b="1" dirty="0" smtClean="0">
                <a:solidFill>
                  <a:srgbClr val="FF0000"/>
                </a:solidFill>
              </a:rPr>
              <a:t>Outside </a:t>
            </a:r>
            <a:r>
              <a:rPr lang="en-US" b="1" dirty="0">
                <a:solidFill>
                  <a:srgbClr val="FF0000"/>
                </a:solidFill>
              </a:rPr>
              <a:t>attack:</a:t>
            </a:r>
            <a:r>
              <a:rPr lang="en-US" b="1" dirty="0"/>
              <a:t> </a:t>
            </a:r>
            <a:r>
              <a:rPr lang="en-US" dirty="0"/>
              <a:t>Initiated from outside the perimeter, by an unauthorized or </a:t>
            </a:r>
            <a:r>
              <a:rPr lang="en-US" dirty="0" smtClean="0"/>
              <a:t>illegitimate user </a:t>
            </a:r>
            <a:r>
              <a:rPr lang="en-US" dirty="0"/>
              <a:t>of the system (an “outsider”).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4"/>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CONTENTS OF THIS </a:t>
            </a:r>
            <a:r>
              <a:rPr lang="en-GB" dirty="0" smtClean="0"/>
              <a:t>Week</a:t>
            </a:r>
            <a:endParaRPr dirty="0"/>
          </a:p>
        </p:txBody>
      </p:sp>
      <p:sp>
        <p:nvSpPr>
          <p:cNvPr id="594" name="Google Shape;594;p24"/>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b="1" dirty="0" smtClean="0"/>
              <a:t>Class 1: </a:t>
            </a:r>
            <a:endParaRPr lang="en-US" sz="1200" b="1" dirty="0" smtClean="0"/>
          </a:p>
          <a:p>
            <a:pPr indent="-171450">
              <a:spcAft>
                <a:spcPts val="1600"/>
              </a:spcAft>
            </a:pPr>
            <a:r>
              <a:rPr lang="en-US" sz="900" dirty="0"/>
              <a:t>	</a:t>
            </a:r>
            <a:r>
              <a:rPr lang="en-US" dirty="0" smtClean="0"/>
              <a:t>Course Outline</a:t>
            </a:r>
            <a:endParaRPr lang="en-US" dirty="0" smtClean="0"/>
          </a:p>
          <a:p>
            <a:pPr indent="-171450">
              <a:spcAft>
                <a:spcPts val="1600"/>
              </a:spcAft>
            </a:pPr>
            <a:r>
              <a:rPr lang="en-US" dirty="0" smtClean="0"/>
              <a:t>	Why IS ?</a:t>
            </a:r>
            <a:endParaRPr lang="en-US" dirty="0"/>
          </a:p>
          <a:p>
            <a:pPr marL="0" lvl="0" indent="0" algn="l" rtl="0">
              <a:spcBef>
                <a:spcPts val="0"/>
              </a:spcBef>
              <a:spcAft>
                <a:spcPts val="1600"/>
              </a:spcAft>
              <a:buNone/>
            </a:pPr>
            <a:r>
              <a:rPr lang="en-US" sz="1200" b="1" dirty="0" smtClean="0"/>
              <a:t>Class 2:</a:t>
            </a:r>
            <a:endParaRPr lang="en-US" sz="1200" b="1" dirty="0" smtClean="0"/>
          </a:p>
          <a:p>
            <a:pPr marL="0" lvl="0" indent="0" algn="l" rtl="0">
              <a:spcBef>
                <a:spcPts val="0"/>
              </a:spcBef>
              <a:spcAft>
                <a:spcPts val="1600"/>
              </a:spcAft>
              <a:buNone/>
            </a:pPr>
            <a:endParaRPr lang="en-US" sz="900" dirty="0"/>
          </a:p>
          <a:p>
            <a:pPr marL="0" lvl="0" indent="0" algn="l" rtl="0">
              <a:spcBef>
                <a:spcPts val="0"/>
              </a:spcBef>
              <a:spcAft>
                <a:spcPts val="1600"/>
              </a:spcAft>
              <a:buNone/>
            </a:pPr>
            <a:r>
              <a:rPr lang="en-US" sz="1200" b="1" dirty="0" smtClean="0"/>
              <a:t>Class 3:</a:t>
            </a:r>
            <a:endParaRPr sz="1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rotWithShape="1">
          <a:blip r:embed="rId1"/>
          <a:srcRect l="12422" t="28889" r="41094" b="25139"/>
          <a:stretch>
            <a:fillRect/>
          </a:stretch>
        </p:blipFill>
        <p:spPr>
          <a:xfrm>
            <a:off x="832368" y="516850"/>
            <a:ext cx="7661875" cy="426231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9525" y="121444"/>
            <a:ext cx="6063900" cy="4402931"/>
          </a:xfrm>
        </p:spPr>
        <p:txBody>
          <a:bodyPr/>
          <a:lstStyle/>
          <a:p>
            <a:r>
              <a:rPr lang="en-US" b="1" dirty="0"/>
              <a:t>Interception</a:t>
            </a:r>
            <a:r>
              <a:rPr lang="en-US" b="1" dirty="0" smtClean="0"/>
              <a:t>:  </a:t>
            </a:r>
            <a:r>
              <a:rPr lang="en-US" dirty="0" smtClean="0"/>
              <a:t>receive </a:t>
            </a:r>
            <a:r>
              <a:rPr lang="en-US" dirty="0"/>
              <a:t>a copy </a:t>
            </a:r>
            <a:r>
              <a:rPr lang="en-US" dirty="0" smtClean="0"/>
              <a:t>of packets</a:t>
            </a:r>
            <a:endParaRPr lang="en-US" b="1" dirty="0" smtClean="0"/>
          </a:p>
          <a:p>
            <a:r>
              <a:rPr lang="en-US" b="1" dirty="0"/>
              <a:t>Inference</a:t>
            </a:r>
            <a:r>
              <a:rPr lang="en-US" b="1" dirty="0" smtClean="0"/>
              <a:t>:  </a:t>
            </a:r>
            <a:r>
              <a:rPr lang="en-US" dirty="0" smtClean="0"/>
              <a:t>traffic </a:t>
            </a:r>
            <a:r>
              <a:rPr lang="en-US" dirty="0"/>
              <a:t>analysis</a:t>
            </a:r>
            <a:endParaRPr lang="en-US" b="1" dirty="0" smtClean="0"/>
          </a:p>
          <a:p>
            <a:r>
              <a:rPr lang="en-US" b="1" dirty="0" smtClean="0"/>
              <a:t>Intrusion: </a:t>
            </a:r>
            <a:r>
              <a:rPr lang="en-US" dirty="0"/>
              <a:t>gaining unauthorized access</a:t>
            </a:r>
            <a:endParaRPr lang="en-US" b="1" dirty="0" smtClean="0"/>
          </a:p>
          <a:p>
            <a:r>
              <a:rPr lang="en-US" b="1" dirty="0" smtClean="0"/>
              <a:t>Deception: (</a:t>
            </a:r>
            <a:r>
              <a:rPr lang="en-US" b="1" dirty="0" err="1" smtClean="0"/>
              <a:t>Integerity</a:t>
            </a:r>
            <a:r>
              <a:rPr lang="en-US" b="1" dirty="0" smtClean="0"/>
              <a:t>)</a:t>
            </a:r>
            <a:endParaRPr lang="en-US" b="1" dirty="0" smtClean="0"/>
          </a:p>
          <a:p>
            <a:pPr lvl="1"/>
            <a:r>
              <a:rPr lang="en-US" b="1" dirty="0" smtClean="0"/>
              <a:t>Masquerade: </a:t>
            </a:r>
            <a:r>
              <a:rPr lang="en-US" dirty="0"/>
              <a:t>posing as an authorized user</a:t>
            </a:r>
            <a:endParaRPr lang="en-US" b="1" dirty="0" smtClean="0"/>
          </a:p>
          <a:p>
            <a:pPr lvl="1"/>
            <a:r>
              <a:rPr lang="en-US" b="1" dirty="0" smtClean="0"/>
              <a:t>Falsification: </a:t>
            </a:r>
            <a:r>
              <a:rPr lang="en-US" dirty="0"/>
              <a:t>altering or replacing of valid </a:t>
            </a:r>
            <a:r>
              <a:rPr lang="en-US" dirty="0" smtClean="0"/>
              <a:t>data or false data in a file</a:t>
            </a:r>
            <a:endParaRPr lang="en-US" b="1" dirty="0" smtClean="0"/>
          </a:p>
          <a:p>
            <a:pPr lvl="1"/>
            <a:r>
              <a:rPr lang="en-US" b="1" dirty="0" smtClean="0"/>
              <a:t>Repudiation: </a:t>
            </a:r>
            <a:r>
              <a:rPr lang="en-US" dirty="0"/>
              <a:t>denies sending </a:t>
            </a:r>
            <a:r>
              <a:rPr lang="en-US" dirty="0" smtClean="0"/>
              <a:t>or receiving data</a:t>
            </a:r>
            <a:endParaRPr lang="en-US" b="1" dirty="0" smtClean="0"/>
          </a:p>
          <a:p>
            <a:r>
              <a:rPr lang="en-US" b="1" dirty="0"/>
              <a:t>Misappropriation</a:t>
            </a:r>
            <a:r>
              <a:rPr lang="en-US" b="1" dirty="0" smtClean="0"/>
              <a:t>: </a:t>
            </a:r>
            <a:r>
              <a:rPr lang="en-US" dirty="0"/>
              <a:t>theft of </a:t>
            </a:r>
            <a:r>
              <a:rPr lang="en-US" dirty="0" smtClean="0"/>
              <a:t>service</a:t>
            </a:r>
            <a:endParaRPr lang="en-US" dirty="0" smtClean="0"/>
          </a:p>
          <a:p>
            <a:r>
              <a:rPr lang="en-US" b="1" dirty="0"/>
              <a:t>Misuse</a:t>
            </a:r>
            <a:endParaRPr lang="en-US" b="1" dirty="0" smtClean="0"/>
          </a:p>
          <a:p>
            <a:r>
              <a:rPr lang="en-US" b="1" dirty="0" smtClean="0"/>
              <a:t>Disruption: (Availability)</a:t>
            </a:r>
            <a:endParaRPr lang="en-US" b="1" dirty="0" smtClean="0"/>
          </a:p>
          <a:p>
            <a:pPr lvl="1"/>
            <a:r>
              <a:rPr lang="en-US" b="1" dirty="0" smtClean="0"/>
              <a:t>Incapacitation: </a:t>
            </a:r>
            <a:r>
              <a:rPr lang="en-US" dirty="0"/>
              <a:t>physical destruction</a:t>
            </a:r>
            <a:endParaRPr lang="en-US" b="1" dirty="0" smtClean="0"/>
          </a:p>
          <a:p>
            <a:pPr lvl="1"/>
            <a:r>
              <a:rPr lang="en-US" b="1" dirty="0" smtClean="0"/>
              <a:t>Corruption: </a:t>
            </a:r>
            <a:r>
              <a:rPr lang="en-US" dirty="0" smtClean="0"/>
              <a:t>system </a:t>
            </a:r>
            <a:r>
              <a:rPr lang="en-US" dirty="0"/>
              <a:t>resources or services </a:t>
            </a:r>
            <a:r>
              <a:rPr lang="en-US" dirty="0" smtClean="0"/>
              <a:t>function in </a:t>
            </a:r>
            <a:r>
              <a:rPr lang="en-US" dirty="0"/>
              <a:t>an unintended manner</a:t>
            </a:r>
            <a:endParaRPr lang="en-US" b="1" dirty="0" smtClean="0"/>
          </a:p>
          <a:p>
            <a:pPr lvl="1"/>
            <a:r>
              <a:rPr lang="en-US" b="1" dirty="0" smtClean="0"/>
              <a:t>Obstruction: </a:t>
            </a:r>
            <a:r>
              <a:rPr lang="en-US" dirty="0"/>
              <a:t>disabling communication links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a:blip r:embed="rId1"/>
          <a:stretch>
            <a:fillRect/>
          </a:stretch>
        </p:blipFill>
        <p:spPr>
          <a:xfrm>
            <a:off x="1107281" y="126206"/>
            <a:ext cx="6529388" cy="4970980"/>
          </a:xfrm>
          <a:prstGeom prst="rect">
            <a:avLst/>
          </a:prstGeom>
        </p:spPr>
      </p:pic>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5" name="Picture 4"/>
          <p:cNvPicPr>
            <a:picLocks noChangeAspect="1"/>
          </p:cNvPicPr>
          <p:nvPr/>
        </p:nvPicPr>
        <p:blipFill rotWithShape="1">
          <a:blip r:embed="rId1"/>
          <a:srcRect l="9688" t="28750" r="36953" b="26805"/>
          <a:stretch>
            <a:fillRect/>
          </a:stretch>
        </p:blipFill>
        <p:spPr>
          <a:xfrm>
            <a:off x="685801" y="423978"/>
            <a:ext cx="8065898" cy="37790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 3 , Week 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Scope</a:t>
            </a:r>
            <a:endParaRPr lang="en-US" dirty="0"/>
          </a:p>
        </p:txBody>
      </p:sp>
      <p:pic>
        <p:nvPicPr>
          <p:cNvPr id="4" name="Content Placeholder 3"/>
          <p:cNvPicPr>
            <a:picLocks noGrp="1" noChangeAspect="1"/>
          </p:cNvPicPr>
          <p:nvPr>
            <p:ph idx="1"/>
          </p:nvPr>
        </p:nvPicPr>
        <p:blipFill>
          <a:blip r:embed="rId1"/>
          <a:stretch>
            <a:fillRect/>
          </a:stretch>
        </p:blipFill>
        <p:spPr>
          <a:xfrm>
            <a:off x="1359570" y="1268016"/>
            <a:ext cx="5552950" cy="32881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FUNCTIONAL REQUIREMENTS</a:t>
            </a:r>
            <a:endParaRPr lang="en-US" dirty="0"/>
          </a:p>
        </p:txBody>
      </p:sp>
      <p:sp>
        <p:nvSpPr>
          <p:cNvPr id="3" name="Content Placeholder 2"/>
          <p:cNvSpPr>
            <a:spLocks noGrp="1"/>
          </p:cNvSpPr>
          <p:nvPr>
            <p:ph idx="1"/>
          </p:nvPr>
        </p:nvSpPr>
        <p:spPr/>
        <p:txBody>
          <a:bodyPr/>
          <a:lstStyle/>
          <a:p>
            <a:r>
              <a:rPr lang="en-US" dirty="0" smtClean="0"/>
              <a:t>FIPS 200 (Minimum Security Requirements for Federal Information and Information Systems).</a:t>
            </a:r>
            <a:endParaRPr lang="en-US" dirty="0" smtClean="0"/>
          </a:p>
          <a:p>
            <a:r>
              <a:rPr lang="en-US" dirty="0" smtClean="0"/>
              <a:t>This standard enumerates 17 security related areas with regard to protecting CIA</a:t>
            </a:r>
            <a:endParaRPr lang="en-US" dirty="0" smtClean="0"/>
          </a:p>
          <a:p>
            <a:r>
              <a:rPr lang="en-US" dirty="0" smtClean="0"/>
              <a:t>Countermeasures are divided into two categories:</a:t>
            </a:r>
            <a:endParaRPr lang="en-US" dirty="0" smtClean="0"/>
          </a:p>
          <a:p>
            <a:pPr lvl="1"/>
            <a:r>
              <a:rPr lang="en-US" dirty="0" smtClean="0"/>
              <a:t>Technical </a:t>
            </a:r>
            <a:endParaRPr lang="en-US" dirty="0" smtClean="0"/>
          </a:p>
          <a:p>
            <a:pPr lvl="1"/>
            <a:r>
              <a:rPr lang="en-US" dirty="0" smtClean="0"/>
              <a:t>Management</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FIPS 200</a:t>
            </a:r>
            <a:endParaRPr lang="en-US" dirty="0"/>
          </a:p>
        </p:txBody>
      </p:sp>
      <p:sp>
        <p:nvSpPr>
          <p:cNvPr id="3" name="Content Placeholder 2"/>
          <p:cNvSpPr>
            <a:spLocks noGrp="1"/>
          </p:cNvSpPr>
          <p:nvPr>
            <p:ph idx="1"/>
          </p:nvPr>
        </p:nvSpPr>
        <p:spPr/>
        <p:txBody>
          <a:bodyPr>
            <a:normAutofit lnSpcReduction="10000"/>
          </a:bodyPr>
          <a:lstStyle/>
          <a:p>
            <a:pPr marL="386080" indent="-386080">
              <a:buFont typeface="Sans Serif Collection" panose="020B0502040504020204" charset="0"/>
              <a:buAutoNum type="arabicPeriod"/>
            </a:pPr>
            <a:r>
              <a:rPr lang="en-US" dirty="0" smtClean="0">
                <a:solidFill>
                  <a:srgbClr val="FF0000"/>
                </a:solidFill>
              </a:rPr>
              <a:t>Access Control: </a:t>
            </a:r>
            <a:r>
              <a:rPr lang="en-US" dirty="0" smtClean="0"/>
              <a:t>Limit information system access</a:t>
            </a:r>
            <a:endParaRPr lang="en-US" dirty="0" smtClean="0"/>
          </a:p>
          <a:p>
            <a:pPr marL="386080" indent="-386080">
              <a:buFont typeface="Sans Serif Collection" panose="020B0502040504020204" charset="0"/>
              <a:buAutoNum type="arabicPeriod"/>
            </a:pPr>
            <a:r>
              <a:rPr lang="en-US" dirty="0" smtClean="0">
                <a:solidFill>
                  <a:srgbClr val="FF0000"/>
                </a:solidFill>
              </a:rPr>
              <a:t>Awareness and Training: </a:t>
            </a:r>
            <a:r>
              <a:rPr lang="en-US" dirty="0" smtClean="0"/>
              <a:t>Ensure people to educate regarding security risks associated with their activities and of the applicable laws, regulations, and policies related to the security of organizational information systems. Also assign roles &amp; responsibilities.</a:t>
            </a:r>
            <a:endParaRPr lang="en-US" dirty="0" smtClean="0"/>
          </a:p>
          <a:p>
            <a:pPr marL="386080" indent="-386080">
              <a:buFont typeface="Sans Serif Collection" panose="020B0502040504020204" charset="0"/>
              <a:buAutoNum type="arabicPeriod"/>
            </a:pPr>
            <a:r>
              <a:rPr lang="en-US" dirty="0" smtClean="0">
                <a:solidFill>
                  <a:srgbClr val="FF0000"/>
                </a:solidFill>
              </a:rPr>
              <a:t>Audit and Accountability</a:t>
            </a:r>
            <a:endParaRPr lang="en-US" dirty="0" smtClean="0">
              <a:solidFill>
                <a:srgbClr val="FF0000"/>
              </a:solidFill>
            </a:endParaRPr>
          </a:p>
          <a:p>
            <a:pPr marL="386080" indent="-386080">
              <a:buFont typeface="Sans Serif Collection" panose="020B0502040504020204" charset="0"/>
              <a:buAutoNum type="arabicPeriod"/>
            </a:pPr>
            <a:r>
              <a:rPr lang="en-US" dirty="0" smtClean="0">
                <a:solidFill>
                  <a:srgbClr val="FF0000"/>
                </a:solidFill>
              </a:rPr>
              <a:t>Certification, Accreditation, and Security Assessments:</a:t>
            </a:r>
            <a:r>
              <a:rPr lang="en-US" dirty="0" smtClean="0"/>
              <a:t> Periodically assess the security controls in organizational</a:t>
            </a:r>
            <a:endParaRPr lang="en-US" dirty="0" smtClean="0"/>
          </a:p>
          <a:p>
            <a:pPr marL="386080" indent="-386080">
              <a:buFont typeface="Sans Serif Collection" panose="020B0502040504020204" charset="0"/>
              <a:buAutoNum type="arabicPeriod"/>
            </a:pPr>
            <a:r>
              <a:rPr lang="en-US" dirty="0" smtClean="0">
                <a:solidFill>
                  <a:srgbClr val="FF0000"/>
                </a:solidFill>
              </a:rPr>
              <a:t>Configuration Management: </a:t>
            </a:r>
            <a:r>
              <a:rPr lang="en-US" dirty="0" smtClean="0"/>
              <a:t>Establish and maintain baseline configurations and inventories</a:t>
            </a:r>
            <a:r>
              <a:rPr lang="en-US" dirty="0" smtClean="0"/>
              <a:t>.</a:t>
            </a:r>
            <a:endParaRPr lang="en-US" dirty="0" smtClean="0"/>
          </a:p>
          <a:p>
            <a:pPr marL="386080" indent="-386080">
              <a:buFont typeface="Sans Serif Collection" panose="020B0502040504020204" charset="0"/>
              <a:buAutoNum type="arabicPeriod" startAt="6"/>
            </a:pPr>
            <a:r>
              <a:rPr lang="en-US" dirty="0">
                <a:solidFill>
                  <a:srgbClr val="FF0000"/>
                </a:solidFill>
              </a:rPr>
              <a:t>Contingency Planning: </a:t>
            </a:r>
            <a:r>
              <a:rPr lang="en-US" dirty="0"/>
              <a:t>Establish, maintain, and implement plans for emergency response, backup operations, and post disaster recovery</a:t>
            </a:r>
            <a:endParaRPr lang="en-US" dirty="0"/>
          </a:p>
          <a:p>
            <a:pPr marL="386080" indent="-386080">
              <a:buFont typeface="Sans Serif Collection" panose="020B0502040504020204" charset="0"/>
              <a:buAutoNum type="arabicPeriod" startAt="6"/>
            </a:pPr>
            <a:r>
              <a:rPr lang="en-US" dirty="0">
                <a:solidFill>
                  <a:srgbClr val="FF0000"/>
                </a:solidFill>
              </a:rPr>
              <a:t>Identification and Authentication</a:t>
            </a:r>
            <a:endParaRPr lang="en-US" dirty="0">
              <a:solidFill>
                <a:srgbClr val="FF0000"/>
              </a:solidFill>
            </a:endParaRPr>
          </a:p>
          <a:p>
            <a:pPr marL="386080" indent="-386080">
              <a:buFont typeface="Sans Serif Collection" panose="020B0502040504020204" charset="0"/>
              <a:buAutoNum type="arabicPeriod" startAt="6"/>
            </a:pPr>
            <a:r>
              <a:rPr lang="en-US" dirty="0">
                <a:solidFill>
                  <a:srgbClr val="FF0000"/>
                </a:solidFill>
              </a:rPr>
              <a:t>Incident Response: </a:t>
            </a:r>
            <a:r>
              <a:rPr lang="en-US" dirty="0"/>
              <a:t>Adequate preparation, detection, analysis, containment, recovery, and user-response activities.</a:t>
            </a:r>
            <a:endParaRPr lang="en-US" dirty="0"/>
          </a:p>
          <a:p>
            <a:pPr marL="386080" indent="-386080">
              <a:buFont typeface="Sans Serif Collection" panose="020B0502040504020204" charset="0"/>
              <a:buAutoNum type="arabicPeriod" startAt="6"/>
            </a:pPr>
            <a:r>
              <a:rPr lang="en-US" dirty="0">
                <a:solidFill>
                  <a:srgbClr val="FF0000"/>
                </a:solidFill>
              </a:rPr>
              <a:t>Maintenance</a:t>
            </a:r>
            <a:endParaRPr lang="en-US" dirty="0">
              <a:solidFill>
                <a:srgbClr val="FF0000"/>
              </a:solidFill>
            </a:endParaRPr>
          </a:p>
          <a:p>
            <a:pPr marL="386080" indent="-386080">
              <a:buFont typeface="Sans Serif Collection" panose="020B0502040504020204" charset="0"/>
              <a:buAutoNum type="arabicPeriod" startAt="6"/>
            </a:pPr>
            <a:r>
              <a:rPr lang="en-US" dirty="0">
                <a:solidFill>
                  <a:srgbClr val="FF0000"/>
                </a:solidFill>
              </a:rPr>
              <a:t>Media Protection</a:t>
            </a:r>
            <a:endParaRPr lang="en-US" dirty="0">
              <a:solidFill>
                <a:srgbClr val="FF0000"/>
              </a:solidFill>
            </a:endParaRPr>
          </a:p>
          <a:p>
            <a:pPr marL="386080" indent="-386080">
              <a:buFont typeface="Sans Serif Collection" panose="020B0502040504020204" charset="0"/>
              <a:buAutoNum type="arabicPeriod" startAt="6"/>
            </a:pPr>
            <a:r>
              <a:rPr lang="en-US" dirty="0">
                <a:solidFill>
                  <a:srgbClr val="FF0000"/>
                </a:solidFill>
              </a:rPr>
              <a:t>Physical and Environmental Protection</a:t>
            </a:r>
            <a:endParaRPr lang="en-US" dirty="0">
              <a:solidFill>
                <a:srgbClr val="FF0000"/>
              </a:solidFill>
            </a:endParaRPr>
          </a:p>
          <a:p>
            <a:pPr marL="386080" indent="-386080">
              <a:buFont typeface="Sans Serif Collection" panose="020B0502040504020204" charset="0"/>
              <a:buAutoNum type="arabicPeriod" startAt="6"/>
            </a:pPr>
            <a:r>
              <a:rPr lang="en-US" dirty="0">
                <a:solidFill>
                  <a:srgbClr val="FF0000"/>
                </a:solidFill>
              </a:rPr>
              <a:t>Planning</a:t>
            </a:r>
            <a:endParaRPr lang="en-US" dirty="0">
              <a:solidFill>
                <a:srgbClr val="FF0000"/>
              </a:solidFill>
            </a:endParaRPr>
          </a:p>
          <a:p>
            <a:pPr marL="386080" indent="-386080">
              <a:buFont typeface="Sans Serif Collection" panose="020B0502040504020204" charset="0"/>
              <a:buAutoNum type="arabicPeriod" startAt="6"/>
            </a:pPr>
            <a:r>
              <a:rPr lang="en-US" dirty="0">
                <a:solidFill>
                  <a:srgbClr val="FF0000"/>
                </a:solidFill>
              </a:rPr>
              <a:t>Personnel Security: </a:t>
            </a:r>
            <a:r>
              <a:rPr lang="en-US" dirty="0" err="1" smtClean="0"/>
              <a:t>Trustworthyness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FIPS 200</a:t>
            </a:r>
            <a:endParaRPr lang="en-US" dirty="0"/>
          </a:p>
        </p:txBody>
      </p:sp>
      <p:sp>
        <p:nvSpPr>
          <p:cNvPr id="3" name="Content Placeholder 2"/>
          <p:cNvSpPr>
            <a:spLocks noGrp="1"/>
          </p:cNvSpPr>
          <p:nvPr>
            <p:ph idx="1"/>
          </p:nvPr>
        </p:nvSpPr>
        <p:spPr/>
        <p:txBody>
          <a:bodyPr/>
          <a:lstStyle/>
          <a:p>
            <a:pPr marL="386080" indent="-386080">
              <a:buFont typeface="Sans Serif Collection" panose="020B0502040504020204" charset="0"/>
              <a:buAutoNum type="arabicPeriod" startAt="14"/>
            </a:pPr>
            <a:r>
              <a:rPr lang="en-US" dirty="0" smtClean="0">
                <a:solidFill>
                  <a:srgbClr val="FF0000"/>
                </a:solidFill>
              </a:rPr>
              <a:t>Risk Assessment</a:t>
            </a:r>
            <a:endParaRPr lang="en-US" dirty="0" smtClean="0">
              <a:solidFill>
                <a:srgbClr val="FF0000"/>
              </a:solidFill>
            </a:endParaRPr>
          </a:p>
          <a:p>
            <a:pPr marL="386080" indent="-386080">
              <a:buFont typeface="Sans Serif Collection" panose="020B0502040504020204" charset="0"/>
              <a:buAutoNum type="arabicPeriod" startAt="14"/>
            </a:pPr>
            <a:r>
              <a:rPr lang="en-US" dirty="0" smtClean="0">
                <a:solidFill>
                  <a:srgbClr val="FF0000"/>
                </a:solidFill>
              </a:rPr>
              <a:t>Systems and Services Acquisition</a:t>
            </a:r>
            <a:endParaRPr lang="en-US" dirty="0" smtClean="0">
              <a:solidFill>
                <a:srgbClr val="FF0000"/>
              </a:solidFill>
            </a:endParaRPr>
          </a:p>
          <a:p>
            <a:pPr marL="386080" indent="-386080">
              <a:buFont typeface="Sans Serif Collection" panose="020B0502040504020204" charset="0"/>
              <a:buAutoNum type="arabicPeriod" startAt="14"/>
            </a:pPr>
            <a:r>
              <a:rPr lang="en-US" dirty="0" smtClean="0">
                <a:solidFill>
                  <a:srgbClr val="FF0000"/>
                </a:solidFill>
              </a:rPr>
              <a:t>System and Communications Protection</a:t>
            </a:r>
            <a:endParaRPr lang="en-US" dirty="0" smtClean="0">
              <a:solidFill>
                <a:srgbClr val="FF0000"/>
              </a:solidFill>
            </a:endParaRPr>
          </a:p>
          <a:p>
            <a:pPr marL="386080" indent="-386080">
              <a:buFont typeface="Sans Serif Collection" panose="020B0502040504020204" charset="0"/>
              <a:buAutoNum type="arabicPeriod" startAt="14"/>
            </a:pPr>
            <a:r>
              <a:rPr lang="en-US" dirty="0" smtClean="0">
                <a:solidFill>
                  <a:srgbClr val="FF0000"/>
                </a:solidFill>
              </a:rPr>
              <a:t>System and Information Integrity</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SECURITY DESIGN PRINCIPLES</a:t>
            </a:r>
            <a:endParaRPr lang="en-US" dirty="0"/>
          </a:p>
        </p:txBody>
      </p:sp>
      <p:sp>
        <p:nvSpPr>
          <p:cNvPr id="3" name="Content Placeholder 2"/>
          <p:cNvSpPr>
            <a:spLocks noGrp="1"/>
          </p:cNvSpPr>
          <p:nvPr>
            <p:ph idx="1"/>
          </p:nvPr>
        </p:nvSpPr>
        <p:spPr/>
        <p:txBody>
          <a:bodyPr>
            <a:noAutofit/>
          </a:bodyPr>
          <a:lstStyle/>
          <a:p>
            <a:r>
              <a:rPr lang="en-US" sz="1400" dirty="0" smtClean="0"/>
              <a:t>US-National Centers of Academic Excellence [NCAE13</a:t>
            </a:r>
            <a:r>
              <a:rPr lang="en-US" sz="1400" dirty="0" smtClean="0"/>
              <a:t>]:</a:t>
            </a:r>
            <a:endParaRPr lang="en-US" sz="1400" dirty="0" smtClean="0"/>
          </a:p>
          <a:p>
            <a:pPr marL="615950" lvl="1" indent="0">
              <a:buNone/>
            </a:pPr>
            <a:r>
              <a:rPr lang="en-US" sz="1400" dirty="0" smtClean="0"/>
              <a:t>Economy of </a:t>
            </a:r>
            <a:r>
              <a:rPr lang="en-US" sz="1400" dirty="0"/>
              <a:t>mechanism		Least common </a:t>
            </a:r>
            <a:r>
              <a:rPr lang="en-US" sz="1400" dirty="0" smtClean="0"/>
              <a:t>mechanism</a:t>
            </a:r>
            <a:endParaRPr lang="en-US" sz="1400" dirty="0" smtClean="0"/>
          </a:p>
          <a:p>
            <a:pPr marL="615950" lvl="1" indent="0">
              <a:buNone/>
            </a:pPr>
            <a:r>
              <a:rPr lang="en-US" sz="1400" dirty="0"/>
              <a:t>Fail-safe defaults			Psychological </a:t>
            </a:r>
            <a:r>
              <a:rPr lang="en-US" sz="1400" dirty="0" smtClean="0"/>
              <a:t>acceptability</a:t>
            </a:r>
            <a:endParaRPr lang="en-US" sz="1400" dirty="0" smtClean="0"/>
          </a:p>
          <a:p>
            <a:pPr marL="615950" lvl="1" indent="0">
              <a:buNone/>
            </a:pPr>
            <a:r>
              <a:rPr lang="en-US" sz="1400" dirty="0" smtClean="0"/>
              <a:t>Complete </a:t>
            </a:r>
            <a:r>
              <a:rPr lang="en-US" sz="1400" dirty="0"/>
              <a:t>mediation			</a:t>
            </a:r>
            <a:r>
              <a:rPr lang="en-US" sz="1400" dirty="0" smtClean="0"/>
              <a:t>Isolation</a:t>
            </a:r>
            <a:endParaRPr lang="en-US" sz="1400" dirty="0" smtClean="0"/>
          </a:p>
          <a:p>
            <a:pPr marL="615950" lvl="1" indent="0">
              <a:buNone/>
            </a:pPr>
            <a:r>
              <a:rPr lang="en-US" sz="1400" dirty="0" smtClean="0"/>
              <a:t>Open </a:t>
            </a:r>
            <a:r>
              <a:rPr lang="en-US" sz="1400" dirty="0"/>
              <a:t>design			</a:t>
            </a:r>
            <a:r>
              <a:rPr lang="en-US" sz="1400" dirty="0" smtClean="0"/>
              <a:t>	Encapsulation</a:t>
            </a:r>
            <a:endParaRPr lang="en-US" sz="1400" dirty="0"/>
          </a:p>
          <a:p>
            <a:pPr marL="615950" lvl="1" indent="0">
              <a:buNone/>
            </a:pPr>
            <a:r>
              <a:rPr lang="en-US" sz="1400" dirty="0" smtClean="0"/>
              <a:t>Separation </a:t>
            </a:r>
            <a:r>
              <a:rPr lang="en-US" sz="1400" dirty="0" smtClean="0"/>
              <a:t>of </a:t>
            </a:r>
            <a:r>
              <a:rPr lang="en-US" sz="1400" dirty="0"/>
              <a:t>privilege			Modularity</a:t>
            </a:r>
            <a:endParaRPr lang="en-US" sz="1400" dirty="0"/>
          </a:p>
          <a:p>
            <a:pPr marL="615950" lvl="1" indent="0">
              <a:buNone/>
            </a:pPr>
            <a:r>
              <a:rPr lang="en-US" sz="1400" dirty="0"/>
              <a:t>Least privilege			Layering</a:t>
            </a:r>
            <a:endParaRPr lang="en-US" sz="1400" dirty="0"/>
          </a:p>
          <a:p>
            <a:pPr marL="615950" lvl="1" indent="0">
              <a:buNone/>
            </a:pPr>
            <a:r>
              <a:rPr lang="en-US" sz="1400" dirty="0" smtClean="0"/>
              <a:t>Least </a:t>
            </a:r>
            <a:r>
              <a:rPr lang="en-US" sz="1400" dirty="0" smtClean="0"/>
              <a:t>astonishment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ACKNOWLEDGMENT</a:t>
            </a:r>
            <a:endParaRPr lang="en-US" dirty="0"/>
          </a:p>
        </p:txBody>
      </p:sp>
      <p:sp>
        <p:nvSpPr>
          <p:cNvPr id="3" name="Text Placeholder 2"/>
          <p:cNvSpPr>
            <a:spLocks noGrp="1"/>
          </p:cNvSpPr>
          <p:nvPr>
            <p:ph type="body" idx="1"/>
          </p:nvPr>
        </p:nvSpPr>
        <p:spPr/>
        <p:txBody>
          <a:bodyPr/>
          <a:lstStyle/>
          <a:p>
            <a:r>
              <a:rPr lang="en-US" dirty="0" smtClean="0"/>
              <a:t>The content is provided by Dr. Nadeem </a:t>
            </a:r>
            <a:r>
              <a:rPr lang="en-US" dirty="0" err="1" smtClean="0"/>
              <a:t>Kafi</a:t>
            </a:r>
            <a:r>
              <a:rPr lang="en-US" dirty="0" smtClean="0"/>
              <a:t>, who is also the coordinator of this course.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SECURITY STRATEGY</a:t>
            </a:r>
            <a:endParaRPr lang="en-US" dirty="0"/>
          </a:p>
        </p:txBody>
      </p:sp>
      <p:sp>
        <p:nvSpPr>
          <p:cNvPr id="3" name="Content Placeholder 2"/>
          <p:cNvSpPr>
            <a:spLocks noGrp="1"/>
          </p:cNvSpPr>
          <p:nvPr>
            <p:ph idx="1"/>
          </p:nvPr>
        </p:nvSpPr>
        <p:spPr/>
        <p:txBody>
          <a:bodyPr/>
          <a:lstStyle/>
          <a:p>
            <a:r>
              <a:rPr lang="en-US" b="1" dirty="0"/>
              <a:t>Specification/policy: </a:t>
            </a:r>
            <a:r>
              <a:rPr lang="en-US" dirty="0"/>
              <a:t>What is the security scheme supposed to do?</a:t>
            </a:r>
            <a:endParaRPr lang="en-US" dirty="0"/>
          </a:p>
          <a:p>
            <a:endParaRPr lang="en-US" b="1" dirty="0" smtClean="0"/>
          </a:p>
          <a:p>
            <a:r>
              <a:rPr lang="en-US" b="1" dirty="0" smtClean="0"/>
              <a:t>Implementation/mechanisms</a:t>
            </a:r>
            <a:r>
              <a:rPr lang="en-US" b="1" dirty="0"/>
              <a:t>: </a:t>
            </a:r>
            <a:r>
              <a:rPr lang="en-US" dirty="0"/>
              <a:t>How does it do it?</a:t>
            </a:r>
            <a:endParaRPr lang="en-US" dirty="0"/>
          </a:p>
          <a:p>
            <a:endParaRPr lang="en-US" b="1" dirty="0" smtClean="0"/>
          </a:p>
          <a:p>
            <a:r>
              <a:rPr lang="en-US" b="1" dirty="0" smtClean="0"/>
              <a:t>Correctness/assurance</a:t>
            </a:r>
            <a:r>
              <a:rPr lang="en-US" b="1" dirty="0"/>
              <a:t>: </a:t>
            </a:r>
            <a:r>
              <a:rPr lang="en-US" dirty="0"/>
              <a:t>Does it really work</a:t>
            </a:r>
            <a:r>
              <a:rPr lang="en-US" dirty="0" smtClean="0"/>
              <a:t>?</a:t>
            </a:r>
            <a:endParaRPr lang="en-US" dirty="0" smtClean="0"/>
          </a:p>
          <a:p>
            <a:endParaRPr lang="en-US" dirty="0"/>
          </a:p>
          <a:p>
            <a:r>
              <a:rPr lang="en-US" dirty="0" smtClean="0"/>
              <a:t>In Security </a:t>
            </a:r>
            <a:r>
              <a:rPr lang="en-US" dirty="0"/>
              <a:t>policy</a:t>
            </a:r>
            <a:r>
              <a:rPr lang="en-US" dirty="0" smtClean="0"/>
              <a:t>, we must consider:</a:t>
            </a:r>
            <a:endParaRPr lang="en-US" dirty="0" smtClean="0"/>
          </a:p>
          <a:p>
            <a:pPr lvl="1"/>
            <a:r>
              <a:rPr lang="en-US" dirty="0"/>
              <a:t>The value of the assets being protected</a:t>
            </a:r>
            <a:endParaRPr lang="en-US" dirty="0"/>
          </a:p>
          <a:p>
            <a:pPr lvl="1"/>
            <a:r>
              <a:rPr lang="en-US" dirty="0" smtClean="0"/>
              <a:t>The </a:t>
            </a:r>
            <a:r>
              <a:rPr lang="en-US" dirty="0"/>
              <a:t>vulnerabilities of the system</a:t>
            </a:r>
            <a:endParaRPr lang="en-US" dirty="0"/>
          </a:p>
          <a:p>
            <a:pPr lvl="1"/>
            <a:r>
              <a:rPr lang="en-US" dirty="0" smtClean="0"/>
              <a:t>Potential </a:t>
            </a:r>
            <a:r>
              <a:rPr lang="en-US" dirty="0"/>
              <a:t>threats </a:t>
            </a:r>
            <a:r>
              <a:rPr lang="en-US" dirty="0" smtClean="0"/>
              <a:t>and </a:t>
            </a:r>
            <a:r>
              <a:rPr lang="en-US" dirty="0"/>
              <a:t>the likelihood of </a:t>
            </a:r>
            <a:r>
              <a:rPr lang="en-US" dirty="0" smtClean="0"/>
              <a:t>attacks</a:t>
            </a:r>
            <a:endParaRPr lang="en-US" dirty="0" smtClean="0"/>
          </a:p>
          <a:p>
            <a:pPr lvl="1"/>
            <a:r>
              <a:rPr lang="en-US" dirty="0"/>
              <a:t>Ease of use versus </a:t>
            </a:r>
            <a:r>
              <a:rPr lang="en-US" dirty="0" smtClean="0"/>
              <a:t>security</a:t>
            </a:r>
            <a:endParaRPr lang="en-US" dirty="0"/>
          </a:p>
          <a:p>
            <a:pPr lvl="1"/>
            <a:r>
              <a:rPr lang="en-US" dirty="0"/>
              <a:t>Cost of security versus cost of failure and recovery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Implementation</a:t>
            </a:r>
            <a:endParaRPr lang="en-US" dirty="0"/>
          </a:p>
        </p:txBody>
      </p:sp>
      <p:sp>
        <p:nvSpPr>
          <p:cNvPr id="3" name="Content Placeholder 2"/>
          <p:cNvSpPr>
            <a:spLocks noGrp="1"/>
          </p:cNvSpPr>
          <p:nvPr>
            <p:ph idx="1"/>
          </p:nvPr>
        </p:nvSpPr>
        <p:spPr>
          <a:xfrm>
            <a:off x="311700" y="1123900"/>
            <a:ext cx="8520600" cy="3416400"/>
          </a:xfrm>
        </p:spPr>
        <p:txBody>
          <a:bodyPr/>
          <a:lstStyle/>
          <a:p>
            <a:r>
              <a:rPr lang="en-US" b="1" dirty="0" smtClean="0"/>
              <a:t>Prevention</a:t>
            </a:r>
            <a:endParaRPr lang="en-US" b="1" dirty="0" smtClean="0"/>
          </a:p>
          <a:p>
            <a:endParaRPr lang="en-US" b="1" dirty="0" smtClean="0"/>
          </a:p>
          <a:p>
            <a:r>
              <a:rPr lang="en-US" b="1" dirty="0" smtClean="0"/>
              <a:t>Detection</a:t>
            </a:r>
            <a:endParaRPr lang="en-US" b="1" dirty="0" smtClean="0"/>
          </a:p>
          <a:p>
            <a:endParaRPr lang="en-US" b="1" dirty="0" smtClean="0"/>
          </a:p>
          <a:p>
            <a:r>
              <a:rPr lang="en-US" b="1" dirty="0" smtClean="0"/>
              <a:t>Response</a:t>
            </a:r>
            <a:endParaRPr lang="en-US" b="1" dirty="0" smtClean="0"/>
          </a:p>
          <a:p>
            <a:endParaRPr lang="en-US" b="1" dirty="0" smtClean="0"/>
          </a:p>
          <a:p>
            <a:r>
              <a:rPr lang="en-US" b="1" dirty="0" smtClean="0"/>
              <a:t>Recovery</a:t>
            </a:r>
            <a:endParaRPr lang="en-US" b="1" dirty="0" smtClean="0"/>
          </a:p>
          <a:p>
            <a:endParaRPr lang="en-US" b="1" dirty="0"/>
          </a:p>
          <a:p>
            <a:r>
              <a:rPr lang="en-US" b="1" dirty="0" smtClean="0"/>
              <a:t>STANDARDS:</a:t>
            </a:r>
            <a:endParaRPr lang="en-US" b="1" dirty="0" smtClean="0"/>
          </a:p>
          <a:p>
            <a:pPr lvl="1"/>
            <a:r>
              <a:rPr lang="en-US" b="1" dirty="0"/>
              <a:t>National Institute of Standards and </a:t>
            </a:r>
            <a:r>
              <a:rPr lang="en-US" b="1" dirty="0" smtClean="0"/>
              <a:t>Technology</a:t>
            </a:r>
            <a:r>
              <a:rPr lang="en-US" b="1" dirty="0"/>
              <a:t> </a:t>
            </a:r>
            <a:r>
              <a:rPr lang="en-US" b="1" dirty="0" smtClean="0"/>
              <a:t>(NIST)</a:t>
            </a:r>
            <a:endParaRPr lang="en-US" b="1" dirty="0" smtClean="0"/>
          </a:p>
          <a:p>
            <a:pPr lvl="1"/>
            <a:r>
              <a:rPr lang="en-US" b="1" dirty="0"/>
              <a:t>Internet </a:t>
            </a:r>
            <a:r>
              <a:rPr lang="en-US" b="1" dirty="0" smtClean="0"/>
              <a:t>Society (ISOC)</a:t>
            </a:r>
            <a:endParaRPr lang="en-US" b="1" dirty="0" smtClean="0"/>
          </a:p>
          <a:p>
            <a:pPr lvl="1"/>
            <a:r>
              <a:rPr lang="en-US" b="1" dirty="0"/>
              <a:t>International Telecommunication Union (ITU</a:t>
            </a:r>
            <a:r>
              <a:rPr lang="en-US" b="1" dirty="0" smtClean="0"/>
              <a:t>)</a:t>
            </a:r>
            <a:endParaRPr lang="en-US" b="1" dirty="0" smtClean="0"/>
          </a:p>
          <a:p>
            <a:pPr lvl="1"/>
            <a:r>
              <a:rPr lang="en-US" b="1" dirty="0"/>
              <a:t>International Organization for Standardization (ISO)</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 AND ATTACK TREES</a:t>
            </a:r>
            <a:endParaRPr lang="en-US" dirty="0"/>
          </a:p>
        </p:txBody>
      </p:sp>
      <p:sp>
        <p:nvSpPr>
          <p:cNvPr id="3" name="Content Placeholder 2"/>
          <p:cNvSpPr>
            <a:spLocks noGrp="1"/>
          </p:cNvSpPr>
          <p:nvPr>
            <p:ph idx="1"/>
          </p:nvPr>
        </p:nvSpPr>
        <p:spPr/>
        <p:txBody>
          <a:bodyPr>
            <a:normAutofit/>
          </a:bodyPr>
          <a:lstStyle/>
          <a:p>
            <a:r>
              <a:rPr lang="en-US" dirty="0" smtClean="0"/>
              <a:t>Two concepts that are useful in evaluating and classifying threats:</a:t>
            </a:r>
            <a:endParaRPr lang="en-US" dirty="0" smtClean="0"/>
          </a:p>
          <a:p>
            <a:pPr lvl="1"/>
            <a:r>
              <a:rPr lang="en-US" dirty="0" smtClean="0"/>
              <a:t>Attack surfaces and </a:t>
            </a:r>
            <a:endParaRPr lang="en-US" dirty="0" smtClean="0"/>
          </a:p>
          <a:p>
            <a:pPr lvl="1"/>
            <a:r>
              <a:rPr lang="en-US" dirty="0" smtClean="0"/>
              <a:t>Attack trees.</a:t>
            </a:r>
            <a:endParaRPr lang="en-US" dirty="0" smtClean="0"/>
          </a:p>
          <a:p>
            <a:pPr marL="342900" lvl="1" indent="0">
              <a:buNone/>
            </a:pPr>
            <a:endParaRPr lang="en-US" b="1" dirty="0" smtClean="0">
              <a:solidFill>
                <a:srgbClr val="FF0000"/>
              </a:solidFill>
            </a:endParaRPr>
          </a:p>
          <a:p>
            <a:pPr marL="342900" lvl="1" indent="0">
              <a:buNone/>
            </a:pPr>
            <a:r>
              <a:rPr lang="en-US" b="1" dirty="0" smtClean="0">
                <a:solidFill>
                  <a:srgbClr val="FF0000"/>
                </a:solidFill>
              </a:rPr>
              <a:t>Attack Surfaces: </a:t>
            </a:r>
            <a:r>
              <a:rPr lang="en-US" dirty="0" smtClean="0"/>
              <a:t>Reachable and exploitable vulnerabilities/weaknesses in a system.</a:t>
            </a:r>
            <a:endParaRPr lang="en-US" dirty="0" smtClean="0"/>
          </a:p>
          <a:p>
            <a:pPr marL="342900" lvl="1" indent="0">
              <a:buNone/>
            </a:pPr>
            <a:r>
              <a:rPr lang="en-US" b="1" dirty="0" smtClean="0">
                <a:solidFill>
                  <a:srgbClr val="FF0000"/>
                </a:solidFill>
              </a:rPr>
              <a:t>Attack tree: </a:t>
            </a:r>
            <a:r>
              <a:rPr lang="en-US" dirty="0" smtClean="0"/>
              <a:t>Is a branching, hierarchical data structure that represents a set of</a:t>
            </a:r>
            <a:endParaRPr lang="en-US" dirty="0" smtClean="0"/>
          </a:p>
          <a:p>
            <a:pPr marL="342900" lvl="1" indent="0">
              <a:buNone/>
            </a:pPr>
            <a:r>
              <a:rPr lang="en-US" dirty="0" smtClean="0"/>
              <a:t>potential techniques for exploiting security vulnerabilities.</a:t>
            </a:r>
            <a:endParaRPr lang="en-US" dirty="0" smtClean="0"/>
          </a:p>
          <a:p>
            <a:pPr marL="342900" lvl="1" indent="0">
              <a:buNone/>
            </a:pP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Attack Surfaces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Network attack surface: </a:t>
            </a:r>
            <a:r>
              <a:rPr lang="en-US" dirty="0" smtClean="0"/>
              <a:t>This category refers to vulnerabilities over an enterprise network, wide-area network, or the Internet. Included in this category are net-work protocol vulnerabilities, such as those used for a denial-of-service attack, disruption of communications links, and various forms of intruder attacks.</a:t>
            </a:r>
            <a:endParaRPr lang="en-US" dirty="0" smtClean="0"/>
          </a:p>
          <a:p>
            <a:endParaRPr lang="en-US" dirty="0" smtClean="0"/>
          </a:p>
          <a:p>
            <a:r>
              <a:rPr lang="en-US" dirty="0" smtClean="0">
                <a:solidFill>
                  <a:srgbClr val="FF0000"/>
                </a:solidFill>
              </a:rPr>
              <a:t>Software attack surface:</a:t>
            </a:r>
            <a:r>
              <a:rPr lang="en-US" dirty="0" smtClean="0"/>
              <a:t> This refers to vulnerabilities in application, utility, or operating system code. A particular focus in this category is Web server software.</a:t>
            </a:r>
            <a:endParaRPr lang="en-US" dirty="0" smtClean="0"/>
          </a:p>
          <a:p>
            <a:endParaRPr lang="en-US" dirty="0" smtClean="0"/>
          </a:p>
          <a:p>
            <a:r>
              <a:rPr lang="en-US" dirty="0" smtClean="0">
                <a:solidFill>
                  <a:srgbClr val="FF0000"/>
                </a:solidFill>
              </a:rPr>
              <a:t>Human attack surface: </a:t>
            </a:r>
            <a:r>
              <a:rPr lang="en-US" dirty="0" smtClean="0"/>
              <a:t>This category refers to vulnerabilities created by person-</a:t>
            </a:r>
            <a:r>
              <a:rPr lang="en-US" dirty="0" err="1" smtClean="0"/>
              <a:t>nel</a:t>
            </a:r>
            <a:r>
              <a:rPr lang="en-US" dirty="0" smtClean="0"/>
              <a:t> or outsiders, such as social engineering, human error, and trusted insiders.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lstStyle/>
          <a:p>
            <a:pPr lvl="1"/>
            <a:r>
              <a:rPr lang="en-US" dirty="0" smtClean="0">
                <a:solidFill>
                  <a:srgbClr val="FF0000"/>
                </a:solidFill>
              </a:rPr>
              <a:t>Open ports </a:t>
            </a:r>
            <a:r>
              <a:rPr lang="en-US" dirty="0" smtClean="0"/>
              <a:t>on outward facing Web and other servers, and code listening </a:t>
            </a:r>
            <a:r>
              <a:rPr lang="en-US" dirty="0" smtClean="0"/>
              <a:t>on those </a:t>
            </a:r>
            <a:r>
              <a:rPr lang="en-US" dirty="0" smtClean="0"/>
              <a:t>ports</a:t>
            </a:r>
            <a:endParaRPr lang="en-US" dirty="0" smtClean="0"/>
          </a:p>
          <a:p>
            <a:pPr lvl="1"/>
            <a:r>
              <a:rPr lang="en-US" dirty="0" smtClean="0">
                <a:solidFill>
                  <a:srgbClr val="FF0000"/>
                </a:solidFill>
              </a:rPr>
              <a:t>Services</a:t>
            </a:r>
            <a:r>
              <a:rPr lang="en-US" dirty="0" smtClean="0"/>
              <a:t> available on the inside of a firewall</a:t>
            </a:r>
            <a:endParaRPr lang="en-US" dirty="0" smtClean="0"/>
          </a:p>
          <a:p>
            <a:pPr lvl="1"/>
            <a:r>
              <a:rPr lang="en-US" dirty="0" smtClean="0">
                <a:solidFill>
                  <a:srgbClr val="FF0000"/>
                </a:solidFill>
              </a:rPr>
              <a:t>Code</a:t>
            </a:r>
            <a:r>
              <a:rPr lang="en-US" dirty="0" smtClean="0"/>
              <a:t> that processes incoming data, e-mail, XML, office documents, </a:t>
            </a:r>
            <a:r>
              <a:rPr lang="en-US" dirty="0" smtClean="0"/>
              <a:t>and industry-specific </a:t>
            </a:r>
            <a:r>
              <a:rPr lang="en-US" dirty="0" smtClean="0"/>
              <a:t>custom data exchange formats </a:t>
            </a:r>
            <a:endParaRPr lang="en-US" dirty="0" smtClean="0"/>
          </a:p>
          <a:p>
            <a:pPr lvl="1"/>
            <a:r>
              <a:rPr lang="en-US" dirty="0" smtClean="0">
                <a:solidFill>
                  <a:srgbClr val="FF0000"/>
                </a:solidFill>
              </a:rPr>
              <a:t>Interfaces</a:t>
            </a:r>
            <a:r>
              <a:rPr lang="en-US" dirty="0" smtClean="0"/>
              <a:t>, </a:t>
            </a:r>
            <a:r>
              <a:rPr lang="en-US" dirty="0" smtClean="0">
                <a:solidFill>
                  <a:srgbClr val="FF0000"/>
                </a:solidFill>
              </a:rPr>
              <a:t>SQL</a:t>
            </a:r>
            <a:r>
              <a:rPr lang="en-US" dirty="0" smtClean="0"/>
              <a:t>, and </a:t>
            </a:r>
            <a:r>
              <a:rPr lang="en-US" dirty="0" smtClean="0">
                <a:solidFill>
                  <a:srgbClr val="FF0000"/>
                </a:solidFill>
              </a:rPr>
              <a:t>web forms</a:t>
            </a:r>
            <a:endParaRPr lang="en-US" dirty="0" smtClean="0">
              <a:solidFill>
                <a:srgbClr val="FF0000"/>
              </a:solidFill>
            </a:endParaRPr>
          </a:p>
          <a:p>
            <a:pPr lvl="1"/>
            <a:r>
              <a:rPr lang="en-US" dirty="0" smtClean="0"/>
              <a:t>An </a:t>
            </a:r>
            <a:r>
              <a:rPr lang="en-US" dirty="0" smtClean="0">
                <a:solidFill>
                  <a:srgbClr val="FF0000"/>
                </a:solidFill>
              </a:rPr>
              <a:t>employee</a:t>
            </a:r>
            <a:r>
              <a:rPr lang="en-US" dirty="0" smtClean="0"/>
              <a:t> with access to sensitive information vulnerable to a social engineering attack</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Attack Trees</a:t>
            </a:r>
            <a:endParaRPr lang="en-US" dirty="0"/>
          </a:p>
        </p:txBody>
      </p:sp>
      <p:sp>
        <p:nvSpPr>
          <p:cNvPr id="3" name="Text Placeholder 2"/>
          <p:cNvSpPr>
            <a:spLocks noGrp="1"/>
          </p:cNvSpPr>
          <p:nvPr>
            <p:ph type="body" idx="1"/>
          </p:nvPr>
        </p:nvSpPr>
        <p:spPr>
          <a:xfrm>
            <a:off x="939525" y="1476375"/>
            <a:ext cx="6597132" cy="3048000"/>
          </a:xfrm>
        </p:spPr>
        <p:txBody>
          <a:bodyPr/>
          <a:lstStyle/>
          <a:p>
            <a:r>
              <a:rPr lang="en-US" dirty="0"/>
              <a:t>An attack tree is a branching, hierarchical data structure that represents a set </a:t>
            </a:r>
            <a:r>
              <a:rPr lang="en-US" dirty="0" smtClean="0"/>
              <a:t>of potential </a:t>
            </a:r>
            <a:r>
              <a:rPr lang="en-US" dirty="0"/>
              <a:t>techniques for exploiting security </a:t>
            </a:r>
            <a:r>
              <a:rPr lang="en-US" dirty="0" smtClean="0"/>
              <a:t>vulnerabilities</a:t>
            </a:r>
            <a:endParaRPr lang="en-US" dirty="0" smtClean="0"/>
          </a:p>
          <a:p>
            <a:endParaRPr lang="en-US" dirty="0" smtClean="0"/>
          </a:p>
          <a:p>
            <a:r>
              <a:rPr lang="en-US" dirty="0"/>
              <a:t>The security incident that is the goal of the attack is represented as </a:t>
            </a:r>
            <a:r>
              <a:rPr lang="en-US" dirty="0" smtClean="0"/>
              <a:t>the root </a:t>
            </a:r>
            <a:r>
              <a:rPr lang="en-US" dirty="0"/>
              <a:t>node of the tree, and the ways by which an attacker could reach that goal </a:t>
            </a:r>
            <a:r>
              <a:rPr lang="en-US" dirty="0" smtClean="0"/>
              <a:t>are iteratively </a:t>
            </a:r>
            <a:r>
              <a:rPr lang="en-US" dirty="0"/>
              <a:t>and incrementally represented as branches and </a:t>
            </a:r>
            <a:r>
              <a:rPr lang="en-US" dirty="0" smtClean="0"/>
              <a:t>sub-nodes </a:t>
            </a:r>
            <a:r>
              <a:rPr lang="en-US" dirty="0"/>
              <a:t>of the tree</a:t>
            </a:r>
            <a:r>
              <a:rPr lang="en-US" dirty="0" smtClean="0"/>
              <a:t>.</a:t>
            </a:r>
            <a:endParaRPr lang="en-US" dirty="0" smtClean="0"/>
          </a:p>
          <a:p>
            <a:endParaRPr lang="en-US" dirty="0" smtClean="0"/>
          </a:p>
          <a:p>
            <a:r>
              <a:rPr lang="en-US" dirty="0" smtClean="0"/>
              <a:t>Each </a:t>
            </a:r>
            <a:r>
              <a:rPr lang="en-US" dirty="0" err="1" smtClean="0"/>
              <a:t>subnode</a:t>
            </a:r>
            <a:r>
              <a:rPr lang="en-US" dirty="0" smtClean="0"/>
              <a:t> </a:t>
            </a:r>
            <a:r>
              <a:rPr lang="en-US" dirty="0"/>
              <a:t>defines a </a:t>
            </a:r>
            <a:r>
              <a:rPr lang="en-US" dirty="0" err="1"/>
              <a:t>subgoal</a:t>
            </a:r>
            <a:r>
              <a:rPr lang="en-US" dirty="0"/>
              <a:t>, and each </a:t>
            </a:r>
            <a:r>
              <a:rPr lang="en-US" dirty="0" err="1"/>
              <a:t>subgoal</a:t>
            </a:r>
            <a:r>
              <a:rPr lang="en-US" dirty="0"/>
              <a:t> may have its own set of further </a:t>
            </a:r>
            <a:r>
              <a:rPr lang="en-US" dirty="0" err="1" smtClean="0"/>
              <a:t>subgoals</a:t>
            </a:r>
            <a:r>
              <a:rPr lang="en-US" dirty="0" smtClean="0"/>
              <a:t>, and </a:t>
            </a:r>
            <a:r>
              <a:rPr lang="en-US" dirty="0"/>
              <a:t>so on</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OUTLINE </a:t>
            </a:r>
            <a:endParaRPr lang="en-US" dirty="0"/>
          </a:p>
        </p:txBody>
      </p:sp>
      <p:sp>
        <p:nvSpPr>
          <p:cNvPr id="3" name="Text Placeholder 2"/>
          <p:cNvSpPr>
            <a:spLocks noGrp="1"/>
          </p:cNvSpPr>
          <p:nvPr>
            <p:ph type="body" idx="1"/>
          </p:nvPr>
        </p:nvSpPr>
        <p:spPr/>
        <p:txBody>
          <a:bodyPr/>
          <a:lstStyle/>
          <a:p>
            <a:r>
              <a:rPr lang="en-US" sz="1200" dirty="0"/>
              <a:t>Information Security </a:t>
            </a:r>
            <a:r>
              <a:rPr lang="en-US" sz="1200" dirty="0" smtClean="0"/>
              <a:t>Foundations</a:t>
            </a:r>
            <a:r>
              <a:rPr lang="en-US" sz="1200" dirty="0"/>
              <a:t>: </a:t>
            </a:r>
            <a:r>
              <a:rPr lang="en-US" sz="1200" dirty="0" smtClean="0"/>
              <a:t>Concepts</a:t>
            </a:r>
            <a:endParaRPr lang="en-US" sz="1200" dirty="0" smtClean="0"/>
          </a:p>
          <a:p>
            <a:r>
              <a:rPr lang="en-US" sz="1200" dirty="0" smtClean="0"/>
              <a:t>Cryptographic Tools</a:t>
            </a:r>
            <a:endParaRPr lang="en-US" sz="1200" dirty="0" smtClean="0"/>
          </a:p>
          <a:p>
            <a:r>
              <a:rPr lang="en-US" sz="1200" dirty="0"/>
              <a:t>User </a:t>
            </a:r>
            <a:r>
              <a:rPr lang="en-US" sz="1200" dirty="0" smtClean="0"/>
              <a:t>Authentication</a:t>
            </a:r>
            <a:endParaRPr lang="en-US" sz="1200" dirty="0" smtClean="0"/>
          </a:p>
          <a:p>
            <a:r>
              <a:rPr lang="en-US" sz="1200" dirty="0"/>
              <a:t>Access </a:t>
            </a:r>
            <a:r>
              <a:rPr lang="en-US" sz="1200" dirty="0" smtClean="0"/>
              <a:t>Control</a:t>
            </a:r>
            <a:endParaRPr lang="en-US" sz="1200" dirty="0" smtClean="0"/>
          </a:p>
          <a:p>
            <a:r>
              <a:rPr lang="en-US" sz="1200" dirty="0"/>
              <a:t>IT Security </a:t>
            </a:r>
            <a:r>
              <a:rPr lang="en-US" sz="1200" dirty="0" smtClean="0"/>
              <a:t>Management</a:t>
            </a:r>
            <a:endParaRPr lang="en-US" sz="1200" dirty="0" smtClean="0"/>
          </a:p>
          <a:p>
            <a:r>
              <a:rPr lang="en-US" sz="1200" dirty="0" smtClean="0"/>
              <a:t>Risk Assessment</a:t>
            </a:r>
            <a:endParaRPr lang="en-US" sz="1200" dirty="0" smtClean="0"/>
          </a:p>
          <a:p>
            <a:r>
              <a:rPr lang="en-US" sz="1200" dirty="0"/>
              <a:t>Legal and Ethical Aspects:</a:t>
            </a:r>
            <a:endParaRPr lang="en-US" sz="1200" dirty="0" smtClean="0"/>
          </a:p>
          <a:p>
            <a:r>
              <a:rPr lang="en-US" sz="1200" dirty="0" smtClean="0"/>
              <a:t>Introduction to:</a:t>
            </a:r>
            <a:endParaRPr lang="en-US" sz="1200" dirty="0" smtClean="0"/>
          </a:p>
          <a:p>
            <a:pPr marL="914400" indent="-228600"/>
            <a:r>
              <a:rPr lang="en-US" sz="1200" dirty="0" smtClean="0"/>
              <a:t>Database Security</a:t>
            </a:r>
            <a:endParaRPr lang="en-US" sz="1200" dirty="0"/>
          </a:p>
          <a:p>
            <a:pPr marL="914400" indent="-228600"/>
            <a:r>
              <a:rPr lang="en-US" sz="1200" dirty="0"/>
              <a:t>Malicious </a:t>
            </a:r>
            <a:r>
              <a:rPr lang="en-US" sz="1200" dirty="0" smtClean="0"/>
              <a:t>Software</a:t>
            </a:r>
            <a:endParaRPr lang="en-US" sz="1200" dirty="0" smtClean="0"/>
          </a:p>
          <a:p>
            <a:pPr marL="914400" indent="-228600"/>
            <a:r>
              <a:rPr lang="en-US" sz="1200" dirty="0"/>
              <a:t>Cloud </a:t>
            </a:r>
            <a:r>
              <a:rPr lang="en-US" sz="1200" dirty="0" smtClean="0"/>
              <a:t>Security</a:t>
            </a:r>
            <a:endParaRPr lang="en-US" sz="1200" dirty="0" smtClean="0"/>
          </a:p>
          <a:p>
            <a:pPr marL="914400" indent="-228600"/>
            <a:r>
              <a:rPr lang="en-US" sz="1200" dirty="0"/>
              <a:t>Intrusion </a:t>
            </a:r>
            <a:r>
              <a:rPr lang="en-US" sz="1200" dirty="0" smtClean="0"/>
              <a:t>Detection</a:t>
            </a:r>
            <a:endParaRPr lang="en-US" sz="1200" dirty="0" smtClean="0"/>
          </a:p>
          <a:p>
            <a:pPr marL="914400" indent="-228600"/>
            <a:r>
              <a:rPr lang="en-US" sz="1200" dirty="0" smtClean="0"/>
              <a:t>Firewalls</a:t>
            </a:r>
            <a:endParaRPr lang="en-US" sz="1200" dirty="0" smtClean="0"/>
          </a:p>
          <a:p>
            <a:pPr marL="914400" indent="-228600"/>
            <a:r>
              <a:rPr lang="en-US" sz="1200" dirty="0"/>
              <a:t>Software </a:t>
            </a:r>
            <a:r>
              <a:rPr lang="en-US" sz="1200" dirty="0" smtClean="0"/>
              <a:t>Security</a:t>
            </a:r>
            <a:endParaRPr lang="en-US" sz="1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1"/>
          <a:srcRect l="24844" t="19861" r="8360" b="13055"/>
          <a:stretch>
            <a:fillRect/>
          </a:stretch>
        </p:blipFill>
        <p:spPr>
          <a:xfrm>
            <a:off x="0" y="-14288"/>
            <a:ext cx="9144000" cy="5157788"/>
          </a:xfrm>
          <a:prstGeom prst="rect">
            <a:avLst/>
          </a:prstGeom>
        </p:spPr>
      </p:pic>
      <p:pic>
        <p:nvPicPr>
          <p:cNvPr id="4" name="Picture 3"/>
          <p:cNvPicPr>
            <a:picLocks noChangeAspect="1"/>
          </p:cNvPicPr>
          <p:nvPr/>
        </p:nvPicPr>
        <p:blipFill>
          <a:blip r:embed="rId2"/>
          <a:stretch>
            <a:fillRect/>
          </a:stretch>
        </p:blipFill>
        <p:spPr>
          <a:xfrm>
            <a:off x="2357438" y="1282264"/>
            <a:ext cx="4321968" cy="27325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4469" y="969431"/>
            <a:ext cx="2926500" cy="732900"/>
          </a:xfrm>
        </p:spPr>
        <p:txBody>
          <a:bodyPr/>
          <a:lstStyle/>
          <a:p>
            <a:r>
              <a:rPr lang="en-US" dirty="0" smtClean="0"/>
              <a:t>Textbook</a:t>
            </a:r>
            <a:endParaRPr lang="en-US" dirty="0"/>
          </a:p>
        </p:txBody>
      </p:sp>
      <p:pic>
        <p:nvPicPr>
          <p:cNvPr id="4" name="Picture 3"/>
          <p:cNvPicPr>
            <a:picLocks noChangeAspect="1"/>
          </p:cNvPicPr>
          <p:nvPr/>
        </p:nvPicPr>
        <p:blipFill rotWithShape="1">
          <a:blip r:embed="rId1"/>
          <a:srcRect l="22154" t="8591" r="1065" b="7447"/>
          <a:stretch>
            <a:fillRect/>
          </a:stretch>
        </p:blipFill>
        <p:spPr>
          <a:xfrm>
            <a:off x="544538" y="2094271"/>
            <a:ext cx="8126361"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252" y="288009"/>
            <a:ext cx="5460064" cy="732900"/>
          </a:xfrm>
        </p:spPr>
        <p:txBody>
          <a:bodyPr/>
          <a:lstStyle/>
          <a:p>
            <a:r>
              <a:rPr lang="en-US" b="1" dirty="0"/>
              <a:t>A Definition of Computer Security</a:t>
            </a:r>
            <a:endParaRPr lang="en-US" dirty="0"/>
          </a:p>
        </p:txBody>
      </p:sp>
      <p:sp>
        <p:nvSpPr>
          <p:cNvPr id="3" name="Rectangle 2"/>
          <p:cNvSpPr/>
          <p:nvPr/>
        </p:nvSpPr>
        <p:spPr>
          <a:xfrm>
            <a:off x="1681315" y="1458924"/>
            <a:ext cx="6526161" cy="1169551"/>
          </a:xfrm>
          <a:prstGeom prst="rect">
            <a:avLst/>
          </a:prstGeom>
        </p:spPr>
        <p:txBody>
          <a:bodyPr wrap="square">
            <a:spAutoFit/>
          </a:bodyPr>
          <a:lstStyle/>
          <a:p>
            <a:pPr marL="285750" indent="-285750">
              <a:buFont typeface="Arial" panose="020B0604020202020204" pitchFamily="34" charset="0"/>
              <a:buChar char="•"/>
            </a:pPr>
            <a:r>
              <a:rPr lang="en-US" dirty="0">
                <a:latin typeface="TimesTenLTStd-Roman"/>
              </a:rPr>
              <a:t>Measures and controls that ensure </a:t>
            </a:r>
            <a:endParaRPr lang="en-US" dirty="0" smtClean="0">
              <a:latin typeface="TimesTenLTStd-Roman"/>
            </a:endParaRPr>
          </a:p>
          <a:p>
            <a:r>
              <a:rPr lang="en-US" dirty="0">
                <a:latin typeface="TimesTenLTStd-Roman"/>
              </a:rPr>
              <a:t>	</a:t>
            </a:r>
            <a:r>
              <a:rPr lang="en-US" dirty="0" smtClean="0">
                <a:latin typeface="TimesTenLTStd-Roman"/>
              </a:rPr>
              <a:t>confidentiality</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integrity, and </a:t>
            </a:r>
            <a:endParaRPr lang="en-US" dirty="0" smtClean="0">
              <a:latin typeface="TimesTenLTStd-Roman"/>
            </a:endParaRPr>
          </a:p>
          <a:p>
            <a:r>
              <a:rPr lang="en-US" dirty="0">
                <a:latin typeface="TimesTenLTStd-Roman"/>
              </a:rPr>
              <a:t>	</a:t>
            </a:r>
            <a:r>
              <a:rPr lang="en-US" dirty="0" smtClean="0">
                <a:latin typeface="TimesTenLTStd-Roman"/>
              </a:rPr>
              <a:t>availability </a:t>
            </a:r>
            <a:endParaRPr lang="en-US" dirty="0" smtClean="0">
              <a:latin typeface="TimesTenLTStd-Roman"/>
            </a:endParaRPr>
          </a:p>
          <a:p>
            <a:r>
              <a:rPr lang="en-US" dirty="0">
                <a:latin typeface="TimesTenLTStd-Roman"/>
              </a:rPr>
              <a:t>o</a:t>
            </a:r>
            <a:r>
              <a:rPr lang="en-US" dirty="0" smtClean="0">
                <a:latin typeface="TimesTenLTStd-Roman"/>
              </a:rPr>
              <a:t>f </a:t>
            </a:r>
            <a:r>
              <a:rPr lang="en-US" dirty="0">
                <a:latin typeface="TimesTenLTStd-Roman"/>
              </a:rPr>
              <a:t>information system </a:t>
            </a:r>
            <a:r>
              <a:rPr lang="en-US" dirty="0" smtClean="0">
                <a:latin typeface="TimesTenLTStd-Roman"/>
              </a:rPr>
              <a:t>assets.</a:t>
            </a:r>
            <a:endParaRPr lang="en-US" dirty="0"/>
          </a:p>
        </p:txBody>
      </p:sp>
      <p:sp>
        <p:nvSpPr>
          <p:cNvPr id="4" name="Rectangle 3"/>
          <p:cNvSpPr/>
          <p:nvPr/>
        </p:nvSpPr>
        <p:spPr>
          <a:xfrm>
            <a:off x="1681315" y="3006206"/>
            <a:ext cx="5906730" cy="1169551"/>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TenLTStd-Roman"/>
              </a:rPr>
              <a:t>Assets including:</a:t>
            </a:r>
            <a:endParaRPr lang="en-US" dirty="0" smtClean="0">
              <a:latin typeface="TimesTenLTStd-Roman"/>
            </a:endParaRPr>
          </a:p>
          <a:p>
            <a:r>
              <a:rPr lang="en-US" dirty="0" smtClean="0">
                <a:latin typeface="TimesTenLTStd-Roman"/>
              </a:rPr>
              <a:t> 	hardware</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software</a:t>
            </a:r>
            <a:r>
              <a:rPr lang="en-US" dirty="0">
                <a:latin typeface="TimesTenLTStd-Roman"/>
              </a:rPr>
              <a:t>, </a:t>
            </a:r>
            <a:endParaRPr lang="en-US" dirty="0" smtClean="0">
              <a:latin typeface="TimesTenLTStd-Roman"/>
            </a:endParaRPr>
          </a:p>
          <a:p>
            <a:r>
              <a:rPr lang="en-US" dirty="0">
                <a:latin typeface="TimesTenLTStd-Roman"/>
              </a:rPr>
              <a:t>	</a:t>
            </a:r>
            <a:r>
              <a:rPr lang="en-US" dirty="0" smtClean="0">
                <a:latin typeface="TimesTenLTStd-Roman"/>
              </a:rPr>
              <a:t>firmware, and</a:t>
            </a:r>
            <a:endParaRPr lang="en-US" dirty="0">
              <a:latin typeface="TimesTenLTStd-Roman"/>
            </a:endParaRPr>
          </a:p>
          <a:p>
            <a:r>
              <a:rPr lang="en-US" dirty="0" smtClean="0">
                <a:latin typeface="TimesTenLTStd-Roman"/>
              </a:rPr>
              <a:t>	information (being </a:t>
            </a:r>
            <a:r>
              <a:rPr lang="en-US" dirty="0">
                <a:latin typeface="TimesTenLTStd-Roman"/>
              </a:rPr>
              <a:t>processed, stored, and </a:t>
            </a:r>
            <a:r>
              <a:rPr lang="en-US" dirty="0" smtClean="0">
                <a:latin typeface="TimesTenLTStd-Roman"/>
              </a:rPr>
              <a:t>communicated).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811" y="269344"/>
            <a:ext cx="3963563" cy="732900"/>
          </a:xfrm>
        </p:spPr>
        <p:txBody>
          <a:bodyPr/>
          <a:lstStyle/>
          <a:p>
            <a:r>
              <a:rPr lang="en-US" dirty="0" smtClean="0"/>
              <a:t>Information Security</a:t>
            </a:r>
            <a:endParaRPr lang="en-US" dirty="0"/>
          </a:p>
        </p:txBody>
      </p:sp>
      <p:sp>
        <p:nvSpPr>
          <p:cNvPr id="3" name="Rectangle 2"/>
          <p:cNvSpPr/>
          <p:nvPr/>
        </p:nvSpPr>
        <p:spPr>
          <a:xfrm>
            <a:off x="192881" y="1002244"/>
            <a:ext cx="8951119" cy="738664"/>
          </a:xfrm>
          <a:prstGeom prst="rect">
            <a:avLst/>
          </a:prstGeom>
        </p:spPr>
        <p:txBody>
          <a:bodyPr wrap="square">
            <a:spAutoFit/>
          </a:bodyPr>
          <a:lstStyle/>
          <a:p>
            <a:r>
              <a:rPr lang="en-US" dirty="0" smtClean="0">
                <a:solidFill>
                  <a:srgbClr val="2A2A2A"/>
                </a:solidFill>
                <a:latin typeface="myriad-pro"/>
              </a:rPr>
              <a:t>“</a:t>
            </a:r>
            <a:r>
              <a:rPr lang="en-US" dirty="0">
                <a:solidFill>
                  <a:srgbClr val="2A2A2A"/>
                </a:solidFill>
                <a:latin typeface="myriad-pro"/>
              </a:rPr>
              <a:t>the processes and methodologies which are designed and implemented to protect print, electronic, or any other form of confidential, private and sensitive information or data from unauthorized access, use, misuse, disclosure, destruction, modification, or disruption</a:t>
            </a:r>
            <a:r>
              <a:rPr lang="en-US" dirty="0" smtClean="0">
                <a:solidFill>
                  <a:srgbClr val="2A2A2A"/>
                </a:solidFill>
                <a:latin typeface="myriad-pro"/>
              </a:rPr>
              <a:t>.”</a:t>
            </a:r>
            <a:endParaRPr lang="en-US" dirty="0"/>
          </a:p>
        </p:txBody>
      </p:sp>
      <p:sp>
        <p:nvSpPr>
          <p:cNvPr id="4" name="Title 1"/>
          <p:cNvSpPr txBox="1"/>
          <p:nvPr/>
        </p:nvSpPr>
        <p:spPr>
          <a:xfrm>
            <a:off x="2686658" y="3006981"/>
            <a:ext cx="3963563"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panose="02000000000000000000"/>
              <a:buNone/>
              <a:defRPr sz="2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2pPr>
            <a:lvl3pPr marR="0" lvl="2"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3pPr>
            <a:lvl4pPr marR="0" lvl="3"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4pPr>
            <a:lvl5pPr marR="0" lvl="4"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5pPr>
            <a:lvl6pPr marR="0" lvl="5"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6pPr>
            <a:lvl7pPr marR="0" lvl="6"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7pPr>
            <a:lvl8pPr marR="0" lvl="7"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8pPr>
            <a:lvl9pPr marR="0" lvl="8"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9pPr>
          </a:lstStyle>
          <a:p>
            <a:r>
              <a:rPr lang="en-US" b="1" dirty="0"/>
              <a:t>Network security</a:t>
            </a:r>
            <a:endParaRPr lang="en-US" dirty="0"/>
          </a:p>
        </p:txBody>
      </p:sp>
      <p:sp>
        <p:nvSpPr>
          <p:cNvPr id="5" name="Rectangle 4"/>
          <p:cNvSpPr/>
          <p:nvPr/>
        </p:nvSpPr>
        <p:spPr>
          <a:xfrm>
            <a:off x="378617" y="3654156"/>
            <a:ext cx="8579644" cy="954107"/>
          </a:xfrm>
          <a:prstGeom prst="rect">
            <a:avLst/>
          </a:prstGeom>
        </p:spPr>
        <p:txBody>
          <a:bodyPr wrap="square">
            <a:spAutoFit/>
          </a:bodyPr>
          <a:lstStyle/>
          <a:p>
            <a:r>
              <a:rPr lang="en-US" dirty="0">
                <a:solidFill>
                  <a:srgbClr val="2A2A2A"/>
                </a:solidFill>
                <a:latin typeface="myriad-pro"/>
              </a:rPr>
              <a:t>“the process of taking physical and software preventative measures to protect the underlying networking infrastructure from unauthorized access, misuse, malfunction, modification, destruction, or improper disclosure, thereby creating a secure platform for computers, users and programs to perform their permitted critical functions within a secure environment.”</a:t>
            </a:r>
            <a:endParaRPr lang="en-US" dirty="0"/>
          </a:p>
        </p:txBody>
      </p:sp>
      <p:sp>
        <p:nvSpPr>
          <p:cNvPr id="8" name="Title 1"/>
          <p:cNvSpPr txBox="1"/>
          <p:nvPr/>
        </p:nvSpPr>
        <p:spPr>
          <a:xfrm>
            <a:off x="2542621" y="1740908"/>
            <a:ext cx="3963563" cy="7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400"/>
              <a:buFont typeface="Permanent Marker" panose="02000000000000000000"/>
              <a:buNone/>
              <a:defRPr sz="24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1pPr>
            <a:lvl2pPr marR="0" lvl="1"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2pPr>
            <a:lvl3pPr marR="0" lvl="2"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3pPr>
            <a:lvl4pPr marR="0" lvl="3"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4pPr>
            <a:lvl5pPr marR="0" lvl="4"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5pPr>
            <a:lvl6pPr marR="0" lvl="5"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6pPr>
            <a:lvl7pPr marR="0" lvl="6"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7pPr>
            <a:lvl8pPr marR="0" lvl="7"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8pPr>
            <a:lvl9pPr marR="0" lvl="8" algn="ctr" rtl="0">
              <a:lnSpc>
                <a:spcPct val="100000"/>
              </a:lnSpc>
              <a:spcBef>
                <a:spcPts val="0"/>
              </a:spcBef>
              <a:spcAft>
                <a:spcPts val="0"/>
              </a:spcAft>
              <a:buClr>
                <a:srgbClr val="000000"/>
              </a:buClr>
              <a:buSzPts val="3000"/>
              <a:buFont typeface="Permanent Marker" panose="02000000000000000000"/>
              <a:buNone/>
              <a:defRPr sz="3000" b="0" i="0" u="none" strike="noStrike" cap="none">
                <a:solidFill>
                  <a:srgbClr val="000000"/>
                </a:solidFill>
                <a:latin typeface="Permanent Marker" panose="02000000000000000000"/>
                <a:ea typeface="Permanent Marker" panose="02000000000000000000"/>
                <a:cs typeface="Permanent Marker" panose="02000000000000000000"/>
                <a:sym typeface="Permanent Marker" panose="02000000000000000000"/>
              </a:defRPr>
            </a:lvl9pPr>
          </a:lstStyle>
          <a:p>
            <a:r>
              <a:rPr lang="en-US" b="1" dirty="0"/>
              <a:t>Cybersecurity</a:t>
            </a:r>
            <a:endParaRPr lang="en-US" dirty="0"/>
          </a:p>
        </p:txBody>
      </p:sp>
      <p:sp>
        <p:nvSpPr>
          <p:cNvPr id="9" name="Rectangle 8"/>
          <p:cNvSpPr/>
          <p:nvPr/>
        </p:nvSpPr>
        <p:spPr>
          <a:xfrm>
            <a:off x="234581" y="2375425"/>
            <a:ext cx="8579644" cy="523220"/>
          </a:xfrm>
          <a:prstGeom prst="rect">
            <a:avLst/>
          </a:prstGeom>
        </p:spPr>
        <p:txBody>
          <a:bodyPr wrap="square">
            <a:spAutoFit/>
          </a:bodyPr>
          <a:lstStyle/>
          <a:p>
            <a:r>
              <a:rPr lang="en-US" dirty="0">
                <a:solidFill>
                  <a:srgbClr val="2A2A2A"/>
                </a:solidFill>
                <a:latin typeface="myriad-pro"/>
              </a:rPr>
              <a:t>“the practice of protecting systems, networks and programs from digital </a:t>
            </a:r>
            <a:r>
              <a:rPr lang="en-US" dirty="0" smtClean="0">
                <a:solidFill>
                  <a:srgbClr val="2A2A2A"/>
                </a:solidFill>
                <a:latin typeface="myriad-pro"/>
              </a:rPr>
              <a:t>attacks on internet or </a:t>
            </a:r>
            <a:r>
              <a:rPr lang="en-US" dirty="0"/>
              <a:t>internet-connected systems</a:t>
            </a:r>
            <a:r>
              <a:rPr lang="en-US" dirty="0" smtClean="0">
                <a:solidFill>
                  <a:srgbClr val="2A2A2A"/>
                </a:solidFill>
                <a:latin typeface="myriad-pro"/>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rotWithShape="1">
          <a:blip r:embed="rId1"/>
          <a:srcRect l="24844" t="19861" r="8360" b="13055"/>
          <a:stretch>
            <a:fillRect/>
          </a:stretch>
        </p:blipFill>
        <p:spPr>
          <a:xfrm>
            <a:off x="0" y="-14288"/>
            <a:ext cx="9144000" cy="5157788"/>
          </a:xfrm>
          <a:prstGeom prst="rect">
            <a:avLst/>
          </a:prstGeom>
        </p:spPr>
      </p:pic>
      <p:pic>
        <p:nvPicPr>
          <p:cNvPr id="5" name="Picture 2" descr="Cybersecurity vs Network Security vs Information Security ..."/>
          <p:cNvPicPr>
            <a:picLocks noChangeAspect="1" noChangeArrowheads="1"/>
          </p:cNvPicPr>
          <p:nvPr/>
        </p:nvPicPr>
        <p:blipFill rotWithShape="1">
          <a:blip r:embed="rId2">
            <a:extLst>
              <a:ext uri="{28A0092B-C50C-407E-A947-70E740481C1C}">
                <a14:useLocalDpi xmlns:a14="http://schemas.microsoft.com/office/drawing/2010/main" val="0"/>
              </a:ext>
            </a:extLst>
          </a:blip>
          <a:srcRect l="8555" t="8823" r="9194" b="9425"/>
          <a:stretch>
            <a:fillRect/>
          </a:stretch>
        </p:blipFill>
        <p:spPr bwMode="auto">
          <a:xfrm>
            <a:off x="3280057" y="1353740"/>
            <a:ext cx="2583886" cy="256817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Sans Serif Collection"/>
        <a:cs typeface="Sans Serif Collection"/>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Sans Serif Collection"/>
        <a:cs typeface="Sans Serif Collection"/>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Sans Serif Collection"/>
        <a:cs typeface="Sans Serif Collection"/>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Sans Serif Collection"/>
        <a:cs typeface="Sans Serif Collection"/>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ans Serif Collection"/>
        <a:cs typeface="Sans Serif Collection"/>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ans Serif Collection"/>
        <a:cs typeface="Sans Serif Collection"/>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8740</Words>
  <Application>WPS Presentation</Application>
  <PresentationFormat>On-screen Show (16:9)</PresentationFormat>
  <Paragraphs>280</Paragraphs>
  <Slides>35</Slides>
  <Notes>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35</vt:i4>
      </vt:variant>
    </vt:vector>
  </HeadingPairs>
  <TitlesOfParts>
    <vt:vector size="58" baseType="lpstr">
      <vt:lpstr>Arial</vt:lpstr>
      <vt:lpstr>SimSun</vt:lpstr>
      <vt:lpstr>Wingdings</vt:lpstr>
      <vt:lpstr>Arial</vt:lpstr>
      <vt:lpstr>Permanent Marker</vt:lpstr>
      <vt:lpstr>Comfortaa</vt:lpstr>
      <vt:lpstr>Comfortaa Light</vt:lpstr>
      <vt:lpstr>TimesTenLTStd-Roman</vt:lpstr>
      <vt:lpstr>Segoe Print</vt:lpstr>
      <vt:lpstr>myriad-pro</vt:lpstr>
      <vt:lpstr>Microsoft YaHei</vt:lpstr>
      <vt:lpstr>Arial Unicode MS</vt:lpstr>
      <vt:lpstr>Permanent Marker</vt:lpstr>
      <vt:lpstr>TimesTenLTStd-Bold</vt:lpstr>
      <vt:lpstr/>
      <vt:lpstr>Comfortaa</vt:lpstr>
      <vt:lpstr>Comfortaa Light</vt:lpstr>
      <vt:lpstr>TimesTenLTStd-Bold</vt:lpstr>
      <vt:lpstr>TimesTenLTStd-Roman</vt:lpstr>
      <vt:lpstr>myriad-pro</vt:lpstr>
      <vt:lpstr>Calibri</vt:lpstr>
      <vt:lpstr>Sans Serif Collection</vt:lpstr>
      <vt:lpstr>SKETCH LESSON</vt:lpstr>
      <vt:lpstr>CS 3002  Information Security</vt:lpstr>
      <vt:lpstr>CONTENTS OF THIS Week</vt:lpstr>
      <vt:lpstr>ACKNOWLEDGMENT</vt:lpstr>
      <vt:lpstr>OUTLINE </vt:lpstr>
      <vt:lpstr>PowerPoint 演示文稿</vt:lpstr>
      <vt:lpstr>Textbook</vt:lpstr>
      <vt:lpstr>A Definition of Computer Security</vt:lpstr>
      <vt:lpstr>Information Security</vt:lpstr>
      <vt:lpstr>PowerPoint 演示文稿</vt:lpstr>
      <vt:lpstr>PowerPoint 演示文稿</vt:lpstr>
      <vt:lpstr>Why to perform  IS ?</vt:lpstr>
      <vt:lpstr>CIA triad</vt:lpstr>
      <vt:lpstr>Confidentiality</vt:lpstr>
      <vt:lpstr>some in the security field feel that additional concepts are needed</vt:lpstr>
      <vt:lpstr>PowerPoint 演示文稿</vt:lpstr>
      <vt:lpstr>Class 2 Week 1 Treats &amp; Attacks</vt:lpstr>
      <vt:lpstr>A Model for Computer Security</vt:lpstr>
      <vt:lpstr>Threat</vt:lpstr>
      <vt:lpstr>Types of Attacks</vt:lpstr>
      <vt:lpstr>PowerPoint 演示文稿</vt:lpstr>
      <vt:lpstr>PowerPoint 演示文稿</vt:lpstr>
      <vt:lpstr>PowerPoint 演示文稿</vt:lpstr>
      <vt:lpstr>PowerPoint 演示文稿</vt:lpstr>
      <vt:lpstr>Class 3 , Week 1</vt:lpstr>
      <vt:lpstr>Software Scope</vt:lpstr>
      <vt:lpstr>SECURITY FUNCTIONAL REQUIREMENTS</vt:lpstr>
      <vt:lpstr>FIPS 200</vt:lpstr>
      <vt:lpstr>FIPS 200</vt:lpstr>
      <vt:lpstr>FUNDAMENTAL SECURITY DESIGN PRINCIPLES</vt:lpstr>
      <vt:lpstr>COMPUTER SECURITY STRATEGY</vt:lpstr>
      <vt:lpstr>Security Implementation</vt:lpstr>
      <vt:lpstr>ATTACK SURFACES AND ATTACK TREES</vt:lpstr>
      <vt:lpstr>Attack Surfaces</vt:lpstr>
      <vt:lpstr>Some Examples</vt:lpstr>
      <vt:lpstr>Attack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3002  Information Security</dc:title>
  <dc:creator>Administrator</dc:creator>
  <cp:lastModifiedBy>Syed Hassan</cp:lastModifiedBy>
  <cp:revision>21</cp:revision>
  <dcterms:created xsi:type="dcterms:W3CDTF">2023-09-13T14:58:09Z</dcterms:created>
  <dcterms:modified xsi:type="dcterms:W3CDTF">2023-09-13T19:04:09Z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11FCC15D0CCA4887997B3282C900DAAD_12</vt:lpwstr>
  </property>
  <property fmtid="{D5CDD505-2E9C-101B-9397-08002B2CF9AE}" pid="3" name="KSOProductBuildVer">
    <vt:lpwstr>1033-12.2.0.13201</vt:lpwstr>
  </property>
</Properties>
</file>