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318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6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8" Type="http://schemas.openxmlformats.org/officeDocument/2006/relationships/tableStyles" Target="tableStyles.xml"/><Relationship Id="rId67" Type="http://schemas.openxmlformats.org/officeDocument/2006/relationships/viewProps" Target="viewProps.xml"/><Relationship Id="rId66" Type="http://schemas.openxmlformats.org/officeDocument/2006/relationships/presProps" Target="presProps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/>
          <a:lstStyle/>
          <a:p>
            <a:fld id="{FD506D70-4FDC-464B-81DF-79C5C4B28E2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6e91fd57_0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6e91fd57_0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6e91fd57_0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6e91fd57_0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6e91fd57_0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36e91fd57_0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6e91fd57_0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6e91fd57_0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6e91fd57_0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6e91fd57_0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6e91fd57_0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6e91fd57_0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6e91fd57_0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6e91fd57_0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6e91fd57_0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6e91fd57_0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6e91fd57_0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6e91fd57_0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6e91fd57_0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6e91fd57_04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36e91fd57_0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36e91fd57_0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But what rules?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Need to clarify what “append-only” means</a:t>
            </a:r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6e91fd57_0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6e91fd57_0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Uses: spam/griefing. Transfer to another cryptocurrency. Fidelity bond</a:t>
            </a:r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6e91fd57_0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6e91fd57_0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6e91fd57_0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6e91fd57_0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6e91fd57_05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6e91fd57_05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6e91fd57_0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g36e91fd57_0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6e91fd57_0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6e91fd57_0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Gavel from OpenClipArt.com</a:t>
            </a:r>
            <a:endParaRPr lang="en-GB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6e91fd57_0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6e91fd57_0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These are mostly dead thanks to Mt. Gox, Instawallet</a:t>
            </a:r>
            <a:endParaRPr lang="en-GB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6e91fd57_04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6e91fd57_04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if Bob never paid?</a:t>
            </a:r>
            <a:endParaRPr lang="en-GB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6ed44a44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6ed44a44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6ed44a44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6ed44a44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36e91fd57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g36e91fd57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6e91fd57_010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6" name="Google Shape;386;g36e91fd57_010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6e91fd57_08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36e91fd57_08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6e91fd57_08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36e91fd57_08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36e91fd57_09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36e91fd57_09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36e91fd57_09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36e91fd57_09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6ed44a44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6ed44a44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36e91fd57_0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36e91fd57_0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36e91fd57_0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9" name="Google Shape;479;g36e91fd57_0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36e91fd57_05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36e91fd57_05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36e91fd57_04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36e91fd57_04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 geographic topology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Seed nodes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 formal way of leaving</a:t>
            </a:r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18f88b7d4_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18f88b7d4_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6e91fd57_06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6e91fd57_06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Transactions are propagated in the “pending transaction pool”</a:t>
            </a:r>
            <a:endParaRPr lang="en-GB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36e91fd57_07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36e91fd57_07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36e91fd57_0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36e91fd57_0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36e91fd57_010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36e91fd57_010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36e91fd57_07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36e91fd57_07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36e91fd57_0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36e91fd57_0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36e91fd57_0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36e91fd57_06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36e91fd57_06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36e91fd57_06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36e91fd57_010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36e91fd57_010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36e91fd57_05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36e91fd57_05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6e91fd57_0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6e91fd57_0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is called a “change address”</a:t>
            </a:r>
            <a:endParaRPr lang="en-GB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36e91fd57_0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36e91fd57_0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Also called “lightweight nodes</a:t>
            </a:r>
            <a:r>
              <a:rPr lang="en-GB" dirty="0" smtClean="0"/>
              <a:t>”</a:t>
            </a:r>
            <a:endParaRPr lang="en-GB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SPV “Simplied Payment Verification”</a:t>
            </a:r>
            <a:endParaRPr lang="en-GB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36ed44a44_7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36ed44a44_7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Core Bitcoin == “Satoshi “client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Original Satoshi client=historical only</a:t>
            </a:r>
            <a:endParaRPr lang="en-GB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36e91fd57_0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6" name="Google Shape;666;g36e91fd57_0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36ed44a44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36ed44a44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36ed44a44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36ed44a44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36ed44a44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36ed44a44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36ed44a44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36ed44a44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1. Hard-Fork</a:t>
            </a:r>
            <a:r>
              <a:rPr lang="en-US" dirty="0" smtClean="0"/>
              <a:t> is 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radical change to the protocol that makes previously invalid blocks/transactions valid (or vice-versa).</a:t>
            </a: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 smtClean="0">
                <a:solidFill>
                  <a:srgbClr val="000000"/>
                </a:solidFill>
                <a:effectLst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2. Soft-Fork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 is software upgrade that is backward compatible with previous versions of the software</a:t>
            </a:r>
            <a:endParaRPr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36e91fd57_0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36e91fd57_0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36ed44a44_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36ed44a44_7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36ed44a44_7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36ed44a44_7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6e91fd57_0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6e91fd57_0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36e91fd57_05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36e91fd57_05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36ed44a44_7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5" name="Google Shape;765;g36ed44a44_7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36ed44a44_7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36ed44a44_7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6e91fd57_0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6e91fd57_0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6e91fd57_0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6e91fd57_0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6e91fd57_0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6e91fd57_0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6" cy="3725681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26" cy="3725681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 panose="020B0603020202020204"/>
              <a:buNone/>
              <a:defRPr sz="3600" b="1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 panose="020B0603020202020204"/>
              <a:buNone/>
              <a:defRPr sz="3600" b="1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 panose="020B0603020202020204"/>
              <a:buNone/>
              <a:defRPr sz="3600" b="1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 panose="020B0603020202020204"/>
              <a:buNone/>
              <a:defRPr sz="3600" b="1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 panose="020B0603020202020204"/>
              <a:buNone/>
              <a:defRPr sz="3600" b="1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 panose="020B0603020202020204"/>
              <a:buNone/>
              <a:defRPr sz="3600" b="1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 panose="020B0603020202020204"/>
              <a:buNone/>
              <a:defRPr sz="3600" b="1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 panose="020B0603020202020204"/>
              <a:buNone/>
              <a:defRPr sz="3600" b="1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 panose="020B0603020202020204"/>
              <a:buNone/>
              <a:defRPr sz="3600" b="1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 panose="020B0603020202020204"/>
              <a:buChar char="●"/>
              <a:defRPr sz="30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 panose="020B0603020202020204"/>
              <a:buChar char="○"/>
              <a:defRPr sz="24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 panose="020B0603020202020204"/>
              <a:buChar char="■"/>
              <a:defRPr sz="24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 panose="020B0603020202020204"/>
              <a:buChar char="●"/>
              <a:defRPr sz="18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 panose="020B0603020202020204"/>
              <a:buChar char="○"/>
              <a:defRPr sz="18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 panose="020B0603020202020204"/>
              <a:buChar char="■"/>
              <a:defRPr sz="18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 panose="020B0603020202020204"/>
              <a:buChar char="●"/>
              <a:defRPr sz="18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 panose="020B0603020202020204"/>
              <a:buChar char="○"/>
              <a:defRPr sz="18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 panose="020B0603020202020204"/>
              <a:buChar char="■"/>
              <a:defRPr sz="18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9pPr>
          </a:lstStyle>
          <a:p/>
        </p:txBody>
      </p:sp>
      <p:sp>
        <p:nvSpPr>
          <p:cNvPr id="8" name="Google Shape;8;p1"/>
          <p:cNvSpPr/>
          <p:nvPr/>
        </p:nvSpPr>
        <p:spPr>
          <a:xfrm>
            <a:off x="9124900" y="-2575"/>
            <a:ext cx="95400" cy="51435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" name="Google Shape;9;p1"/>
          <p:cNvSpPr/>
          <p:nvPr/>
        </p:nvSpPr>
        <p:spPr>
          <a:xfrm>
            <a:off x="9029500" y="0"/>
            <a:ext cx="95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2400300"/>
            <a:ext cx="5543550" cy="1714500"/>
          </a:xfrm>
        </p:spPr>
        <p:txBody>
          <a:bodyPr>
            <a:normAutofit/>
          </a:bodyPr>
          <a:lstStyle/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900" y="1200150"/>
            <a:ext cx="6172200" cy="1102519"/>
          </a:xfrm>
        </p:spPr>
        <p:txBody>
          <a:bodyPr/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CS-482: Introduction to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CryptoCurrency</a:t>
            </a: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523982" y="4755008"/>
            <a:ext cx="2971800" cy="3429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90072" y="155396"/>
            <a:ext cx="873456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19" y="4755008"/>
            <a:ext cx="359106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real deal: transaction inputs</a:t>
            </a:r>
            <a:endParaRPr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152" name="Google Shape;152;p17"/>
          <p:cNvSpPr txBox="1">
            <a:spLocks noGrp="1"/>
          </p:cNvSpPr>
          <p:nvPr>
            <p:ph type="body" idx="1"/>
          </p:nvPr>
        </p:nvSpPr>
        <p:spPr>
          <a:xfrm>
            <a:off x="1993825" y="1104150"/>
            <a:ext cx="8229600" cy="41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000"/>
              <a:t>      "in":[</a:t>
            </a:r>
            <a:br>
              <a:rPr lang="en-GB" sz="2000"/>
            </a:br>
            <a:r>
              <a:rPr lang="en-GB" sz="2000"/>
              <a:t>        {</a:t>
            </a:r>
            <a:br>
              <a:rPr lang="en-GB" sz="2000"/>
            </a:br>
            <a:r>
              <a:rPr lang="en-GB" sz="2000"/>
              <a:t>          "prev_out":{</a:t>
            </a:r>
            <a:br>
              <a:rPr lang="en-GB" sz="2000"/>
            </a:br>
            <a:r>
              <a:rPr lang="en-GB" sz="2000"/>
              <a:t>            "hash":"3be4...80260",</a:t>
            </a:r>
            <a:br>
              <a:rPr lang="en-GB" sz="2000"/>
            </a:br>
            <a:r>
              <a:rPr lang="en-GB" sz="2000"/>
              <a:t>            "n":0</a:t>
            </a:r>
            <a:br>
              <a:rPr lang="en-GB" sz="2000"/>
            </a:br>
            <a:r>
              <a:rPr lang="en-GB" sz="2000"/>
              <a:t>          }, </a:t>
            </a:r>
            <a:endParaRPr sz="2000"/>
          </a:p>
          <a:p>
            <a:pPr marL="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000"/>
              <a:t>"scriptSig":"30440....3f3a4ce81"</a:t>
            </a:r>
            <a:br>
              <a:rPr lang="en-GB" sz="2000"/>
            </a:br>
            <a:r>
              <a:rPr lang="en-GB" sz="2000"/>
              <a:t>        },</a:t>
            </a:r>
            <a:br>
              <a:rPr lang="en-GB" sz="2000"/>
            </a:br>
            <a:r>
              <a:rPr lang="en-GB" sz="2000"/>
              <a:t>      ... </a:t>
            </a:r>
            <a:endParaRPr sz="2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000"/>
              <a:t>      ],</a:t>
            </a:r>
            <a:endParaRPr sz="2000"/>
          </a:p>
        </p:txBody>
      </p:sp>
      <p:sp>
        <p:nvSpPr>
          <p:cNvPr id="153" name="Google Shape;153;p17"/>
          <p:cNvSpPr/>
          <p:nvPr/>
        </p:nvSpPr>
        <p:spPr>
          <a:xfrm>
            <a:off x="1846600" y="2011025"/>
            <a:ext cx="276000" cy="754500"/>
          </a:xfrm>
          <a:prstGeom prst="leftBrace">
            <a:avLst>
              <a:gd name="adj1" fmla="val 8333"/>
              <a:gd name="adj2" fmla="val 4860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4" name="Google Shape;154;p17"/>
          <p:cNvSpPr/>
          <p:nvPr/>
        </p:nvSpPr>
        <p:spPr>
          <a:xfrm>
            <a:off x="1867300" y="3111475"/>
            <a:ext cx="234600" cy="340200"/>
          </a:xfrm>
          <a:prstGeom prst="leftBrace">
            <a:avLst>
              <a:gd name="adj1" fmla="val 8333"/>
              <a:gd name="adj2" fmla="val 4860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5" name="Google Shape;155;p17"/>
          <p:cNvSpPr/>
          <p:nvPr/>
        </p:nvSpPr>
        <p:spPr>
          <a:xfrm>
            <a:off x="1888000" y="3797625"/>
            <a:ext cx="193200" cy="423300"/>
          </a:xfrm>
          <a:prstGeom prst="leftBrace">
            <a:avLst>
              <a:gd name="adj1" fmla="val 8333"/>
              <a:gd name="adj2" fmla="val 4860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6" name="Google Shape;156;p17"/>
          <p:cNvSpPr txBox="1"/>
          <p:nvPr/>
        </p:nvSpPr>
        <p:spPr>
          <a:xfrm>
            <a:off x="280550" y="3069925"/>
            <a:ext cx="11733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signature</a:t>
            </a:r>
            <a:endParaRPr lang="en-GB"/>
          </a:p>
        </p:txBody>
      </p:sp>
      <p:sp>
        <p:nvSpPr>
          <p:cNvPr id="157" name="Google Shape;157;p17"/>
          <p:cNvSpPr txBox="1"/>
          <p:nvPr/>
        </p:nvSpPr>
        <p:spPr>
          <a:xfrm>
            <a:off x="280550" y="2011025"/>
            <a:ext cx="1173300" cy="5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previous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transaction</a:t>
            </a:r>
            <a:endParaRPr lang="en-GB"/>
          </a:p>
        </p:txBody>
      </p:sp>
      <p:sp>
        <p:nvSpPr>
          <p:cNvPr id="158" name="Google Shape;158;p17"/>
          <p:cNvSpPr txBox="1"/>
          <p:nvPr/>
        </p:nvSpPr>
        <p:spPr>
          <a:xfrm>
            <a:off x="280550" y="3797625"/>
            <a:ext cx="1329600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(more inputs)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real deal: transaction outputs</a:t>
            </a:r>
            <a:endParaRPr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164" name="Google Shape;164;p18"/>
          <p:cNvSpPr txBox="1">
            <a:spLocks noGrp="1"/>
          </p:cNvSpPr>
          <p:nvPr>
            <p:ph type="body" idx="1"/>
          </p:nvPr>
        </p:nvSpPr>
        <p:spPr>
          <a:xfrm>
            <a:off x="1993825" y="1104150"/>
            <a:ext cx="8229600" cy="41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000"/>
              <a:t>  "out":[</a:t>
            </a:r>
            <a:endParaRPr sz="2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000"/>
              <a:t>        {</a:t>
            </a:r>
            <a:endParaRPr sz="2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000"/>
              <a:t>          "value":"10.12287097",</a:t>
            </a:r>
            <a:endParaRPr sz="2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000"/>
              <a:t>          "scriptPubKey":"OP_DUP OP_HASH160 69e...3d42e OP_EQUALVERIFY OP_CHECKSIG"</a:t>
            </a:r>
            <a:endParaRPr sz="2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000"/>
              <a:t>        },</a:t>
            </a:r>
            <a:endParaRPr sz="2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000"/>
              <a:t>	  ...</a:t>
            </a:r>
            <a:endParaRPr sz="2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000"/>
              <a:t>      ]</a:t>
            </a:r>
            <a:endParaRPr sz="2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165" name="Google Shape;165;p18"/>
          <p:cNvSpPr/>
          <p:nvPr/>
        </p:nvSpPr>
        <p:spPr>
          <a:xfrm>
            <a:off x="1846600" y="2011025"/>
            <a:ext cx="297300" cy="340200"/>
          </a:xfrm>
          <a:prstGeom prst="leftBrace">
            <a:avLst>
              <a:gd name="adj1" fmla="val 8333"/>
              <a:gd name="adj2" fmla="val 4860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6" name="Google Shape;166;p18"/>
          <p:cNvSpPr/>
          <p:nvPr/>
        </p:nvSpPr>
        <p:spPr>
          <a:xfrm>
            <a:off x="1888000" y="3797625"/>
            <a:ext cx="193200" cy="423300"/>
          </a:xfrm>
          <a:prstGeom prst="leftBrace">
            <a:avLst>
              <a:gd name="adj1" fmla="val 8333"/>
              <a:gd name="adj2" fmla="val 4860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7" name="Google Shape;167;p18"/>
          <p:cNvSpPr txBox="1"/>
          <p:nvPr/>
        </p:nvSpPr>
        <p:spPr>
          <a:xfrm>
            <a:off x="280550" y="1873000"/>
            <a:ext cx="11733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output value</a:t>
            </a:r>
            <a:endParaRPr lang="en-GB"/>
          </a:p>
        </p:txBody>
      </p:sp>
      <p:sp>
        <p:nvSpPr>
          <p:cNvPr id="168" name="Google Shape;168;p18"/>
          <p:cNvSpPr txBox="1"/>
          <p:nvPr/>
        </p:nvSpPr>
        <p:spPr>
          <a:xfrm>
            <a:off x="280550" y="2546750"/>
            <a:ext cx="1173300" cy="5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recipient address??</a:t>
            </a:r>
            <a:endParaRPr lang="en-GB"/>
          </a:p>
        </p:txBody>
      </p:sp>
      <p:sp>
        <p:nvSpPr>
          <p:cNvPr id="169" name="Google Shape;169;p18"/>
          <p:cNvSpPr txBox="1"/>
          <p:nvPr/>
        </p:nvSpPr>
        <p:spPr>
          <a:xfrm>
            <a:off x="280550" y="3797625"/>
            <a:ext cx="1566000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(more outputs)</a:t>
            </a:r>
            <a:endParaRPr lang="en-GB"/>
          </a:p>
        </p:txBody>
      </p:sp>
      <p:sp>
        <p:nvSpPr>
          <p:cNvPr id="170" name="Google Shape;170;p18"/>
          <p:cNvSpPr/>
          <p:nvPr/>
        </p:nvSpPr>
        <p:spPr>
          <a:xfrm>
            <a:off x="4536225" y="3156050"/>
            <a:ext cx="1895400" cy="452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more on this soon...</a:t>
            </a:r>
            <a:endParaRPr lang="en-GB"/>
          </a:p>
        </p:txBody>
      </p:sp>
      <p:cxnSp>
        <p:nvCxnSpPr>
          <p:cNvPr id="171" name="Google Shape;171;p18"/>
          <p:cNvCxnSpPr>
            <a:stCxn id="168" idx="3"/>
          </p:cNvCxnSpPr>
          <p:nvPr/>
        </p:nvCxnSpPr>
        <p:spPr>
          <a:xfrm rot="10800000" flipH="1">
            <a:off x="1453850" y="2741900"/>
            <a:ext cx="5741400" cy="921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2" name="Google Shape;172;p18"/>
          <p:cNvSpPr/>
          <p:nvPr/>
        </p:nvSpPr>
        <p:spPr>
          <a:xfrm>
            <a:off x="7186175" y="2291100"/>
            <a:ext cx="1500600" cy="5745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>
            <a:spLocks noGrp="1"/>
          </p:cNvSpPr>
          <p:nvPr>
            <p:ph type="subTitle" idx="1"/>
          </p:nvPr>
        </p:nvSpPr>
        <p:spPr>
          <a:xfrm>
            <a:off x="685800" y="1690471"/>
            <a:ext cx="7772400" cy="17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 panose="020B0603020202020204"/>
              <a:buNone/>
            </a:pPr>
            <a:r>
              <a:rPr lang="en-GB" dirty="0" smtClean="0"/>
              <a:t>Bitcoin </a:t>
            </a:r>
            <a:r>
              <a:rPr lang="en-GB" dirty="0"/>
              <a:t>scripts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449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Output “addresses” are really </a:t>
            </a:r>
            <a:r>
              <a:rPr lang="en-GB" i="1"/>
              <a:t>scripts</a:t>
            </a:r>
            <a:endParaRPr i="1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183" name="Google Shape;183;p20"/>
          <p:cNvSpPr txBox="1"/>
          <p:nvPr/>
        </p:nvSpPr>
        <p:spPr>
          <a:xfrm>
            <a:off x="1600950" y="2910400"/>
            <a:ext cx="7094100" cy="16842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OP_DUP</a:t>
            </a:r>
            <a:endParaRPr sz="24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OP_HASH160</a:t>
            </a:r>
            <a:endParaRPr sz="24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69e02e18...</a:t>
            </a:r>
            <a:endParaRPr sz="24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OP_EQUALVERIFY OP_CHECKSIG</a:t>
            </a:r>
            <a:endParaRPr sz="24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449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Input “addresses” are </a:t>
            </a:r>
            <a:r>
              <a:rPr lang="en-GB" i="1"/>
              <a:t>also</a:t>
            </a:r>
            <a:r>
              <a:rPr lang="en-GB"/>
              <a:t> scripts</a:t>
            </a:r>
            <a:endParaRPr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189" name="Google Shape;189;p21"/>
          <p:cNvSpPr txBox="1"/>
          <p:nvPr/>
        </p:nvSpPr>
        <p:spPr>
          <a:xfrm>
            <a:off x="1600950" y="2910400"/>
            <a:ext cx="7094100" cy="16842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OP_DUP</a:t>
            </a:r>
            <a:endParaRPr sz="24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OP_HASH160</a:t>
            </a:r>
            <a:endParaRPr sz="24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69e02e18...</a:t>
            </a:r>
            <a:endParaRPr sz="24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OP_EQUALVERIFY OP_CHECKSIG</a:t>
            </a:r>
            <a:endParaRPr sz="24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190" name="Google Shape;190;p21"/>
          <p:cNvSpPr txBox="1"/>
          <p:nvPr/>
        </p:nvSpPr>
        <p:spPr>
          <a:xfrm>
            <a:off x="1600950" y="1226200"/>
            <a:ext cx="7094100" cy="16842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30440220...</a:t>
            </a:r>
            <a:endParaRPr sz="24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0467d2c9...</a:t>
            </a:r>
            <a:endParaRPr sz="24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191" name="Google Shape;191;p21"/>
          <p:cNvSpPr/>
          <p:nvPr/>
        </p:nvSpPr>
        <p:spPr>
          <a:xfrm>
            <a:off x="1138100" y="1293325"/>
            <a:ext cx="370800" cy="1617000"/>
          </a:xfrm>
          <a:prstGeom prst="leftBrace">
            <a:avLst>
              <a:gd name="adj1" fmla="val 8333"/>
              <a:gd name="adj2" fmla="val 4860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2" name="Google Shape;192;p21"/>
          <p:cNvSpPr/>
          <p:nvPr/>
        </p:nvSpPr>
        <p:spPr>
          <a:xfrm>
            <a:off x="1138100" y="2977600"/>
            <a:ext cx="370800" cy="1617000"/>
          </a:xfrm>
          <a:prstGeom prst="leftBrace">
            <a:avLst>
              <a:gd name="adj1" fmla="val 8333"/>
              <a:gd name="adj2" fmla="val 4860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3" name="Google Shape;193;p21"/>
          <p:cNvSpPr txBox="1"/>
          <p:nvPr/>
        </p:nvSpPr>
        <p:spPr>
          <a:xfrm>
            <a:off x="119650" y="1890175"/>
            <a:ext cx="9264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scriptSig</a:t>
            </a:r>
            <a:endParaRPr lang="en-GB"/>
          </a:p>
        </p:txBody>
      </p:sp>
      <p:sp>
        <p:nvSpPr>
          <p:cNvPr id="194" name="Google Shape;194;p21"/>
          <p:cNvSpPr txBox="1"/>
          <p:nvPr/>
        </p:nvSpPr>
        <p:spPr>
          <a:xfrm>
            <a:off x="0" y="3540850"/>
            <a:ext cx="13341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scriptPubKey</a:t>
            </a:r>
            <a:endParaRPr lang="en-GB"/>
          </a:p>
        </p:txBody>
      </p:sp>
      <p:sp>
        <p:nvSpPr>
          <p:cNvPr id="195" name="Google Shape;195;p21"/>
          <p:cNvSpPr/>
          <p:nvPr/>
        </p:nvSpPr>
        <p:spPr>
          <a:xfrm>
            <a:off x="1978275" y="4667425"/>
            <a:ext cx="6266100" cy="4233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TO VERIFY</a:t>
            </a:r>
            <a:r>
              <a:rPr lang="en-GB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: Concatenated script must execute completely with no errors</a:t>
            </a:r>
            <a:endParaRPr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4495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Bitcoin scripting language (“Script”)</a:t>
            </a:r>
            <a:endParaRPr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01" name="Google Shape;201;p2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48400" cy="31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Design goals</a:t>
            </a:r>
            <a:endParaRPr lang="en-GB"/>
          </a:p>
          <a:p>
            <a:pPr marL="9144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-GB"/>
              <a:t>Built for Bitcoin (inspired by Forth)</a:t>
            </a:r>
            <a:endParaRPr lang="en-GB"/>
          </a:p>
          <a:p>
            <a:pPr marL="9144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GB"/>
              <a:t>Simple, compact</a:t>
            </a:r>
            <a:endParaRPr lang="en-GB"/>
          </a:p>
          <a:p>
            <a:pPr marL="9144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GB"/>
              <a:t>Support for cryptography</a:t>
            </a:r>
            <a:endParaRPr lang="en-GB"/>
          </a:p>
          <a:p>
            <a:pPr marL="9144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GB"/>
              <a:t>Stack-based</a:t>
            </a:r>
            <a:endParaRPr lang="en-GB"/>
          </a:p>
          <a:p>
            <a:pPr marL="9144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GB"/>
              <a:t>Limits on time/memory</a:t>
            </a:r>
            <a:endParaRPr lang="en-GB"/>
          </a:p>
          <a:p>
            <a:pPr marL="9144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GB"/>
              <a:t>No looping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Bitcoin script execution example</a:t>
            </a:r>
            <a:endParaRPr i="1"/>
          </a:p>
        </p:txBody>
      </p:sp>
      <p:sp>
        <p:nvSpPr>
          <p:cNvPr id="211" name="Google Shape;211;p23"/>
          <p:cNvSpPr txBox="1"/>
          <p:nvPr/>
        </p:nvSpPr>
        <p:spPr>
          <a:xfrm>
            <a:off x="0" y="4408325"/>
            <a:ext cx="8952900" cy="4584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&lt;sig&gt; &lt;pubKey&gt; OP_DUP OP_HASH160 &lt;pubKeyHash?&gt; OP_EQUALVERIFY OP_CHECKSIG</a:t>
            </a:r>
            <a:endParaRPr sz="1500"/>
          </a:p>
        </p:txBody>
      </p:sp>
      <p:cxnSp>
        <p:nvCxnSpPr>
          <p:cNvPr id="212" name="Google Shape;212;p23"/>
          <p:cNvCxnSpPr/>
          <p:nvPr/>
        </p:nvCxnSpPr>
        <p:spPr>
          <a:xfrm>
            <a:off x="372875" y="3826275"/>
            <a:ext cx="0" cy="4971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3" name="Google Shape;213;p23"/>
          <p:cNvCxnSpPr/>
          <p:nvPr/>
        </p:nvCxnSpPr>
        <p:spPr>
          <a:xfrm>
            <a:off x="1222425" y="3826275"/>
            <a:ext cx="0" cy="4971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4" name="Google Shape;214;p23"/>
          <p:cNvCxnSpPr/>
          <p:nvPr/>
        </p:nvCxnSpPr>
        <p:spPr>
          <a:xfrm>
            <a:off x="2290800" y="3826275"/>
            <a:ext cx="0" cy="4971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5" name="Google Shape;215;p23"/>
          <p:cNvCxnSpPr/>
          <p:nvPr/>
        </p:nvCxnSpPr>
        <p:spPr>
          <a:xfrm>
            <a:off x="3330700" y="3826275"/>
            <a:ext cx="0" cy="4971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6" name="Google Shape;216;p23"/>
          <p:cNvCxnSpPr/>
          <p:nvPr/>
        </p:nvCxnSpPr>
        <p:spPr>
          <a:xfrm>
            <a:off x="4476450" y="3826275"/>
            <a:ext cx="0" cy="4971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7" name="Google Shape;217;p23"/>
          <p:cNvCxnSpPr/>
          <p:nvPr/>
        </p:nvCxnSpPr>
        <p:spPr>
          <a:xfrm>
            <a:off x="6309425" y="3826275"/>
            <a:ext cx="0" cy="4971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8" name="Google Shape;218;p23"/>
          <p:cNvCxnSpPr/>
          <p:nvPr/>
        </p:nvCxnSpPr>
        <p:spPr>
          <a:xfrm>
            <a:off x="8051225" y="3826275"/>
            <a:ext cx="0" cy="497100"/>
          </a:xfrm>
          <a:prstGeom prst="straightConnector1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9" name="Google Shape;219;p23"/>
          <p:cNvSpPr/>
          <p:nvPr/>
        </p:nvSpPr>
        <p:spPr>
          <a:xfrm>
            <a:off x="2842800" y="2881250"/>
            <a:ext cx="2842200" cy="474300"/>
          </a:xfrm>
          <a:prstGeom prst="rect">
            <a:avLst/>
          </a:prstGeom>
          <a:solidFill>
            <a:srgbClr val="6AA84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&lt;sig&gt;</a:t>
            </a:r>
            <a:endParaRPr sz="2400" b="1"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220" name="Google Shape;220;p23"/>
          <p:cNvSpPr txBox="1"/>
          <p:nvPr/>
        </p:nvSpPr>
        <p:spPr>
          <a:xfrm>
            <a:off x="3633425" y="1000675"/>
            <a:ext cx="1137600" cy="205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 b="1">
                <a:solidFill>
                  <a:srgbClr val="274E13"/>
                </a:solidFill>
                <a:highlight>
                  <a:srgbClr val="F9F9F9"/>
                </a:highlight>
              </a:rPr>
              <a:t>✓</a:t>
            </a:r>
            <a:endParaRPr sz="9600" b="1">
              <a:solidFill>
                <a:srgbClr val="274E13"/>
              </a:solidFill>
            </a:endParaRPr>
          </a:p>
        </p:txBody>
      </p:sp>
      <p:sp>
        <p:nvSpPr>
          <p:cNvPr id="221" name="Google Shape;221;p23"/>
          <p:cNvSpPr/>
          <p:nvPr/>
        </p:nvSpPr>
        <p:spPr>
          <a:xfrm>
            <a:off x="2842800" y="2406950"/>
            <a:ext cx="2842200" cy="474300"/>
          </a:xfrm>
          <a:prstGeom prst="rect">
            <a:avLst/>
          </a:prstGeom>
          <a:solidFill>
            <a:srgbClr val="6AA84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&lt;pubKey&gt;</a:t>
            </a:r>
            <a:endParaRPr sz="2400" b="1"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222" name="Google Shape;222;p23"/>
          <p:cNvSpPr/>
          <p:nvPr/>
        </p:nvSpPr>
        <p:spPr>
          <a:xfrm>
            <a:off x="2842800" y="1932650"/>
            <a:ext cx="2842200" cy="474300"/>
          </a:xfrm>
          <a:prstGeom prst="rect">
            <a:avLst/>
          </a:prstGeom>
          <a:solidFill>
            <a:srgbClr val="6AA84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&lt;pubKey&gt;</a:t>
            </a:r>
            <a:endParaRPr sz="2400" b="1"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223" name="Google Shape;223;p23"/>
          <p:cNvSpPr/>
          <p:nvPr/>
        </p:nvSpPr>
        <p:spPr>
          <a:xfrm>
            <a:off x="2842800" y="1458350"/>
            <a:ext cx="2842200" cy="474300"/>
          </a:xfrm>
          <a:prstGeom prst="rect">
            <a:avLst/>
          </a:prstGeom>
          <a:solidFill>
            <a:srgbClr val="6AA84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&lt;pubKeyHash?&gt;</a:t>
            </a:r>
            <a:endParaRPr sz="2400" b="1"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224" name="Google Shape;224;p23"/>
          <p:cNvSpPr/>
          <p:nvPr/>
        </p:nvSpPr>
        <p:spPr>
          <a:xfrm>
            <a:off x="2842800" y="1936225"/>
            <a:ext cx="2842200" cy="474300"/>
          </a:xfrm>
          <a:prstGeom prst="rect">
            <a:avLst/>
          </a:prstGeom>
          <a:solidFill>
            <a:srgbClr val="6AA84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&lt;pubKeyHash&gt;</a:t>
            </a:r>
            <a:endParaRPr sz="2400" b="1"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225" name="Google Shape;225;p23"/>
          <p:cNvSpPr/>
          <p:nvPr/>
        </p:nvSpPr>
        <p:spPr>
          <a:xfrm>
            <a:off x="2842800" y="2881250"/>
            <a:ext cx="2842200" cy="474300"/>
          </a:xfrm>
          <a:prstGeom prst="rect">
            <a:avLst/>
          </a:prstGeom>
          <a:solidFill>
            <a:srgbClr val="6AA84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true</a:t>
            </a:r>
            <a:endParaRPr sz="2400" b="1"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Bitcoin script instructions</a:t>
            </a:r>
            <a:endParaRPr i="1"/>
          </a:p>
        </p:txBody>
      </p:sp>
      <p:sp>
        <p:nvSpPr>
          <p:cNvPr id="231" name="Google Shape;231;p2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48400" cy="36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256 opcodes total (15 disabled, 75 reserved)</a:t>
            </a:r>
            <a:endParaRPr lang="en-GB"/>
          </a:p>
          <a:p>
            <a:pPr marL="9144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-GB"/>
              <a:t>Arithmetic</a:t>
            </a:r>
            <a:endParaRPr lang="en-GB"/>
          </a:p>
          <a:p>
            <a:pPr marL="9144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GB"/>
              <a:t>If/then</a:t>
            </a:r>
            <a:endParaRPr lang="en-GB"/>
          </a:p>
          <a:p>
            <a:pPr marL="9144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GB"/>
              <a:t>Logic/data handling</a:t>
            </a:r>
            <a:endParaRPr lang="en-GB"/>
          </a:p>
          <a:p>
            <a:pPr marL="9144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GB"/>
              <a:t>Crypto!</a:t>
            </a:r>
            <a:endParaRPr lang="en-GB"/>
          </a:p>
          <a:p>
            <a:pPr marL="18288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GB"/>
              <a:t>Hashes</a:t>
            </a:r>
            <a:endParaRPr lang="en-GB"/>
          </a:p>
          <a:p>
            <a:pPr marL="18288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GB"/>
              <a:t>Signature verification</a:t>
            </a:r>
            <a:endParaRPr lang="en-GB"/>
          </a:p>
          <a:p>
            <a:pPr marL="18288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GB"/>
              <a:t>Multi-signature verification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OP_CHECKMULTISIG</a:t>
            </a:r>
            <a:endParaRPr i="1"/>
          </a:p>
        </p:txBody>
      </p:sp>
      <p:sp>
        <p:nvSpPr>
          <p:cNvPr id="237" name="Google Shape;237;p2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484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 panose="020B0603020202020204"/>
              <a:buChar char="●"/>
            </a:pPr>
            <a:r>
              <a:rPr lang="en-GB" sz="3600"/>
              <a:t>Built-in support for joint signatures</a:t>
            </a:r>
            <a:endParaRPr sz="3600"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GB" sz="3600"/>
              <a:t>Specify </a:t>
            </a:r>
            <a:r>
              <a:rPr lang="en-GB" sz="3600" i="1"/>
              <a:t>n</a:t>
            </a:r>
            <a:r>
              <a:rPr lang="en-GB" sz="3600"/>
              <a:t> public keys</a:t>
            </a:r>
            <a:endParaRPr sz="3600"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GB" sz="3600"/>
              <a:t>Specify </a:t>
            </a:r>
            <a:r>
              <a:rPr lang="en-GB" sz="3600" i="1"/>
              <a:t>t</a:t>
            </a:r>
            <a:endParaRPr sz="3600" i="1"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GB" sz="3600"/>
              <a:t>Verification requires </a:t>
            </a:r>
            <a:r>
              <a:rPr lang="en-GB" sz="3600" i="1"/>
              <a:t>t</a:t>
            </a:r>
            <a:r>
              <a:rPr lang="en-GB" sz="3600"/>
              <a:t> signatures</a:t>
            </a:r>
            <a:endParaRPr sz="3600"/>
          </a:p>
        </p:txBody>
      </p:sp>
      <p:pic>
        <p:nvPicPr>
          <p:cNvPr id="238" name="Google Shape;238;p2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389950" y="3688900"/>
            <a:ext cx="1187276" cy="167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5"/>
          <p:cNvSpPr txBox="1"/>
          <p:nvPr/>
        </p:nvSpPr>
        <p:spPr>
          <a:xfrm>
            <a:off x="2577225" y="4012125"/>
            <a:ext cx="6293100" cy="10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FF0000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BUG ALERT:</a:t>
            </a:r>
            <a:r>
              <a:rPr lang="en-GB" sz="3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 Extra data value popped from the stack and ignored</a:t>
            </a:r>
            <a:endParaRPr sz="30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438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Bitcoin scripts in practice (as of 2014)</a:t>
            </a:r>
            <a:endParaRPr i="1"/>
          </a:p>
        </p:txBody>
      </p:sp>
      <p:sp>
        <p:nvSpPr>
          <p:cNvPr id="245" name="Google Shape;245;p2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48400" cy="36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600"/>
              <a:buChar char="●"/>
            </a:pPr>
            <a:r>
              <a:rPr lang="en-GB" sz="3600"/>
              <a:t>Most nodes whitelist known scripts</a:t>
            </a:r>
            <a:endParaRPr sz="3600"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GB" sz="3600"/>
              <a:t>99.9% are simple signature checks</a:t>
            </a:r>
            <a:endParaRPr sz="3600"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GB" sz="3600"/>
              <a:t>~0.01% are MULTISIG</a:t>
            </a:r>
            <a:endParaRPr sz="3600"/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en-GB" sz="3600"/>
              <a:t>~0.01% are </a:t>
            </a:r>
            <a:r>
              <a:rPr lang="en-GB" sz="3600">
                <a:solidFill>
                  <a:srgbClr val="0000FF"/>
                </a:solidFill>
              </a:rPr>
              <a:t>Pay-to-Script-Hash</a:t>
            </a:r>
            <a:endParaRPr sz="3600">
              <a:solidFill>
                <a:srgbClr val="0000FF"/>
              </a:solidFill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Char char="●"/>
            </a:pPr>
            <a:r>
              <a:rPr lang="en-GB" sz="3600">
                <a:solidFill>
                  <a:srgbClr val="000000"/>
                </a:solidFill>
              </a:rPr>
              <a:t>Remainder are errors, proof-of-burn</a:t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246" name="Google Shape;246;p26"/>
          <p:cNvSpPr/>
          <p:nvPr/>
        </p:nvSpPr>
        <p:spPr>
          <a:xfrm>
            <a:off x="5576025" y="2484350"/>
            <a:ext cx="2024100" cy="386400"/>
          </a:xfrm>
          <a:prstGeom prst="wedgeRectCallout">
            <a:avLst>
              <a:gd name="adj1" fmla="val -26704"/>
              <a:gd name="adj2" fmla="val 100019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More on this soon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Recap: </a:t>
            </a:r>
            <a:r>
              <a:rPr lang="en-GB" b="0"/>
              <a:t>Bitcoin consensus</a:t>
            </a:r>
            <a:endParaRPr b="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607000" cy="224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Bitcoin consensus gives us:</a:t>
            </a:r>
            <a:endParaRPr lang="en-GB"/>
          </a:p>
          <a:p>
            <a:pPr marL="9144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-GB"/>
              <a:t>Append-only ledger</a:t>
            </a:r>
            <a:endParaRPr lang="en-GB"/>
          </a:p>
          <a:p>
            <a:pPr marL="9144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GB"/>
              <a:t>Decentralized consensus</a:t>
            </a:r>
            <a:endParaRPr lang="en-GB"/>
          </a:p>
          <a:p>
            <a:pPr marL="9144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GB"/>
              <a:t>Miners to validate transactions</a:t>
            </a:r>
            <a:endParaRPr i="1"/>
          </a:p>
        </p:txBody>
      </p:sp>
      <p:sp>
        <p:nvSpPr>
          <p:cNvPr id="37" name="Google Shape;37;p9"/>
          <p:cNvSpPr txBox="1"/>
          <p:nvPr/>
        </p:nvSpPr>
        <p:spPr>
          <a:xfrm>
            <a:off x="457200" y="3054600"/>
            <a:ext cx="8449500" cy="20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3000" i="1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assuming a currency exists to motivate miners!</a:t>
            </a:r>
            <a:endParaRPr sz="3000" i="1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Proof-of-burn</a:t>
            </a:r>
            <a:endParaRPr i="1"/>
          </a:p>
        </p:txBody>
      </p:sp>
      <p:sp>
        <p:nvSpPr>
          <p:cNvPr id="252" name="Google Shape;252;p27"/>
          <p:cNvSpPr txBox="1"/>
          <p:nvPr/>
        </p:nvSpPr>
        <p:spPr>
          <a:xfrm>
            <a:off x="1600950" y="2910400"/>
            <a:ext cx="7094100" cy="16842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OP_RETURN</a:t>
            </a:r>
            <a:endParaRPr sz="24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&lt;arbitrary data&gt;</a:t>
            </a:r>
            <a:endParaRPr sz="24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53" name="Google Shape;253;p27"/>
          <p:cNvSpPr txBox="1"/>
          <p:nvPr/>
        </p:nvSpPr>
        <p:spPr>
          <a:xfrm>
            <a:off x="1600950" y="1226200"/>
            <a:ext cx="7094100" cy="16842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nothing’s going to redeem that ☹</a:t>
            </a:r>
            <a:endParaRPr sz="24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Should senders specify scripts?</a:t>
            </a:r>
            <a:endParaRPr i="1"/>
          </a:p>
        </p:txBody>
      </p:sp>
      <p:sp>
        <p:nvSpPr>
          <p:cNvPr id="259" name="Google Shape;259;p28"/>
          <p:cNvSpPr/>
          <p:nvPr/>
        </p:nvSpPr>
        <p:spPr>
          <a:xfrm>
            <a:off x="257625" y="1674625"/>
            <a:ext cx="1426200" cy="130650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0" name="Google Shape;260;p28"/>
          <p:cNvSpPr/>
          <p:nvPr/>
        </p:nvSpPr>
        <p:spPr>
          <a:xfrm>
            <a:off x="5548350" y="1357075"/>
            <a:ext cx="2696100" cy="1941600"/>
          </a:xfrm>
          <a:prstGeom prst="cube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1" name="Google Shape;261;p28"/>
          <p:cNvSpPr/>
          <p:nvPr/>
        </p:nvSpPr>
        <p:spPr>
          <a:xfrm>
            <a:off x="5907225" y="1278975"/>
            <a:ext cx="1573500" cy="561300"/>
          </a:xfrm>
          <a:prstGeom prst="cube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Big Box</a:t>
            </a:r>
            <a:endParaRPr b="1"/>
          </a:p>
        </p:txBody>
      </p:sp>
      <p:cxnSp>
        <p:nvCxnSpPr>
          <p:cNvPr id="262" name="Google Shape;262;p28"/>
          <p:cNvCxnSpPr/>
          <p:nvPr/>
        </p:nvCxnSpPr>
        <p:spPr>
          <a:xfrm>
            <a:off x="1950675" y="1858650"/>
            <a:ext cx="3266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3" name="Google Shape;263;p28"/>
          <p:cNvSpPr txBox="1"/>
          <p:nvPr/>
        </p:nvSpPr>
        <p:spPr>
          <a:xfrm>
            <a:off x="2208300" y="1435400"/>
            <a:ext cx="30456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I’m ready to pay for my purchases!</a:t>
            </a:r>
            <a:endParaRPr lang="en-GB"/>
          </a:p>
        </p:txBody>
      </p:sp>
      <p:cxnSp>
        <p:nvCxnSpPr>
          <p:cNvPr id="264" name="Google Shape;264;p28"/>
          <p:cNvCxnSpPr/>
          <p:nvPr/>
        </p:nvCxnSpPr>
        <p:spPr>
          <a:xfrm rot="10800000">
            <a:off x="1950725" y="2425100"/>
            <a:ext cx="3294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5" name="Google Shape;265;p28"/>
          <p:cNvSpPr txBox="1"/>
          <p:nvPr/>
        </p:nvSpPr>
        <p:spPr>
          <a:xfrm>
            <a:off x="2097900" y="2520475"/>
            <a:ext cx="3266400" cy="13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Cool! Well we’re using MULTISIG now, so include a script requiring 2 of our 3 account managers to approve. Don’t get any of those details wrong. Thanks for shopping at Big Box!</a:t>
            </a:r>
            <a:endParaRPr lang="en-GB"/>
          </a:p>
        </p:txBody>
      </p:sp>
      <p:sp>
        <p:nvSpPr>
          <p:cNvPr id="266" name="Google Shape;266;p28"/>
          <p:cNvSpPr/>
          <p:nvPr/>
        </p:nvSpPr>
        <p:spPr>
          <a:xfrm>
            <a:off x="257625" y="1674625"/>
            <a:ext cx="1426200" cy="1306500"/>
          </a:xfrm>
          <a:prstGeom prst="smileyFace">
            <a:avLst>
              <a:gd name="adj" fmla="val -4653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7" name="Google Shape;267;p28"/>
          <p:cNvSpPr/>
          <p:nvPr/>
        </p:nvSpPr>
        <p:spPr>
          <a:xfrm>
            <a:off x="1324925" y="1143550"/>
            <a:ext cx="533700" cy="45090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?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9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6868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Idea: use the hash of redemption script</a:t>
            </a:r>
            <a:endParaRPr i="1"/>
          </a:p>
        </p:txBody>
      </p:sp>
      <p:sp>
        <p:nvSpPr>
          <p:cNvPr id="273" name="Google Shape;273;p29"/>
          <p:cNvSpPr txBox="1"/>
          <p:nvPr/>
        </p:nvSpPr>
        <p:spPr>
          <a:xfrm>
            <a:off x="1600950" y="2910400"/>
            <a:ext cx="7094100" cy="16842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OP_HASH160</a:t>
            </a:r>
            <a:endParaRPr sz="24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&lt;hash of redemption script&gt;</a:t>
            </a:r>
            <a:endParaRPr sz="24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OP_EQUAL</a:t>
            </a:r>
            <a:endParaRPr sz="24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74" name="Google Shape;274;p29"/>
          <p:cNvSpPr txBox="1"/>
          <p:nvPr/>
        </p:nvSpPr>
        <p:spPr>
          <a:xfrm>
            <a:off x="1600950" y="1226200"/>
            <a:ext cx="7094100" cy="16842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&lt;signature&gt;</a:t>
            </a:r>
            <a:endParaRPr sz="24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&lt;&lt;pubkey&gt; OP_CHECKSIG&gt;</a:t>
            </a:r>
            <a:endParaRPr sz="24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75" name="Google Shape;275;p29"/>
          <p:cNvSpPr/>
          <p:nvPr/>
        </p:nvSpPr>
        <p:spPr>
          <a:xfrm>
            <a:off x="1978275" y="4667425"/>
            <a:ext cx="6266100" cy="4233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“Pay to Script Hash”</a:t>
            </a:r>
            <a:endParaRPr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76" name="Google Shape;276;p29"/>
          <p:cNvSpPr txBox="1"/>
          <p:nvPr/>
        </p:nvSpPr>
        <p:spPr>
          <a:xfrm>
            <a:off x="1853775" y="1393288"/>
            <a:ext cx="6390600" cy="1517100"/>
          </a:xfrm>
          <a:prstGeom prst="rect">
            <a:avLst/>
          </a:prstGeom>
          <a:solidFill>
            <a:srgbClr val="EAD1DC"/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&lt;signature&gt;</a:t>
            </a:r>
            <a:endParaRPr sz="24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77" name="Google Shape;277;p29"/>
          <p:cNvSpPr txBox="1"/>
          <p:nvPr/>
        </p:nvSpPr>
        <p:spPr>
          <a:xfrm>
            <a:off x="1853775" y="2910388"/>
            <a:ext cx="6390600" cy="15171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&lt;pubkey&gt;</a:t>
            </a:r>
            <a:endParaRPr sz="24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OP_CHECKSIG</a:t>
            </a:r>
            <a:endParaRPr sz="24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Pay to script hash</a:t>
            </a:r>
            <a:endParaRPr i="1"/>
          </a:p>
        </p:txBody>
      </p:sp>
      <p:sp>
        <p:nvSpPr>
          <p:cNvPr id="283" name="Google Shape;283;p30"/>
          <p:cNvSpPr/>
          <p:nvPr/>
        </p:nvSpPr>
        <p:spPr>
          <a:xfrm>
            <a:off x="257625" y="1674625"/>
            <a:ext cx="1426200" cy="130650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4" name="Google Shape;284;p30"/>
          <p:cNvSpPr/>
          <p:nvPr/>
        </p:nvSpPr>
        <p:spPr>
          <a:xfrm>
            <a:off x="5548350" y="1357075"/>
            <a:ext cx="2696100" cy="1941600"/>
          </a:xfrm>
          <a:prstGeom prst="cube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5" name="Google Shape;285;p30"/>
          <p:cNvSpPr/>
          <p:nvPr/>
        </p:nvSpPr>
        <p:spPr>
          <a:xfrm>
            <a:off x="5907225" y="1278975"/>
            <a:ext cx="1573500" cy="561300"/>
          </a:xfrm>
          <a:prstGeom prst="cube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Big Box</a:t>
            </a:r>
            <a:endParaRPr b="1"/>
          </a:p>
        </p:txBody>
      </p:sp>
      <p:cxnSp>
        <p:nvCxnSpPr>
          <p:cNvPr id="286" name="Google Shape;286;p30"/>
          <p:cNvCxnSpPr/>
          <p:nvPr/>
        </p:nvCxnSpPr>
        <p:spPr>
          <a:xfrm>
            <a:off x="1950675" y="1858650"/>
            <a:ext cx="3266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7" name="Google Shape;287;p30"/>
          <p:cNvSpPr txBox="1"/>
          <p:nvPr/>
        </p:nvSpPr>
        <p:spPr>
          <a:xfrm>
            <a:off x="2208300" y="1435400"/>
            <a:ext cx="30456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I’m ready to pay for my purchases!</a:t>
            </a:r>
            <a:endParaRPr lang="en-GB"/>
          </a:p>
        </p:txBody>
      </p:sp>
      <p:cxnSp>
        <p:nvCxnSpPr>
          <p:cNvPr id="288" name="Google Shape;288;p30"/>
          <p:cNvCxnSpPr/>
          <p:nvPr/>
        </p:nvCxnSpPr>
        <p:spPr>
          <a:xfrm rot="10800000">
            <a:off x="1950725" y="2425100"/>
            <a:ext cx="3294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9" name="Google Shape;289;p30"/>
          <p:cNvSpPr txBox="1"/>
          <p:nvPr/>
        </p:nvSpPr>
        <p:spPr>
          <a:xfrm>
            <a:off x="2097900" y="2520475"/>
            <a:ext cx="3266400" cy="3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Great! Here’s our address: 0x3454</a:t>
            </a:r>
            <a:endParaRPr lang="en-GB"/>
          </a:p>
        </p:txBody>
      </p:sp>
      <p:sp>
        <p:nvSpPr>
          <p:cNvPr id="290" name="Google Shape;290;p30"/>
          <p:cNvSpPr/>
          <p:nvPr/>
        </p:nvSpPr>
        <p:spPr>
          <a:xfrm>
            <a:off x="257625" y="1674625"/>
            <a:ext cx="1426200" cy="130650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1"/>
          <p:cNvSpPr txBox="1">
            <a:spLocks noGrp="1"/>
          </p:cNvSpPr>
          <p:nvPr>
            <p:ph type="subTitle" idx="1"/>
          </p:nvPr>
        </p:nvSpPr>
        <p:spPr>
          <a:xfrm>
            <a:off x="685800" y="1690471"/>
            <a:ext cx="7772400" cy="17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 panose="020B0603020202020204"/>
              <a:buNone/>
            </a:pPr>
            <a:r>
              <a:rPr lang="en-GB" dirty="0" smtClean="0"/>
              <a:t>Applications </a:t>
            </a:r>
            <a:r>
              <a:rPr lang="en-GB" dirty="0"/>
              <a:t>of Bitcoin scripts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1: Escrow transactions</a:t>
            </a:r>
            <a:endParaRPr i="1"/>
          </a:p>
        </p:txBody>
      </p:sp>
      <p:sp>
        <p:nvSpPr>
          <p:cNvPr id="301" name="Google Shape;301;p32"/>
          <p:cNvSpPr/>
          <p:nvPr/>
        </p:nvSpPr>
        <p:spPr>
          <a:xfrm>
            <a:off x="145663" y="2774250"/>
            <a:ext cx="1426200" cy="130650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2" name="Google Shape;302;p32"/>
          <p:cNvSpPr/>
          <p:nvPr/>
        </p:nvSpPr>
        <p:spPr>
          <a:xfrm>
            <a:off x="7112288" y="2774250"/>
            <a:ext cx="1426200" cy="130650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3" name="Google Shape;303;p32"/>
          <p:cNvSpPr/>
          <p:nvPr/>
        </p:nvSpPr>
        <p:spPr>
          <a:xfrm>
            <a:off x="1745900" y="4069650"/>
            <a:ext cx="5366400" cy="9762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PROBLEM:</a:t>
            </a:r>
            <a:r>
              <a:rPr lang="en-GB" sz="18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 Alice wants to buy online from Bob. Alice doesn’t want to pay until after Bob ships.</a:t>
            </a:r>
            <a:endParaRPr sz="18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Bob doesn’t want to ship until after Alice pays.</a:t>
            </a:r>
            <a:endParaRPr sz="18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304" name="Google Shape;304;p32"/>
          <p:cNvSpPr/>
          <p:nvPr/>
        </p:nvSpPr>
        <p:spPr>
          <a:xfrm>
            <a:off x="1894925" y="4069650"/>
            <a:ext cx="5003100" cy="6660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Pay </a:t>
            </a:r>
            <a:r>
              <a:rPr lang="en-GB" sz="1800" i="1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x</a:t>
            </a:r>
            <a:r>
              <a:rPr lang="en-GB" sz="18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 to 2-of-3 of Alice, Bob, Judy (MULTISIG)</a:t>
            </a:r>
            <a:endParaRPr sz="1800" baseline="-250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SIGNED(ALICE)</a:t>
            </a:r>
            <a:endParaRPr sz="10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305" name="Google Shape;305;p32"/>
          <p:cNvSpPr txBox="1"/>
          <p:nvPr/>
        </p:nvSpPr>
        <p:spPr>
          <a:xfrm>
            <a:off x="7511438" y="4080750"/>
            <a:ext cx="6279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Bob</a:t>
            </a:r>
            <a:endParaRPr lang="en-GB"/>
          </a:p>
        </p:txBody>
      </p:sp>
      <p:sp>
        <p:nvSpPr>
          <p:cNvPr id="306" name="Google Shape;306;p32"/>
          <p:cNvSpPr txBox="1"/>
          <p:nvPr/>
        </p:nvSpPr>
        <p:spPr>
          <a:xfrm>
            <a:off x="544813" y="4080750"/>
            <a:ext cx="6279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Alice</a:t>
            </a:r>
            <a:endParaRPr lang="en-GB"/>
          </a:p>
        </p:txBody>
      </p:sp>
      <p:sp>
        <p:nvSpPr>
          <p:cNvPr id="307" name="Google Shape;307;p32"/>
          <p:cNvSpPr/>
          <p:nvPr/>
        </p:nvSpPr>
        <p:spPr>
          <a:xfrm>
            <a:off x="725222" y="927900"/>
            <a:ext cx="1019100" cy="93360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8" name="Google Shape;308;p32"/>
          <p:cNvSpPr/>
          <p:nvPr/>
        </p:nvSpPr>
        <p:spPr>
          <a:xfrm>
            <a:off x="3692138" y="2647738"/>
            <a:ext cx="1299900" cy="857400"/>
          </a:xfrm>
          <a:prstGeom prst="cube">
            <a:avLst>
              <a:gd name="adj" fmla="val 25000"/>
            </a:avLst>
          </a:prstGeom>
          <a:solidFill>
            <a:srgbClr val="B45F06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To: Alice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From: Bob</a:t>
            </a:r>
            <a:endParaRPr lang="en-GB"/>
          </a:p>
        </p:txBody>
      </p:sp>
      <p:cxnSp>
        <p:nvCxnSpPr>
          <p:cNvPr id="309" name="Google Shape;309;p32"/>
          <p:cNvCxnSpPr/>
          <p:nvPr/>
        </p:nvCxnSpPr>
        <p:spPr>
          <a:xfrm rot="10800000">
            <a:off x="1598050" y="3683875"/>
            <a:ext cx="5459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0" name="Google Shape;310;p32"/>
          <p:cNvSpPr/>
          <p:nvPr/>
        </p:nvSpPr>
        <p:spPr>
          <a:xfrm>
            <a:off x="1916250" y="1666675"/>
            <a:ext cx="5003100" cy="6660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Pay </a:t>
            </a:r>
            <a:r>
              <a:rPr lang="en-GB" sz="1800" i="1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x</a:t>
            </a:r>
            <a:r>
              <a:rPr lang="en-GB" sz="18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 to Bob</a:t>
            </a:r>
            <a:endParaRPr sz="1800" baseline="-250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SIGNED(ALICE, BOB)</a:t>
            </a:r>
            <a:endParaRPr sz="10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cxnSp>
        <p:nvCxnSpPr>
          <p:cNvPr id="311" name="Google Shape;311;p32"/>
          <p:cNvCxnSpPr/>
          <p:nvPr/>
        </p:nvCxnSpPr>
        <p:spPr>
          <a:xfrm>
            <a:off x="2228300" y="2157275"/>
            <a:ext cx="213000" cy="20064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2" name="Google Shape;312;p32"/>
          <p:cNvSpPr txBox="1"/>
          <p:nvPr/>
        </p:nvSpPr>
        <p:spPr>
          <a:xfrm>
            <a:off x="2766350" y="1063400"/>
            <a:ext cx="3151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(normal case)</a:t>
            </a:r>
            <a:endParaRPr sz="3000"/>
          </a:p>
        </p:txBody>
      </p:sp>
      <p:sp>
        <p:nvSpPr>
          <p:cNvPr id="313" name="Google Shape;313;p32"/>
          <p:cNvSpPr/>
          <p:nvPr/>
        </p:nvSpPr>
        <p:spPr>
          <a:xfrm>
            <a:off x="4858875" y="2952013"/>
            <a:ext cx="133164" cy="248886"/>
          </a:xfrm>
          <a:prstGeom prst="irregularSeal2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4" name="Google Shape;314;p32"/>
          <p:cNvSpPr/>
          <p:nvPr/>
        </p:nvSpPr>
        <p:spPr>
          <a:xfrm rot="4877682">
            <a:off x="4221398" y="2553954"/>
            <a:ext cx="213000" cy="398024"/>
          </a:xfrm>
          <a:prstGeom prst="irregularSeal2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5" name="Google Shape;315;p32"/>
          <p:cNvSpPr/>
          <p:nvPr/>
        </p:nvSpPr>
        <p:spPr>
          <a:xfrm>
            <a:off x="1906225" y="1693938"/>
            <a:ext cx="5003100" cy="666000"/>
          </a:xfrm>
          <a:prstGeom prst="rect">
            <a:avLst/>
          </a:prstGeom>
          <a:solidFill>
            <a:srgbClr val="FCE5CD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Pay </a:t>
            </a:r>
            <a:r>
              <a:rPr lang="en-GB" sz="1800" i="1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x</a:t>
            </a:r>
            <a:r>
              <a:rPr lang="en-GB" sz="18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 to Alice</a:t>
            </a:r>
            <a:endParaRPr sz="1800" baseline="-250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SIGNED(ALICE, JUDY)</a:t>
            </a:r>
            <a:endParaRPr sz="10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316" name="Google Shape;316;p32"/>
          <p:cNvSpPr txBox="1"/>
          <p:nvPr/>
        </p:nvSpPr>
        <p:spPr>
          <a:xfrm>
            <a:off x="2853350" y="1007075"/>
            <a:ext cx="3151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(disputed case)</a:t>
            </a:r>
            <a:endParaRPr sz="3000"/>
          </a:p>
        </p:txBody>
      </p:sp>
      <p:sp>
        <p:nvSpPr>
          <p:cNvPr id="317" name="Google Shape;317;p32"/>
          <p:cNvSpPr txBox="1"/>
          <p:nvPr/>
        </p:nvSpPr>
        <p:spPr>
          <a:xfrm>
            <a:off x="863513" y="1838575"/>
            <a:ext cx="6279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Judy</a:t>
            </a:r>
            <a:endParaRPr lang="en-GB"/>
          </a:p>
        </p:txBody>
      </p:sp>
      <p:pic>
        <p:nvPicPr>
          <p:cNvPr id="318" name="Google Shape;318;p3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928500" y="656425"/>
            <a:ext cx="1299800" cy="183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3"/>
          <p:cNvSpPr/>
          <p:nvPr/>
        </p:nvSpPr>
        <p:spPr>
          <a:xfrm>
            <a:off x="7048875" y="2503500"/>
            <a:ext cx="1677900" cy="19530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4" name="Google Shape;324;p3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2: Green addresses</a:t>
            </a:r>
            <a:endParaRPr i="1"/>
          </a:p>
        </p:txBody>
      </p:sp>
      <p:sp>
        <p:nvSpPr>
          <p:cNvPr id="325" name="Google Shape;325;p33"/>
          <p:cNvSpPr/>
          <p:nvPr/>
        </p:nvSpPr>
        <p:spPr>
          <a:xfrm>
            <a:off x="145663" y="2774250"/>
            <a:ext cx="1426200" cy="130650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6" name="Google Shape;326;p33"/>
          <p:cNvSpPr txBox="1"/>
          <p:nvPr/>
        </p:nvSpPr>
        <p:spPr>
          <a:xfrm>
            <a:off x="544813" y="4080750"/>
            <a:ext cx="6279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Alice</a:t>
            </a:r>
            <a:endParaRPr lang="en-GB"/>
          </a:p>
        </p:txBody>
      </p:sp>
      <p:sp>
        <p:nvSpPr>
          <p:cNvPr id="327" name="Google Shape;327;p33"/>
          <p:cNvSpPr/>
          <p:nvPr/>
        </p:nvSpPr>
        <p:spPr>
          <a:xfrm>
            <a:off x="7112288" y="2774250"/>
            <a:ext cx="1426200" cy="130650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8" name="Google Shape;328;p33"/>
          <p:cNvSpPr txBox="1"/>
          <p:nvPr/>
        </p:nvSpPr>
        <p:spPr>
          <a:xfrm>
            <a:off x="7511438" y="4080750"/>
            <a:ext cx="6279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Bob</a:t>
            </a:r>
            <a:endParaRPr lang="en-GB"/>
          </a:p>
        </p:txBody>
      </p:sp>
      <p:sp>
        <p:nvSpPr>
          <p:cNvPr id="329" name="Google Shape;329;p33"/>
          <p:cNvSpPr/>
          <p:nvPr/>
        </p:nvSpPr>
        <p:spPr>
          <a:xfrm>
            <a:off x="1745900" y="4069650"/>
            <a:ext cx="5366400" cy="976200"/>
          </a:xfrm>
          <a:prstGeom prst="roundRect">
            <a:avLst>
              <a:gd name="adj" fmla="val 16667"/>
            </a:avLst>
          </a:prstGeom>
          <a:solidFill>
            <a:srgbClr val="9FC5E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PROBLEM:</a:t>
            </a:r>
            <a:r>
              <a:rPr lang="en-GB" sz="18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 Alice wants to pay Bob.</a:t>
            </a:r>
            <a:endParaRPr sz="18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Bob can’t wait 6 verifications to guard against double-spends, or is offline completely.</a:t>
            </a:r>
            <a:endParaRPr sz="18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pic>
        <p:nvPicPr>
          <p:cNvPr id="330" name="Google Shape;330;p3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145625" y="1197000"/>
            <a:ext cx="1306500" cy="1306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3"/>
          <p:cNvSpPr/>
          <p:nvPr/>
        </p:nvSpPr>
        <p:spPr>
          <a:xfrm>
            <a:off x="1745900" y="3146375"/>
            <a:ext cx="5003100" cy="666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Pay x to Bob, y to Bank</a:t>
            </a:r>
            <a:endParaRPr sz="1800" baseline="-250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SIGNED(BANK)</a:t>
            </a:r>
            <a:endParaRPr sz="10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332" name="Google Shape;332;p33"/>
          <p:cNvSpPr txBox="1"/>
          <p:nvPr/>
        </p:nvSpPr>
        <p:spPr>
          <a:xfrm>
            <a:off x="7173146" y="2102475"/>
            <a:ext cx="16245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Faraday cage</a:t>
            </a:r>
            <a:endParaRPr lang="en-GB"/>
          </a:p>
        </p:txBody>
      </p:sp>
      <p:cxnSp>
        <p:nvCxnSpPr>
          <p:cNvPr id="333" name="Google Shape;333;p33"/>
          <p:cNvCxnSpPr/>
          <p:nvPr/>
        </p:nvCxnSpPr>
        <p:spPr>
          <a:xfrm rot="10800000" flipH="1">
            <a:off x="1518075" y="2308050"/>
            <a:ext cx="1562400" cy="577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4" name="Google Shape;334;p33"/>
          <p:cNvSpPr txBox="1"/>
          <p:nvPr/>
        </p:nvSpPr>
        <p:spPr>
          <a:xfrm>
            <a:off x="14800" y="1886625"/>
            <a:ext cx="2911800" cy="6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It’s me, Alice! Could you make out  a green payment to Bob?</a:t>
            </a:r>
            <a:endParaRPr lang="en-GB"/>
          </a:p>
        </p:txBody>
      </p:sp>
      <p:sp>
        <p:nvSpPr>
          <p:cNvPr id="335" name="Google Shape;335;p33"/>
          <p:cNvSpPr txBox="1"/>
          <p:nvPr/>
        </p:nvSpPr>
        <p:spPr>
          <a:xfrm>
            <a:off x="3484913" y="2324475"/>
            <a:ext cx="6279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Bank</a:t>
            </a:r>
            <a:endParaRPr lang="en-GB"/>
          </a:p>
        </p:txBody>
      </p:sp>
      <p:pic>
        <p:nvPicPr>
          <p:cNvPr id="336" name="Google Shape;336;p3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991300" y="1284975"/>
            <a:ext cx="958800" cy="60165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33"/>
          <p:cNvSpPr/>
          <p:nvPr/>
        </p:nvSpPr>
        <p:spPr>
          <a:xfrm>
            <a:off x="4452125" y="3218850"/>
            <a:ext cx="1756200" cy="417300"/>
          </a:xfrm>
          <a:prstGeom prst="horizontalScroll">
            <a:avLst>
              <a:gd name="adj" fmla="val 125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 double spend</a:t>
            </a:r>
            <a:endParaRPr lang="en-GB"/>
          </a:p>
        </p:txBody>
      </p:sp>
      <p:sp>
        <p:nvSpPr>
          <p:cNvPr id="338" name="Google Shape;338;p33"/>
          <p:cNvSpPr/>
          <p:nvPr/>
        </p:nvSpPr>
        <p:spPr>
          <a:xfrm>
            <a:off x="4563150" y="1063375"/>
            <a:ext cx="4234500" cy="771900"/>
          </a:xfrm>
          <a:prstGeom prst="wedgeEllipseCallout">
            <a:avLst>
              <a:gd name="adj1" fmla="val -49320"/>
              <a:gd name="adj2" fmla="val 5926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004</a:t>
            </a:r>
            <a:r>
              <a:rPr lang="en-GB"/>
              <a:t> days since last double spend!</a:t>
            </a:r>
            <a:endParaRPr lang="en-GB"/>
          </a:p>
        </p:txBody>
      </p:sp>
      <p:sp>
        <p:nvSpPr>
          <p:cNvPr id="339" name="Google Shape;339;p33"/>
          <p:cNvSpPr/>
          <p:nvPr/>
        </p:nvSpPr>
        <p:spPr>
          <a:xfrm>
            <a:off x="5211200" y="1358275"/>
            <a:ext cx="417300" cy="204300"/>
          </a:xfrm>
          <a:prstGeom prst="rect">
            <a:avLst/>
          </a:prstGeom>
          <a:solidFill>
            <a:srgbClr val="CC687A">
              <a:alpha val="58850"/>
            </a:srgbClr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3: Efficient micro-payments</a:t>
            </a:r>
            <a:endParaRPr i="1"/>
          </a:p>
        </p:txBody>
      </p:sp>
      <p:sp>
        <p:nvSpPr>
          <p:cNvPr id="345" name="Google Shape;345;p34"/>
          <p:cNvSpPr/>
          <p:nvPr/>
        </p:nvSpPr>
        <p:spPr>
          <a:xfrm>
            <a:off x="101263" y="3147125"/>
            <a:ext cx="1426200" cy="130650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6" name="Google Shape;346;p34"/>
          <p:cNvSpPr txBox="1"/>
          <p:nvPr/>
        </p:nvSpPr>
        <p:spPr>
          <a:xfrm>
            <a:off x="500413" y="4453625"/>
            <a:ext cx="6279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Alice</a:t>
            </a:r>
            <a:endParaRPr lang="en-GB"/>
          </a:p>
        </p:txBody>
      </p:sp>
      <p:sp>
        <p:nvSpPr>
          <p:cNvPr id="347" name="Google Shape;347;p34"/>
          <p:cNvSpPr/>
          <p:nvPr/>
        </p:nvSpPr>
        <p:spPr>
          <a:xfrm>
            <a:off x="7112288" y="2986025"/>
            <a:ext cx="1426200" cy="1306500"/>
          </a:xfrm>
          <a:prstGeom prst="smileyFace">
            <a:avLst>
              <a:gd name="adj" fmla="val 4653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8" name="Google Shape;348;p34"/>
          <p:cNvSpPr txBox="1"/>
          <p:nvPr/>
        </p:nvSpPr>
        <p:spPr>
          <a:xfrm>
            <a:off x="7511438" y="4292525"/>
            <a:ext cx="6279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Bob</a:t>
            </a:r>
            <a:endParaRPr lang="en-GB"/>
          </a:p>
        </p:txBody>
      </p:sp>
      <p:sp>
        <p:nvSpPr>
          <p:cNvPr id="349" name="Google Shape;349;p34"/>
          <p:cNvSpPr/>
          <p:nvPr/>
        </p:nvSpPr>
        <p:spPr>
          <a:xfrm>
            <a:off x="1745900" y="4069650"/>
            <a:ext cx="5366400" cy="976200"/>
          </a:xfrm>
          <a:prstGeom prst="roundRect">
            <a:avLst>
              <a:gd name="adj" fmla="val 16667"/>
            </a:avLst>
          </a:prstGeom>
          <a:solidFill>
            <a:srgbClr val="D5A6BD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PROBLEM:</a:t>
            </a:r>
            <a:r>
              <a:rPr lang="en-GB" sz="18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 Alice wants to pay Bob for each minute of phone service. She doesn’t want to incur a transaction fee every minute.</a:t>
            </a:r>
            <a:endParaRPr sz="18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350" name="Google Shape;350;p34"/>
          <p:cNvSpPr/>
          <p:nvPr/>
        </p:nvSpPr>
        <p:spPr>
          <a:xfrm>
            <a:off x="1818325" y="3714475"/>
            <a:ext cx="5003100" cy="492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Input: </a:t>
            </a:r>
            <a:r>
              <a:rPr lang="en-GB" sz="1800" i="1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x</a:t>
            </a:r>
            <a:r>
              <a:rPr lang="en-GB" sz="18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; Pay 01 to Bob, 99 to Alice</a:t>
            </a:r>
            <a:endParaRPr sz="1800" baseline="-250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SIGNED(ALICE)___________</a:t>
            </a:r>
            <a:endParaRPr sz="10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351" name="Google Shape;351;p34"/>
          <p:cNvSpPr/>
          <p:nvPr/>
        </p:nvSpPr>
        <p:spPr>
          <a:xfrm>
            <a:off x="1818325" y="3222475"/>
            <a:ext cx="5003100" cy="492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Input: </a:t>
            </a:r>
            <a:r>
              <a:rPr lang="en-GB" sz="1800" i="1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x</a:t>
            </a:r>
            <a:r>
              <a:rPr lang="en-GB" sz="18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; Pay 02 to Bob, 98 to Alice</a:t>
            </a:r>
            <a:endParaRPr sz="1800" baseline="-250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SIGNED(ALICE)___________</a:t>
            </a:r>
            <a:endParaRPr sz="10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352" name="Google Shape;352;p34"/>
          <p:cNvSpPr/>
          <p:nvPr/>
        </p:nvSpPr>
        <p:spPr>
          <a:xfrm>
            <a:off x="1818325" y="2730475"/>
            <a:ext cx="5003100" cy="492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Input: </a:t>
            </a:r>
            <a:r>
              <a:rPr lang="en-GB" sz="1800" i="1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x</a:t>
            </a:r>
            <a:r>
              <a:rPr lang="en-GB" sz="18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; Pay 03 to Bob, 97 to Alice</a:t>
            </a:r>
            <a:endParaRPr sz="1800" baseline="-250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SIGNED(ALICE)___________</a:t>
            </a:r>
            <a:endParaRPr sz="10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353" name="Google Shape;353;p34"/>
          <p:cNvSpPr/>
          <p:nvPr/>
        </p:nvSpPr>
        <p:spPr>
          <a:xfrm>
            <a:off x="1818325" y="2238475"/>
            <a:ext cx="5003100" cy="492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Input: </a:t>
            </a:r>
            <a:r>
              <a:rPr lang="en-GB" sz="1800" i="1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x</a:t>
            </a:r>
            <a:r>
              <a:rPr lang="en-GB" sz="18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; Pay 04 to Bob, 96 to Alice</a:t>
            </a:r>
            <a:endParaRPr sz="1800" baseline="-250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SIGNED(ALICE)___________</a:t>
            </a:r>
            <a:endParaRPr sz="10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354" name="Google Shape;354;p34"/>
          <p:cNvSpPr/>
          <p:nvPr/>
        </p:nvSpPr>
        <p:spPr>
          <a:xfrm>
            <a:off x="1818338" y="1404925"/>
            <a:ext cx="5003100" cy="492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Input: </a:t>
            </a:r>
            <a:r>
              <a:rPr lang="en-GB" sz="1800" i="1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x</a:t>
            </a:r>
            <a:r>
              <a:rPr lang="en-GB" sz="18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; Pay 42 to Bob, 58 to Alice</a:t>
            </a:r>
            <a:endParaRPr sz="1800" baseline="-250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SIGNED(ALICE)___________</a:t>
            </a:r>
            <a:endParaRPr sz="10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355" name="Google Shape;355;p34"/>
          <p:cNvSpPr txBox="1"/>
          <p:nvPr/>
        </p:nvSpPr>
        <p:spPr>
          <a:xfrm>
            <a:off x="1927888" y="1850700"/>
            <a:ext cx="7725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...</a:t>
            </a:r>
            <a:endParaRPr lang="en-GB"/>
          </a:p>
        </p:txBody>
      </p:sp>
      <p:sp>
        <p:nvSpPr>
          <p:cNvPr id="356" name="Google Shape;356;p34"/>
          <p:cNvSpPr/>
          <p:nvPr/>
        </p:nvSpPr>
        <p:spPr>
          <a:xfrm>
            <a:off x="1251750" y="2725450"/>
            <a:ext cx="1448700" cy="492000"/>
          </a:xfrm>
          <a:prstGeom prst="wedgeEllipseCallout">
            <a:avLst>
              <a:gd name="adj1" fmla="val -33454"/>
              <a:gd name="adj2" fmla="val 94350"/>
            </a:avLst>
          </a:prstGeom>
          <a:solidFill>
            <a:srgbClr val="FFE59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I’m done!</a:t>
            </a:r>
            <a:endParaRPr lang="en-GB"/>
          </a:p>
        </p:txBody>
      </p:sp>
      <p:sp>
        <p:nvSpPr>
          <p:cNvPr id="357" name="Google Shape;357;p34"/>
          <p:cNvSpPr/>
          <p:nvPr/>
        </p:nvSpPr>
        <p:spPr>
          <a:xfrm>
            <a:off x="6391925" y="2655125"/>
            <a:ext cx="1553700" cy="492000"/>
          </a:xfrm>
          <a:prstGeom prst="wedgeEllipseCallout">
            <a:avLst>
              <a:gd name="adj1" fmla="val 32013"/>
              <a:gd name="adj2" fmla="val 92983"/>
            </a:avLst>
          </a:prstGeom>
          <a:solidFill>
            <a:srgbClr val="FFE59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I’ll publish!</a:t>
            </a:r>
            <a:endParaRPr lang="en-GB"/>
          </a:p>
        </p:txBody>
      </p:sp>
      <p:sp>
        <p:nvSpPr>
          <p:cNvPr id="358" name="Google Shape;358;p34"/>
          <p:cNvSpPr/>
          <p:nvPr/>
        </p:nvSpPr>
        <p:spPr>
          <a:xfrm>
            <a:off x="1589100" y="1491450"/>
            <a:ext cx="229200" cy="2667300"/>
          </a:xfrm>
          <a:prstGeom prst="leftBrace">
            <a:avLst>
              <a:gd name="adj1" fmla="val 8333"/>
              <a:gd name="adj2" fmla="val 12054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9" name="Google Shape;359;p34"/>
          <p:cNvSpPr txBox="1"/>
          <p:nvPr/>
        </p:nvSpPr>
        <p:spPr>
          <a:xfrm>
            <a:off x="140375" y="1491450"/>
            <a:ext cx="1553700" cy="59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all of these could be double-spends!</a:t>
            </a:r>
            <a:endParaRPr lang="en-GB"/>
          </a:p>
        </p:txBody>
      </p:sp>
      <p:sp>
        <p:nvSpPr>
          <p:cNvPr id="360" name="Google Shape;360;p34"/>
          <p:cNvSpPr/>
          <p:nvPr/>
        </p:nvSpPr>
        <p:spPr>
          <a:xfrm>
            <a:off x="1818338" y="4453625"/>
            <a:ext cx="5003100" cy="492000"/>
          </a:xfrm>
          <a:prstGeom prst="rect">
            <a:avLst/>
          </a:prstGeom>
          <a:solidFill>
            <a:srgbClr val="00FF00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Input: </a:t>
            </a:r>
            <a:r>
              <a:rPr lang="en-GB" sz="1800" i="1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y</a:t>
            </a:r>
            <a:r>
              <a:rPr lang="en-GB" sz="18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; Pay 100 to Bob/Alice (MULTISIG)</a:t>
            </a:r>
            <a:endParaRPr sz="1800" baseline="-250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SIGNED(ALICE)</a:t>
            </a:r>
            <a:endParaRPr sz="10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361" name="Google Shape;361;p34"/>
          <p:cNvSpPr/>
          <p:nvPr/>
        </p:nvSpPr>
        <p:spPr>
          <a:xfrm>
            <a:off x="1818313" y="1404925"/>
            <a:ext cx="5003100" cy="492000"/>
          </a:xfrm>
          <a:prstGeom prst="rect">
            <a:avLst/>
          </a:prstGeom>
          <a:solidFill>
            <a:srgbClr val="00FF00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Input: </a:t>
            </a:r>
            <a:r>
              <a:rPr lang="en-GB" sz="1800" i="1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x</a:t>
            </a:r>
            <a:r>
              <a:rPr lang="en-GB" sz="18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; Pay 42 to Bob, 58 to Alice</a:t>
            </a:r>
            <a:endParaRPr sz="1800" baseline="-250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SIGNED(ALICE) SIGNED(BOB)</a:t>
            </a:r>
            <a:endParaRPr sz="10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cxnSp>
        <p:nvCxnSpPr>
          <p:cNvPr id="362" name="Google Shape;362;p34"/>
          <p:cNvCxnSpPr/>
          <p:nvPr/>
        </p:nvCxnSpPr>
        <p:spPr>
          <a:xfrm flipH="1">
            <a:off x="2700250" y="4024925"/>
            <a:ext cx="62700" cy="6423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3" name="Google Shape;363;p34"/>
          <p:cNvCxnSpPr/>
          <p:nvPr/>
        </p:nvCxnSpPr>
        <p:spPr>
          <a:xfrm flipH="1">
            <a:off x="2637425" y="3489550"/>
            <a:ext cx="87300" cy="11253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4" name="Google Shape;364;p34"/>
          <p:cNvCxnSpPr/>
          <p:nvPr/>
        </p:nvCxnSpPr>
        <p:spPr>
          <a:xfrm flipH="1">
            <a:off x="2600550" y="2971450"/>
            <a:ext cx="99900" cy="16845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5" name="Google Shape;365;p34"/>
          <p:cNvCxnSpPr/>
          <p:nvPr/>
        </p:nvCxnSpPr>
        <p:spPr>
          <a:xfrm flipH="1">
            <a:off x="2600450" y="2552625"/>
            <a:ext cx="66900" cy="20844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6" name="Google Shape;366;p34"/>
          <p:cNvCxnSpPr/>
          <p:nvPr/>
        </p:nvCxnSpPr>
        <p:spPr>
          <a:xfrm flipH="1">
            <a:off x="2590825" y="1720875"/>
            <a:ext cx="9600" cy="29448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7" name="Google Shape;367;p34"/>
          <p:cNvSpPr txBox="1"/>
          <p:nvPr/>
        </p:nvSpPr>
        <p:spPr>
          <a:xfrm>
            <a:off x="1908700" y="1056450"/>
            <a:ext cx="47052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if Bob never signs??</a:t>
            </a:r>
            <a:endParaRPr lang="en-GB"/>
          </a:p>
        </p:txBody>
      </p:sp>
      <p:sp>
        <p:nvSpPr>
          <p:cNvPr id="368" name="Google Shape;368;p34"/>
          <p:cNvSpPr/>
          <p:nvPr/>
        </p:nvSpPr>
        <p:spPr>
          <a:xfrm>
            <a:off x="1818338" y="2375288"/>
            <a:ext cx="5003100" cy="4920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Input: </a:t>
            </a:r>
            <a:r>
              <a:rPr lang="en-GB" sz="1800" i="1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x</a:t>
            </a:r>
            <a:r>
              <a:rPr lang="en-GB" sz="18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; Pay 100 to Alice, LOCK until time </a:t>
            </a:r>
            <a:r>
              <a:rPr lang="en-GB" sz="1800" i="1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</a:t>
            </a:r>
            <a:endParaRPr sz="1800" i="1" baseline="-250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SIGNED(ALICE) SIGNED(BOB)</a:t>
            </a:r>
            <a:endParaRPr sz="10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369" name="Google Shape;369;p34"/>
          <p:cNvSpPr txBox="1"/>
          <p:nvPr/>
        </p:nvSpPr>
        <p:spPr>
          <a:xfrm>
            <a:off x="1865800" y="2063675"/>
            <a:ext cx="4916700" cy="3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Alice demands a timed refund transaction before starting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lock_time</a:t>
            </a:r>
            <a:endParaRPr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375" name="Google Shape;375;p35"/>
          <p:cNvSpPr txBox="1">
            <a:spLocks noGrp="1"/>
          </p:cNvSpPr>
          <p:nvPr>
            <p:ph type="body" idx="1"/>
          </p:nvPr>
        </p:nvSpPr>
        <p:spPr>
          <a:xfrm>
            <a:off x="2085825" y="850475"/>
            <a:ext cx="8229600" cy="41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/>
              <a:t>{</a:t>
            </a:r>
            <a:br>
              <a:rPr lang="en-GB" sz="2400"/>
            </a:br>
            <a:r>
              <a:rPr lang="en-GB" sz="2400"/>
              <a:t>    "hash":"5a42590...b8b6b",</a:t>
            </a:r>
            <a:br>
              <a:rPr lang="en-GB" sz="2400"/>
            </a:br>
            <a:r>
              <a:rPr lang="en-GB" sz="2400"/>
              <a:t>      "ver":1,</a:t>
            </a:r>
            <a:br>
              <a:rPr lang="en-GB" sz="2400"/>
            </a:br>
            <a:r>
              <a:rPr lang="en-GB" sz="2400"/>
              <a:t>      "vin_sz":2,</a:t>
            </a:r>
            <a:br>
              <a:rPr lang="en-GB" sz="2400"/>
            </a:br>
            <a:r>
              <a:rPr lang="en-GB" sz="2400"/>
              <a:t>      "vout_sz":1,</a:t>
            </a:r>
            <a:br>
              <a:rPr lang="en-GB" sz="2400"/>
            </a:br>
            <a:r>
              <a:rPr lang="en-GB" sz="2400"/>
              <a:t>      "lock_time":315415,</a:t>
            </a:r>
            <a:br>
              <a:rPr lang="en-GB" sz="2400"/>
            </a:br>
            <a:r>
              <a:rPr lang="en-GB" sz="2400"/>
              <a:t>      "size":404,</a:t>
            </a:r>
            <a:endParaRPr sz="2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/>
              <a:t>...</a:t>
            </a:r>
            <a:endParaRPr sz="2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/>
              <a:t>}</a:t>
            </a:r>
            <a:endParaRPr sz="2400"/>
          </a:p>
        </p:txBody>
      </p:sp>
      <p:sp>
        <p:nvSpPr>
          <p:cNvPr id="376" name="Google Shape;376;p35"/>
          <p:cNvSpPr/>
          <p:nvPr/>
        </p:nvSpPr>
        <p:spPr>
          <a:xfrm>
            <a:off x="4616400" y="3284750"/>
            <a:ext cx="3986100" cy="423300"/>
          </a:xfrm>
          <a:prstGeom prst="wedgeRectCallout">
            <a:avLst>
              <a:gd name="adj1" fmla="val -36192"/>
              <a:gd name="adj2" fmla="val -81461"/>
            </a:avLst>
          </a:prstGeom>
          <a:solidFill>
            <a:srgbClr val="C9DAF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Block index or real-world timestamp before which this transaction can’t be published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More advanced scripts</a:t>
            </a:r>
            <a:endParaRPr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382" name="Google Shape;382;p3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48400" cy="36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-GB"/>
              <a:t>Multiplayer lotteries</a:t>
            </a:r>
            <a:endParaRPr lang="en-GB"/>
          </a:p>
          <a:p>
            <a:pPr marL="9144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GB"/>
              <a:t>Hash pre-image challenges</a:t>
            </a:r>
            <a:endParaRPr lang="en-GB"/>
          </a:p>
          <a:p>
            <a:pPr marL="9144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GB"/>
              <a:t>Coin-swapping protocols</a:t>
            </a:r>
            <a:endParaRPr lang="en-GB"/>
          </a:p>
          <a:p>
            <a:pPr marL="18288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 panose="020B0603020202020204"/>
              <a:buChar char="○"/>
            </a:pPr>
            <a:r>
              <a:rPr lang="en-GB"/>
              <a:t>Don’t miss the lecture on anonymity!</a:t>
            </a:r>
            <a:endParaRPr lang="en-GB"/>
          </a:p>
        </p:txBody>
      </p:sp>
      <p:sp>
        <p:nvSpPr>
          <p:cNvPr id="383" name="Google Shape;383;p36"/>
          <p:cNvSpPr txBox="1"/>
          <p:nvPr/>
        </p:nvSpPr>
        <p:spPr>
          <a:xfrm>
            <a:off x="1383575" y="3733850"/>
            <a:ext cx="4931100" cy="8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>
                <a:solidFill>
                  <a:srgbClr val="274E13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“Smart contracts”</a:t>
            </a:r>
            <a:endParaRPr sz="3600" b="1">
              <a:solidFill>
                <a:srgbClr val="274E13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subTitle" idx="1"/>
          </p:nvPr>
        </p:nvSpPr>
        <p:spPr>
          <a:xfrm>
            <a:off x="685800" y="1690471"/>
            <a:ext cx="7772400" cy="17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 panose="020B0603020202020204"/>
              <a:buNone/>
            </a:pPr>
            <a:r>
              <a:rPr lang="en-GB" dirty="0" smtClean="0"/>
              <a:t>Bitcoin </a:t>
            </a:r>
            <a:r>
              <a:rPr lang="en-GB" dirty="0"/>
              <a:t>transactions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7"/>
          <p:cNvSpPr txBox="1">
            <a:spLocks noGrp="1"/>
          </p:cNvSpPr>
          <p:nvPr>
            <p:ph type="subTitle" idx="1"/>
          </p:nvPr>
        </p:nvSpPr>
        <p:spPr>
          <a:xfrm>
            <a:off x="685800" y="1690471"/>
            <a:ext cx="7772400" cy="17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 panose="020B0603020202020204"/>
              <a:buNone/>
            </a:pPr>
            <a:r>
              <a:rPr lang="en-GB" dirty="0" smtClean="0"/>
              <a:t>Bitcoin </a:t>
            </a:r>
            <a:r>
              <a:rPr lang="en-GB" dirty="0"/>
              <a:t>blocks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8"/>
          <p:cNvSpPr txBox="1">
            <a:spLocks noGrp="1"/>
          </p:cNvSpPr>
          <p:nvPr>
            <p:ph type="title"/>
          </p:nvPr>
        </p:nvSpPr>
        <p:spPr>
          <a:xfrm>
            <a:off x="457200" y="403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Bitcoin blocks</a:t>
            </a:r>
            <a:endParaRPr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394" name="Google Shape;394;p3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48400" cy="35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Why bundle transactions together?</a:t>
            </a:r>
            <a:endParaRPr lang="en-GB"/>
          </a:p>
          <a:p>
            <a:pPr marL="9144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-GB"/>
              <a:t>Single unit of work for miners</a:t>
            </a:r>
            <a:endParaRPr lang="en-GB"/>
          </a:p>
          <a:p>
            <a:pPr marL="9144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GB"/>
              <a:t>Limit length of hash-chain of blocks</a:t>
            </a:r>
            <a:endParaRPr lang="en-GB"/>
          </a:p>
          <a:p>
            <a:pPr marL="18288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GB"/>
              <a:t>Faster to verify history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" name="Google Shape;399;p39"/>
          <p:cNvGrpSpPr/>
          <p:nvPr/>
        </p:nvGrpSpPr>
        <p:grpSpPr>
          <a:xfrm>
            <a:off x="3891475" y="1671700"/>
            <a:ext cx="1344300" cy="702000"/>
            <a:chOff x="5333050" y="2139900"/>
            <a:chExt cx="1344300" cy="702000"/>
          </a:xfrm>
        </p:grpSpPr>
        <p:sp>
          <p:nvSpPr>
            <p:cNvPr id="400" name="Google Shape;400;p39"/>
            <p:cNvSpPr/>
            <p:nvPr/>
          </p:nvSpPr>
          <p:spPr>
            <a:xfrm>
              <a:off x="5333050" y="2462100"/>
              <a:ext cx="1344300" cy="3798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trans: H(  )</a:t>
              </a:r>
              <a:endParaRPr sz="1800" baseline="-25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401" name="Google Shape;401;p39"/>
            <p:cNvSpPr/>
            <p:nvPr/>
          </p:nvSpPr>
          <p:spPr>
            <a:xfrm>
              <a:off x="5333050" y="2139900"/>
              <a:ext cx="1344300" cy="3222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prev: H(  )</a:t>
              </a:r>
              <a:endParaRPr sz="18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</p:grpSp>
      <p:sp>
        <p:nvSpPr>
          <p:cNvPr id="402" name="Google Shape;402;p39"/>
          <p:cNvSpPr txBox="1">
            <a:spLocks noGrp="1"/>
          </p:cNvSpPr>
          <p:nvPr>
            <p:ph type="title"/>
          </p:nvPr>
        </p:nvSpPr>
        <p:spPr>
          <a:xfrm>
            <a:off x="457200" y="403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Bitcoin block structure</a:t>
            </a:r>
            <a:endParaRPr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403" name="Google Shape;403;p39"/>
          <p:cNvSpPr/>
          <p:nvPr/>
        </p:nvSpPr>
        <p:spPr>
          <a:xfrm>
            <a:off x="2902675" y="1521228"/>
            <a:ext cx="2066550" cy="542892"/>
          </a:xfrm>
          <a:custGeom>
            <a:avLst/>
            <a:gdLst/>
            <a:ahLst/>
            <a:cxnLst/>
            <a:rect l="l" t="t" r="r" b="b"/>
            <a:pathLst>
              <a:path w="82662" h="55553" extrusionOk="0">
                <a:moveTo>
                  <a:pt x="82662" y="16888"/>
                </a:moveTo>
                <a:lnTo>
                  <a:pt x="82662" y="445"/>
                </a:lnTo>
                <a:lnTo>
                  <a:pt x="19554" y="0"/>
                </a:lnTo>
                <a:lnTo>
                  <a:pt x="19999" y="55553"/>
                </a:lnTo>
                <a:lnTo>
                  <a:pt x="0" y="55109"/>
                </a:lnTo>
              </a:path>
            </a:pathLst>
          </a:custGeom>
          <a:noFill/>
          <a:ln w="38100" cap="flat" cmpd="sng">
            <a:solidFill>
              <a:srgbClr val="990000"/>
            </a:solidFill>
            <a:prstDash val="solid"/>
            <a:round/>
            <a:headEnd type="none" w="med" len="med"/>
            <a:tailEnd type="stealth" w="med" len="med"/>
          </a:ln>
        </p:spPr>
      </p:sp>
      <p:grpSp>
        <p:nvGrpSpPr>
          <p:cNvPr id="404" name="Google Shape;404;p39"/>
          <p:cNvGrpSpPr/>
          <p:nvPr/>
        </p:nvGrpSpPr>
        <p:grpSpPr>
          <a:xfrm>
            <a:off x="1558375" y="1720925"/>
            <a:ext cx="1344300" cy="702000"/>
            <a:chOff x="5333050" y="2139900"/>
            <a:chExt cx="1344300" cy="702000"/>
          </a:xfrm>
        </p:grpSpPr>
        <p:sp>
          <p:nvSpPr>
            <p:cNvPr id="405" name="Google Shape;405;p39"/>
            <p:cNvSpPr/>
            <p:nvPr/>
          </p:nvSpPr>
          <p:spPr>
            <a:xfrm>
              <a:off x="5333050" y="2462100"/>
              <a:ext cx="1344300" cy="3798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trans: H(  )</a:t>
              </a:r>
              <a:endParaRPr sz="1800" baseline="-25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406" name="Google Shape;406;p39"/>
            <p:cNvSpPr/>
            <p:nvPr/>
          </p:nvSpPr>
          <p:spPr>
            <a:xfrm>
              <a:off x="5333050" y="2139900"/>
              <a:ext cx="1344300" cy="3222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prev: H(  )</a:t>
              </a:r>
              <a:endParaRPr sz="18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</p:grpSp>
      <p:sp>
        <p:nvSpPr>
          <p:cNvPr id="407" name="Google Shape;407;p39"/>
          <p:cNvSpPr/>
          <p:nvPr/>
        </p:nvSpPr>
        <p:spPr>
          <a:xfrm>
            <a:off x="550650" y="1558053"/>
            <a:ext cx="2066550" cy="542892"/>
          </a:xfrm>
          <a:custGeom>
            <a:avLst/>
            <a:gdLst/>
            <a:ahLst/>
            <a:cxnLst/>
            <a:rect l="l" t="t" r="r" b="b"/>
            <a:pathLst>
              <a:path w="82662" h="55553" extrusionOk="0">
                <a:moveTo>
                  <a:pt x="82662" y="16888"/>
                </a:moveTo>
                <a:lnTo>
                  <a:pt x="82662" y="445"/>
                </a:lnTo>
                <a:lnTo>
                  <a:pt x="19554" y="0"/>
                </a:lnTo>
                <a:lnTo>
                  <a:pt x="19999" y="55553"/>
                </a:lnTo>
                <a:lnTo>
                  <a:pt x="0" y="55109"/>
                </a:lnTo>
              </a:path>
            </a:pathLst>
          </a:custGeom>
          <a:noFill/>
          <a:ln w="38100" cap="flat" cmpd="sng">
            <a:solidFill>
              <a:srgbClr val="990000"/>
            </a:solidFill>
            <a:prstDash val="solid"/>
            <a:round/>
            <a:headEnd type="none" w="med" len="med"/>
            <a:tailEnd type="stealth" w="med" len="med"/>
          </a:ln>
        </p:spPr>
      </p:sp>
      <p:grpSp>
        <p:nvGrpSpPr>
          <p:cNvPr id="408" name="Google Shape;408;p39"/>
          <p:cNvGrpSpPr/>
          <p:nvPr/>
        </p:nvGrpSpPr>
        <p:grpSpPr>
          <a:xfrm>
            <a:off x="6243500" y="1671700"/>
            <a:ext cx="1344300" cy="702000"/>
            <a:chOff x="5333050" y="2139900"/>
            <a:chExt cx="1344300" cy="702000"/>
          </a:xfrm>
        </p:grpSpPr>
        <p:sp>
          <p:nvSpPr>
            <p:cNvPr id="409" name="Google Shape;409;p39"/>
            <p:cNvSpPr/>
            <p:nvPr/>
          </p:nvSpPr>
          <p:spPr>
            <a:xfrm>
              <a:off x="5333050" y="2462100"/>
              <a:ext cx="1344300" cy="3798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trans: H(  )</a:t>
              </a:r>
              <a:endParaRPr sz="1800" baseline="-25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  <p:sp>
          <p:nvSpPr>
            <p:cNvPr id="410" name="Google Shape;410;p39"/>
            <p:cNvSpPr/>
            <p:nvPr/>
          </p:nvSpPr>
          <p:spPr>
            <a:xfrm>
              <a:off x="5333050" y="2139900"/>
              <a:ext cx="1344300" cy="322200"/>
            </a:xfrm>
            <a:prstGeom prst="rect">
              <a:avLst/>
            </a:prstGeom>
            <a:solidFill>
              <a:srgbClr val="CCCCCC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latin typeface="Trebuchet MS" panose="020B0603020202020204"/>
                  <a:ea typeface="Trebuchet MS" panose="020B0603020202020204"/>
                  <a:cs typeface="Trebuchet MS" panose="020B0603020202020204"/>
                  <a:sym typeface="Trebuchet MS" panose="020B0603020202020204"/>
                </a:rPr>
                <a:t>prev: H(  )</a:t>
              </a:r>
              <a:endParaRPr sz="18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endParaRPr>
            </a:p>
          </p:txBody>
        </p:sp>
      </p:grpSp>
      <p:sp>
        <p:nvSpPr>
          <p:cNvPr id="411" name="Google Shape;411;p39"/>
          <p:cNvSpPr/>
          <p:nvPr/>
        </p:nvSpPr>
        <p:spPr>
          <a:xfrm>
            <a:off x="5254700" y="1521228"/>
            <a:ext cx="2066550" cy="542892"/>
          </a:xfrm>
          <a:custGeom>
            <a:avLst/>
            <a:gdLst/>
            <a:ahLst/>
            <a:cxnLst/>
            <a:rect l="l" t="t" r="r" b="b"/>
            <a:pathLst>
              <a:path w="82662" h="55553" extrusionOk="0">
                <a:moveTo>
                  <a:pt x="82662" y="16888"/>
                </a:moveTo>
                <a:lnTo>
                  <a:pt x="82662" y="445"/>
                </a:lnTo>
                <a:lnTo>
                  <a:pt x="19554" y="0"/>
                </a:lnTo>
                <a:lnTo>
                  <a:pt x="19999" y="55553"/>
                </a:lnTo>
                <a:lnTo>
                  <a:pt x="0" y="55109"/>
                </a:lnTo>
              </a:path>
            </a:pathLst>
          </a:custGeom>
          <a:noFill/>
          <a:ln w="38100" cap="flat" cmpd="sng">
            <a:solidFill>
              <a:srgbClr val="990000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412" name="Google Shape;412;p39"/>
          <p:cNvSpPr txBox="1"/>
          <p:nvPr/>
        </p:nvSpPr>
        <p:spPr>
          <a:xfrm>
            <a:off x="4332300" y="2858738"/>
            <a:ext cx="1344300" cy="457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H(  )   H(  )</a:t>
            </a:r>
            <a:endParaRPr sz="18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413" name="Google Shape;413;p39"/>
          <p:cNvSpPr txBox="1"/>
          <p:nvPr/>
        </p:nvSpPr>
        <p:spPr>
          <a:xfrm>
            <a:off x="3480400" y="3715875"/>
            <a:ext cx="1344300" cy="457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H(  )   H(  )</a:t>
            </a:r>
            <a:endParaRPr sz="18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414" name="Google Shape;414;p39"/>
          <p:cNvSpPr txBox="1"/>
          <p:nvPr/>
        </p:nvSpPr>
        <p:spPr>
          <a:xfrm>
            <a:off x="5445800" y="3715875"/>
            <a:ext cx="1344300" cy="457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H(  )   H(  )</a:t>
            </a:r>
            <a:endParaRPr sz="18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415" name="Google Shape;415;p39"/>
          <p:cNvSpPr/>
          <p:nvPr/>
        </p:nvSpPr>
        <p:spPr>
          <a:xfrm>
            <a:off x="4111475" y="3093675"/>
            <a:ext cx="638367" cy="622200"/>
          </a:xfrm>
          <a:custGeom>
            <a:avLst/>
            <a:gdLst/>
            <a:ahLst/>
            <a:cxnLst/>
            <a:rect l="l" t="t" r="r" b="b"/>
            <a:pathLst>
              <a:path w="62219" h="24888" extrusionOk="0">
                <a:moveTo>
                  <a:pt x="62219" y="0"/>
                </a:moveTo>
                <a:lnTo>
                  <a:pt x="62219" y="17333"/>
                </a:lnTo>
                <a:lnTo>
                  <a:pt x="0" y="17333"/>
                </a:lnTo>
                <a:lnTo>
                  <a:pt x="0" y="24888"/>
                </a:lnTo>
              </a:path>
            </a:pathLst>
          </a:custGeom>
          <a:noFill/>
          <a:ln w="19050" cap="flat" cmpd="sng">
            <a:solidFill>
              <a:srgbClr val="990000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416" name="Google Shape;416;p39"/>
          <p:cNvSpPr/>
          <p:nvPr/>
        </p:nvSpPr>
        <p:spPr>
          <a:xfrm flipH="1">
            <a:off x="5363557" y="3093675"/>
            <a:ext cx="766538" cy="622200"/>
          </a:xfrm>
          <a:custGeom>
            <a:avLst/>
            <a:gdLst/>
            <a:ahLst/>
            <a:cxnLst/>
            <a:rect l="l" t="t" r="r" b="b"/>
            <a:pathLst>
              <a:path w="62219" h="24888" extrusionOk="0">
                <a:moveTo>
                  <a:pt x="62219" y="0"/>
                </a:moveTo>
                <a:lnTo>
                  <a:pt x="62219" y="17333"/>
                </a:lnTo>
                <a:lnTo>
                  <a:pt x="0" y="17333"/>
                </a:lnTo>
                <a:lnTo>
                  <a:pt x="0" y="24888"/>
                </a:lnTo>
              </a:path>
            </a:pathLst>
          </a:custGeom>
          <a:noFill/>
          <a:ln w="19050" cap="flat" cmpd="sng">
            <a:solidFill>
              <a:srgbClr val="990000"/>
            </a:solidFill>
            <a:prstDash val="solid"/>
            <a:round/>
            <a:headEnd type="none" w="med" len="med"/>
            <a:tailEnd type="stealth" w="med" len="med"/>
          </a:ln>
        </p:spPr>
      </p:sp>
      <p:cxnSp>
        <p:nvCxnSpPr>
          <p:cNvPr id="417" name="Google Shape;417;p39"/>
          <p:cNvCxnSpPr/>
          <p:nvPr/>
        </p:nvCxnSpPr>
        <p:spPr>
          <a:xfrm flipH="1">
            <a:off x="4980475" y="2272538"/>
            <a:ext cx="44400" cy="586200"/>
          </a:xfrm>
          <a:prstGeom prst="straightConnector1">
            <a:avLst/>
          </a:prstGeom>
          <a:noFill/>
          <a:ln w="19050" cap="flat" cmpd="sng">
            <a:solidFill>
              <a:srgbClr val="99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8" name="Google Shape;418;p39"/>
          <p:cNvCxnSpPr>
            <a:endCxn id="419" idx="0"/>
          </p:cNvCxnSpPr>
          <p:nvPr/>
        </p:nvCxnSpPr>
        <p:spPr>
          <a:xfrm flipH="1">
            <a:off x="3237100" y="4008075"/>
            <a:ext cx="670500" cy="683700"/>
          </a:xfrm>
          <a:prstGeom prst="straightConnector1">
            <a:avLst/>
          </a:prstGeom>
          <a:noFill/>
          <a:ln w="19050" cap="flat" cmpd="sng">
            <a:solidFill>
              <a:srgbClr val="99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0" name="Google Shape;420;p39"/>
          <p:cNvCxnSpPr>
            <a:endCxn id="421" idx="0"/>
          </p:cNvCxnSpPr>
          <p:nvPr/>
        </p:nvCxnSpPr>
        <p:spPr>
          <a:xfrm>
            <a:off x="4546825" y="3972675"/>
            <a:ext cx="16800" cy="719100"/>
          </a:xfrm>
          <a:prstGeom prst="straightConnector1">
            <a:avLst/>
          </a:prstGeom>
          <a:noFill/>
          <a:ln w="19050" cap="flat" cmpd="sng">
            <a:solidFill>
              <a:srgbClr val="99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9" name="Google Shape;419;p39"/>
          <p:cNvSpPr txBox="1"/>
          <p:nvPr/>
        </p:nvSpPr>
        <p:spPr>
          <a:xfrm>
            <a:off x="2708950" y="4691775"/>
            <a:ext cx="1056300" cy="3018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transaction</a:t>
            </a:r>
            <a:endParaRPr sz="1200"/>
          </a:p>
        </p:txBody>
      </p:sp>
      <p:sp>
        <p:nvSpPr>
          <p:cNvPr id="421" name="Google Shape;421;p39"/>
          <p:cNvSpPr txBox="1"/>
          <p:nvPr/>
        </p:nvSpPr>
        <p:spPr>
          <a:xfrm>
            <a:off x="4035475" y="4691775"/>
            <a:ext cx="1056300" cy="3018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transaction</a:t>
            </a:r>
            <a:endParaRPr sz="1200"/>
          </a:p>
        </p:txBody>
      </p:sp>
      <p:cxnSp>
        <p:nvCxnSpPr>
          <p:cNvPr id="422" name="Google Shape;422;p39"/>
          <p:cNvCxnSpPr>
            <a:endCxn id="423" idx="0"/>
          </p:cNvCxnSpPr>
          <p:nvPr/>
        </p:nvCxnSpPr>
        <p:spPr>
          <a:xfrm flipH="1">
            <a:off x="5890150" y="3959475"/>
            <a:ext cx="13500" cy="732300"/>
          </a:xfrm>
          <a:prstGeom prst="straightConnector1">
            <a:avLst/>
          </a:prstGeom>
          <a:noFill/>
          <a:ln w="19050" cap="flat" cmpd="sng">
            <a:solidFill>
              <a:srgbClr val="99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4" name="Google Shape;424;p39"/>
          <p:cNvCxnSpPr>
            <a:endCxn id="425" idx="0"/>
          </p:cNvCxnSpPr>
          <p:nvPr/>
        </p:nvCxnSpPr>
        <p:spPr>
          <a:xfrm>
            <a:off x="6525050" y="3986175"/>
            <a:ext cx="793200" cy="705600"/>
          </a:xfrm>
          <a:prstGeom prst="straightConnector1">
            <a:avLst/>
          </a:prstGeom>
          <a:noFill/>
          <a:ln w="19050" cap="flat" cmpd="sng">
            <a:solidFill>
              <a:srgbClr val="99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3" name="Google Shape;423;p39"/>
          <p:cNvSpPr txBox="1"/>
          <p:nvPr/>
        </p:nvSpPr>
        <p:spPr>
          <a:xfrm>
            <a:off x="5362000" y="4691775"/>
            <a:ext cx="1056300" cy="3018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transaction</a:t>
            </a:r>
            <a:endParaRPr sz="1200"/>
          </a:p>
        </p:txBody>
      </p:sp>
      <p:sp>
        <p:nvSpPr>
          <p:cNvPr id="425" name="Google Shape;425;p39"/>
          <p:cNvSpPr txBox="1"/>
          <p:nvPr/>
        </p:nvSpPr>
        <p:spPr>
          <a:xfrm>
            <a:off x="6790100" y="4691775"/>
            <a:ext cx="1056300" cy="3018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transaction</a:t>
            </a:r>
            <a:endParaRPr sz="1200"/>
          </a:p>
        </p:txBody>
      </p:sp>
      <p:sp>
        <p:nvSpPr>
          <p:cNvPr id="426" name="Google Shape;426;p39"/>
          <p:cNvSpPr/>
          <p:nvPr/>
        </p:nvSpPr>
        <p:spPr>
          <a:xfrm>
            <a:off x="284075" y="1260625"/>
            <a:ext cx="7785600" cy="13140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7" name="Google Shape;427;p39"/>
          <p:cNvSpPr/>
          <p:nvPr/>
        </p:nvSpPr>
        <p:spPr>
          <a:xfrm>
            <a:off x="2521250" y="2761225"/>
            <a:ext cx="5548500" cy="23256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8" name="Google Shape;428;p39"/>
          <p:cNvSpPr txBox="1"/>
          <p:nvPr/>
        </p:nvSpPr>
        <p:spPr>
          <a:xfrm>
            <a:off x="1225125" y="834500"/>
            <a:ext cx="2255400" cy="3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Hash chain of blocks</a:t>
            </a:r>
            <a:endParaRPr lang="en-GB"/>
          </a:p>
        </p:txBody>
      </p:sp>
      <p:sp>
        <p:nvSpPr>
          <p:cNvPr id="429" name="Google Shape;429;p39"/>
          <p:cNvSpPr txBox="1"/>
          <p:nvPr/>
        </p:nvSpPr>
        <p:spPr>
          <a:xfrm>
            <a:off x="168675" y="3463775"/>
            <a:ext cx="2352600" cy="3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Hash tree (Merkle tree) of transactions in each block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real deal: a Bitcoin block</a:t>
            </a:r>
            <a:endParaRPr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435" name="Google Shape;435;p40"/>
          <p:cNvSpPr txBox="1">
            <a:spLocks noGrp="1"/>
          </p:cNvSpPr>
          <p:nvPr>
            <p:ph type="body" idx="1"/>
          </p:nvPr>
        </p:nvSpPr>
        <p:spPr>
          <a:xfrm>
            <a:off x="2187725" y="726950"/>
            <a:ext cx="8229600" cy="41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000"/>
              <a:t>{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000"/>
              <a:t>  "hash":"00000000000000001aad2...",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000"/>
              <a:t>  "ver":2,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000"/>
              <a:t>  "prev_block":"00000000000000003043...",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000"/>
              <a:t>  "time":1391279636,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000"/>
              <a:t>  "bits":419558700,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000"/>
              <a:t>  "nonce":459459841,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000"/>
              <a:t>  "mrkl_root":"89776...",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000"/>
              <a:t>  "n_tx":354,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000"/>
              <a:t>  "size":181520,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000"/>
              <a:t>  "tx":[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000"/>
              <a:t>    ...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000"/>
              <a:t>  ],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000"/>
              <a:t>  "mrkl_tree":[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000"/>
              <a:t>    "6bd5eb25...",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000"/>
              <a:t>    ...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000"/>
              <a:t>    "89776cdb..."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000"/>
              <a:t>  ]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000"/>
              <a:t>}</a:t>
            </a:r>
            <a:endParaRPr sz="1000"/>
          </a:p>
        </p:txBody>
      </p:sp>
      <p:sp>
        <p:nvSpPr>
          <p:cNvPr id="436" name="Google Shape;436;p40"/>
          <p:cNvSpPr/>
          <p:nvPr/>
        </p:nvSpPr>
        <p:spPr>
          <a:xfrm>
            <a:off x="1763800" y="1159325"/>
            <a:ext cx="276000" cy="1255500"/>
          </a:xfrm>
          <a:prstGeom prst="leftBrace">
            <a:avLst>
              <a:gd name="adj1" fmla="val 8333"/>
              <a:gd name="adj2" fmla="val 4860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7" name="Google Shape;437;p40"/>
          <p:cNvSpPr/>
          <p:nvPr/>
        </p:nvSpPr>
        <p:spPr>
          <a:xfrm>
            <a:off x="1763800" y="2510775"/>
            <a:ext cx="276000" cy="2400000"/>
          </a:xfrm>
          <a:prstGeom prst="leftBrace">
            <a:avLst>
              <a:gd name="adj1" fmla="val 8333"/>
              <a:gd name="adj2" fmla="val 4860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8" name="Google Shape;438;p40"/>
          <p:cNvSpPr txBox="1"/>
          <p:nvPr/>
        </p:nvSpPr>
        <p:spPr>
          <a:xfrm>
            <a:off x="280575" y="3520075"/>
            <a:ext cx="13353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transaction data</a:t>
            </a:r>
            <a:endParaRPr lang="en-GB"/>
          </a:p>
        </p:txBody>
      </p:sp>
      <p:sp>
        <p:nvSpPr>
          <p:cNvPr id="439" name="Google Shape;439;p40"/>
          <p:cNvSpPr txBox="1"/>
          <p:nvPr/>
        </p:nvSpPr>
        <p:spPr>
          <a:xfrm>
            <a:off x="333975" y="1613025"/>
            <a:ext cx="1281900" cy="6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block header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real deal: a Bitcoin block header</a:t>
            </a:r>
            <a:endParaRPr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445" name="Google Shape;445;p41"/>
          <p:cNvSpPr txBox="1">
            <a:spLocks noGrp="1"/>
          </p:cNvSpPr>
          <p:nvPr>
            <p:ph type="body" idx="1"/>
          </p:nvPr>
        </p:nvSpPr>
        <p:spPr>
          <a:xfrm>
            <a:off x="2187725" y="1021500"/>
            <a:ext cx="8229600" cy="41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/>
              <a:t>{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/>
              <a:t>  "hash":"00000000000000001aad2...",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/>
              <a:t>  "ver":2,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/>
              <a:t>  "prev_block":"00000000000000003043...",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/>
              <a:t>  "time":1391279636,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/>
              <a:t>  "bits":419558700,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/>
              <a:t>  "nonce":459459841, 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/>
              <a:t>  "mrkl_root":"89776...",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/>
              <a:t>  ...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1800"/>
              <a:t>}</a:t>
            </a:r>
            <a:endParaRPr sz="1800"/>
          </a:p>
        </p:txBody>
      </p:sp>
      <p:sp>
        <p:nvSpPr>
          <p:cNvPr id="446" name="Google Shape;446;p41"/>
          <p:cNvSpPr txBox="1"/>
          <p:nvPr/>
        </p:nvSpPr>
        <p:spPr>
          <a:xfrm>
            <a:off x="298450" y="2143050"/>
            <a:ext cx="12819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mining puzzle information</a:t>
            </a:r>
            <a:endParaRPr lang="en-GB"/>
          </a:p>
        </p:txBody>
      </p:sp>
      <p:cxnSp>
        <p:nvCxnSpPr>
          <p:cNvPr id="447" name="Google Shape;447;p41"/>
          <p:cNvCxnSpPr/>
          <p:nvPr/>
        </p:nvCxnSpPr>
        <p:spPr>
          <a:xfrm rot="10800000" flipH="1">
            <a:off x="1207375" y="1810975"/>
            <a:ext cx="1056300" cy="506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8" name="Google Shape;448;p41"/>
          <p:cNvCxnSpPr>
            <a:endCxn id="445" idx="1"/>
          </p:cNvCxnSpPr>
          <p:nvPr/>
        </p:nvCxnSpPr>
        <p:spPr>
          <a:xfrm>
            <a:off x="1322825" y="2556900"/>
            <a:ext cx="864900" cy="525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9" name="Google Shape;449;p41"/>
          <p:cNvCxnSpPr/>
          <p:nvPr/>
        </p:nvCxnSpPr>
        <p:spPr>
          <a:xfrm>
            <a:off x="1322775" y="2831975"/>
            <a:ext cx="985500" cy="559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0" name="Google Shape;450;p41"/>
          <p:cNvSpPr/>
          <p:nvPr/>
        </p:nvSpPr>
        <p:spPr>
          <a:xfrm>
            <a:off x="6755900" y="1615725"/>
            <a:ext cx="417300" cy="2281500"/>
          </a:xfrm>
          <a:prstGeom prst="righ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1" name="Google Shape;451;p41"/>
          <p:cNvSpPr txBox="1"/>
          <p:nvPr/>
        </p:nvSpPr>
        <p:spPr>
          <a:xfrm>
            <a:off x="7277775" y="2224975"/>
            <a:ext cx="12819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hashed during mining</a:t>
            </a:r>
            <a:endParaRPr lang="en-GB"/>
          </a:p>
        </p:txBody>
      </p:sp>
      <p:sp>
        <p:nvSpPr>
          <p:cNvPr id="452" name="Google Shape;452;p41"/>
          <p:cNvSpPr txBox="1"/>
          <p:nvPr/>
        </p:nvSpPr>
        <p:spPr>
          <a:xfrm>
            <a:off x="7277775" y="3950550"/>
            <a:ext cx="12819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not hashed</a:t>
            </a:r>
            <a:endParaRPr lang="en-GB"/>
          </a:p>
        </p:txBody>
      </p:sp>
      <p:sp>
        <p:nvSpPr>
          <p:cNvPr id="453" name="Google Shape;453;p41"/>
          <p:cNvSpPr/>
          <p:nvPr/>
        </p:nvSpPr>
        <p:spPr>
          <a:xfrm>
            <a:off x="6755900" y="3950550"/>
            <a:ext cx="417300" cy="399600"/>
          </a:xfrm>
          <a:prstGeom prst="righ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real deal: coinbase transaction</a:t>
            </a:r>
            <a:endParaRPr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459" name="Google Shape;459;p42"/>
          <p:cNvSpPr txBox="1">
            <a:spLocks noGrp="1"/>
          </p:cNvSpPr>
          <p:nvPr>
            <p:ph type="body" idx="1"/>
          </p:nvPr>
        </p:nvSpPr>
        <p:spPr>
          <a:xfrm>
            <a:off x="1976075" y="784550"/>
            <a:ext cx="6480600" cy="44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000"/>
              <a:t>      "in":[</a:t>
            </a:r>
            <a:br>
              <a:rPr lang="en-GB" sz="2000"/>
            </a:br>
            <a:r>
              <a:rPr lang="en-GB" sz="2000"/>
              <a:t>        {</a:t>
            </a:r>
            <a:br>
              <a:rPr lang="en-GB" sz="2000"/>
            </a:br>
            <a:r>
              <a:rPr lang="en-GB" sz="2000"/>
              <a:t>          "prev_out":{</a:t>
            </a:r>
            <a:br>
              <a:rPr lang="en-GB" sz="2000"/>
            </a:br>
            <a:r>
              <a:rPr lang="en-GB" sz="2000"/>
              <a:t>            "hash":"000000.....0000000",</a:t>
            </a:r>
            <a:br>
              <a:rPr lang="en-GB" sz="2000"/>
            </a:br>
            <a:r>
              <a:rPr lang="en-GB" sz="2000"/>
              <a:t>            "n":4294967295</a:t>
            </a:r>
            <a:br>
              <a:rPr lang="en-GB" sz="2000"/>
            </a:br>
            <a:r>
              <a:rPr lang="en-GB" sz="2000"/>
              <a:t>          }, </a:t>
            </a:r>
            <a:endParaRPr sz="2000"/>
          </a:p>
          <a:p>
            <a:pPr marL="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000"/>
              <a:t>"coinbase":"..."</a:t>
            </a:r>
            <a:br>
              <a:rPr lang="en-GB" sz="2000"/>
            </a:br>
            <a:r>
              <a:rPr lang="en-GB" sz="2000"/>
              <a:t>        },</a:t>
            </a:r>
            <a:br>
              <a:rPr lang="en-GB" sz="2000"/>
            </a:br>
            <a:r>
              <a:rPr lang="en-GB" sz="2000"/>
              <a:t>       "out":[</a:t>
            </a:r>
            <a:br>
              <a:rPr lang="en-GB" sz="2000"/>
            </a:br>
            <a:r>
              <a:rPr lang="en-GB" sz="2000"/>
              <a:t>    {</a:t>
            </a:r>
            <a:br>
              <a:rPr lang="en-GB" sz="2000"/>
            </a:br>
            <a:r>
              <a:rPr lang="en-GB" sz="2000"/>
              <a:t>      "value":"25.03371419",</a:t>
            </a:r>
            <a:br>
              <a:rPr lang="en-GB" sz="2000"/>
            </a:br>
            <a:r>
              <a:rPr lang="en-GB" sz="2000"/>
              <a:t>      "scriptPubKey":"OPDUP OPHASH160 ... ”</a:t>
            </a:r>
            <a:endParaRPr sz="2000"/>
          </a:p>
          <a:p>
            <a:pPr marL="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000"/>
              <a:t>}</a:t>
            </a:r>
            <a:endParaRPr sz="2000"/>
          </a:p>
        </p:txBody>
      </p:sp>
      <p:sp>
        <p:nvSpPr>
          <p:cNvPr id="460" name="Google Shape;460;p42"/>
          <p:cNvSpPr/>
          <p:nvPr/>
        </p:nvSpPr>
        <p:spPr>
          <a:xfrm>
            <a:off x="1867300" y="1889175"/>
            <a:ext cx="234600" cy="256500"/>
          </a:xfrm>
          <a:prstGeom prst="leftBrace">
            <a:avLst>
              <a:gd name="adj1" fmla="val 8333"/>
              <a:gd name="adj2" fmla="val 4860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1" name="Google Shape;461;p42"/>
          <p:cNvSpPr/>
          <p:nvPr/>
        </p:nvSpPr>
        <p:spPr>
          <a:xfrm>
            <a:off x="1867300" y="2211400"/>
            <a:ext cx="234600" cy="1269900"/>
          </a:xfrm>
          <a:prstGeom prst="leftBrace">
            <a:avLst>
              <a:gd name="adj1" fmla="val 8333"/>
              <a:gd name="adj2" fmla="val 4860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2" name="Google Shape;462;p42"/>
          <p:cNvSpPr txBox="1"/>
          <p:nvPr/>
        </p:nvSpPr>
        <p:spPr>
          <a:xfrm>
            <a:off x="280550" y="2634700"/>
            <a:ext cx="11733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arbitrary</a:t>
            </a:r>
            <a:endParaRPr lang="en-GB"/>
          </a:p>
        </p:txBody>
      </p:sp>
      <p:sp>
        <p:nvSpPr>
          <p:cNvPr id="463" name="Google Shape;463;p42"/>
          <p:cNvSpPr txBox="1"/>
          <p:nvPr/>
        </p:nvSpPr>
        <p:spPr>
          <a:xfrm>
            <a:off x="280550" y="1792325"/>
            <a:ext cx="1329600" cy="5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redeeming nothing</a:t>
            </a:r>
            <a:endParaRPr lang="en-GB"/>
          </a:p>
        </p:txBody>
      </p:sp>
      <p:sp>
        <p:nvSpPr>
          <p:cNvPr id="464" name="Google Shape;464;p42"/>
          <p:cNvSpPr/>
          <p:nvPr/>
        </p:nvSpPr>
        <p:spPr>
          <a:xfrm>
            <a:off x="4962600" y="1425725"/>
            <a:ext cx="1647000" cy="3666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6D9EEB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Null hash pointer</a:t>
            </a:r>
            <a:endParaRPr lang="en-GB"/>
          </a:p>
        </p:txBody>
      </p:sp>
      <p:sp>
        <p:nvSpPr>
          <p:cNvPr id="465" name="Google Shape;465;p42"/>
          <p:cNvSpPr/>
          <p:nvPr/>
        </p:nvSpPr>
        <p:spPr>
          <a:xfrm>
            <a:off x="4488275" y="2451400"/>
            <a:ext cx="4012800" cy="1029900"/>
          </a:xfrm>
          <a:prstGeom prst="wedgeRectCallout">
            <a:avLst>
              <a:gd name="adj1" fmla="val -55215"/>
              <a:gd name="adj2" fmla="val -2704"/>
            </a:avLst>
          </a:prstGeom>
          <a:solidFill>
            <a:srgbClr val="EAD1D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First ever coinbase parameter: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“</a:t>
            </a:r>
            <a:r>
              <a:rPr lang="en-GB" sz="18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The Times 03/Jan/2009 Chancellor on brink of second bailout for banks”</a:t>
            </a:r>
            <a:endParaRPr sz="1800"/>
          </a:p>
        </p:txBody>
      </p:sp>
      <p:sp>
        <p:nvSpPr>
          <p:cNvPr id="466" name="Google Shape;466;p42"/>
          <p:cNvSpPr/>
          <p:nvPr/>
        </p:nvSpPr>
        <p:spPr>
          <a:xfrm rot="5400000">
            <a:off x="3305275" y="3692675"/>
            <a:ext cx="591600" cy="219600"/>
          </a:xfrm>
          <a:prstGeom prst="leftBrace">
            <a:avLst>
              <a:gd name="adj1" fmla="val 8333"/>
              <a:gd name="adj2" fmla="val 4860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7" name="Google Shape;467;p42"/>
          <p:cNvSpPr/>
          <p:nvPr/>
        </p:nvSpPr>
        <p:spPr>
          <a:xfrm rot="5400000">
            <a:off x="4265725" y="3445650"/>
            <a:ext cx="234600" cy="1070400"/>
          </a:xfrm>
          <a:prstGeom prst="leftBrace">
            <a:avLst>
              <a:gd name="adj1" fmla="val 8333"/>
              <a:gd name="adj2" fmla="val 4860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8" name="Google Shape;468;p42"/>
          <p:cNvSpPr txBox="1"/>
          <p:nvPr/>
        </p:nvSpPr>
        <p:spPr>
          <a:xfrm>
            <a:off x="3344800" y="3163375"/>
            <a:ext cx="13296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block reward</a:t>
            </a:r>
            <a:endParaRPr lang="en-GB"/>
          </a:p>
        </p:txBody>
      </p:sp>
      <p:sp>
        <p:nvSpPr>
          <p:cNvPr id="469" name="Google Shape;469;p42"/>
          <p:cNvSpPr txBox="1"/>
          <p:nvPr/>
        </p:nvSpPr>
        <p:spPr>
          <a:xfrm>
            <a:off x="3776800" y="3595075"/>
            <a:ext cx="2064600" cy="5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transaction fees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See for yourself!</a:t>
            </a:r>
            <a:endParaRPr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pic>
        <p:nvPicPr>
          <p:cNvPr id="475" name="Google Shape;475;p4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42988" y="1063375"/>
            <a:ext cx="8658024" cy="3434450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43"/>
          <p:cNvSpPr txBox="1"/>
          <p:nvPr/>
        </p:nvSpPr>
        <p:spPr>
          <a:xfrm>
            <a:off x="892525" y="4628225"/>
            <a:ext cx="71862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blockchain.info (and many other sites)</a:t>
            </a:r>
            <a:endParaRPr sz="3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4"/>
          <p:cNvSpPr txBox="1">
            <a:spLocks noGrp="1"/>
          </p:cNvSpPr>
          <p:nvPr>
            <p:ph type="subTitle" idx="1"/>
          </p:nvPr>
        </p:nvSpPr>
        <p:spPr>
          <a:xfrm>
            <a:off x="685800" y="1690471"/>
            <a:ext cx="7772400" cy="17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 panose="020B0603020202020204"/>
              <a:buNone/>
            </a:pPr>
            <a:r>
              <a:rPr lang="en-GB" dirty="0" smtClean="0"/>
              <a:t>The </a:t>
            </a:r>
            <a:r>
              <a:rPr lang="en-GB" dirty="0"/>
              <a:t>Bitcoin network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Bitcoin P2P network</a:t>
            </a:r>
            <a:endParaRPr i="1"/>
          </a:p>
        </p:txBody>
      </p:sp>
      <p:sp>
        <p:nvSpPr>
          <p:cNvPr id="487" name="Google Shape;487;p4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48400" cy="31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-GB"/>
              <a:t>Ad-hoc protocol (runs on TCP port 8333)</a:t>
            </a:r>
            <a:endParaRPr lang="en-GB"/>
          </a:p>
          <a:p>
            <a:pPr marL="9144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GB"/>
              <a:t>Ad-hoc network with random topology</a:t>
            </a:r>
            <a:endParaRPr lang="en-GB"/>
          </a:p>
          <a:p>
            <a:pPr marL="9144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GB"/>
              <a:t>All nodes are equal</a:t>
            </a:r>
            <a:endParaRPr lang="en-GB"/>
          </a:p>
          <a:p>
            <a:pPr marL="9144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GB"/>
              <a:t>New nodes can join at any time</a:t>
            </a:r>
            <a:endParaRPr lang="en-GB"/>
          </a:p>
          <a:p>
            <a:pPr marL="9144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GB"/>
              <a:t>Forget non-responding nodes after 3 hr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Joining the Bitcoin P2P network</a:t>
            </a:r>
            <a:endParaRPr i="1"/>
          </a:p>
        </p:txBody>
      </p:sp>
      <p:sp>
        <p:nvSpPr>
          <p:cNvPr id="493" name="Google Shape;493;p46"/>
          <p:cNvSpPr/>
          <p:nvPr/>
        </p:nvSpPr>
        <p:spPr>
          <a:xfrm>
            <a:off x="1509000" y="1315775"/>
            <a:ext cx="726900" cy="76380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 lang="en-GB"/>
          </a:p>
        </p:txBody>
      </p:sp>
      <p:sp>
        <p:nvSpPr>
          <p:cNvPr id="494" name="Google Shape;494;p46"/>
          <p:cNvSpPr/>
          <p:nvPr/>
        </p:nvSpPr>
        <p:spPr>
          <a:xfrm>
            <a:off x="856875" y="3203175"/>
            <a:ext cx="726900" cy="76380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6</a:t>
            </a:r>
            <a:endParaRPr lang="en-GB"/>
          </a:p>
        </p:txBody>
      </p:sp>
      <p:sp>
        <p:nvSpPr>
          <p:cNvPr id="495" name="Google Shape;495;p46"/>
          <p:cNvSpPr/>
          <p:nvPr/>
        </p:nvSpPr>
        <p:spPr>
          <a:xfrm>
            <a:off x="2871375" y="4149300"/>
            <a:ext cx="726900" cy="76380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  <a:endParaRPr lang="en-GB"/>
          </a:p>
        </p:txBody>
      </p:sp>
      <p:sp>
        <p:nvSpPr>
          <p:cNvPr id="496" name="Google Shape;496;p46"/>
          <p:cNvSpPr/>
          <p:nvPr/>
        </p:nvSpPr>
        <p:spPr>
          <a:xfrm>
            <a:off x="6553600" y="1805750"/>
            <a:ext cx="726900" cy="76380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7</a:t>
            </a:r>
            <a:endParaRPr lang="en-GB"/>
          </a:p>
        </p:txBody>
      </p:sp>
      <p:sp>
        <p:nvSpPr>
          <p:cNvPr id="497" name="Google Shape;497;p46"/>
          <p:cNvSpPr/>
          <p:nvPr/>
        </p:nvSpPr>
        <p:spPr>
          <a:xfrm>
            <a:off x="4492500" y="3055950"/>
            <a:ext cx="726900" cy="76380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</a:t>
            </a:r>
            <a:endParaRPr lang="en-GB"/>
          </a:p>
        </p:txBody>
      </p:sp>
      <p:sp>
        <p:nvSpPr>
          <p:cNvPr id="498" name="Google Shape;498;p46"/>
          <p:cNvSpPr/>
          <p:nvPr/>
        </p:nvSpPr>
        <p:spPr>
          <a:xfrm>
            <a:off x="4810550" y="1172025"/>
            <a:ext cx="726900" cy="76380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</a:t>
            </a:r>
            <a:endParaRPr lang="en-GB"/>
          </a:p>
        </p:txBody>
      </p:sp>
      <p:sp>
        <p:nvSpPr>
          <p:cNvPr id="499" name="Google Shape;499;p46"/>
          <p:cNvSpPr/>
          <p:nvPr/>
        </p:nvSpPr>
        <p:spPr>
          <a:xfrm>
            <a:off x="6845175" y="3385500"/>
            <a:ext cx="726900" cy="76380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 lang="en-GB"/>
          </a:p>
        </p:txBody>
      </p:sp>
      <p:cxnSp>
        <p:nvCxnSpPr>
          <p:cNvPr id="500" name="Google Shape;500;p46"/>
          <p:cNvCxnSpPr>
            <a:stCxn id="493" idx="3"/>
            <a:endCxn id="494" idx="1"/>
          </p:cNvCxnSpPr>
          <p:nvPr/>
        </p:nvCxnSpPr>
        <p:spPr>
          <a:xfrm flipH="1">
            <a:off x="1220250" y="2079575"/>
            <a:ext cx="652200" cy="1123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01" name="Google Shape;501;p46"/>
          <p:cNvCxnSpPr>
            <a:stCxn id="498" idx="2"/>
            <a:endCxn id="493" idx="4"/>
          </p:cNvCxnSpPr>
          <p:nvPr/>
        </p:nvCxnSpPr>
        <p:spPr>
          <a:xfrm flipH="1">
            <a:off x="2235950" y="1553925"/>
            <a:ext cx="2574600" cy="143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02" name="Google Shape;502;p46"/>
          <p:cNvCxnSpPr>
            <a:stCxn id="497" idx="2"/>
          </p:cNvCxnSpPr>
          <p:nvPr/>
        </p:nvCxnSpPr>
        <p:spPr>
          <a:xfrm flipH="1">
            <a:off x="1583700" y="3437850"/>
            <a:ext cx="2908800" cy="100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03" name="Google Shape;503;p46"/>
          <p:cNvCxnSpPr>
            <a:stCxn id="496" idx="2"/>
            <a:endCxn id="497" idx="4"/>
          </p:cNvCxnSpPr>
          <p:nvPr/>
        </p:nvCxnSpPr>
        <p:spPr>
          <a:xfrm flipH="1">
            <a:off x="5219500" y="2187650"/>
            <a:ext cx="1334100" cy="12501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04" name="Google Shape;504;p46"/>
          <p:cNvCxnSpPr>
            <a:stCxn id="496" idx="2"/>
            <a:endCxn id="498" idx="4"/>
          </p:cNvCxnSpPr>
          <p:nvPr/>
        </p:nvCxnSpPr>
        <p:spPr>
          <a:xfrm rot="10800000">
            <a:off x="5537500" y="1554050"/>
            <a:ext cx="1016100" cy="633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05" name="Google Shape;505;p46"/>
          <p:cNvCxnSpPr>
            <a:stCxn id="497" idx="3"/>
          </p:cNvCxnSpPr>
          <p:nvPr/>
        </p:nvCxnSpPr>
        <p:spPr>
          <a:xfrm flipH="1">
            <a:off x="3514950" y="3819750"/>
            <a:ext cx="1341000" cy="4221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06" name="Google Shape;506;p46"/>
          <p:cNvCxnSpPr>
            <a:stCxn id="499" idx="1"/>
          </p:cNvCxnSpPr>
          <p:nvPr/>
        </p:nvCxnSpPr>
        <p:spPr>
          <a:xfrm rot="10800000">
            <a:off x="6955725" y="2569500"/>
            <a:ext cx="252900" cy="816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07" name="Google Shape;507;p46"/>
          <p:cNvCxnSpPr>
            <a:stCxn id="499" idx="2"/>
            <a:endCxn id="495" idx="4"/>
          </p:cNvCxnSpPr>
          <p:nvPr/>
        </p:nvCxnSpPr>
        <p:spPr>
          <a:xfrm flipH="1">
            <a:off x="3598275" y="3767400"/>
            <a:ext cx="3246900" cy="763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508" name="Google Shape;508;p46"/>
          <p:cNvSpPr/>
          <p:nvPr/>
        </p:nvSpPr>
        <p:spPr>
          <a:xfrm>
            <a:off x="2788050" y="2185863"/>
            <a:ext cx="726900" cy="763800"/>
          </a:xfrm>
          <a:prstGeom prst="can">
            <a:avLst>
              <a:gd name="adj" fmla="val 25000"/>
            </a:avLst>
          </a:prstGeom>
          <a:solidFill>
            <a:srgbClr val="00FF00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8</a:t>
            </a:r>
            <a:endParaRPr lang="en-GB"/>
          </a:p>
        </p:txBody>
      </p:sp>
      <p:sp>
        <p:nvSpPr>
          <p:cNvPr id="509" name="Google Shape;509;p46"/>
          <p:cNvSpPr/>
          <p:nvPr/>
        </p:nvSpPr>
        <p:spPr>
          <a:xfrm>
            <a:off x="2934025" y="1425275"/>
            <a:ext cx="2220300" cy="6543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Hello World! I’m ready to Bitcoin!</a:t>
            </a:r>
            <a:endParaRPr lang="en-GB"/>
          </a:p>
        </p:txBody>
      </p:sp>
      <p:cxnSp>
        <p:nvCxnSpPr>
          <p:cNvPr id="510" name="Google Shape;510;p46"/>
          <p:cNvCxnSpPr>
            <a:stCxn id="508" idx="4"/>
            <a:endCxn id="509" idx="4"/>
          </p:cNvCxnSpPr>
          <p:nvPr/>
        </p:nvCxnSpPr>
        <p:spPr>
          <a:xfrm rot="10800000" flipH="1">
            <a:off x="3514950" y="1983662"/>
            <a:ext cx="1314300" cy="584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511" name="Google Shape;511;p46"/>
          <p:cNvSpPr txBox="1"/>
          <p:nvPr/>
        </p:nvSpPr>
        <p:spPr>
          <a:xfrm>
            <a:off x="3818525" y="2217070"/>
            <a:ext cx="1179900" cy="3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getaddr()</a:t>
            </a:r>
            <a:endParaRPr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cxnSp>
        <p:nvCxnSpPr>
          <p:cNvPr id="512" name="Google Shape;512;p46"/>
          <p:cNvCxnSpPr>
            <a:stCxn id="498" idx="3"/>
          </p:cNvCxnSpPr>
          <p:nvPr/>
        </p:nvCxnSpPr>
        <p:spPr>
          <a:xfrm flipH="1">
            <a:off x="3459800" y="1935825"/>
            <a:ext cx="1714200" cy="852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513" name="Google Shape;513;p46"/>
          <p:cNvSpPr txBox="1"/>
          <p:nvPr/>
        </p:nvSpPr>
        <p:spPr>
          <a:xfrm>
            <a:off x="4266000" y="2217070"/>
            <a:ext cx="1179900" cy="3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1, 7</a:t>
            </a:r>
            <a:endParaRPr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cxnSp>
        <p:nvCxnSpPr>
          <p:cNvPr id="514" name="Google Shape;514;p46"/>
          <p:cNvCxnSpPr>
            <a:stCxn id="508" idx="2"/>
          </p:cNvCxnSpPr>
          <p:nvPr/>
        </p:nvCxnSpPr>
        <p:spPr>
          <a:xfrm rot="10800000">
            <a:off x="2235750" y="2033462"/>
            <a:ext cx="552300" cy="534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515" name="Google Shape;515;p46"/>
          <p:cNvCxnSpPr>
            <a:stCxn id="508" idx="4"/>
          </p:cNvCxnSpPr>
          <p:nvPr/>
        </p:nvCxnSpPr>
        <p:spPr>
          <a:xfrm rot="10800000" flipH="1">
            <a:off x="3514950" y="2217362"/>
            <a:ext cx="2870700" cy="35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516" name="Google Shape;516;p46"/>
          <p:cNvSpPr txBox="1"/>
          <p:nvPr/>
        </p:nvSpPr>
        <p:spPr>
          <a:xfrm>
            <a:off x="4998425" y="2255632"/>
            <a:ext cx="1179900" cy="3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getaddr()</a:t>
            </a:r>
            <a:endParaRPr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517" name="Google Shape;517;p46"/>
          <p:cNvSpPr txBox="1"/>
          <p:nvPr/>
        </p:nvSpPr>
        <p:spPr>
          <a:xfrm>
            <a:off x="1754125" y="2232820"/>
            <a:ext cx="1179900" cy="3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getaddr()</a:t>
            </a:r>
            <a:endParaRPr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cxnSp>
        <p:nvCxnSpPr>
          <p:cNvPr id="518" name="Google Shape;518;p46"/>
          <p:cNvCxnSpPr>
            <a:stCxn id="498" idx="3"/>
            <a:endCxn id="508" idx="4"/>
          </p:cNvCxnSpPr>
          <p:nvPr/>
        </p:nvCxnSpPr>
        <p:spPr>
          <a:xfrm flipH="1">
            <a:off x="3515000" y="1935825"/>
            <a:ext cx="1659000" cy="631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19" name="Google Shape;519;p46"/>
          <p:cNvCxnSpPr/>
          <p:nvPr/>
        </p:nvCxnSpPr>
        <p:spPr>
          <a:xfrm>
            <a:off x="2171500" y="2079475"/>
            <a:ext cx="644100" cy="487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20" name="Google Shape;520;p46"/>
          <p:cNvCxnSpPr>
            <a:stCxn id="508" idx="3"/>
          </p:cNvCxnSpPr>
          <p:nvPr/>
        </p:nvCxnSpPr>
        <p:spPr>
          <a:xfrm flipH="1">
            <a:off x="1573500" y="2949662"/>
            <a:ext cx="1578000" cy="390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4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7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70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10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/>
          </p:nvPr>
        </p:nvSpPr>
        <p:spPr>
          <a:xfrm>
            <a:off x="457200" y="40375"/>
            <a:ext cx="8394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 account-based ledger (</a:t>
            </a:r>
            <a:r>
              <a:rPr lang="en-GB" i="1"/>
              <a:t>not</a:t>
            </a:r>
            <a:r>
              <a:rPr lang="en-GB"/>
              <a:t> Bitcoin)</a:t>
            </a:r>
            <a:endParaRPr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48" name="Google Shape;48;p11"/>
          <p:cNvSpPr/>
          <p:nvPr/>
        </p:nvSpPr>
        <p:spPr>
          <a:xfrm>
            <a:off x="870278" y="1244975"/>
            <a:ext cx="5616600" cy="4347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Create 25 coins and credit to Alice</a:t>
            </a:r>
            <a:r>
              <a:rPr lang="en-GB" sz="1800" baseline="-25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ASSERTED BY MINERS</a:t>
            </a:r>
            <a:endParaRPr sz="1800" baseline="-250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49" name="Google Shape;49;p11"/>
          <p:cNvSpPr/>
          <p:nvPr/>
        </p:nvSpPr>
        <p:spPr>
          <a:xfrm>
            <a:off x="870278" y="1679675"/>
            <a:ext cx="5616600" cy="4347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8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Transfer 17 coins from Alice to Bob</a:t>
            </a:r>
            <a:r>
              <a:rPr lang="en-GB" sz="1800" baseline="-250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SIGNED(Alice)</a:t>
            </a:r>
            <a:endParaRPr sz="1800" baseline="-250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50" name="Google Shape;50;p11"/>
          <p:cNvSpPr/>
          <p:nvPr/>
        </p:nvSpPr>
        <p:spPr>
          <a:xfrm>
            <a:off x="870278" y="2114375"/>
            <a:ext cx="5616600" cy="4347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8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Transfer 8 coins from Bob to Carol</a:t>
            </a:r>
            <a:r>
              <a:rPr lang="en-GB" sz="1800" baseline="-250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SIGNED(Bob)</a:t>
            </a:r>
            <a:endParaRPr sz="18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51" name="Google Shape;51;p11"/>
          <p:cNvSpPr/>
          <p:nvPr/>
        </p:nvSpPr>
        <p:spPr>
          <a:xfrm>
            <a:off x="870278" y="2549075"/>
            <a:ext cx="5616600" cy="4347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8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Transfer 5 coins from Carol to Alice</a:t>
            </a:r>
            <a:r>
              <a:rPr lang="en-GB" sz="1800" baseline="-250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SIGNED(Carol)</a:t>
            </a:r>
            <a:endParaRPr sz="18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52" name="Google Shape;52;p11"/>
          <p:cNvSpPr/>
          <p:nvPr/>
        </p:nvSpPr>
        <p:spPr>
          <a:xfrm>
            <a:off x="2358000" y="4490300"/>
            <a:ext cx="4428000" cy="526800"/>
          </a:xfrm>
          <a:prstGeom prst="roundRect">
            <a:avLst>
              <a:gd name="adj" fmla="val 16667"/>
            </a:avLst>
          </a:prstGeom>
          <a:solidFill>
            <a:srgbClr val="E6B8A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SIMPLIFICATION: only one transaction per block</a:t>
            </a:r>
            <a:endParaRPr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cxnSp>
        <p:nvCxnSpPr>
          <p:cNvPr id="53" name="Google Shape;53;p11"/>
          <p:cNvCxnSpPr/>
          <p:nvPr/>
        </p:nvCxnSpPr>
        <p:spPr>
          <a:xfrm>
            <a:off x="404850" y="1350325"/>
            <a:ext cx="0" cy="26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4" name="Google Shape;54;p11"/>
          <p:cNvSpPr txBox="1"/>
          <p:nvPr/>
        </p:nvSpPr>
        <p:spPr>
          <a:xfrm>
            <a:off x="124150" y="1002925"/>
            <a:ext cx="598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time</a:t>
            </a:r>
            <a:endParaRPr lang="en-GB"/>
          </a:p>
        </p:txBody>
      </p:sp>
      <p:sp>
        <p:nvSpPr>
          <p:cNvPr id="55" name="Google Shape;55;p11"/>
          <p:cNvSpPr/>
          <p:nvPr/>
        </p:nvSpPr>
        <p:spPr>
          <a:xfrm>
            <a:off x="870278" y="2983775"/>
            <a:ext cx="5616600" cy="434700"/>
          </a:xfrm>
          <a:prstGeom prst="rect">
            <a:avLst/>
          </a:prstGeom>
          <a:solidFill>
            <a:srgbClr val="F6B26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Transfer 15 coins from Alice to David</a:t>
            </a:r>
            <a:r>
              <a:rPr lang="en-GB" sz="1800" baseline="-250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SIGNED(Alice)</a:t>
            </a:r>
            <a:endParaRPr sz="18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cxnSp>
        <p:nvCxnSpPr>
          <p:cNvPr id="56" name="Google Shape;56;p11"/>
          <p:cNvCxnSpPr/>
          <p:nvPr/>
        </p:nvCxnSpPr>
        <p:spPr>
          <a:xfrm rot="10800000">
            <a:off x="7020650" y="846425"/>
            <a:ext cx="18300" cy="1839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57" name="Google Shape;57;p11"/>
          <p:cNvSpPr txBox="1"/>
          <p:nvPr/>
        </p:nvSpPr>
        <p:spPr>
          <a:xfrm>
            <a:off x="7178750" y="1100075"/>
            <a:ext cx="1553100" cy="10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might need to scan backwards until genesis!</a:t>
            </a:r>
            <a:endParaRPr lang="en-GB"/>
          </a:p>
        </p:txBody>
      </p:sp>
      <p:sp>
        <p:nvSpPr>
          <p:cNvPr id="58" name="Google Shape;58;p11"/>
          <p:cNvSpPr/>
          <p:nvPr/>
        </p:nvSpPr>
        <p:spPr>
          <a:xfrm>
            <a:off x="6551275" y="2741975"/>
            <a:ext cx="2055600" cy="754800"/>
          </a:xfrm>
          <a:prstGeom prst="cloudCallout">
            <a:avLst>
              <a:gd name="adj1" fmla="val -68996"/>
              <a:gd name="adj2" fmla="val 20028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is this valid?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Transaction propagation (flooding)</a:t>
            </a:r>
            <a:endParaRPr i="1"/>
          </a:p>
        </p:txBody>
      </p:sp>
      <p:sp>
        <p:nvSpPr>
          <p:cNvPr id="526" name="Google Shape;526;p47"/>
          <p:cNvSpPr/>
          <p:nvPr/>
        </p:nvSpPr>
        <p:spPr>
          <a:xfrm>
            <a:off x="1509000" y="1315775"/>
            <a:ext cx="726900" cy="76380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 lang="en-GB"/>
          </a:p>
        </p:txBody>
      </p:sp>
      <p:sp>
        <p:nvSpPr>
          <p:cNvPr id="527" name="Google Shape;527;p47"/>
          <p:cNvSpPr/>
          <p:nvPr/>
        </p:nvSpPr>
        <p:spPr>
          <a:xfrm>
            <a:off x="856875" y="3203175"/>
            <a:ext cx="726900" cy="76380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6</a:t>
            </a:r>
            <a:endParaRPr lang="en-GB"/>
          </a:p>
        </p:txBody>
      </p:sp>
      <p:sp>
        <p:nvSpPr>
          <p:cNvPr id="528" name="Google Shape;528;p47"/>
          <p:cNvSpPr/>
          <p:nvPr/>
        </p:nvSpPr>
        <p:spPr>
          <a:xfrm>
            <a:off x="2871375" y="4149300"/>
            <a:ext cx="726900" cy="76380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  <a:endParaRPr lang="en-GB"/>
          </a:p>
        </p:txBody>
      </p:sp>
      <p:sp>
        <p:nvSpPr>
          <p:cNvPr id="529" name="Google Shape;529;p47"/>
          <p:cNvSpPr/>
          <p:nvPr/>
        </p:nvSpPr>
        <p:spPr>
          <a:xfrm>
            <a:off x="6553600" y="1805750"/>
            <a:ext cx="726900" cy="76380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7</a:t>
            </a:r>
            <a:endParaRPr lang="en-GB"/>
          </a:p>
        </p:txBody>
      </p:sp>
      <p:sp>
        <p:nvSpPr>
          <p:cNvPr id="530" name="Google Shape;530;p47"/>
          <p:cNvSpPr/>
          <p:nvPr/>
        </p:nvSpPr>
        <p:spPr>
          <a:xfrm>
            <a:off x="4492500" y="3055950"/>
            <a:ext cx="726900" cy="76380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</a:t>
            </a:r>
            <a:endParaRPr lang="en-GB"/>
          </a:p>
        </p:txBody>
      </p:sp>
      <p:sp>
        <p:nvSpPr>
          <p:cNvPr id="531" name="Google Shape;531;p47"/>
          <p:cNvSpPr/>
          <p:nvPr/>
        </p:nvSpPr>
        <p:spPr>
          <a:xfrm>
            <a:off x="4810550" y="1172025"/>
            <a:ext cx="726900" cy="76380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</a:t>
            </a:r>
            <a:endParaRPr lang="en-GB"/>
          </a:p>
        </p:txBody>
      </p:sp>
      <p:sp>
        <p:nvSpPr>
          <p:cNvPr id="532" name="Google Shape;532;p47"/>
          <p:cNvSpPr/>
          <p:nvPr/>
        </p:nvSpPr>
        <p:spPr>
          <a:xfrm>
            <a:off x="6845175" y="3385500"/>
            <a:ext cx="726900" cy="76380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 lang="en-GB"/>
          </a:p>
        </p:txBody>
      </p:sp>
      <p:cxnSp>
        <p:nvCxnSpPr>
          <p:cNvPr id="533" name="Google Shape;533;p47"/>
          <p:cNvCxnSpPr>
            <a:stCxn id="526" idx="3"/>
            <a:endCxn id="527" idx="1"/>
          </p:cNvCxnSpPr>
          <p:nvPr/>
        </p:nvCxnSpPr>
        <p:spPr>
          <a:xfrm flipH="1">
            <a:off x="1220250" y="2079575"/>
            <a:ext cx="652200" cy="1123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34" name="Google Shape;534;p47"/>
          <p:cNvCxnSpPr>
            <a:stCxn id="531" idx="2"/>
            <a:endCxn id="526" idx="4"/>
          </p:cNvCxnSpPr>
          <p:nvPr/>
        </p:nvCxnSpPr>
        <p:spPr>
          <a:xfrm flipH="1">
            <a:off x="2235950" y="1553925"/>
            <a:ext cx="2574600" cy="143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35" name="Google Shape;535;p47"/>
          <p:cNvCxnSpPr>
            <a:stCxn id="530" idx="2"/>
          </p:cNvCxnSpPr>
          <p:nvPr/>
        </p:nvCxnSpPr>
        <p:spPr>
          <a:xfrm flipH="1">
            <a:off x="1583700" y="3437850"/>
            <a:ext cx="2908800" cy="100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36" name="Google Shape;536;p47"/>
          <p:cNvCxnSpPr>
            <a:stCxn id="529" idx="2"/>
            <a:endCxn id="530" idx="4"/>
          </p:cNvCxnSpPr>
          <p:nvPr/>
        </p:nvCxnSpPr>
        <p:spPr>
          <a:xfrm flipH="1">
            <a:off x="5219500" y="2187650"/>
            <a:ext cx="1334100" cy="12501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37" name="Google Shape;537;p47"/>
          <p:cNvCxnSpPr>
            <a:stCxn id="529" idx="2"/>
            <a:endCxn id="531" idx="4"/>
          </p:cNvCxnSpPr>
          <p:nvPr/>
        </p:nvCxnSpPr>
        <p:spPr>
          <a:xfrm rot="10800000">
            <a:off x="5537500" y="1554050"/>
            <a:ext cx="1016100" cy="633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38" name="Google Shape;538;p47"/>
          <p:cNvCxnSpPr>
            <a:stCxn id="530" idx="3"/>
          </p:cNvCxnSpPr>
          <p:nvPr/>
        </p:nvCxnSpPr>
        <p:spPr>
          <a:xfrm flipH="1">
            <a:off x="3514950" y="3819750"/>
            <a:ext cx="1341000" cy="4221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39" name="Google Shape;539;p47"/>
          <p:cNvCxnSpPr>
            <a:stCxn id="532" idx="1"/>
          </p:cNvCxnSpPr>
          <p:nvPr/>
        </p:nvCxnSpPr>
        <p:spPr>
          <a:xfrm rot="10800000">
            <a:off x="6955725" y="2569500"/>
            <a:ext cx="252900" cy="816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40" name="Google Shape;540;p47"/>
          <p:cNvCxnSpPr>
            <a:stCxn id="532" idx="2"/>
            <a:endCxn id="528" idx="4"/>
          </p:cNvCxnSpPr>
          <p:nvPr/>
        </p:nvCxnSpPr>
        <p:spPr>
          <a:xfrm flipH="1">
            <a:off x="3598275" y="3767400"/>
            <a:ext cx="3246900" cy="763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541" name="Google Shape;541;p47"/>
          <p:cNvSpPr/>
          <p:nvPr/>
        </p:nvSpPr>
        <p:spPr>
          <a:xfrm>
            <a:off x="2788050" y="2185863"/>
            <a:ext cx="726900" cy="763800"/>
          </a:xfrm>
          <a:prstGeom prst="can">
            <a:avLst>
              <a:gd name="adj" fmla="val 25000"/>
            </a:avLst>
          </a:prstGeom>
          <a:solidFill>
            <a:srgbClr val="CC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8</a:t>
            </a:r>
            <a:endParaRPr lang="en-GB"/>
          </a:p>
        </p:txBody>
      </p:sp>
      <p:cxnSp>
        <p:nvCxnSpPr>
          <p:cNvPr id="542" name="Google Shape;542;p47"/>
          <p:cNvCxnSpPr/>
          <p:nvPr/>
        </p:nvCxnSpPr>
        <p:spPr>
          <a:xfrm>
            <a:off x="2171500" y="2079475"/>
            <a:ext cx="644100" cy="487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43" name="Google Shape;543;p47"/>
          <p:cNvCxnSpPr>
            <a:stCxn id="541" idx="3"/>
          </p:cNvCxnSpPr>
          <p:nvPr/>
        </p:nvCxnSpPr>
        <p:spPr>
          <a:xfrm flipH="1">
            <a:off x="1573500" y="2949662"/>
            <a:ext cx="1578000" cy="390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44" name="Google Shape;544;p47"/>
          <p:cNvCxnSpPr>
            <a:stCxn id="531" idx="3"/>
            <a:endCxn id="541" idx="4"/>
          </p:cNvCxnSpPr>
          <p:nvPr/>
        </p:nvCxnSpPr>
        <p:spPr>
          <a:xfrm flipH="1">
            <a:off x="3515000" y="1935825"/>
            <a:ext cx="1659000" cy="631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545" name="Google Shape;545;p47"/>
          <p:cNvSpPr/>
          <p:nvPr/>
        </p:nvSpPr>
        <p:spPr>
          <a:xfrm>
            <a:off x="3151500" y="3154275"/>
            <a:ext cx="1255800" cy="8574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FFF00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New tx!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A→B</a:t>
            </a:r>
            <a:endParaRPr lang="en-GB"/>
          </a:p>
        </p:txBody>
      </p:sp>
      <p:sp>
        <p:nvSpPr>
          <p:cNvPr id="546" name="Google Shape;546;p47"/>
          <p:cNvSpPr txBox="1"/>
          <p:nvPr/>
        </p:nvSpPr>
        <p:spPr>
          <a:xfrm>
            <a:off x="2961375" y="4715225"/>
            <a:ext cx="546900" cy="1437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A→B</a:t>
            </a:r>
            <a:endParaRPr sz="1200"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547" name="Google Shape;547;p47"/>
          <p:cNvSpPr txBox="1"/>
          <p:nvPr/>
        </p:nvSpPr>
        <p:spPr>
          <a:xfrm>
            <a:off x="4582500" y="3623700"/>
            <a:ext cx="546900" cy="1437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A→B</a:t>
            </a:r>
            <a:endParaRPr sz="1200"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548" name="Google Shape;548;p47"/>
          <p:cNvSpPr txBox="1"/>
          <p:nvPr/>
        </p:nvSpPr>
        <p:spPr>
          <a:xfrm>
            <a:off x="6935175" y="3958950"/>
            <a:ext cx="546900" cy="1437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A→B</a:t>
            </a:r>
            <a:endParaRPr sz="1200"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549" name="Google Shape;549;p47"/>
          <p:cNvSpPr txBox="1"/>
          <p:nvPr/>
        </p:nvSpPr>
        <p:spPr>
          <a:xfrm>
            <a:off x="978825" y="3767400"/>
            <a:ext cx="546900" cy="1437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A→B</a:t>
            </a:r>
            <a:endParaRPr sz="1200"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550" name="Google Shape;550;p47"/>
          <p:cNvSpPr txBox="1"/>
          <p:nvPr/>
        </p:nvSpPr>
        <p:spPr>
          <a:xfrm>
            <a:off x="5296775" y="4149300"/>
            <a:ext cx="644100" cy="2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A→B</a:t>
            </a:r>
            <a:endParaRPr sz="1800"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551" name="Google Shape;551;p47"/>
          <p:cNvSpPr txBox="1"/>
          <p:nvPr/>
        </p:nvSpPr>
        <p:spPr>
          <a:xfrm>
            <a:off x="7112825" y="2837850"/>
            <a:ext cx="644100" cy="2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A→B</a:t>
            </a:r>
            <a:endParaRPr sz="1800"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552" name="Google Shape;552;p47"/>
          <p:cNvSpPr txBox="1"/>
          <p:nvPr/>
        </p:nvSpPr>
        <p:spPr>
          <a:xfrm>
            <a:off x="4090800" y="4111350"/>
            <a:ext cx="644100" cy="2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A→B</a:t>
            </a:r>
            <a:endParaRPr sz="1800"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553" name="Google Shape;553;p47"/>
          <p:cNvSpPr txBox="1"/>
          <p:nvPr/>
        </p:nvSpPr>
        <p:spPr>
          <a:xfrm>
            <a:off x="2375350" y="3249238"/>
            <a:ext cx="644100" cy="2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A→B</a:t>
            </a:r>
            <a:endParaRPr sz="1800"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554" name="Google Shape;554;p47"/>
          <p:cNvSpPr txBox="1"/>
          <p:nvPr/>
        </p:nvSpPr>
        <p:spPr>
          <a:xfrm>
            <a:off x="5821800" y="2787525"/>
            <a:ext cx="644100" cy="2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A→B</a:t>
            </a:r>
            <a:endParaRPr sz="1800"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555" name="Google Shape;555;p47"/>
          <p:cNvSpPr txBox="1"/>
          <p:nvPr/>
        </p:nvSpPr>
        <p:spPr>
          <a:xfrm>
            <a:off x="6643600" y="2364600"/>
            <a:ext cx="546900" cy="1437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A→B</a:t>
            </a:r>
            <a:endParaRPr sz="1200"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556" name="Google Shape;556;p47"/>
          <p:cNvSpPr/>
          <p:nvPr/>
        </p:nvSpPr>
        <p:spPr>
          <a:xfrm>
            <a:off x="7150025" y="987950"/>
            <a:ext cx="1578000" cy="8574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FFF00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Already heard that!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2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8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431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Should I relay a proposed transaction?</a:t>
            </a:r>
            <a:endParaRPr i="1"/>
          </a:p>
        </p:txBody>
      </p:sp>
      <p:sp>
        <p:nvSpPr>
          <p:cNvPr id="562" name="Google Shape;562;p4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48400" cy="39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-GB"/>
              <a:t>Transaction valid with current block chain</a:t>
            </a:r>
            <a:endParaRPr lang="en-GB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GB"/>
              <a:t>(default) script matches a whitelist</a:t>
            </a:r>
            <a:endParaRPr lang="en-GB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GB"/>
              <a:t>Avoid unusual scripts</a:t>
            </a:r>
            <a:endParaRPr lang="en-GB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GB"/>
              <a:t>Haven’t seen before</a:t>
            </a:r>
            <a:endParaRPr lang="en-GB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GB"/>
              <a:t>Avoid infinite loops</a:t>
            </a:r>
            <a:endParaRPr lang="en-GB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GB"/>
              <a:t>Doesn’t conflict with others I’ve relayed</a:t>
            </a:r>
            <a:endParaRPr lang="en-GB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GB"/>
              <a:t>Avoid double-spends</a:t>
            </a:r>
            <a:endParaRPr 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</a:p>
        </p:txBody>
      </p:sp>
      <p:cxnSp>
        <p:nvCxnSpPr>
          <p:cNvPr id="563" name="Google Shape;563;p48"/>
          <p:cNvCxnSpPr/>
          <p:nvPr/>
        </p:nvCxnSpPr>
        <p:spPr>
          <a:xfrm rot="10800000">
            <a:off x="4480900" y="2521200"/>
            <a:ext cx="681000" cy="33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4" name="Google Shape;564;p48"/>
          <p:cNvCxnSpPr/>
          <p:nvPr/>
        </p:nvCxnSpPr>
        <p:spPr>
          <a:xfrm flipH="1">
            <a:off x="4425725" y="3128425"/>
            <a:ext cx="874200" cy="13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5" name="Google Shape;565;p48"/>
          <p:cNvCxnSpPr/>
          <p:nvPr/>
        </p:nvCxnSpPr>
        <p:spPr>
          <a:xfrm flipH="1">
            <a:off x="4490325" y="3487275"/>
            <a:ext cx="910800" cy="616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66" name="Google Shape;566;p48"/>
          <p:cNvSpPr txBox="1"/>
          <p:nvPr/>
        </p:nvSpPr>
        <p:spPr>
          <a:xfrm>
            <a:off x="5401125" y="2714375"/>
            <a:ext cx="3321600" cy="6810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Sanity checks only...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Some nodes may ignore them!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Nodes may differ on transaction pool </a:t>
            </a:r>
            <a:endParaRPr i="1"/>
          </a:p>
        </p:txBody>
      </p:sp>
      <p:sp>
        <p:nvSpPr>
          <p:cNvPr id="572" name="Google Shape;572;p49"/>
          <p:cNvSpPr/>
          <p:nvPr/>
        </p:nvSpPr>
        <p:spPr>
          <a:xfrm>
            <a:off x="1509000" y="1315775"/>
            <a:ext cx="726900" cy="76380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 lang="en-GB"/>
          </a:p>
        </p:txBody>
      </p:sp>
      <p:sp>
        <p:nvSpPr>
          <p:cNvPr id="573" name="Google Shape;573;p49"/>
          <p:cNvSpPr/>
          <p:nvPr/>
        </p:nvSpPr>
        <p:spPr>
          <a:xfrm>
            <a:off x="856875" y="3203175"/>
            <a:ext cx="726900" cy="76380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6</a:t>
            </a:r>
            <a:endParaRPr lang="en-GB"/>
          </a:p>
        </p:txBody>
      </p:sp>
      <p:sp>
        <p:nvSpPr>
          <p:cNvPr id="574" name="Google Shape;574;p49"/>
          <p:cNvSpPr/>
          <p:nvPr/>
        </p:nvSpPr>
        <p:spPr>
          <a:xfrm>
            <a:off x="2871375" y="4149300"/>
            <a:ext cx="726900" cy="76380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  <a:endParaRPr lang="en-GB"/>
          </a:p>
        </p:txBody>
      </p:sp>
      <p:sp>
        <p:nvSpPr>
          <p:cNvPr id="575" name="Google Shape;575;p49"/>
          <p:cNvSpPr/>
          <p:nvPr/>
        </p:nvSpPr>
        <p:spPr>
          <a:xfrm>
            <a:off x="6553600" y="1805750"/>
            <a:ext cx="726900" cy="76380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7</a:t>
            </a:r>
            <a:endParaRPr lang="en-GB"/>
          </a:p>
        </p:txBody>
      </p:sp>
      <p:sp>
        <p:nvSpPr>
          <p:cNvPr id="576" name="Google Shape;576;p49"/>
          <p:cNvSpPr/>
          <p:nvPr/>
        </p:nvSpPr>
        <p:spPr>
          <a:xfrm>
            <a:off x="4492500" y="3055950"/>
            <a:ext cx="726900" cy="76380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</a:t>
            </a:r>
            <a:endParaRPr lang="en-GB"/>
          </a:p>
        </p:txBody>
      </p:sp>
      <p:sp>
        <p:nvSpPr>
          <p:cNvPr id="577" name="Google Shape;577;p49"/>
          <p:cNvSpPr/>
          <p:nvPr/>
        </p:nvSpPr>
        <p:spPr>
          <a:xfrm>
            <a:off x="4810550" y="1172025"/>
            <a:ext cx="726900" cy="76380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</a:t>
            </a:r>
            <a:endParaRPr lang="en-GB"/>
          </a:p>
        </p:txBody>
      </p:sp>
      <p:sp>
        <p:nvSpPr>
          <p:cNvPr id="578" name="Google Shape;578;p49"/>
          <p:cNvSpPr/>
          <p:nvPr/>
        </p:nvSpPr>
        <p:spPr>
          <a:xfrm>
            <a:off x="6845175" y="3385500"/>
            <a:ext cx="726900" cy="76380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 lang="en-GB"/>
          </a:p>
        </p:txBody>
      </p:sp>
      <p:cxnSp>
        <p:nvCxnSpPr>
          <p:cNvPr id="579" name="Google Shape;579;p49"/>
          <p:cNvCxnSpPr>
            <a:stCxn id="572" idx="3"/>
            <a:endCxn id="573" idx="1"/>
          </p:cNvCxnSpPr>
          <p:nvPr/>
        </p:nvCxnSpPr>
        <p:spPr>
          <a:xfrm flipH="1">
            <a:off x="1220250" y="2079575"/>
            <a:ext cx="652200" cy="1123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80" name="Google Shape;580;p49"/>
          <p:cNvCxnSpPr>
            <a:stCxn id="577" idx="2"/>
            <a:endCxn id="572" idx="4"/>
          </p:cNvCxnSpPr>
          <p:nvPr/>
        </p:nvCxnSpPr>
        <p:spPr>
          <a:xfrm flipH="1">
            <a:off x="2235950" y="1553925"/>
            <a:ext cx="2574600" cy="143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81" name="Google Shape;581;p49"/>
          <p:cNvCxnSpPr>
            <a:stCxn id="576" idx="2"/>
          </p:cNvCxnSpPr>
          <p:nvPr/>
        </p:nvCxnSpPr>
        <p:spPr>
          <a:xfrm flipH="1">
            <a:off x="1583700" y="3437850"/>
            <a:ext cx="2908800" cy="100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82" name="Google Shape;582;p49"/>
          <p:cNvCxnSpPr>
            <a:stCxn id="575" idx="2"/>
            <a:endCxn id="576" idx="4"/>
          </p:cNvCxnSpPr>
          <p:nvPr/>
        </p:nvCxnSpPr>
        <p:spPr>
          <a:xfrm flipH="1">
            <a:off x="5219500" y="2187650"/>
            <a:ext cx="1334100" cy="12501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83" name="Google Shape;583;p49"/>
          <p:cNvCxnSpPr>
            <a:stCxn id="575" idx="2"/>
            <a:endCxn id="577" idx="4"/>
          </p:cNvCxnSpPr>
          <p:nvPr/>
        </p:nvCxnSpPr>
        <p:spPr>
          <a:xfrm rot="10800000">
            <a:off x="5537500" y="1554050"/>
            <a:ext cx="1016100" cy="633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84" name="Google Shape;584;p49"/>
          <p:cNvCxnSpPr>
            <a:stCxn id="576" idx="3"/>
          </p:cNvCxnSpPr>
          <p:nvPr/>
        </p:nvCxnSpPr>
        <p:spPr>
          <a:xfrm flipH="1">
            <a:off x="3514950" y="3819750"/>
            <a:ext cx="1341000" cy="4221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85" name="Google Shape;585;p49"/>
          <p:cNvCxnSpPr>
            <a:stCxn id="578" idx="1"/>
          </p:cNvCxnSpPr>
          <p:nvPr/>
        </p:nvCxnSpPr>
        <p:spPr>
          <a:xfrm rot="10800000">
            <a:off x="6955725" y="2569500"/>
            <a:ext cx="252900" cy="816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86" name="Google Shape;586;p49"/>
          <p:cNvCxnSpPr>
            <a:stCxn id="578" idx="2"/>
            <a:endCxn id="574" idx="4"/>
          </p:cNvCxnSpPr>
          <p:nvPr/>
        </p:nvCxnSpPr>
        <p:spPr>
          <a:xfrm flipH="1">
            <a:off x="3598275" y="3767400"/>
            <a:ext cx="3246900" cy="763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587" name="Google Shape;587;p49"/>
          <p:cNvSpPr/>
          <p:nvPr/>
        </p:nvSpPr>
        <p:spPr>
          <a:xfrm>
            <a:off x="2788050" y="2185863"/>
            <a:ext cx="726900" cy="763800"/>
          </a:xfrm>
          <a:prstGeom prst="can">
            <a:avLst>
              <a:gd name="adj" fmla="val 25000"/>
            </a:avLst>
          </a:prstGeom>
          <a:solidFill>
            <a:srgbClr val="CC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8</a:t>
            </a:r>
            <a:endParaRPr lang="en-GB"/>
          </a:p>
        </p:txBody>
      </p:sp>
      <p:cxnSp>
        <p:nvCxnSpPr>
          <p:cNvPr id="588" name="Google Shape;588;p49"/>
          <p:cNvCxnSpPr/>
          <p:nvPr/>
        </p:nvCxnSpPr>
        <p:spPr>
          <a:xfrm>
            <a:off x="2171500" y="2079475"/>
            <a:ext cx="644100" cy="487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89" name="Google Shape;589;p49"/>
          <p:cNvCxnSpPr>
            <a:stCxn id="587" idx="3"/>
          </p:cNvCxnSpPr>
          <p:nvPr/>
        </p:nvCxnSpPr>
        <p:spPr>
          <a:xfrm flipH="1">
            <a:off x="1573500" y="2949662"/>
            <a:ext cx="1578000" cy="390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90" name="Google Shape;590;p49"/>
          <p:cNvCxnSpPr>
            <a:stCxn id="577" idx="3"/>
            <a:endCxn id="587" idx="4"/>
          </p:cNvCxnSpPr>
          <p:nvPr/>
        </p:nvCxnSpPr>
        <p:spPr>
          <a:xfrm flipH="1">
            <a:off x="3515000" y="1935825"/>
            <a:ext cx="1659000" cy="631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591" name="Google Shape;591;p49"/>
          <p:cNvSpPr txBox="1"/>
          <p:nvPr/>
        </p:nvSpPr>
        <p:spPr>
          <a:xfrm>
            <a:off x="2961375" y="4715225"/>
            <a:ext cx="546900" cy="1437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A→B</a:t>
            </a:r>
            <a:endParaRPr sz="1200"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592" name="Google Shape;592;p49"/>
          <p:cNvSpPr txBox="1"/>
          <p:nvPr/>
        </p:nvSpPr>
        <p:spPr>
          <a:xfrm>
            <a:off x="4582500" y="3623700"/>
            <a:ext cx="546900" cy="1437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A→B</a:t>
            </a:r>
            <a:endParaRPr sz="1200"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593" name="Google Shape;593;p49"/>
          <p:cNvSpPr txBox="1"/>
          <p:nvPr/>
        </p:nvSpPr>
        <p:spPr>
          <a:xfrm>
            <a:off x="6935175" y="3958950"/>
            <a:ext cx="546900" cy="1437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A→B</a:t>
            </a:r>
            <a:endParaRPr sz="1200"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594" name="Google Shape;594;p49"/>
          <p:cNvSpPr txBox="1"/>
          <p:nvPr/>
        </p:nvSpPr>
        <p:spPr>
          <a:xfrm>
            <a:off x="978825" y="3767400"/>
            <a:ext cx="546900" cy="1437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A→B</a:t>
            </a:r>
            <a:endParaRPr sz="1200"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595" name="Google Shape;595;p49"/>
          <p:cNvSpPr txBox="1"/>
          <p:nvPr/>
        </p:nvSpPr>
        <p:spPr>
          <a:xfrm>
            <a:off x="6643600" y="2364600"/>
            <a:ext cx="546900" cy="1437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A→B</a:t>
            </a:r>
            <a:endParaRPr sz="1200"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596" name="Google Shape;596;p49"/>
          <p:cNvSpPr txBox="1"/>
          <p:nvPr/>
        </p:nvSpPr>
        <p:spPr>
          <a:xfrm>
            <a:off x="1769950" y="2893513"/>
            <a:ext cx="644100" cy="2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A→B</a:t>
            </a:r>
            <a:endParaRPr sz="1800"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597" name="Google Shape;597;p49"/>
          <p:cNvSpPr/>
          <p:nvPr/>
        </p:nvSpPr>
        <p:spPr>
          <a:xfrm>
            <a:off x="2032925" y="508725"/>
            <a:ext cx="1255800" cy="8574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FFF00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New tx!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A→C</a:t>
            </a:r>
            <a:endParaRPr lang="en-GB"/>
          </a:p>
        </p:txBody>
      </p:sp>
      <p:sp>
        <p:nvSpPr>
          <p:cNvPr id="598" name="Google Shape;598;p49"/>
          <p:cNvSpPr txBox="1"/>
          <p:nvPr/>
        </p:nvSpPr>
        <p:spPr>
          <a:xfrm>
            <a:off x="3243025" y="1390550"/>
            <a:ext cx="644100" cy="2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A→C</a:t>
            </a:r>
            <a:endParaRPr sz="1800"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599" name="Google Shape;599;p49"/>
          <p:cNvSpPr txBox="1"/>
          <p:nvPr/>
        </p:nvSpPr>
        <p:spPr>
          <a:xfrm>
            <a:off x="2317275" y="2048850"/>
            <a:ext cx="644100" cy="2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A→C</a:t>
            </a:r>
            <a:endParaRPr sz="1800"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600" name="Google Shape;600;p49"/>
          <p:cNvSpPr txBox="1"/>
          <p:nvPr/>
        </p:nvSpPr>
        <p:spPr>
          <a:xfrm>
            <a:off x="5828525" y="1588613"/>
            <a:ext cx="644100" cy="2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A→B</a:t>
            </a:r>
            <a:endParaRPr sz="1800"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601" name="Google Shape;601;p49"/>
          <p:cNvSpPr txBox="1"/>
          <p:nvPr/>
        </p:nvSpPr>
        <p:spPr>
          <a:xfrm>
            <a:off x="1588450" y="1858100"/>
            <a:ext cx="546900" cy="1437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A→C</a:t>
            </a:r>
            <a:endParaRPr sz="1200"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602" name="Google Shape;602;p49"/>
          <p:cNvSpPr txBox="1"/>
          <p:nvPr/>
        </p:nvSpPr>
        <p:spPr>
          <a:xfrm>
            <a:off x="4900550" y="1714400"/>
            <a:ext cx="546900" cy="143700"/>
          </a:xfrm>
          <a:prstGeom prst="rect">
            <a:avLst/>
          </a:prstGeom>
          <a:solidFill>
            <a:srgbClr val="DD7E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A→C</a:t>
            </a:r>
            <a:endParaRPr sz="1200"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603" name="Google Shape;603;p49"/>
          <p:cNvSpPr txBox="1"/>
          <p:nvPr/>
        </p:nvSpPr>
        <p:spPr>
          <a:xfrm>
            <a:off x="2878050" y="2708088"/>
            <a:ext cx="546900" cy="1437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A→B</a:t>
            </a:r>
            <a:endParaRPr sz="1200"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604" name="Google Shape;604;p49"/>
          <p:cNvSpPr txBox="1"/>
          <p:nvPr/>
        </p:nvSpPr>
        <p:spPr>
          <a:xfrm>
            <a:off x="898275" y="2377500"/>
            <a:ext cx="644100" cy="2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A→C</a:t>
            </a:r>
            <a:endParaRPr sz="1800"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8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50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431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Race conditions</a:t>
            </a:r>
            <a:endParaRPr i="1"/>
          </a:p>
        </p:txBody>
      </p:sp>
      <p:sp>
        <p:nvSpPr>
          <p:cNvPr id="610" name="Google Shape;610;p5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48400" cy="3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Transactions or blocks may </a:t>
            </a:r>
            <a:r>
              <a:rPr lang="en-GB" i="1"/>
              <a:t>conflict</a:t>
            </a:r>
            <a:endParaRPr i="1"/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-GB"/>
              <a:t>Default behavior: accept what you hear first</a:t>
            </a:r>
            <a:endParaRPr lang="en-GB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GB"/>
              <a:t>Network position matters</a:t>
            </a:r>
            <a:endParaRPr lang="en-GB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GB"/>
              <a:t>Miners may implement other logic!</a:t>
            </a:r>
            <a:endParaRPr 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</p:txBody>
      </p:sp>
      <p:sp>
        <p:nvSpPr>
          <p:cNvPr id="611" name="Google Shape;611;p50"/>
          <p:cNvSpPr/>
          <p:nvPr/>
        </p:nvSpPr>
        <p:spPr>
          <a:xfrm>
            <a:off x="1891975" y="3480075"/>
            <a:ext cx="3127800" cy="355200"/>
          </a:xfrm>
          <a:prstGeom prst="wedgeRectCallout">
            <a:avLst>
              <a:gd name="adj1" fmla="val -21430"/>
              <a:gd name="adj2" fmla="val -94989"/>
            </a:avLst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Stay tune for our lecture on mining!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51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4312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Block propagation nearly identical</a:t>
            </a:r>
            <a:endParaRPr i="1"/>
          </a:p>
        </p:txBody>
      </p:sp>
      <p:sp>
        <p:nvSpPr>
          <p:cNvPr id="617" name="Google Shape;617;p5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48400" cy="3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Relay a new block when you hear it if:</a:t>
            </a:r>
            <a:endParaRPr lang="en-GB"/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-GB"/>
              <a:t>Block meets the hash target</a:t>
            </a:r>
            <a:endParaRPr lang="en-GB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GB"/>
              <a:t>Block has all valid transactions</a:t>
            </a:r>
            <a:endParaRPr lang="en-GB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GB"/>
              <a:t>Run </a:t>
            </a:r>
            <a:r>
              <a:rPr lang="en-GB" i="1"/>
              <a:t>all</a:t>
            </a:r>
            <a:r>
              <a:rPr lang="en-GB"/>
              <a:t> scripts, even if you wouldn’t relay</a:t>
            </a:r>
            <a:endParaRPr lang="en-GB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GB"/>
              <a:t>Block builds on current longest chain</a:t>
            </a:r>
            <a:endParaRPr lang="en-GB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GB"/>
              <a:t>Avoid forks</a:t>
            </a:r>
            <a:endParaRPr 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</p:txBody>
      </p:sp>
      <p:sp>
        <p:nvSpPr>
          <p:cNvPr id="618" name="Google Shape;618;p51"/>
          <p:cNvSpPr txBox="1"/>
          <p:nvPr/>
        </p:nvSpPr>
        <p:spPr>
          <a:xfrm>
            <a:off x="4398250" y="3818525"/>
            <a:ext cx="3321600" cy="6810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Sanity check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Also may be ignored...</a:t>
            </a:r>
            <a:endParaRPr sz="1800"/>
          </a:p>
        </p:txBody>
      </p:sp>
      <p:cxnSp>
        <p:nvCxnSpPr>
          <p:cNvPr id="619" name="Google Shape;619;p51"/>
          <p:cNvCxnSpPr/>
          <p:nvPr/>
        </p:nvCxnSpPr>
        <p:spPr>
          <a:xfrm rot="10800000">
            <a:off x="3146775" y="3882875"/>
            <a:ext cx="1095000" cy="340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" name="Google Shape;624;p5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200065" y="-12"/>
            <a:ext cx="6133409" cy="4875275"/>
          </a:xfrm>
          <a:prstGeom prst="rect">
            <a:avLst/>
          </a:prstGeom>
          <a:noFill/>
          <a:ln>
            <a:noFill/>
          </a:ln>
        </p:spPr>
      </p:pic>
      <p:sp>
        <p:nvSpPr>
          <p:cNvPr id="625" name="Google Shape;625;p52"/>
          <p:cNvSpPr txBox="1"/>
          <p:nvPr/>
        </p:nvSpPr>
        <p:spPr>
          <a:xfrm>
            <a:off x="3229650" y="4803000"/>
            <a:ext cx="86400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Source: Yonatan Sompolinsky and Aviv Zohar: “Accelerating Bitcoin’s Transaction Processing” 2014</a:t>
            </a:r>
            <a:endParaRPr sz="10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5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big is the network?</a:t>
            </a:r>
            <a:endParaRPr i="1"/>
          </a:p>
        </p:txBody>
      </p:sp>
      <p:sp>
        <p:nvSpPr>
          <p:cNvPr id="631" name="Google Shape;631;p5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48400" cy="31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-GB"/>
              <a:t>Impossible to measure exactly</a:t>
            </a:r>
            <a:endParaRPr lang="en-GB"/>
          </a:p>
          <a:p>
            <a:pPr marL="9144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GB"/>
              <a:t>Estimates-up to 1M IP addresses/month</a:t>
            </a:r>
            <a:endParaRPr lang="en-GB"/>
          </a:p>
          <a:p>
            <a:pPr marL="9144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GB"/>
              <a:t>Only about 5-10k “full nodes”</a:t>
            </a:r>
            <a:endParaRPr lang="en-GB"/>
          </a:p>
          <a:p>
            <a:pPr marL="18288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GB"/>
              <a:t>Permanently connected</a:t>
            </a:r>
            <a:endParaRPr lang="en-GB"/>
          </a:p>
          <a:p>
            <a:pPr marL="18288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GB"/>
              <a:t>Fully-validate</a:t>
            </a:r>
            <a:endParaRPr lang="en-GB"/>
          </a:p>
          <a:p>
            <a:pPr marL="9144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GB"/>
              <a:t>This number may be dropping!</a:t>
            </a:r>
            <a:endParaRPr lang="en-GB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5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Fully-validating nodes</a:t>
            </a:r>
            <a:endParaRPr i="1"/>
          </a:p>
        </p:txBody>
      </p:sp>
      <p:sp>
        <p:nvSpPr>
          <p:cNvPr id="637" name="Google Shape;637;p5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48400" cy="20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-GB"/>
              <a:t>Permanently connected</a:t>
            </a:r>
            <a:endParaRPr lang="en-GB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GB"/>
              <a:t>Store entire block chain</a:t>
            </a:r>
            <a:endParaRPr lang="en-GB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GB"/>
              <a:t>Hear and forward every node/transaction</a:t>
            </a:r>
            <a:endParaRPr lang="en-GB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2" name="Google Shape;642;p5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98875" y="906574"/>
            <a:ext cx="8229600" cy="4192601"/>
          </a:xfrm>
          <a:prstGeom prst="rect">
            <a:avLst/>
          </a:prstGeom>
          <a:noFill/>
          <a:ln>
            <a:noFill/>
          </a:ln>
        </p:spPr>
      </p:pic>
      <p:sp>
        <p:nvSpPr>
          <p:cNvPr id="643" name="Google Shape;643;p5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Storage costs</a:t>
            </a:r>
            <a:endParaRPr i="1"/>
          </a:p>
        </p:txBody>
      </p:sp>
      <p:cxnSp>
        <p:nvCxnSpPr>
          <p:cNvPr id="644" name="Google Shape;644;p55"/>
          <p:cNvCxnSpPr/>
          <p:nvPr/>
        </p:nvCxnSpPr>
        <p:spPr>
          <a:xfrm rot="10800000" flipH="1">
            <a:off x="1024800" y="2057550"/>
            <a:ext cx="7094400" cy="87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645" name="Google Shape;645;p55"/>
          <p:cNvSpPr txBox="1"/>
          <p:nvPr/>
        </p:nvSpPr>
        <p:spPr>
          <a:xfrm>
            <a:off x="6491450" y="1613975"/>
            <a:ext cx="1481100" cy="3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0000"/>
                </a:solidFill>
              </a:rPr>
              <a:t>20 GB</a:t>
            </a:r>
            <a:endParaRPr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5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Tracking the UTXO set</a:t>
            </a:r>
            <a:endParaRPr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651" name="Google Shape;651;p5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48400" cy="31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-GB" b="1">
                <a:solidFill>
                  <a:srgbClr val="0000FF"/>
                </a:solidFill>
              </a:rPr>
              <a:t>U</a:t>
            </a:r>
            <a:r>
              <a:rPr lang="en-GB"/>
              <a:t>nspent </a:t>
            </a:r>
            <a:r>
              <a:rPr lang="en-GB" b="1">
                <a:solidFill>
                  <a:srgbClr val="0000FF"/>
                </a:solidFill>
              </a:rPr>
              <a:t>T</a:t>
            </a:r>
            <a:r>
              <a:rPr lang="en-GB"/>
              <a:t>ransaction </a:t>
            </a:r>
            <a:r>
              <a:rPr lang="en-GB" b="1">
                <a:solidFill>
                  <a:srgbClr val="0000FF"/>
                </a:solidFill>
              </a:rPr>
              <a:t>O</a:t>
            </a:r>
            <a:r>
              <a:rPr lang="en-GB"/>
              <a:t>utput </a:t>
            </a:r>
            <a:endParaRPr lang="en-GB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GB"/>
              <a:t>Everything else can be stored on disk</a:t>
            </a:r>
            <a:endParaRPr lang="en-GB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GB"/>
              <a:t>Currently ~12 M UTXOs</a:t>
            </a:r>
            <a:endParaRPr lang="en-GB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GB"/>
              <a:t>Out of 44 M transactions</a:t>
            </a:r>
            <a:endParaRPr lang="en-GB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GB"/>
              <a:t>Can easily fit into RAM</a:t>
            </a:r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title"/>
          </p:nvPr>
        </p:nvSpPr>
        <p:spPr>
          <a:xfrm>
            <a:off x="457200" y="403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transaction-based ledger (Bitcoin)</a:t>
            </a:r>
            <a:endParaRPr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64" name="Google Shape;64;p12"/>
          <p:cNvSpPr/>
          <p:nvPr/>
        </p:nvSpPr>
        <p:spPr>
          <a:xfrm>
            <a:off x="870275" y="822275"/>
            <a:ext cx="5616600" cy="8574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	Inputs: Ø</a:t>
            </a:r>
            <a:endParaRPr sz="1800" dirty="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       Outputs: 25.0</a:t>
            </a:r>
            <a:r>
              <a:rPr lang="en-GB" sz="1800" dirty="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→</a:t>
            </a:r>
            <a:r>
              <a:rPr lang="en-GB" sz="1800" dirty="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Alice</a:t>
            </a:r>
            <a:endParaRPr sz="1800" baseline="-25000" dirty="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65" name="Google Shape;65;p12"/>
          <p:cNvSpPr/>
          <p:nvPr/>
        </p:nvSpPr>
        <p:spPr>
          <a:xfrm>
            <a:off x="870275" y="1679675"/>
            <a:ext cx="5616600" cy="9336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Inputs: 1[0]</a:t>
            </a:r>
            <a:endParaRPr sz="1800" baseline="-250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Outputs: 17.0→Bob, 8.0→Alice</a:t>
            </a:r>
            <a:endParaRPr sz="18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SIGNED(Alice)</a:t>
            </a:r>
            <a:endParaRPr sz="10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66" name="Google Shape;66;p12"/>
          <p:cNvSpPr/>
          <p:nvPr/>
        </p:nvSpPr>
        <p:spPr>
          <a:xfrm>
            <a:off x="2358000" y="4563925"/>
            <a:ext cx="4428000" cy="526800"/>
          </a:xfrm>
          <a:prstGeom prst="roundRect">
            <a:avLst>
              <a:gd name="adj" fmla="val 16667"/>
            </a:avLst>
          </a:prstGeom>
          <a:solidFill>
            <a:srgbClr val="E6B8A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SIMPLIFICATION: only one transaction per block</a:t>
            </a:r>
            <a:endParaRPr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cxnSp>
        <p:nvCxnSpPr>
          <p:cNvPr id="67" name="Google Shape;67;p12"/>
          <p:cNvCxnSpPr/>
          <p:nvPr/>
        </p:nvCxnSpPr>
        <p:spPr>
          <a:xfrm>
            <a:off x="404850" y="1350325"/>
            <a:ext cx="0" cy="26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8" name="Google Shape;68;p12"/>
          <p:cNvSpPr txBox="1"/>
          <p:nvPr/>
        </p:nvSpPr>
        <p:spPr>
          <a:xfrm>
            <a:off x="124150" y="1002925"/>
            <a:ext cx="598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time</a:t>
            </a:r>
            <a:endParaRPr lang="en-GB"/>
          </a:p>
        </p:txBody>
      </p:sp>
      <p:sp>
        <p:nvSpPr>
          <p:cNvPr id="69" name="Google Shape;69;p12"/>
          <p:cNvSpPr/>
          <p:nvPr/>
        </p:nvSpPr>
        <p:spPr>
          <a:xfrm>
            <a:off x="6551275" y="3556675"/>
            <a:ext cx="2055600" cy="754800"/>
          </a:xfrm>
          <a:prstGeom prst="cloudCallout">
            <a:avLst>
              <a:gd name="adj1" fmla="val -20833"/>
              <a:gd name="adj2" fmla="val 625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is this valid?</a:t>
            </a:r>
            <a:endParaRPr lang="en-GB"/>
          </a:p>
        </p:txBody>
      </p:sp>
      <p:sp>
        <p:nvSpPr>
          <p:cNvPr id="70" name="Google Shape;70;p12"/>
          <p:cNvSpPr txBox="1"/>
          <p:nvPr/>
        </p:nvSpPr>
        <p:spPr>
          <a:xfrm>
            <a:off x="6952300" y="2534975"/>
            <a:ext cx="15531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finite scan to check for validity</a:t>
            </a:r>
            <a:endParaRPr lang="en-GB"/>
          </a:p>
        </p:txBody>
      </p:sp>
      <p:sp>
        <p:nvSpPr>
          <p:cNvPr id="71" name="Google Shape;71;p12"/>
          <p:cNvSpPr/>
          <p:nvPr/>
        </p:nvSpPr>
        <p:spPr>
          <a:xfrm>
            <a:off x="870275" y="2618175"/>
            <a:ext cx="5616600" cy="9336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Inputs: 2[0]</a:t>
            </a:r>
            <a:endParaRPr sz="1800" baseline="-250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Outputs: 8.0→Carol, 7.0→Bob</a:t>
            </a:r>
            <a:endParaRPr sz="18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SIGNED(Bob)</a:t>
            </a:r>
            <a:endParaRPr sz="10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72" name="Google Shape;72;p12"/>
          <p:cNvSpPr/>
          <p:nvPr/>
        </p:nvSpPr>
        <p:spPr>
          <a:xfrm>
            <a:off x="870275" y="3556675"/>
            <a:ext cx="5616600" cy="933600"/>
          </a:xfrm>
          <a:prstGeom prst="rect">
            <a:avLst/>
          </a:prstGeom>
          <a:solidFill>
            <a:srgbClr val="F6B26B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Inputs: 2[1]</a:t>
            </a:r>
            <a:endParaRPr sz="1800" baseline="-250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Outputs: 6.0→David, 2.0→Alice</a:t>
            </a:r>
            <a:endParaRPr sz="18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SIGNED(Alice)</a:t>
            </a:r>
            <a:endParaRPr sz="10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cxnSp>
        <p:nvCxnSpPr>
          <p:cNvPr id="73" name="Google Shape;73;p12"/>
          <p:cNvCxnSpPr/>
          <p:nvPr/>
        </p:nvCxnSpPr>
        <p:spPr>
          <a:xfrm rot="10800000" flipH="1">
            <a:off x="2455950" y="2336525"/>
            <a:ext cx="1573500" cy="12513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" name="Google Shape;74;p12"/>
          <p:cNvCxnSpPr/>
          <p:nvPr/>
        </p:nvCxnSpPr>
        <p:spPr>
          <a:xfrm rot="10800000">
            <a:off x="6781325" y="2097875"/>
            <a:ext cx="0" cy="1481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75" name="Google Shape;75;p12"/>
          <p:cNvSpPr txBox="1"/>
          <p:nvPr/>
        </p:nvSpPr>
        <p:spPr>
          <a:xfrm>
            <a:off x="6634800" y="1115025"/>
            <a:ext cx="2318100" cy="6516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we implement this with hash pointers</a:t>
            </a:r>
            <a:endParaRPr sz="1800"/>
          </a:p>
        </p:txBody>
      </p:sp>
      <p:cxnSp>
        <p:nvCxnSpPr>
          <p:cNvPr id="76" name="Google Shape;76;p12"/>
          <p:cNvCxnSpPr/>
          <p:nvPr/>
        </p:nvCxnSpPr>
        <p:spPr>
          <a:xfrm rot="10800000" flipH="1">
            <a:off x="2496625" y="2307425"/>
            <a:ext cx="434400" cy="4158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" name="Google Shape;77;p12"/>
          <p:cNvCxnSpPr/>
          <p:nvPr/>
        </p:nvCxnSpPr>
        <p:spPr>
          <a:xfrm rot="10800000" flipH="1">
            <a:off x="2455950" y="1476000"/>
            <a:ext cx="438000" cy="2823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8" name="Google Shape;78;p12"/>
          <p:cNvSpPr/>
          <p:nvPr/>
        </p:nvSpPr>
        <p:spPr>
          <a:xfrm>
            <a:off x="3932975" y="1495775"/>
            <a:ext cx="2219400" cy="5244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change address</a:t>
            </a:r>
            <a:endParaRPr lang="en-GB"/>
          </a:p>
        </p:txBody>
      </p:sp>
      <p:sp>
        <p:nvSpPr>
          <p:cNvPr id="79" name="Google Shape;79;p12"/>
          <p:cNvSpPr txBox="1"/>
          <p:nvPr/>
        </p:nvSpPr>
        <p:spPr>
          <a:xfrm>
            <a:off x="870275" y="822275"/>
            <a:ext cx="338700" cy="3474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endParaRPr b="1"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80" name="Google Shape;80;p12"/>
          <p:cNvSpPr txBox="1"/>
          <p:nvPr/>
        </p:nvSpPr>
        <p:spPr>
          <a:xfrm>
            <a:off x="870275" y="1679675"/>
            <a:ext cx="338700" cy="3474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endParaRPr b="1"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81" name="Google Shape;81;p12"/>
          <p:cNvSpPr txBox="1"/>
          <p:nvPr/>
        </p:nvSpPr>
        <p:spPr>
          <a:xfrm>
            <a:off x="870275" y="2618175"/>
            <a:ext cx="338700" cy="3474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endParaRPr b="1"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82" name="Google Shape;82;p12"/>
          <p:cNvSpPr txBox="1"/>
          <p:nvPr/>
        </p:nvSpPr>
        <p:spPr>
          <a:xfrm>
            <a:off x="870275" y="3556675"/>
            <a:ext cx="338700" cy="3474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endParaRPr b="1"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3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5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Thin/SPV clients (not fully-validating)</a:t>
            </a:r>
            <a:endParaRPr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657" name="Google Shape;657;p5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48400" cy="3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Idea: don’t store everything</a:t>
            </a:r>
            <a:endParaRPr lang="en-GB"/>
          </a:p>
          <a:p>
            <a:pPr marL="457200" lvl="0" indent="-419100" algn="l" rtl="0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-GB"/>
              <a:t>Store block headers only</a:t>
            </a:r>
            <a:endParaRPr lang="en-GB"/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 panose="020B0603020202020204"/>
              <a:buChar char="●"/>
            </a:pPr>
            <a:r>
              <a:rPr lang="en-GB"/>
              <a:t>Request transactions as needed</a:t>
            </a:r>
            <a:endParaRPr lang="en-GB"/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GB"/>
              <a:t>To verify incoming payment</a:t>
            </a:r>
            <a:endParaRPr lang="en-GB"/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GB"/>
              <a:t>Trust fully-validating nodes</a:t>
            </a:r>
            <a:endParaRPr lang="en-GB"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1000x cost savings! (20 GB-23MB)</a:t>
            </a:r>
            <a:endParaRPr lang="en-GB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58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6868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Software diversity</a:t>
            </a:r>
            <a:endParaRPr lang="en-GB"/>
          </a:p>
        </p:txBody>
      </p:sp>
      <p:sp>
        <p:nvSpPr>
          <p:cNvPr id="663" name="Google Shape;663;p5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48400" cy="3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-GB"/>
              <a:t>About 90% of nodes run “Core Bitcoin” (C++)</a:t>
            </a:r>
            <a:endParaRPr lang="en-GB"/>
          </a:p>
          <a:p>
            <a:pPr marL="914400" marR="0" lvl="1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 panose="020B0603020202020204"/>
              <a:buChar char="○"/>
            </a:pPr>
            <a:r>
              <a:rPr lang="en-GB"/>
              <a:t>Some are out of date versions</a:t>
            </a:r>
            <a:endParaRPr lang="en-GB"/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GB"/>
              <a:t>Other implementations running successfully</a:t>
            </a:r>
            <a:endParaRPr lang="en-GB"/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GB"/>
              <a:t>BitcoinJ (Java)</a:t>
            </a:r>
            <a:endParaRPr lang="en-GB"/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GB"/>
              <a:t>Libbitcoin (C++)</a:t>
            </a:r>
            <a:endParaRPr lang="en-GB"/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GB"/>
              <a:t>btcd (Go)</a:t>
            </a:r>
            <a:endParaRPr lang="en-GB"/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GB"/>
              <a:t>“Original Satoshi client”</a:t>
            </a:r>
            <a:endParaRPr lang="en-GB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59"/>
          <p:cNvSpPr txBox="1">
            <a:spLocks noGrp="1"/>
          </p:cNvSpPr>
          <p:nvPr>
            <p:ph type="subTitle" idx="1"/>
          </p:nvPr>
        </p:nvSpPr>
        <p:spPr>
          <a:xfrm>
            <a:off x="685800" y="1690471"/>
            <a:ext cx="7772400" cy="17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 panose="020B0603020202020204"/>
              <a:buNone/>
            </a:pPr>
            <a:r>
              <a:rPr lang="en-GB" dirty="0" smtClean="0"/>
              <a:t>Limitations </a:t>
            </a:r>
            <a:r>
              <a:rPr lang="en-GB" dirty="0"/>
              <a:t>&amp; improvements</a:t>
            </a:r>
            <a:endParaRPr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6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Hard-coded limits in Bitcoin</a:t>
            </a:r>
            <a:endParaRPr i="1"/>
          </a:p>
        </p:txBody>
      </p:sp>
      <p:sp>
        <p:nvSpPr>
          <p:cNvPr id="674" name="Google Shape;674;p6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48400" cy="3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-GB"/>
              <a:t>10 min. average creation time per block</a:t>
            </a:r>
            <a:endParaRPr lang="en-GB"/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GB"/>
              <a:t>1 M bytes in a block</a:t>
            </a:r>
            <a:endParaRPr lang="en-GB"/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GB"/>
              <a:t>20,000 signature operations per block</a:t>
            </a:r>
            <a:endParaRPr lang="en-GB"/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GB"/>
              <a:t>100 M </a:t>
            </a:r>
            <a:r>
              <a:rPr lang="en-GB" i="1"/>
              <a:t>satoshis</a:t>
            </a:r>
            <a:r>
              <a:rPr lang="en-GB"/>
              <a:t> per bitcoin</a:t>
            </a:r>
            <a:endParaRPr lang="en-GB"/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GB"/>
              <a:t>23M total bitcoins maximum</a:t>
            </a:r>
            <a:endParaRPr lang="en-GB"/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GB"/>
              <a:t>50,25,12.5... bitcoin mining reward</a:t>
            </a:r>
            <a:endParaRPr lang="en-GB"/>
          </a:p>
        </p:txBody>
      </p:sp>
      <p:sp>
        <p:nvSpPr>
          <p:cNvPr id="675" name="Google Shape;675;p60"/>
          <p:cNvSpPr/>
          <p:nvPr/>
        </p:nvSpPr>
        <p:spPr>
          <a:xfrm>
            <a:off x="7210550" y="3254950"/>
            <a:ext cx="274800" cy="895800"/>
          </a:xfrm>
          <a:prstGeom prst="righ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6" name="Google Shape;676;p60"/>
          <p:cNvSpPr txBox="1"/>
          <p:nvPr/>
        </p:nvSpPr>
        <p:spPr>
          <a:xfrm>
            <a:off x="7485350" y="3059800"/>
            <a:ext cx="1525500" cy="10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These affect economic balance of power too much to change now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6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Throughput limits in Bitcoin</a:t>
            </a:r>
            <a:endParaRPr i="1"/>
          </a:p>
        </p:txBody>
      </p:sp>
      <p:sp>
        <p:nvSpPr>
          <p:cNvPr id="682" name="Google Shape;682;p6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48400" cy="36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-GB"/>
              <a:t>1 M bytes/block (10 min)</a:t>
            </a:r>
            <a:endParaRPr lang="en-GB"/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GB"/>
              <a:t>&gt;250 bytes/transaction</a:t>
            </a:r>
            <a:endParaRPr lang="en-GB"/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GB"/>
              <a:t>7 transactions/sec ☹</a:t>
            </a:r>
            <a:endParaRPr lang="en-GB"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Compare to:</a:t>
            </a:r>
            <a:endParaRPr lang="en-GB"/>
          </a:p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-GB"/>
              <a:t>VISA: 2,000-10,000 transactions/sec</a:t>
            </a:r>
            <a:endParaRPr lang="en-GB"/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GB"/>
              <a:t>PayPal: 50-100 transaction/sec</a:t>
            </a:r>
            <a:endParaRPr lang="en-GB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6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Cryptographic limits in Bitcoin</a:t>
            </a:r>
            <a:endParaRPr i="1"/>
          </a:p>
        </p:txBody>
      </p:sp>
      <p:sp>
        <p:nvSpPr>
          <p:cNvPr id="688" name="Google Shape;688;p6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48400" cy="36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-GB"/>
              <a:t>Only 1 signature algorithm (ECDSA/P256)</a:t>
            </a:r>
            <a:endParaRPr lang="en-GB"/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GB"/>
              <a:t>Hard-coded hash functions</a:t>
            </a:r>
            <a:endParaRPr lang="en-GB"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Crypto primitives might break by 2040...</a:t>
            </a:r>
            <a:endParaRPr lang="en-GB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6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“Hard-forking” changes to Bitcoin</a:t>
            </a:r>
            <a:endParaRPr i="1"/>
          </a:p>
        </p:txBody>
      </p:sp>
      <p:sp>
        <p:nvSpPr>
          <p:cNvPr id="694" name="Google Shape;694;p63"/>
          <p:cNvSpPr/>
          <p:nvPr/>
        </p:nvSpPr>
        <p:spPr>
          <a:xfrm>
            <a:off x="1509000" y="1315775"/>
            <a:ext cx="726900" cy="76380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 lang="en-GB"/>
          </a:p>
        </p:txBody>
      </p:sp>
      <p:sp>
        <p:nvSpPr>
          <p:cNvPr id="695" name="Google Shape;695;p63"/>
          <p:cNvSpPr/>
          <p:nvPr/>
        </p:nvSpPr>
        <p:spPr>
          <a:xfrm>
            <a:off x="856875" y="3203175"/>
            <a:ext cx="726900" cy="76380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6</a:t>
            </a:r>
            <a:endParaRPr lang="en-GB"/>
          </a:p>
        </p:txBody>
      </p:sp>
      <p:sp>
        <p:nvSpPr>
          <p:cNvPr id="696" name="Google Shape;696;p63"/>
          <p:cNvSpPr/>
          <p:nvPr/>
        </p:nvSpPr>
        <p:spPr>
          <a:xfrm>
            <a:off x="2871375" y="4149300"/>
            <a:ext cx="726900" cy="763800"/>
          </a:xfrm>
          <a:prstGeom prst="can">
            <a:avLst>
              <a:gd name="adj" fmla="val 25000"/>
            </a:avLst>
          </a:prstGeom>
          <a:solidFill>
            <a:srgbClr val="00FF00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</a:t>
            </a:r>
            <a:endParaRPr lang="en-GB"/>
          </a:p>
        </p:txBody>
      </p:sp>
      <p:sp>
        <p:nvSpPr>
          <p:cNvPr id="697" name="Google Shape;697;p63"/>
          <p:cNvSpPr/>
          <p:nvPr/>
        </p:nvSpPr>
        <p:spPr>
          <a:xfrm>
            <a:off x="6553600" y="1805750"/>
            <a:ext cx="726900" cy="763800"/>
          </a:xfrm>
          <a:prstGeom prst="can">
            <a:avLst>
              <a:gd name="adj" fmla="val 25000"/>
            </a:avLst>
          </a:prstGeom>
          <a:solidFill>
            <a:srgbClr val="00FF00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7</a:t>
            </a:r>
            <a:endParaRPr lang="en-GB"/>
          </a:p>
        </p:txBody>
      </p:sp>
      <p:sp>
        <p:nvSpPr>
          <p:cNvPr id="698" name="Google Shape;698;p63"/>
          <p:cNvSpPr/>
          <p:nvPr/>
        </p:nvSpPr>
        <p:spPr>
          <a:xfrm>
            <a:off x="4492500" y="3055950"/>
            <a:ext cx="726900" cy="763800"/>
          </a:xfrm>
          <a:prstGeom prst="can">
            <a:avLst>
              <a:gd name="adj" fmla="val 25000"/>
            </a:avLst>
          </a:prstGeom>
          <a:solidFill>
            <a:srgbClr val="00FF00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</a:t>
            </a:r>
            <a:endParaRPr lang="en-GB"/>
          </a:p>
        </p:txBody>
      </p:sp>
      <p:sp>
        <p:nvSpPr>
          <p:cNvPr id="699" name="Google Shape;699;p63"/>
          <p:cNvSpPr/>
          <p:nvPr/>
        </p:nvSpPr>
        <p:spPr>
          <a:xfrm>
            <a:off x="4810550" y="1172025"/>
            <a:ext cx="726900" cy="763800"/>
          </a:xfrm>
          <a:prstGeom prst="can">
            <a:avLst>
              <a:gd name="adj" fmla="val 25000"/>
            </a:avLst>
          </a:prstGeom>
          <a:solidFill>
            <a:srgbClr val="00FF00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</a:t>
            </a:r>
            <a:endParaRPr lang="en-GB"/>
          </a:p>
        </p:txBody>
      </p:sp>
      <p:sp>
        <p:nvSpPr>
          <p:cNvPr id="700" name="Google Shape;700;p63"/>
          <p:cNvSpPr/>
          <p:nvPr/>
        </p:nvSpPr>
        <p:spPr>
          <a:xfrm>
            <a:off x="6845175" y="3385500"/>
            <a:ext cx="726900" cy="76380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 lang="en-GB"/>
          </a:p>
        </p:txBody>
      </p:sp>
      <p:cxnSp>
        <p:nvCxnSpPr>
          <p:cNvPr id="701" name="Google Shape;701;p63"/>
          <p:cNvCxnSpPr>
            <a:stCxn id="694" idx="3"/>
            <a:endCxn id="695" idx="1"/>
          </p:cNvCxnSpPr>
          <p:nvPr/>
        </p:nvCxnSpPr>
        <p:spPr>
          <a:xfrm flipH="1">
            <a:off x="1220250" y="2079575"/>
            <a:ext cx="652200" cy="1123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702" name="Google Shape;702;p63"/>
          <p:cNvCxnSpPr>
            <a:stCxn id="699" idx="2"/>
            <a:endCxn id="694" idx="4"/>
          </p:cNvCxnSpPr>
          <p:nvPr/>
        </p:nvCxnSpPr>
        <p:spPr>
          <a:xfrm flipH="1">
            <a:off x="2235950" y="1553925"/>
            <a:ext cx="2574600" cy="143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703" name="Google Shape;703;p63"/>
          <p:cNvCxnSpPr>
            <a:stCxn id="698" idx="2"/>
          </p:cNvCxnSpPr>
          <p:nvPr/>
        </p:nvCxnSpPr>
        <p:spPr>
          <a:xfrm flipH="1">
            <a:off x="1583700" y="3437850"/>
            <a:ext cx="2908800" cy="100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704" name="Google Shape;704;p63"/>
          <p:cNvCxnSpPr>
            <a:stCxn id="697" idx="2"/>
            <a:endCxn id="698" idx="4"/>
          </p:cNvCxnSpPr>
          <p:nvPr/>
        </p:nvCxnSpPr>
        <p:spPr>
          <a:xfrm flipH="1">
            <a:off x="5219500" y="2187650"/>
            <a:ext cx="1334100" cy="12501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705" name="Google Shape;705;p63"/>
          <p:cNvCxnSpPr>
            <a:stCxn id="697" idx="2"/>
            <a:endCxn id="699" idx="4"/>
          </p:cNvCxnSpPr>
          <p:nvPr/>
        </p:nvCxnSpPr>
        <p:spPr>
          <a:xfrm rot="10800000">
            <a:off x="5537500" y="1554050"/>
            <a:ext cx="1016100" cy="633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706" name="Google Shape;706;p63"/>
          <p:cNvCxnSpPr>
            <a:stCxn id="698" idx="3"/>
          </p:cNvCxnSpPr>
          <p:nvPr/>
        </p:nvCxnSpPr>
        <p:spPr>
          <a:xfrm flipH="1">
            <a:off x="3514950" y="3819750"/>
            <a:ext cx="1341000" cy="4221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707" name="Google Shape;707;p63"/>
          <p:cNvCxnSpPr>
            <a:stCxn id="700" idx="1"/>
          </p:cNvCxnSpPr>
          <p:nvPr/>
        </p:nvCxnSpPr>
        <p:spPr>
          <a:xfrm rot="10800000">
            <a:off x="6955725" y="2569500"/>
            <a:ext cx="252900" cy="816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708" name="Google Shape;708;p63"/>
          <p:cNvCxnSpPr>
            <a:stCxn id="700" idx="2"/>
            <a:endCxn id="696" idx="4"/>
          </p:cNvCxnSpPr>
          <p:nvPr/>
        </p:nvCxnSpPr>
        <p:spPr>
          <a:xfrm flipH="1">
            <a:off x="3598275" y="3767400"/>
            <a:ext cx="3246900" cy="763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709" name="Google Shape;709;p63"/>
          <p:cNvSpPr/>
          <p:nvPr/>
        </p:nvSpPr>
        <p:spPr>
          <a:xfrm>
            <a:off x="2788050" y="2185863"/>
            <a:ext cx="726900" cy="763800"/>
          </a:xfrm>
          <a:prstGeom prst="can">
            <a:avLst>
              <a:gd name="adj" fmla="val 25000"/>
            </a:avLst>
          </a:prstGeom>
          <a:solidFill>
            <a:srgbClr val="00FF00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8</a:t>
            </a:r>
            <a:endParaRPr lang="en-GB"/>
          </a:p>
        </p:txBody>
      </p:sp>
      <p:cxnSp>
        <p:nvCxnSpPr>
          <p:cNvPr id="710" name="Google Shape;710;p63"/>
          <p:cNvCxnSpPr/>
          <p:nvPr/>
        </p:nvCxnSpPr>
        <p:spPr>
          <a:xfrm>
            <a:off x="2171500" y="2079475"/>
            <a:ext cx="644100" cy="487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711" name="Google Shape;711;p63"/>
          <p:cNvCxnSpPr>
            <a:stCxn id="709" idx="3"/>
          </p:cNvCxnSpPr>
          <p:nvPr/>
        </p:nvCxnSpPr>
        <p:spPr>
          <a:xfrm flipH="1">
            <a:off x="1573500" y="2949662"/>
            <a:ext cx="1578000" cy="390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712" name="Google Shape;712;p63"/>
          <p:cNvCxnSpPr>
            <a:stCxn id="699" idx="3"/>
            <a:endCxn id="709" idx="4"/>
          </p:cNvCxnSpPr>
          <p:nvPr/>
        </p:nvCxnSpPr>
        <p:spPr>
          <a:xfrm flipH="1">
            <a:off x="3515000" y="1935825"/>
            <a:ext cx="1659000" cy="631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713" name="Google Shape;713;p63"/>
          <p:cNvSpPr/>
          <p:nvPr/>
        </p:nvSpPr>
        <p:spPr>
          <a:xfrm>
            <a:off x="2382026" y="3154275"/>
            <a:ext cx="2150100" cy="8574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FFF00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 found a nifty new block!</a:t>
            </a:r>
            <a:endParaRPr lang="en-GB"/>
          </a:p>
        </p:txBody>
      </p:sp>
      <p:sp>
        <p:nvSpPr>
          <p:cNvPr id="714" name="Google Shape;714;p63"/>
          <p:cNvSpPr txBox="1"/>
          <p:nvPr/>
        </p:nvSpPr>
        <p:spPr>
          <a:xfrm>
            <a:off x="2815600" y="4598175"/>
            <a:ext cx="10920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Block 24</a:t>
            </a:r>
            <a:endParaRPr sz="1100"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715" name="Google Shape;715;p63"/>
          <p:cNvSpPr txBox="1"/>
          <p:nvPr/>
        </p:nvSpPr>
        <p:spPr>
          <a:xfrm>
            <a:off x="4445450" y="3502300"/>
            <a:ext cx="10920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Block 24</a:t>
            </a:r>
            <a:endParaRPr sz="1100"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716" name="Google Shape;716;p63"/>
          <p:cNvSpPr txBox="1"/>
          <p:nvPr/>
        </p:nvSpPr>
        <p:spPr>
          <a:xfrm>
            <a:off x="2733175" y="2635625"/>
            <a:ext cx="10920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Block 24</a:t>
            </a:r>
            <a:endParaRPr sz="1100"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717" name="Google Shape;717;p63"/>
          <p:cNvSpPr txBox="1"/>
          <p:nvPr/>
        </p:nvSpPr>
        <p:spPr>
          <a:xfrm>
            <a:off x="4716700" y="1599550"/>
            <a:ext cx="10920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Block 24</a:t>
            </a:r>
            <a:endParaRPr sz="1100"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718" name="Google Shape;718;p63"/>
          <p:cNvSpPr txBox="1"/>
          <p:nvPr/>
        </p:nvSpPr>
        <p:spPr>
          <a:xfrm>
            <a:off x="6480075" y="2220238"/>
            <a:ext cx="10920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Block 24</a:t>
            </a:r>
            <a:endParaRPr sz="1100"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719" name="Google Shape;719;p63"/>
          <p:cNvSpPr txBox="1"/>
          <p:nvPr/>
        </p:nvSpPr>
        <p:spPr>
          <a:xfrm>
            <a:off x="6787125" y="3835638"/>
            <a:ext cx="10920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Block 23</a:t>
            </a:r>
            <a:endParaRPr sz="1100"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720" name="Google Shape;720;p63"/>
          <p:cNvSpPr txBox="1"/>
          <p:nvPr/>
        </p:nvSpPr>
        <p:spPr>
          <a:xfrm>
            <a:off x="780450" y="3635913"/>
            <a:ext cx="10920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Block 23</a:t>
            </a:r>
            <a:endParaRPr sz="1100"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721" name="Google Shape;721;p63"/>
          <p:cNvSpPr txBox="1"/>
          <p:nvPr/>
        </p:nvSpPr>
        <p:spPr>
          <a:xfrm>
            <a:off x="1433500" y="1759738"/>
            <a:ext cx="10920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Block 23</a:t>
            </a:r>
            <a:endParaRPr sz="1100"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722" name="Google Shape;722;p63"/>
          <p:cNvSpPr txBox="1"/>
          <p:nvPr/>
        </p:nvSpPr>
        <p:spPr>
          <a:xfrm>
            <a:off x="2733175" y="2665863"/>
            <a:ext cx="10920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Block 23</a:t>
            </a:r>
            <a:endParaRPr sz="1100"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723" name="Google Shape;723;p63"/>
          <p:cNvSpPr txBox="1"/>
          <p:nvPr/>
        </p:nvSpPr>
        <p:spPr>
          <a:xfrm>
            <a:off x="4716700" y="1599538"/>
            <a:ext cx="10920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Block 23</a:t>
            </a:r>
            <a:endParaRPr sz="1100"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724" name="Google Shape;724;p63"/>
          <p:cNvSpPr txBox="1"/>
          <p:nvPr/>
        </p:nvSpPr>
        <p:spPr>
          <a:xfrm>
            <a:off x="6480075" y="2220238"/>
            <a:ext cx="10920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Block 23</a:t>
            </a:r>
            <a:endParaRPr sz="1100"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725" name="Google Shape;725;p63"/>
          <p:cNvSpPr txBox="1"/>
          <p:nvPr/>
        </p:nvSpPr>
        <p:spPr>
          <a:xfrm>
            <a:off x="4403150" y="3500838"/>
            <a:ext cx="10920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Block 23</a:t>
            </a:r>
            <a:endParaRPr sz="1100"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726" name="Google Shape;726;p63"/>
          <p:cNvSpPr txBox="1"/>
          <p:nvPr/>
        </p:nvSpPr>
        <p:spPr>
          <a:xfrm>
            <a:off x="2815600" y="4598163"/>
            <a:ext cx="10920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Block 23</a:t>
            </a:r>
            <a:endParaRPr sz="1100"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727" name="Google Shape;727;p63"/>
          <p:cNvSpPr txBox="1"/>
          <p:nvPr/>
        </p:nvSpPr>
        <p:spPr>
          <a:xfrm>
            <a:off x="4904550" y="4149288"/>
            <a:ext cx="10920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24</a:t>
            </a:r>
            <a:endParaRPr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728" name="Google Shape;728;p63"/>
          <p:cNvSpPr txBox="1"/>
          <p:nvPr/>
        </p:nvSpPr>
        <p:spPr>
          <a:xfrm>
            <a:off x="4026000" y="3954138"/>
            <a:ext cx="10920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24</a:t>
            </a:r>
            <a:endParaRPr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729" name="Google Shape;729;p63"/>
          <p:cNvSpPr txBox="1"/>
          <p:nvPr/>
        </p:nvSpPr>
        <p:spPr>
          <a:xfrm>
            <a:off x="5719988" y="2782363"/>
            <a:ext cx="10920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24</a:t>
            </a:r>
            <a:endParaRPr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730" name="Google Shape;730;p63"/>
          <p:cNvSpPr txBox="1"/>
          <p:nvPr/>
        </p:nvSpPr>
        <p:spPr>
          <a:xfrm>
            <a:off x="1872450" y="3444688"/>
            <a:ext cx="1092000" cy="3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24</a:t>
            </a:r>
            <a:endParaRPr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731" name="Google Shape;731;p63"/>
          <p:cNvSpPr/>
          <p:nvPr/>
        </p:nvSpPr>
        <p:spPr>
          <a:xfrm>
            <a:off x="7208624" y="2448875"/>
            <a:ext cx="1578000" cy="7638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FFF00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That’s crazy talk!!</a:t>
            </a:r>
            <a:endParaRPr lang="en-GB"/>
          </a:p>
        </p:txBody>
      </p:sp>
      <p:sp>
        <p:nvSpPr>
          <p:cNvPr id="732" name="Google Shape;732;p63"/>
          <p:cNvSpPr/>
          <p:nvPr/>
        </p:nvSpPr>
        <p:spPr>
          <a:xfrm>
            <a:off x="186499" y="2294713"/>
            <a:ext cx="1578000" cy="7638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FFF00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That’s crazy talk!!</a:t>
            </a:r>
            <a:endParaRPr lang="en-GB"/>
          </a:p>
        </p:txBody>
      </p:sp>
      <p:sp>
        <p:nvSpPr>
          <p:cNvPr id="733" name="Google Shape;733;p63"/>
          <p:cNvSpPr/>
          <p:nvPr/>
        </p:nvSpPr>
        <p:spPr>
          <a:xfrm>
            <a:off x="4020650" y="4523550"/>
            <a:ext cx="4490700" cy="5286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PROBLEM:</a:t>
            </a:r>
            <a:r>
              <a:rPr lang="en-GB" sz="18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 Old nodes will never catch up</a:t>
            </a:r>
            <a:endParaRPr sz="18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7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7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7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7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7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7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1000"/>
                                        <p:tgtEl>
                                          <p:spTgt spid="7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7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1000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6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Soft forks</a:t>
            </a:r>
            <a:endParaRPr i="1"/>
          </a:p>
        </p:txBody>
      </p:sp>
      <p:sp>
        <p:nvSpPr>
          <p:cNvPr id="739" name="Google Shape;739;p6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6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Observation: we can add new features which only </a:t>
            </a:r>
            <a:r>
              <a:rPr lang="en-GB" i="1"/>
              <a:t>limit</a:t>
            </a:r>
            <a:r>
              <a:rPr lang="en-GB"/>
              <a:t> the set of valid transactions</a:t>
            </a:r>
            <a:endParaRPr lang="en-GB"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Need majority of nodes to enforce new rules</a:t>
            </a:r>
            <a:endParaRPr lang="en-GB"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Old nodes will approve</a:t>
            </a:r>
            <a:endParaRPr lang="en-GB"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</a:p>
        </p:txBody>
      </p:sp>
      <p:sp>
        <p:nvSpPr>
          <p:cNvPr id="740" name="Google Shape;740;p64"/>
          <p:cNvSpPr/>
          <p:nvPr/>
        </p:nvSpPr>
        <p:spPr>
          <a:xfrm>
            <a:off x="1348100" y="4496950"/>
            <a:ext cx="5960100" cy="528600"/>
          </a:xfrm>
          <a:prstGeom prst="roundRect">
            <a:avLst>
              <a:gd name="adj" fmla="val 16667"/>
            </a:avLst>
          </a:prstGeom>
          <a:solidFill>
            <a:srgbClr val="EA9999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RISK:</a:t>
            </a:r>
            <a:r>
              <a:rPr lang="en-GB" sz="18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 Old nodes might mine now-invalid blocks</a:t>
            </a:r>
            <a:endParaRPr sz="18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65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6868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Soft fork example: pay to script hash</a:t>
            </a:r>
            <a:endParaRPr lang="en-GB"/>
          </a:p>
        </p:txBody>
      </p:sp>
      <p:sp>
        <p:nvSpPr>
          <p:cNvPr id="746" name="Google Shape;746;p65"/>
          <p:cNvSpPr txBox="1"/>
          <p:nvPr/>
        </p:nvSpPr>
        <p:spPr>
          <a:xfrm>
            <a:off x="1600950" y="2910400"/>
            <a:ext cx="7094100" cy="16842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OP_HASH160</a:t>
            </a:r>
            <a:endParaRPr sz="24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&lt;hash of redemption script&gt;</a:t>
            </a:r>
            <a:endParaRPr sz="24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OP_EQUAL</a:t>
            </a:r>
            <a:endParaRPr sz="24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747" name="Google Shape;747;p65"/>
          <p:cNvSpPr txBox="1"/>
          <p:nvPr/>
        </p:nvSpPr>
        <p:spPr>
          <a:xfrm>
            <a:off x="1600950" y="1226200"/>
            <a:ext cx="7094100" cy="16842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&lt;signature&gt;</a:t>
            </a:r>
            <a:endParaRPr sz="24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&lt;&lt;pubkey&gt; OP_CHECKSIG&gt;</a:t>
            </a:r>
            <a:endParaRPr sz="24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748" name="Google Shape;748;p65"/>
          <p:cNvSpPr/>
          <p:nvPr/>
        </p:nvSpPr>
        <p:spPr>
          <a:xfrm>
            <a:off x="1978275" y="4667425"/>
            <a:ext cx="6266100" cy="4233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Old nodes will just approve the hash, not run the embedded script</a:t>
            </a:r>
            <a:endParaRPr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66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6868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Soft fork possibilities</a:t>
            </a:r>
            <a:endParaRPr lang="en-GB"/>
          </a:p>
        </p:txBody>
      </p:sp>
      <p:sp>
        <p:nvSpPr>
          <p:cNvPr id="754" name="Google Shape;754;p6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48400" cy="3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-GB"/>
              <a:t>New signature schemes</a:t>
            </a:r>
            <a:endParaRPr lang="en-GB"/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GB"/>
              <a:t>Extra per-block metadata</a:t>
            </a:r>
            <a:endParaRPr lang="en-GB"/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GB"/>
              <a:t>Shove in the coinbase parameter</a:t>
            </a:r>
            <a:endParaRPr lang="en-GB"/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GB"/>
              <a:t>Commit to UTXO tree in each block</a:t>
            </a:r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457200" y="403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Merging value</a:t>
            </a:r>
            <a:endParaRPr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88" name="Google Shape;88;p13"/>
          <p:cNvSpPr/>
          <p:nvPr/>
        </p:nvSpPr>
        <p:spPr>
          <a:xfrm>
            <a:off x="870275" y="1191938"/>
            <a:ext cx="5616600" cy="9336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Inputs: ...</a:t>
            </a:r>
            <a:endParaRPr sz="1800" baseline="-250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Outputs: 17.0→Bob, 8.0→Alice</a:t>
            </a:r>
            <a:endParaRPr sz="18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SIGNED(Alice)</a:t>
            </a:r>
            <a:endParaRPr sz="10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2358000" y="4563925"/>
            <a:ext cx="4428000" cy="526800"/>
          </a:xfrm>
          <a:prstGeom prst="roundRect">
            <a:avLst>
              <a:gd name="adj" fmla="val 16667"/>
            </a:avLst>
          </a:prstGeom>
          <a:solidFill>
            <a:srgbClr val="E6B8A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SIMPLIFICATION: only one transaction per block</a:t>
            </a:r>
            <a:endParaRPr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cxnSp>
        <p:nvCxnSpPr>
          <p:cNvPr id="90" name="Google Shape;90;p13"/>
          <p:cNvCxnSpPr/>
          <p:nvPr/>
        </p:nvCxnSpPr>
        <p:spPr>
          <a:xfrm>
            <a:off x="404850" y="1350325"/>
            <a:ext cx="0" cy="26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1" name="Google Shape;91;p13"/>
          <p:cNvSpPr txBox="1"/>
          <p:nvPr/>
        </p:nvSpPr>
        <p:spPr>
          <a:xfrm>
            <a:off x="124150" y="1002925"/>
            <a:ext cx="598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time</a:t>
            </a:r>
            <a:endParaRPr lang="en-GB"/>
          </a:p>
        </p:txBody>
      </p:sp>
      <p:sp>
        <p:nvSpPr>
          <p:cNvPr id="92" name="Google Shape;92;p13"/>
          <p:cNvSpPr/>
          <p:nvPr/>
        </p:nvSpPr>
        <p:spPr>
          <a:xfrm>
            <a:off x="870275" y="2344725"/>
            <a:ext cx="5616600" cy="9336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Inputs: 1[1]</a:t>
            </a:r>
            <a:endParaRPr sz="1800" baseline="-250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Outputs: 6.0→Carol, 2.0→Bob</a:t>
            </a:r>
            <a:endParaRPr sz="18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SIGNED(Carol)</a:t>
            </a:r>
            <a:endParaRPr sz="10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870275" y="3556675"/>
            <a:ext cx="5616600" cy="9336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Inputs: 1[0], 2[1]</a:t>
            </a:r>
            <a:endParaRPr sz="18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Outputs: 19.0→Bob</a:t>
            </a:r>
            <a:endParaRPr sz="18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SIGNED(Bob)</a:t>
            </a:r>
            <a:endParaRPr sz="10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cxnSp>
        <p:nvCxnSpPr>
          <p:cNvPr id="94" name="Google Shape;94;p13"/>
          <p:cNvCxnSpPr/>
          <p:nvPr/>
        </p:nvCxnSpPr>
        <p:spPr>
          <a:xfrm rot="10800000" flipH="1">
            <a:off x="2401475" y="1905925"/>
            <a:ext cx="358500" cy="16854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5" name="Google Shape;95;p13"/>
          <p:cNvCxnSpPr/>
          <p:nvPr/>
        </p:nvCxnSpPr>
        <p:spPr>
          <a:xfrm rot="10800000" flipH="1">
            <a:off x="2996325" y="3004050"/>
            <a:ext cx="1220100" cy="5949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6" name="Google Shape;96;p13"/>
          <p:cNvSpPr txBox="1"/>
          <p:nvPr/>
        </p:nvSpPr>
        <p:spPr>
          <a:xfrm>
            <a:off x="947725" y="2061075"/>
            <a:ext cx="3405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...</a:t>
            </a:r>
            <a:endParaRPr lang="en-GB"/>
          </a:p>
        </p:txBody>
      </p:sp>
      <p:sp>
        <p:nvSpPr>
          <p:cNvPr id="97" name="Google Shape;97;p13"/>
          <p:cNvSpPr txBox="1"/>
          <p:nvPr/>
        </p:nvSpPr>
        <p:spPr>
          <a:xfrm>
            <a:off x="947725" y="3278325"/>
            <a:ext cx="3405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...</a:t>
            </a:r>
            <a:endParaRPr lang="en-GB"/>
          </a:p>
        </p:txBody>
      </p:sp>
      <p:sp>
        <p:nvSpPr>
          <p:cNvPr id="98" name="Google Shape;98;p13"/>
          <p:cNvSpPr txBox="1"/>
          <p:nvPr/>
        </p:nvSpPr>
        <p:spPr>
          <a:xfrm>
            <a:off x="870275" y="1191950"/>
            <a:ext cx="338700" cy="3474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endParaRPr b="1"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99" name="Google Shape;99;p13"/>
          <p:cNvSpPr txBox="1"/>
          <p:nvPr/>
        </p:nvSpPr>
        <p:spPr>
          <a:xfrm>
            <a:off x="870275" y="2344725"/>
            <a:ext cx="338700" cy="3474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endParaRPr b="1"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870275" y="3556675"/>
            <a:ext cx="338700" cy="3474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endParaRPr b="1"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6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Hard forks</a:t>
            </a:r>
            <a:endParaRPr i="1"/>
          </a:p>
        </p:txBody>
      </p:sp>
      <p:sp>
        <p:nvSpPr>
          <p:cNvPr id="760" name="Google Shape;760;p6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48400" cy="3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-GB"/>
              <a:t>New op codes</a:t>
            </a:r>
            <a:endParaRPr lang="en-GB"/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 panose="020B0603020202020204"/>
              <a:buChar char="●"/>
            </a:pPr>
            <a:r>
              <a:rPr lang="en-GB"/>
              <a:t>Changes to size limits</a:t>
            </a:r>
            <a:endParaRPr lang="en-GB"/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GB"/>
              <a:t>Changes to mining rate</a:t>
            </a:r>
            <a:endParaRPr lang="en-GB"/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GB"/>
              <a:t>Many small bug fixes</a:t>
            </a:r>
            <a:endParaRPr lang="en-GB"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</a:p>
        </p:txBody>
      </p:sp>
      <p:sp>
        <p:nvSpPr>
          <p:cNvPr id="761" name="Google Shape;761;p67"/>
          <p:cNvSpPr/>
          <p:nvPr/>
        </p:nvSpPr>
        <p:spPr>
          <a:xfrm>
            <a:off x="212850" y="4203925"/>
            <a:ext cx="8474100" cy="7185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Stay tuned for our lecture on altcoins!</a:t>
            </a:r>
            <a:endParaRPr sz="36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762" name="Google Shape;762;p67"/>
          <p:cNvSpPr/>
          <p:nvPr/>
        </p:nvSpPr>
        <p:spPr>
          <a:xfrm>
            <a:off x="212850" y="3265425"/>
            <a:ext cx="8474100" cy="7185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Currently seem very unlikely to happen</a:t>
            </a:r>
            <a:endParaRPr sz="36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68"/>
          <p:cNvSpPr txBox="1">
            <a:spLocks noGrp="1"/>
          </p:cNvSpPr>
          <p:nvPr>
            <p:ph type="subTitle" idx="1"/>
          </p:nvPr>
        </p:nvSpPr>
        <p:spPr>
          <a:xfrm>
            <a:off x="685800" y="1690471"/>
            <a:ext cx="7772400" cy="17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rebuchet MS" panose="020B0603020202020204"/>
              <a:buNone/>
            </a:pPr>
            <a:r>
              <a:rPr lang="en-GB"/>
              <a:t>In the next lecture...</a:t>
            </a:r>
            <a:endParaRPr lang="en-GB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69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6868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Human beings aren’t Bitcoin nodes</a:t>
            </a:r>
            <a:endParaRPr lang="en-GB"/>
          </a:p>
        </p:txBody>
      </p:sp>
      <p:sp>
        <p:nvSpPr>
          <p:cNvPr id="773" name="Google Shape;773;p6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48400" cy="3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 panose="020B0603020202020204"/>
              <a:buChar char="●"/>
            </a:pPr>
            <a:r>
              <a:rPr lang="en-GB"/>
              <a:t>How do people interact with the network?</a:t>
            </a:r>
            <a:endParaRPr lang="en-GB"/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 panose="020B0603020202020204"/>
              <a:buChar char="●"/>
            </a:pPr>
            <a:r>
              <a:rPr lang="en-GB"/>
              <a:t>How do people exchange bitcoins for cash?</a:t>
            </a:r>
            <a:endParaRPr lang="en-GB"/>
          </a:p>
          <a:p>
            <a:pPr marL="457200" marR="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GB"/>
              <a:t>How do people securely store bitcoins?</a:t>
            </a:r>
            <a:endParaRPr lang="en-GB"/>
          </a:p>
        </p:txBody>
      </p:sp>
      <p:sp>
        <p:nvSpPr>
          <p:cNvPr id="774" name="Google Shape;774;p69"/>
          <p:cNvSpPr/>
          <p:nvPr/>
        </p:nvSpPr>
        <p:spPr>
          <a:xfrm>
            <a:off x="2305950" y="1241675"/>
            <a:ext cx="1285800" cy="15876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5" name="Google Shape;775;p69"/>
          <p:cNvSpPr/>
          <p:nvPr/>
        </p:nvSpPr>
        <p:spPr>
          <a:xfrm>
            <a:off x="186250" y="3201725"/>
            <a:ext cx="8474100" cy="7185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Currency needs to work for people, not nodes</a:t>
            </a:r>
            <a:endParaRPr sz="3000"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>
            <a:spLocks noGrp="1"/>
          </p:cNvSpPr>
          <p:nvPr>
            <p:ph type="title"/>
          </p:nvPr>
        </p:nvSpPr>
        <p:spPr>
          <a:xfrm>
            <a:off x="457200" y="403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Joint payments</a:t>
            </a:r>
            <a:endParaRPr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870275" y="1191938"/>
            <a:ext cx="5616600" cy="9336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Inputs: ...</a:t>
            </a:r>
            <a:endParaRPr sz="1800" baseline="-250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Outputs: 17.0→Bob, 8.0→Alice</a:t>
            </a:r>
            <a:endParaRPr sz="18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SIGNED(Alice)</a:t>
            </a:r>
            <a:endParaRPr sz="10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2358000" y="4563925"/>
            <a:ext cx="4428000" cy="526800"/>
          </a:xfrm>
          <a:prstGeom prst="roundRect">
            <a:avLst>
              <a:gd name="adj" fmla="val 16667"/>
            </a:avLst>
          </a:prstGeom>
          <a:solidFill>
            <a:srgbClr val="E6B8A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SIMPLIFICATION: only one transaction per block</a:t>
            </a:r>
            <a:endParaRPr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cxnSp>
        <p:nvCxnSpPr>
          <p:cNvPr id="108" name="Google Shape;108;p14"/>
          <p:cNvCxnSpPr/>
          <p:nvPr/>
        </p:nvCxnSpPr>
        <p:spPr>
          <a:xfrm>
            <a:off x="404850" y="1350325"/>
            <a:ext cx="0" cy="264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9" name="Google Shape;109;p14"/>
          <p:cNvSpPr txBox="1"/>
          <p:nvPr/>
        </p:nvSpPr>
        <p:spPr>
          <a:xfrm>
            <a:off x="124150" y="1002925"/>
            <a:ext cx="5982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time</a:t>
            </a:r>
            <a:endParaRPr lang="en-GB"/>
          </a:p>
        </p:txBody>
      </p:sp>
      <p:sp>
        <p:nvSpPr>
          <p:cNvPr id="110" name="Google Shape;110;p14"/>
          <p:cNvSpPr/>
          <p:nvPr/>
        </p:nvSpPr>
        <p:spPr>
          <a:xfrm>
            <a:off x="870275" y="2344725"/>
            <a:ext cx="5616600" cy="9336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Inputs: 1[1]</a:t>
            </a:r>
            <a:endParaRPr sz="1800" baseline="-250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Outputs: 6.0→Carol, 2.0→Bob</a:t>
            </a:r>
            <a:endParaRPr sz="18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SIGNED(Carol)</a:t>
            </a:r>
            <a:endParaRPr sz="10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870275" y="3556675"/>
            <a:ext cx="5616600" cy="9336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Inputs: 2[0], 2[1]</a:t>
            </a:r>
            <a:endParaRPr sz="18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Outputs: 8.0→David</a:t>
            </a:r>
            <a:endParaRPr sz="18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SIGNED(Carol), SIGNED(Bob)</a:t>
            </a:r>
            <a:endParaRPr sz="1000">
              <a:solidFill>
                <a:schemeClr val="dk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cxnSp>
        <p:nvCxnSpPr>
          <p:cNvPr id="112" name="Google Shape;112;p14"/>
          <p:cNvCxnSpPr/>
          <p:nvPr/>
        </p:nvCxnSpPr>
        <p:spPr>
          <a:xfrm rot="10800000" flipH="1">
            <a:off x="2431975" y="3034925"/>
            <a:ext cx="404100" cy="5259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3" name="Google Shape;113;p14"/>
          <p:cNvCxnSpPr/>
          <p:nvPr/>
        </p:nvCxnSpPr>
        <p:spPr>
          <a:xfrm rot="10800000" flipH="1">
            <a:off x="2956325" y="2996450"/>
            <a:ext cx="1229700" cy="5715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4" name="Google Shape;114;p14"/>
          <p:cNvSpPr txBox="1"/>
          <p:nvPr/>
        </p:nvSpPr>
        <p:spPr>
          <a:xfrm>
            <a:off x="947725" y="2061075"/>
            <a:ext cx="3405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...</a:t>
            </a:r>
            <a:endParaRPr lang="en-GB"/>
          </a:p>
        </p:txBody>
      </p:sp>
      <p:sp>
        <p:nvSpPr>
          <p:cNvPr id="115" name="Google Shape;115;p14"/>
          <p:cNvSpPr txBox="1"/>
          <p:nvPr/>
        </p:nvSpPr>
        <p:spPr>
          <a:xfrm>
            <a:off x="947725" y="3278325"/>
            <a:ext cx="340500" cy="2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...</a:t>
            </a:r>
            <a:endParaRPr lang="en-GB"/>
          </a:p>
        </p:txBody>
      </p:sp>
      <p:sp>
        <p:nvSpPr>
          <p:cNvPr id="116" name="Google Shape;116;p14"/>
          <p:cNvSpPr/>
          <p:nvPr/>
        </p:nvSpPr>
        <p:spPr>
          <a:xfrm>
            <a:off x="4490200" y="3735700"/>
            <a:ext cx="1904700" cy="4878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two signatures!</a:t>
            </a:r>
            <a:endParaRPr lang="en-GB"/>
          </a:p>
        </p:txBody>
      </p:sp>
      <p:sp>
        <p:nvSpPr>
          <p:cNvPr id="117" name="Google Shape;117;p14"/>
          <p:cNvSpPr txBox="1"/>
          <p:nvPr/>
        </p:nvSpPr>
        <p:spPr>
          <a:xfrm>
            <a:off x="870275" y="1191950"/>
            <a:ext cx="338700" cy="3474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endParaRPr b="1"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118" name="Google Shape;118;p14"/>
          <p:cNvSpPr txBox="1"/>
          <p:nvPr/>
        </p:nvSpPr>
        <p:spPr>
          <a:xfrm>
            <a:off x="870275" y="2344725"/>
            <a:ext cx="338700" cy="3474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endParaRPr b="1"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119" name="Google Shape;119;p14"/>
          <p:cNvSpPr txBox="1"/>
          <p:nvPr/>
        </p:nvSpPr>
        <p:spPr>
          <a:xfrm>
            <a:off x="870275" y="3556675"/>
            <a:ext cx="338700" cy="3474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endParaRPr b="1"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real deal: a Bitcoin transaction</a:t>
            </a:r>
            <a:endParaRPr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1"/>
          </p:nvPr>
        </p:nvSpPr>
        <p:spPr>
          <a:xfrm>
            <a:off x="2085825" y="804450"/>
            <a:ext cx="8229600" cy="41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900"/>
              <a:t>{</a:t>
            </a:r>
            <a:br>
              <a:rPr lang="en-GB" sz="900"/>
            </a:br>
            <a:r>
              <a:rPr lang="en-GB" sz="900"/>
              <a:t>      "hash":"5a42590fbe0a90ee8e8747244d6c84f0db1a3a24e8f1b95b10c9e050990b8b6b",</a:t>
            </a:r>
            <a:br>
              <a:rPr lang="en-GB" sz="900"/>
            </a:br>
            <a:r>
              <a:rPr lang="en-GB" sz="900"/>
              <a:t>      "ver":1,</a:t>
            </a:r>
            <a:br>
              <a:rPr lang="en-GB" sz="900"/>
            </a:br>
            <a:r>
              <a:rPr lang="en-GB" sz="900"/>
              <a:t>      "vin_sz":2,</a:t>
            </a:r>
            <a:br>
              <a:rPr lang="en-GB" sz="900"/>
            </a:br>
            <a:r>
              <a:rPr lang="en-GB" sz="900"/>
              <a:t>      "vout_sz":1,</a:t>
            </a:r>
            <a:br>
              <a:rPr lang="en-GB" sz="900"/>
            </a:br>
            <a:r>
              <a:rPr lang="en-GB" sz="900"/>
              <a:t>      "lock_time":0,</a:t>
            </a:r>
            <a:br>
              <a:rPr lang="en-GB" sz="900"/>
            </a:br>
            <a:r>
              <a:rPr lang="en-GB" sz="900"/>
              <a:t>      "size":404,</a:t>
            </a:r>
            <a:br>
              <a:rPr lang="en-GB" sz="900"/>
            </a:br>
            <a:r>
              <a:rPr lang="en-GB" sz="900"/>
              <a:t>      "in":[</a:t>
            </a:r>
            <a:br>
              <a:rPr lang="en-GB" sz="900"/>
            </a:br>
            <a:r>
              <a:rPr lang="en-GB" sz="900"/>
              <a:t>        {</a:t>
            </a:r>
            <a:br>
              <a:rPr lang="en-GB" sz="900"/>
            </a:br>
            <a:r>
              <a:rPr lang="en-GB" sz="900"/>
              <a:t>          "prev_out":{</a:t>
            </a:r>
            <a:br>
              <a:rPr lang="en-GB" sz="900"/>
            </a:br>
            <a:r>
              <a:rPr lang="en-GB" sz="900"/>
              <a:t>            "hash":"3be4ac9728a0823cf5e2deb2e86fc0bd2aa503a91d307b42ba76117d79280260",</a:t>
            </a:r>
            <a:br>
              <a:rPr lang="en-GB" sz="900"/>
            </a:br>
            <a:r>
              <a:rPr lang="en-GB" sz="900"/>
              <a:t>            "n":0</a:t>
            </a:r>
            <a:br>
              <a:rPr lang="en-GB" sz="900"/>
            </a:br>
            <a:r>
              <a:rPr lang="en-GB" sz="900"/>
              <a:t>          }, </a:t>
            </a:r>
            <a:endParaRPr sz="900"/>
          </a:p>
          <a:p>
            <a:pPr marL="0" lvl="0" indent="4572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900"/>
              <a:t>"scriptSig":"30440..."</a:t>
            </a:r>
            <a:br>
              <a:rPr lang="en-GB" sz="900"/>
            </a:br>
            <a:r>
              <a:rPr lang="en-GB" sz="900"/>
              <a:t>        },</a:t>
            </a:r>
            <a:br>
              <a:rPr lang="en-GB" sz="900"/>
            </a:br>
            <a:r>
              <a:rPr lang="en-GB" sz="900"/>
              <a:t>        {</a:t>
            </a:r>
            <a:br>
              <a:rPr lang="en-GB" sz="900"/>
            </a:br>
            <a:r>
              <a:rPr lang="en-GB" sz="900"/>
              <a:t>          "prev_out":{</a:t>
            </a:r>
            <a:br>
              <a:rPr lang="en-GB" sz="900"/>
            </a:br>
            <a:r>
              <a:rPr lang="en-GB" sz="900"/>
              <a:t>            "hash":"7508e6ab259b4df0fd5147bab0c949d81473db4518f81afc5c3f52f91ff6b34e",</a:t>
            </a:r>
            <a:br>
              <a:rPr lang="en-GB" sz="900"/>
            </a:br>
            <a:r>
              <a:rPr lang="en-GB" sz="900"/>
              <a:t>            "n":0</a:t>
            </a:r>
            <a:br>
              <a:rPr lang="en-GB" sz="900"/>
            </a:br>
            <a:r>
              <a:rPr lang="en-GB" sz="900"/>
              <a:t>          },</a:t>
            </a:r>
            <a:br>
              <a:rPr lang="en-GB" sz="900"/>
            </a:br>
            <a:r>
              <a:rPr lang="en-GB" sz="900"/>
              <a:t>          "scriptSig":"3f3a4ce81...."</a:t>
            </a:r>
            <a:br>
              <a:rPr lang="en-GB" sz="900"/>
            </a:br>
            <a:r>
              <a:rPr lang="en-GB" sz="900"/>
              <a:t>        }</a:t>
            </a:r>
            <a:br>
              <a:rPr lang="en-GB" sz="900"/>
            </a:br>
            <a:r>
              <a:rPr lang="en-GB" sz="900"/>
              <a:t>      ],</a:t>
            </a:r>
            <a:br>
              <a:rPr lang="en-GB" sz="900"/>
            </a:br>
            <a:r>
              <a:rPr lang="en-GB" sz="900"/>
              <a:t>      "out":[</a:t>
            </a:r>
            <a:br>
              <a:rPr lang="en-GB" sz="900"/>
            </a:br>
            <a:r>
              <a:rPr lang="en-GB" sz="900"/>
              <a:t>        {</a:t>
            </a:r>
            <a:br>
              <a:rPr lang="en-GB" sz="900"/>
            </a:br>
            <a:r>
              <a:rPr lang="en-GB" sz="900"/>
              <a:t>          "value":"10.12287097",</a:t>
            </a:r>
            <a:br>
              <a:rPr lang="en-GB" sz="900"/>
            </a:br>
            <a:r>
              <a:rPr lang="en-GB" sz="900"/>
              <a:t>          "scriptPubKey":"OP_DUP OP_HASH160 69e02e18b5705a05dd6b28ed517716c894b3d42e OP_EQUALVERIFY OP_CHECKSIG"</a:t>
            </a:r>
            <a:br>
              <a:rPr lang="en-GB" sz="900"/>
            </a:br>
            <a:r>
              <a:rPr lang="en-GB" sz="900"/>
              <a:t>        }</a:t>
            </a:r>
            <a:br>
              <a:rPr lang="en-GB" sz="900"/>
            </a:br>
            <a:r>
              <a:rPr lang="en-GB" sz="900"/>
              <a:t>      ]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900"/>
              <a:t>}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126" name="Google Shape;126;p15"/>
          <p:cNvSpPr/>
          <p:nvPr/>
        </p:nvSpPr>
        <p:spPr>
          <a:xfrm>
            <a:off x="1763800" y="1159325"/>
            <a:ext cx="276000" cy="754500"/>
          </a:xfrm>
          <a:prstGeom prst="leftBrace">
            <a:avLst>
              <a:gd name="adj1" fmla="val 8333"/>
              <a:gd name="adj2" fmla="val 4860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7" name="Google Shape;127;p15"/>
          <p:cNvSpPr/>
          <p:nvPr/>
        </p:nvSpPr>
        <p:spPr>
          <a:xfrm>
            <a:off x="1763800" y="2011025"/>
            <a:ext cx="276000" cy="2074200"/>
          </a:xfrm>
          <a:prstGeom prst="leftBrace">
            <a:avLst>
              <a:gd name="adj1" fmla="val 8333"/>
              <a:gd name="adj2" fmla="val 4860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8" name="Google Shape;128;p15"/>
          <p:cNvSpPr/>
          <p:nvPr/>
        </p:nvSpPr>
        <p:spPr>
          <a:xfrm>
            <a:off x="1763800" y="4182425"/>
            <a:ext cx="276000" cy="857400"/>
          </a:xfrm>
          <a:prstGeom prst="leftBrace">
            <a:avLst>
              <a:gd name="adj1" fmla="val 8333"/>
              <a:gd name="adj2" fmla="val 4860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9" name="Google Shape;129;p15"/>
          <p:cNvSpPr txBox="1"/>
          <p:nvPr/>
        </p:nvSpPr>
        <p:spPr>
          <a:xfrm>
            <a:off x="280550" y="2836475"/>
            <a:ext cx="11733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input(s)</a:t>
            </a:r>
            <a:endParaRPr lang="en-GB"/>
          </a:p>
        </p:txBody>
      </p:sp>
      <p:sp>
        <p:nvSpPr>
          <p:cNvPr id="130" name="Google Shape;130;p15"/>
          <p:cNvSpPr txBox="1"/>
          <p:nvPr/>
        </p:nvSpPr>
        <p:spPr>
          <a:xfrm>
            <a:off x="280550" y="1394575"/>
            <a:ext cx="11733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metadata</a:t>
            </a:r>
            <a:endParaRPr lang="en-GB"/>
          </a:p>
        </p:txBody>
      </p:sp>
      <p:sp>
        <p:nvSpPr>
          <p:cNvPr id="131" name="Google Shape;131;p15"/>
          <p:cNvSpPr txBox="1"/>
          <p:nvPr/>
        </p:nvSpPr>
        <p:spPr>
          <a:xfrm>
            <a:off x="280550" y="4307325"/>
            <a:ext cx="11733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output(s)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real deal: transaction metadata</a:t>
            </a:r>
            <a:endParaRPr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137" name="Google Shape;137;p16"/>
          <p:cNvSpPr txBox="1">
            <a:spLocks noGrp="1"/>
          </p:cNvSpPr>
          <p:nvPr>
            <p:ph type="body" idx="1"/>
          </p:nvPr>
        </p:nvSpPr>
        <p:spPr>
          <a:xfrm>
            <a:off x="2085825" y="850475"/>
            <a:ext cx="8229600" cy="41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/>
              <a:t>{</a:t>
            </a:r>
            <a:br>
              <a:rPr lang="en-GB" sz="2400"/>
            </a:br>
            <a:r>
              <a:rPr lang="en-GB" sz="2400"/>
              <a:t>    "hash":"5a42590...b8b6b",</a:t>
            </a:r>
            <a:br>
              <a:rPr lang="en-GB" sz="2400"/>
            </a:br>
            <a:r>
              <a:rPr lang="en-GB" sz="2400"/>
              <a:t>      "ver":1,</a:t>
            </a:r>
            <a:br>
              <a:rPr lang="en-GB" sz="2400"/>
            </a:br>
            <a:r>
              <a:rPr lang="en-GB" sz="2400"/>
              <a:t>      "vin_sz":2,</a:t>
            </a:r>
            <a:br>
              <a:rPr lang="en-GB" sz="2400"/>
            </a:br>
            <a:r>
              <a:rPr lang="en-GB" sz="2400"/>
              <a:t>      "vout_sz":1,</a:t>
            </a:r>
            <a:br>
              <a:rPr lang="en-GB" sz="2400"/>
            </a:br>
            <a:r>
              <a:rPr lang="en-GB" sz="2400"/>
              <a:t>      "lock_time":0,</a:t>
            </a:r>
            <a:br>
              <a:rPr lang="en-GB" sz="2400"/>
            </a:br>
            <a:r>
              <a:rPr lang="en-GB" sz="2400"/>
              <a:t>      "size":404,</a:t>
            </a:r>
            <a:endParaRPr sz="2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/>
              <a:t>...</a:t>
            </a:r>
            <a:endParaRPr sz="2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/>
              <a:t>}</a:t>
            </a:r>
            <a:endParaRPr sz="2400"/>
          </a:p>
        </p:txBody>
      </p:sp>
      <p:sp>
        <p:nvSpPr>
          <p:cNvPr id="138" name="Google Shape;138;p16"/>
          <p:cNvSpPr/>
          <p:nvPr/>
        </p:nvSpPr>
        <p:spPr>
          <a:xfrm>
            <a:off x="1763800" y="1817875"/>
            <a:ext cx="321900" cy="947700"/>
          </a:xfrm>
          <a:prstGeom prst="leftBrace">
            <a:avLst>
              <a:gd name="adj1" fmla="val 8333"/>
              <a:gd name="adj2" fmla="val 4860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9" name="Google Shape;139;p16"/>
          <p:cNvSpPr txBox="1"/>
          <p:nvPr/>
        </p:nvSpPr>
        <p:spPr>
          <a:xfrm>
            <a:off x="280550" y="3176375"/>
            <a:ext cx="14832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housekeeping</a:t>
            </a:r>
            <a:endParaRPr lang="en-GB"/>
          </a:p>
        </p:txBody>
      </p:sp>
      <p:sp>
        <p:nvSpPr>
          <p:cNvPr id="140" name="Google Shape;140;p16"/>
          <p:cNvSpPr txBox="1"/>
          <p:nvPr/>
        </p:nvSpPr>
        <p:spPr>
          <a:xfrm>
            <a:off x="280475" y="2080075"/>
            <a:ext cx="14832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housekeeping</a:t>
            </a:r>
            <a:endParaRPr lang="en-GB"/>
          </a:p>
        </p:txBody>
      </p:sp>
      <p:sp>
        <p:nvSpPr>
          <p:cNvPr id="141" name="Google Shape;141;p16"/>
          <p:cNvSpPr/>
          <p:nvPr/>
        </p:nvSpPr>
        <p:spPr>
          <a:xfrm>
            <a:off x="1809825" y="3259775"/>
            <a:ext cx="276000" cy="256500"/>
          </a:xfrm>
          <a:prstGeom prst="leftBrace">
            <a:avLst>
              <a:gd name="adj1" fmla="val 8333"/>
              <a:gd name="adj2" fmla="val 4860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2" name="Google Shape;142;p16"/>
          <p:cNvSpPr txBox="1"/>
          <p:nvPr/>
        </p:nvSpPr>
        <p:spPr>
          <a:xfrm>
            <a:off x="230525" y="1360075"/>
            <a:ext cx="15792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transaction hash</a:t>
            </a:r>
            <a:endParaRPr lang="en-GB"/>
          </a:p>
        </p:txBody>
      </p:sp>
      <p:sp>
        <p:nvSpPr>
          <p:cNvPr id="143" name="Google Shape;143;p16"/>
          <p:cNvSpPr/>
          <p:nvPr/>
        </p:nvSpPr>
        <p:spPr>
          <a:xfrm>
            <a:off x="1759800" y="1443475"/>
            <a:ext cx="276000" cy="256500"/>
          </a:xfrm>
          <a:prstGeom prst="leftBrace">
            <a:avLst>
              <a:gd name="adj1" fmla="val 8333"/>
              <a:gd name="adj2" fmla="val 4860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4" name="Google Shape;144;p16"/>
          <p:cNvSpPr txBox="1"/>
          <p:nvPr/>
        </p:nvSpPr>
        <p:spPr>
          <a:xfrm>
            <a:off x="280550" y="2801025"/>
            <a:ext cx="15792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“not valid before”</a:t>
            </a:r>
            <a:endParaRPr lang="en-GB"/>
          </a:p>
        </p:txBody>
      </p:sp>
      <p:sp>
        <p:nvSpPr>
          <p:cNvPr id="145" name="Google Shape;145;p16"/>
          <p:cNvSpPr/>
          <p:nvPr/>
        </p:nvSpPr>
        <p:spPr>
          <a:xfrm>
            <a:off x="1809825" y="2884425"/>
            <a:ext cx="276000" cy="256500"/>
          </a:xfrm>
          <a:prstGeom prst="leftBrace">
            <a:avLst>
              <a:gd name="adj1" fmla="val 8333"/>
              <a:gd name="adj2" fmla="val 4860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6" name="Google Shape;146;p16"/>
          <p:cNvSpPr/>
          <p:nvPr/>
        </p:nvSpPr>
        <p:spPr>
          <a:xfrm>
            <a:off x="4803050" y="2786325"/>
            <a:ext cx="1895400" cy="452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more on this later...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12140</Words>
  <Application>WPS Presentation</Application>
  <PresentationFormat>On-screen Show (16:9)</PresentationFormat>
  <Paragraphs>893</Paragraphs>
  <Slides>62</Slides>
  <Notes>62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73" baseType="lpstr">
      <vt:lpstr>Arial</vt:lpstr>
      <vt:lpstr>SimSun</vt:lpstr>
      <vt:lpstr>Wingdings</vt:lpstr>
      <vt:lpstr>Arial</vt:lpstr>
      <vt:lpstr>Trebuchet MS</vt:lpstr>
      <vt:lpstr>Times New Roman</vt:lpstr>
      <vt:lpstr>Courier New</vt:lpstr>
      <vt:lpstr>Microsoft YaHei</vt:lpstr>
      <vt:lpstr>Arial Unicode MS</vt:lpstr>
      <vt:lpstr>Calibri</vt:lpstr>
      <vt:lpstr>Simple Light</vt:lpstr>
      <vt:lpstr>CS-482: Introduction to Blockchain and CryptoCurrency</vt:lpstr>
      <vt:lpstr>Recap: Bitcoin consensus</vt:lpstr>
      <vt:lpstr>PowerPoint 演示文稿</vt:lpstr>
      <vt:lpstr>An account-based ledger (not Bitcoin)</vt:lpstr>
      <vt:lpstr>A transaction-based ledger (Bitcoin)</vt:lpstr>
      <vt:lpstr>Merging value</vt:lpstr>
      <vt:lpstr>Joint payments</vt:lpstr>
      <vt:lpstr>The real deal: a Bitcoin transaction</vt:lpstr>
      <vt:lpstr>The real deal: transaction metadata</vt:lpstr>
      <vt:lpstr>The real deal: transaction inputs</vt:lpstr>
      <vt:lpstr>The real deal: transaction outputs</vt:lpstr>
      <vt:lpstr>PowerPoint 演示文稿</vt:lpstr>
      <vt:lpstr>Output “addresses” are really scripts</vt:lpstr>
      <vt:lpstr>Input “addresses” are also scripts</vt:lpstr>
      <vt:lpstr>Bitcoin scripting language (“Script”)</vt:lpstr>
      <vt:lpstr>Bitcoin script execution example</vt:lpstr>
      <vt:lpstr>Bitcoin script instructions</vt:lpstr>
      <vt:lpstr>OP_CHECKMULTISIG</vt:lpstr>
      <vt:lpstr>Bitcoin scripts in practice (as of 2014)</vt:lpstr>
      <vt:lpstr>Proof-of-burn</vt:lpstr>
      <vt:lpstr>Should senders specify scripts?</vt:lpstr>
      <vt:lpstr>Idea: use the hash of redemption script</vt:lpstr>
      <vt:lpstr>Pay to script hash</vt:lpstr>
      <vt:lpstr>PowerPoint 演示文稿</vt:lpstr>
      <vt:lpstr>Example 1: Escrow transactions</vt:lpstr>
      <vt:lpstr>Example 2: Green addresses</vt:lpstr>
      <vt:lpstr>Example 3: Efficient micro-payments</vt:lpstr>
      <vt:lpstr>lock_time</vt:lpstr>
      <vt:lpstr>More advanced scripts</vt:lpstr>
      <vt:lpstr>PowerPoint 演示文稿</vt:lpstr>
      <vt:lpstr>Bitcoin blocks</vt:lpstr>
      <vt:lpstr>Bitcoin block structure</vt:lpstr>
      <vt:lpstr>The real deal: a Bitcoin block</vt:lpstr>
      <vt:lpstr>The real deal: a Bitcoin block header</vt:lpstr>
      <vt:lpstr>The real deal: coinbase transaction</vt:lpstr>
      <vt:lpstr>See for yourself!</vt:lpstr>
      <vt:lpstr>PowerPoint 演示文稿</vt:lpstr>
      <vt:lpstr>Bitcoin P2P network</vt:lpstr>
      <vt:lpstr>Joining the Bitcoin P2P network</vt:lpstr>
      <vt:lpstr>Transaction propagation (flooding)</vt:lpstr>
      <vt:lpstr>Should I relay a proposed transaction?</vt:lpstr>
      <vt:lpstr>Nodes may differ on transaction pool </vt:lpstr>
      <vt:lpstr>Race conditions</vt:lpstr>
      <vt:lpstr>Block propagation nearly identical</vt:lpstr>
      <vt:lpstr>PowerPoint 演示文稿</vt:lpstr>
      <vt:lpstr>How big is the network?</vt:lpstr>
      <vt:lpstr>Fully-validating nodes</vt:lpstr>
      <vt:lpstr>Storage costs</vt:lpstr>
      <vt:lpstr>Tracking the UTXO set</vt:lpstr>
      <vt:lpstr>Thin/SPV clients (not fully-validating)</vt:lpstr>
      <vt:lpstr>Software diversity</vt:lpstr>
      <vt:lpstr>PowerPoint 演示文稿</vt:lpstr>
      <vt:lpstr>Hard-coded limits in Bitcoin</vt:lpstr>
      <vt:lpstr>Throughput limits in Bitcoin</vt:lpstr>
      <vt:lpstr>Cryptographic limits in Bitcoin</vt:lpstr>
      <vt:lpstr>“Hard-forking” changes to Bitcoin</vt:lpstr>
      <vt:lpstr>Soft forks</vt:lpstr>
      <vt:lpstr>Soft fork example: pay to script hash</vt:lpstr>
      <vt:lpstr>Soft fork possibilities</vt:lpstr>
      <vt:lpstr>Hard forks</vt:lpstr>
      <vt:lpstr>PowerPoint 演示文稿</vt:lpstr>
      <vt:lpstr>Human beings aren’t Bitcoin nodes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CS-482: Introduction to BlockChain and CryptoCurrency</dc:title>
  <dc:creator/>
  <cp:lastModifiedBy>Syed Hassan</cp:lastModifiedBy>
  <cp:revision>9</cp:revision>
  <dcterms:created xsi:type="dcterms:W3CDTF">2023-02-28T09:12:11Z</dcterms:created>
  <dcterms:modified xsi:type="dcterms:W3CDTF">2023-02-28T13:37:09Z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0E38374115124A118479A5FF51E337D3</vt:lpwstr>
  </property>
  <property fmtid="{D5CDD505-2E9C-101B-9397-08002B2CF9AE}" pid="3" name="KSOProductBuildVer">
    <vt:lpwstr>1033-11.2.0.11486</vt:lpwstr>
  </property>
</Properties>
</file>