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4" r:id="rId1"/>
  </p:sldMasterIdLst>
  <p:notesMasterIdLst>
    <p:notesMasterId r:id="rId83"/>
  </p:notesMasterIdLst>
  <p:sldIdLst>
    <p:sldId id="337"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E5B1104-6D85-4340-A3EC-D6DACC669B4B}">
  <a:tblStyle styleId="{BE5B1104-6D85-4340-A3EC-D6DACC669B4B}"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3E5DEDA-B7C2-413A-B9F1-76ED39E4BE6A}" styleName="Table_1">
    <a:wholeTbl>
      <a:tcTxStyle b="off" i="off">
        <a:font>
          <a:latin typeface="Arial"/>
          <a:ea typeface="Arial"/>
          <a:cs typeface="Arial"/>
        </a:font>
        <a:schemeClr val="dk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tcBdr>
      </a:tcStyle>
    </a:band1H>
    <a:band2H>
      <a:tcTxStyle/>
      <a:tcStyle>
        <a:tcBdr/>
      </a:tcStyle>
    </a:band2H>
    <a:band1V>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cBdr>
      </a:tcStyle>
    </a:band1V>
    <a:band2V>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sm" len="sm"/>
              <a:tailEnd type="none" w="sm" len="sm"/>
            </a:ln>
          </a:top>
        </a:tcBdr>
      </a:tcStyle>
    </a:lastRow>
    <a:seCell>
      <a:tcTxStyle/>
      <a:tcStyle>
        <a:tcBdr/>
      </a:tcStyle>
    </a:seCell>
    <a:swCell>
      <a:tcTxStyle/>
      <a:tcStyle>
        <a:tcBdr/>
      </a:tcStyle>
    </a:swCell>
    <a:firstRow>
      <a:tcTxStyle b="on" i="off">
        <a:font>
          <a:latin typeface="Arial"/>
          <a:ea typeface="Arial"/>
          <a:cs typeface="Arial"/>
        </a:font>
        <a:schemeClr val="lt1"/>
      </a:tcTxStyle>
      <a:tcStyle>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68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87"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lstStyle>
            <a:lvl1pPr marL="457200" marR="0" lvl="0" indent="-317500" algn="l" rtl="0">
              <a:spcBef>
                <a:spcPts val="0"/>
              </a:spcBef>
              <a:spcAft>
                <a:spcPts val="0"/>
              </a:spcAft>
              <a:buSzPts val="1400"/>
              <a:buChar char="●"/>
              <a:defRPr/>
            </a:lvl1pPr>
            <a:lvl2pPr marL="914400" marR="0" lvl="1" indent="-317500" algn="l" rtl="0">
              <a:spcBef>
                <a:spcPts val="0"/>
              </a:spcBef>
              <a:spcAft>
                <a:spcPts val="0"/>
              </a:spcAft>
              <a:buSzPts val="1400"/>
              <a:buChar char="○"/>
              <a:defRPr/>
            </a:lvl2pPr>
            <a:lvl3pPr marL="1371600" marR="0" lvl="2" indent="-317500" algn="l" rtl="0">
              <a:spcBef>
                <a:spcPts val="0"/>
              </a:spcBef>
              <a:spcAft>
                <a:spcPts val="0"/>
              </a:spcAft>
              <a:buSzPts val="1400"/>
              <a:buChar char="■"/>
              <a:defRPr/>
            </a:lvl3pPr>
            <a:lvl4pPr marL="1828800" marR="0" lvl="3" indent="-317500" algn="l" rtl="0">
              <a:spcBef>
                <a:spcPts val="0"/>
              </a:spcBef>
              <a:spcAft>
                <a:spcPts val="0"/>
              </a:spcAft>
              <a:buSzPts val="1400"/>
              <a:buChar char="●"/>
              <a:defRPr/>
            </a:lvl4pPr>
            <a:lvl5pPr marL="2286000" marR="0" lvl="4" indent="-317500" algn="l" rtl="0">
              <a:spcBef>
                <a:spcPts val="0"/>
              </a:spcBef>
              <a:spcAft>
                <a:spcPts val="0"/>
              </a:spcAft>
              <a:buSzPts val="1400"/>
              <a:buChar char="○"/>
              <a:defRPr/>
            </a:lvl5pPr>
            <a:lvl6pPr marL="2743200" marR="0" lvl="5" indent="-317500" algn="l" rtl="0">
              <a:spcBef>
                <a:spcPts val="0"/>
              </a:spcBef>
              <a:spcAft>
                <a:spcPts val="0"/>
              </a:spcAft>
              <a:buSzPts val="1400"/>
              <a:buChar char="■"/>
              <a:defRPr/>
            </a:lvl6pPr>
            <a:lvl7pPr marL="3200400" marR="0" lvl="6" indent="-317500" algn="l" rtl="0">
              <a:spcBef>
                <a:spcPts val="0"/>
              </a:spcBef>
              <a:spcAft>
                <a:spcPts val="0"/>
              </a:spcAft>
              <a:buSzPts val="1400"/>
              <a:buChar char="●"/>
              <a:defRPr/>
            </a:lvl7pPr>
            <a:lvl8pPr marL="3657600" marR="0" lvl="7" indent="-317500" algn="l" rtl="0">
              <a:spcBef>
                <a:spcPts val="0"/>
              </a:spcBef>
              <a:spcAft>
                <a:spcPts val="0"/>
              </a:spcAft>
              <a:buSzPts val="1400"/>
              <a:buChar char="○"/>
              <a:defRPr/>
            </a:lvl8pPr>
            <a:lvl9pPr marL="4114800" marR="0" lvl="8" indent="-317500" algn="l" rtl="0">
              <a:spcBef>
                <a:spcPts val="0"/>
              </a:spcBef>
              <a:spcAft>
                <a:spcPts val="0"/>
              </a:spcAft>
              <a:buSzPts val="1400"/>
              <a:buChar char="■"/>
              <a:defRPr/>
            </a:lvl9pPr>
          </a:lstStyle>
          <a:p>
            <a:endParaRPr/>
          </a:p>
        </p:txBody>
      </p:sp>
    </p:spTree>
    <p:extLst>
      <p:ext uri="{BB962C8B-B14F-4D97-AF65-F5344CB8AC3E}">
        <p14:creationId xmlns:p14="http://schemas.microsoft.com/office/powerpoint/2010/main" val="11163345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4021294" y="9721106"/>
            <a:ext cx="3076363" cy="511731"/>
          </a:xfrm>
          <a:prstGeom prst="rect">
            <a:avLst/>
          </a:prstGeom>
        </p:spPr>
        <p:txBody>
          <a:bodyPr/>
          <a:lstStyle/>
          <a:p>
            <a:fld id="{FD506D70-4FDC-464B-81DF-79C5C4B28E23}" type="slidenum">
              <a:rPr lang="en-US" smtClean="0"/>
              <a:pPr/>
              <a:t>0</a:t>
            </a:fld>
            <a:endParaRPr lang="en-US"/>
          </a:p>
        </p:txBody>
      </p:sp>
    </p:spTree>
    <p:extLst>
      <p:ext uri="{BB962C8B-B14F-4D97-AF65-F5344CB8AC3E}">
        <p14:creationId xmlns:p14="http://schemas.microsoft.com/office/powerpoint/2010/main" val="3394038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18: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 sz="1100" b="0" i="0" u="none" strike="noStrike" cap="none" dirty="0">
                <a:solidFill>
                  <a:schemeClr val="dk1"/>
                </a:solidFill>
                <a:latin typeface="Arial"/>
                <a:ea typeface="Arial"/>
                <a:cs typeface="Arial"/>
                <a:sym typeface="Arial"/>
              </a:rPr>
              <a:t>In particular, techniques like “taint” aren’t very good</a:t>
            </a:r>
            <a:endParaRPr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9773063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0: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5952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21: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 sz="1100" b="0" i="0" u="none" strike="noStrike" cap="none">
                <a:solidFill>
                  <a:schemeClr val="dk1"/>
                </a:solidFill>
                <a:latin typeface="Arial"/>
                <a:ea typeface="Arial"/>
                <a:cs typeface="Arial"/>
                <a:sym typeface="Arial"/>
              </a:rPr>
              <a:t>Researchers should work with AML. Pointer to next lecture</a:t>
            </a:r>
            <a:endParaRPr/>
          </a:p>
          <a:p>
            <a:pPr marL="0" marR="0" lvl="0" indent="0" algn="l" rtl="0">
              <a:spcBef>
                <a:spcPts val="0"/>
              </a:spcBef>
              <a:spcAft>
                <a:spcPts val="0"/>
              </a:spcAft>
              <a:buNone/>
            </a:pPr>
            <a:endParaRPr sz="1100" b="0"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en" sz="1100" b="0" i="0" u="none" strike="noStrike" cap="none">
                <a:solidFill>
                  <a:schemeClr val="dk1"/>
                </a:solidFill>
                <a:latin typeface="Arial"/>
                <a:ea typeface="Arial"/>
                <a:cs typeface="Arial"/>
                <a:sym typeface="Arial"/>
              </a:rPr>
              <a:t>Even for traditional money laundering, difficulty is not technical but rather criminal penalties</a:t>
            </a:r>
            <a:endParaRPr/>
          </a:p>
          <a:p>
            <a:pPr marL="0" marR="0" lvl="0" indent="0" algn="l" rtl="0">
              <a:spcBef>
                <a:spcPts val="0"/>
              </a:spcBef>
              <a:spcAft>
                <a:spcPts val="0"/>
              </a:spcAft>
              <a:buNone/>
            </a:pPr>
            <a:endParaRPr sz="1100" b="0"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en" sz="1100" b="0" i="0" u="none" strike="noStrike" cap="none">
                <a:solidFill>
                  <a:schemeClr val="dk1"/>
                </a:solidFill>
                <a:latin typeface="Arial"/>
                <a:ea typeface="Arial"/>
                <a:cs typeface="Arial"/>
                <a:sym typeface="Arial"/>
              </a:rPr>
              <a:t>Efforts to improve Bitcoin anonymity don’t solve the cashing out problem, so nothing to worry about there</a:t>
            </a: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08309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3: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91645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5: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81947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26: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29346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p2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051342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29: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39590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30: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392347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33: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3124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 name="Google Shape;37;p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059120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34: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04840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35: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65020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36: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94199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37: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84984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38: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62946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 name="Google Shape;215;p39: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172492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5" name="Google Shape;235;p41: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 sz="1100" b="0" i="0" u="none" strike="noStrike" cap="none">
                <a:solidFill>
                  <a:schemeClr val="dk1"/>
                </a:solidFill>
                <a:latin typeface="Arial"/>
                <a:ea typeface="Arial"/>
                <a:cs typeface="Arial"/>
                <a:sym typeface="Arial"/>
              </a:rPr>
              <a:t>Fragile. Requires manual tuning, false positives</a:t>
            </a: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705296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43: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45333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44: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97204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45: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5993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 name="Google Shape;42;p9: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8673161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46: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53498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 name="Google Shape;268;p4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7201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49: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81488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8" name="Google Shape;288;p50: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032103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52: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23003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53: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55655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54: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0" name="Google Shape;330;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33211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55: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5" name="Google Shape;335;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26302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56: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0" name="Google Shape;340;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86619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57: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6" name="Google Shape;34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0881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11: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 name="Google Shape;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81745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58: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2" name="Google Shape;352;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75364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59: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7" name="Google Shape;357;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54916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60: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3" name="Google Shape;363;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41849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0" name="Google Shape;370;p61: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 sz="1100" b="0" i="0" u="none" strike="noStrike" cap="none">
                <a:solidFill>
                  <a:schemeClr val="dk1"/>
                </a:solidFill>
                <a:latin typeface="Arial"/>
                <a:ea typeface="Arial"/>
                <a:cs typeface="Arial"/>
                <a:sym typeface="Arial"/>
              </a:rPr>
              <a:t>Generate a fresh address</a:t>
            </a:r>
            <a:endParaRPr/>
          </a:p>
          <a:p>
            <a:pPr marL="0" marR="0" lvl="0" indent="0" algn="l" rtl="0">
              <a:spcBef>
                <a:spcPts val="0"/>
              </a:spcBef>
              <a:spcAft>
                <a:spcPts val="0"/>
              </a:spcAft>
              <a:buNone/>
            </a:pPr>
            <a:endParaRPr sz="1100" b="0"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en" sz="1100" b="0" i="0" u="none" strike="noStrike" cap="none">
                <a:solidFill>
                  <a:schemeClr val="dk1"/>
                </a:solidFill>
                <a:latin typeface="Arial"/>
                <a:ea typeface="Arial"/>
                <a:cs typeface="Arial"/>
                <a:sym typeface="Arial"/>
              </a:rPr>
              <a:t>Same principle behind Tor</a:t>
            </a:r>
            <a:endParaRPr/>
          </a:p>
          <a:p>
            <a:pPr marL="0" marR="0" lvl="0" indent="0" algn="l" rtl="0">
              <a:spcBef>
                <a:spcPts val="0"/>
              </a:spcBef>
              <a:spcAft>
                <a:spcPts val="0"/>
              </a:spcAft>
              <a:buNone/>
            </a:pPr>
            <a:endParaRPr sz="1100" b="0"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en" sz="1100" b="0" i="0" u="none" strike="noStrike" cap="none">
                <a:solidFill>
                  <a:schemeClr val="dk1"/>
                </a:solidFill>
                <a:latin typeface="Arial"/>
                <a:ea typeface="Arial"/>
                <a:cs typeface="Arial"/>
                <a:sym typeface="Arial"/>
              </a:rPr>
              <a:t>Ideally we want all transactions to look identical, which motivates…</a:t>
            </a: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87553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63: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2" name="Google Shape;402;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76274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64: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9" name="Google Shape;409;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77132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65: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6" name="Google Shape;416;p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59451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4" name="Google Shape;424;p6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 sz="1100" b="0" i="0" u="none" strike="noStrike" cap="none">
                <a:solidFill>
                  <a:schemeClr val="dk1"/>
                </a:solidFill>
                <a:latin typeface="Arial"/>
                <a:ea typeface="Arial"/>
                <a:cs typeface="Arial"/>
                <a:sym typeface="Arial"/>
              </a:rPr>
              <a:t>Current status: frequent reports of theft</a:t>
            </a: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350032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0" name="Google Shape;430;p68: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 sz="1100" b="0" i="0" u="none" strike="noStrike" cap="none">
                <a:solidFill>
                  <a:schemeClr val="dk1"/>
                </a:solidFill>
                <a:latin typeface="Arial"/>
                <a:ea typeface="Arial"/>
                <a:cs typeface="Arial"/>
                <a:sym typeface="Arial"/>
              </a:rPr>
              <a:t>Bootstrapping problem</a:t>
            </a: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318560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6" name="Google Shape;436;p70: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85336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12: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 name="Google Shape;5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798803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72: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1" name="Google Shape;441;p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422524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73: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7" name="Google Shape;447;p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757486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74: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4" name="Google Shape;474;p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742729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75: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1" name="Google Shape;481;p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138447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76: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8" name="Google Shape;488;p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07771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4" name="Google Shape;494;p7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 sz="1100" b="0" i="0" u="none" strike="noStrike" cap="none">
                <a:solidFill>
                  <a:schemeClr val="dk1"/>
                </a:solidFill>
                <a:latin typeface="Arial"/>
                <a:ea typeface="Arial"/>
                <a:cs typeface="Arial"/>
                <a:sym typeface="Arial"/>
              </a:rPr>
              <a:t>Note: not necessary to communicate outputs securely</a:t>
            </a: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3994220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79: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0" name="Google Shape;500;p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765744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80: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6" name="Google Shape;506;p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100258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p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2" name="Google Shape;512;p81: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 sz="1100" b="0" i="0" u="none" strike="noStrike" cap="none">
                <a:solidFill>
                  <a:schemeClr val="dk1"/>
                </a:solidFill>
                <a:latin typeface="Arial"/>
                <a:ea typeface="Arial"/>
                <a:cs typeface="Arial"/>
                <a:sym typeface="Arial"/>
              </a:rPr>
              <a:t>Can go a long way to improve anonymity even without mixes</a:t>
            </a: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760282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8" name="Google Shape;518;p8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09855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13: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 name="Google Shape;6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947931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p85: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3" name="Google Shape;523;p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507803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p86: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0" name="Google Shape;530;p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409468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87: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6" name="Google Shape;536;p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439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88: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2" name="Google Shape;542;p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188229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89: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8" name="Google Shape;548;p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617293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90: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5" name="Google Shape;555;p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353145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p91: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1" name="Google Shape;561;p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777891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92: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1" name="Google Shape;571;p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832695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p93: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2" name="Google Shape;602;p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675423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p94: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8" name="Google Shape;608;p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060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14: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072816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p95: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3" name="Google Shape;623;p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805839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0" name="Google Shape;630;p9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 sz="1100" b="0" i="0" u="none" strike="noStrike" cap="none">
                <a:solidFill>
                  <a:schemeClr val="dk1"/>
                </a:solidFill>
                <a:latin typeface="Arial"/>
                <a:ea typeface="Arial"/>
                <a:cs typeface="Arial"/>
                <a:sym typeface="Arial"/>
              </a:rPr>
              <a:t>Sender and recipients know amounts, but nobody else</a:t>
            </a:r>
            <a:endParaRPr/>
          </a:p>
          <a:p>
            <a:pPr marL="0" marR="0" lvl="0" indent="0" algn="l" rtl="0">
              <a:spcBef>
                <a:spcPts val="0"/>
              </a:spcBef>
              <a:spcAft>
                <a:spcPts val="0"/>
              </a:spcAft>
              <a:buNone/>
            </a:pPr>
            <a:endParaRPr sz="1100" b="0"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en" sz="1100" b="0" i="0" u="none" strike="noStrike" cap="none">
                <a:solidFill>
                  <a:schemeClr val="dk1"/>
                </a:solidFill>
                <a:latin typeface="Arial"/>
                <a:ea typeface="Arial"/>
                <a:cs typeface="Arial"/>
                <a:sym typeface="Arial"/>
              </a:rPr>
              <a:t>Prove to miners in zero knowledge that input amount &gt;= output amount</a:t>
            </a:r>
            <a:endParaRPr/>
          </a:p>
          <a:p>
            <a:pPr marL="0" marR="0" lvl="0" indent="0" algn="l" rtl="0">
              <a:spcBef>
                <a:spcPts val="0"/>
              </a:spcBef>
              <a:spcAft>
                <a:spcPts val="0"/>
              </a:spcAft>
              <a:buNone/>
            </a:pPr>
            <a:endParaRPr sz="1100" b="0"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en" sz="1100" b="0" i="0" u="none" strike="noStrike" cap="none">
                <a:solidFill>
                  <a:schemeClr val="dk1"/>
                </a:solidFill>
                <a:latin typeface="Arial"/>
                <a:ea typeface="Arial"/>
                <a:cs typeface="Arial"/>
                <a:sym typeface="Arial"/>
              </a:rPr>
              <a:t>Avoids side-channel problems associated with mixing</a:t>
            </a: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9606098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p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7" name="Google Shape;637;p98: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 sz="1100" b="0" i="0" u="none" strike="noStrike" cap="none">
                <a:solidFill>
                  <a:schemeClr val="dk1"/>
                </a:solidFill>
                <a:latin typeface="Arial"/>
                <a:ea typeface="Arial"/>
                <a:cs typeface="Arial"/>
                <a:sym typeface="Arial"/>
              </a:rPr>
              <a:t>Sender and recipients know amounts, but nobody else</a:t>
            </a:r>
            <a:endParaRPr/>
          </a:p>
          <a:p>
            <a:pPr marL="0" marR="0" lvl="0" indent="0" algn="l" rtl="0">
              <a:spcBef>
                <a:spcPts val="0"/>
              </a:spcBef>
              <a:spcAft>
                <a:spcPts val="0"/>
              </a:spcAft>
              <a:buNone/>
            </a:pPr>
            <a:endParaRPr sz="1100" b="0"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en" sz="1100" b="0" i="0" u="none" strike="noStrike" cap="none">
                <a:solidFill>
                  <a:schemeClr val="dk1"/>
                </a:solidFill>
                <a:latin typeface="Arial"/>
                <a:ea typeface="Arial"/>
                <a:cs typeface="Arial"/>
                <a:sym typeface="Arial"/>
              </a:rPr>
              <a:t>Prove to miners in zero knowledge that input amount &gt;= output amount</a:t>
            </a:r>
            <a:endParaRPr/>
          </a:p>
          <a:p>
            <a:pPr marL="0" marR="0" lvl="0" indent="0" algn="l" rtl="0">
              <a:spcBef>
                <a:spcPts val="0"/>
              </a:spcBef>
              <a:spcAft>
                <a:spcPts val="0"/>
              </a:spcAft>
              <a:buNone/>
            </a:pPr>
            <a:endParaRPr sz="1100" b="0"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en" sz="1100" b="0" i="0" u="none" strike="noStrike" cap="none">
                <a:solidFill>
                  <a:schemeClr val="dk1"/>
                </a:solidFill>
                <a:latin typeface="Arial"/>
                <a:ea typeface="Arial"/>
                <a:cs typeface="Arial"/>
                <a:sym typeface="Arial"/>
              </a:rPr>
              <a:t>Avoids side-channel problems associated with mixing</a:t>
            </a: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5766184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p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3" name="Google Shape;643;p100: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 sz="1100" b="0" i="0" u="none" strike="noStrike" cap="none">
                <a:solidFill>
                  <a:schemeClr val="dk1"/>
                </a:solidFill>
                <a:latin typeface="Arial"/>
                <a:ea typeface="Arial"/>
                <a:cs typeface="Arial"/>
                <a:sym typeface="Arial"/>
              </a:rPr>
              <a:t>Believability</a:t>
            </a: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8956942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p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9" name="Google Shape;649;p10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 sz="1100" b="0" i="0" u="none" strike="noStrike" cap="none">
                <a:solidFill>
                  <a:schemeClr val="dk1"/>
                </a:solidFill>
                <a:latin typeface="Arial"/>
                <a:ea typeface="Arial"/>
                <a:cs typeface="Arial"/>
                <a:sym typeface="Arial"/>
              </a:rPr>
              <a:t>Engineering complexity, believability</a:t>
            </a: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6856426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p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5" name="Google Shape;655;p10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8954990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p106: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0" name="Google Shape;660;p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350084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p107: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6" name="Google Shape;666;p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842822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p108: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2" name="Google Shape;672;p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905481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p109: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1" name="Google Shape;681;p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0570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1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 sz="1100" b="0" i="0" u="none" strike="noStrike" cap="none">
                <a:solidFill>
                  <a:schemeClr val="dk1"/>
                </a:solidFill>
                <a:latin typeface="Arial"/>
                <a:ea typeface="Arial"/>
                <a:cs typeface="Arial"/>
                <a:sym typeface="Arial"/>
              </a:rPr>
              <a:t>If linked at any point, all tx’s identified – past, present and future</a:t>
            </a:r>
            <a:endParaRPr/>
          </a:p>
          <a:p>
            <a:pPr marL="0" marR="0" lvl="0" indent="0" algn="l" rtl="0">
              <a:spcBef>
                <a:spcPts val="0"/>
              </a:spcBef>
              <a:spcAft>
                <a:spcPts val="0"/>
              </a:spcAft>
              <a:buNone/>
            </a:pPr>
            <a:endParaRPr sz="1100" b="0"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en" sz="1100" b="0" i="0" u="none" strike="noStrike" cap="none">
                <a:solidFill>
                  <a:schemeClr val="dk1"/>
                </a:solidFill>
                <a:latin typeface="Arial"/>
                <a:ea typeface="Arial"/>
                <a:cs typeface="Arial"/>
                <a:sym typeface="Arial"/>
              </a:rPr>
              <a:t>KYC principle</a:t>
            </a:r>
            <a:endParaRPr/>
          </a:p>
          <a:p>
            <a:pPr marL="0" marR="0" lvl="0" indent="0" algn="l" rtl="0">
              <a:spcBef>
                <a:spcPts val="0"/>
              </a:spcBef>
              <a:spcAft>
                <a:spcPts val="0"/>
              </a:spcAft>
              <a:buNone/>
            </a:pPr>
            <a:endParaRPr sz="1100" b="0"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en" sz="1100" b="0" i="0" u="none" strike="noStrike" cap="none">
                <a:solidFill>
                  <a:schemeClr val="dk1"/>
                </a:solidFill>
                <a:latin typeface="Arial"/>
                <a:ea typeface="Arial"/>
                <a:cs typeface="Arial"/>
                <a:sym typeface="Arial"/>
              </a:rPr>
              <a:t>side channel example: transaction timing correlates with twitter postings</a:t>
            </a: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1830507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p110: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0" name="Google Shape;690;p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650239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p111: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6" name="Google Shape;696;p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959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17: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 name="Google Shape;8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4982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685800" y="1583342"/>
            <a:ext cx="7772400" cy="1159856"/>
          </a:xfrm>
          <a:prstGeom prst="rect">
            <a:avLst/>
          </a:prstGeom>
          <a:noFill/>
          <a:ln>
            <a:noFill/>
          </a:ln>
        </p:spPr>
        <p:txBody>
          <a:bodyPr spcFirstLastPara="1" wrap="square" lIns="91425" tIns="91425" rIns="91425" bIns="91425" anchor="b" anchorCtr="0"/>
          <a:lstStyle>
            <a:lvl1pPr marL="0" marR="0" lvl="0" indent="0" algn="ctr" rtl="0">
              <a:lnSpc>
                <a:spcPct val="100000"/>
              </a:lnSpc>
              <a:spcBef>
                <a:spcPts val="0"/>
              </a:spcBef>
              <a:spcAft>
                <a:spcPts val="0"/>
              </a:spcAft>
              <a:buClr>
                <a:schemeClr val="dk1"/>
              </a:buClr>
              <a:buSzPts val="1400"/>
              <a:buFont typeface="Trebuchet MS"/>
              <a:buNone/>
              <a:defRPr/>
            </a:lvl1pPr>
            <a:lvl2pPr marL="0" marR="0" lvl="1" indent="0" algn="ctr" rtl="0">
              <a:lnSpc>
                <a:spcPct val="100000"/>
              </a:lnSpc>
              <a:spcBef>
                <a:spcPts val="0"/>
              </a:spcBef>
              <a:spcAft>
                <a:spcPts val="0"/>
              </a:spcAft>
              <a:buClr>
                <a:schemeClr val="dk1"/>
              </a:buClr>
              <a:buSzPts val="1400"/>
              <a:buFont typeface="Trebuchet MS"/>
              <a:buNone/>
              <a:defRPr/>
            </a:lvl2pPr>
            <a:lvl3pPr marL="0" marR="0" lvl="2" indent="0" algn="ctr" rtl="0">
              <a:spcBef>
                <a:spcPts val="0"/>
              </a:spcBef>
              <a:spcAft>
                <a:spcPts val="0"/>
              </a:spcAft>
              <a:buClr>
                <a:schemeClr val="dk1"/>
              </a:buClr>
              <a:buSzPts val="1400"/>
              <a:buFont typeface="Trebuchet MS"/>
              <a:buNone/>
              <a:defRPr/>
            </a:lvl3pPr>
            <a:lvl4pPr marL="0" marR="0" lvl="3" indent="0" algn="ctr" rtl="0">
              <a:spcBef>
                <a:spcPts val="0"/>
              </a:spcBef>
              <a:spcAft>
                <a:spcPts val="0"/>
              </a:spcAft>
              <a:buClr>
                <a:schemeClr val="dk1"/>
              </a:buClr>
              <a:buSzPts val="1400"/>
              <a:buFont typeface="Trebuchet MS"/>
              <a:buNone/>
              <a:defRPr/>
            </a:lvl4pPr>
            <a:lvl5pPr marL="0" marR="0" lvl="4" indent="0" algn="ctr" rtl="0">
              <a:spcBef>
                <a:spcPts val="0"/>
              </a:spcBef>
              <a:spcAft>
                <a:spcPts val="0"/>
              </a:spcAft>
              <a:buClr>
                <a:schemeClr val="dk1"/>
              </a:buClr>
              <a:buSzPts val="1400"/>
              <a:buFont typeface="Trebuchet MS"/>
              <a:buNone/>
              <a:defRPr/>
            </a:lvl5pPr>
            <a:lvl6pPr marL="0" marR="0" lvl="5" indent="0" algn="ctr" rtl="0">
              <a:spcBef>
                <a:spcPts val="0"/>
              </a:spcBef>
              <a:spcAft>
                <a:spcPts val="0"/>
              </a:spcAft>
              <a:buClr>
                <a:schemeClr val="dk1"/>
              </a:buClr>
              <a:buSzPts val="1400"/>
              <a:buFont typeface="Trebuchet MS"/>
              <a:buNone/>
              <a:defRPr/>
            </a:lvl6pPr>
            <a:lvl7pPr marL="0" marR="0" lvl="6" indent="0" algn="ctr" rtl="0">
              <a:spcBef>
                <a:spcPts val="0"/>
              </a:spcBef>
              <a:spcAft>
                <a:spcPts val="0"/>
              </a:spcAft>
              <a:buClr>
                <a:schemeClr val="dk1"/>
              </a:buClr>
              <a:buSzPts val="1400"/>
              <a:buFont typeface="Trebuchet MS"/>
              <a:buNone/>
              <a:defRPr/>
            </a:lvl7pPr>
            <a:lvl8pPr marL="0" marR="0" lvl="7" indent="0" algn="ctr" rtl="0">
              <a:spcBef>
                <a:spcPts val="0"/>
              </a:spcBef>
              <a:spcAft>
                <a:spcPts val="0"/>
              </a:spcAft>
              <a:buClr>
                <a:schemeClr val="dk1"/>
              </a:buClr>
              <a:buSzPts val="1400"/>
              <a:buFont typeface="Trebuchet MS"/>
              <a:buNone/>
              <a:defRPr/>
            </a:lvl8pPr>
            <a:lvl9pPr marL="0" marR="0" lvl="8" indent="0" algn="ctr" rtl="0">
              <a:spcBef>
                <a:spcPts val="0"/>
              </a:spcBef>
              <a:spcAft>
                <a:spcPts val="0"/>
              </a:spcAft>
              <a:buClr>
                <a:schemeClr val="dk1"/>
              </a:buClr>
              <a:buSzPts val="1400"/>
              <a:buFont typeface="Trebuchet MS"/>
              <a:buNone/>
              <a:defRPr/>
            </a:lvl9pPr>
          </a:lstStyle>
          <a:p>
            <a:endParaRPr/>
          </a:p>
        </p:txBody>
      </p:sp>
      <p:sp>
        <p:nvSpPr>
          <p:cNvPr id="12" name="Google Shape;12;p2"/>
          <p:cNvSpPr txBox="1">
            <a:spLocks noGrp="1"/>
          </p:cNvSpPr>
          <p:nvPr>
            <p:ph type="subTitle" idx="1"/>
          </p:nvPr>
        </p:nvSpPr>
        <p:spPr>
          <a:xfrm>
            <a:off x="685800" y="2840053"/>
            <a:ext cx="7772400" cy="784737"/>
          </a:xfrm>
          <a:prstGeom prst="rect">
            <a:avLst/>
          </a:prstGeom>
          <a:noFill/>
          <a:ln>
            <a:noFill/>
          </a:ln>
        </p:spPr>
        <p:txBody>
          <a:bodyPr spcFirstLastPara="1" wrap="square" lIns="91425" tIns="91425" rIns="91425" bIns="91425" anchor="t" anchorCtr="0"/>
          <a:lstStyle>
            <a:lvl1pPr marL="0" marR="0" lvl="0" indent="0" algn="ctr" rtl="0">
              <a:lnSpc>
                <a:spcPct val="100000"/>
              </a:lnSpc>
              <a:spcBef>
                <a:spcPts val="0"/>
              </a:spcBef>
              <a:spcAft>
                <a:spcPts val="0"/>
              </a:spcAft>
              <a:buClr>
                <a:schemeClr val="dk2"/>
              </a:buClr>
              <a:buSzPts val="1400"/>
              <a:buFont typeface="Trebuchet MS"/>
              <a:buNone/>
              <a:defRPr/>
            </a:lvl1pPr>
            <a:lvl2pPr marL="0" marR="0" lvl="1" indent="0" algn="ctr" rtl="0">
              <a:lnSpc>
                <a:spcPct val="100000"/>
              </a:lnSpc>
              <a:spcBef>
                <a:spcPts val="0"/>
              </a:spcBef>
              <a:spcAft>
                <a:spcPts val="0"/>
              </a:spcAft>
              <a:buClr>
                <a:schemeClr val="dk2"/>
              </a:buClr>
              <a:buSzPts val="1400"/>
              <a:buFont typeface="Trebuchet MS"/>
              <a:buNone/>
              <a:defRPr/>
            </a:lvl2pPr>
            <a:lvl3pPr marL="0" marR="0" lvl="2" indent="0" algn="ctr" rtl="0">
              <a:lnSpc>
                <a:spcPct val="100000"/>
              </a:lnSpc>
              <a:spcBef>
                <a:spcPts val="0"/>
              </a:spcBef>
              <a:spcAft>
                <a:spcPts val="0"/>
              </a:spcAft>
              <a:buClr>
                <a:schemeClr val="dk2"/>
              </a:buClr>
              <a:buSzPts val="1400"/>
              <a:buFont typeface="Trebuchet MS"/>
              <a:buNone/>
              <a:defRPr/>
            </a:lvl3pPr>
            <a:lvl4pPr marL="0" marR="0" lvl="3" indent="0" algn="ctr" rtl="0">
              <a:lnSpc>
                <a:spcPct val="100000"/>
              </a:lnSpc>
              <a:spcBef>
                <a:spcPts val="0"/>
              </a:spcBef>
              <a:spcAft>
                <a:spcPts val="0"/>
              </a:spcAft>
              <a:buClr>
                <a:schemeClr val="dk2"/>
              </a:buClr>
              <a:buSzPts val="1400"/>
              <a:buFont typeface="Trebuchet MS"/>
              <a:buNone/>
              <a:defRPr/>
            </a:lvl4pPr>
            <a:lvl5pPr marL="0" marR="0" lvl="4" indent="0" algn="ctr" rtl="0">
              <a:lnSpc>
                <a:spcPct val="100000"/>
              </a:lnSpc>
              <a:spcBef>
                <a:spcPts val="0"/>
              </a:spcBef>
              <a:spcAft>
                <a:spcPts val="0"/>
              </a:spcAft>
              <a:buClr>
                <a:schemeClr val="dk2"/>
              </a:buClr>
              <a:buSzPts val="1400"/>
              <a:buFont typeface="Trebuchet MS"/>
              <a:buNone/>
              <a:defRPr/>
            </a:lvl5pPr>
            <a:lvl6pPr marL="0" marR="0" lvl="5" indent="0" algn="ctr" rtl="0">
              <a:lnSpc>
                <a:spcPct val="100000"/>
              </a:lnSpc>
              <a:spcBef>
                <a:spcPts val="0"/>
              </a:spcBef>
              <a:spcAft>
                <a:spcPts val="0"/>
              </a:spcAft>
              <a:buClr>
                <a:schemeClr val="dk2"/>
              </a:buClr>
              <a:buSzPts val="1400"/>
              <a:buFont typeface="Trebuchet MS"/>
              <a:buNone/>
              <a:defRPr/>
            </a:lvl6pPr>
            <a:lvl7pPr marL="0" marR="0" lvl="6" indent="0" algn="ctr" rtl="0">
              <a:lnSpc>
                <a:spcPct val="100000"/>
              </a:lnSpc>
              <a:spcBef>
                <a:spcPts val="0"/>
              </a:spcBef>
              <a:spcAft>
                <a:spcPts val="0"/>
              </a:spcAft>
              <a:buClr>
                <a:schemeClr val="dk2"/>
              </a:buClr>
              <a:buSzPts val="1400"/>
              <a:buFont typeface="Trebuchet MS"/>
              <a:buNone/>
              <a:defRPr/>
            </a:lvl7pPr>
            <a:lvl8pPr marL="0" marR="0" lvl="7" indent="0" algn="ctr" rtl="0">
              <a:lnSpc>
                <a:spcPct val="100000"/>
              </a:lnSpc>
              <a:spcBef>
                <a:spcPts val="0"/>
              </a:spcBef>
              <a:spcAft>
                <a:spcPts val="0"/>
              </a:spcAft>
              <a:buClr>
                <a:schemeClr val="dk2"/>
              </a:buClr>
              <a:buSzPts val="1400"/>
              <a:buFont typeface="Trebuchet MS"/>
              <a:buNone/>
              <a:defRPr/>
            </a:lvl8pPr>
            <a:lvl9pPr marL="0" marR="0" lvl="8" indent="0" algn="ctr" rtl="0">
              <a:lnSpc>
                <a:spcPct val="100000"/>
              </a:lnSpc>
              <a:spcBef>
                <a:spcPts val="0"/>
              </a:spcBef>
              <a:spcAft>
                <a:spcPts val="0"/>
              </a:spcAft>
              <a:buClr>
                <a:schemeClr val="dk2"/>
              </a:buClr>
              <a:buSzPts val="1400"/>
              <a:buFont typeface="Trebuchet MS"/>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3"/>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lstStyle>
            <a:lvl1pPr marL="457200" lvl="0" indent="-228600" rtl="0">
              <a:spcBef>
                <a:spcPts val="0"/>
              </a:spcBef>
              <a:spcAft>
                <a:spcPts val="0"/>
              </a:spcAft>
              <a:buSzPts val="1400"/>
              <a:buNone/>
              <a:defRPr/>
            </a:lvl1pPr>
            <a:lvl2pPr marL="914400" lvl="1" indent="-228600" rtl="0">
              <a:spcBef>
                <a:spcPts val="0"/>
              </a:spcBef>
              <a:spcAft>
                <a:spcPts val="0"/>
              </a:spcAft>
              <a:buSzPts val="1400"/>
              <a:buNone/>
              <a:defRPr/>
            </a:lvl2pPr>
            <a:lvl3pPr marL="1371600" lvl="2" indent="-228600" rtl="0">
              <a:spcBef>
                <a:spcPts val="0"/>
              </a:spcBef>
              <a:spcAft>
                <a:spcPts val="0"/>
              </a:spcAft>
              <a:buSzPts val="1400"/>
              <a:buNone/>
              <a:defRPr/>
            </a:lvl3pPr>
            <a:lvl4pPr marL="1828800" lvl="3" indent="-228600" rtl="0">
              <a:spcBef>
                <a:spcPts val="0"/>
              </a:spcBef>
              <a:spcAft>
                <a:spcPts val="0"/>
              </a:spcAft>
              <a:buSzPts val="1400"/>
              <a:buNone/>
              <a:defRPr/>
            </a:lvl4pPr>
            <a:lvl5pPr marL="2286000" lvl="4" indent="-228600" rtl="0">
              <a:spcBef>
                <a:spcPts val="0"/>
              </a:spcBef>
              <a:spcAft>
                <a:spcPts val="0"/>
              </a:spcAft>
              <a:buSzPts val="1400"/>
              <a:buNone/>
              <a:defRPr/>
            </a:lvl5pPr>
            <a:lvl6pPr marL="2743200" lvl="5" indent="-228600" rtl="0">
              <a:spcBef>
                <a:spcPts val="0"/>
              </a:spcBef>
              <a:spcAft>
                <a:spcPts val="0"/>
              </a:spcAft>
              <a:buSzPts val="1400"/>
              <a:buNone/>
              <a:defRPr/>
            </a:lvl6pPr>
            <a:lvl7pPr marL="3200400" lvl="6" indent="-228600" rtl="0">
              <a:spcBef>
                <a:spcPts val="0"/>
              </a:spcBef>
              <a:spcAft>
                <a:spcPts val="0"/>
              </a:spcAft>
              <a:buSzPts val="1400"/>
              <a:buNone/>
              <a:defRPr/>
            </a:lvl7pPr>
            <a:lvl8pPr marL="3657600" lvl="7" indent="-228600" rtl="0">
              <a:spcBef>
                <a:spcPts val="0"/>
              </a:spcBef>
              <a:spcAft>
                <a:spcPts val="0"/>
              </a:spcAft>
              <a:buSzPts val="1400"/>
              <a:buNone/>
              <a:defRPr/>
            </a:lvl8pPr>
            <a:lvl9pPr marL="4114800" lvl="8" indent="-228600" rtl="0">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 name="Google Shape;18;p4"/>
          <p:cNvSpPr txBox="1">
            <a:spLocks noGrp="1"/>
          </p:cNvSpPr>
          <p:nvPr>
            <p:ph type="body" idx="1"/>
          </p:nvPr>
        </p:nvSpPr>
        <p:spPr>
          <a:xfrm>
            <a:off x="457200" y="1200150"/>
            <a:ext cx="3994525" cy="3725680"/>
          </a:xfrm>
          <a:prstGeom prst="rect">
            <a:avLst/>
          </a:prstGeom>
          <a:noFill/>
          <a:ln>
            <a:noFill/>
          </a:ln>
        </p:spPr>
        <p:txBody>
          <a:bodyPr spcFirstLastPara="1" wrap="square" lIns="91425" tIns="91425" rIns="91425" bIns="91425" anchor="t" anchorCtr="0"/>
          <a:lstStyle>
            <a:lvl1pPr marL="457200" lvl="0" indent="-228600" rtl="0">
              <a:spcBef>
                <a:spcPts val="0"/>
              </a:spcBef>
              <a:spcAft>
                <a:spcPts val="0"/>
              </a:spcAft>
              <a:buSzPts val="1400"/>
              <a:buNone/>
              <a:defRPr/>
            </a:lvl1pPr>
            <a:lvl2pPr marL="914400" lvl="1" indent="-228600" rtl="0">
              <a:spcBef>
                <a:spcPts val="0"/>
              </a:spcBef>
              <a:spcAft>
                <a:spcPts val="0"/>
              </a:spcAft>
              <a:buSzPts val="1400"/>
              <a:buNone/>
              <a:defRPr/>
            </a:lvl2pPr>
            <a:lvl3pPr marL="1371600" lvl="2" indent="-228600" rtl="0">
              <a:spcBef>
                <a:spcPts val="0"/>
              </a:spcBef>
              <a:spcAft>
                <a:spcPts val="0"/>
              </a:spcAft>
              <a:buSzPts val="1400"/>
              <a:buNone/>
              <a:defRPr/>
            </a:lvl3pPr>
            <a:lvl4pPr marL="1828800" lvl="3" indent="-228600" rtl="0">
              <a:spcBef>
                <a:spcPts val="0"/>
              </a:spcBef>
              <a:spcAft>
                <a:spcPts val="0"/>
              </a:spcAft>
              <a:buSzPts val="1400"/>
              <a:buNone/>
              <a:defRPr/>
            </a:lvl4pPr>
            <a:lvl5pPr marL="2286000" lvl="4" indent="-228600" rtl="0">
              <a:spcBef>
                <a:spcPts val="0"/>
              </a:spcBef>
              <a:spcAft>
                <a:spcPts val="0"/>
              </a:spcAft>
              <a:buSzPts val="1400"/>
              <a:buNone/>
              <a:defRPr/>
            </a:lvl5pPr>
            <a:lvl6pPr marL="2743200" lvl="5" indent="-228600" rtl="0">
              <a:spcBef>
                <a:spcPts val="0"/>
              </a:spcBef>
              <a:spcAft>
                <a:spcPts val="0"/>
              </a:spcAft>
              <a:buSzPts val="1400"/>
              <a:buNone/>
              <a:defRPr/>
            </a:lvl6pPr>
            <a:lvl7pPr marL="3200400" lvl="6" indent="-228600" rtl="0">
              <a:spcBef>
                <a:spcPts val="0"/>
              </a:spcBef>
              <a:spcAft>
                <a:spcPts val="0"/>
              </a:spcAft>
              <a:buSzPts val="1400"/>
              <a:buNone/>
              <a:defRPr/>
            </a:lvl7pPr>
            <a:lvl8pPr marL="3657600" lvl="7" indent="-228600" rtl="0">
              <a:spcBef>
                <a:spcPts val="0"/>
              </a:spcBef>
              <a:spcAft>
                <a:spcPts val="0"/>
              </a:spcAft>
              <a:buSzPts val="1400"/>
              <a:buNone/>
              <a:defRPr/>
            </a:lvl8pPr>
            <a:lvl9pPr marL="4114800" lvl="8" indent="-228600" rtl="0">
              <a:spcBef>
                <a:spcPts val="0"/>
              </a:spcBef>
              <a:spcAft>
                <a:spcPts val="0"/>
              </a:spcAft>
              <a:buSzPts val="1400"/>
              <a:buNone/>
              <a:defRPr/>
            </a:lvl9pPr>
          </a:lstStyle>
          <a:p>
            <a:endParaRPr/>
          </a:p>
        </p:txBody>
      </p:sp>
      <p:sp>
        <p:nvSpPr>
          <p:cNvPr id="19" name="Google Shape;19;p4"/>
          <p:cNvSpPr txBox="1">
            <a:spLocks noGrp="1"/>
          </p:cNvSpPr>
          <p:nvPr>
            <p:ph type="body" idx="2"/>
          </p:nvPr>
        </p:nvSpPr>
        <p:spPr>
          <a:xfrm>
            <a:off x="4692273" y="1200150"/>
            <a:ext cx="3994525" cy="3725680"/>
          </a:xfrm>
          <a:prstGeom prst="rect">
            <a:avLst/>
          </a:prstGeom>
          <a:noFill/>
          <a:ln>
            <a:noFill/>
          </a:ln>
        </p:spPr>
        <p:txBody>
          <a:bodyPr spcFirstLastPara="1" wrap="square" lIns="91425" tIns="91425" rIns="91425" bIns="91425" anchor="t" anchorCtr="0"/>
          <a:lstStyle>
            <a:lvl1pPr marL="457200" lvl="0" indent="-228600" rtl="0">
              <a:spcBef>
                <a:spcPts val="0"/>
              </a:spcBef>
              <a:spcAft>
                <a:spcPts val="0"/>
              </a:spcAft>
              <a:buSzPts val="1400"/>
              <a:buNone/>
              <a:defRPr/>
            </a:lvl1pPr>
            <a:lvl2pPr marL="914400" lvl="1" indent="-228600" rtl="0">
              <a:spcBef>
                <a:spcPts val="0"/>
              </a:spcBef>
              <a:spcAft>
                <a:spcPts val="0"/>
              </a:spcAft>
              <a:buSzPts val="1400"/>
              <a:buNone/>
              <a:defRPr/>
            </a:lvl2pPr>
            <a:lvl3pPr marL="1371600" lvl="2" indent="-228600" rtl="0">
              <a:spcBef>
                <a:spcPts val="0"/>
              </a:spcBef>
              <a:spcAft>
                <a:spcPts val="0"/>
              </a:spcAft>
              <a:buSzPts val="1400"/>
              <a:buNone/>
              <a:defRPr/>
            </a:lvl3pPr>
            <a:lvl4pPr marL="1828800" lvl="3" indent="-228600" rtl="0">
              <a:spcBef>
                <a:spcPts val="0"/>
              </a:spcBef>
              <a:spcAft>
                <a:spcPts val="0"/>
              </a:spcAft>
              <a:buSzPts val="1400"/>
              <a:buNone/>
              <a:defRPr/>
            </a:lvl4pPr>
            <a:lvl5pPr marL="2286000" lvl="4" indent="-228600" rtl="0">
              <a:spcBef>
                <a:spcPts val="0"/>
              </a:spcBef>
              <a:spcAft>
                <a:spcPts val="0"/>
              </a:spcAft>
              <a:buSzPts val="1400"/>
              <a:buNone/>
              <a:defRPr/>
            </a:lvl5pPr>
            <a:lvl6pPr marL="2743200" lvl="5" indent="-228600" rtl="0">
              <a:spcBef>
                <a:spcPts val="0"/>
              </a:spcBef>
              <a:spcAft>
                <a:spcPts val="0"/>
              </a:spcAft>
              <a:buSzPts val="1400"/>
              <a:buNone/>
              <a:defRPr/>
            </a:lvl6pPr>
            <a:lvl7pPr marL="3200400" lvl="6" indent="-228600" rtl="0">
              <a:spcBef>
                <a:spcPts val="0"/>
              </a:spcBef>
              <a:spcAft>
                <a:spcPts val="0"/>
              </a:spcAft>
              <a:buSzPts val="1400"/>
              <a:buNone/>
              <a:defRPr/>
            </a:lvl7pPr>
            <a:lvl8pPr marL="3657600" lvl="7" indent="-228600" rtl="0">
              <a:spcBef>
                <a:spcPts val="0"/>
              </a:spcBef>
              <a:spcAft>
                <a:spcPts val="0"/>
              </a:spcAft>
              <a:buSzPts val="1400"/>
              <a:buNone/>
              <a:defRPr/>
            </a:lvl8pPr>
            <a:lvl9pPr marL="4114800" lvl="8" indent="-228600" rtl="0">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57200" y="205978"/>
            <a:ext cx="8229600" cy="85725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b" anchorCtr="0"/>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 name="Google Shape;22;p5"/>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lstStyle>
            <a:lvl1pPr marL="457200" lvl="0" indent="-228600" rtl="0">
              <a:spcBef>
                <a:spcPts val="600"/>
              </a:spcBef>
              <a:spcAft>
                <a:spcPts val="0"/>
              </a:spcAft>
              <a:buSzPts val="1400"/>
              <a:buNone/>
              <a:defRPr/>
            </a:lvl1pPr>
            <a:lvl2pPr marL="914400" lvl="1" indent="-228600" rtl="0">
              <a:spcBef>
                <a:spcPts val="480"/>
              </a:spcBef>
              <a:spcAft>
                <a:spcPts val="0"/>
              </a:spcAft>
              <a:buSzPts val="1400"/>
              <a:buNone/>
              <a:defRPr/>
            </a:lvl2pPr>
            <a:lvl3pPr marL="1371600" lvl="2" indent="-228600" rtl="0">
              <a:spcBef>
                <a:spcPts val="480"/>
              </a:spcBef>
              <a:spcAft>
                <a:spcPts val="0"/>
              </a:spcAft>
              <a:buSzPts val="1400"/>
              <a:buNone/>
              <a:defRPr/>
            </a:lvl3pPr>
            <a:lvl4pPr marL="1828800" lvl="3" indent="-228600" rtl="0">
              <a:spcBef>
                <a:spcPts val="360"/>
              </a:spcBef>
              <a:spcAft>
                <a:spcPts val="0"/>
              </a:spcAft>
              <a:buSzPts val="1400"/>
              <a:buNone/>
              <a:defRPr/>
            </a:lvl4pPr>
            <a:lvl5pPr marL="2286000" lvl="4" indent="-228600" rtl="0">
              <a:spcBef>
                <a:spcPts val="360"/>
              </a:spcBef>
              <a:spcAft>
                <a:spcPts val="0"/>
              </a:spcAft>
              <a:buSzPts val="1400"/>
              <a:buNone/>
              <a:defRPr/>
            </a:lvl5pPr>
            <a:lvl6pPr marL="2743200" lvl="5" indent="-228600" rtl="0">
              <a:spcBef>
                <a:spcPts val="360"/>
              </a:spcBef>
              <a:spcAft>
                <a:spcPts val="0"/>
              </a:spcAft>
              <a:buSzPts val="1400"/>
              <a:buNone/>
              <a:defRPr/>
            </a:lvl6pPr>
            <a:lvl7pPr marL="3200400" lvl="6" indent="-228600" rtl="0">
              <a:spcBef>
                <a:spcPts val="360"/>
              </a:spcBef>
              <a:spcAft>
                <a:spcPts val="0"/>
              </a:spcAft>
              <a:buSzPts val="1400"/>
              <a:buNone/>
              <a:defRPr/>
            </a:lvl7pPr>
            <a:lvl8pPr marL="3657600" lvl="7" indent="-228600" rtl="0">
              <a:spcBef>
                <a:spcPts val="360"/>
              </a:spcBef>
              <a:spcAft>
                <a:spcPts val="0"/>
              </a:spcAft>
              <a:buSzPts val="1400"/>
              <a:buNone/>
              <a:defRPr/>
            </a:lvl8pPr>
            <a:lvl9pPr marL="4114800" lvl="8" indent="-228600" rtl="0">
              <a:spcBef>
                <a:spcPts val="360"/>
              </a:spcBef>
              <a:spcAft>
                <a:spcPts val="0"/>
              </a:spcAft>
              <a:buSzPts val="1400"/>
              <a:buNone/>
              <a:defRPr/>
            </a:lvl9pPr>
          </a:lstStyle>
          <a:p>
            <a:endParaRPr/>
          </a:p>
        </p:txBody>
      </p:sp>
      <p:sp>
        <p:nvSpPr>
          <p:cNvPr id="23" name="Google Shape;23;p5"/>
          <p:cNvSpPr txBox="1">
            <a:spLocks noGrp="1"/>
          </p:cNvSpPr>
          <p:nvPr>
            <p:ph type="dt" idx="10"/>
          </p:nvPr>
        </p:nvSpPr>
        <p:spPr>
          <a:xfrm>
            <a:off x="457200" y="4767263"/>
            <a:ext cx="2133600" cy="273844"/>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400"/>
              <a:buFont typeface="Arial"/>
              <a:buNone/>
              <a:defRPr/>
            </a:lvl1pPr>
            <a:lvl2pPr marL="0" marR="0" lvl="1" indent="0" algn="l" rtl="0">
              <a:lnSpc>
                <a:spcPct val="100000"/>
              </a:lnSpc>
              <a:spcBef>
                <a:spcPts val="0"/>
              </a:spcBef>
              <a:spcAft>
                <a:spcPts val="0"/>
              </a:spcAft>
              <a:buClr>
                <a:srgbClr val="000000"/>
              </a:buClr>
              <a:buSzPts val="1400"/>
              <a:buFont typeface="Arial"/>
              <a:buNone/>
              <a:defRPr/>
            </a:lvl2pPr>
            <a:lvl3pPr marL="0" marR="0" lvl="2" indent="0" algn="l" rtl="0">
              <a:lnSpc>
                <a:spcPct val="100000"/>
              </a:lnSpc>
              <a:spcBef>
                <a:spcPts val="0"/>
              </a:spcBef>
              <a:spcAft>
                <a:spcPts val="0"/>
              </a:spcAft>
              <a:buClr>
                <a:srgbClr val="000000"/>
              </a:buClr>
              <a:buSzPts val="1400"/>
              <a:buFont typeface="Arial"/>
              <a:buNone/>
              <a:defRPr/>
            </a:lvl3pPr>
            <a:lvl4pPr marL="0" marR="0" lvl="3" indent="0" algn="l" rtl="0">
              <a:lnSpc>
                <a:spcPct val="100000"/>
              </a:lnSpc>
              <a:spcBef>
                <a:spcPts val="0"/>
              </a:spcBef>
              <a:spcAft>
                <a:spcPts val="0"/>
              </a:spcAft>
              <a:buClr>
                <a:srgbClr val="000000"/>
              </a:buClr>
              <a:buSzPts val="1400"/>
              <a:buFont typeface="Arial"/>
              <a:buNone/>
              <a:defRPr/>
            </a:lvl4pPr>
            <a:lvl5pPr marL="0" marR="0" lvl="4" indent="0" algn="l" rtl="0">
              <a:lnSpc>
                <a:spcPct val="100000"/>
              </a:lnSpc>
              <a:spcBef>
                <a:spcPts val="0"/>
              </a:spcBef>
              <a:spcAft>
                <a:spcPts val="0"/>
              </a:spcAft>
              <a:buClr>
                <a:srgbClr val="000000"/>
              </a:buClr>
              <a:buSzPts val="1400"/>
              <a:buFont typeface="Arial"/>
              <a:buNone/>
              <a:defRPr/>
            </a:lvl5pPr>
            <a:lvl6pPr marL="0" marR="0" lvl="5" indent="0" algn="l" rtl="0">
              <a:lnSpc>
                <a:spcPct val="100000"/>
              </a:lnSpc>
              <a:spcBef>
                <a:spcPts val="0"/>
              </a:spcBef>
              <a:spcAft>
                <a:spcPts val="0"/>
              </a:spcAft>
              <a:buClr>
                <a:srgbClr val="000000"/>
              </a:buClr>
              <a:buSzPts val="1400"/>
              <a:buFont typeface="Arial"/>
              <a:buNone/>
              <a:defRPr/>
            </a:lvl6pPr>
            <a:lvl7pPr marL="0" marR="0" lvl="6" indent="0" algn="l" rtl="0">
              <a:lnSpc>
                <a:spcPct val="100000"/>
              </a:lnSpc>
              <a:spcBef>
                <a:spcPts val="0"/>
              </a:spcBef>
              <a:spcAft>
                <a:spcPts val="0"/>
              </a:spcAft>
              <a:buClr>
                <a:srgbClr val="000000"/>
              </a:buClr>
              <a:buSzPts val="1400"/>
              <a:buFont typeface="Arial"/>
              <a:buNone/>
              <a:defRPr/>
            </a:lvl7pPr>
            <a:lvl8pPr marL="0" marR="0" lvl="7" indent="0" algn="l" rtl="0">
              <a:lnSpc>
                <a:spcPct val="100000"/>
              </a:lnSpc>
              <a:spcBef>
                <a:spcPts val="0"/>
              </a:spcBef>
              <a:spcAft>
                <a:spcPts val="0"/>
              </a:spcAft>
              <a:buClr>
                <a:srgbClr val="000000"/>
              </a:buClr>
              <a:buSzPts val="1400"/>
              <a:buFont typeface="Arial"/>
              <a:buNone/>
              <a:defRPr/>
            </a:lvl8pPr>
            <a:lvl9pPr marL="0" marR="0" lvl="8" indent="0" algn="l" rtl="0">
              <a:lnSpc>
                <a:spcPct val="100000"/>
              </a:lnSpc>
              <a:spcBef>
                <a:spcPts val="0"/>
              </a:spcBef>
              <a:spcAft>
                <a:spcPts val="0"/>
              </a:spcAft>
              <a:buClr>
                <a:srgbClr val="000000"/>
              </a:buClr>
              <a:buSzPts val="1400"/>
              <a:buFont typeface="Arial"/>
              <a:buNone/>
              <a:defRPr/>
            </a:lvl9pPr>
          </a:lstStyle>
          <a:p>
            <a:endParaRPr/>
          </a:p>
        </p:txBody>
      </p:sp>
      <p:sp>
        <p:nvSpPr>
          <p:cNvPr id="24" name="Google Shape;24;p5"/>
          <p:cNvSpPr txBox="1">
            <a:spLocks noGrp="1"/>
          </p:cNvSpPr>
          <p:nvPr>
            <p:ph type="ftr" idx="11"/>
          </p:nvPr>
        </p:nvSpPr>
        <p:spPr>
          <a:xfrm>
            <a:off x="3124200" y="4767263"/>
            <a:ext cx="2895600" cy="273844"/>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400"/>
              <a:buFont typeface="Arial"/>
              <a:buNone/>
              <a:defRPr/>
            </a:lvl1pPr>
            <a:lvl2pPr marL="0" marR="0" lvl="1" indent="0" algn="l" rtl="0">
              <a:lnSpc>
                <a:spcPct val="100000"/>
              </a:lnSpc>
              <a:spcBef>
                <a:spcPts val="0"/>
              </a:spcBef>
              <a:spcAft>
                <a:spcPts val="0"/>
              </a:spcAft>
              <a:buClr>
                <a:srgbClr val="000000"/>
              </a:buClr>
              <a:buSzPts val="1400"/>
              <a:buFont typeface="Arial"/>
              <a:buNone/>
              <a:defRPr/>
            </a:lvl2pPr>
            <a:lvl3pPr marL="0" marR="0" lvl="2" indent="0" algn="l" rtl="0">
              <a:lnSpc>
                <a:spcPct val="100000"/>
              </a:lnSpc>
              <a:spcBef>
                <a:spcPts val="0"/>
              </a:spcBef>
              <a:spcAft>
                <a:spcPts val="0"/>
              </a:spcAft>
              <a:buClr>
                <a:srgbClr val="000000"/>
              </a:buClr>
              <a:buSzPts val="1400"/>
              <a:buFont typeface="Arial"/>
              <a:buNone/>
              <a:defRPr/>
            </a:lvl3pPr>
            <a:lvl4pPr marL="0" marR="0" lvl="3" indent="0" algn="l" rtl="0">
              <a:lnSpc>
                <a:spcPct val="100000"/>
              </a:lnSpc>
              <a:spcBef>
                <a:spcPts val="0"/>
              </a:spcBef>
              <a:spcAft>
                <a:spcPts val="0"/>
              </a:spcAft>
              <a:buClr>
                <a:srgbClr val="000000"/>
              </a:buClr>
              <a:buSzPts val="1400"/>
              <a:buFont typeface="Arial"/>
              <a:buNone/>
              <a:defRPr/>
            </a:lvl4pPr>
            <a:lvl5pPr marL="0" marR="0" lvl="4" indent="0" algn="l" rtl="0">
              <a:lnSpc>
                <a:spcPct val="100000"/>
              </a:lnSpc>
              <a:spcBef>
                <a:spcPts val="0"/>
              </a:spcBef>
              <a:spcAft>
                <a:spcPts val="0"/>
              </a:spcAft>
              <a:buClr>
                <a:srgbClr val="000000"/>
              </a:buClr>
              <a:buSzPts val="1400"/>
              <a:buFont typeface="Arial"/>
              <a:buNone/>
              <a:defRPr/>
            </a:lvl5pPr>
            <a:lvl6pPr marL="0" marR="0" lvl="5" indent="0" algn="l" rtl="0">
              <a:lnSpc>
                <a:spcPct val="100000"/>
              </a:lnSpc>
              <a:spcBef>
                <a:spcPts val="0"/>
              </a:spcBef>
              <a:spcAft>
                <a:spcPts val="0"/>
              </a:spcAft>
              <a:buClr>
                <a:srgbClr val="000000"/>
              </a:buClr>
              <a:buSzPts val="1400"/>
              <a:buFont typeface="Arial"/>
              <a:buNone/>
              <a:defRPr/>
            </a:lvl6pPr>
            <a:lvl7pPr marL="0" marR="0" lvl="6" indent="0" algn="l" rtl="0">
              <a:lnSpc>
                <a:spcPct val="100000"/>
              </a:lnSpc>
              <a:spcBef>
                <a:spcPts val="0"/>
              </a:spcBef>
              <a:spcAft>
                <a:spcPts val="0"/>
              </a:spcAft>
              <a:buClr>
                <a:srgbClr val="000000"/>
              </a:buClr>
              <a:buSzPts val="1400"/>
              <a:buFont typeface="Arial"/>
              <a:buNone/>
              <a:defRPr/>
            </a:lvl7pPr>
            <a:lvl8pPr marL="0" marR="0" lvl="7" indent="0" algn="l" rtl="0">
              <a:lnSpc>
                <a:spcPct val="100000"/>
              </a:lnSpc>
              <a:spcBef>
                <a:spcPts val="0"/>
              </a:spcBef>
              <a:spcAft>
                <a:spcPts val="0"/>
              </a:spcAft>
              <a:buClr>
                <a:srgbClr val="000000"/>
              </a:buClr>
              <a:buSzPts val="1400"/>
              <a:buFont typeface="Arial"/>
              <a:buNone/>
              <a:defRPr/>
            </a:lvl8pPr>
            <a:lvl9pPr marL="0" marR="0" lvl="8" indent="0" algn="l" rtl="0">
              <a:lnSpc>
                <a:spcPct val="100000"/>
              </a:lnSpc>
              <a:spcBef>
                <a:spcPts val="0"/>
              </a:spcBef>
              <a:spcAft>
                <a:spcPts val="0"/>
              </a:spcAft>
              <a:buClr>
                <a:srgbClr val="000000"/>
              </a:buClr>
              <a:buSzPts val="1400"/>
              <a:buFont typeface="Arial"/>
              <a:buNone/>
              <a:defRPr/>
            </a:lvl9pPr>
          </a:lstStyle>
          <a:p>
            <a:endParaRPr/>
          </a:p>
        </p:txBody>
      </p:sp>
      <p:sp>
        <p:nvSpPr>
          <p:cNvPr id="25" name="Google Shape;25;p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6"/>
        <p:cNvGrpSpPr/>
        <p:nvPr/>
      </p:nvGrpSpPr>
      <p:grpSpPr>
        <a:xfrm>
          <a:off x="0" y="0"/>
          <a:ext cx="0" cy="0"/>
          <a:chOff x="0" y="0"/>
          <a:chExt cx="0" cy="0"/>
        </a:xfrm>
      </p:grpSpPr>
      <p:sp>
        <p:nvSpPr>
          <p:cNvPr id="27" name="Google Shape;27;p6"/>
          <p:cNvSpPr txBox="1">
            <a:spLocks noGrp="1"/>
          </p:cNvSpPr>
          <p:nvPr>
            <p:ph type="body" idx="1"/>
          </p:nvPr>
        </p:nvSpPr>
        <p:spPr>
          <a:xfrm>
            <a:off x="457200" y="4406309"/>
            <a:ext cx="8229600" cy="519520"/>
          </a:xfrm>
          <a:prstGeom prst="rect">
            <a:avLst/>
          </a:prstGeom>
          <a:noFill/>
          <a:ln>
            <a:noFill/>
          </a:ln>
        </p:spPr>
        <p:txBody>
          <a:bodyPr spcFirstLastPara="1" wrap="square" lIns="91425" tIns="91425" rIns="91425" bIns="91425" anchor="t" anchorCtr="0"/>
          <a:lstStyle>
            <a:lvl1pPr marL="457200" lvl="0" indent="-228600" algn="ctr" rtl="0">
              <a:spcBef>
                <a:spcPts val="360"/>
              </a:spcBef>
              <a:spcAft>
                <a:spcPts val="0"/>
              </a:spcAft>
              <a:buSzPts val="1400"/>
              <a:buFont typeface="Trebuchet MS"/>
              <a:buNone/>
              <a:defRPr/>
            </a:lvl1pPr>
            <a:lvl2pPr marL="914400" lvl="1" indent="-228600" rtl="0">
              <a:spcBef>
                <a:spcPts val="480"/>
              </a:spcBef>
              <a:spcAft>
                <a:spcPts val="0"/>
              </a:spcAft>
              <a:buSzPts val="1400"/>
              <a:buNone/>
              <a:defRPr/>
            </a:lvl2pPr>
            <a:lvl3pPr marL="1371600" lvl="2" indent="-228600" rtl="0">
              <a:spcBef>
                <a:spcPts val="480"/>
              </a:spcBef>
              <a:spcAft>
                <a:spcPts val="0"/>
              </a:spcAft>
              <a:buSzPts val="1400"/>
              <a:buNone/>
              <a:defRPr/>
            </a:lvl3pPr>
            <a:lvl4pPr marL="1828800" lvl="3" indent="-228600" rtl="0">
              <a:spcBef>
                <a:spcPts val="360"/>
              </a:spcBef>
              <a:spcAft>
                <a:spcPts val="0"/>
              </a:spcAft>
              <a:buSzPts val="1400"/>
              <a:buNone/>
              <a:defRPr/>
            </a:lvl4pPr>
            <a:lvl5pPr marL="2286000" lvl="4" indent="-228600" rtl="0">
              <a:spcBef>
                <a:spcPts val="360"/>
              </a:spcBef>
              <a:spcAft>
                <a:spcPts val="0"/>
              </a:spcAft>
              <a:buSzPts val="1400"/>
              <a:buNone/>
              <a:defRPr/>
            </a:lvl5pPr>
            <a:lvl6pPr marL="2743200" lvl="5" indent="-228600" rtl="0">
              <a:spcBef>
                <a:spcPts val="360"/>
              </a:spcBef>
              <a:spcAft>
                <a:spcPts val="0"/>
              </a:spcAft>
              <a:buSzPts val="1400"/>
              <a:buNone/>
              <a:defRPr/>
            </a:lvl6pPr>
            <a:lvl7pPr marL="3200400" lvl="6" indent="-228600" rtl="0">
              <a:spcBef>
                <a:spcPts val="360"/>
              </a:spcBef>
              <a:spcAft>
                <a:spcPts val="0"/>
              </a:spcAft>
              <a:buSzPts val="1400"/>
              <a:buNone/>
              <a:defRPr/>
            </a:lvl7pPr>
            <a:lvl8pPr marL="3657600" lvl="7" indent="-228600" rtl="0">
              <a:spcBef>
                <a:spcPts val="360"/>
              </a:spcBef>
              <a:spcAft>
                <a:spcPts val="0"/>
              </a:spcAft>
              <a:buSzPts val="1400"/>
              <a:buNone/>
              <a:defRPr/>
            </a:lvl8pPr>
            <a:lvl9pPr marL="4114800" lvl="8" indent="-228600" rtl="0">
              <a:spcBef>
                <a:spcPts val="36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dk1"/>
              </a:buClr>
              <a:buSzPts val="1400"/>
              <a:buFont typeface="Trebuchet MS"/>
              <a:buNone/>
              <a:defRPr/>
            </a:lvl1pPr>
            <a:lvl2pPr marL="0" marR="0" lvl="1" indent="0" algn="l" rtl="0">
              <a:lnSpc>
                <a:spcPct val="100000"/>
              </a:lnSpc>
              <a:spcBef>
                <a:spcPts val="0"/>
              </a:spcBef>
              <a:spcAft>
                <a:spcPts val="0"/>
              </a:spcAft>
              <a:buClr>
                <a:schemeClr val="dk1"/>
              </a:buClr>
              <a:buSzPts val="1400"/>
              <a:buFont typeface="Trebuchet MS"/>
              <a:buNone/>
              <a:defRPr/>
            </a:lvl2pPr>
            <a:lvl3pPr marL="0" marR="0" lvl="2" indent="0" algn="l" rtl="0">
              <a:spcBef>
                <a:spcPts val="0"/>
              </a:spcBef>
              <a:spcAft>
                <a:spcPts val="0"/>
              </a:spcAft>
              <a:buClr>
                <a:schemeClr val="dk1"/>
              </a:buClr>
              <a:buSzPts val="1400"/>
              <a:buFont typeface="Trebuchet MS"/>
              <a:buNone/>
              <a:defRPr/>
            </a:lvl3pPr>
            <a:lvl4pPr marL="0" marR="0" lvl="3" indent="0" algn="l" rtl="0">
              <a:spcBef>
                <a:spcPts val="0"/>
              </a:spcBef>
              <a:spcAft>
                <a:spcPts val="0"/>
              </a:spcAft>
              <a:buClr>
                <a:schemeClr val="dk1"/>
              </a:buClr>
              <a:buSzPts val="1400"/>
              <a:buFont typeface="Trebuchet MS"/>
              <a:buNone/>
              <a:defRPr/>
            </a:lvl4pPr>
            <a:lvl5pPr marL="0" marR="0" lvl="4" indent="0" algn="l" rtl="0">
              <a:spcBef>
                <a:spcPts val="0"/>
              </a:spcBef>
              <a:spcAft>
                <a:spcPts val="0"/>
              </a:spcAft>
              <a:buClr>
                <a:schemeClr val="dk1"/>
              </a:buClr>
              <a:buSzPts val="1400"/>
              <a:buFont typeface="Trebuchet MS"/>
              <a:buNone/>
              <a:defRPr/>
            </a:lvl5pPr>
            <a:lvl6pPr marL="0" marR="0" lvl="5" indent="0" algn="l" rtl="0">
              <a:spcBef>
                <a:spcPts val="0"/>
              </a:spcBef>
              <a:spcAft>
                <a:spcPts val="0"/>
              </a:spcAft>
              <a:buClr>
                <a:schemeClr val="dk1"/>
              </a:buClr>
              <a:buSzPts val="1400"/>
              <a:buFont typeface="Trebuchet MS"/>
              <a:buNone/>
              <a:defRPr/>
            </a:lvl6pPr>
            <a:lvl7pPr marL="0" marR="0" lvl="6" indent="0" algn="l" rtl="0">
              <a:spcBef>
                <a:spcPts val="0"/>
              </a:spcBef>
              <a:spcAft>
                <a:spcPts val="0"/>
              </a:spcAft>
              <a:buClr>
                <a:schemeClr val="dk1"/>
              </a:buClr>
              <a:buSzPts val="1400"/>
              <a:buFont typeface="Trebuchet MS"/>
              <a:buNone/>
              <a:defRPr/>
            </a:lvl7pPr>
            <a:lvl8pPr marL="0" marR="0" lvl="7" indent="0" algn="l" rtl="0">
              <a:spcBef>
                <a:spcPts val="0"/>
              </a:spcBef>
              <a:spcAft>
                <a:spcPts val="0"/>
              </a:spcAft>
              <a:buClr>
                <a:schemeClr val="dk1"/>
              </a:buClr>
              <a:buSzPts val="1400"/>
              <a:buFont typeface="Trebuchet MS"/>
              <a:buNone/>
              <a:defRPr/>
            </a:lvl8pPr>
            <a:lvl9pPr marL="0" marR="0" lvl="8" indent="0" algn="l" rtl="0">
              <a:spcBef>
                <a:spcPts val="0"/>
              </a:spcBef>
              <a:spcAft>
                <a:spcPts val="0"/>
              </a:spcAft>
              <a:buClr>
                <a:schemeClr val="dk1"/>
              </a:buClr>
              <a:buSzPts val="1400"/>
              <a:buFont typeface="Trebuchet MS"/>
              <a:buNone/>
              <a:defRPr/>
            </a:lvl9pPr>
          </a:lstStyle>
          <a:p>
            <a:endParaRPr/>
          </a:p>
        </p:txBody>
      </p:sp>
      <p:sp>
        <p:nvSpPr>
          <p:cNvPr id="7" name="Google Shape;7;p1"/>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600"/>
              </a:spcBef>
              <a:spcAft>
                <a:spcPts val="0"/>
              </a:spcAft>
              <a:buClr>
                <a:schemeClr val="dk1"/>
              </a:buClr>
              <a:buSzPts val="1400"/>
              <a:buFont typeface="Trebuchet MS"/>
              <a:buNone/>
              <a:defRPr/>
            </a:lvl1pPr>
            <a:lvl2pPr marL="914400" marR="0" lvl="1" indent="-228600" algn="l" rtl="0">
              <a:lnSpc>
                <a:spcPct val="100000"/>
              </a:lnSpc>
              <a:spcBef>
                <a:spcPts val="480"/>
              </a:spcBef>
              <a:spcAft>
                <a:spcPts val="0"/>
              </a:spcAft>
              <a:buClr>
                <a:schemeClr val="dk1"/>
              </a:buClr>
              <a:buSzPts val="1400"/>
              <a:buFont typeface="Trebuchet MS"/>
              <a:buNone/>
              <a:defRPr/>
            </a:lvl2pPr>
            <a:lvl3pPr marL="1371600" marR="0" lvl="2" indent="-228600" algn="l" rtl="0">
              <a:lnSpc>
                <a:spcPct val="100000"/>
              </a:lnSpc>
              <a:spcBef>
                <a:spcPts val="480"/>
              </a:spcBef>
              <a:spcAft>
                <a:spcPts val="0"/>
              </a:spcAft>
              <a:buClr>
                <a:schemeClr val="dk1"/>
              </a:buClr>
              <a:buSzPts val="1400"/>
              <a:buFont typeface="Trebuchet MS"/>
              <a:buNone/>
              <a:defRPr/>
            </a:lvl3pPr>
            <a:lvl4pPr marL="1828800" marR="0" lvl="3" indent="-228600" algn="l" rtl="0">
              <a:lnSpc>
                <a:spcPct val="100000"/>
              </a:lnSpc>
              <a:spcBef>
                <a:spcPts val="360"/>
              </a:spcBef>
              <a:spcAft>
                <a:spcPts val="0"/>
              </a:spcAft>
              <a:buClr>
                <a:schemeClr val="dk1"/>
              </a:buClr>
              <a:buSzPts val="1400"/>
              <a:buFont typeface="Trebuchet MS"/>
              <a:buNone/>
              <a:defRPr/>
            </a:lvl4pPr>
            <a:lvl5pPr marL="2286000" marR="0" lvl="4" indent="-228600" algn="l" rtl="0">
              <a:lnSpc>
                <a:spcPct val="100000"/>
              </a:lnSpc>
              <a:spcBef>
                <a:spcPts val="360"/>
              </a:spcBef>
              <a:spcAft>
                <a:spcPts val="0"/>
              </a:spcAft>
              <a:buClr>
                <a:schemeClr val="dk1"/>
              </a:buClr>
              <a:buSzPts val="1400"/>
              <a:buFont typeface="Trebuchet MS"/>
              <a:buNone/>
              <a:defRPr/>
            </a:lvl5pPr>
            <a:lvl6pPr marL="2743200" marR="0" lvl="5" indent="-228600" algn="l" rtl="0">
              <a:lnSpc>
                <a:spcPct val="100000"/>
              </a:lnSpc>
              <a:spcBef>
                <a:spcPts val="360"/>
              </a:spcBef>
              <a:spcAft>
                <a:spcPts val="0"/>
              </a:spcAft>
              <a:buClr>
                <a:schemeClr val="dk1"/>
              </a:buClr>
              <a:buSzPts val="1400"/>
              <a:buFont typeface="Trebuchet MS"/>
              <a:buNone/>
              <a:defRPr/>
            </a:lvl6pPr>
            <a:lvl7pPr marL="3200400" marR="0" lvl="6" indent="-228600" algn="l" rtl="0">
              <a:lnSpc>
                <a:spcPct val="100000"/>
              </a:lnSpc>
              <a:spcBef>
                <a:spcPts val="360"/>
              </a:spcBef>
              <a:spcAft>
                <a:spcPts val="0"/>
              </a:spcAft>
              <a:buClr>
                <a:schemeClr val="dk1"/>
              </a:buClr>
              <a:buSzPts val="1400"/>
              <a:buFont typeface="Trebuchet MS"/>
              <a:buNone/>
              <a:defRPr/>
            </a:lvl7pPr>
            <a:lvl8pPr marL="3657600" marR="0" lvl="7" indent="-228600" algn="l" rtl="0">
              <a:lnSpc>
                <a:spcPct val="100000"/>
              </a:lnSpc>
              <a:spcBef>
                <a:spcPts val="360"/>
              </a:spcBef>
              <a:spcAft>
                <a:spcPts val="0"/>
              </a:spcAft>
              <a:buClr>
                <a:schemeClr val="dk1"/>
              </a:buClr>
              <a:buSzPts val="1400"/>
              <a:buFont typeface="Trebuchet MS"/>
              <a:buNone/>
              <a:defRPr/>
            </a:lvl8pPr>
            <a:lvl9pPr marL="4114800" marR="0" lvl="8" indent="-228600" algn="l" rtl="0">
              <a:lnSpc>
                <a:spcPct val="100000"/>
              </a:lnSpc>
              <a:spcBef>
                <a:spcPts val="360"/>
              </a:spcBef>
              <a:spcAft>
                <a:spcPts val="0"/>
              </a:spcAft>
              <a:buClr>
                <a:schemeClr val="dk1"/>
              </a:buClr>
              <a:buSzPts val="1400"/>
              <a:buFont typeface="Trebuchet MS"/>
              <a:buNone/>
              <a:defRPr/>
            </a:lvl9pPr>
          </a:lstStyle>
          <a:p>
            <a:endParaRPr/>
          </a:p>
        </p:txBody>
      </p:sp>
      <p:sp>
        <p:nvSpPr>
          <p:cNvPr id="8" name="Google Shape;8;p1"/>
          <p:cNvSpPr/>
          <p:nvPr/>
        </p:nvSpPr>
        <p:spPr>
          <a:xfrm>
            <a:off x="9124900" y="-2575"/>
            <a:ext cx="95400" cy="5143499"/>
          </a:xfrm>
          <a:prstGeom prst="rect">
            <a:avLst/>
          </a:prstGeom>
          <a:solidFill>
            <a:srgbClr val="FF9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9" name="Google Shape;9;p1"/>
          <p:cNvSpPr/>
          <p:nvPr/>
        </p:nvSpPr>
        <p:spPr>
          <a:xfrm>
            <a:off x="9029500" y="0"/>
            <a:ext cx="95400" cy="5143499"/>
          </a:xfrm>
          <a:prstGeom prst="rect">
            <a:avLst/>
          </a:pr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9.png"/></Relationships>
</file>

<file path=ppt/slides/_rels/slide5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28800" y="2400300"/>
            <a:ext cx="5543550" cy="1714500"/>
          </a:xfrm>
        </p:spPr>
        <p:txBody>
          <a:bodyPr>
            <a:normAutofit/>
          </a:bodyPr>
          <a:lstStyle/>
          <a:p>
            <a:r>
              <a:rPr lang="en-US" sz="2000" b="1" dirty="0">
                <a:solidFill>
                  <a:schemeClr val="tx1"/>
                </a:solidFill>
                <a:latin typeface="Times New Roman" pitchFamily="18" charset="0"/>
                <a:cs typeface="Times New Roman" pitchFamily="18" charset="0"/>
              </a:rPr>
              <a:t>Lecture # 7</a:t>
            </a:r>
            <a:r>
              <a:rPr lang="en-US" sz="2000" b="1" dirty="0" smtClean="0">
                <a:solidFill>
                  <a:schemeClr val="tx1"/>
                </a:solidFill>
                <a:latin typeface="Times New Roman" pitchFamily="18" charset="0"/>
                <a:cs typeface="Times New Roman" pitchFamily="18" charset="0"/>
              </a:rPr>
              <a:t>: Bitcoin </a:t>
            </a:r>
            <a:r>
              <a:rPr lang="en-US" sz="2000" b="1" smtClean="0">
                <a:solidFill>
                  <a:schemeClr val="tx1"/>
                </a:solidFill>
                <a:latin typeface="Times New Roman" pitchFamily="18" charset="0"/>
                <a:cs typeface="Times New Roman" pitchFamily="18" charset="0"/>
              </a:rPr>
              <a:t>and </a:t>
            </a:r>
            <a:r>
              <a:rPr lang="en-US" sz="2000" b="1" smtClean="0">
                <a:solidFill>
                  <a:schemeClr val="tx1"/>
                </a:solidFill>
                <a:latin typeface="Times New Roman" pitchFamily="18" charset="0"/>
                <a:cs typeface="Times New Roman" pitchFamily="18" charset="0"/>
              </a:rPr>
              <a:t>Anonymity</a:t>
            </a:r>
            <a:endParaRPr lang="en-US" sz="2000" b="1" dirty="0">
              <a:solidFill>
                <a:schemeClr val="tx1"/>
              </a:solidFill>
              <a:latin typeface="Times New Roman" pitchFamily="18" charset="0"/>
              <a:cs typeface="Times New Roman" pitchFamily="18" charset="0"/>
            </a:endParaRPr>
          </a:p>
        </p:txBody>
      </p:sp>
      <p:sp>
        <p:nvSpPr>
          <p:cNvPr id="2" name="Title 1"/>
          <p:cNvSpPr>
            <a:spLocks noGrp="1"/>
          </p:cNvSpPr>
          <p:nvPr>
            <p:ph type="ctrTitle"/>
          </p:nvPr>
        </p:nvSpPr>
        <p:spPr>
          <a:xfrm>
            <a:off x="1485900" y="1200150"/>
            <a:ext cx="6172200" cy="1102519"/>
          </a:xfrm>
        </p:spPr>
        <p:txBody>
          <a:bodyPr/>
          <a:lstStyle/>
          <a:p>
            <a:r>
              <a:rPr lang="en-US" sz="2800" dirty="0" smtClean="0">
                <a:latin typeface="Times New Roman" pitchFamily="18" charset="0"/>
                <a:cs typeface="Times New Roman" pitchFamily="18" charset="0"/>
              </a:rPr>
              <a:t>CS-482: Introduction to </a:t>
            </a:r>
            <a:r>
              <a:rPr lang="en-US" sz="2800" smtClean="0">
                <a:latin typeface="Times New Roman" pitchFamily="18" charset="0"/>
                <a:cs typeface="Times New Roman" pitchFamily="18" charset="0"/>
              </a:rPr>
              <a:t>Blockchain</a:t>
            </a:r>
            <a:r>
              <a:rPr lang="en-US" sz="2800" dirty="0" smtClean="0">
                <a:latin typeface="Times New Roman" pitchFamily="18" charset="0"/>
                <a:cs typeface="Times New Roman" pitchFamily="18" charset="0"/>
              </a:rPr>
              <a:t> and </a:t>
            </a:r>
            <a:r>
              <a:rPr lang="en-US" sz="2800" dirty="0" err="1" smtClean="0">
                <a:latin typeface="Times New Roman" pitchFamily="18" charset="0"/>
                <a:cs typeface="Times New Roman" pitchFamily="18" charset="0"/>
              </a:rPr>
              <a:t>CryptoCurrency</a:t>
            </a:r>
            <a:endParaRPr lang="en-US" sz="2800" dirty="0"/>
          </a:p>
        </p:txBody>
      </p:sp>
      <p:sp>
        <p:nvSpPr>
          <p:cNvPr id="5" name="Footer Placeholder 4"/>
          <p:cNvSpPr>
            <a:spLocks noGrp="1"/>
          </p:cNvSpPr>
          <p:nvPr>
            <p:ph type="ftr" sz="quarter" idx="4294967295"/>
          </p:nvPr>
        </p:nvSpPr>
        <p:spPr>
          <a:xfrm>
            <a:off x="523982" y="4755008"/>
            <a:ext cx="2971800" cy="342900"/>
          </a:xfrm>
          <a:prstGeom prst="rect">
            <a:avLst/>
          </a:prstGeom>
        </p:spPr>
        <p:txBody>
          <a:bodyPr/>
          <a:lstStyle/>
          <a:p>
            <a:r>
              <a:rPr lang="en-US" dirty="0" smtClean="0"/>
              <a:t>FAST-NUCES</a:t>
            </a:r>
            <a:endParaRPr lang="en-US" dirty="0"/>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190072" y="155396"/>
            <a:ext cx="873456" cy="914400"/>
          </a:xfrm>
          <a:prstGeom prst="rect">
            <a:avLst/>
          </a:prstGeom>
          <a:noFill/>
          <a:ln w="9525">
            <a:noFill/>
            <a:miter lim="800000"/>
            <a:headEnd/>
            <a:tailEnd/>
          </a:ln>
        </p:spPr>
      </p:pic>
      <p:pic>
        <p:nvPicPr>
          <p:cNvPr id="9" name="Picture 8" descr="http://study.result.pk/wp-content/uploads/2011/07/National-University-of-Computer-and-Emerging-Sciences-NUCES-300x300.png"/>
          <p:cNvPicPr/>
          <p:nvPr/>
        </p:nvPicPr>
        <p:blipFill>
          <a:blip r:embed="rId4" cstate="print"/>
          <a:srcRect/>
          <a:stretch>
            <a:fillRect/>
          </a:stretch>
        </p:blipFill>
        <p:spPr bwMode="auto">
          <a:xfrm>
            <a:off x="10519" y="4755008"/>
            <a:ext cx="359106" cy="285750"/>
          </a:xfrm>
          <a:prstGeom prst="rect">
            <a:avLst/>
          </a:prstGeom>
          <a:noFill/>
          <a:ln w="9525">
            <a:noFill/>
            <a:miter lim="800000"/>
            <a:headEnd/>
            <a:tailEnd/>
          </a:ln>
        </p:spPr>
      </p:pic>
    </p:spTree>
    <p:extLst>
      <p:ext uri="{BB962C8B-B14F-4D97-AF65-F5344CB8AC3E}">
        <p14:creationId xmlns:p14="http://schemas.microsoft.com/office/powerpoint/2010/main" val="1511453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a:buNone/>
            </a:pPr>
            <a:r>
              <a:rPr lang="en" sz="3600" b="1" i="0" u="none" strike="noStrike" cap="none">
                <a:solidFill>
                  <a:schemeClr val="dk1"/>
                </a:solidFill>
                <a:latin typeface="Trebuchet MS"/>
                <a:ea typeface="Trebuchet MS"/>
                <a:cs typeface="Trebuchet MS"/>
                <a:sym typeface="Trebuchet MS"/>
              </a:rPr>
              <a:t>Quantifying anonymity</a:t>
            </a:r>
            <a:endParaRPr sz="3600" b="1" i="0" u="none" strike="noStrike" cap="none">
              <a:solidFill>
                <a:schemeClr val="dk1"/>
              </a:solidFill>
              <a:latin typeface="Trebuchet MS"/>
              <a:ea typeface="Trebuchet MS"/>
              <a:cs typeface="Trebuchet MS"/>
              <a:sym typeface="Trebuchet MS"/>
            </a:endParaRPr>
          </a:p>
        </p:txBody>
      </p:sp>
      <p:sp>
        <p:nvSpPr>
          <p:cNvPr id="89" name="Google Shape;89;p17"/>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A3A3A3"/>
              </a:buClr>
              <a:buFont typeface="Trebuchet MS"/>
              <a:buNone/>
            </a:pPr>
            <a:r>
              <a:rPr lang="en" sz="2400" b="0" i="0" u="none" strike="noStrike" cap="none">
                <a:solidFill>
                  <a:schemeClr val="dk1"/>
                </a:solidFill>
                <a:latin typeface="Trebuchet MS"/>
                <a:ea typeface="Trebuchet MS"/>
                <a:cs typeface="Trebuchet MS"/>
                <a:sym typeface="Trebuchet MS"/>
              </a:rPr>
              <a:t>Complete unlinkability (among </a:t>
            </a:r>
            <a:r>
              <a:rPr lang="en" sz="2400" b="0" i="0" u="sng" strike="noStrike" cap="none">
                <a:solidFill>
                  <a:schemeClr val="dk1"/>
                </a:solidFill>
                <a:latin typeface="Trebuchet MS"/>
                <a:ea typeface="Trebuchet MS"/>
                <a:cs typeface="Trebuchet MS"/>
                <a:sym typeface="Trebuchet MS"/>
              </a:rPr>
              <a:t>all</a:t>
            </a:r>
            <a:r>
              <a:rPr lang="en" sz="2400" b="0" i="0" u="none" strike="noStrike" cap="none">
                <a:solidFill>
                  <a:schemeClr val="dk1"/>
                </a:solidFill>
                <a:latin typeface="Trebuchet MS"/>
                <a:ea typeface="Trebuchet MS"/>
                <a:cs typeface="Trebuchet MS"/>
                <a:sym typeface="Trebuchet MS"/>
              </a:rPr>
              <a:t> addresses/transactions) is hard</a:t>
            </a:r>
            <a:endParaRPr/>
          </a:p>
          <a:p>
            <a:pPr marL="0" marR="0" lvl="0" indent="0" algn="l" rtl="0">
              <a:lnSpc>
                <a:spcPct val="100000"/>
              </a:lnSpc>
              <a:spcBef>
                <a:spcPts val="0"/>
              </a:spcBef>
              <a:spcAft>
                <a:spcPts val="0"/>
              </a:spcAft>
              <a:buClr>
                <a:srgbClr val="A3A3A3"/>
              </a:buClr>
              <a:buFont typeface="Trebuchet MS"/>
              <a:buNone/>
            </a:pPr>
            <a:endParaRPr sz="24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A3A3A3"/>
              </a:buClr>
              <a:buFont typeface="Trebuchet MS"/>
              <a:buNone/>
            </a:pPr>
            <a:r>
              <a:rPr lang="en" sz="2400" b="0" i="0" u="sng" strike="noStrike" cap="none">
                <a:solidFill>
                  <a:schemeClr val="dk1"/>
                </a:solidFill>
                <a:latin typeface="Trebuchet MS"/>
                <a:ea typeface="Trebuchet MS"/>
                <a:cs typeface="Trebuchet MS"/>
                <a:sym typeface="Trebuchet MS"/>
              </a:rPr>
              <a:t>Anonymity set</a:t>
            </a:r>
            <a:r>
              <a:rPr lang="en" sz="2400" b="0" i="0" u="none" strike="noStrike" cap="none">
                <a:solidFill>
                  <a:schemeClr val="dk1"/>
                </a:solidFill>
                <a:latin typeface="Trebuchet MS"/>
                <a:ea typeface="Trebuchet MS"/>
                <a:cs typeface="Trebuchet MS"/>
                <a:sym typeface="Trebuchet MS"/>
              </a:rPr>
              <a:t>: the crowd that one attempts to blend into</a:t>
            </a:r>
            <a:endParaRPr/>
          </a:p>
          <a:p>
            <a:pPr marL="0" marR="0" lvl="0" indent="0" algn="l" rtl="0">
              <a:lnSpc>
                <a:spcPct val="100000"/>
              </a:lnSpc>
              <a:spcBef>
                <a:spcPts val="0"/>
              </a:spcBef>
              <a:spcAft>
                <a:spcPts val="0"/>
              </a:spcAft>
              <a:buClr>
                <a:srgbClr val="A3A3A3"/>
              </a:buClr>
              <a:buFont typeface="Trebuchet MS"/>
              <a:buNone/>
            </a:pPr>
            <a:endParaRPr sz="24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A3A3A3"/>
              </a:buClr>
              <a:buFont typeface="Trebuchet MS"/>
              <a:buNone/>
            </a:pPr>
            <a:r>
              <a:rPr lang="en" sz="2400" b="0" i="0" u="none" strike="noStrike" cap="none">
                <a:solidFill>
                  <a:schemeClr val="dk1"/>
                </a:solidFill>
                <a:latin typeface="Trebuchet MS"/>
                <a:ea typeface="Trebuchet MS"/>
                <a:cs typeface="Trebuchet MS"/>
                <a:sym typeface="Trebuchet MS"/>
              </a:rPr>
              <a:t>To calculate anonymity set:</a:t>
            </a:r>
            <a:endParaRPr/>
          </a:p>
          <a:p>
            <a:pPr marL="457200" marR="0" lvl="0" indent="-457200" algn="l" rtl="0">
              <a:lnSpc>
                <a:spcPct val="100000"/>
              </a:lnSpc>
              <a:spcBef>
                <a:spcPts val="0"/>
              </a:spcBef>
              <a:spcAft>
                <a:spcPts val="0"/>
              </a:spcAft>
              <a:buClr>
                <a:srgbClr val="A3A3A3"/>
              </a:buClr>
              <a:buSzPts val="2400"/>
              <a:buFont typeface="Arial"/>
              <a:buChar char="•"/>
            </a:pPr>
            <a:r>
              <a:rPr lang="en" sz="2400" b="0" i="0" u="none" strike="noStrike" cap="none">
                <a:solidFill>
                  <a:schemeClr val="dk1"/>
                </a:solidFill>
                <a:latin typeface="Trebuchet MS"/>
                <a:ea typeface="Trebuchet MS"/>
                <a:cs typeface="Trebuchet MS"/>
                <a:sym typeface="Trebuchet MS"/>
              </a:rPr>
              <a:t>define adversary model</a:t>
            </a:r>
            <a:endParaRPr/>
          </a:p>
          <a:p>
            <a:pPr marL="457200" marR="0" lvl="0" indent="-457200" algn="l" rtl="0">
              <a:lnSpc>
                <a:spcPct val="100000"/>
              </a:lnSpc>
              <a:spcBef>
                <a:spcPts val="0"/>
              </a:spcBef>
              <a:spcAft>
                <a:spcPts val="0"/>
              </a:spcAft>
              <a:buClr>
                <a:srgbClr val="A3A3A3"/>
              </a:buClr>
              <a:buSzPts val="2400"/>
              <a:buFont typeface="Arial"/>
              <a:buChar char="•"/>
            </a:pPr>
            <a:r>
              <a:rPr lang="en" sz="2400" b="0" i="0" u="none" strike="noStrike" cap="none">
                <a:solidFill>
                  <a:schemeClr val="dk1"/>
                </a:solidFill>
                <a:latin typeface="Trebuchet MS"/>
                <a:ea typeface="Trebuchet MS"/>
                <a:cs typeface="Trebuchet MS"/>
                <a:sym typeface="Trebuchet MS"/>
              </a:rPr>
              <a:t>reason carefully about: what the adversary knows, does not know, and </a:t>
            </a:r>
            <a:r>
              <a:rPr lang="en" sz="2400" b="0" i="0" u="sng" strike="noStrike" cap="none">
                <a:solidFill>
                  <a:schemeClr val="dk1"/>
                </a:solidFill>
                <a:latin typeface="Trebuchet MS"/>
                <a:ea typeface="Trebuchet MS"/>
                <a:cs typeface="Trebuchet MS"/>
                <a:sym typeface="Trebuchet MS"/>
              </a:rPr>
              <a:t>cannot</a:t>
            </a:r>
            <a:r>
              <a:rPr lang="en" sz="2400" b="0" i="0" u="none" strike="noStrike" cap="none">
                <a:solidFill>
                  <a:schemeClr val="dk1"/>
                </a:solidFill>
                <a:latin typeface="Trebuchet MS"/>
                <a:ea typeface="Trebuchet MS"/>
                <a:cs typeface="Trebuchet MS"/>
                <a:sym typeface="Trebuchet MS"/>
              </a:rPr>
              <a:t> know</a:t>
            </a:r>
            <a:endParaRPr sz="2400" b="0" i="0" u="none" strike="noStrike" cap="none">
              <a:solidFill>
                <a:schemeClr val="dk1"/>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a:buNone/>
            </a:pPr>
            <a:r>
              <a:rPr lang="en" sz="3600" b="1" i="0" u="none" strike="noStrike" cap="none">
                <a:solidFill>
                  <a:schemeClr val="dk1"/>
                </a:solidFill>
                <a:latin typeface="Trebuchet MS"/>
                <a:ea typeface="Trebuchet MS"/>
                <a:cs typeface="Trebuchet MS"/>
                <a:sym typeface="Trebuchet MS"/>
              </a:rPr>
              <a:t>Why anonymous cryptocurrencies?</a:t>
            </a:r>
            <a:endParaRPr sz="3600" b="1" i="0" u="none" strike="noStrike" cap="none">
              <a:solidFill>
                <a:schemeClr val="dk1"/>
              </a:solidFill>
              <a:latin typeface="Trebuchet MS"/>
              <a:ea typeface="Trebuchet MS"/>
              <a:cs typeface="Trebuchet MS"/>
              <a:sym typeface="Trebuchet MS"/>
            </a:endParaRPr>
          </a:p>
        </p:txBody>
      </p:sp>
      <p:sp>
        <p:nvSpPr>
          <p:cNvPr id="95" name="Google Shape;95;p18"/>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a:buNone/>
            </a:pPr>
            <a:endParaRPr sz="30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3000" b="0" i="0" u="none" strike="noStrike" cap="none">
                <a:solidFill>
                  <a:schemeClr val="dk1"/>
                </a:solidFill>
                <a:latin typeface="Trebuchet MS"/>
                <a:ea typeface="Trebuchet MS"/>
                <a:cs typeface="Trebuchet MS"/>
                <a:sym typeface="Trebuchet MS"/>
              </a:rPr>
              <a:t>Block chain based currencies are totally, publicly, and permanently traceable</a:t>
            </a:r>
            <a:endParaRPr/>
          </a:p>
          <a:p>
            <a:pPr marL="0" marR="0" lvl="0" indent="0" algn="l" rtl="0">
              <a:lnSpc>
                <a:spcPct val="100000"/>
              </a:lnSpc>
              <a:spcBef>
                <a:spcPts val="0"/>
              </a:spcBef>
              <a:spcAft>
                <a:spcPts val="0"/>
              </a:spcAft>
              <a:buClr>
                <a:schemeClr val="dk1"/>
              </a:buClr>
              <a:buFont typeface="Trebuchet MS"/>
              <a:buNone/>
            </a:pPr>
            <a:endParaRPr sz="30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3000" b="0" i="0" u="none" strike="noStrike" cap="none">
                <a:solidFill>
                  <a:schemeClr val="dk1"/>
                </a:solidFill>
                <a:latin typeface="Trebuchet MS"/>
                <a:ea typeface="Trebuchet MS"/>
                <a:cs typeface="Trebuchet MS"/>
                <a:sym typeface="Trebuchet MS"/>
              </a:rPr>
              <a:t>Without anonymity, privacy is </a:t>
            </a:r>
            <a:r>
              <a:rPr lang="en" sz="3000" b="0" i="0" u="sng" strike="noStrike" cap="none">
                <a:solidFill>
                  <a:schemeClr val="dk1"/>
                </a:solidFill>
                <a:latin typeface="Trebuchet MS"/>
                <a:ea typeface="Trebuchet MS"/>
                <a:cs typeface="Trebuchet MS"/>
                <a:sym typeface="Trebuchet MS"/>
              </a:rPr>
              <a:t>much worse</a:t>
            </a:r>
            <a:r>
              <a:rPr lang="en" sz="3000" b="0" i="0" u="none" strike="noStrike" cap="none">
                <a:solidFill>
                  <a:schemeClr val="dk1"/>
                </a:solidFill>
                <a:latin typeface="Trebuchet MS"/>
                <a:ea typeface="Trebuchet MS"/>
                <a:cs typeface="Trebuchet MS"/>
                <a:sym typeface="Trebuchet MS"/>
              </a:rPr>
              <a:t> than traditional banking!</a:t>
            </a:r>
            <a:endParaRPr sz="3000" b="0" i="0" u="none" strike="noStrike" cap="none">
              <a:solidFill>
                <a:schemeClr val="dk1"/>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a:buNone/>
            </a:pPr>
            <a:r>
              <a:rPr lang="en" sz="3600" b="1" i="0" u="none" strike="noStrike" cap="none">
                <a:solidFill>
                  <a:schemeClr val="dk1"/>
                </a:solidFill>
                <a:latin typeface="Trebuchet MS"/>
                <a:ea typeface="Trebuchet MS"/>
                <a:cs typeface="Trebuchet MS"/>
                <a:sym typeface="Trebuchet MS"/>
              </a:rPr>
              <a:t>What about money laundering?</a:t>
            </a:r>
            <a:endParaRPr sz="3600" b="1" i="0" u="none" strike="noStrike" cap="none">
              <a:solidFill>
                <a:schemeClr val="dk1"/>
              </a:solidFill>
              <a:latin typeface="Trebuchet MS"/>
              <a:ea typeface="Trebuchet MS"/>
              <a:cs typeface="Trebuchet MS"/>
              <a:sym typeface="Trebuchet MS"/>
            </a:endParaRPr>
          </a:p>
        </p:txBody>
      </p:sp>
      <p:sp>
        <p:nvSpPr>
          <p:cNvPr id="101" name="Google Shape;101;p19"/>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a:buNone/>
            </a:pPr>
            <a:endParaRPr sz="30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3000" b="0" i="0" u="none" strike="noStrike" cap="none">
                <a:solidFill>
                  <a:schemeClr val="dk1"/>
                </a:solidFill>
                <a:latin typeface="Trebuchet MS"/>
                <a:ea typeface="Trebuchet MS"/>
                <a:cs typeface="Trebuchet MS"/>
                <a:sym typeface="Trebuchet MS"/>
              </a:rPr>
              <a:t>Legitimate worry</a:t>
            </a:r>
            <a:endParaRPr/>
          </a:p>
          <a:p>
            <a:pPr marL="0" marR="0" lvl="0" indent="0" algn="l" rtl="0">
              <a:lnSpc>
                <a:spcPct val="100000"/>
              </a:lnSpc>
              <a:spcBef>
                <a:spcPts val="0"/>
              </a:spcBef>
              <a:spcAft>
                <a:spcPts val="0"/>
              </a:spcAft>
              <a:buClr>
                <a:schemeClr val="dk1"/>
              </a:buClr>
              <a:buFont typeface="Trebuchet MS"/>
              <a:buNone/>
            </a:pPr>
            <a:endParaRPr sz="30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3000" b="0" i="0" u="none" strike="noStrike" cap="none">
                <a:solidFill>
                  <a:schemeClr val="dk1"/>
                </a:solidFill>
                <a:latin typeface="Trebuchet MS"/>
                <a:ea typeface="Trebuchet MS"/>
                <a:cs typeface="Trebuchet MS"/>
                <a:sym typeface="Trebuchet MS"/>
              </a:rPr>
              <a:t>Bottleneck: moving large flows into and out of Bitcoin (“cashing out”)</a:t>
            </a:r>
            <a:endParaRPr sz="3000" b="0" i="0" u="none" strike="noStrike" cap="none">
              <a:solidFill>
                <a:schemeClr val="dk1"/>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a:buNone/>
            </a:pPr>
            <a:r>
              <a:rPr lang="en" sz="3600" b="1" i="0" u="none" strike="noStrike" cap="none">
                <a:solidFill>
                  <a:schemeClr val="dk1"/>
                </a:solidFill>
                <a:latin typeface="Trebuchet MS"/>
                <a:ea typeface="Trebuchet MS"/>
                <a:cs typeface="Trebuchet MS"/>
                <a:sym typeface="Trebuchet MS"/>
              </a:rPr>
              <a:t>Can we keep only the good uses?</a:t>
            </a:r>
            <a:endParaRPr sz="3600" b="1" i="0" u="none" strike="noStrike" cap="none">
              <a:solidFill>
                <a:schemeClr val="dk1"/>
              </a:solidFill>
              <a:latin typeface="Trebuchet MS"/>
              <a:ea typeface="Trebuchet MS"/>
              <a:cs typeface="Trebuchet MS"/>
              <a:sym typeface="Trebuchet MS"/>
            </a:endParaRPr>
          </a:p>
        </p:txBody>
      </p:sp>
      <p:sp>
        <p:nvSpPr>
          <p:cNvPr id="107" name="Google Shape;107;p20"/>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a:buNone/>
            </a:pPr>
            <a:endParaRPr sz="3000" b="0" i="0" u="none" strike="noStrike" cap="none" dirty="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3000" b="0" i="0" u="none" strike="noStrike" cap="none" dirty="0">
                <a:solidFill>
                  <a:schemeClr val="dk1"/>
                </a:solidFill>
                <a:latin typeface="Trebuchet MS"/>
                <a:ea typeface="Trebuchet MS"/>
                <a:cs typeface="Trebuchet MS"/>
                <a:sym typeface="Trebuchet MS"/>
              </a:rPr>
              <a:t>Common conundrum in computer security and privacy:</a:t>
            </a:r>
            <a:endParaRPr dirty="0"/>
          </a:p>
          <a:p>
            <a:pPr marL="0" marR="0" lvl="0" indent="0" algn="l" rtl="0">
              <a:lnSpc>
                <a:spcPct val="100000"/>
              </a:lnSpc>
              <a:spcBef>
                <a:spcPts val="0"/>
              </a:spcBef>
              <a:spcAft>
                <a:spcPts val="0"/>
              </a:spcAft>
              <a:buClr>
                <a:schemeClr val="dk1"/>
              </a:buClr>
              <a:buFont typeface="Trebuchet MS"/>
              <a:buNone/>
            </a:pPr>
            <a:endParaRPr sz="3000" b="0" i="0" u="none" strike="noStrike" cap="none" dirty="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3000" b="0" i="0" u="none" strike="noStrike" cap="none" dirty="0">
                <a:solidFill>
                  <a:srgbClr val="000000"/>
                </a:solidFill>
                <a:latin typeface="Trebuchet MS"/>
                <a:ea typeface="Trebuchet MS"/>
                <a:cs typeface="Trebuchet MS"/>
                <a:sym typeface="Trebuchet MS"/>
              </a:rPr>
              <a:t>uses that are very different </a:t>
            </a:r>
            <a:r>
              <a:rPr lang="en" sz="3000" b="0" i="0" u="sng" strike="noStrike" cap="none" dirty="0">
                <a:solidFill>
                  <a:srgbClr val="000000"/>
                </a:solidFill>
                <a:latin typeface="Trebuchet MS"/>
                <a:ea typeface="Trebuchet MS"/>
                <a:cs typeface="Trebuchet MS"/>
                <a:sym typeface="Trebuchet MS"/>
              </a:rPr>
              <a:t>morally</a:t>
            </a:r>
            <a:r>
              <a:rPr lang="en" sz="3000" b="0" i="1" u="none" strike="noStrike" cap="none" dirty="0">
                <a:solidFill>
                  <a:srgbClr val="000000"/>
                </a:solidFill>
                <a:latin typeface="Trebuchet MS"/>
                <a:ea typeface="Trebuchet MS"/>
                <a:cs typeface="Trebuchet MS"/>
                <a:sym typeface="Trebuchet MS"/>
              </a:rPr>
              <a:t> </a:t>
            </a:r>
            <a:r>
              <a:rPr lang="en" sz="3000" b="0" i="0" u="none" strike="noStrike" cap="none" dirty="0">
                <a:solidFill>
                  <a:srgbClr val="000000"/>
                </a:solidFill>
                <a:latin typeface="Trebuchet MS"/>
                <a:ea typeface="Trebuchet MS"/>
                <a:cs typeface="Trebuchet MS"/>
                <a:sym typeface="Trebuchet MS"/>
              </a:rPr>
              <a:t>are pretty much the same </a:t>
            </a:r>
            <a:r>
              <a:rPr lang="en" sz="3000" b="0" i="0" u="sng" strike="noStrike" cap="none" dirty="0">
                <a:solidFill>
                  <a:srgbClr val="000000"/>
                </a:solidFill>
                <a:latin typeface="Trebuchet MS"/>
                <a:ea typeface="Trebuchet MS"/>
                <a:cs typeface="Trebuchet MS"/>
                <a:sym typeface="Trebuchet MS"/>
              </a:rPr>
              <a:t>technologically</a:t>
            </a:r>
            <a:endParaRPr sz="3000" b="0" i="0" u="none" strike="noStrike" cap="none" dirty="0">
              <a:solidFill>
                <a:srgbClr val="000000"/>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a:buNone/>
            </a:pPr>
            <a:r>
              <a:rPr lang="en" sz="3600" b="1" i="0" u="none" strike="noStrike" cap="none">
                <a:solidFill>
                  <a:schemeClr val="dk1"/>
                </a:solidFill>
                <a:latin typeface="Trebuchet MS"/>
                <a:ea typeface="Trebuchet MS"/>
                <a:cs typeface="Trebuchet MS"/>
                <a:sym typeface="Trebuchet MS"/>
              </a:rPr>
              <a:t>Similar dilemma: Tor</a:t>
            </a:r>
            <a:endParaRPr/>
          </a:p>
        </p:txBody>
      </p:sp>
      <p:sp>
        <p:nvSpPr>
          <p:cNvPr id="113" name="Google Shape;113;p21"/>
          <p:cNvSpPr txBox="1">
            <a:spLocks noGrp="1"/>
          </p:cNvSpPr>
          <p:nvPr>
            <p:ph type="body" idx="1"/>
          </p:nvPr>
        </p:nvSpPr>
        <p:spPr>
          <a:xfrm>
            <a:off x="457200" y="1200150"/>
            <a:ext cx="3994525"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a:buNone/>
            </a:pPr>
            <a:r>
              <a:rPr lang="en" sz="2400" b="0" i="0" u="none" strike="noStrike" cap="none" dirty="0">
                <a:solidFill>
                  <a:schemeClr val="dk1"/>
                </a:solidFill>
                <a:latin typeface="Trebuchet MS"/>
                <a:ea typeface="Trebuchet MS"/>
                <a:cs typeface="Trebuchet MS"/>
                <a:sym typeface="Trebuchet MS"/>
              </a:rPr>
              <a:t>Anonymous communication network</a:t>
            </a:r>
            <a:endParaRPr dirty="0"/>
          </a:p>
          <a:p>
            <a:pPr marL="0" marR="0" lvl="0" indent="0" algn="l" rtl="0">
              <a:lnSpc>
                <a:spcPct val="100000"/>
              </a:lnSpc>
              <a:spcBef>
                <a:spcPts val="0"/>
              </a:spcBef>
              <a:spcAft>
                <a:spcPts val="0"/>
              </a:spcAft>
              <a:buClr>
                <a:schemeClr val="dk1"/>
              </a:buClr>
              <a:buFont typeface="Trebuchet MS"/>
              <a:buNone/>
            </a:pPr>
            <a:r>
              <a:rPr lang="en" sz="2400" b="0" i="0" u="none" strike="noStrike" cap="none" dirty="0" smtClean="0">
                <a:solidFill>
                  <a:schemeClr val="dk1"/>
                </a:solidFill>
                <a:latin typeface="Trebuchet MS"/>
                <a:ea typeface="Trebuchet MS"/>
                <a:cs typeface="Trebuchet MS"/>
                <a:sym typeface="Trebuchet MS"/>
              </a:rPr>
              <a:t>Sender </a:t>
            </a:r>
            <a:r>
              <a:rPr lang="en" sz="2400" b="0" i="0" u="none" strike="noStrike" cap="none" dirty="0">
                <a:solidFill>
                  <a:schemeClr val="dk1"/>
                </a:solidFill>
                <a:latin typeface="Trebuchet MS"/>
                <a:ea typeface="Trebuchet MS"/>
                <a:cs typeface="Trebuchet MS"/>
                <a:sym typeface="Trebuchet MS"/>
              </a:rPr>
              <a:t>and receiver of message </a:t>
            </a:r>
            <a:r>
              <a:rPr lang="en" sz="2400" b="0" i="0" u="sng" strike="noStrike" cap="none" dirty="0">
                <a:solidFill>
                  <a:schemeClr val="dk1"/>
                </a:solidFill>
                <a:latin typeface="Trebuchet MS"/>
                <a:ea typeface="Trebuchet MS"/>
                <a:cs typeface="Trebuchet MS"/>
                <a:sym typeface="Trebuchet MS"/>
              </a:rPr>
              <a:t>unlinkable</a:t>
            </a:r>
            <a:endParaRPr sz="2400" b="0" i="0" u="sng" strike="noStrike" cap="none" dirty="0">
              <a:solidFill>
                <a:schemeClr val="dk1"/>
              </a:solidFill>
              <a:latin typeface="Trebuchet MS"/>
              <a:ea typeface="Trebuchet MS"/>
              <a:cs typeface="Trebuchet MS"/>
              <a:sym typeface="Trebuchet MS"/>
            </a:endParaRPr>
          </a:p>
        </p:txBody>
      </p:sp>
      <p:sp>
        <p:nvSpPr>
          <p:cNvPr id="114" name="Google Shape;114;p21"/>
          <p:cNvSpPr txBox="1">
            <a:spLocks noGrp="1"/>
          </p:cNvSpPr>
          <p:nvPr>
            <p:ph type="body" idx="2"/>
          </p:nvPr>
        </p:nvSpPr>
        <p:spPr>
          <a:xfrm>
            <a:off x="4692273" y="1200150"/>
            <a:ext cx="3994525"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A3A3A3"/>
              </a:buClr>
              <a:buFont typeface="Trebuchet MS"/>
              <a:buNone/>
            </a:pPr>
            <a:r>
              <a:rPr lang="en" sz="2400" b="0" i="0" u="none" strike="noStrike" cap="none" dirty="0">
                <a:solidFill>
                  <a:schemeClr val="dk1"/>
                </a:solidFill>
                <a:latin typeface="Trebuchet MS"/>
                <a:ea typeface="Trebuchet MS"/>
                <a:cs typeface="Trebuchet MS"/>
                <a:sym typeface="Trebuchet MS"/>
              </a:rPr>
              <a:t>Used by:</a:t>
            </a:r>
            <a:endParaRPr dirty="0"/>
          </a:p>
          <a:p>
            <a:pPr marL="457200" marR="0" lvl="0" indent="-457200" algn="l" rtl="0">
              <a:lnSpc>
                <a:spcPct val="100000"/>
              </a:lnSpc>
              <a:spcBef>
                <a:spcPts val="0"/>
              </a:spcBef>
              <a:spcAft>
                <a:spcPts val="0"/>
              </a:spcAft>
              <a:buClr>
                <a:srgbClr val="A3A3A3"/>
              </a:buClr>
              <a:buSzPts val="2400"/>
              <a:buFont typeface="Arial"/>
              <a:buChar char="•"/>
            </a:pPr>
            <a:r>
              <a:rPr lang="en" sz="2400" b="0" i="0" u="none" strike="noStrike" cap="none" dirty="0">
                <a:solidFill>
                  <a:schemeClr val="dk1"/>
                </a:solidFill>
                <a:latin typeface="Trebuchet MS"/>
                <a:ea typeface="Trebuchet MS"/>
                <a:cs typeface="Trebuchet MS"/>
                <a:sym typeface="Trebuchet MS"/>
              </a:rPr>
              <a:t>Normal people</a:t>
            </a:r>
            <a:endParaRPr dirty="0"/>
          </a:p>
          <a:p>
            <a:pPr marL="457200" marR="0" lvl="0" indent="-457200" algn="l" rtl="0">
              <a:lnSpc>
                <a:spcPct val="100000"/>
              </a:lnSpc>
              <a:spcBef>
                <a:spcPts val="0"/>
              </a:spcBef>
              <a:spcAft>
                <a:spcPts val="0"/>
              </a:spcAft>
              <a:buClr>
                <a:srgbClr val="A3A3A3"/>
              </a:buClr>
              <a:buSzPts val="2400"/>
              <a:buFont typeface="Arial"/>
              <a:buChar char="•"/>
            </a:pPr>
            <a:r>
              <a:rPr lang="en" sz="2400" b="0" i="0" u="none" strike="noStrike" cap="none" dirty="0">
                <a:solidFill>
                  <a:schemeClr val="dk1"/>
                </a:solidFill>
                <a:latin typeface="Trebuchet MS"/>
                <a:ea typeface="Trebuchet MS"/>
                <a:cs typeface="Trebuchet MS"/>
                <a:sym typeface="Trebuchet MS"/>
              </a:rPr>
              <a:t>Journalists &amp; activists</a:t>
            </a:r>
            <a:endParaRPr dirty="0"/>
          </a:p>
          <a:p>
            <a:pPr marL="457200" marR="0" lvl="0" indent="-457200" algn="l" rtl="0">
              <a:lnSpc>
                <a:spcPct val="100000"/>
              </a:lnSpc>
              <a:spcBef>
                <a:spcPts val="0"/>
              </a:spcBef>
              <a:spcAft>
                <a:spcPts val="0"/>
              </a:spcAft>
              <a:buClr>
                <a:srgbClr val="A3A3A3"/>
              </a:buClr>
              <a:buSzPts val="2400"/>
              <a:buFont typeface="Arial"/>
              <a:buChar char="•"/>
            </a:pPr>
            <a:r>
              <a:rPr lang="en" sz="2400" b="0" i="0" u="none" strike="noStrike" cap="none" dirty="0">
                <a:solidFill>
                  <a:schemeClr val="dk1"/>
                </a:solidFill>
                <a:latin typeface="Trebuchet MS"/>
                <a:ea typeface="Trebuchet MS"/>
                <a:cs typeface="Trebuchet MS"/>
                <a:sym typeface="Trebuchet MS"/>
              </a:rPr>
              <a:t>Law enforcement</a:t>
            </a:r>
            <a:endParaRPr dirty="0"/>
          </a:p>
          <a:p>
            <a:pPr marL="457200" marR="0" lvl="0" indent="-457200" algn="l" rtl="0">
              <a:lnSpc>
                <a:spcPct val="100000"/>
              </a:lnSpc>
              <a:spcBef>
                <a:spcPts val="0"/>
              </a:spcBef>
              <a:spcAft>
                <a:spcPts val="0"/>
              </a:spcAft>
              <a:buClr>
                <a:srgbClr val="A3A3A3"/>
              </a:buClr>
              <a:buSzPts val="2400"/>
              <a:buFont typeface="Arial"/>
              <a:buChar char="•"/>
            </a:pPr>
            <a:r>
              <a:rPr lang="en" sz="2400" b="0" i="0" u="none" strike="noStrike" cap="none" dirty="0">
                <a:solidFill>
                  <a:schemeClr val="dk1"/>
                </a:solidFill>
                <a:latin typeface="Trebuchet MS"/>
                <a:ea typeface="Trebuchet MS"/>
                <a:cs typeface="Trebuchet MS"/>
                <a:sym typeface="Trebuchet MS"/>
              </a:rPr>
              <a:t>Malware</a:t>
            </a:r>
            <a:endParaRPr dirty="0"/>
          </a:p>
          <a:p>
            <a:pPr marL="457200" marR="0" lvl="0" indent="-304800" algn="l" rtl="0">
              <a:lnSpc>
                <a:spcPct val="100000"/>
              </a:lnSpc>
              <a:spcBef>
                <a:spcPts val="0"/>
              </a:spcBef>
              <a:spcAft>
                <a:spcPts val="0"/>
              </a:spcAft>
              <a:buClr>
                <a:srgbClr val="A3A3A3"/>
              </a:buClr>
              <a:buSzPts val="2400"/>
              <a:buFont typeface="Arial"/>
              <a:buNone/>
            </a:pPr>
            <a:endParaRPr sz="2400" b="0" i="0" u="none" strike="noStrike" cap="none" dirty="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A3A3A3"/>
              </a:buClr>
              <a:buFont typeface="Trebuchet MS"/>
              <a:buNone/>
            </a:pPr>
            <a:r>
              <a:rPr lang="en" sz="2400" b="0" i="0" u="none" strike="noStrike" cap="none" dirty="0">
                <a:solidFill>
                  <a:schemeClr val="dk1"/>
                </a:solidFill>
                <a:latin typeface="Trebuchet MS"/>
                <a:ea typeface="Trebuchet MS"/>
                <a:cs typeface="Trebuchet MS"/>
                <a:sym typeface="Trebuchet MS"/>
              </a:rPr>
              <a:t>Funded by (among others):</a:t>
            </a:r>
            <a:endParaRPr dirty="0"/>
          </a:p>
          <a:p>
            <a:pPr marL="0" marR="0" lvl="0" indent="0" algn="l" rtl="0">
              <a:lnSpc>
                <a:spcPct val="100000"/>
              </a:lnSpc>
              <a:spcBef>
                <a:spcPts val="0"/>
              </a:spcBef>
              <a:spcAft>
                <a:spcPts val="0"/>
              </a:spcAft>
              <a:buClr>
                <a:srgbClr val="A3A3A3"/>
              </a:buClr>
              <a:buFont typeface="Trebuchet MS"/>
              <a:buNone/>
            </a:pPr>
            <a:r>
              <a:rPr lang="en" sz="2400" b="0" i="0" u="none" strike="noStrike" cap="none" dirty="0">
                <a:solidFill>
                  <a:schemeClr val="dk1"/>
                </a:solidFill>
                <a:latin typeface="Trebuchet MS"/>
                <a:ea typeface="Trebuchet MS"/>
                <a:cs typeface="Trebuchet MS"/>
                <a:sym typeface="Trebuchet MS"/>
              </a:rPr>
              <a:t>U.S. State Department</a:t>
            </a:r>
            <a:endParaRPr sz="2400" b="0" i="0" u="none" strike="noStrike" cap="none" dirty="0">
              <a:solidFill>
                <a:schemeClr val="dk1"/>
              </a:solidFill>
              <a:latin typeface="Trebuchet MS"/>
              <a:ea typeface="Trebuchet MS"/>
              <a:cs typeface="Trebuchet MS"/>
              <a:sym typeface="Trebuchet MS"/>
            </a:endParaRPr>
          </a:p>
        </p:txBody>
      </p:sp>
      <p:pic>
        <p:nvPicPr>
          <p:cNvPr id="1026" name="Picture 2" descr="Image result for 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605" y="3174715"/>
            <a:ext cx="3648157" cy="17511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a:buNone/>
            </a:pPr>
            <a:r>
              <a:rPr lang="en" sz="3600" b="1" i="0" u="none" strike="noStrike" cap="none">
                <a:solidFill>
                  <a:schemeClr val="dk1"/>
                </a:solidFill>
                <a:latin typeface="Trebuchet MS"/>
                <a:ea typeface="Trebuchet MS"/>
                <a:cs typeface="Trebuchet MS"/>
                <a:sym typeface="Trebuchet MS"/>
              </a:rPr>
              <a:t>Anonymous e-cash: history</a:t>
            </a:r>
            <a:endParaRPr sz="3600" b="1" i="0" u="none" strike="noStrike" cap="none">
              <a:solidFill>
                <a:schemeClr val="dk1"/>
              </a:solidFill>
              <a:latin typeface="Trebuchet MS"/>
              <a:ea typeface="Trebuchet MS"/>
              <a:cs typeface="Trebuchet MS"/>
              <a:sym typeface="Trebuchet MS"/>
            </a:endParaRPr>
          </a:p>
        </p:txBody>
      </p:sp>
      <p:sp>
        <p:nvSpPr>
          <p:cNvPr id="121" name="Google Shape;121;p22"/>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a:buNone/>
            </a:pPr>
            <a:endParaRPr sz="30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3000" b="0" i="0" u="none" strike="noStrike" cap="none">
                <a:solidFill>
                  <a:schemeClr val="dk1"/>
                </a:solidFill>
                <a:latin typeface="Trebuchet MS"/>
                <a:ea typeface="Trebuchet MS"/>
                <a:cs typeface="Trebuchet MS"/>
                <a:sym typeface="Trebuchet MS"/>
              </a:rPr>
              <a:t>David Chaum, 1982</a:t>
            </a:r>
            <a:endParaRPr/>
          </a:p>
          <a:p>
            <a:pPr marL="0" marR="0" lvl="0" indent="0" algn="l" rtl="0">
              <a:lnSpc>
                <a:spcPct val="100000"/>
              </a:lnSpc>
              <a:spcBef>
                <a:spcPts val="0"/>
              </a:spcBef>
              <a:spcAft>
                <a:spcPts val="0"/>
              </a:spcAft>
              <a:buClr>
                <a:schemeClr val="dk1"/>
              </a:buClr>
              <a:buFont typeface="Trebuchet MS"/>
              <a:buNone/>
            </a:pPr>
            <a:endParaRPr sz="30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3000" b="0" i="0" u="sng" strike="noStrike" cap="none">
                <a:solidFill>
                  <a:schemeClr val="dk1"/>
                </a:solidFill>
                <a:latin typeface="Trebuchet MS"/>
                <a:ea typeface="Trebuchet MS"/>
                <a:cs typeface="Trebuchet MS"/>
                <a:sym typeface="Trebuchet MS"/>
              </a:rPr>
              <a:t>Blind signature</a:t>
            </a:r>
            <a:r>
              <a:rPr lang="en" sz="3000" b="0" i="0" u="none" strike="noStrike" cap="none">
                <a:solidFill>
                  <a:schemeClr val="dk1"/>
                </a:solidFill>
                <a:latin typeface="Trebuchet MS"/>
                <a:ea typeface="Trebuchet MS"/>
                <a:cs typeface="Trebuchet MS"/>
                <a:sym typeface="Trebuchet MS"/>
              </a:rPr>
              <a:t>: </a:t>
            </a:r>
            <a:br>
              <a:rPr lang="en" sz="3000" b="0" i="0" u="none" strike="noStrike" cap="none">
                <a:solidFill>
                  <a:schemeClr val="dk1"/>
                </a:solidFill>
                <a:latin typeface="Trebuchet MS"/>
                <a:ea typeface="Trebuchet MS"/>
                <a:cs typeface="Trebuchet MS"/>
                <a:sym typeface="Trebuchet MS"/>
              </a:rPr>
            </a:br>
            <a:r>
              <a:rPr lang="en" sz="3000" b="0" i="0" u="none" strike="noStrike" cap="none">
                <a:solidFill>
                  <a:schemeClr val="dk1"/>
                </a:solidFill>
                <a:latin typeface="Trebuchet MS"/>
                <a:ea typeface="Trebuchet MS"/>
                <a:cs typeface="Trebuchet MS"/>
                <a:sym typeface="Trebuchet MS"/>
              </a:rPr>
              <a:t>two-party protocol to create digital signature without signer knowing the input</a:t>
            </a:r>
            <a:endParaRPr sz="3000" b="0" i="0" u="none" strike="noStrike" cap="none">
              <a:solidFill>
                <a:schemeClr val="dk1"/>
              </a:solidFill>
              <a:latin typeface="Trebuchet MS"/>
              <a:ea typeface="Trebuchet MS"/>
              <a:cs typeface="Trebuchet MS"/>
              <a:sym typeface="Trebuchet MS"/>
            </a:endParaRPr>
          </a:p>
        </p:txBody>
      </p:sp>
      <p:sp>
        <p:nvSpPr>
          <p:cNvPr id="122" name="Google Shape;122;p22"/>
          <p:cNvSpPr/>
          <p:nvPr/>
        </p:nvSpPr>
        <p:spPr>
          <a:xfrm>
            <a:off x="5257800" y="1123950"/>
            <a:ext cx="3276600" cy="1905000"/>
          </a:xfrm>
          <a:prstGeom prst="irregularSeal2">
            <a:avLst/>
          </a:prstGeom>
          <a:solidFill>
            <a:srgbClr val="EFD7AE"/>
          </a:solidFill>
          <a:ln w="19050" cap="flat" cmpd="sng">
            <a:solidFill>
              <a:srgbClr val="E7C58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Font typeface="Trebuchet MS"/>
              <a:buNone/>
            </a:pPr>
            <a:r>
              <a:rPr lang="en" sz="3200" b="0" i="0" u="none" strike="noStrike" cap="none">
                <a:solidFill>
                  <a:schemeClr val="dk1"/>
                </a:solidFill>
                <a:latin typeface="Trebuchet MS"/>
                <a:ea typeface="Trebuchet MS"/>
                <a:cs typeface="Trebuchet MS"/>
                <a:sym typeface="Trebuchet MS"/>
              </a:rPr>
              <a:t>Crypto </a:t>
            </a:r>
            <a:endParaRPr/>
          </a:p>
          <a:p>
            <a:pPr marL="0" marR="0" lvl="0" indent="0" algn="ctr" rtl="0">
              <a:lnSpc>
                <a:spcPct val="100000"/>
              </a:lnSpc>
              <a:spcBef>
                <a:spcPts val="0"/>
              </a:spcBef>
              <a:spcAft>
                <a:spcPts val="0"/>
              </a:spcAft>
              <a:buClr>
                <a:schemeClr val="dk1"/>
              </a:buClr>
              <a:buFont typeface="Trebuchet MS"/>
              <a:buNone/>
            </a:pPr>
            <a:r>
              <a:rPr lang="en" sz="3200" b="0" i="0" u="none" strike="noStrike" cap="none">
                <a:solidFill>
                  <a:schemeClr val="dk1"/>
                </a:solidFill>
                <a:latin typeface="Trebuchet MS"/>
                <a:ea typeface="Trebuchet MS"/>
                <a:cs typeface="Trebuchet MS"/>
                <a:sym typeface="Trebuchet MS"/>
              </a:rPr>
              <a:t>magic</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fade">
                                      <p:cBhvr>
                                        <p:cTn id="7"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p:nvPr/>
        </p:nvSpPr>
        <p:spPr>
          <a:xfrm>
            <a:off x="1245848" y="3062391"/>
            <a:ext cx="2792752"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Font typeface="Trebuchet MS"/>
              <a:buNone/>
            </a:pPr>
            <a:r>
              <a:rPr lang="en" sz="1400" b="0" i="0" u="none" strike="noStrike" cap="none">
                <a:solidFill>
                  <a:srgbClr val="000000"/>
                </a:solidFill>
                <a:latin typeface="Trebuchet MS"/>
                <a:ea typeface="Trebuchet MS"/>
                <a:cs typeface="Trebuchet MS"/>
                <a:sym typeface="Trebuchet MS"/>
              </a:rPr>
              <a:t>Deposit coin # 317038628684424</a:t>
            </a:r>
            <a:endParaRPr/>
          </a:p>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128" name="Google Shape;128;p23"/>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a:buNone/>
            </a:pPr>
            <a:r>
              <a:rPr lang="en" sz="3400" b="1" i="0" u="none" strike="noStrike" cap="none">
                <a:solidFill>
                  <a:schemeClr val="dk1"/>
                </a:solidFill>
                <a:latin typeface="Trebuchet MS"/>
                <a:ea typeface="Trebuchet MS"/>
                <a:cs typeface="Trebuchet MS"/>
                <a:sym typeface="Trebuchet MS"/>
              </a:rPr>
              <a:t>Anonymous e-cash via blind signatures</a:t>
            </a:r>
            <a:endParaRPr sz="3400" b="1" i="0" u="none" strike="noStrike" cap="none">
              <a:solidFill>
                <a:schemeClr val="dk1"/>
              </a:solidFill>
              <a:latin typeface="Trebuchet MS"/>
              <a:ea typeface="Trebuchet MS"/>
              <a:cs typeface="Trebuchet MS"/>
              <a:sym typeface="Trebuchet MS"/>
            </a:endParaRPr>
          </a:p>
        </p:txBody>
      </p:sp>
      <p:pic>
        <p:nvPicPr>
          <p:cNvPr id="129" name="Google Shape;129;p23" descr="https://openclipart.org/image/300px/svg_to_png/170059/bank.png"/>
          <p:cNvPicPr preferRelativeResize="0"/>
          <p:nvPr/>
        </p:nvPicPr>
        <p:blipFill rotWithShape="1">
          <a:blip r:embed="rId3">
            <a:alphaModFix/>
          </a:blip>
          <a:srcRect/>
          <a:stretch/>
        </p:blipFill>
        <p:spPr>
          <a:xfrm>
            <a:off x="4190896" y="2262291"/>
            <a:ext cx="1028700" cy="1028700"/>
          </a:xfrm>
          <a:prstGeom prst="rect">
            <a:avLst/>
          </a:prstGeom>
          <a:noFill/>
          <a:ln>
            <a:noFill/>
          </a:ln>
        </p:spPr>
      </p:pic>
      <p:pic>
        <p:nvPicPr>
          <p:cNvPr id="130" name="Google Shape;130;p23" descr="User 1 by cyberscooty - "/>
          <p:cNvPicPr preferRelativeResize="0"/>
          <p:nvPr/>
        </p:nvPicPr>
        <p:blipFill rotWithShape="1">
          <a:blip r:embed="rId4">
            <a:alphaModFix/>
          </a:blip>
          <a:srcRect/>
          <a:stretch/>
        </p:blipFill>
        <p:spPr>
          <a:xfrm>
            <a:off x="533400" y="1817923"/>
            <a:ext cx="572410" cy="711068"/>
          </a:xfrm>
          <a:prstGeom prst="rect">
            <a:avLst/>
          </a:prstGeom>
          <a:noFill/>
          <a:ln>
            <a:noFill/>
          </a:ln>
        </p:spPr>
      </p:pic>
      <p:pic>
        <p:nvPicPr>
          <p:cNvPr id="131" name="Google Shape;131;p23" descr="User 3 by cyberscooty - User #3 - special remix for a demand"/>
          <p:cNvPicPr preferRelativeResize="0"/>
          <p:nvPr/>
        </p:nvPicPr>
        <p:blipFill rotWithShape="1">
          <a:blip r:embed="rId5">
            <a:alphaModFix/>
          </a:blip>
          <a:srcRect/>
          <a:stretch/>
        </p:blipFill>
        <p:spPr>
          <a:xfrm>
            <a:off x="533400" y="3202280"/>
            <a:ext cx="562140" cy="698311"/>
          </a:xfrm>
          <a:prstGeom prst="rect">
            <a:avLst/>
          </a:prstGeom>
          <a:noFill/>
          <a:ln>
            <a:noFill/>
          </a:ln>
        </p:spPr>
      </p:pic>
      <p:graphicFrame>
        <p:nvGraphicFramePr>
          <p:cNvPr id="132" name="Google Shape;132;p23"/>
          <p:cNvGraphicFramePr/>
          <p:nvPr/>
        </p:nvGraphicFramePr>
        <p:xfrm>
          <a:off x="5410200" y="1506719"/>
          <a:ext cx="1524000" cy="2426125"/>
        </p:xfrm>
        <a:graphic>
          <a:graphicData uri="http://schemas.openxmlformats.org/drawingml/2006/table">
            <a:tbl>
              <a:tblPr>
                <a:noFill/>
                <a:tableStyleId>{BE5B1104-6D85-4340-A3EC-D6DACC669B4B}</a:tableStyleId>
              </a:tblPr>
              <a:tblGrid>
                <a:gridCol w="635000"/>
                <a:gridCol w="889000"/>
              </a:tblGrid>
              <a:tr h="485225">
                <a:tc>
                  <a:txBody>
                    <a:bodyPr/>
                    <a:lstStyle/>
                    <a:p>
                      <a:pPr marL="0" marR="0" lvl="0" indent="0" algn="ctr" rtl="0">
                        <a:lnSpc>
                          <a:spcPct val="100000"/>
                        </a:lnSpc>
                        <a:spcBef>
                          <a:spcPts val="0"/>
                        </a:spcBef>
                        <a:spcAft>
                          <a:spcPts val="0"/>
                        </a:spcAft>
                        <a:buClr>
                          <a:srgbClr val="000000"/>
                        </a:buClr>
                        <a:buFont typeface="Trebuchet MS"/>
                        <a:buNone/>
                      </a:pPr>
                      <a:r>
                        <a:rPr lang="en" sz="1400" u="none" strike="noStrike" cap="none">
                          <a:latin typeface="Trebuchet MS"/>
                          <a:ea typeface="Trebuchet MS"/>
                          <a:cs typeface="Trebuchet MS"/>
                          <a:sym typeface="Trebuchet MS"/>
                        </a:rPr>
                        <a:t>User</a:t>
                      </a:r>
                      <a:endParaRPr sz="1400" u="none" strike="noStrike" cap="none">
                        <a:latin typeface="Trebuchet MS"/>
                        <a:ea typeface="Trebuchet MS"/>
                        <a:cs typeface="Trebuchet MS"/>
                        <a:sym typeface="Trebuchet MS"/>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Font typeface="Trebuchet MS"/>
                        <a:buNone/>
                      </a:pPr>
                      <a:r>
                        <a:rPr lang="en" sz="1400" u="none" strike="noStrike" cap="none">
                          <a:latin typeface="Trebuchet MS"/>
                          <a:ea typeface="Trebuchet MS"/>
                          <a:cs typeface="Trebuchet MS"/>
                          <a:sym typeface="Trebuchet MS"/>
                        </a:rPr>
                        <a:t>Balance</a:t>
                      </a:r>
                      <a:endParaRPr sz="1400" u="none" strike="noStrike" cap="none">
                        <a:latin typeface="Trebuchet MS"/>
                        <a:ea typeface="Trebuchet MS"/>
                        <a:cs typeface="Trebuchet MS"/>
                        <a:sym typeface="Trebuchet MS"/>
                      </a:endParaRPr>
                    </a:p>
                  </a:txBody>
                  <a:tcPr marL="91450" marR="91450" marT="45725" marB="45725" anchor="ctr"/>
                </a:tc>
              </a:tr>
              <a:tr h="485225">
                <a:tc>
                  <a:txBody>
                    <a:bodyPr/>
                    <a:lstStyle/>
                    <a:p>
                      <a:pPr marL="0" marR="0" lvl="0" indent="0" algn="ctr" rtl="0">
                        <a:lnSpc>
                          <a:spcPct val="100000"/>
                        </a:lnSpc>
                        <a:spcBef>
                          <a:spcPts val="0"/>
                        </a:spcBef>
                        <a:spcAft>
                          <a:spcPts val="0"/>
                        </a:spcAft>
                        <a:buClr>
                          <a:srgbClr val="000000"/>
                        </a:buClr>
                        <a:buFont typeface="Trebuchet MS"/>
                        <a:buNone/>
                      </a:pPr>
                      <a:r>
                        <a:rPr lang="en" sz="1400" u="none" strike="noStrike" cap="none">
                          <a:latin typeface="Trebuchet MS"/>
                          <a:ea typeface="Trebuchet MS"/>
                          <a:cs typeface="Trebuchet MS"/>
                          <a:sym typeface="Trebuchet MS"/>
                        </a:rPr>
                        <a:t>…</a:t>
                      </a:r>
                      <a:endParaRPr sz="1400" u="none" strike="noStrike" cap="none">
                        <a:latin typeface="Trebuchet MS"/>
                        <a:ea typeface="Trebuchet MS"/>
                        <a:cs typeface="Trebuchet MS"/>
                        <a:sym typeface="Trebuchet MS"/>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Font typeface="Trebuchet MS"/>
                        <a:buNone/>
                      </a:pPr>
                      <a:r>
                        <a:rPr lang="en" sz="1400" u="none" strike="noStrike" cap="none">
                          <a:latin typeface="Trebuchet MS"/>
                          <a:ea typeface="Trebuchet MS"/>
                          <a:cs typeface="Trebuchet MS"/>
                          <a:sym typeface="Trebuchet MS"/>
                        </a:rPr>
                        <a:t>…</a:t>
                      </a:r>
                      <a:endParaRPr sz="1400" u="none" strike="noStrike" cap="none">
                        <a:latin typeface="Trebuchet MS"/>
                        <a:ea typeface="Trebuchet MS"/>
                        <a:cs typeface="Trebuchet MS"/>
                        <a:sym typeface="Trebuchet MS"/>
                      </a:endParaRPr>
                    </a:p>
                  </a:txBody>
                  <a:tcPr marL="91450" marR="91450" marT="45725" marB="45725" anchor="ctr"/>
                </a:tc>
              </a:tr>
              <a:tr h="485225">
                <a:tc>
                  <a:txBody>
                    <a:bodyPr/>
                    <a:lstStyle/>
                    <a:p>
                      <a:pPr marL="0" marR="0" lvl="0" indent="0" algn="ctr" rtl="0">
                        <a:lnSpc>
                          <a:spcPct val="100000"/>
                        </a:lnSpc>
                        <a:spcBef>
                          <a:spcPts val="0"/>
                        </a:spcBef>
                        <a:spcAft>
                          <a:spcPts val="0"/>
                        </a:spcAft>
                        <a:buClr>
                          <a:srgbClr val="000000"/>
                        </a:buClr>
                        <a:buFont typeface="Arial"/>
                        <a:buNone/>
                      </a:pPr>
                      <a:endParaRPr sz="1400" u="none" strike="noStrike" cap="none">
                        <a:latin typeface="Trebuchet MS"/>
                        <a:ea typeface="Trebuchet MS"/>
                        <a:cs typeface="Trebuchet MS"/>
                        <a:sym typeface="Trebuchet MS"/>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Font typeface="Trebuchet MS"/>
                        <a:buNone/>
                      </a:pPr>
                      <a:r>
                        <a:rPr lang="en" sz="1400" u="none" strike="noStrike" cap="none">
                          <a:latin typeface="Trebuchet MS"/>
                          <a:ea typeface="Trebuchet MS"/>
                          <a:cs typeface="Trebuchet MS"/>
                          <a:sym typeface="Trebuchet MS"/>
                        </a:rPr>
                        <a:t>10</a:t>
                      </a:r>
                      <a:endParaRPr sz="1400" u="none" strike="noStrike" cap="none">
                        <a:latin typeface="Trebuchet MS"/>
                        <a:ea typeface="Trebuchet MS"/>
                        <a:cs typeface="Trebuchet MS"/>
                        <a:sym typeface="Trebuchet MS"/>
                      </a:endParaRPr>
                    </a:p>
                  </a:txBody>
                  <a:tcPr marL="91450" marR="91450" marT="45725" marB="45725" anchor="ctr"/>
                </a:tc>
              </a:tr>
              <a:tr h="485225">
                <a:tc>
                  <a:txBody>
                    <a:bodyPr/>
                    <a:lstStyle/>
                    <a:p>
                      <a:pPr marL="0" marR="0" lvl="0" indent="0" algn="ctr" rtl="0">
                        <a:lnSpc>
                          <a:spcPct val="100000"/>
                        </a:lnSpc>
                        <a:spcBef>
                          <a:spcPts val="0"/>
                        </a:spcBef>
                        <a:spcAft>
                          <a:spcPts val="0"/>
                        </a:spcAft>
                        <a:buClr>
                          <a:srgbClr val="000000"/>
                        </a:buClr>
                        <a:buFont typeface="Trebuchet MS"/>
                        <a:buNone/>
                      </a:pPr>
                      <a:r>
                        <a:rPr lang="en" sz="1400" u="none" strike="noStrike" cap="none">
                          <a:latin typeface="Trebuchet MS"/>
                          <a:ea typeface="Trebuchet MS"/>
                          <a:cs typeface="Trebuchet MS"/>
                          <a:sym typeface="Trebuchet MS"/>
                        </a:rPr>
                        <a:t>…</a:t>
                      </a:r>
                      <a:endParaRPr sz="1400" u="none" strike="noStrike" cap="none">
                        <a:latin typeface="Trebuchet MS"/>
                        <a:ea typeface="Trebuchet MS"/>
                        <a:cs typeface="Trebuchet MS"/>
                        <a:sym typeface="Trebuchet MS"/>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Font typeface="Trebuchet MS"/>
                        <a:buNone/>
                      </a:pPr>
                      <a:r>
                        <a:rPr lang="en" sz="1400" u="none" strike="noStrike" cap="none">
                          <a:latin typeface="Trebuchet MS"/>
                          <a:ea typeface="Trebuchet MS"/>
                          <a:cs typeface="Trebuchet MS"/>
                          <a:sym typeface="Trebuchet MS"/>
                        </a:rPr>
                        <a:t>…</a:t>
                      </a:r>
                      <a:endParaRPr sz="1400" u="none" strike="noStrike" cap="none">
                        <a:latin typeface="Trebuchet MS"/>
                        <a:ea typeface="Trebuchet MS"/>
                        <a:cs typeface="Trebuchet MS"/>
                        <a:sym typeface="Trebuchet MS"/>
                      </a:endParaRPr>
                    </a:p>
                  </a:txBody>
                  <a:tcPr marL="91450" marR="91450" marT="45725" marB="45725" anchor="ctr"/>
                </a:tc>
              </a:tr>
              <a:tr h="485225">
                <a:tc>
                  <a:txBody>
                    <a:bodyPr/>
                    <a:lstStyle/>
                    <a:p>
                      <a:pPr marL="0" marR="0" lvl="0" indent="0" algn="ctr" rtl="0">
                        <a:lnSpc>
                          <a:spcPct val="100000"/>
                        </a:lnSpc>
                        <a:spcBef>
                          <a:spcPts val="0"/>
                        </a:spcBef>
                        <a:spcAft>
                          <a:spcPts val="0"/>
                        </a:spcAft>
                        <a:buClr>
                          <a:srgbClr val="000000"/>
                        </a:buClr>
                        <a:buFont typeface="Arial"/>
                        <a:buNone/>
                      </a:pPr>
                      <a:endParaRPr sz="1400" u="none" strike="noStrike" cap="none">
                        <a:latin typeface="Trebuchet MS"/>
                        <a:ea typeface="Trebuchet MS"/>
                        <a:cs typeface="Trebuchet MS"/>
                        <a:sym typeface="Trebuchet MS"/>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Font typeface="Trebuchet MS"/>
                        <a:buNone/>
                      </a:pPr>
                      <a:r>
                        <a:rPr lang="en" sz="1400" u="none" strike="noStrike" cap="none">
                          <a:latin typeface="Trebuchet MS"/>
                          <a:ea typeface="Trebuchet MS"/>
                          <a:cs typeface="Trebuchet MS"/>
                          <a:sym typeface="Trebuchet MS"/>
                        </a:rPr>
                        <a:t>5</a:t>
                      </a:r>
                      <a:endParaRPr sz="1400" u="none" strike="noStrike" cap="none">
                        <a:latin typeface="Trebuchet MS"/>
                        <a:ea typeface="Trebuchet MS"/>
                        <a:cs typeface="Trebuchet MS"/>
                        <a:sym typeface="Trebuchet MS"/>
                      </a:endParaRPr>
                    </a:p>
                  </a:txBody>
                  <a:tcPr marL="91450" marR="91450" marT="45725" marB="45725" anchor="ctr"/>
                </a:tc>
              </a:tr>
            </a:tbl>
          </a:graphicData>
        </a:graphic>
      </p:graphicFrame>
      <p:grpSp>
        <p:nvGrpSpPr>
          <p:cNvPr id="133" name="Google Shape;133;p23"/>
          <p:cNvGrpSpPr/>
          <p:nvPr/>
        </p:nvGrpSpPr>
        <p:grpSpPr>
          <a:xfrm>
            <a:off x="5583866" y="2539851"/>
            <a:ext cx="286205" cy="1312271"/>
            <a:chOff x="5334000" y="3638550"/>
            <a:chExt cx="286205" cy="1312271"/>
          </a:xfrm>
        </p:grpSpPr>
        <p:pic>
          <p:nvPicPr>
            <p:cNvPr id="134" name="Google Shape;134;p23" descr="User 1 by cyberscooty - "/>
            <p:cNvPicPr preferRelativeResize="0"/>
            <p:nvPr/>
          </p:nvPicPr>
          <p:blipFill rotWithShape="1">
            <a:blip r:embed="rId4">
              <a:alphaModFix/>
            </a:blip>
            <a:srcRect/>
            <a:stretch/>
          </p:blipFill>
          <p:spPr>
            <a:xfrm>
              <a:off x="5334000" y="3638550"/>
              <a:ext cx="286205" cy="355534"/>
            </a:xfrm>
            <a:prstGeom prst="rect">
              <a:avLst/>
            </a:prstGeom>
            <a:noFill/>
            <a:ln>
              <a:noFill/>
            </a:ln>
          </p:spPr>
        </p:pic>
        <p:pic>
          <p:nvPicPr>
            <p:cNvPr id="135" name="Google Shape;135;p23" descr="User 3 by cyberscooty - User #3 - special remix for a demand"/>
            <p:cNvPicPr preferRelativeResize="0"/>
            <p:nvPr/>
          </p:nvPicPr>
          <p:blipFill rotWithShape="1">
            <a:blip r:embed="rId5">
              <a:alphaModFix/>
            </a:blip>
            <a:srcRect/>
            <a:stretch/>
          </p:blipFill>
          <p:spPr>
            <a:xfrm>
              <a:off x="5339135" y="4601665"/>
              <a:ext cx="281070" cy="349156"/>
            </a:xfrm>
            <a:prstGeom prst="rect">
              <a:avLst/>
            </a:prstGeom>
            <a:noFill/>
            <a:ln>
              <a:noFill/>
            </a:ln>
          </p:spPr>
        </p:pic>
      </p:grpSp>
      <p:graphicFrame>
        <p:nvGraphicFramePr>
          <p:cNvPr id="136" name="Google Shape;136;p23"/>
          <p:cNvGraphicFramePr/>
          <p:nvPr/>
        </p:nvGraphicFramePr>
        <p:xfrm>
          <a:off x="7315200" y="1504950"/>
          <a:ext cx="1219200" cy="2419875"/>
        </p:xfrm>
        <a:graphic>
          <a:graphicData uri="http://schemas.openxmlformats.org/drawingml/2006/table">
            <a:tbl>
              <a:tblPr>
                <a:noFill/>
                <a:tableStyleId>{BE5B1104-6D85-4340-A3EC-D6DACC669B4B}</a:tableStyleId>
              </a:tblPr>
              <a:tblGrid>
                <a:gridCol w="1219200"/>
              </a:tblGrid>
              <a:tr h="483975">
                <a:tc>
                  <a:txBody>
                    <a:bodyPr/>
                    <a:lstStyle/>
                    <a:p>
                      <a:pPr marL="0" marR="0" lvl="0" indent="0" algn="ctr" rtl="0">
                        <a:lnSpc>
                          <a:spcPct val="100000"/>
                        </a:lnSpc>
                        <a:spcBef>
                          <a:spcPts val="0"/>
                        </a:spcBef>
                        <a:spcAft>
                          <a:spcPts val="0"/>
                        </a:spcAft>
                        <a:buClr>
                          <a:srgbClr val="000000"/>
                        </a:buClr>
                        <a:buFont typeface="Trebuchet MS"/>
                        <a:buNone/>
                      </a:pPr>
                      <a:r>
                        <a:rPr lang="en" sz="1400" u="none" strike="noStrike" cap="none">
                          <a:latin typeface="Trebuchet MS"/>
                          <a:ea typeface="Trebuchet MS"/>
                          <a:cs typeface="Trebuchet MS"/>
                          <a:sym typeface="Trebuchet MS"/>
                        </a:rPr>
                        <a:t>Spent coins</a:t>
                      </a:r>
                      <a:endParaRPr sz="1400" u="none" strike="noStrike" cap="none">
                        <a:latin typeface="Trebuchet MS"/>
                        <a:ea typeface="Trebuchet MS"/>
                        <a:cs typeface="Trebuchet MS"/>
                        <a:sym typeface="Trebuchet MS"/>
                      </a:endParaRPr>
                    </a:p>
                  </a:txBody>
                  <a:tcPr marL="91450" marR="91450" marT="45725" marB="45725" anchor="ctr"/>
                </a:tc>
              </a:tr>
              <a:tr h="483975">
                <a:tc>
                  <a:txBody>
                    <a:bodyPr/>
                    <a:lstStyle/>
                    <a:p>
                      <a:pPr marL="0" marR="0" lvl="0" indent="0" algn="ctr" rtl="0">
                        <a:lnSpc>
                          <a:spcPct val="100000"/>
                        </a:lnSpc>
                        <a:spcBef>
                          <a:spcPts val="0"/>
                        </a:spcBef>
                        <a:spcAft>
                          <a:spcPts val="0"/>
                        </a:spcAft>
                        <a:buClr>
                          <a:srgbClr val="000000"/>
                        </a:buClr>
                        <a:buFont typeface="Trebuchet MS"/>
                        <a:buNone/>
                      </a:pPr>
                      <a:r>
                        <a:rPr lang="en" sz="1400" u="none" strike="noStrike" cap="none">
                          <a:latin typeface="Trebuchet MS"/>
                          <a:ea typeface="Trebuchet MS"/>
                          <a:cs typeface="Trebuchet MS"/>
                          <a:sym typeface="Trebuchet MS"/>
                        </a:rPr>
                        <a:t>…</a:t>
                      </a:r>
                      <a:endParaRPr sz="1400" u="none" strike="noStrike" cap="none">
                        <a:latin typeface="Trebuchet MS"/>
                        <a:ea typeface="Trebuchet MS"/>
                        <a:cs typeface="Trebuchet MS"/>
                        <a:sym typeface="Trebuchet MS"/>
                      </a:endParaRPr>
                    </a:p>
                  </a:txBody>
                  <a:tcPr marL="91450" marR="91450" marT="45725" marB="45725" anchor="ctr"/>
                </a:tc>
              </a:tr>
              <a:tr h="483975">
                <a:tc>
                  <a:txBody>
                    <a:bodyPr/>
                    <a:lstStyle/>
                    <a:p>
                      <a:pPr marL="0" marR="0" lvl="0" indent="0" algn="ctr" rtl="0">
                        <a:lnSpc>
                          <a:spcPct val="100000"/>
                        </a:lnSpc>
                        <a:spcBef>
                          <a:spcPts val="0"/>
                        </a:spcBef>
                        <a:spcAft>
                          <a:spcPts val="0"/>
                        </a:spcAft>
                        <a:buClr>
                          <a:srgbClr val="000000"/>
                        </a:buClr>
                        <a:buFont typeface="Arial"/>
                        <a:buNone/>
                      </a:pPr>
                      <a:endParaRPr sz="1400" u="none" strike="noStrike" cap="none">
                        <a:latin typeface="Trebuchet MS"/>
                        <a:ea typeface="Trebuchet MS"/>
                        <a:cs typeface="Trebuchet MS"/>
                        <a:sym typeface="Trebuchet MS"/>
                      </a:endParaRPr>
                    </a:p>
                  </a:txBody>
                  <a:tcPr marL="91450" marR="91450" marT="45725" marB="45725" anchor="ctr"/>
                </a:tc>
              </a:tr>
              <a:tr h="483975">
                <a:tc>
                  <a:txBody>
                    <a:bodyPr/>
                    <a:lstStyle/>
                    <a:p>
                      <a:pPr marL="0" marR="0" lvl="0" indent="0" algn="ctr" rtl="0">
                        <a:lnSpc>
                          <a:spcPct val="100000"/>
                        </a:lnSpc>
                        <a:spcBef>
                          <a:spcPts val="0"/>
                        </a:spcBef>
                        <a:spcAft>
                          <a:spcPts val="0"/>
                        </a:spcAft>
                        <a:buClr>
                          <a:srgbClr val="000000"/>
                        </a:buClr>
                        <a:buFont typeface="Arial"/>
                        <a:buNone/>
                      </a:pPr>
                      <a:endParaRPr sz="1400" u="none" strike="noStrike" cap="none">
                        <a:latin typeface="Trebuchet MS"/>
                        <a:ea typeface="Trebuchet MS"/>
                        <a:cs typeface="Trebuchet MS"/>
                        <a:sym typeface="Trebuchet MS"/>
                      </a:endParaRPr>
                    </a:p>
                  </a:txBody>
                  <a:tcPr marL="91450" marR="91450" marT="45725" marB="45725" anchor="ctr"/>
                </a:tc>
              </a:tr>
              <a:tr h="483975">
                <a:tc>
                  <a:txBody>
                    <a:bodyPr/>
                    <a:lstStyle/>
                    <a:p>
                      <a:pPr marL="0" marR="0" lvl="0" indent="0" algn="ctr" rtl="0">
                        <a:lnSpc>
                          <a:spcPct val="100000"/>
                        </a:lnSpc>
                        <a:spcBef>
                          <a:spcPts val="0"/>
                        </a:spcBef>
                        <a:spcAft>
                          <a:spcPts val="0"/>
                        </a:spcAft>
                        <a:buClr>
                          <a:srgbClr val="000000"/>
                        </a:buClr>
                        <a:buFont typeface="Arial"/>
                        <a:buNone/>
                      </a:pPr>
                      <a:endParaRPr sz="1400" u="none" strike="noStrike" cap="none">
                        <a:latin typeface="Trebuchet MS"/>
                        <a:ea typeface="Trebuchet MS"/>
                        <a:cs typeface="Trebuchet MS"/>
                        <a:sym typeface="Trebuchet MS"/>
                      </a:endParaRPr>
                    </a:p>
                  </a:txBody>
                  <a:tcPr marL="91450" marR="91450" marT="45725" marB="45725" anchor="ctr"/>
                </a:tc>
              </a:tr>
            </a:tbl>
          </a:graphicData>
        </a:graphic>
      </p:graphicFrame>
      <p:cxnSp>
        <p:nvCxnSpPr>
          <p:cNvPr id="137" name="Google Shape;137;p23"/>
          <p:cNvCxnSpPr/>
          <p:nvPr/>
        </p:nvCxnSpPr>
        <p:spPr>
          <a:xfrm>
            <a:off x="1447696" y="1920233"/>
            <a:ext cx="2460793" cy="0"/>
          </a:xfrm>
          <a:prstGeom prst="straightConnector1">
            <a:avLst/>
          </a:prstGeom>
          <a:noFill/>
          <a:ln w="25400" cap="flat" cmpd="sng">
            <a:solidFill>
              <a:srgbClr val="7F7F7F"/>
            </a:solidFill>
            <a:prstDash val="solid"/>
            <a:round/>
            <a:headEnd type="none" w="sm" len="sm"/>
            <a:tailEnd type="stealth" w="med" len="med"/>
          </a:ln>
        </p:spPr>
      </p:cxnSp>
      <p:sp>
        <p:nvSpPr>
          <p:cNvPr id="138" name="Google Shape;138;p23"/>
          <p:cNvSpPr txBox="1"/>
          <p:nvPr/>
        </p:nvSpPr>
        <p:spPr>
          <a:xfrm>
            <a:off x="1523896" y="1646879"/>
            <a:ext cx="2286203"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Font typeface="Trebuchet MS"/>
              <a:buNone/>
            </a:pPr>
            <a:r>
              <a:rPr lang="en" sz="1400" b="0" i="0" u="none" strike="noStrike" cap="none">
                <a:solidFill>
                  <a:srgbClr val="000000"/>
                </a:solidFill>
                <a:latin typeface="Trebuchet MS"/>
                <a:ea typeface="Trebuchet MS"/>
                <a:cs typeface="Trebuchet MS"/>
                <a:sym typeface="Trebuchet MS"/>
              </a:rPr>
              <a:t>Withdraw anonymous coin</a:t>
            </a:r>
            <a:endParaRPr/>
          </a:p>
        </p:txBody>
      </p:sp>
      <p:cxnSp>
        <p:nvCxnSpPr>
          <p:cNvPr id="139" name="Google Shape;139;p23"/>
          <p:cNvCxnSpPr/>
          <p:nvPr/>
        </p:nvCxnSpPr>
        <p:spPr>
          <a:xfrm rot="10800000">
            <a:off x="1446996" y="2332679"/>
            <a:ext cx="2438400" cy="0"/>
          </a:xfrm>
          <a:prstGeom prst="straightConnector1">
            <a:avLst/>
          </a:prstGeom>
          <a:noFill/>
          <a:ln w="25400" cap="flat" cmpd="sng">
            <a:solidFill>
              <a:srgbClr val="7F7F7F"/>
            </a:solidFill>
            <a:prstDash val="solid"/>
            <a:round/>
            <a:headEnd type="none" w="sm" len="sm"/>
            <a:tailEnd type="stealth" w="med" len="med"/>
          </a:ln>
        </p:spPr>
      </p:cxnSp>
      <p:sp>
        <p:nvSpPr>
          <p:cNvPr id="140" name="Google Shape;140;p23"/>
          <p:cNvSpPr txBox="1"/>
          <p:nvPr/>
        </p:nvSpPr>
        <p:spPr>
          <a:xfrm>
            <a:off x="1749372" y="2329702"/>
            <a:ext cx="1734770"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Font typeface="Trebuchet MS"/>
              <a:buNone/>
            </a:pPr>
            <a:r>
              <a:rPr lang="en" sz="1400" b="0" i="0" u="none" strike="noStrike" cap="none">
                <a:solidFill>
                  <a:srgbClr val="000000"/>
                </a:solidFill>
                <a:latin typeface="Trebuchet MS"/>
                <a:ea typeface="Trebuchet MS"/>
                <a:cs typeface="Trebuchet MS"/>
                <a:sym typeface="Trebuchet MS"/>
              </a:rPr>
              <a:t>{317038628684424}</a:t>
            </a:r>
            <a:endParaRPr sz="1400" b="0" i="0" u="none" strike="noStrike" cap="none">
              <a:solidFill>
                <a:srgbClr val="000000"/>
              </a:solidFill>
              <a:latin typeface="Trebuchet MS"/>
              <a:ea typeface="Trebuchet MS"/>
              <a:cs typeface="Trebuchet MS"/>
              <a:sym typeface="Trebuchet MS"/>
            </a:endParaRPr>
          </a:p>
        </p:txBody>
      </p:sp>
      <p:pic>
        <p:nvPicPr>
          <p:cNvPr id="141" name="Google Shape;141;p23" descr="https://openclipart.org/image/300px/svg_to_png/170059/bank.png"/>
          <p:cNvPicPr preferRelativeResize="0"/>
          <p:nvPr/>
        </p:nvPicPr>
        <p:blipFill rotWithShape="1">
          <a:blip r:embed="rId3">
            <a:alphaModFix/>
          </a:blip>
          <a:srcRect/>
          <a:stretch/>
        </p:blipFill>
        <p:spPr>
          <a:xfrm>
            <a:off x="3484142" y="2383604"/>
            <a:ext cx="321946" cy="321946"/>
          </a:xfrm>
          <a:prstGeom prst="rect">
            <a:avLst/>
          </a:prstGeom>
          <a:noFill/>
          <a:ln>
            <a:noFill/>
          </a:ln>
        </p:spPr>
      </p:pic>
      <p:cxnSp>
        <p:nvCxnSpPr>
          <p:cNvPr id="142" name="Google Shape;142;p23"/>
          <p:cNvCxnSpPr/>
          <p:nvPr/>
        </p:nvCxnSpPr>
        <p:spPr>
          <a:xfrm>
            <a:off x="1447696" y="3335745"/>
            <a:ext cx="2460793" cy="0"/>
          </a:xfrm>
          <a:prstGeom prst="straightConnector1">
            <a:avLst/>
          </a:prstGeom>
          <a:noFill/>
          <a:ln w="25400" cap="flat" cmpd="sng">
            <a:solidFill>
              <a:srgbClr val="7F7F7F"/>
            </a:solidFill>
            <a:prstDash val="solid"/>
            <a:round/>
            <a:headEnd type="none" w="sm" len="sm"/>
            <a:tailEnd type="stealth" w="med" len="med"/>
          </a:ln>
        </p:spPr>
      </p:cxnSp>
      <p:cxnSp>
        <p:nvCxnSpPr>
          <p:cNvPr id="143" name="Google Shape;143;p23"/>
          <p:cNvCxnSpPr/>
          <p:nvPr/>
        </p:nvCxnSpPr>
        <p:spPr>
          <a:xfrm rot="10800000">
            <a:off x="1446996" y="3748191"/>
            <a:ext cx="2438400" cy="0"/>
          </a:xfrm>
          <a:prstGeom prst="straightConnector1">
            <a:avLst/>
          </a:prstGeom>
          <a:noFill/>
          <a:ln w="25400" cap="flat" cmpd="sng">
            <a:solidFill>
              <a:srgbClr val="7F7F7F"/>
            </a:solidFill>
            <a:prstDash val="solid"/>
            <a:round/>
            <a:headEnd type="none" w="sm" len="sm"/>
            <a:tailEnd type="stealth" w="med" len="med"/>
          </a:ln>
        </p:spPr>
      </p:cxnSp>
      <p:sp>
        <p:nvSpPr>
          <p:cNvPr id="144" name="Google Shape;144;p23"/>
          <p:cNvSpPr txBox="1"/>
          <p:nvPr/>
        </p:nvSpPr>
        <p:spPr>
          <a:xfrm>
            <a:off x="1749372" y="3301624"/>
            <a:ext cx="1734770"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Font typeface="Trebuchet MS"/>
              <a:buNone/>
            </a:pPr>
            <a:r>
              <a:rPr lang="en" sz="1400" b="0" i="0" u="none" strike="noStrike" cap="none">
                <a:solidFill>
                  <a:srgbClr val="000000"/>
                </a:solidFill>
                <a:latin typeface="Trebuchet MS"/>
                <a:ea typeface="Trebuchet MS"/>
                <a:cs typeface="Trebuchet MS"/>
                <a:sym typeface="Trebuchet MS"/>
              </a:rPr>
              <a:t>{317038628684424}</a:t>
            </a:r>
            <a:endParaRPr sz="1400" b="0" i="0" u="none" strike="noStrike" cap="none">
              <a:solidFill>
                <a:srgbClr val="000000"/>
              </a:solidFill>
              <a:latin typeface="Trebuchet MS"/>
              <a:ea typeface="Trebuchet MS"/>
              <a:cs typeface="Trebuchet MS"/>
              <a:sym typeface="Trebuchet MS"/>
            </a:endParaRPr>
          </a:p>
        </p:txBody>
      </p:sp>
      <p:pic>
        <p:nvPicPr>
          <p:cNvPr id="145" name="Google Shape;145;p23" descr="https://openclipart.org/image/300px/svg_to_png/170059/bank.png"/>
          <p:cNvPicPr preferRelativeResize="0"/>
          <p:nvPr/>
        </p:nvPicPr>
        <p:blipFill rotWithShape="1">
          <a:blip r:embed="rId3">
            <a:alphaModFix/>
          </a:blip>
          <a:srcRect/>
          <a:stretch/>
        </p:blipFill>
        <p:spPr>
          <a:xfrm>
            <a:off x="3484142" y="3355526"/>
            <a:ext cx="321946" cy="321946"/>
          </a:xfrm>
          <a:prstGeom prst="rect">
            <a:avLst/>
          </a:prstGeom>
          <a:noFill/>
          <a:ln>
            <a:noFill/>
          </a:ln>
        </p:spPr>
      </p:pic>
      <p:sp>
        <p:nvSpPr>
          <p:cNvPr id="146" name="Google Shape;146;p23"/>
          <p:cNvSpPr txBox="1"/>
          <p:nvPr/>
        </p:nvSpPr>
        <p:spPr>
          <a:xfrm>
            <a:off x="2488116" y="3745214"/>
            <a:ext cx="407484"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Font typeface="Trebuchet MS"/>
              <a:buNone/>
            </a:pPr>
            <a:r>
              <a:rPr lang="en" sz="1400" b="0" i="0" u="none" strike="noStrike" cap="none">
                <a:solidFill>
                  <a:srgbClr val="000000"/>
                </a:solidFill>
                <a:latin typeface="Trebuchet MS"/>
                <a:ea typeface="Trebuchet MS"/>
                <a:cs typeface="Trebuchet MS"/>
                <a:sym typeface="Trebuchet MS"/>
              </a:rPr>
              <a:t>OK</a:t>
            </a:r>
            <a:endParaRPr/>
          </a:p>
        </p:txBody>
      </p:sp>
      <p:cxnSp>
        <p:nvCxnSpPr>
          <p:cNvPr id="147" name="Google Shape;147;p23"/>
          <p:cNvCxnSpPr/>
          <p:nvPr/>
        </p:nvCxnSpPr>
        <p:spPr>
          <a:xfrm>
            <a:off x="833782" y="2644314"/>
            <a:ext cx="0" cy="494277"/>
          </a:xfrm>
          <a:prstGeom prst="straightConnector1">
            <a:avLst/>
          </a:prstGeom>
          <a:noFill/>
          <a:ln w="25400" cap="flat" cmpd="sng">
            <a:solidFill>
              <a:srgbClr val="7F7F7F"/>
            </a:solidFill>
            <a:prstDash val="solid"/>
            <a:round/>
            <a:headEnd type="none" w="sm" len="sm"/>
            <a:tailEnd type="stealth" w="med" len="med"/>
          </a:ln>
        </p:spPr>
      </p:cxnSp>
      <p:sp>
        <p:nvSpPr>
          <p:cNvPr id="148" name="Google Shape;148;p23"/>
          <p:cNvSpPr/>
          <p:nvPr/>
        </p:nvSpPr>
        <p:spPr>
          <a:xfrm>
            <a:off x="6345866" y="2568935"/>
            <a:ext cx="279244" cy="307777"/>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Font typeface="Trebuchet MS"/>
              <a:buNone/>
            </a:pPr>
            <a:r>
              <a:rPr lang="en" sz="1400" b="0" i="0" u="none" strike="noStrike" cap="none">
                <a:solidFill>
                  <a:srgbClr val="000000"/>
                </a:solidFill>
                <a:latin typeface="Trebuchet MS"/>
                <a:ea typeface="Trebuchet MS"/>
                <a:cs typeface="Trebuchet MS"/>
                <a:sym typeface="Trebuchet MS"/>
              </a:rPr>
              <a:t>9</a:t>
            </a:r>
            <a:endParaRPr/>
          </a:p>
        </p:txBody>
      </p:sp>
      <p:sp>
        <p:nvSpPr>
          <p:cNvPr id="149" name="Google Shape;149;p23"/>
          <p:cNvSpPr/>
          <p:nvPr/>
        </p:nvSpPr>
        <p:spPr>
          <a:xfrm>
            <a:off x="6350156" y="3538269"/>
            <a:ext cx="279244" cy="307777"/>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Font typeface="Trebuchet MS"/>
              <a:buNone/>
            </a:pPr>
            <a:r>
              <a:rPr lang="en" sz="1400" b="0" i="0" u="none" strike="noStrike" cap="none">
                <a:solidFill>
                  <a:srgbClr val="000000"/>
                </a:solidFill>
                <a:latin typeface="Trebuchet MS"/>
                <a:ea typeface="Trebuchet MS"/>
                <a:cs typeface="Trebuchet MS"/>
                <a:sym typeface="Trebuchet MS"/>
              </a:rPr>
              <a:t>6</a:t>
            </a:r>
            <a:endParaRPr sz="1400" b="0" i="0" u="none" strike="noStrike" cap="none">
              <a:solidFill>
                <a:srgbClr val="000000"/>
              </a:solidFill>
              <a:latin typeface="Trebuchet MS"/>
              <a:ea typeface="Trebuchet MS"/>
              <a:cs typeface="Trebuchet MS"/>
              <a:sym typeface="Trebuchet MS"/>
            </a:endParaRPr>
          </a:p>
        </p:txBody>
      </p:sp>
      <p:sp>
        <p:nvSpPr>
          <p:cNvPr id="150" name="Google Shape;150;p23"/>
          <p:cNvSpPr/>
          <p:nvPr/>
        </p:nvSpPr>
        <p:spPr>
          <a:xfrm>
            <a:off x="7391400" y="2568935"/>
            <a:ext cx="1072730"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Font typeface="Trebuchet MS"/>
              <a:buNone/>
            </a:pPr>
            <a:r>
              <a:rPr lang="en" sz="1400" b="0" i="0" u="none" strike="noStrike" cap="none">
                <a:solidFill>
                  <a:srgbClr val="000000"/>
                </a:solidFill>
                <a:latin typeface="Trebuchet MS"/>
                <a:ea typeface="Trebuchet MS"/>
                <a:cs typeface="Trebuchet MS"/>
                <a:sym typeface="Trebuchet MS"/>
              </a:rPr>
              <a:t>31703862…</a:t>
            </a:r>
            <a:endParaRPr/>
          </a:p>
        </p:txBody>
      </p:sp>
      <p:cxnSp>
        <p:nvCxnSpPr>
          <p:cNvPr id="151" name="Google Shape;151;p23"/>
          <p:cNvCxnSpPr/>
          <p:nvPr/>
        </p:nvCxnSpPr>
        <p:spPr>
          <a:xfrm>
            <a:off x="1447800" y="2180279"/>
            <a:ext cx="2460793" cy="0"/>
          </a:xfrm>
          <a:prstGeom prst="straightConnector1">
            <a:avLst/>
          </a:prstGeom>
          <a:noFill/>
          <a:ln w="25400" cap="flat" cmpd="sng">
            <a:solidFill>
              <a:srgbClr val="7F7F7F"/>
            </a:solidFill>
            <a:prstDash val="solid"/>
            <a:round/>
            <a:headEnd type="none" w="sm" len="sm"/>
            <a:tailEnd type="stealth" w="med" len="med"/>
          </a:ln>
        </p:spPr>
      </p:cxnSp>
      <p:sp>
        <p:nvSpPr>
          <p:cNvPr id="152" name="Google Shape;152;p23"/>
          <p:cNvSpPr/>
          <p:nvPr/>
        </p:nvSpPr>
        <p:spPr>
          <a:xfrm>
            <a:off x="1710984" y="4303752"/>
            <a:ext cx="5482591" cy="553998"/>
          </a:xfrm>
          <a:prstGeom prst="rect">
            <a:avLst/>
          </a:prstGeom>
          <a:solidFill>
            <a:srgbClr val="EFD7AE"/>
          </a:solidFill>
          <a:ln w="19050" cap="flat" cmpd="sng">
            <a:solidFill>
              <a:srgbClr val="E7C586"/>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Font typeface="Trebuchet MS"/>
              <a:buNone/>
            </a:pPr>
            <a:r>
              <a:rPr lang="en" sz="3000" b="0" i="0" u="none" strike="noStrike" cap="none">
                <a:solidFill>
                  <a:srgbClr val="000000"/>
                </a:solidFill>
                <a:latin typeface="Trebuchet MS"/>
                <a:ea typeface="Trebuchet MS"/>
                <a:cs typeface="Trebuchet MS"/>
                <a:sym typeface="Trebuchet MS"/>
              </a:rPr>
              <a:t>Bank cannot link the two users</a:t>
            </a:r>
            <a:endParaRPr sz="3000" b="0" i="0" u="none" strike="noStrike" cap="none">
              <a:solidFill>
                <a:srgbClr val="000000"/>
              </a:solidFill>
              <a:latin typeface="Trebuchet MS"/>
              <a:ea typeface="Trebuchet MS"/>
              <a:cs typeface="Trebuchet MS"/>
              <a:sym typeface="Trebuchet M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8"/>
                                        </p:tgtEl>
                                        <p:attrNameLst>
                                          <p:attrName>style.visibility</p:attrName>
                                        </p:attrNameLst>
                                      </p:cBhvr>
                                      <p:to>
                                        <p:strVal val="visible"/>
                                      </p:to>
                                    </p:set>
                                    <p:animEffect transition="in" filter="fade">
                                      <p:cBhvr>
                                        <p:cTn id="7" dur="500"/>
                                        <p:tgtEl>
                                          <p:spTgt spid="138"/>
                                        </p:tgtEl>
                                      </p:cBhvr>
                                    </p:animEffect>
                                  </p:childTnLst>
                                </p:cTn>
                              </p:par>
                              <p:par>
                                <p:cTn id="8" presetID="10" presetClass="entr" presetSubtype="0" fill="hold" nodeType="withEffect">
                                  <p:stCondLst>
                                    <p:cond delay="0"/>
                                  </p:stCondLst>
                                  <p:childTnLst>
                                    <p:set>
                                      <p:cBhvr>
                                        <p:cTn id="9" dur="1" fill="hold">
                                          <p:stCondLst>
                                            <p:cond delay="0"/>
                                          </p:stCondLst>
                                        </p:cTn>
                                        <p:tgtEl>
                                          <p:spTgt spid="137"/>
                                        </p:tgtEl>
                                        <p:attrNameLst>
                                          <p:attrName>style.visibility</p:attrName>
                                        </p:attrNameLst>
                                      </p:cBhvr>
                                      <p:to>
                                        <p:strVal val="visible"/>
                                      </p:to>
                                    </p:set>
                                    <p:animEffect transition="in" filter="fade">
                                      <p:cBhvr>
                                        <p:cTn id="10" dur="500"/>
                                        <p:tgtEl>
                                          <p:spTgt spid="137"/>
                                        </p:tgtEl>
                                      </p:cBhvr>
                                    </p:animEffect>
                                  </p:childTnLst>
                                </p:cTn>
                              </p:par>
                              <p:par>
                                <p:cTn id="11" presetID="10" presetClass="entr" presetSubtype="0" fill="hold" nodeType="withEffect">
                                  <p:stCondLst>
                                    <p:cond delay="0"/>
                                  </p:stCondLst>
                                  <p:childTnLst>
                                    <p:set>
                                      <p:cBhvr>
                                        <p:cTn id="12" dur="1" fill="hold">
                                          <p:stCondLst>
                                            <p:cond delay="0"/>
                                          </p:stCondLst>
                                        </p:cTn>
                                        <p:tgtEl>
                                          <p:spTgt spid="130"/>
                                        </p:tgtEl>
                                        <p:attrNameLst>
                                          <p:attrName>style.visibility</p:attrName>
                                        </p:attrNameLst>
                                      </p:cBhvr>
                                      <p:to>
                                        <p:strVal val="visible"/>
                                      </p:to>
                                    </p:set>
                                    <p:animEffect transition="in" filter="fade">
                                      <p:cBhvr>
                                        <p:cTn id="13" dur="500"/>
                                        <p:tgtEl>
                                          <p:spTgt spid="13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48"/>
                                        </p:tgtEl>
                                        <p:attrNameLst>
                                          <p:attrName>style.visibility</p:attrName>
                                        </p:attrNameLst>
                                      </p:cBhvr>
                                      <p:to>
                                        <p:strVal val="visible"/>
                                      </p:to>
                                    </p:set>
                                    <p:animEffect transition="in" filter="fade">
                                      <p:cBhvr>
                                        <p:cTn id="18" dur="500"/>
                                        <p:tgtEl>
                                          <p:spTgt spid="14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40"/>
                                        </p:tgtEl>
                                        <p:attrNameLst>
                                          <p:attrName>style.visibility</p:attrName>
                                        </p:attrNameLst>
                                      </p:cBhvr>
                                      <p:to>
                                        <p:strVal val="visible"/>
                                      </p:to>
                                    </p:set>
                                    <p:animEffect transition="in" filter="fade">
                                      <p:cBhvr>
                                        <p:cTn id="23" dur="500"/>
                                        <p:tgtEl>
                                          <p:spTgt spid="140"/>
                                        </p:tgtEl>
                                      </p:cBhvr>
                                    </p:animEffect>
                                  </p:childTnLst>
                                </p:cTn>
                              </p:par>
                              <p:par>
                                <p:cTn id="24" presetID="10" presetClass="entr" presetSubtype="0" fill="hold" nodeType="withEffect">
                                  <p:stCondLst>
                                    <p:cond delay="0"/>
                                  </p:stCondLst>
                                  <p:childTnLst>
                                    <p:set>
                                      <p:cBhvr>
                                        <p:cTn id="25" dur="1" fill="hold">
                                          <p:stCondLst>
                                            <p:cond delay="0"/>
                                          </p:stCondLst>
                                        </p:cTn>
                                        <p:tgtEl>
                                          <p:spTgt spid="141"/>
                                        </p:tgtEl>
                                        <p:attrNameLst>
                                          <p:attrName>style.visibility</p:attrName>
                                        </p:attrNameLst>
                                      </p:cBhvr>
                                      <p:to>
                                        <p:strVal val="visible"/>
                                      </p:to>
                                    </p:set>
                                    <p:animEffect transition="in" filter="fade">
                                      <p:cBhvr>
                                        <p:cTn id="26" dur="500"/>
                                        <p:tgtEl>
                                          <p:spTgt spid="141"/>
                                        </p:tgtEl>
                                      </p:cBhvr>
                                    </p:animEffect>
                                  </p:childTnLst>
                                </p:cTn>
                              </p:par>
                              <p:par>
                                <p:cTn id="27" presetID="10" presetClass="entr" presetSubtype="0" fill="hold" nodeType="withEffect">
                                  <p:stCondLst>
                                    <p:cond delay="0"/>
                                  </p:stCondLst>
                                  <p:childTnLst>
                                    <p:set>
                                      <p:cBhvr>
                                        <p:cTn id="28" dur="1" fill="hold">
                                          <p:stCondLst>
                                            <p:cond delay="0"/>
                                          </p:stCondLst>
                                        </p:cTn>
                                        <p:tgtEl>
                                          <p:spTgt spid="139"/>
                                        </p:tgtEl>
                                        <p:attrNameLst>
                                          <p:attrName>style.visibility</p:attrName>
                                        </p:attrNameLst>
                                      </p:cBhvr>
                                      <p:to>
                                        <p:strVal val="visible"/>
                                      </p:to>
                                    </p:set>
                                    <p:animEffect transition="in" filter="fade">
                                      <p:cBhvr>
                                        <p:cTn id="29" dur="500"/>
                                        <p:tgtEl>
                                          <p:spTgt spid="139"/>
                                        </p:tgtEl>
                                      </p:cBhvr>
                                    </p:animEffect>
                                  </p:childTnLst>
                                </p:cTn>
                              </p:par>
                              <p:par>
                                <p:cTn id="30" presetID="10" presetClass="entr" presetSubtype="0" fill="hold" nodeType="withEffect">
                                  <p:stCondLst>
                                    <p:cond delay="0"/>
                                  </p:stCondLst>
                                  <p:childTnLst>
                                    <p:set>
                                      <p:cBhvr>
                                        <p:cTn id="31" dur="1" fill="hold">
                                          <p:stCondLst>
                                            <p:cond delay="0"/>
                                          </p:stCondLst>
                                        </p:cTn>
                                        <p:tgtEl>
                                          <p:spTgt spid="151"/>
                                        </p:tgtEl>
                                        <p:attrNameLst>
                                          <p:attrName>style.visibility</p:attrName>
                                        </p:attrNameLst>
                                      </p:cBhvr>
                                      <p:to>
                                        <p:strVal val="visible"/>
                                      </p:to>
                                    </p:set>
                                    <p:animEffect transition="in" filter="fade">
                                      <p:cBhvr>
                                        <p:cTn id="32" dur="500"/>
                                        <p:tgtEl>
                                          <p:spTgt spid="15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7"/>
                                        </p:tgtEl>
                                        <p:attrNameLst>
                                          <p:attrName>style.visibility</p:attrName>
                                        </p:attrNameLst>
                                      </p:cBhvr>
                                      <p:to>
                                        <p:strVal val="visible"/>
                                      </p:to>
                                    </p:set>
                                    <p:animEffect transition="in" filter="fade">
                                      <p:cBhvr>
                                        <p:cTn id="37" dur="500"/>
                                        <p:tgtEl>
                                          <p:spTgt spid="147"/>
                                        </p:tgtEl>
                                      </p:cBhvr>
                                    </p:animEffect>
                                  </p:childTnLst>
                                </p:cTn>
                              </p:par>
                              <p:par>
                                <p:cTn id="38" presetID="10" presetClass="entr" presetSubtype="0" fill="hold" nodeType="withEffect">
                                  <p:stCondLst>
                                    <p:cond delay="0"/>
                                  </p:stCondLst>
                                  <p:childTnLst>
                                    <p:set>
                                      <p:cBhvr>
                                        <p:cTn id="39" dur="1" fill="hold">
                                          <p:stCondLst>
                                            <p:cond delay="0"/>
                                          </p:stCondLst>
                                        </p:cTn>
                                        <p:tgtEl>
                                          <p:spTgt spid="131"/>
                                        </p:tgtEl>
                                        <p:attrNameLst>
                                          <p:attrName>style.visibility</p:attrName>
                                        </p:attrNameLst>
                                      </p:cBhvr>
                                      <p:to>
                                        <p:strVal val="visible"/>
                                      </p:to>
                                    </p:set>
                                    <p:animEffect transition="in" filter="fade">
                                      <p:cBhvr>
                                        <p:cTn id="40" dur="500"/>
                                        <p:tgtEl>
                                          <p:spTgt spid="13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42"/>
                                        </p:tgtEl>
                                        <p:attrNameLst>
                                          <p:attrName>style.visibility</p:attrName>
                                        </p:attrNameLst>
                                      </p:cBhvr>
                                      <p:to>
                                        <p:strVal val="visible"/>
                                      </p:to>
                                    </p:set>
                                    <p:animEffect transition="in" filter="fade">
                                      <p:cBhvr>
                                        <p:cTn id="45" dur="500"/>
                                        <p:tgtEl>
                                          <p:spTgt spid="142"/>
                                        </p:tgtEl>
                                      </p:cBhvr>
                                    </p:animEffect>
                                  </p:childTnLst>
                                </p:cTn>
                              </p:par>
                              <p:par>
                                <p:cTn id="46" presetID="10" presetClass="entr" presetSubtype="0" fill="hold" nodeType="withEffect">
                                  <p:stCondLst>
                                    <p:cond delay="0"/>
                                  </p:stCondLst>
                                  <p:childTnLst>
                                    <p:set>
                                      <p:cBhvr>
                                        <p:cTn id="47" dur="1" fill="hold">
                                          <p:stCondLst>
                                            <p:cond delay="0"/>
                                          </p:stCondLst>
                                        </p:cTn>
                                        <p:tgtEl>
                                          <p:spTgt spid="127"/>
                                        </p:tgtEl>
                                        <p:attrNameLst>
                                          <p:attrName>style.visibility</p:attrName>
                                        </p:attrNameLst>
                                      </p:cBhvr>
                                      <p:to>
                                        <p:strVal val="visible"/>
                                      </p:to>
                                    </p:set>
                                    <p:animEffect transition="in" filter="fade">
                                      <p:cBhvr>
                                        <p:cTn id="48" dur="500"/>
                                        <p:tgtEl>
                                          <p:spTgt spid="127"/>
                                        </p:tgtEl>
                                      </p:cBhvr>
                                    </p:animEffect>
                                  </p:childTnLst>
                                </p:cTn>
                              </p:par>
                              <p:par>
                                <p:cTn id="49" presetID="10" presetClass="entr" presetSubtype="0" fill="hold" nodeType="withEffect">
                                  <p:stCondLst>
                                    <p:cond delay="0"/>
                                  </p:stCondLst>
                                  <p:childTnLst>
                                    <p:set>
                                      <p:cBhvr>
                                        <p:cTn id="50" dur="1" fill="hold">
                                          <p:stCondLst>
                                            <p:cond delay="0"/>
                                          </p:stCondLst>
                                        </p:cTn>
                                        <p:tgtEl>
                                          <p:spTgt spid="145"/>
                                        </p:tgtEl>
                                        <p:attrNameLst>
                                          <p:attrName>style.visibility</p:attrName>
                                        </p:attrNameLst>
                                      </p:cBhvr>
                                      <p:to>
                                        <p:strVal val="visible"/>
                                      </p:to>
                                    </p:set>
                                    <p:animEffect transition="in" filter="fade">
                                      <p:cBhvr>
                                        <p:cTn id="51" dur="500"/>
                                        <p:tgtEl>
                                          <p:spTgt spid="145"/>
                                        </p:tgtEl>
                                      </p:cBhvr>
                                    </p:animEffect>
                                  </p:childTnLst>
                                </p:cTn>
                              </p:par>
                              <p:par>
                                <p:cTn id="52" presetID="10" presetClass="entr" presetSubtype="0" fill="hold" nodeType="withEffect">
                                  <p:stCondLst>
                                    <p:cond delay="0"/>
                                  </p:stCondLst>
                                  <p:childTnLst>
                                    <p:set>
                                      <p:cBhvr>
                                        <p:cTn id="53" dur="1" fill="hold">
                                          <p:stCondLst>
                                            <p:cond delay="0"/>
                                          </p:stCondLst>
                                        </p:cTn>
                                        <p:tgtEl>
                                          <p:spTgt spid="144"/>
                                        </p:tgtEl>
                                        <p:attrNameLst>
                                          <p:attrName>style.visibility</p:attrName>
                                        </p:attrNameLst>
                                      </p:cBhvr>
                                      <p:to>
                                        <p:strVal val="visible"/>
                                      </p:to>
                                    </p:set>
                                    <p:animEffect transition="in" filter="fade">
                                      <p:cBhvr>
                                        <p:cTn id="54" dur="500"/>
                                        <p:tgtEl>
                                          <p:spTgt spid="144"/>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49"/>
                                        </p:tgtEl>
                                        <p:attrNameLst>
                                          <p:attrName>style.visibility</p:attrName>
                                        </p:attrNameLst>
                                      </p:cBhvr>
                                      <p:to>
                                        <p:strVal val="visible"/>
                                      </p:to>
                                    </p:set>
                                    <p:animEffect transition="in" filter="fade">
                                      <p:cBhvr>
                                        <p:cTn id="59" dur="500"/>
                                        <p:tgtEl>
                                          <p:spTgt spid="149"/>
                                        </p:tgtEl>
                                      </p:cBhvr>
                                    </p:animEffect>
                                  </p:childTnLst>
                                </p:cTn>
                              </p:par>
                              <p:par>
                                <p:cTn id="60" presetID="10" presetClass="entr" presetSubtype="0" fill="hold" nodeType="withEffect">
                                  <p:stCondLst>
                                    <p:cond delay="0"/>
                                  </p:stCondLst>
                                  <p:childTnLst>
                                    <p:set>
                                      <p:cBhvr>
                                        <p:cTn id="61" dur="1" fill="hold">
                                          <p:stCondLst>
                                            <p:cond delay="0"/>
                                          </p:stCondLst>
                                        </p:cTn>
                                        <p:tgtEl>
                                          <p:spTgt spid="150"/>
                                        </p:tgtEl>
                                        <p:attrNameLst>
                                          <p:attrName>style.visibility</p:attrName>
                                        </p:attrNameLst>
                                      </p:cBhvr>
                                      <p:to>
                                        <p:strVal val="visible"/>
                                      </p:to>
                                    </p:set>
                                    <p:animEffect transition="in" filter="fade">
                                      <p:cBhvr>
                                        <p:cTn id="62" dur="500"/>
                                        <p:tgtEl>
                                          <p:spTgt spid="15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46"/>
                                        </p:tgtEl>
                                        <p:attrNameLst>
                                          <p:attrName>style.visibility</p:attrName>
                                        </p:attrNameLst>
                                      </p:cBhvr>
                                      <p:to>
                                        <p:strVal val="visible"/>
                                      </p:to>
                                    </p:set>
                                    <p:animEffect transition="in" filter="fade">
                                      <p:cBhvr>
                                        <p:cTn id="67" dur="500"/>
                                        <p:tgtEl>
                                          <p:spTgt spid="146"/>
                                        </p:tgtEl>
                                      </p:cBhvr>
                                    </p:animEffect>
                                  </p:childTnLst>
                                </p:cTn>
                              </p:par>
                              <p:par>
                                <p:cTn id="68" presetID="10" presetClass="entr" presetSubtype="0" fill="hold" nodeType="withEffect">
                                  <p:stCondLst>
                                    <p:cond delay="0"/>
                                  </p:stCondLst>
                                  <p:childTnLst>
                                    <p:set>
                                      <p:cBhvr>
                                        <p:cTn id="69" dur="1" fill="hold">
                                          <p:stCondLst>
                                            <p:cond delay="0"/>
                                          </p:stCondLst>
                                        </p:cTn>
                                        <p:tgtEl>
                                          <p:spTgt spid="143"/>
                                        </p:tgtEl>
                                        <p:attrNameLst>
                                          <p:attrName>style.visibility</p:attrName>
                                        </p:attrNameLst>
                                      </p:cBhvr>
                                      <p:to>
                                        <p:strVal val="visible"/>
                                      </p:to>
                                    </p:set>
                                    <p:animEffect transition="in" filter="fade">
                                      <p:cBhvr>
                                        <p:cTn id="70" dur="500"/>
                                        <p:tgtEl>
                                          <p:spTgt spid="14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152"/>
                                        </p:tgtEl>
                                        <p:attrNameLst>
                                          <p:attrName>style.visibility</p:attrName>
                                        </p:attrNameLst>
                                      </p:cBhvr>
                                      <p:to>
                                        <p:strVal val="visible"/>
                                      </p:to>
                                    </p:set>
                                    <p:animEffect transition="in" filter="fade">
                                      <p:cBhvr>
                                        <p:cTn id="75" dur="1"/>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4"/>
          <p:cNvSpPr txBox="1">
            <a:spLocks noGrp="1"/>
          </p:cNvSpPr>
          <p:nvPr>
            <p:ph type="title"/>
          </p:nvPr>
        </p:nvSpPr>
        <p:spPr>
          <a:xfrm>
            <a:off x="457200" y="205978"/>
            <a:ext cx="83820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a:buNone/>
            </a:pPr>
            <a:r>
              <a:rPr lang="en" sz="3200" b="1" i="0" u="none" strike="noStrike" cap="none">
                <a:solidFill>
                  <a:schemeClr val="dk1"/>
                </a:solidFill>
                <a:latin typeface="Trebuchet MS"/>
                <a:ea typeface="Trebuchet MS"/>
                <a:cs typeface="Trebuchet MS"/>
                <a:sym typeface="Trebuchet MS"/>
              </a:rPr>
              <a:t>Anonymity &amp; decentralization: in conflict</a:t>
            </a:r>
            <a:endParaRPr sz="3200" b="1" i="0" u="none" strike="noStrike" cap="none">
              <a:solidFill>
                <a:schemeClr val="dk1"/>
              </a:solidFill>
              <a:latin typeface="Trebuchet MS"/>
              <a:ea typeface="Trebuchet MS"/>
              <a:cs typeface="Trebuchet MS"/>
              <a:sym typeface="Trebuchet MS"/>
            </a:endParaRPr>
          </a:p>
        </p:txBody>
      </p:sp>
      <p:sp>
        <p:nvSpPr>
          <p:cNvPr id="158" name="Google Shape;158;p24"/>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457200" marR="0" lvl="0" indent="-266700" algn="l" rtl="0">
              <a:lnSpc>
                <a:spcPct val="100000"/>
              </a:lnSpc>
              <a:spcBef>
                <a:spcPts val="0"/>
              </a:spcBef>
              <a:spcAft>
                <a:spcPts val="0"/>
              </a:spcAft>
              <a:buClr>
                <a:srgbClr val="666666"/>
              </a:buClr>
              <a:buSzPts val="3000"/>
              <a:buFont typeface="Arial"/>
              <a:buNone/>
            </a:pPr>
            <a:endParaRPr sz="3000" b="0" i="0" u="none" strike="noStrike" cap="none">
              <a:solidFill>
                <a:schemeClr val="dk1"/>
              </a:solidFill>
              <a:latin typeface="Trebuchet MS"/>
              <a:ea typeface="Trebuchet MS"/>
              <a:cs typeface="Trebuchet MS"/>
              <a:sym typeface="Trebuchet MS"/>
            </a:endParaRPr>
          </a:p>
          <a:p>
            <a:pPr marL="457200" marR="0" lvl="0" indent="-457200" algn="l" rtl="0">
              <a:lnSpc>
                <a:spcPct val="100000"/>
              </a:lnSpc>
              <a:spcBef>
                <a:spcPts val="0"/>
              </a:spcBef>
              <a:spcAft>
                <a:spcPts val="0"/>
              </a:spcAft>
              <a:buClr>
                <a:srgbClr val="666666"/>
              </a:buClr>
              <a:buSzPts val="3000"/>
              <a:buFont typeface="Arial"/>
              <a:buChar char="•"/>
            </a:pPr>
            <a:r>
              <a:rPr lang="en" sz="3000" b="0" i="0" u="none" strike="noStrike" cap="none">
                <a:solidFill>
                  <a:schemeClr val="dk1"/>
                </a:solidFill>
                <a:latin typeface="Trebuchet MS"/>
                <a:ea typeface="Trebuchet MS"/>
                <a:cs typeface="Trebuchet MS"/>
                <a:sym typeface="Trebuchet MS"/>
              </a:rPr>
              <a:t>Interactive protocols with bank are hard to decentralize</a:t>
            </a:r>
            <a:endParaRPr/>
          </a:p>
          <a:p>
            <a:pPr marL="457200" marR="0" lvl="0" indent="-266700" algn="l" rtl="0">
              <a:lnSpc>
                <a:spcPct val="100000"/>
              </a:lnSpc>
              <a:spcBef>
                <a:spcPts val="0"/>
              </a:spcBef>
              <a:spcAft>
                <a:spcPts val="0"/>
              </a:spcAft>
              <a:buClr>
                <a:srgbClr val="666666"/>
              </a:buClr>
              <a:buSzPts val="3000"/>
              <a:buFont typeface="Arial"/>
              <a:buNone/>
            </a:pPr>
            <a:endParaRPr sz="3000" b="0" i="0" u="none" strike="noStrike" cap="none">
              <a:solidFill>
                <a:schemeClr val="dk1"/>
              </a:solidFill>
              <a:latin typeface="Trebuchet MS"/>
              <a:ea typeface="Trebuchet MS"/>
              <a:cs typeface="Trebuchet MS"/>
              <a:sym typeface="Trebuchet MS"/>
            </a:endParaRPr>
          </a:p>
          <a:p>
            <a:pPr marL="457200" marR="0" lvl="0" indent="-457200" algn="l" rtl="0">
              <a:lnSpc>
                <a:spcPct val="100000"/>
              </a:lnSpc>
              <a:spcBef>
                <a:spcPts val="0"/>
              </a:spcBef>
              <a:spcAft>
                <a:spcPts val="0"/>
              </a:spcAft>
              <a:buClr>
                <a:srgbClr val="666666"/>
              </a:buClr>
              <a:buSzPts val="3000"/>
              <a:buFont typeface="Arial"/>
              <a:buChar char="•"/>
            </a:pPr>
            <a:r>
              <a:rPr lang="en" sz="3000" b="0" i="0" u="none" strike="noStrike" cap="none">
                <a:solidFill>
                  <a:schemeClr val="dk1"/>
                </a:solidFill>
                <a:latin typeface="Trebuchet MS"/>
                <a:ea typeface="Trebuchet MS"/>
                <a:cs typeface="Trebuchet MS"/>
                <a:sym typeface="Trebuchet MS"/>
              </a:rPr>
              <a:t>Decentralization often achieved via public traceability to enforce security </a:t>
            </a:r>
            <a:endParaRPr/>
          </a:p>
          <a:p>
            <a:pPr marL="457200" marR="0" lvl="0" indent="-266700" algn="l" rtl="0">
              <a:lnSpc>
                <a:spcPct val="100000"/>
              </a:lnSpc>
              <a:spcBef>
                <a:spcPts val="0"/>
              </a:spcBef>
              <a:spcAft>
                <a:spcPts val="0"/>
              </a:spcAft>
              <a:buClr>
                <a:srgbClr val="666666"/>
              </a:buClr>
              <a:buSzPts val="3000"/>
              <a:buFont typeface="Arial"/>
              <a:buNone/>
            </a:pPr>
            <a:endParaRPr sz="3000" b="0" i="0" u="none" strike="noStrike" cap="none">
              <a:solidFill>
                <a:schemeClr val="dk1"/>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5"/>
          <p:cNvSpPr txBox="1">
            <a:spLocks noGrp="1"/>
          </p:cNvSpPr>
          <p:nvPr>
            <p:ph type="subTitle" idx="1"/>
          </p:nvPr>
        </p:nvSpPr>
        <p:spPr>
          <a:xfrm>
            <a:off x="685800" y="1690478"/>
            <a:ext cx="7772400" cy="784799"/>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2"/>
              </a:buClr>
              <a:buFont typeface="Trebuchet MS"/>
              <a:buNone/>
            </a:pPr>
            <a:r>
              <a:rPr lang="en" sz="3000" b="0" i="0" u="none" strike="noStrike" cap="none" dirty="0" smtClean="0">
                <a:solidFill>
                  <a:schemeClr val="tx1"/>
                </a:solidFill>
                <a:latin typeface="Trebuchet MS"/>
                <a:ea typeface="Trebuchet MS"/>
                <a:cs typeface="Trebuchet MS"/>
                <a:sym typeface="Trebuchet MS"/>
              </a:rPr>
              <a:t>How </a:t>
            </a:r>
            <a:r>
              <a:rPr lang="en" sz="3000" b="0" i="0" u="none" strike="noStrike" cap="none" dirty="0">
                <a:solidFill>
                  <a:schemeClr val="tx1"/>
                </a:solidFill>
                <a:latin typeface="Trebuchet MS"/>
                <a:ea typeface="Trebuchet MS"/>
                <a:cs typeface="Trebuchet MS"/>
                <a:sym typeface="Trebuchet MS"/>
              </a:rPr>
              <a:t>to de-anonymize Bitcoin</a:t>
            </a:r>
            <a:endParaRPr sz="3000" b="0" i="0" u="none" strike="noStrike" cap="none" dirty="0">
              <a:solidFill>
                <a:schemeClr val="tx1"/>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pic>
        <p:nvPicPr>
          <p:cNvPr id="168" name="Google Shape;168;p26"/>
          <p:cNvPicPr preferRelativeResize="0"/>
          <p:nvPr/>
        </p:nvPicPr>
        <p:blipFill rotWithShape="1">
          <a:blip r:embed="rId3">
            <a:alphaModFix/>
          </a:blip>
          <a:srcRect/>
          <a:stretch/>
        </p:blipFill>
        <p:spPr>
          <a:xfrm>
            <a:off x="0" y="819150"/>
            <a:ext cx="8991600" cy="3273245"/>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9"/>
          <p:cNvSpPr txBox="1">
            <a:spLocks noGrp="1"/>
          </p:cNvSpPr>
          <p:nvPr>
            <p:ph type="subTitle" idx="1"/>
          </p:nvPr>
        </p:nvSpPr>
        <p:spPr>
          <a:xfrm>
            <a:off x="685800" y="1690478"/>
            <a:ext cx="7772400" cy="784799"/>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2"/>
              </a:buClr>
              <a:buFont typeface="Trebuchet MS"/>
              <a:buNone/>
            </a:pPr>
            <a:r>
              <a:rPr lang="en" sz="3000" b="0" i="0" u="none" strike="noStrike" cap="none" dirty="0" smtClean="0">
                <a:solidFill>
                  <a:schemeClr val="tx1"/>
                </a:solidFill>
                <a:latin typeface="Trebuchet MS"/>
                <a:ea typeface="Trebuchet MS"/>
                <a:cs typeface="Trebuchet MS"/>
                <a:sym typeface="Trebuchet MS"/>
              </a:rPr>
              <a:t>Anonymity </a:t>
            </a:r>
            <a:r>
              <a:rPr lang="en" sz="3000" b="0" i="0" u="none" strike="noStrike" cap="none" dirty="0">
                <a:solidFill>
                  <a:schemeClr val="tx1"/>
                </a:solidFill>
                <a:latin typeface="Trebuchet MS"/>
                <a:ea typeface="Trebuchet MS"/>
                <a:cs typeface="Trebuchet MS"/>
                <a:sym typeface="Trebuchet MS"/>
              </a:rPr>
              <a:t>basics</a:t>
            </a:r>
            <a:endParaRPr sz="3000" b="0" i="0" u="none" strike="noStrike" cap="none" dirty="0">
              <a:solidFill>
                <a:schemeClr val="tx1"/>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173" name="Google Shape;173;p27"/>
          <p:cNvPicPr preferRelativeResize="0"/>
          <p:nvPr/>
        </p:nvPicPr>
        <p:blipFill rotWithShape="1">
          <a:blip r:embed="rId3">
            <a:alphaModFix/>
          </a:blip>
          <a:srcRect/>
          <a:stretch/>
        </p:blipFill>
        <p:spPr>
          <a:xfrm>
            <a:off x="0" y="808516"/>
            <a:ext cx="8991600" cy="3352801"/>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8"/>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a:buNone/>
            </a:pPr>
            <a:r>
              <a:rPr lang="en" sz="3600" b="1" i="0" u="none" strike="noStrike" cap="none">
                <a:solidFill>
                  <a:schemeClr val="dk1"/>
                </a:solidFill>
                <a:latin typeface="Trebuchet MS"/>
                <a:ea typeface="Trebuchet MS"/>
                <a:cs typeface="Trebuchet MS"/>
                <a:sym typeface="Trebuchet MS"/>
              </a:rPr>
              <a:t>Trivial to create new address</a:t>
            </a:r>
            <a:endParaRPr sz="3600" b="1" i="0" u="none" strike="noStrike" cap="none">
              <a:solidFill>
                <a:schemeClr val="dk1"/>
              </a:solidFill>
              <a:latin typeface="Trebuchet MS"/>
              <a:ea typeface="Trebuchet MS"/>
              <a:cs typeface="Trebuchet MS"/>
              <a:sym typeface="Trebuchet MS"/>
            </a:endParaRPr>
          </a:p>
        </p:txBody>
      </p:sp>
      <p:sp>
        <p:nvSpPr>
          <p:cNvPr id="179" name="Google Shape;179;p28"/>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a:buNone/>
            </a:pPr>
            <a:endParaRPr sz="30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endParaRPr sz="30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3000" b="0" i="0" u="none" strike="noStrike" cap="none">
                <a:solidFill>
                  <a:schemeClr val="dk1"/>
                </a:solidFill>
                <a:latin typeface="Trebuchet MS"/>
                <a:ea typeface="Trebuchet MS"/>
                <a:cs typeface="Trebuchet MS"/>
                <a:sym typeface="Trebuchet MS"/>
              </a:rPr>
              <a:t>Best practice: always receive at fresh address</a:t>
            </a:r>
            <a:endParaRPr/>
          </a:p>
          <a:p>
            <a:pPr marL="0" marR="0" lvl="0" indent="0" algn="l" rtl="0">
              <a:lnSpc>
                <a:spcPct val="100000"/>
              </a:lnSpc>
              <a:spcBef>
                <a:spcPts val="0"/>
              </a:spcBef>
              <a:spcAft>
                <a:spcPts val="0"/>
              </a:spcAft>
              <a:buClr>
                <a:schemeClr val="dk1"/>
              </a:buClr>
              <a:buFont typeface="Trebuchet MS"/>
              <a:buNone/>
            </a:pPr>
            <a:endParaRPr sz="30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3000" b="0" i="0" u="none" strike="noStrike" cap="none">
                <a:solidFill>
                  <a:schemeClr val="dk1"/>
                </a:solidFill>
                <a:latin typeface="Trebuchet MS"/>
                <a:ea typeface="Trebuchet MS"/>
                <a:cs typeface="Trebuchet MS"/>
                <a:sym typeface="Trebuchet MS"/>
              </a:rPr>
              <a:t>So, unlinkable?</a:t>
            </a:r>
            <a:endParaRPr sz="3000" b="0" i="0" u="none" strike="noStrike" cap="none">
              <a:solidFill>
                <a:schemeClr val="dk1"/>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9"/>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a:buNone/>
            </a:pPr>
            <a:r>
              <a:rPr lang="en" sz="3600" b="1" i="0" u="none" strike="noStrike" cap="none">
                <a:solidFill>
                  <a:schemeClr val="dk1"/>
                </a:solidFill>
                <a:latin typeface="Trebuchet MS"/>
                <a:ea typeface="Trebuchet MS"/>
                <a:cs typeface="Trebuchet MS"/>
                <a:sym typeface="Trebuchet MS"/>
              </a:rPr>
              <a:t>Alice buys a teapot at Big box store</a:t>
            </a:r>
            <a:endParaRPr sz="3600" b="1" i="0" u="none" strike="noStrike" cap="none">
              <a:solidFill>
                <a:schemeClr val="dk1"/>
              </a:solidFill>
              <a:latin typeface="Trebuchet MS"/>
              <a:ea typeface="Trebuchet MS"/>
              <a:cs typeface="Trebuchet MS"/>
              <a:sym typeface="Trebuchet MS"/>
            </a:endParaRPr>
          </a:p>
        </p:txBody>
      </p:sp>
      <p:sp>
        <p:nvSpPr>
          <p:cNvPr id="185" name="Google Shape;185;p29"/>
          <p:cNvSpPr/>
          <p:nvPr/>
        </p:nvSpPr>
        <p:spPr>
          <a:xfrm>
            <a:off x="1838526" y="1371600"/>
            <a:ext cx="762000" cy="762000"/>
          </a:xfrm>
          <a:prstGeom prst="roundRect">
            <a:avLst>
              <a:gd name="adj" fmla="val 16667"/>
            </a:avLst>
          </a:prstGeom>
          <a:gradFill>
            <a:gsLst>
              <a:gs pos="0">
                <a:srgbClr val="E9FFB5"/>
              </a:gs>
              <a:gs pos="35000">
                <a:srgbClr val="EEFFCB"/>
              </a:gs>
              <a:gs pos="100000">
                <a:srgbClr val="F9FFEB"/>
              </a:gs>
            </a:gsLst>
            <a:lin ang="16200000" scaled="0"/>
          </a:gradFill>
          <a:ln w="9525" cap="flat" cmpd="sng">
            <a:solidFill>
              <a:srgbClr val="89AA3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Font typeface="Trebuchet MS"/>
              <a:buNone/>
            </a:pPr>
            <a:r>
              <a:rPr lang="en" sz="3200" b="0" i="0" u="none" strike="noStrike" cap="none">
                <a:solidFill>
                  <a:schemeClr val="dk1"/>
                </a:solidFill>
                <a:latin typeface="Trebuchet MS"/>
                <a:ea typeface="Trebuchet MS"/>
                <a:cs typeface="Trebuchet MS"/>
                <a:sym typeface="Trebuchet MS"/>
              </a:rPr>
              <a:t>5</a:t>
            </a:r>
            <a:endParaRPr/>
          </a:p>
        </p:txBody>
      </p:sp>
      <p:sp>
        <p:nvSpPr>
          <p:cNvPr id="186" name="Google Shape;186;p29"/>
          <p:cNvSpPr/>
          <p:nvPr/>
        </p:nvSpPr>
        <p:spPr>
          <a:xfrm>
            <a:off x="1838526" y="2714172"/>
            <a:ext cx="762000" cy="762000"/>
          </a:xfrm>
          <a:prstGeom prst="roundRect">
            <a:avLst>
              <a:gd name="adj" fmla="val 16667"/>
            </a:avLst>
          </a:prstGeom>
          <a:gradFill>
            <a:gsLst>
              <a:gs pos="0">
                <a:srgbClr val="E9FFB5"/>
              </a:gs>
              <a:gs pos="35000">
                <a:srgbClr val="EEFFCB"/>
              </a:gs>
              <a:gs pos="100000">
                <a:srgbClr val="F9FFEB"/>
              </a:gs>
            </a:gsLst>
            <a:lin ang="16200000" scaled="0"/>
          </a:gradFill>
          <a:ln w="9525" cap="flat" cmpd="sng">
            <a:solidFill>
              <a:srgbClr val="89AA3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Font typeface="Trebuchet MS"/>
              <a:buNone/>
            </a:pPr>
            <a:r>
              <a:rPr lang="en" sz="3200" b="0" i="0" u="none" strike="noStrike" cap="none">
                <a:solidFill>
                  <a:schemeClr val="dk1"/>
                </a:solidFill>
                <a:latin typeface="Trebuchet MS"/>
                <a:ea typeface="Trebuchet MS"/>
                <a:cs typeface="Trebuchet MS"/>
                <a:sym typeface="Trebuchet MS"/>
              </a:rPr>
              <a:t>3</a:t>
            </a:r>
            <a:endParaRPr/>
          </a:p>
        </p:txBody>
      </p:sp>
      <p:sp>
        <p:nvSpPr>
          <p:cNvPr id="187" name="Google Shape;187;p29"/>
          <p:cNvSpPr/>
          <p:nvPr/>
        </p:nvSpPr>
        <p:spPr>
          <a:xfrm>
            <a:off x="1838526" y="4038600"/>
            <a:ext cx="762000" cy="762000"/>
          </a:xfrm>
          <a:prstGeom prst="roundRect">
            <a:avLst>
              <a:gd name="adj" fmla="val 16667"/>
            </a:avLst>
          </a:prstGeom>
          <a:gradFill>
            <a:gsLst>
              <a:gs pos="0">
                <a:srgbClr val="E9FFB5"/>
              </a:gs>
              <a:gs pos="35000">
                <a:srgbClr val="EEFFCB"/>
              </a:gs>
              <a:gs pos="100000">
                <a:srgbClr val="F9FFEB"/>
              </a:gs>
            </a:gsLst>
            <a:lin ang="16200000" scaled="0"/>
          </a:gradFill>
          <a:ln w="9525" cap="flat" cmpd="sng">
            <a:solidFill>
              <a:srgbClr val="89AA3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Font typeface="Trebuchet MS"/>
              <a:buNone/>
            </a:pPr>
            <a:r>
              <a:rPr lang="en" sz="3200" b="0" i="0" u="none" strike="noStrike" cap="none">
                <a:solidFill>
                  <a:schemeClr val="dk1"/>
                </a:solidFill>
                <a:latin typeface="Trebuchet MS"/>
                <a:ea typeface="Trebuchet MS"/>
                <a:cs typeface="Trebuchet MS"/>
                <a:sym typeface="Trebuchet MS"/>
              </a:rPr>
              <a:t>6</a:t>
            </a:r>
            <a:endParaRPr sz="3200" b="0" i="0" u="none" strike="noStrike" cap="none">
              <a:solidFill>
                <a:schemeClr val="dk1"/>
              </a:solidFill>
              <a:latin typeface="Trebuchet MS"/>
              <a:ea typeface="Trebuchet MS"/>
              <a:cs typeface="Trebuchet MS"/>
              <a:sym typeface="Trebuchet MS"/>
            </a:endParaRPr>
          </a:p>
        </p:txBody>
      </p:sp>
      <p:sp>
        <p:nvSpPr>
          <p:cNvPr id="188" name="Google Shape;188;p29"/>
          <p:cNvSpPr/>
          <p:nvPr/>
        </p:nvSpPr>
        <p:spPr>
          <a:xfrm>
            <a:off x="5061319" y="2714172"/>
            <a:ext cx="762000" cy="762000"/>
          </a:xfrm>
          <a:prstGeom prst="roundRect">
            <a:avLst>
              <a:gd name="adj" fmla="val 16667"/>
            </a:avLst>
          </a:prstGeom>
          <a:gradFill>
            <a:gsLst>
              <a:gs pos="0">
                <a:srgbClr val="FFE8BF"/>
              </a:gs>
              <a:gs pos="35000">
                <a:srgbClr val="FFEFD2"/>
              </a:gs>
              <a:gs pos="100000">
                <a:srgbClr val="FFF8EF"/>
              </a:gs>
            </a:gsLst>
            <a:lin ang="16200000" scaled="0"/>
          </a:gradFill>
          <a:ln w="9525" cap="flat" cmpd="sng">
            <a:solidFill>
              <a:srgbClr val="D79D3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3200" b="0" i="0" u="none" strike="noStrike" cap="none">
              <a:solidFill>
                <a:schemeClr val="dk1"/>
              </a:solidFill>
              <a:latin typeface="Arial"/>
              <a:ea typeface="Arial"/>
              <a:cs typeface="Arial"/>
              <a:sym typeface="Arial"/>
            </a:endParaRPr>
          </a:p>
        </p:txBody>
      </p:sp>
      <p:sp>
        <p:nvSpPr>
          <p:cNvPr id="189" name="Google Shape;189;p29"/>
          <p:cNvSpPr txBox="1"/>
          <p:nvPr/>
        </p:nvSpPr>
        <p:spPr>
          <a:xfrm>
            <a:off x="5242585" y="2118160"/>
            <a:ext cx="399468" cy="5847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Font typeface="Trebuchet MS"/>
              <a:buNone/>
            </a:pPr>
            <a:r>
              <a:rPr lang="en" sz="3200" b="0" i="0" u="none" strike="noStrike" cap="none">
                <a:solidFill>
                  <a:srgbClr val="000000"/>
                </a:solidFill>
                <a:latin typeface="Trebuchet MS"/>
                <a:ea typeface="Trebuchet MS"/>
                <a:cs typeface="Trebuchet MS"/>
                <a:sym typeface="Trebuchet MS"/>
              </a:rPr>
              <a:t>8</a:t>
            </a:r>
            <a:endParaRPr sz="3200" b="0" i="0" u="none" strike="noStrike" cap="none">
              <a:solidFill>
                <a:srgbClr val="000000"/>
              </a:solidFill>
              <a:latin typeface="Trebuchet MS"/>
              <a:ea typeface="Trebuchet MS"/>
              <a:cs typeface="Trebuchet MS"/>
              <a:sym typeface="Trebuchet MS"/>
            </a:endParaRPr>
          </a:p>
        </p:txBody>
      </p:sp>
      <p:sp>
        <p:nvSpPr>
          <p:cNvPr id="190" name="Google Shape;190;p29"/>
          <p:cNvSpPr txBox="1"/>
          <p:nvPr/>
        </p:nvSpPr>
        <p:spPr>
          <a:xfrm>
            <a:off x="3124200" y="3333750"/>
            <a:ext cx="1350050" cy="64633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Font typeface="Trebuchet MS"/>
              <a:buNone/>
            </a:pPr>
            <a:r>
              <a:rPr lang="en" sz="1800" b="0" i="0" u="none" strike="noStrike" cap="none">
                <a:solidFill>
                  <a:srgbClr val="000000"/>
                </a:solidFill>
                <a:latin typeface="Trebuchet MS"/>
                <a:ea typeface="Trebuchet MS"/>
                <a:cs typeface="Trebuchet MS"/>
                <a:sym typeface="Trebuchet MS"/>
              </a:rPr>
              <a:t>Single </a:t>
            </a:r>
            <a:endParaRPr/>
          </a:p>
          <a:p>
            <a:pPr marL="0" marR="0" lvl="0" indent="0" algn="ctr" rtl="0">
              <a:lnSpc>
                <a:spcPct val="100000"/>
              </a:lnSpc>
              <a:spcBef>
                <a:spcPts val="0"/>
              </a:spcBef>
              <a:spcAft>
                <a:spcPts val="0"/>
              </a:spcAft>
              <a:buClr>
                <a:srgbClr val="000000"/>
              </a:buClr>
              <a:buFont typeface="Trebuchet MS"/>
              <a:buNone/>
            </a:pPr>
            <a:r>
              <a:rPr lang="en" sz="1800" b="0" i="0" u="none" strike="noStrike" cap="none">
                <a:solidFill>
                  <a:srgbClr val="000000"/>
                </a:solidFill>
                <a:latin typeface="Trebuchet MS"/>
                <a:ea typeface="Trebuchet MS"/>
                <a:cs typeface="Trebuchet MS"/>
                <a:sym typeface="Trebuchet MS"/>
              </a:rPr>
              <a:t>transaction</a:t>
            </a:r>
            <a:endParaRPr sz="1800" b="0" i="0" u="none" strike="noStrike" cap="none">
              <a:solidFill>
                <a:srgbClr val="000000"/>
              </a:solidFill>
              <a:latin typeface="Trebuchet MS"/>
              <a:ea typeface="Trebuchet MS"/>
              <a:cs typeface="Trebuchet MS"/>
              <a:sym typeface="Trebuchet MS"/>
            </a:endParaRPr>
          </a:p>
        </p:txBody>
      </p:sp>
      <p:pic>
        <p:nvPicPr>
          <p:cNvPr id="191" name="Google Shape;191;p29"/>
          <p:cNvPicPr preferRelativeResize="0"/>
          <p:nvPr/>
        </p:nvPicPr>
        <p:blipFill rotWithShape="1">
          <a:blip r:embed="rId3">
            <a:alphaModFix/>
          </a:blip>
          <a:srcRect/>
          <a:stretch/>
        </p:blipFill>
        <p:spPr>
          <a:xfrm>
            <a:off x="6109711" y="1602416"/>
            <a:ext cx="2573935" cy="1981200"/>
          </a:xfrm>
          <a:prstGeom prst="rect">
            <a:avLst/>
          </a:prstGeom>
          <a:noFill/>
          <a:ln>
            <a:noFill/>
          </a:ln>
        </p:spPr>
      </p:pic>
      <p:cxnSp>
        <p:nvCxnSpPr>
          <p:cNvPr id="192" name="Google Shape;192;p29"/>
          <p:cNvCxnSpPr>
            <a:stCxn id="186" idx="3"/>
          </p:cNvCxnSpPr>
          <p:nvPr/>
        </p:nvCxnSpPr>
        <p:spPr>
          <a:xfrm>
            <a:off x="2600526" y="3095172"/>
            <a:ext cx="1057200" cy="0"/>
          </a:xfrm>
          <a:prstGeom prst="straightConnector1">
            <a:avLst/>
          </a:prstGeom>
          <a:noFill/>
          <a:ln w="25400" cap="flat" cmpd="sng">
            <a:solidFill>
              <a:srgbClr val="7F7F7F"/>
            </a:solidFill>
            <a:prstDash val="solid"/>
            <a:round/>
            <a:headEnd type="none" w="sm" len="sm"/>
            <a:tailEnd type="stealth" w="med" len="med"/>
          </a:ln>
        </p:spPr>
      </p:cxnSp>
      <p:cxnSp>
        <p:nvCxnSpPr>
          <p:cNvPr id="193" name="Google Shape;193;p29"/>
          <p:cNvCxnSpPr>
            <a:stCxn id="185" idx="3"/>
          </p:cNvCxnSpPr>
          <p:nvPr/>
        </p:nvCxnSpPr>
        <p:spPr>
          <a:xfrm>
            <a:off x="2600526" y="1752600"/>
            <a:ext cx="1057200" cy="961500"/>
          </a:xfrm>
          <a:prstGeom prst="straightConnector1">
            <a:avLst/>
          </a:prstGeom>
          <a:noFill/>
          <a:ln w="25400" cap="flat" cmpd="sng">
            <a:solidFill>
              <a:srgbClr val="7F7F7F"/>
            </a:solidFill>
            <a:prstDash val="solid"/>
            <a:round/>
            <a:headEnd type="none" w="sm" len="sm"/>
            <a:tailEnd type="stealth" w="med" len="med"/>
          </a:ln>
        </p:spPr>
      </p:cxnSp>
      <p:pic>
        <p:nvPicPr>
          <p:cNvPr id="194" name="Google Shape;194;p29"/>
          <p:cNvPicPr preferRelativeResize="0"/>
          <p:nvPr/>
        </p:nvPicPr>
        <p:blipFill rotWithShape="1">
          <a:blip r:embed="rId4">
            <a:alphaModFix/>
          </a:blip>
          <a:srcRect/>
          <a:stretch/>
        </p:blipFill>
        <p:spPr>
          <a:xfrm flipH="1">
            <a:off x="609600" y="2498855"/>
            <a:ext cx="981276" cy="1063648"/>
          </a:xfrm>
          <a:prstGeom prst="rect">
            <a:avLst/>
          </a:prstGeom>
          <a:noFill/>
          <a:ln>
            <a:noFill/>
          </a:ln>
        </p:spPr>
      </p:pic>
      <p:pic>
        <p:nvPicPr>
          <p:cNvPr id="195" name="Google Shape;195;p29" descr="http://openclipart.org/image/300px/svg_to_png/169445/1334074872.png"/>
          <p:cNvPicPr preferRelativeResize="0"/>
          <p:nvPr/>
        </p:nvPicPr>
        <p:blipFill rotWithShape="1">
          <a:blip r:embed="rId5">
            <a:alphaModFix/>
          </a:blip>
          <a:srcRect/>
          <a:stretch/>
        </p:blipFill>
        <p:spPr>
          <a:xfrm>
            <a:off x="4887229" y="1333632"/>
            <a:ext cx="1110180" cy="784528"/>
          </a:xfrm>
          <a:prstGeom prst="rect">
            <a:avLst/>
          </a:prstGeom>
          <a:noFill/>
          <a:ln>
            <a:noFill/>
          </a:ln>
        </p:spPr>
      </p:pic>
      <p:sp>
        <p:nvSpPr>
          <p:cNvPr id="196" name="Google Shape;196;p29"/>
          <p:cNvSpPr/>
          <p:nvPr/>
        </p:nvSpPr>
        <p:spPr>
          <a:xfrm>
            <a:off x="3505200" y="2495550"/>
            <a:ext cx="609600" cy="740734"/>
          </a:xfrm>
          <a:prstGeom prst="rect">
            <a:avLst/>
          </a:prstGeom>
          <a:noFill/>
          <a:ln w="25400" cap="flat" cmpd="sng">
            <a:solidFill>
              <a:srgbClr val="A3A3A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p:txBody>
      </p:sp>
      <p:cxnSp>
        <p:nvCxnSpPr>
          <p:cNvPr id="197" name="Google Shape;197;p29"/>
          <p:cNvCxnSpPr/>
          <p:nvPr/>
        </p:nvCxnSpPr>
        <p:spPr>
          <a:xfrm>
            <a:off x="4004245" y="3099814"/>
            <a:ext cx="1057074" cy="0"/>
          </a:xfrm>
          <a:prstGeom prst="straightConnector1">
            <a:avLst/>
          </a:prstGeom>
          <a:noFill/>
          <a:ln w="25400" cap="flat" cmpd="sng">
            <a:solidFill>
              <a:srgbClr val="7F7F7F"/>
            </a:solidFill>
            <a:prstDash val="solid"/>
            <a:round/>
            <a:headEnd type="none" w="sm" len="sm"/>
            <a:tailEnd type="stealth"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0"/>
                                        </p:tgtEl>
                                        <p:attrNameLst>
                                          <p:attrName>style.visibility</p:attrName>
                                        </p:attrNameLst>
                                      </p:cBhvr>
                                      <p:to>
                                        <p:strVal val="visible"/>
                                      </p:to>
                                    </p:set>
                                    <p:animEffect transition="in" filter="fade">
                                      <p:cBhvr>
                                        <p:cTn id="7" dur="500"/>
                                        <p:tgtEl>
                                          <p:spTgt spid="190"/>
                                        </p:tgtEl>
                                      </p:cBhvr>
                                    </p:animEffect>
                                  </p:childTnLst>
                                </p:cTn>
                              </p:par>
                              <p:par>
                                <p:cTn id="8" presetID="10" presetClass="entr" presetSubtype="0" fill="hold" nodeType="withEffect">
                                  <p:stCondLst>
                                    <p:cond delay="0"/>
                                  </p:stCondLst>
                                  <p:childTnLst>
                                    <p:set>
                                      <p:cBhvr>
                                        <p:cTn id="9" dur="1" fill="hold">
                                          <p:stCondLst>
                                            <p:cond delay="0"/>
                                          </p:stCondLst>
                                        </p:cTn>
                                        <p:tgtEl>
                                          <p:spTgt spid="193"/>
                                        </p:tgtEl>
                                        <p:attrNameLst>
                                          <p:attrName>style.visibility</p:attrName>
                                        </p:attrNameLst>
                                      </p:cBhvr>
                                      <p:to>
                                        <p:strVal val="visible"/>
                                      </p:to>
                                    </p:set>
                                    <p:animEffect transition="in" filter="fade">
                                      <p:cBhvr>
                                        <p:cTn id="10" dur="500"/>
                                        <p:tgtEl>
                                          <p:spTgt spid="193"/>
                                        </p:tgtEl>
                                      </p:cBhvr>
                                    </p:animEffect>
                                  </p:childTnLst>
                                </p:cTn>
                              </p:par>
                              <p:par>
                                <p:cTn id="11" presetID="10" presetClass="entr" presetSubtype="0" fill="hold" nodeType="withEffect">
                                  <p:stCondLst>
                                    <p:cond delay="0"/>
                                  </p:stCondLst>
                                  <p:childTnLst>
                                    <p:set>
                                      <p:cBhvr>
                                        <p:cTn id="12" dur="1" fill="hold">
                                          <p:stCondLst>
                                            <p:cond delay="0"/>
                                          </p:stCondLst>
                                        </p:cTn>
                                        <p:tgtEl>
                                          <p:spTgt spid="192"/>
                                        </p:tgtEl>
                                        <p:attrNameLst>
                                          <p:attrName>style.visibility</p:attrName>
                                        </p:attrNameLst>
                                      </p:cBhvr>
                                      <p:to>
                                        <p:strVal val="visible"/>
                                      </p:to>
                                    </p:set>
                                    <p:animEffect transition="in" filter="fade">
                                      <p:cBhvr>
                                        <p:cTn id="13" dur="500"/>
                                        <p:tgtEl>
                                          <p:spTgt spid="192"/>
                                        </p:tgtEl>
                                      </p:cBhvr>
                                    </p:animEffect>
                                  </p:childTnLst>
                                </p:cTn>
                              </p:par>
                              <p:par>
                                <p:cTn id="14" presetID="10" presetClass="entr" presetSubtype="0" fill="hold" nodeType="withEffect">
                                  <p:stCondLst>
                                    <p:cond delay="0"/>
                                  </p:stCondLst>
                                  <p:childTnLst>
                                    <p:set>
                                      <p:cBhvr>
                                        <p:cTn id="15" dur="1" fill="hold">
                                          <p:stCondLst>
                                            <p:cond delay="0"/>
                                          </p:stCondLst>
                                        </p:cTn>
                                        <p:tgtEl>
                                          <p:spTgt spid="196"/>
                                        </p:tgtEl>
                                        <p:attrNameLst>
                                          <p:attrName>style.visibility</p:attrName>
                                        </p:attrNameLst>
                                      </p:cBhvr>
                                      <p:to>
                                        <p:strVal val="visible"/>
                                      </p:to>
                                    </p:set>
                                    <p:animEffect transition="in" filter="fade">
                                      <p:cBhvr>
                                        <p:cTn id="16" dur="500"/>
                                        <p:tgtEl>
                                          <p:spTgt spid="196"/>
                                        </p:tgtEl>
                                      </p:cBhvr>
                                    </p:animEffect>
                                  </p:childTnLst>
                                </p:cTn>
                              </p:par>
                              <p:par>
                                <p:cTn id="17" presetID="10" presetClass="entr" presetSubtype="0" fill="hold" nodeType="withEffect">
                                  <p:stCondLst>
                                    <p:cond delay="0"/>
                                  </p:stCondLst>
                                  <p:childTnLst>
                                    <p:set>
                                      <p:cBhvr>
                                        <p:cTn id="18" dur="1" fill="hold">
                                          <p:stCondLst>
                                            <p:cond delay="0"/>
                                          </p:stCondLst>
                                        </p:cTn>
                                        <p:tgtEl>
                                          <p:spTgt spid="197"/>
                                        </p:tgtEl>
                                        <p:attrNameLst>
                                          <p:attrName>style.visibility</p:attrName>
                                        </p:attrNameLst>
                                      </p:cBhvr>
                                      <p:to>
                                        <p:strVal val="visible"/>
                                      </p:to>
                                    </p:set>
                                    <p:animEffect transition="in" filter="fade">
                                      <p:cBhvr>
                                        <p:cTn id="19" dur="500"/>
                                        <p:tgtEl>
                                          <p:spTgt spid="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0"/>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a:buNone/>
            </a:pPr>
            <a:r>
              <a:rPr lang="en" sz="3600" b="1" i="0" u="none" strike="noStrike" cap="none">
                <a:solidFill>
                  <a:schemeClr val="dk1"/>
                </a:solidFill>
                <a:latin typeface="Trebuchet MS"/>
                <a:ea typeface="Trebuchet MS"/>
                <a:cs typeface="Trebuchet MS"/>
                <a:sym typeface="Trebuchet MS"/>
              </a:rPr>
              <a:t>Linking addresses</a:t>
            </a:r>
            <a:endParaRPr sz="3600" b="1" i="0" u="none" strike="noStrike" cap="none">
              <a:solidFill>
                <a:schemeClr val="dk1"/>
              </a:solidFill>
              <a:latin typeface="Trebuchet MS"/>
              <a:ea typeface="Trebuchet MS"/>
              <a:cs typeface="Trebuchet MS"/>
              <a:sym typeface="Trebuchet MS"/>
            </a:endParaRPr>
          </a:p>
        </p:txBody>
      </p:sp>
      <p:sp>
        <p:nvSpPr>
          <p:cNvPr id="203" name="Google Shape;203;p30"/>
          <p:cNvSpPr txBox="1">
            <a:spLocks noGrp="1"/>
          </p:cNvSpPr>
          <p:nvPr>
            <p:ph type="body" idx="1"/>
          </p:nvPr>
        </p:nvSpPr>
        <p:spPr>
          <a:xfrm>
            <a:off x="457200" y="1200150"/>
            <a:ext cx="36576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a:buNone/>
            </a:pPr>
            <a:r>
              <a:rPr lang="en" sz="2800" b="0" i="0" u="sng" strike="noStrike" cap="none">
                <a:solidFill>
                  <a:schemeClr val="dk1"/>
                </a:solidFill>
                <a:latin typeface="Trebuchet MS"/>
                <a:ea typeface="Trebuchet MS"/>
                <a:cs typeface="Trebuchet MS"/>
                <a:sym typeface="Trebuchet MS"/>
              </a:rPr>
              <a:t>Shared spending</a:t>
            </a:r>
            <a:r>
              <a:rPr lang="en" sz="2800" b="0" i="0" u="none" strike="noStrike" cap="none">
                <a:solidFill>
                  <a:schemeClr val="dk1"/>
                </a:solidFill>
                <a:latin typeface="Trebuchet MS"/>
                <a:ea typeface="Trebuchet MS"/>
                <a:cs typeface="Trebuchet MS"/>
                <a:sym typeface="Trebuchet MS"/>
              </a:rPr>
              <a:t> is evidence of joint control</a:t>
            </a:r>
            <a:endParaRPr/>
          </a:p>
          <a:p>
            <a:pPr marL="0" marR="0" lvl="0" indent="0" algn="l" rtl="0">
              <a:lnSpc>
                <a:spcPct val="100000"/>
              </a:lnSpc>
              <a:spcBef>
                <a:spcPts val="0"/>
              </a:spcBef>
              <a:spcAft>
                <a:spcPts val="0"/>
              </a:spcAft>
              <a:buClr>
                <a:schemeClr val="dk1"/>
              </a:buClr>
              <a:buFont typeface="Trebuchet MS"/>
              <a:buNone/>
            </a:pPr>
            <a:endParaRPr sz="2800" b="0" i="0" u="none" strike="noStrike" cap="none">
              <a:solidFill>
                <a:schemeClr val="dk1"/>
              </a:solidFill>
              <a:latin typeface="Trebuchet MS"/>
              <a:ea typeface="Trebuchet MS"/>
              <a:cs typeface="Trebuchet MS"/>
              <a:sym typeface="Trebuchet MS"/>
            </a:endParaRPr>
          </a:p>
        </p:txBody>
      </p:sp>
      <p:sp>
        <p:nvSpPr>
          <p:cNvPr id="204" name="Google Shape;204;p30"/>
          <p:cNvSpPr/>
          <p:nvPr/>
        </p:nvSpPr>
        <p:spPr>
          <a:xfrm>
            <a:off x="457200" y="3039130"/>
            <a:ext cx="6324600"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Font typeface="Trebuchet MS"/>
              <a:buNone/>
            </a:pPr>
            <a:r>
              <a:rPr lang="en" sz="2800" b="0" i="0" u="none" strike="noStrike" cap="none">
                <a:solidFill>
                  <a:srgbClr val="000000"/>
                </a:solidFill>
                <a:latin typeface="Trebuchet MS"/>
                <a:ea typeface="Trebuchet MS"/>
                <a:cs typeface="Trebuchet MS"/>
                <a:sym typeface="Trebuchet MS"/>
              </a:rPr>
              <a:t>Addresses can be linked </a:t>
            </a:r>
            <a:r>
              <a:rPr lang="en" sz="2800" b="0" i="0" u="sng" strike="noStrike" cap="none">
                <a:solidFill>
                  <a:srgbClr val="000000"/>
                </a:solidFill>
                <a:latin typeface="Trebuchet MS"/>
                <a:ea typeface="Trebuchet MS"/>
                <a:cs typeface="Trebuchet MS"/>
                <a:sym typeface="Trebuchet MS"/>
              </a:rPr>
              <a:t>transitively</a:t>
            </a:r>
            <a:endParaRPr/>
          </a:p>
        </p:txBody>
      </p:sp>
      <p:pic>
        <p:nvPicPr>
          <p:cNvPr id="205" name="Google Shape;205;p30"/>
          <p:cNvPicPr preferRelativeResize="0"/>
          <p:nvPr/>
        </p:nvPicPr>
        <p:blipFill rotWithShape="1">
          <a:blip r:embed="rId3">
            <a:alphaModFix/>
          </a:blip>
          <a:srcRect/>
          <a:stretch/>
        </p:blipFill>
        <p:spPr>
          <a:xfrm>
            <a:off x="3581400" y="1251038"/>
            <a:ext cx="4495800" cy="1549312"/>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1"/>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a:buNone/>
            </a:pPr>
            <a:r>
              <a:rPr lang="en" sz="3600" b="1" i="0" u="none" strike="noStrike" cap="none">
                <a:solidFill>
                  <a:schemeClr val="dk1"/>
                </a:solidFill>
                <a:latin typeface="Trebuchet MS"/>
                <a:ea typeface="Trebuchet MS"/>
                <a:cs typeface="Trebuchet MS"/>
                <a:sym typeface="Trebuchet MS"/>
              </a:rPr>
              <a:t>Clustering of addresses</a:t>
            </a:r>
            <a:endParaRPr sz="3600" b="1" i="0" u="none" strike="noStrike" cap="none">
              <a:solidFill>
                <a:schemeClr val="dk1"/>
              </a:solidFill>
              <a:latin typeface="Trebuchet MS"/>
              <a:ea typeface="Trebuchet MS"/>
              <a:cs typeface="Trebuchet MS"/>
              <a:sym typeface="Trebuchet MS"/>
            </a:endParaRPr>
          </a:p>
        </p:txBody>
      </p:sp>
      <p:sp>
        <p:nvSpPr>
          <p:cNvPr id="211" name="Google Shape;211;p31"/>
          <p:cNvSpPr txBox="1">
            <a:spLocks noGrp="1"/>
          </p:cNvSpPr>
          <p:nvPr>
            <p:ph type="body" idx="1"/>
          </p:nvPr>
        </p:nvSpPr>
        <p:spPr>
          <a:xfrm>
            <a:off x="4845405" y="1200150"/>
            <a:ext cx="3841395"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a:buNone/>
            </a:pPr>
            <a:r>
              <a:rPr lang="en" sz="2400" b="0" i="1" u="none" strike="noStrike" cap="none">
                <a:solidFill>
                  <a:schemeClr val="dk1"/>
                </a:solidFill>
                <a:latin typeface="Trebuchet MS"/>
                <a:ea typeface="Trebuchet MS"/>
                <a:cs typeface="Trebuchet MS"/>
                <a:sym typeface="Trebuchet MS"/>
              </a:rPr>
              <a:t>An Analysis of Anonymity in the Bitcoin System</a:t>
            </a:r>
            <a:endParaRPr/>
          </a:p>
          <a:p>
            <a:pPr marL="0" marR="0" lvl="0" indent="0" algn="l" rtl="0">
              <a:lnSpc>
                <a:spcPct val="100000"/>
              </a:lnSpc>
              <a:spcBef>
                <a:spcPts val="0"/>
              </a:spcBef>
              <a:spcAft>
                <a:spcPts val="0"/>
              </a:spcAft>
              <a:buClr>
                <a:schemeClr val="dk1"/>
              </a:buClr>
              <a:buFont typeface="Trebuchet MS"/>
              <a:buNone/>
            </a:pPr>
            <a:endParaRPr sz="24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2400" b="0" i="0" u="none" strike="noStrike" cap="none">
                <a:solidFill>
                  <a:schemeClr val="dk1"/>
                </a:solidFill>
                <a:latin typeface="Trebuchet MS"/>
                <a:ea typeface="Trebuchet MS"/>
                <a:cs typeface="Trebuchet MS"/>
                <a:sym typeface="Trebuchet MS"/>
              </a:rPr>
              <a:t>F. Reid and M. Harrigan</a:t>
            </a:r>
            <a:endParaRPr sz="24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2400" b="0" i="0" u="none" strike="noStrike" cap="none">
                <a:solidFill>
                  <a:schemeClr val="dk1"/>
                </a:solidFill>
                <a:latin typeface="Trebuchet MS"/>
                <a:ea typeface="Trebuchet MS"/>
                <a:cs typeface="Trebuchet MS"/>
                <a:sym typeface="Trebuchet MS"/>
              </a:rPr>
              <a:t>PASSAT 2011</a:t>
            </a:r>
            <a:endParaRPr/>
          </a:p>
          <a:p>
            <a:pPr marL="0" marR="0" lvl="0" indent="0" algn="l" rtl="0">
              <a:lnSpc>
                <a:spcPct val="100000"/>
              </a:lnSpc>
              <a:spcBef>
                <a:spcPts val="0"/>
              </a:spcBef>
              <a:spcAft>
                <a:spcPts val="0"/>
              </a:spcAft>
              <a:buClr>
                <a:schemeClr val="dk1"/>
              </a:buClr>
              <a:buFont typeface="Trebuchet MS"/>
              <a:buNone/>
            </a:pPr>
            <a:endParaRPr sz="2400" b="0" i="0" u="none" strike="noStrike" cap="none">
              <a:solidFill>
                <a:schemeClr val="dk1"/>
              </a:solidFill>
              <a:latin typeface="Trebuchet MS"/>
              <a:ea typeface="Trebuchet MS"/>
              <a:cs typeface="Trebuchet MS"/>
              <a:sym typeface="Trebuchet MS"/>
            </a:endParaRPr>
          </a:p>
        </p:txBody>
      </p:sp>
      <p:pic>
        <p:nvPicPr>
          <p:cNvPr id="212" name="Google Shape;212;p31" descr="C:\Users\me\Dropbox\talk\rwc-bitcoin\reid-harrigan.png"/>
          <p:cNvPicPr preferRelativeResize="0"/>
          <p:nvPr/>
        </p:nvPicPr>
        <p:blipFill rotWithShape="1">
          <a:blip r:embed="rId3">
            <a:alphaModFix/>
          </a:blip>
          <a:srcRect/>
          <a:stretch/>
        </p:blipFill>
        <p:spPr>
          <a:xfrm>
            <a:off x="336195" y="1200150"/>
            <a:ext cx="4388205" cy="3733800"/>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2"/>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a:buNone/>
            </a:pPr>
            <a:r>
              <a:rPr lang="en" sz="3600" b="1" i="0" u="none" strike="noStrike" cap="none">
                <a:solidFill>
                  <a:schemeClr val="dk1"/>
                </a:solidFill>
                <a:latin typeface="Trebuchet MS"/>
                <a:ea typeface="Trebuchet MS"/>
                <a:cs typeface="Trebuchet MS"/>
                <a:sym typeface="Trebuchet MS"/>
              </a:rPr>
              <a:t>Change addresses</a:t>
            </a:r>
            <a:endParaRPr sz="3600" b="1" i="0" u="none" strike="noStrike" cap="none">
              <a:solidFill>
                <a:schemeClr val="dk1"/>
              </a:solidFill>
              <a:latin typeface="Trebuchet MS"/>
              <a:ea typeface="Trebuchet MS"/>
              <a:cs typeface="Trebuchet MS"/>
              <a:sym typeface="Trebuchet MS"/>
            </a:endParaRPr>
          </a:p>
        </p:txBody>
      </p:sp>
      <p:sp>
        <p:nvSpPr>
          <p:cNvPr id="218" name="Google Shape;218;p32"/>
          <p:cNvSpPr/>
          <p:nvPr/>
        </p:nvSpPr>
        <p:spPr>
          <a:xfrm>
            <a:off x="1838526" y="1371600"/>
            <a:ext cx="762000" cy="762000"/>
          </a:xfrm>
          <a:prstGeom prst="roundRect">
            <a:avLst>
              <a:gd name="adj" fmla="val 16667"/>
            </a:avLst>
          </a:prstGeom>
          <a:gradFill>
            <a:gsLst>
              <a:gs pos="0">
                <a:srgbClr val="E9FFB5"/>
              </a:gs>
              <a:gs pos="35000">
                <a:srgbClr val="EEFFCB"/>
              </a:gs>
              <a:gs pos="100000">
                <a:srgbClr val="F9FFEB"/>
              </a:gs>
            </a:gsLst>
            <a:lin ang="16200000" scaled="0"/>
          </a:gradFill>
          <a:ln w="9525" cap="flat" cmpd="sng">
            <a:solidFill>
              <a:srgbClr val="89AA3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Font typeface="Trebuchet MS"/>
              <a:buNone/>
            </a:pPr>
            <a:r>
              <a:rPr lang="en" sz="3200" b="0" i="0" u="none" strike="noStrike" cap="none">
                <a:solidFill>
                  <a:schemeClr val="dk1"/>
                </a:solidFill>
                <a:latin typeface="Trebuchet MS"/>
                <a:ea typeface="Trebuchet MS"/>
                <a:cs typeface="Trebuchet MS"/>
                <a:sym typeface="Trebuchet MS"/>
              </a:rPr>
              <a:t>5</a:t>
            </a:r>
            <a:endParaRPr/>
          </a:p>
        </p:txBody>
      </p:sp>
      <p:sp>
        <p:nvSpPr>
          <p:cNvPr id="219" name="Google Shape;219;p32"/>
          <p:cNvSpPr/>
          <p:nvPr/>
        </p:nvSpPr>
        <p:spPr>
          <a:xfrm>
            <a:off x="1838526" y="2714172"/>
            <a:ext cx="762000" cy="762000"/>
          </a:xfrm>
          <a:prstGeom prst="roundRect">
            <a:avLst>
              <a:gd name="adj" fmla="val 16667"/>
            </a:avLst>
          </a:prstGeom>
          <a:gradFill>
            <a:gsLst>
              <a:gs pos="0">
                <a:srgbClr val="E9FFB5"/>
              </a:gs>
              <a:gs pos="35000">
                <a:srgbClr val="EEFFCB"/>
              </a:gs>
              <a:gs pos="100000">
                <a:srgbClr val="F9FFEB"/>
              </a:gs>
            </a:gsLst>
            <a:lin ang="16200000" scaled="0"/>
          </a:gradFill>
          <a:ln w="9525" cap="flat" cmpd="sng">
            <a:solidFill>
              <a:srgbClr val="89AA3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Font typeface="Trebuchet MS"/>
              <a:buNone/>
            </a:pPr>
            <a:r>
              <a:rPr lang="en" sz="3200" b="0" i="0" u="none" strike="noStrike" cap="none">
                <a:solidFill>
                  <a:schemeClr val="dk1"/>
                </a:solidFill>
                <a:latin typeface="Trebuchet MS"/>
                <a:ea typeface="Trebuchet MS"/>
                <a:cs typeface="Trebuchet MS"/>
                <a:sym typeface="Trebuchet MS"/>
              </a:rPr>
              <a:t>3</a:t>
            </a:r>
            <a:endParaRPr/>
          </a:p>
        </p:txBody>
      </p:sp>
      <p:sp>
        <p:nvSpPr>
          <p:cNvPr id="220" name="Google Shape;220;p32"/>
          <p:cNvSpPr/>
          <p:nvPr/>
        </p:nvSpPr>
        <p:spPr>
          <a:xfrm>
            <a:off x="1838526" y="4038600"/>
            <a:ext cx="762000" cy="762000"/>
          </a:xfrm>
          <a:prstGeom prst="roundRect">
            <a:avLst>
              <a:gd name="adj" fmla="val 16667"/>
            </a:avLst>
          </a:prstGeom>
          <a:gradFill>
            <a:gsLst>
              <a:gs pos="0">
                <a:srgbClr val="E9FFB5"/>
              </a:gs>
              <a:gs pos="35000">
                <a:srgbClr val="EEFFCB"/>
              </a:gs>
              <a:gs pos="100000">
                <a:srgbClr val="F9FFEB"/>
              </a:gs>
            </a:gsLst>
            <a:lin ang="16200000" scaled="0"/>
          </a:gradFill>
          <a:ln w="9525" cap="flat" cmpd="sng">
            <a:solidFill>
              <a:srgbClr val="89AA3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Font typeface="Trebuchet MS"/>
              <a:buNone/>
            </a:pPr>
            <a:r>
              <a:rPr lang="en" sz="3200" b="0" i="0" u="none" strike="noStrike" cap="none">
                <a:solidFill>
                  <a:schemeClr val="dk1"/>
                </a:solidFill>
                <a:latin typeface="Trebuchet MS"/>
                <a:ea typeface="Trebuchet MS"/>
                <a:cs typeface="Trebuchet MS"/>
                <a:sym typeface="Trebuchet MS"/>
              </a:rPr>
              <a:t>6</a:t>
            </a:r>
            <a:endParaRPr sz="3200" b="0" i="0" u="none" strike="noStrike" cap="none">
              <a:solidFill>
                <a:schemeClr val="dk1"/>
              </a:solidFill>
              <a:latin typeface="Trebuchet MS"/>
              <a:ea typeface="Trebuchet MS"/>
              <a:cs typeface="Trebuchet MS"/>
              <a:sym typeface="Trebuchet MS"/>
            </a:endParaRPr>
          </a:p>
        </p:txBody>
      </p:sp>
      <p:sp>
        <p:nvSpPr>
          <p:cNvPr id="221" name="Google Shape;221;p32"/>
          <p:cNvSpPr/>
          <p:nvPr/>
        </p:nvSpPr>
        <p:spPr>
          <a:xfrm>
            <a:off x="5061319" y="2714172"/>
            <a:ext cx="762000" cy="762000"/>
          </a:xfrm>
          <a:prstGeom prst="roundRect">
            <a:avLst>
              <a:gd name="adj" fmla="val 16667"/>
            </a:avLst>
          </a:prstGeom>
          <a:gradFill>
            <a:gsLst>
              <a:gs pos="0">
                <a:srgbClr val="FFE8BF"/>
              </a:gs>
              <a:gs pos="35000">
                <a:srgbClr val="FFEFD2"/>
              </a:gs>
              <a:gs pos="100000">
                <a:srgbClr val="FFF8EF"/>
              </a:gs>
            </a:gsLst>
            <a:lin ang="16200000" scaled="0"/>
          </a:gradFill>
          <a:ln w="9525" cap="flat" cmpd="sng">
            <a:solidFill>
              <a:srgbClr val="D79D3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3200" b="0" i="0" u="none" strike="noStrike" cap="none">
              <a:solidFill>
                <a:schemeClr val="dk1"/>
              </a:solidFill>
              <a:latin typeface="Arial"/>
              <a:ea typeface="Arial"/>
              <a:cs typeface="Arial"/>
              <a:sym typeface="Arial"/>
            </a:endParaRPr>
          </a:p>
        </p:txBody>
      </p:sp>
      <p:sp>
        <p:nvSpPr>
          <p:cNvPr id="222" name="Google Shape;222;p32"/>
          <p:cNvSpPr txBox="1"/>
          <p:nvPr/>
        </p:nvSpPr>
        <p:spPr>
          <a:xfrm>
            <a:off x="5050466" y="2118160"/>
            <a:ext cx="764953" cy="5847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Font typeface="Trebuchet MS"/>
              <a:buNone/>
            </a:pPr>
            <a:r>
              <a:rPr lang="en" sz="3200" b="0" i="0" u="none" strike="noStrike" cap="none">
                <a:solidFill>
                  <a:srgbClr val="000000"/>
                </a:solidFill>
                <a:latin typeface="Trebuchet MS"/>
                <a:ea typeface="Trebuchet MS"/>
                <a:cs typeface="Trebuchet MS"/>
                <a:sym typeface="Trebuchet MS"/>
              </a:rPr>
              <a:t>8.5</a:t>
            </a:r>
            <a:endParaRPr sz="3200" b="0" i="0" u="none" strike="noStrike" cap="none">
              <a:solidFill>
                <a:srgbClr val="000000"/>
              </a:solidFill>
              <a:latin typeface="Trebuchet MS"/>
              <a:ea typeface="Trebuchet MS"/>
              <a:cs typeface="Trebuchet MS"/>
              <a:sym typeface="Trebuchet MS"/>
            </a:endParaRPr>
          </a:p>
        </p:txBody>
      </p:sp>
      <p:pic>
        <p:nvPicPr>
          <p:cNvPr id="223" name="Google Shape;223;p32"/>
          <p:cNvPicPr preferRelativeResize="0"/>
          <p:nvPr/>
        </p:nvPicPr>
        <p:blipFill rotWithShape="1">
          <a:blip r:embed="rId3">
            <a:alphaModFix/>
          </a:blip>
          <a:srcRect/>
          <a:stretch/>
        </p:blipFill>
        <p:spPr>
          <a:xfrm>
            <a:off x="6109711" y="1602416"/>
            <a:ext cx="2573935" cy="1981200"/>
          </a:xfrm>
          <a:prstGeom prst="rect">
            <a:avLst/>
          </a:prstGeom>
          <a:noFill/>
          <a:ln>
            <a:noFill/>
          </a:ln>
        </p:spPr>
      </p:pic>
      <p:cxnSp>
        <p:nvCxnSpPr>
          <p:cNvPr id="224" name="Google Shape;224;p32"/>
          <p:cNvCxnSpPr>
            <a:stCxn id="220" idx="3"/>
          </p:cNvCxnSpPr>
          <p:nvPr/>
        </p:nvCxnSpPr>
        <p:spPr>
          <a:xfrm rot="10800000" flipH="1">
            <a:off x="2600526" y="3943500"/>
            <a:ext cx="1133400" cy="476100"/>
          </a:xfrm>
          <a:prstGeom prst="straightConnector1">
            <a:avLst/>
          </a:prstGeom>
          <a:noFill/>
          <a:ln w="25400" cap="flat" cmpd="sng">
            <a:solidFill>
              <a:srgbClr val="7F7F7F"/>
            </a:solidFill>
            <a:prstDash val="solid"/>
            <a:round/>
            <a:headEnd type="none" w="sm" len="sm"/>
            <a:tailEnd type="stealth" w="med" len="med"/>
          </a:ln>
        </p:spPr>
      </p:cxnSp>
      <p:cxnSp>
        <p:nvCxnSpPr>
          <p:cNvPr id="225" name="Google Shape;225;p32"/>
          <p:cNvCxnSpPr/>
          <p:nvPr/>
        </p:nvCxnSpPr>
        <p:spPr>
          <a:xfrm>
            <a:off x="2620452" y="3095172"/>
            <a:ext cx="1113348" cy="488444"/>
          </a:xfrm>
          <a:prstGeom prst="straightConnector1">
            <a:avLst/>
          </a:prstGeom>
          <a:noFill/>
          <a:ln w="25400" cap="flat" cmpd="sng">
            <a:solidFill>
              <a:srgbClr val="7F7F7F"/>
            </a:solidFill>
            <a:prstDash val="solid"/>
            <a:round/>
            <a:headEnd type="none" w="sm" len="sm"/>
            <a:tailEnd type="stealth" w="med" len="med"/>
          </a:ln>
        </p:spPr>
      </p:cxnSp>
      <p:pic>
        <p:nvPicPr>
          <p:cNvPr id="226" name="Google Shape;226;p32"/>
          <p:cNvPicPr preferRelativeResize="0"/>
          <p:nvPr/>
        </p:nvPicPr>
        <p:blipFill rotWithShape="1">
          <a:blip r:embed="rId4">
            <a:alphaModFix/>
          </a:blip>
          <a:srcRect/>
          <a:stretch/>
        </p:blipFill>
        <p:spPr>
          <a:xfrm flipH="1">
            <a:off x="609600" y="2498855"/>
            <a:ext cx="981276" cy="1063648"/>
          </a:xfrm>
          <a:prstGeom prst="rect">
            <a:avLst/>
          </a:prstGeom>
          <a:noFill/>
          <a:ln>
            <a:noFill/>
          </a:ln>
        </p:spPr>
      </p:pic>
      <p:pic>
        <p:nvPicPr>
          <p:cNvPr id="227" name="Google Shape;227;p32" descr="http://openclipart.org/image/300px/svg_to_png/169445/1334074872.png"/>
          <p:cNvPicPr preferRelativeResize="0"/>
          <p:nvPr/>
        </p:nvPicPr>
        <p:blipFill rotWithShape="1">
          <a:blip r:embed="rId5">
            <a:alphaModFix/>
          </a:blip>
          <a:srcRect/>
          <a:stretch/>
        </p:blipFill>
        <p:spPr>
          <a:xfrm>
            <a:off x="4887229" y="1333632"/>
            <a:ext cx="1110180" cy="784528"/>
          </a:xfrm>
          <a:prstGeom prst="rect">
            <a:avLst/>
          </a:prstGeom>
          <a:noFill/>
          <a:ln>
            <a:noFill/>
          </a:ln>
        </p:spPr>
      </p:pic>
      <p:sp>
        <p:nvSpPr>
          <p:cNvPr id="228" name="Google Shape;228;p32"/>
          <p:cNvSpPr/>
          <p:nvPr/>
        </p:nvSpPr>
        <p:spPr>
          <a:xfrm>
            <a:off x="3505200" y="3409950"/>
            <a:ext cx="609600" cy="740734"/>
          </a:xfrm>
          <a:prstGeom prst="rect">
            <a:avLst/>
          </a:prstGeom>
          <a:noFill/>
          <a:ln w="25400" cap="flat" cmpd="sng">
            <a:solidFill>
              <a:srgbClr val="A3A3A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p:txBody>
      </p:sp>
      <p:cxnSp>
        <p:nvCxnSpPr>
          <p:cNvPr id="229" name="Google Shape;229;p32"/>
          <p:cNvCxnSpPr>
            <a:endCxn id="221" idx="1"/>
          </p:cNvCxnSpPr>
          <p:nvPr/>
        </p:nvCxnSpPr>
        <p:spPr>
          <a:xfrm rot="10800000" flipH="1">
            <a:off x="3957019" y="3095172"/>
            <a:ext cx="1104300" cy="467400"/>
          </a:xfrm>
          <a:prstGeom prst="straightConnector1">
            <a:avLst/>
          </a:prstGeom>
          <a:noFill/>
          <a:ln w="25400" cap="flat" cmpd="sng">
            <a:solidFill>
              <a:srgbClr val="7F7F7F"/>
            </a:solidFill>
            <a:prstDash val="solid"/>
            <a:round/>
            <a:headEnd type="none" w="sm" len="sm"/>
            <a:tailEnd type="stealth" w="med" len="med"/>
          </a:ln>
        </p:spPr>
      </p:cxnSp>
      <p:sp>
        <p:nvSpPr>
          <p:cNvPr id="230" name="Google Shape;230;p32"/>
          <p:cNvSpPr/>
          <p:nvPr/>
        </p:nvSpPr>
        <p:spPr>
          <a:xfrm>
            <a:off x="5061319" y="4038600"/>
            <a:ext cx="762000" cy="762000"/>
          </a:xfrm>
          <a:prstGeom prst="roundRect">
            <a:avLst>
              <a:gd name="adj" fmla="val 16667"/>
            </a:avLst>
          </a:prstGeom>
          <a:gradFill>
            <a:gsLst>
              <a:gs pos="0">
                <a:srgbClr val="E9FFB5"/>
              </a:gs>
              <a:gs pos="35000">
                <a:srgbClr val="EEFFCB"/>
              </a:gs>
              <a:gs pos="100000">
                <a:srgbClr val="F9FFEB"/>
              </a:gs>
            </a:gsLst>
            <a:lin ang="16200000" scaled="0"/>
          </a:gradFill>
          <a:ln w="9525" cap="flat" cmpd="sng">
            <a:solidFill>
              <a:srgbClr val="89AA3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Font typeface="Trebuchet MS"/>
              <a:buNone/>
            </a:pPr>
            <a:r>
              <a:rPr lang="en" sz="3200" b="0" i="0" u="none" strike="noStrike" cap="none">
                <a:solidFill>
                  <a:schemeClr val="dk1"/>
                </a:solidFill>
                <a:latin typeface="Trebuchet MS"/>
                <a:ea typeface="Trebuchet MS"/>
                <a:cs typeface="Trebuchet MS"/>
                <a:sym typeface="Trebuchet MS"/>
              </a:rPr>
              <a:t>.5</a:t>
            </a:r>
            <a:endParaRPr/>
          </a:p>
        </p:txBody>
      </p:sp>
      <p:cxnSp>
        <p:nvCxnSpPr>
          <p:cNvPr id="231" name="Google Shape;231;p32"/>
          <p:cNvCxnSpPr>
            <a:endCxn id="230" idx="1"/>
          </p:cNvCxnSpPr>
          <p:nvPr/>
        </p:nvCxnSpPr>
        <p:spPr>
          <a:xfrm>
            <a:off x="3969019" y="3943200"/>
            <a:ext cx="1092300" cy="476400"/>
          </a:xfrm>
          <a:prstGeom prst="straightConnector1">
            <a:avLst/>
          </a:prstGeom>
          <a:noFill/>
          <a:ln w="25400" cap="flat" cmpd="sng">
            <a:solidFill>
              <a:srgbClr val="7F7F7F"/>
            </a:solidFill>
            <a:prstDash val="solid"/>
            <a:round/>
            <a:headEnd type="none" w="sm" len="sm"/>
            <a:tailEnd type="stealth" w="med" len="med"/>
          </a:ln>
        </p:spPr>
      </p:cxnSp>
      <p:sp>
        <p:nvSpPr>
          <p:cNvPr id="232" name="Google Shape;232;p32"/>
          <p:cNvSpPr txBox="1"/>
          <p:nvPr/>
        </p:nvSpPr>
        <p:spPr>
          <a:xfrm>
            <a:off x="6172200" y="4019550"/>
            <a:ext cx="2254143" cy="83099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Font typeface="Trebuchet MS"/>
              <a:buNone/>
            </a:pPr>
            <a:r>
              <a:rPr lang="en" sz="2400" b="0" i="0" u="none" strike="noStrike" cap="none">
                <a:solidFill>
                  <a:srgbClr val="000000"/>
                </a:solidFill>
                <a:latin typeface="Trebuchet MS"/>
                <a:ea typeface="Trebuchet MS"/>
                <a:cs typeface="Trebuchet MS"/>
                <a:sym typeface="Trebuchet MS"/>
              </a:rPr>
              <a:t>Which address </a:t>
            </a:r>
            <a:endParaRPr/>
          </a:p>
          <a:p>
            <a:pPr marL="0" marR="0" lvl="0" indent="0" algn="l" rtl="0">
              <a:lnSpc>
                <a:spcPct val="100000"/>
              </a:lnSpc>
              <a:spcBef>
                <a:spcPts val="0"/>
              </a:spcBef>
              <a:spcAft>
                <a:spcPts val="0"/>
              </a:spcAft>
              <a:buClr>
                <a:srgbClr val="000000"/>
              </a:buClr>
              <a:buFont typeface="Trebuchet MS"/>
              <a:buNone/>
            </a:pPr>
            <a:r>
              <a:rPr lang="en" sz="2400" b="0" i="0" u="none" strike="noStrike" cap="none">
                <a:solidFill>
                  <a:srgbClr val="000000"/>
                </a:solidFill>
                <a:latin typeface="Trebuchet MS"/>
                <a:ea typeface="Trebuchet MS"/>
                <a:cs typeface="Trebuchet MS"/>
                <a:sym typeface="Trebuchet MS"/>
              </a:rPr>
              <a:t>is change?</a:t>
            </a:r>
            <a:endParaRPr sz="2400" b="0" i="0" u="none" strike="noStrike" cap="none">
              <a:solidFill>
                <a:srgbClr val="000000"/>
              </a:solidFill>
              <a:latin typeface="Trebuchet MS"/>
              <a:ea typeface="Trebuchet MS"/>
              <a:cs typeface="Trebuchet MS"/>
              <a:sym typeface="Trebuchet M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5"/>
                                        </p:tgtEl>
                                        <p:attrNameLst>
                                          <p:attrName>style.visibility</p:attrName>
                                        </p:attrNameLst>
                                      </p:cBhvr>
                                      <p:to>
                                        <p:strVal val="visible"/>
                                      </p:to>
                                    </p:set>
                                    <p:animEffect transition="in" filter="fade">
                                      <p:cBhvr>
                                        <p:cTn id="7" dur="500"/>
                                        <p:tgtEl>
                                          <p:spTgt spid="225"/>
                                        </p:tgtEl>
                                      </p:cBhvr>
                                    </p:animEffect>
                                  </p:childTnLst>
                                </p:cTn>
                              </p:par>
                              <p:par>
                                <p:cTn id="8" presetID="10" presetClass="entr" presetSubtype="0" fill="hold" nodeType="withEffect">
                                  <p:stCondLst>
                                    <p:cond delay="0"/>
                                  </p:stCondLst>
                                  <p:childTnLst>
                                    <p:set>
                                      <p:cBhvr>
                                        <p:cTn id="9" dur="1" fill="hold">
                                          <p:stCondLst>
                                            <p:cond delay="0"/>
                                          </p:stCondLst>
                                        </p:cTn>
                                        <p:tgtEl>
                                          <p:spTgt spid="224"/>
                                        </p:tgtEl>
                                        <p:attrNameLst>
                                          <p:attrName>style.visibility</p:attrName>
                                        </p:attrNameLst>
                                      </p:cBhvr>
                                      <p:to>
                                        <p:strVal val="visible"/>
                                      </p:to>
                                    </p:set>
                                    <p:animEffect transition="in" filter="fade">
                                      <p:cBhvr>
                                        <p:cTn id="10" dur="500"/>
                                        <p:tgtEl>
                                          <p:spTgt spid="224"/>
                                        </p:tgtEl>
                                      </p:cBhvr>
                                    </p:animEffect>
                                  </p:childTnLst>
                                </p:cTn>
                              </p:par>
                              <p:par>
                                <p:cTn id="11" presetID="10" presetClass="entr" presetSubtype="0" fill="hold" nodeType="withEffect">
                                  <p:stCondLst>
                                    <p:cond delay="0"/>
                                  </p:stCondLst>
                                  <p:childTnLst>
                                    <p:set>
                                      <p:cBhvr>
                                        <p:cTn id="12" dur="1" fill="hold">
                                          <p:stCondLst>
                                            <p:cond delay="0"/>
                                          </p:stCondLst>
                                        </p:cTn>
                                        <p:tgtEl>
                                          <p:spTgt spid="229"/>
                                        </p:tgtEl>
                                        <p:attrNameLst>
                                          <p:attrName>style.visibility</p:attrName>
                                        </p:attrNameLst>
                                      </p:cBhvr>
                                      <p:to>
                                        <p:strVal val="visible"/>
                                      </p:to>
                                    </p:set>
                                    <p:animEffect transition="in" filter="fade">
                                      <p:cBhvr>
                                        <p:cTn id="13" dur="500"/>
                                        <p:tgtEl>
                                          <p:spTgt spid="229"/>
                                        </p:tgtEl>
                                      </p:cBhvr>
                                    </p:animEffect>
                                  </p:childTnLst>
                                </p:cTn>
                              </p:par>
                              <p:par>
                                <p:cTn id="14" presetID="10" presetClass="entr" presetSubtype="0" fill="hold" nodeType="withEffect">
                                  <p:stCondLst>
                                    <p:cond delay="0"/>
                                  </p:stCondLst>
                                  <p:childTnLst>
                                    <p:set>
                                      <p:cBhvr>
                                        <p:cTn id="15" dur="1" fill="hold">
                                          <p:stCondLst>
                                            <p:cond delay="0"/>
                                          </p:stCondLst>
                                        </p:cTn>
                                        <p:tgtEl>
                                          <p:spTgt spid="231"/>
                                        </p:tgtEl>
                                        <p:attrNameLst>
                                          <p:attrName>style.visibility</p:attrName>
                                        </p:attrNameLst>
                                      </p:cBhvr>
                                      <p:to>
                                        <p:strVal val="visible"/>
                                      </p:to>
                                    </p:set>
                                    <p:animEffect transition="in" filter="fade">
                                      <p:cBhvr>
                                        <p:cTn id="16" dur="500"/>
                                        <p:tgtEl>
                                          <p:spTgt spid="231"/>
                                        </p:tgtEl>
                                      </p:cBhvr>
                                    </p:animEffect>
                                  </p:childTnLst>
                                </p:cTn>
                              </p:par>
                              <p:par>
                                <p:cTn id="17" presetID="10" presetClass="entr" presetSubtype="0" fill="hold" nodeType="withEffect">
                                  <p:stCondLst>
                                    <p:cond delay="0"/>
                                  </p:stCondLst>
                                  <p:childTnLst>
                                    <p:set>
                                      <p:cBhvr>
                                        <p:cTn id="18" dur="1" fill="hold">
                                          <p:stCondLst>
                                            <p:cond delay="0"/>
                                          </p:stCondLst>
                                        </p:cTn>
                                        <p:tgtEl>
                                          <p:spTgt spid="228"/>
                                        </p:tgtEl>
                                        <p:attrNameLst>
                                          <p:attrName>style.visibility</p:attrName>
                                        </p:attrNameLst>
                                      </p:cBhvr>
                                      <p:to>
                                        <p:strVal val="visible"/>
                                      </p:to>
                                    </p:set>
                                    <p:animEffect transition="in" filter="fade">
                                      <p:cBhvr>
                                        <p:cTn id="19" dur="500"/>
                                        <p:tgtEl>
                                          <p:spTgt spid="228"/>
                                        </p:tgtEl>
                                      </p:cBhvr>
                                    </p:animEffect>
                                  </p:childTnLst>
                                </p:cTn>
                              </p:par>
                              <p:par>
                                <p:cTn id="20" presetID="10" presetClass="entr" presetSubtype="0" fill="hold" nodeType="withEffect">
                                  <p:stCondLst>
                                    <p:cond delay="0"/>
                                  </p:stCondLst>
                                  <p:childTnLst>
                                    <p:set>
                                      <p:cBhvr>
                                        <p:cTn id="21" dur="1" fill="hold">
                                          <p:stCondLst>
                                            <p:cond delay="0"/>
                                          </p:stCondLst>
                                        </p:cTn>
                                        <p:tgtEl>
                                          <p:spTgt spid="230"/>
                                        </p:tgtEl>
                                        <p:attrNameLst>
                                          <p:attrName>style.visibility</p:attrName>
                                        </p:attrNameLst>
                                      </p:cBhvr>
                                      <p:to>
                                        <p:strVal val="visible"/>
                                      </p:to>
                                    </p:set>
                                    <p:animEffect transition="in" filter="fade">
                                      <p:cBhvr>
                                        <p:cTn id="22" dur="1"/>
                                        <p:tgtEl>
                                          <p:spTgt spid="23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2"/>
                                        </p:tgtEl>
                                        <p:attrNameLst>
                                          <p:attrName>style.visibility</p:attrName>
                                        </p:attrNameLst>
                                      </p:cBhvr>
                                      <p:to>
                                        <p:strVal val="visible"/>
                                      </p:to>
                                    </p:set>
                                    <p:animEffect transition="in" filter="fade">
                                      <p:cBhvr>
                                        <p:cTn id="27" dur="500"/>
                                        <p:tgtEl>
                                          <p:spTgt spid="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3"/>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a:buNone/>
            </a:pPr>
            <a:r>
              <a:rPr lang="en" sz="3600" b="1" i="0" u="none" strike="noStrike" cap="none">
                <a:solidFill>
                  <a:schemeClr val="dk1"/>
                </a:solidFill>
                <a:latin typeface="Trebuchet MS"/>
                <a:ea typeface="Trebuchet MS"/>
                <a:cs typeface="Trebuchet MS"/>
                <a:sym typeface="Trebuchet MS"/>
              </a:rPr>
              <a:t>“Idioms of use”</a:t>
            </a:r>
            <a:endParaRPr sz="3600" b="1" i="0" u="none" strike="noStrike" cap="none">
              <a:solidFill>
                <a:schemeClr val="dk1"/>
              </a:solidFill>
              <a:latin typeface="Trebuchet MS"/>
              <a:ea typeface="Trebuchet MS"/>
              <a:cs typeface="Trebuchet MS"/>
              <a:sym typeface="Trebuchet MS"/>
            </a:endParaRPr>
          </a:p>
        </p:txBody>
      </p:sp>
      <p:sp>
        <p:nvSpPr>
          <p:cNvPr id="238" name="Google Shape;238;p33"/>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a:buNone/>
            </a:pPr>
            <a:endParaRPr sz="30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3000" b="0" i="0" u="none" strike="noStrike" cap="none">
                <a:solidFill>
                  <a:schemeClr val="dk1"/>
                </a:solidFill>
                <a:latin typeface="Trebuchet MS"/>
                <a:ea typeface="Trebuchet MS"/>
                <a:cs typeface="Trebuchet MS"/>
                <a:sym typeface="Trebuchet MS"/>
              </a:rPr>
              <a:t>Idiosyncratic features  of wallet software</a:t>
            </a:r>
            <a:endParaRPr/>
          </a:p>
          <a:p>
            <a:pPr marL="0" marR="0" lvl="0" indent="0" algn="l" rtl="0">
              <a:lnSpc>
                <a:spcPct val="100000"/>
              </a:lnSpc>
              <a:spcBef>
                <a:spcPts val="0"/>
              </a:spcBef>
              <a:spcAft>
                <a:spcPts val="0"/>
              </a:spcAft>
              <a:buClr>
                <a:schemeClr val="dk1"/>
              </a:buClr>
              <a:buFont typeface="Trebuchet MS"/>
              <a:buNone/>
            </a:pPr>
            <a:endParaRPr sz="30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3000" b="0" i="0" u="none" strike="noStrike" cap="none">
                <a:solidFill>
                  <a:schemeClr val="dk1"/>
                </a:solidFill>
                <a:latin typeface="Trebuchet MS"/>
                <a:ea typeface="Trebuchet MS"/>
                <a:cs typeface="Trebuchet MS"/>
                <a:sym typeface="Trebuchet MS"/>
              </a:rPr>
              <a:t>e.g., each address used only once as change</a:t>
            </a:r>
            <a:endParaRPr sz="3000" b="0" i="0" u="none" strike="noStrike" cap="none">
              <a:solidFill>
                <a:schemeClr val="dk1"/>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pic>
        <p:nvPicPr>
          <p:cNvPr id="243" name="Google Shape;243;p34" descr="C:\Users\me\Desktop\high-res-vis.jpg"/>
          <p:cNvPicPr preferRelativeResize="0"/>
          <p:nvPr/>
        </p:nvPicPr>
        <p:blipFill rotWithShape="1">
          <a:blip r:embed="rId3">
            <a:alphaModFix/>
          </a:blip>
          <a:srcRect/>
          <a:stretch/>
        </p:blipFill>
        <p:spPr>
          <a:xfrm>
            <a:off x="0" y="819150"/>
            <a:ext cx="5726714" cy="4183363"/>
          </a:xfrm>
          <a:prstGeom prst="rect">
            <a:avLst/>
          </a:prstGeom>
          <a:noFill/>
          <a:ln>
            <a:noFill/>
          </a:ln>
        </p:spPr>
      </p:pic>
      <p:sp>
        <p:nvSpPr>
          <p:cNvPr id="244" name="Google Shape;244;p34"/>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a:buNone/>
            </a:pPr>
            <a:r>
              <a:rPr lang="en" sz="3600" b="1" i="0" u="none" strike="noStrike" cap="none">
                <a:solidFill>
                  <a:schemeClr val="dk1"/>
                </a:solidFill>
                <a:latin typeface="Trebuchet MS"/>
                <a:ea typeface="Trebuchet MS"/>
                <a:cs typeface="Trebuchet MS"/>
                <a:sym typeface="Trebuchet MS"/>
              </a:rPr>
              <a:t>Shared spending + idioms of use</a:t>
            </a:r>
            <a:endParaRPr sz="3600" b="1" i="0" u="none" strike="noStrike" cap="none">
              <a:solidFill>
                <a:schemeClr val="dk1"/>
              </a:solidFill>
              <a:latin typeface="Trebuchet MS"/>
              <a:ea typeface="Trebuchet MS"/>
              <a:cs typeface="Trebuchet MS"/>
              <a:sym typeface="Trebuchet MS"/>
            </a:endParaRPr>
          </a:p>
        </p:txBody>
      </p:sp>
      <p:sp>
        <p:nvSpPr>
          <p:cNvPr id="245" name="Google Shape;245;p34"/>
          <p:cNvSpPr txBox="1">
            <a:spLocks noGrp="1"/>
          </p:cNvSpPr>
          <p:nvPr>
            <p:ph type="body" idx="1"/>
          </p:nvPr>
        </p:nvSpPr>
        <p:spPr>
          <a:xfrm>
            <a:off x="5334000" y="1200150"/>
            <a:ext cx="33528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a:buNone/>
            </a:pPr>
            <a:r>
              <a:rPr lang="en" sz="2000" b="0" i="1" u="none" strike="noStrike" cap="none">
                <a:solidFill>
                  <a:schemeClr val="dk1"/>
                </a:solidFill>
                <a:latin typeface="Trebuchet MS"/>
                <a:ea typeface="Trebuchet MS"/>
                <a:cs typeface="Trebuchet MS"/>
                <a:sym typeface="Trebuchet MS"/>
              </a:rPr>
              <a:t>A Fistful of Bitcoins: Characterizing Payments Among Men with No Names</a:t>
            </a:r>
            <a:endParaRPr/>
          </a:p>
          <a:p>
            <a:pPr marL="0" marR="0" lvl="0" indent="0" algn="l" rtl="0">
              <a:lnSpc>
                <a:spcPct val="100000"/>
              </a:lnSpc>
              <a:spcBef>
                <a:spcPts val="0"/>
              </a:spcBef>
              <a:spcAft>
                <a:spcPts val="0"/>
              </a:spcAft>
              <a:buClr>
                <a:schemeClr val="dk1"/>
              </a:buClr>
              <a:buFont typeface="Trebuchet MS"/>
              <a:buNone/>
            </a:pPr>
            <a:endParaRPr sz="20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2000" b="0" i="0" u="none" strike="noStrike" cap="none">
                <a:solidFill>
                  <a:schemeClr val="dk1"/>
                </a:solidFill>
                <a:latin typeface="Trebuchet MS"/>
                <a:ea typeface="Trebuchet MS"/>
                <a:cs typeface="Trebuchet MS"/>
                <a:sym typeface="Trebuchet MS"/>
              </a:rPr>
              <a:t>S. Meiklejohn et al.</a:t>
            </a:r>
            <a:endParaRPr sz="20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2000" b="0" i="0" u="none" strike="noStrike" cap="none">
                <a:solidFill>
                  <a:schemeClr val="dk1"/>
                </a:solidFill>
                <a:latin typeface="Trebuchet MS"/>
                <a:ea typeface="Trebuchet MS"/>
                <a:cs typeface="Trebuchet MS"/>
                <a:sym typeface="Trebuchet MS"/>
              </a:rPr>
              <a:t>IMC 2013</a:t>
            </a:r>
            <a:endParaRPr/>
          </a:p>
          <a:p>
            <a:pPr marL="0" marR="0" lvl="0" indent="0" algn="l" rtl="0">
              <a:lnSpc>
                <a:spcPct val="100000"/>
              </a:lnSpc>
              <a:spcBef>
                <a:spcPts val="0"/>
              </a:spcBef>
              <a:spcAft>
                <a:spcPts val="0"/>
              </a:spcAft>
              <a:buClr>
                <a:schemeClr val="dk1"/>
              </a:buClr>
              <a:buFont typeface="Trebuchet MS"/>
              <a:buNone/>
            </a:pPr>
            <a:endParaRPr sz="2000" b="0" i="0" u="none" strike="noStrike" cap="none">
              <a:solidFill>
                <a:schemeClr val="dk1"/>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5"/>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a:buNone/>
            </a:pPr>
            <a:r>
              <a:rPr lang="en" sz="3600" b="1" i="0" u="none" strike="noStrike" cap="none">
                <a:solidFill>
                  <a:schemeClr val="dk1"/>
                </a:solidFill>
                <a:latin typeface="Trebuchet MS"/>
                <a:ea typeface="Trebuchet MS"/>
                <a:cs typeface="Trebuchet MS"/>
                <a:sym typeface="Trebuchet MS"/>
              </a:rPr>
              <a:t>To tag service providers: transact!</a:t>
            </a:r>
            <a:endParaRPr sz="3600" b="1" i="0" u="none" strike="noStrike" cap="none">
              <a:solidFill>
                <a:schemeClr val="dk1"/>
              </a:solidFill>
              <a:latin typeface="Trebuchet MS"/>
              <a:ea typeface="Trebuchet MS"/>
              <a:cs typeface="Trebuchet MS"/>
              <a:sym typeface="Trebuchet MS"/>
            </a:endParaRPr>
          </a:p>
        </p:txBody>
      </p:sp>
      <p:pic>
        <p:nvPicPr>
          <p:cNvPr id="251" name="Google Shape;251;p35"/>
          <p:cNvPicPr preferRelativeResize="0"/>
          <p:nvPr/>
        </p:nvPicPr>
        <p:blipFill rotWithShape="1">
          <a:blip r:embed="rId3">
            <a:alphaModFix/>
          </a:blip>
          <a:srcRect/>
          <a:stretch/>
        </p:blipFill>
        <p:spPr>
          <a:xfrm>
            <a:off x="990600" y="1251171"/>
            <a:ext cx="3886200" cy="3682779"/>
          </a:xfrm>
          <a:prstGeom prst="rect">
            <a:avLst/>
          </a:prstGeom>
          <a:noFill/>
          <a:ln>
            <a:noFill/>
          </a:ln>
        </p:spPr>
      </p:pic>
      <p:sp>
        <p:nvSpPr>
          <p:cNvPr id="252" name="Google Shape;252;p35"/>
          <p:cNvSpPr txBox="1">
            <a:spLocks noGrp="1"/>
          </p:cNvSpPr>
          <p:nvPr>
            <p:ph type="body" idx="1"/>
          </p:nvPr>
        </p:nvSpPr>
        <p:spPr>
          <a:xfrm>
            <a:off x="5334000" y="1200150"/>
            <a:ext cx="33528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A3A3A3"/>
              </a:buClr>
              <a:buFont typeface="Trebuchet MS"/>
              <a:buNone/>
            </a:pPr>
            <a:r>
              <a:rPr lang="en" sz="2000" b="0" i="1" u="none" strike="noStrike" cap="none">
                <a:solidFill>
                  <a:schemeClr val="dk1"/>
                </a:solidFill>
                <a:latin typeface="Trebuchet MS"/>
                <a:ea typeface="Trebuchet MS"/>
                <a:cs typeface="Trebuchet MS"/>
                <a:sym typeface="Trebuchet MS"/>
              </a:rPr>
              <a:t>A Fistful of Bitcoins: Characterizing Payments Among Men with No Names</a:t>
            </a:r>
            <a:endParaRPr/>
          </a:p>
          <a:p>
            <a:pPr marL="0" marR="0" lvl="0" indent="0" algn="l" rtl="0">
              <a:lnSpc>
                <a:spcPct val="100000"/>
              </a:lnSpc>
              <a:spcBef>
                <a:spcPts val="0"/>
              </a:spcBef>
              <a:spcAft>
                <a:spcPts val="0"/>
              </a:spcAft>
              <a:buClr>
                <a:srgbClr val="A3A3A3"/>
              </a:buClr>
              <a:buFont typeface="Trebuchet MS"/>
              <a:buNone/>
            </a:pPr>
            <a:endParaRPr sz="20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A3A3A3"/>
              </a:buClr>
              <a:buFont typeface="Trebuchet MS"/>
              <a:buNone/>
            </a:pPr>
            <a:r>
              <a:rPr lang="en" sz="2000" b="0" i="0" u="none" strike="noStrike" cap="none">
                <a:solidFill>
                  <a:schemeClr val="dk1"/>
                </a:solidFill>
                <a:latin typeface="Trebuchet MS"/>
                <a:ea typeface="Trebuchet MS"/>
                <a:cs typeface="Trebuchet MS"/>
                <a:sym typeface="Trebuchet MS"/>
              </a:rPr>
              <a:t>S. Meiklejohn et al.</a:t>
            </a:r>
            <a:endParaRPr sz="20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A3A3A3"/>
              </a:buClr>
              <a:buFont typeface="Trebuchet MS"/>
              <a:buNone/>
            </a:pPr>
            <a:endParaRPr sz="20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A3A3A3"/>
              </a:buClr>
              <a:buFont typeface="Trebuchet MS"/>
              <a:buNone/>
            </a:pPr>
            <a:r>
              <a:rPr lang="en" sz="2000" b="0" i="0" u="none" strike="noStrike" cap="none">
                <a:solidFill>
                  <a:schemeClr val="dk1"/>
                </a:solidFill>
                <a:latin typeface="Trebuchet MS"/>
                <a:ea typeface="Trebuchet MS"/>
                <a:cs typeface="Trebuchet MS"/>
                <a:sym typeface="Trebuchet MS"/>
              </a:rPr>
              <a:t>344 transactions</a:t>
            </a:r>
            <a:endParaRPr sz="2000" b="0" i="0" u="none" strike="noStrike" cap="none">
              <a:solidFill>
                <a:schemeClr val="dk1"/>
              </a:solidFill>
              <a:latin typeface="Trebuchet MS"/>
              <a:ea typeface="Trebuchet MS"/>
              <a:cs typeface="Trebuchet MS"/>
              <a:sym typeface="Trebuchet MS"/>
            </a:endParaRPr>
          </a:p>
          <a:p>
            <a:pPr marL="285750" marR="0" lvl="0" indent="-285750" algn="l" rtl="0">
              <a:lnSpc>
                <a:spcPct val="100000"/>
              </a:lnSpc>
              <a:spcBef>
                <a:spcPts val="0"/>
              </a:spcBef>
              <a:spcAft>
                <a:spcPts val="0"/>
              </a:spcAft>
              <a:buClr>
                <a:srgbClr val="A3A3A3"/>
              </a:buClr>
              <a:buSzPts val="2000"/>
              <a:buFont typeface="Arial"/>
              <a:buChar char="•"/>
            </a:pPr>
            <a:r>
              <a:rPr lang="en" sz="2000" b="0" i="0" u="none" strike="noStrike" cap="none">
                <a:solidFill>
                  <a:schemeClr val="dk1"/>
                </a:solidFill>
                <a:latin typeface="Trebuchet MS"/>
                <a:ea typeface="Trebuchet MS"/>
                <a:cs typeface="Trebuchet MS"/>
                <a:sym typeface="Trebuchet MS"/>
              </a:rPr>
              <a:t>Mining pools</a:t>
            </a:r>
            <a:endParaRPr/>
          </a:p>
          <a:p>
            <a:pPr marL="285750" marR="0" lvl="0" indent="-285750" algn="l" rtl="0">
              <a:lnSpc>
                <a:spcPct val="100000"/>
              </a:lnSpc>
              <a:spcBef>
                <a:spcPts val="0"/>
              </a:spcBef>
              <a:spcAft>
                <a:spcPts val="0"/>
              </a:spcAft>
              <a:buClr>
                <a:srgbClr val="A3A3A3"/>
              </a:buClr>
              <a:buSzPts val="2000"/>
              <a:buFont typeface="Arial"/>
              <a:buChar char="•"/>
            </a:pPr>
            <a:r>
              <a:rPr lang="en" sz="2000" b="0" i="0" u="none" strike="noStrike" cap="none">
                <a:solidFill>
                  <a:schemeClr val="dk1"/>
                </a:solidFill>
                <a:latin typeface="Trebuchet MS"/>
                <a:ea typeface="Trebuchet MS"/>
                <a:cs typeface="Trebuchet MS"/>
                <a:sym typeface="Trebuchet MS"/>
              </a:rPr>
              <a:t>Wallet services</a:t>
            </a:r>
            <a:endParaRPr/>
          </a:p>
          <a:p>
            <a:pPr marL="285750" marR="0" lvl="0" indent="-285750" algn="l" rtl="0">
              <a:lnSpc>
                <a:spcPct val="100000"/>
              </a:lnSpc>
              <a:spcBef>
                <a:spcPts val="0"/>
              </a:spcBef>
              <a:spcAft>
                <a:spcPts val="0"/>
              </a:spcAft>
              <a:buClr>
                <a:srgbClr val="A3A3A3"/>
              </a:buClr>
              <a:buSzPts val="2000"/>
              <a:buFont typeface="Arial"/>
              <a:buChar char="•"/>
            </a:pPr>
            <a:r>
              <a:rPr lang="en" sz="2000" b="0" i="0" u="none" strike="noStrike" cap="none">
                <a:solidFill>
                  <a:schemeClr val="dk1"/>
                </a:solidFill>
                <a:latin typeface="Trebuchet MS"/>
                <a:ea typeface="Trebuchet MS"/>
                <a:cs typeface="Trebuchet MS"/>
                <a:sym typeface="Trebuchet MS"/>
              </a:rPr>
              <a:t>Exchanges</a:t>
            </a:r>
            <a:endParaRPr sz="2000" b="0" i="0" u="none" strike="noStrike" cap="none">
              <a:solidFill>
                <a:schemeClr val="dk1"/>
              </a:solidFill>
              <a:latin typeface="Trebuchet MS"/>
              <a:ea typeface="Trebuchet MS"/>
              <a:cs typeface="Trebuchet MS"/>
              <a:sym typeface="Trebuchet MS"/>
            </a:endParaRPr>
          </a:p>
          <a:p>
            <a:pPr marL="285750" marR="0" lvl="0" indent="-285750" algn="l" rtl="0">
              <a:lnSpc>
                <a:spcPct val="100000"/>
              </a:lnSpc>
              <a:spcBef>
                <a:spcPts val="0"/>
              </a:spcBef>
              <a:spcAft>
                <a:spcPts val="0"/>
              </a:spcAft>
              <a:buClr>
                <a:srgbClr val="A3A3A3"/>
              </a:buClr>
              <a:buSzPts val="2000"/>
              <a:buFont typeface="Arial"/>
              <a:buChar char="•"/>
            </a:pPr>
            <a:r>
              <a:rPr lang="en" sz="2000" b="0" i="0" u="none" strike="noStrike" cap="none">
                <a:solidFill>
                  <a:schemeClr val="dk1"/>
                </a:solidFill>
                <a:latin typeface="Trebuchet MS"/>
                <a:ea typeface="Trebuchet MS"/>
                <a:cs typeface="Trebuchet MS"/>
                <a:sym typeface="Trebuchet MS"/>
              </a:rPr>
              <a:t>Vendors</a:t>
            </a:r>
            <a:endParaRPr/>
          </a:p>
          <a:p>
            <a:pPr marL="285750" marR="0" lvl="0" indent="-285750" algn="l" rtl="0">
              <a:lnSpc>
                <a:spcPct val="100000"/>
              </a:lnSpc>
              <a:spcBef>
                <a:spcPts val="0"/>
              </a:spcBef>
              <a:spcAft>
                <a:spcPts val="0"/>
              </a:spcAft>
              <a:buClr>
                <a:srgbClr val="A3A3A3"/>
              </a:buClr>
              <a:buSzPts val="2000"/>
              <a:buFont typeface="Arial"/>
              <a:buChar char="•"/>
            </a:pPr>
            <a:r>
              <a:rPr lang="en" sz="2000" b="0" i="0" u="none" strike="noStrike" cap="none">
                <a:solidFill>
                  <a:schemeClr val="dk1"/>
                </a:solidFill>
                <a:latin typeface="Trebuchet MS"/>
                <a:ea typeface="Trebuchet MS"/>
                <a:cs typeface="Trebuchet MS"/>
                <a:sym typeface="Trebuchet MS"/>
              </a:rPr>
              <a:t>Gambling sites</a:t>
            </a:r>
            <a:endParaRPr sz="2000" b="0" i="0" u="none" strike="noStrike" cap="none">
              <a:solidFill>
                <a:schemeClr val="dk1"/>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pic>
        <p:nvPicPr>
          <p:cNvPr id="257" name="Google Shape;257;p36" descr="C:\Users\me\Dropbox\talk\rwc-bitcoin\meikeljohn.jpg"/>
          <p:cNvPicPr preferRelativeResize="0"/>
          <p:nvPr/>
        </p:nvPicPr>
        <p:blipFill rotWithShape="1">
          <a:blip r:embed="rId3">
            <a:alphaModFix/>
          </a:blip>
          <a:srcRect/>
          <a:stretch/>
        </p:blipFill>
        <p:spPr>
          <a:xfrm>
            <a:off x="0" y="971550"/>
            <a:ext cx="5638800" cy="4119142"/>
          </a:xfrm>
          <a:prstGeom prst="rect">
            <a:avLst/>
          </a:prstGeom>
          <a:noFill/>
          <a:ln>
            <a:noFill/>
          </a:ln>
        </p:spPr>
      </p:pic>
      <p:sp>
        <p:nvSpPr>
          <p:cNvPr id="258" name="Google Shape;258;p36"/>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a:buNone/>
            </a:pPr>
            <a:r>
              <a:rPr lang="en" sz="3600" b="1" i="0" u="none" strike="noStrike" cap="none">
                <a:solidFill>
                  <a:schemeClr val="dk1"/>
                </a:solidFill>
                <a:latin typeface="Trebuchet MS"/>
                <a:ea typeface="Trebuchet MS"/>
                <a:cs typeface="Trebuchet MS"/>
                <a:sym typeface="Trebuchet MS"/>
              </a:rPr>
              <a:t>Shared spending + idioms of use</a:t>
            </a:r>
            <a:endParaRPr sz="3600" b="1" i="0" u="none" strike="noStrike" cap="none">
              <a:solidFill>
                <a:schemeClr val="dk1"/>
              </a:solidFill>
              <a:latin typeface="Trebuchet MS"/>
              <a:ea typeface="Trebuchet MS"/>
              <a:cs typeface="Trebuchet MS"/>
              <a:sym typeface="Trebuchet MS"/>
            </a:endParaRPr>
          </a:p>
        </p:txBody>
      </p:sp>
      <p:sp>
        <p:nvSpPr>
          <p:cNvPr id="259" name="Google Shape;259;p36"/>
          <p:cNvSpPr txBox="1">
            <a:spLocks noGrp="1"/>
          </p:cNvSpPr>
          <p:nvPr>
            <p:ph type="body" idx="1"/>
          </p:nvPr>
        </p:nvSpPr>
        <p:spPr>
          <a:xfrm>
            <a:off x="5334000" y="1200150"/>
            <a:ext cx="33528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a:buNone/>
            </a:pPr>
            <a:r>
              <a:rPr lang="en" sz="2000" b="0" i="1" u="none" strike="noStrike" cap="none">
                <a:solidFill>
                  <a:schemeClr val="dk1"/>
                </a:solidFill>
                <a:latin typeface="Trebuchet MS"/>
                <a:ea typeface="Trebuchet MS"/>
                <a:cs typeface="Trebuchet MS"/>
                <a:sym typeface="Trebuchet MS"/>
              </a:rPr>
              <a:t>A Fistful of Bitcoins: Characterizing Payments Among Men with No Names</a:t>
            </a:r>
            <a:endParaRPr/>
          </a:p>
          <a:p>
            <a:pPr marL="0" marR="0" lvl="0" indent="0" algn="l" rtl="0">
              <a:lnSpc>
                <a:spcPct val="100000"/>
              </a:lnSpc>
              <a:spcBef>
                <a:spcPts val="0"/>
              </a:spcBef>
              <a:spcAft>
                <a:spcPts val="0"/>
              </a:spcAft>
              <a:buClr>
                <a:schemeClr val="dk1"/>
              </a:buClr>
              <a:buFont typeface="Trebuchet MS"/>
              <a:buNone/>
            </a:pPr>
            <a:endParaRPr sz="20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2000" b="0" i="0" u="none" strike="noStrike" cap="none">
                <a:solidFill>
                  <a:schemeClr val="dk1"/>
                </a:solidFill>
                <a:latin typeface="Trebuchet MS"/>
                <a:ea typeface="Trebuchet MS"/>
                <a:cs typeface="Trebuchet MS"/>
                <a:sym typeface="Trebuchet MS"/>
              </a:rPr>
              <a:t>S. Meiklejohn et al.</a:t>
            </a:r>
            <a:endParaRPr sz="20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endParaRPr sz="2000" b="0" i="0" u="none" strike="noStrike" cap="none">
              <a:solidFill>
                <a:schemeClr val="dk1"/>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10"/>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a:buNone/>
            </a:pPr>
            <a:r>
              <a:rPr lang="en" sz="3600" b="1" i="0" u="none" strike="noStrike" cap="none">
                <a:solidFill>
                  <a:schemeClr val="dk1"/>
                </a:solidFill>
                <a:latin typeface="Trebuchet MS"/>
                <a:ea typeface="Trebuchet MS"/>
                <a:cs typeface="Trebuchet MS"/>
                <a:sym typeface="Trebuchet MS"/>
              </a:rPr>
              <a:t>Some say Bitcoin provides anonymity</a:t>
            </a:r>
            <a:endParaRPr sz="3600" b="1" i="0" u="none" strike="noStrike" cap="none">
              <a:solidFill>
                <a:schemeClr val="dk1"/>
              </a:solidFill>
              <a:latin typeface="Trebuchet MS"/>
              <a:ea typeface="Trebuchet MS"/>
              <a:cs typeface="Trebuchet MS"/>
              <a:sym typeface="Trebuchet MS"/>
            </a:endParaRPr>
          </a:p>
        </p:txBody>
      </p:sp>
      <p:sp>
        <p:nvSpPr>
          <p:cNvPr id="45" name="Google Shape;45;p10"/>
          <p:cNvSpPr txBox="1">
            <a:spLocks noGrp="1"/>
          </p:cNvSpPr>
          <p:nvPr>
            <p:ph type="body" idx="1"/>
          </p:nvPr>
        </p:nvSpPr>
        <p:spPr>
          <a:xfrm>
            <a:off x="457200" y="1200150"/>
            <a:ext cx="8229600" cy="372569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a:buNone/>
            </a:pPr>
            <a:endParaRPr sz="30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3000" b="0" i="0" u="none" strike="noStrike" cap="none">
                <a:solidFill>
                  <a:schemeClr val="dk1"/>
                </a:solidFill>
                <a:latin typeface="Trebuchet MS"/>
                <a:ea typeface="Trebuchet MS"/>
                <a:cs typeface="Trebuchet MS"/>
                <a:sym typeface="Trebuchet MS"/>
              </a:rPr>
              <a:t>“ Bitcoin is a secure and anonymous digital </a:t>
            </a:r>
            <a:endParaRPr/>
          </a:p>
          <a:p>
            <a:pPr marL="0" marR="0" lvl="0" indent="0" algn="l" rtl="0">
              <a:lnSpc>
                <a:spcPct val="100000"/>
              </a:lnSpc>
              <a:spcBef>
                <a:spcPts val="0"/>
              </a:spcBef>
              <a:spcAft>
                <a:spcPts val="0"/>
              </a:spcAft>
              <a:buClr>
                <a:schemeClr val="dk1"/>
              </a:buClr>
              <a:buFont typeface="Trebuchet MS"/>
              <a:buNone/>
            </a:pPr>
            <a:r>
              <a:rPr lang="en" sz="3000" b="0" i="0" u="none" strike="noStrike" cap="none">
                <a:solidFill>
                  <a:schemeClr val="dk1"/>
                </a:solidFill>
                <a:latin typeface="Trebuchet MS"/>
                <a:ea typeface="Trebuchet MS"/>
                <a:cs typeface="Trebuchet MS"/>
                <a:sym typeface="Trebuchet MS"/>
              </a:rPr>
              <a:t>   currency ”</a:t>
            </a:r>
            <a:endParaRPr/>
          </a:p>
          <a:p>
            <a:pPr marL="0" marR="0" lvl="0" indent="0" algn="l" rtl="0">
              <a:lnSpc>
                <a:spcPct val="100000"/>
              </a:lnSpc>
              <a:spcBef>
                <a:spcPts val="0"/>
              </a:spcBef>
              <a:spcAft>
                <a:spcPts val="0"/>
              </a:spcAft>
              <a:buClr>
                <a:schemeClr val="dk1"/>
              </a:buClr>
              <a:buFont typeface="Trebuchet MS"/>
              <a:buNone/>
            </a:pPr>
            <a:endParaRPr sz="30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3000" b="0" i="0" u="none" strike="noStrike" cap="none">
                <a:solidFill>
                  <a:schemeClr val="dk1"/>
                </a:solidFill>
                <a:latin typeface="Trebuchet MS"/>
                <a:ea typeface="Trebuchet MS"/>
                <a:cs typeface="Trebuchet MS"/>
                <a:sym typeface="Trebuchet MS"/>
              </a:rPr>
              <a:t>	— WikiLeaks donations page</a:t>
            </a:r>
            <a:endParaRPr sz="3000" b="0" i="0" u="none" strike="noStrike" cap="none">
              <a:solidFill>
                <a:schemeClr val="dk1"/>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7"/>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a:buNone/>
            </a:pPr>
            <a:r>
              <a:rPr lang="en" sz="3600" b="1" i="0" u="none" strike="noStrike" cap="none">
                <a:solidFill>
                  <a:schemeClr val="dk1"/>
                </a:solidFill>
                <a:latin typeface="Trebuchet MS"/>
                <a:ea typeface="Trebuchet MS"/>
                <a:cs typeface="Trebuchet MS"/>
                <a:sym typeface="Trebuchet MS"/>
              </a:rPr>
              <a:t>From services to users</a:t>
            </a:r>
            <a:endParaRPr sz="3600" b="1" i="0" u="none" strike="noStrike" cap="none">
              <a:solidFill>
                <a:schemeClr val="dk1"/>
              </a:solidFill>
              <a:latin typeface="Trebuchet MS"/>
              <a:ea typeface="Trebuchet MS"/>
              <a:cs typeface="Trebuchet MS"/>
              <a:sym typeface="Trebuchet MS"/>
            </a:endParaRPr>
          </a:p>
        </p:txBody>
      </p:sp>
      <p:sp>
        <p:nvSpPr>
          <p:cNvPr id="265" name="Google Shape;265;p37"/>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a:buNone/>
            </a:pPr>
            <a:r>
              <a:rPr lang="en" sz="3000" b="0" i="0" u="none" strike="noStrike" cap="none">
                <a:solidFill>
                  <a:schemeClr val="dk1"/>
                </a:solidFill>
                <a:latin typeface="Trebuchet MS"/>
                <a:ea typeface="Trebuchet MS"/>
                <a:cs typeface="Trebuchet MS"/>
                <a:sym typeface="Trebuchet MS"/>
              </a:rPr>
              <a:t>1. High centralization in service providers</a:t>
            </a:r>
            <a:endParaRPr/>
          </a:p>
          <a:p>
            <a:pPr marL="0" marR="0" lvl="0" indent="0" algn="l" rtl="0">
              <a:lnSpc>
                <a:spcPct val="100000"/>
              </a:lnSpc>
              <a:spcBef>
                <a:spcPts val="0"/>
              </a:spcBef>
              <a:spcAft>
                <a:spcPts val="0"/>
              </a:spcAft>
              <a:buClr>
                <a:schemeClr val="dk1"/>
              </a:buClr>
              <a:buFont typeface="Trebuchet MS"/>
              <a:buNone/>
            </a:pPr>
            <a:endParaRPr sz="30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3000" b="0" i="0" u="none" strike="noStrike" cap="none">
                <a:solidFill>
                  <a:schemeClr val="dk1"/>
                </a:solidFill>
                <a:latin typeface="Trebuchet MS"/>
                <a:ea typeface="Trebuchet MS"/>
                <a:cs typeface="Trebuchet MS"/>
                <a:sym typeface="Trebuchet MS"/>
              </a:rPr>
              <a:t>    Most flows pass through one of these — in a </a:t>
            </a:r>
            <a:endParaRPr/>
          </a:p>
          <a:p>
            <a:pPr marL="0" marR="0" lvl="0" indent="0" algn="l" rtl="0">
              <a:lnSpc>
                <a:spcPct val="100000"/>
              </a:lnSpc>
              <a:spcBef>
                <a:spcPts val="0"/>
              </a:spcBef>
              <a:spcAft>
                <a:spcPts val="0"/>
              </a:spcAft>
              <a:buClr>
                <a:schemeClr val="dk1"/>
              </a:buClr>
              <a:buFont typeface="Trebuchet MS"/>
              <a:buNone/>
            </a:pPr>
            <a:r>
              <a:rPr lang="en" sz="3000" b="0" i="0" u="none" strike="noStrike" cap="none">
                <a:solidFill>
                  <a:schemeClr val="dk1"/>
                </a:solidFill>
                <a:latin typeface="Trebuchet MS"/>
                <a:ea typeface="Trebuchet MS"/>
                <a:cs typeface="Trebuchet MS"/>
                <a:sym typeface="Trebuchet MS"/>
              </a:rPr>
              <a:t>    traceable way</a:t>
            </a:r>
            <a:endParaRPr/>
          </a:p>
          <a:p>
            <a:pPr marL="0" marR="0" lvl="0" indent="0" algn="l" rtl="0">
              <a:lnSpc>
                <a:spcPct val="100000"/>
              </a:lnSpc>
              <a:spcBef>
                <a:spcPts val="0"/>
              </a:spcBef>
              <a:spcAft>
                <a:spcPts val="0"/>
              </a:spcAft>
              <a:buClr>
                <a:schemeClr val="dk1"/>
              </a:buClr>
              <a:buFont typeface="Trebuchet MS"/>
              <a:buNone/>
            </a:pPr>
            <a:endParaRPr sz="30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3000" b="0" i="0" u="none" strike="noStrike" cap="none">
                <a:solidFill>
                  <a:schemeClr val="dk1"/>
                </a:solidFill>
                <a:latin typeface="Trebuchet MS"/>
                <a:ea typeface="Trebuchet MS"/>
                <a:cs typeface="Trebuchet MS"/>
                <a:sym typeface="Trebuchet MS"/>
              </a:rPr>
              <a:t>2. Address — identity links in forums </a:t>
            </a:r>
            <a:br>
              <a:rPr lang="en" sz="3000" b="0" i="0" u="none" strike="noStrike" cap="none">
                <a:solidFill>
                  <a:schemeClr val="dk1"/>
                </a:solidFill>
                <a:latin typeface="Trebuchet MS"/>
                <a:ea typeface="Trebuchet MS"/>
                <a:cs typeface="Trebuchet MS"/>
                <a:sym typeface="Trebuchet MS"/>
              </a:rPr>
            </a:br>
            <a:endParaRPr sz="3000" b="0" i="0" u="none" strike="noStrike" cap="none">
              <a:solidFill>
                <a:schemeClr val="dk1"/>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8"/>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a:buNone/>
            </a:pPr>
            <a:r>
              <a:rPr lang="en" sz="3600" b="1" i="0" u="none" strike="noStrike" cap="none">
                <a:solidFill>
                  <a:schemeClr val="dk1"/>
                </a:solidFill>
                <a:latin typeface="Trebuchet MS"/>
                <a:ea typeface="Trebuchet MS"/>
                <a:cs typeface="Trebuchet MS"/>
                <a:sym typeface="Trebuchet MS"/>
              </a:rPr>
              <a:t>Network-layer de-anonymization</a:t>
            </a:r>
            <a:endParaRPr sz="3600" b="1" i="0" u="none" strike="noStrike" cap="none">
              <a:solidFill>
                <a:schemeClr val="dk1"/>
              </a:solidFill>
              <a:latin typeface="Trebuchet MS"/>
              <a:ea typeface="Trebuchet MS"/>
              <a:cs typeface="Trebuchet MS"/>
              <a:sym typeface="Trebuchet MS"/>
            </a:endParaRPr>
          </a:p>
        </p:txBody>
      </p:sp>
      <p:sp>
        <p:nvSpPr>
          <p:cNvPr id="271" name="Google Shape;271;p38"/>
          <p:cNvSpPr txBox="1">
            <a:spLocks noGrp="1"/>
          </p:cNvSpPr>
          <p:nvPr>
            <p:ph type="body" idx="1"/>
          </p:nvPr>
        </p:nvSpPr>
        <p:spPr>
          <a:xfrm>
            <a:off x="5334000" y="1200150"/>
            <a:ext cx="35052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a:buNone/>
            </a:pPr>
            <a:r>
              <a:rPr lang="en" sz="2400" b="0" i="0" u="none" strike="noStrike" cap="none">
                <a:solidFill>
                  <a:schemeClr val="dk1"/>
                </a:solidFill>
                <a:latin typeface="Trebuchet MS"/>
                <a:ea typeface="Trebuchet MS"/>
                <a:cs typeface="Trebuchet MS"/>
                <a:sym typeface="Trebuchet MS"/>
              </a:rPr>
              <a:t>“The first node to   </a:t>
            </a:r>
            <a:endParaRPr/>
          </a:p>
          <a:p>
            <a:pPr marL="0" marR="0" lvl="0" indent="0" algn="l" rtl="0">
              <a:lnSpc>
                <a:spcPct val="100000"/>
              </a:lnSpc>
              <a:spcBef>
                <a:spcPts val="0"/>
              </a:spcBef>
              <a:spcAft>
                <a:spcPts val="0"/>
              </a:spcAft>
              <a:buClr>
                <a:schemeClr val="dk1"/>
              </a:buClr>
              <a:buFont typeface="Trebuchet MS"/>
              <a:buNone/>
            </a:pPr>
            <a:r>
              <a:rPr lang="en" sz="2400" b="0" i="0" u="none" strike="noStrike" cap="none">
                <a:solidFill>
                  <a:schemeClr val="dk1"/>
                </a:solidFill>
                <a:latin typeface="Trebuchet MS"/>
                <a:ea typeface="Trebuchet MS"/>
                <a:cs typeface="Trebuchet MS"/>
                <a:sym typeface="Trebuchet MS"/>
              </a:rPr>
              <a:t>  inform you of a </a:t>
            </a:r>
            <a:endParaRPr/>
          </a:p>
          <a:p>
            <a:pPr marL="0" marR="0" lvl="0" indent="0" algn="l" rtl="0">
              <a:lnSpc>
                <a:spcPct val="100000"/>
              </a:lnSpc>
              <a:spcBef>
                <a:spcPts val="0"/>
              </a:spcBef>
              <a:spcAft>
                <a:spcPts val="0"/>
              </a:spcAft>
              <a:buClr>
                <a:schemeClr val="dk1"/>
              </a:buClr>
              <a:buFont typeface="Trebuchet MS"/>
              <a:buNone/>
            </a:pPr>
            <a:r>
              <a:rPr lang="en" sz="2400" b="0" i="0" u="none" strike="noStrike" cap="none">
                <a:solidFill>
                  <a:schemeClr val="dk1"/>
                </a:solidFill>
                <a:latin typeface="Trebuchet MS"/>
                <a:ea typeface="Trebuchet MS"/>
                <a:cs typeface="Trebuchet MS"/>
                <a:sym typeface="Trebuchet MS"/>
              </a:rPr>
              <a:t>  transaction is probably </a:t>
            </a:r>
            <a:endParaRPr/>
          </a:p>
          <a:p>
            <a:pPr marL="0" marR="0" lvl="0" indent="0" algn="l" rtl="0">
              <a:lnSpc>
                <a:spcPct val="100000"/>
              </a:lnSpc>
              <a:spcBef>
                <a:spcPts val="0"/>
              </a:spcBef>
              <a:spcAft>
                <a:spcPts val="0"/>
              </a:spcAft>
              <a:buClr>
                <a:schemeClr val="dk1"/>
              </a:buClr>
              <a:buFont typeface="Trebuchet MS"/>
              <a:buNone/>
            </a:pPr>
            <a:r>
              <a:rPr lang="en" sz="2400" b="0" i="0" u="none" strike="noStrike" cap="none">
                <a:solidFill>
                  <a:schemeClr val="dk1"/>
                </a:solidFill>
                <a:latin typeface="Trebuchet MS"/>
                <a:ea typeface="Trebuchet MS"/>
                <a:cs typeface="Trebuchet MS"/>
                <a:sym typeface="Trebuchet MS"/>
              </a:rPr>
              <a:t>  the source of it”</a:t>
            </a:r>
            <a:endParaRPr/>
          </a:p>
          <a:p>
            <a:pPr marL="0" marR="0" lvl="0" indent="0" algn="l" rtl="0">
              <a:lnSpc>
                <a:spcPct val="100000"/>
              </a:lnSpc>
              <a:spcBef>
                <a:spcPts val="0"/>
              </a:spcBef>
              <a:spcAft>
                <a:spcPts val="0"/>
              </a:spcAft>
              <a:buClr>
                <a:schemeClr val="dk1"/>
              </a:buClr>
              <a:buFont typeface="Trebuchet MS"/>
              <a:buNone/>
            </a:pPr>
            <a:endParaRPr sz="24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2400" b="0" i="0" u="none" strike="noStrike" cap="none">
                <a:solidFill>
                  <a:schemeClr val="dk1"/>
                </a:solidFill>
                <a:latin typeface="Trebuchet MS"/>
                <a:ea typeface="Trebuchet MS"/>
                <a:cs typeface="Trebuchet MS"/>
                <a:sym typeface="Trebuchet MS"/>
              </a:rPr>
              <a:t>  Dan Kaminsky</a:t>
            </a:r>
            <a:endParaRPr sz="24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2400" b="0" i="0" u="none" strike="noStrike" cap="none">
                <a:solidFill>
                  <a:schemeClr val="dk1"/>
                </a:solidFill>
                <a:latin typeface="Trebuchet MS"/>
                <a:ea typeface="Trebuchet MS"/>
                <a:cs typeface="Trebuchet MS"/>
                <a:sym typeface="Trebuchet MS"/>
              </a:rPr>
              <a:t>  Black Hat 2011 talk</a:t>
            </a:r>
            <a:endParaRPr/>
          </a:p>
          <a:p>
            <a:pPr marL="0" marR="0" lvl="0" indent="0" algn="l" rtl="0">
              <a:lnSpc>
                <a:spcPct val="100000"/>
              </a:lnSpc>
              <a:spcBef>
                <a:spcPts val="0"/>
              </a:spcBef>
              <a:spcAft>
                <a:spcPts val="0"/>
              </a:spcAft>
              <a:buClr>
                <a:schemeClr val="dk1"/>
              </a:buClr>
              <a:buFont typeface="Trebuchet MS"/>
              <a:buNone/>
            </a:pPr>
            <a:endParaRPr sz="2400" b="0" i="0" u="none" strike="noStrike" cap="none">
              <a:solidFill>
                <a:schemeClr val="dk1"/>
              </a:solidFill>
              <a:latin typeface="Trebuchet MS"/>
              <a:ea typeface="Trebuchet MS"/>
              <a:cs typeface="Trebuchet MS"/>
              <a:sym typeface="Trebuchet MS"/>
            </a:endParaRPr>
          </a:p>
        </p:txBody>
      </p:sp>
      <p:pic>
        <p:nvPicPr>
          <p:cNvPr id="272" name="Google Shape;272;p38" descr="http://images.gizmag.com/hero/p2p.jpg"/>
          <p:cNvPicPr preferRelativeResize="0"/>
          <p:nvPr/>
        </p:nvPicPr>
        <p:blipFill rotWithShape="1">
          <a:blip r:embed="rId3">
            <a:alphaModFix/>
          </a:blip>
          <a:srcRect/>
          <a:stretch/>
        </p:blipFill>
        <p:spPr>
          <a:xfrm>
            <a:off x="381000" y="1143000"/>
            <a:ext cx="5048250" cy="2838450"/>
          </a:xfrm>
          <a:prstGeom prst="rect">
            <a:avLst/>
          </a:prstGeom>
          <a:noFill/>
          <a:ln>
            <a:noFill/>
          </a:ln>
        </p:spPr>
      </p:pic>
      <p:pic>
        <p:nvPicPr>
          <p:cNvPr id="273" name="Google Shape;273;p38"/>
          <p:cNvPicPr preferRelativeResize="0"/>
          <p:nvPr/>
        </p:nvPicPr>
        <p:blipFill rotWithShape="1">
          <a:blip r:embed="rId4">
            <a:alphaModFix/>
          </a:blip>
          <a:srcRect/>
          <a:stretch/>
        </p:blipFill>
        <p:spPr>
          <a:xfrm>
            <a:off x="2529220" y="4552950"/>
            <a:ext cx="666750" cy="590550"/>
          </a:xfrm>
          <a:prstGeom prst="rect">
            <a:avLst/>
          </a:prstGeom>
          <a:noFill/>
          <a:ln>
            <a:noFill/>
          </a:ln>
        </p:spPr>
      </p:pic>
      <p:cxnSp>
        <p:nvCxnSpPr>
          <p:cNvPr id="274" name="Google Shape;274;p38"/>
          <p:cNvCxnSpPr/>
          <p:nvPr/>
        </p:nvCxnSpPr>
        <p:spPr>
          <a:xfrm rot="10800000">
            <a:off x="838200" y="3733801"/>
            <a:ext cx="1774198" cy="1114424"/>
          </a:xfrm>
          <a:prstGeom prst="straightConnector1">
            <a:avLst/>
          </a:prstGeom>
          <a:noFill/>
          <a:ln w="25400" cap="flat" cmpd="sng">
            <a:solidFill>
              <a:schemeClr val="accent2"/>
            </a:solidFill>
            <a:prstDash val="solid"/>
            <a:round/>
            <a:headEnd type="none" w="sm" len="sm"/>
            <a:tailEnd type="none" w="sm" len="sm"/>
          </a:ln>
        </p:spPr>
      </p:cxnSp>
      <p:cxnSp>
        <p:nvCxnSpPr>
          <p:cNvPr id="275" name="Google Shape;275;p38"/>
          <p:cNvCxnSpPr/>
          <p:nvPr/>
        </p:nvCxnSpPr>
        <p:spPr>
          <a:xfrm rot="10800000">
            <a:off x="1481138" y="3019428"/>
            <a:ext cx="1164596" cy="1685922"/>
          </a:xfrm>
          <a:prstGeom prst="straightConnector1">
            <a:avLst/>
          </a:prstGeom>
          <a:noFill/>
          <a:ln w="25400" cap="flat" cmpd="sng">
            <a:solidFill>
              <a:schemeClr val="accent2"/>
            </a:solidFill>
            <a:prstDash val="solid"/>
            <a:round/>
            <a:headEnd type="none" w="sm" len="sm"/>
            <a:tailEnd type="none" w="sm" len="sm"/>
          </a:ln>
        </p:spPr>
      </p:cxnSp>
      <p:cxnSp>
        <p:nvCxnSpPr>
          <p:cNvPr id="276" name="Google Shape;276;p38"/>
          <p:cNvCxnSpPr/>
          <p:nvPr/>
        </p:nvCxnSpPr>
        <p:spPr>
          <a:xfrm rot="10800000">
            <a:off x="2362200" y="3951767"/>
            <a:ext cx="446568" cy="666750"/>
          </a:xfrm>
          <a:prstGeom prst="straightConnector1">
            <a:avLst/>
          </a:prstGeom>
          <a:noFill/>
          <a:ln w="25400" cap="flat" cmpd="sng">
            <a:solidFill>
              <a:schemeClr val="accent2"/>
            </a:solidFill>
            <a:prstDash val="solid"/>
            <a:round/>
            <a:headEnd type="none" w="sm" len="sm"/>
            <a:tailEnd type="none" w="sm" len="sm"/>
          </a:ln>
        </p:spPr>
      </p:cxnSp>
      <p:cxnSp>
        <p:nvCxnSpPr>
          <p:cNvPr id="277" name="Google Shape;277;p38"/>
          <p:cNvCxnSpPr/>
          <p:nvPr/>
        </p:nvCxnSpPr>
        <p:spPr>
          <a:xfrm rot="10800000" flipH="1">
            <a:off x="3071978" y="3581401"/>
            <a:ext cx="585622" cy="1076324"/>
          </a:xfrm>
          <a:prstGeom prst="straightConnector1">
            <a:avLst/>
          </a:prstGeom>
          <a:noFill/>
          <a:ln w="25400" cap="flat" cmpd="sng">
            <a:solidFill>
              <a:schemeClr val="accent2"/>
            </a:solidFill>
            <a:prstDash val="solid"/>
            <a:round/>
            <a:headEnd type="none" w="sm" len="sm"/>
            <a:tailEnd type="none" w="sm" len="sm"/>
          </a:ln>
        </p:spPr>
      </p:cxnSp>
      <p:cxnSp>
        <p:nvCxnSpPr>
          <p:cNvPr id="278" name="Google Shape;278;p38"/>
          <p:cNvCxnSpPr/>
          <p:nvPr/>
        </p:nvCxnSpPr>
        <p:spPr>
          <a:xfrm rot="10800000" flipH="1">
            <a:off x="3071978" y="3814763"/>
            <a:ext cx="1881022" cy="1033462"/>
          </a:xfrm>
          <a:prstGeom prst="straightConnector1">
            <a:avLst/>
          </a:prstGeom>
          <a:noFill/>
          <a:ln w="25400" cap="flat" cmpd="sng">
            <a:solidFill>
              <a:schemeClr val="accent2"/>
            </a:solidFill>
            <a:prstDash val="solid"/>
            <a:round/>
            <a:headEnd type="none" w="sm" len="sm"/>
            <a:tailEnd type="none" w="sm" len="sm"/>
          </a:ln>
        </p:spPr>
      </p:cxnSp>
      <p:cxnSp>
        <p:nvCxnSpPr>
          <p:cNvPr id="279" name="Google Shape;279;p38"/>
          <p:cNvCxnSpPr/>
          <p:nvPr/>
        </p:nvCxnSpPr>
        <p:spPr>
          <a:xfrm rot="10800000" flipH="1">
            <a:off x="2905125" y="2266950"/>
            <a:ext cx="376237" cy="2351568"/>
          </a:xfrm>
          <a:prstGeom prst="straightConnector1">
            <a:avLst/>
          </a:prstGeom>
          <a:noFill/>
          <a:ln w="25400" cap="flat" cmpd="sng">
            <a:solidFill>
              <a:schemeClr val="accent2"/>
            </a:solidFill>
            <a:prstDash val="solid"/>
            <a:round/>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3"/>
                                        </p:tgtEl>
                                        <p:attrNameLst>
                                          <p:attrName>style.visibility</p:attrName>
                                        </p:attrNameLst>
                                      </p:cBhvr>
                                      <p:to>
                                        <p:strVal val="visible"/>
                                      </p:to>
                                    </p:set>
                                    <p:animEffect transition="in" filter="fade">
                                      <p:cBhvr>
                                        <p:cTn id="7" dur="500"/>
                                        <p:tgtEl>
                                          <p:spTgt spid="273"/>
                                        </p:tgtEl>
                                      </p:cBhvr>
                                    </p:animEffect>
                                  </p:childTnLst>
                                </p:cTn>
                              </p:par>
                              <p:par>
                                <p:cTn id="8" presetID="10" presetClass="entr" presetSubtype="0" fill="hold" nodeType="withEffect">
                                  <p:stCondLst>
                                    <p:cond delay="0"/>
                                  </p:stCondLst>
                                  <p:childTnLst>
                                    <p:set>
                                      <p:cBhvr>
                                        <p:cTn id="9" dur="1" fill="hold">
                                          <p:stCondLst>
                                            <p:cond delay="0"/>
                                          </p:stCondLst>
                                        </p:cTn>
                                        <p:tgtEl>
                                          <p:spTgt spid="274"/>
                                        </p:tgtEl>
                                        <p:attrNameLst>
                                          <p:attrName>style.visibility</p:attrName>
                                        </p:attrNameLst>
                                      </p:cBhvr>
                                      <p:to>
                                        <p:strVal val="visible"/>
                                      </p:to>
                                    </p:set>
                                    <p:animEffect transition="in" filter="fade">
                                      <p:cBhvr>
                                        <p:cTn id="10" dur="500"/>
                                        <p:tgtEl>
                                          <p:spTgt spid="274"/>
                                        </p:tgtEl>
                                      </p:cBhvr>
                                    </p:animEffect>
                                  </p:childTnLst>
                                </p:cTn>
                              </p:par>
                              <p:par>
                                <p:cTn id="11" presetID="10" presetClass="entr" presetSubtype="0" fill="hold" nodeType="withEffect">
                                  <p:stCondLst>
                                    <p:cond delay="0"/>
                                  </p:stCondLst>
                                  <p:childTnLst>
                                    <p:set>
                                      <p:cBhvr>
                                        <p:cTn id="12" dur="1" fill="hold">
                                          <p:stCondLst>
                                            <p:cond delay="0"/>
                                          </p:stCondLst>
                                        </p:cTn>
                                        <p:tgtEl>
                                          <p:spTgt spid="275"/>
                                        </p:tgtEl>
                                        <p:attrNameLst>
                                          <p:attrName>style.visibility</p:attrName>
                                        </p:attrNameLst>
                                      </p:cBhvr>
                                      <p:to>
                                        <p:strVal val="visible"/>
                                      </p:to>
                                    </p:set>
                                    <p:animEffect transition="in" filter="fade">
                                      <p:cBhvr>
                                        <p:cTn id="13" dur="500"/>
                                        <p:tgtEl>
                                          <p:spTgt spid="275"/>
                                        </p:tgtEl>
                                      </p:cBhvr>
                                    </p:animEffect>
                                  </p:childTnLst>
                                </p:cTn>
                              </p:par>
                              <p:par>
                                <p:cTn id="14" presetID="10" presetClass="entr" presetSubtype="0" fill="hold" nodeType="withEffect">
                                  <p:stCondLst>
                                    <p:cond delay="0"/>
                                  </p:stCondLst>
                                  <p:childTnLst>
                                    <p:set>
                                      <p:cBhvr>
                                        <p:cTn id="15" dur="1" fill="hold">
                                          <p:stCondLst>
                                            <p:cond delay="0"/>
                                          </p:stCondLst>
                                        </p:cTn>
                                        <p:tgtEl>
                                          <p:spTgt spid="276"/>
                                        </p:tgtEl>
                                        <p:attrNameLst>
                                          <p:attrName>style.visibility</p:attrName>
                                        </p:attrNameLst>
                                      </p:cBhvr>
                                      <p:to>
                                        <p:strVal val="visible"/>
                                      </p:to>
                                    </p:set>
                                    <p:animEffect transition="in" filter="fade">
                                      <p:cBhvr>
                                        <p:cTn id="16" dur="500"/>
                                        <p:tgtEl>
                                          <p:spTgt spid="276"/>
                                        </p:tgtEl>
                                      </p:cBhvr>
                                    </p:animEffect>
                                  </p:childTnLst>
                                </p:cTn>
                              </p:par>
                              <p:par>
                                <p:cTn id="17" presetID="10" presetClass="entr" presetSubtype="0" fill="hold" nodeType="withEffect">
                                  <p:stCondLst>
                                    <p:cond delay="0"/>
                                  </p:stCondLst>
                                  <p:childTnLst>
                                    <p:set>
                                      <p:cBhvr>
                                        <p:cTn id="18" dur="1" fill="hold">
                                          <p:stCondLst>
                                            <p:cond delay="0"/>
                                          </p:stCondLst>
                                        </p:cTn>
                                        <p:tgtEl>
                                          <p:spTgt spid="277"/>
                                        </p:tgtEl>
                                        <p:attrNameLst>
                                          <p:attrName>style.visibility</p:attrName>
                                        </p:attrNameLst>
                                      </p:cBhvr>
                                      <p:to>
                                        <p:strVal val="visible"/>
                                      </p:to>
                                    </p:set>
                                    <p:animEffect transition="in" filter="fade">
                                      <p:cBhvr>
                                        <p:cTn id="19" dur="500"/>
                                        <p:tgtEl>
                                          <p:spTgt spid="277"/>
                                        </p:tgtEl>
                                      </p:cBhvr>
                                    </p:animEffect>
                                  </p:childTnLst>
                                </p:cTn>
                              </p:par>
                              <p:par>
                                <p:cTn id="20" presetID="10" presetClass="entr" presetSubtype="0" fill="hold" nodeType="withEffect">
                                  <p:stCondLst>
                                    <p:cond delay="0"/>
                                  </p:stCondLst>
                                  <p:childTnLst>
                                    <p:set>
                                      <p:cBhvr>
                                        <p:cTn id="21" dur="1" fill="hold">
                                          <p:stCondLst>
                                            <p:cond delay="0"/>
                                          </p:stCondLst>
                                        </p:cTn>
                                        <p:tgtEl>
                                          <p:spTgt spid="278"/>
                                        </p:tgtEl>
                                        <p:attrNameLst>
                                          <p:attrName>style.visibility</p:attrName>
                                        </p:attrNameLst>
                                      </p:cBhvr>
                                      <p:to>
                                        <p:strVal val="visible"/>
                                      </p:to>
                                    </p:set>
                                    <p:animEffect transition="in" filter="fade">
                                      <p:cBhvr>
                                        <p:cTn id="22" dur="500"/>
                                        <p:tgtEl>
                                          <p:spTgt spid="278"/>
                                        </p:tgtEl>
                                      </p:cBhvr>
                                    </p:animEffect>
                                  </p:childTnLst>
                                </p:cTn>
                              </p:par>
                              <p:par>
                                <p:cTn id="23" presetID="10" presetClass="entr" presetSubtype="0" fill="hold" nodeType="withEffect">
                                  <p:stCondLst>
                                    <p:cond delay="0"/>
                                  </p:stCondLst>
                                  <p:childTnLst>
                                    <p:set>
                                      <p:cBhvr>
                                        <p:cTn id="24" dur="1" fill="hold">
                                          <p:stCondLst>
                                            <p:cond delay="0"/>
                                          </p:stCondLst>
                                        </p:cTn>
                                        <p:tgtEl>
                                          <p:spTgt spid="279"/>
                                        </p:tgtEl>
                                        <p:attrNameLst>
                                          <p:attrName>style.visibility</p:attrName>
                                        </p:attrNameLst>
                                      </p:cBhvr>
                                      <p:to>
                                        <p:strVal val="visible"/>
                                      </p:to>
                                    </p:set>
                                    <p:animEffect transition="in" filter="fade">
                                      <p:cBhvr>
                                        <p:cTn id="25" dur="500"/>
                                        <p:tgtEl>
                                          <p:spTgt spid="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9"/>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a:buNone/>
            </a:pPr>
            <a:r>
              <a:rPr lang="en" sz="3600" b="1" i="0" u="none" strike="noStrike" cap="none">
                <a:solidFill>
                  <a:schemeClr val="dk1"/>
                </a:solidFill>
                <a:latin typeface="Trebuchet MS"/>
                <a:ea typeface="Trebuchet MS"/>
                <a:cs typeface="Trebuchet MS"/>
                <a:sym typeface="Trebuchet MS"/>
              </a:rPr>
              <a:t>Solution: use Tor</a:t>
            </a:r>
            <a:endParaRPr sz="3600" b="1" i="0" u="none" strike="noStrike" cap="none">
              <a:solidFill>
                <a:schemeClr val="dk1"/>
              </a:solidFill>
              <a:latin typeface="Trebuchet MS"/>
              <a:ea typeface="Trebuchet MS"/>
              <a:cs typeface="Trebuchet MS"/>
              <a:sym typeface="Trebuchet MS"/>
            </a:endParaRPr>
          </a:p>
        </p:txBody>
      </p:sp>
      <p:sp>
        <p:nvSpPr>
          <p:cNvPr id="285" name="Google Shape;285;p39"/>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a:buNone/>
            </a:pPr>
            <a:endParaRPr sz="30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3000" b="0" i="0" u="none" strike="noStrike" cap="none">
                <a:solidFill>
                  <a:schemeClr val="dk1"/>
                </a:solidFill>
                <a:latin typeface="Trebuchet MS"/>
                <a:ea typeface="Trebuchet MS"/>
                <a:cs typeface="Trebuchet MS"/>
                <a:sym typeface="Trebuchet MS"/>
              </a:rPr>
              <a:t>Caveat: Tor is intended for low-latency activities such as web browsing</a:t>
            </a:r>
            <a:endParaRPr/>
          </a:p>
          <a:p>
            <a:pPr marL="0" marR="0" lvl="0" indent="0" algn="l" rtl="0">
              <a:lnSpc>
                <a:spcPct val="100000"/>
              </a:lnSpc>
              <a:spcBef>
                <a:spcPts val="0"/>
              </a:spcBef>
              <a:spcAft>
                <a:spcPts val="0"/>
              </a:spcAft>
              <a:buClr>
                <a:schemeClr val="dk1"/>
              </a:buClr>
              <a:buFont typeface="Trebuchet MS"/>
              <a:buNone/>
            </a:pPr>
            <a:endParaRPr sz="30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3000" b="0" i="0" u="sng" strike="noStrike" cap="none">
                <a:solidFill>
                  <a:schemeClr val="dk1"/>
                </a:solidFill>
                <a:latin typeface="Trebuchet MS"/>
                <a:ea typeface="Trebuchet MS"/>
                <a:cs typeface="Trebuchet MS"/>
                <a:sym typeface="Trebuchet MS"/>
              </a:rPr>
              <a:t>Mix nets</a:t>
            </a:r>
            <a:r>
              <a:rPr lang="en" sz="3000" b="0" i="0" u="none" strike="noStrike" cap="none">
                <a:solidFill>
                  <a:schemeClr val="dk1"/>
                </a:solidFill>
                <a:latin typeface="Trebuchet MS"/>
                <a:ea typeface="Trebuchet MS"/>
                <a:cs typeface="Trebuchet MS"/>
                <a:sym typeface="Trebuchet MS"/>
              </a:rPr>
              <a:t> might provide better anonymity</a:t>
            </a:r>
            <a:endParaRPr/>
          </a:p>
          <a:p>
            <a:pPr marL="0" marR="0" lvl="0" indent="0" algn="l" rtl="0">
              <a:lnSpc>
                <a:spcPct val="100000"/>
              </a:lnSpc>
              <a:spcBef>
                <a:spcPts val="0"/>
              </a:spcBef>
              <a:spcAft>
                <a:spcPts val="0"/>
              </a:spcAft>
              <a:buClr>
                <a:schemeClr val="dk1"/>
              </a:buClr>
              <a:buFont typeface="Trebuchet MS"/>
              <a:buNone/>
            </a:pPr>
            <a:endParaRPr sz="30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3000" b="0" i="0" u="sng" strike="noStrike" cap="none">
                <a:solidFill>
                  <a:schemeClr val="dk1"/>
                </a:solidFill>
                <a:latin typeface="Trebuchet MS"/>
                <a:ea typeface="Trebuchet MS"/>
                <a:cs typeface="Trebuchet MS"/>
                <a:sym typeface="Trebuchet MS"/>
              </a:rPr>
              <a:t>BUT</a:t>
            </a:r>
            <a:r>
              <a:rPr lang="en" sz="3000" b="0" i="0" u="none" strike="noStrike" cap="none">
                <a:solidFill>
                  <a:schemeClr val="dk1"/>
                </a:solidFill>
                <a:latin typeface="Trebuchet MS"/>
                <a:ea typeface="Trebuchet MS"/>
                <a:cs typeface="Trebuchet MS"/>
                <a:sym typeface="Trebuchet MS"/>
              </a:rPr>
              <a:t> Tor is what’s deployed and works</a:t>
            </a:r>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0"/>
          <p:cNvSpPr txBox="1">
            <a:spLocks noGrp="1"/>
          </p:cNvSpPr>
          <p:nvPr>
            <p:ph type="subTitle" idx="1"/>
          </p:nvPr>
        </p:nvSpPr>
        <p:spPr>
          <a:xfrm>
            <a:off x="685800" y="1690478"/>
            <a:ext cx="7772400" cy="784799"/>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2"/>
              </a:buClr>
              <a:buFont typeface="Trebuchet MS"/>
              <a:buNone/>
            </a:pPr>
            <a:r>
              <a:rPr lang="en" sz="3000" b="0" i="0" u="none" strike="noStrike" cap="none" dirty="0" smtClean="0">
                <a:solidFill>
                  <a:schemeClr val="tx1"/>
                </a:solidFill>
                <a:latin typeface="Trebuchet MS"/>
                <a:ea typeface="Trebuchet MS"/>
                <a:cs typeface="Trebuchet MS"/>
                <a:sym typeface="Trebuchet MS"/>
              </a:rPr>
              <a:t>Mixing</a:t>
            </a:r>
            <a:endParaRPr sz="3000" b="0" i="0" u="none" strike="noStrike" cap="none" dirty="0">
              <a:solidFill>
                <a:schemeClr val="tx1"/>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1"/>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a:buNone/>
            </a:pPr>
            <a:r>
              <a:rPr lang="en" sz="3000" b="1" i="0" u="none" strike="noStrike" cap="none">
                <a:solidFill>
                  <a:schemeClr val="dk1"/>
                </a:solidFill>
                <a:latin typeface="Trebuchet MS"/>
                <a:ea typeface="Trebuchet MS"/>
                <a:cs typeface="Trebuchet MS"/>
                <a:sym typeface="Trebuchet MS"/>
              </a:rPr>
              <a:t>To protect anonymity, use an intermediary</a:t>
            </a:r>
            <a:endParaRPr sz="3000" b="1" i="0" u="none" strike="noStrike" cap="none">
              <a:solidFill>
                <a:schemeClr val="dk1"/>
              </a:solidFill>
              <a:latin typeface="Trebuchet MS"/>
              <a:ea typeface="Trebuchet MS"/>
              <a:cs typeface="Trebuchet MS"/>
              <a:sym typeface="Trebuchet MS"/>
            </a:endParaRPr>
          </a:p>
        </p:txBody>
      </p:sp>
      <p:sp>
        <p:nvSpPr>
          <p:cNvPr id="296" name="Google Shape;296;p41"/>
          <p:cNvSpPr/>
          <p:nvPr/>
        </p:nvSpPr>
        <p:spPr>
          <a:xfrm>
            <a:off x="3352800" y="1581150"/>
            <a:ext cx="2133600" cy="3124200"/>
          </a:xfrm>
          <a:prstGeom prst="ellipse">
            <a:avLst/>
          </a:prstGeom>
          <a:solidFill>
            <a:schemeClr val="lt1"/>
          </a:solidFill>
          <a:ln w="25400" cap="flat" cmpd="sng">
            <a:solidFill>
              <a:srgbClr val="A3A3A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p:txBody>
      </p:sp>
      <p:sp>
        <p:nvSpPr>
          <p:cNvPr id="297" name="Google Shape;297;p41"/>
          <p:cNvSpPr/>
          <p:nvPr/>
        </p:nvSpPr>
        <p:spPr>
          <a:xfrm>
            <a:off x="4397448" y="2190750"/>
            <a:ext cx="76200" cy="76200"/>
          </a:xfrm>
          <a:prstGeom prst="ellipse">
            <a:avLst/>
          </a:prstGeom>
          <a:solidFill>
            <a:schemeClr val="accent1"/>
          </a:solidFill>
          <a:ln w="25400" cap="flat" cmpd="sng">
            <a:solidFill>
              <a:srgbClr val="2A5E8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298" name="Google Shape;298;p41"/>
          <p:cNvSpPr/>
          <p:nvPr/>
        </p:nvSpPr>
        <p:spPr>
          <a:xfrm>
            <a:off x="2775982" y="2190750"/>
            <a:ext cx="76200" cy="76200"/>
          </a:xfrm>
          <a:prstGeom prst="ellipse">
            <a:avLst/>
          </a:prstGeom>
          <a:solidFill>
            <a:schemeClr val="accent1"/>
          </a:solidFill>
          <a:ln w="25400" cap="flat" cmpd="sng">
            <a:solidFill>
              <a:srgbClr val="2A5E8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pic>
        <p:nvPicPr>
          <p:cNvPr id="299" name="Google Shape;299;p41" descr="User 1 by cyberscooty - "/>
          <p:cNvPicPr preferRelativeResize="0"/>
          <p:nvPr/>
        </p:nvPicPr>
        <p:blipFill rotWithShape="1">
          <a:blip r:embed="rId3">
            <a:alphaModFix/>
          </a:blip>
          <a:srcRect/>
          <a:stretch/>
        </p:blipFill>
        <p:spPr>
          <a:xfrm>
            <a:off x="1981304" y="1873316"/>
            <a:ext cx="572410" cy="711068"/>
          </a:xfrm>
          <a:prstGeom prst="rect">
            <a:avLst/>
          </a:prstGeom>
          <a:noFill/>
          <a:ln>
            <a:noFill/>
          </a:ln>
        </p:spPr>
      </p:pic>
      <p:pic>
        <p:nvPicPr>
          <p:cNvPr id="300" name="Google Shape;300;p41" descr="User 2 by cyberscooty - "/>
          <p:cNvPicPr preferRelativeResize="0"/>
          <p:nvPr/>
        </p:nvPicPr>
        <p:blipFill rotWithShape="1">
          <a:blip r:embed="rId4">
            <a:alphaModFix/>
          </a:blip>
          <a:srcRect/>
          <a:stretch/>
        </p:blipFill>
        <p:spPr>
          <a:xfrm>
            <a:off x="1981446" y="3740216"/>
            <a:ext cx="572410" cy="711068"/>
          </a:xfrm>
          <a:prstGeom prst="rect">
            <a:avLst/>
          </a:prstGeom>
          <a:noFill/>
          <a:ln>
            <a:noFill/>
          </a:ln>
        </p:spPr>
      </p:pic>
      <p:pic>
        <p:nvPicPr>
          <p:cNvPr id="301" name="Google Shape;301;p41" descr="User 3 by cyberscooty - User #3 - special remix for a demand"/>
          <p:cNvPicPr preferRelativeResize="0"/>
          <p:nvPr/>
        </p:nvPicPr>
        <p:blipFill rotWithShape="1">
          <a:blip r:embed="rId5">
            <a:alphaModFix/>
          </a:blip>
          <a:srcRect/>
          <a:stretch/>
        </p:blipFill>
        <p:spPr>
          <a:xfrm>
            <a:off x="1981304" y="2831751"/>
            <a:ext cx="562140" cy="698311"/>
          </a:xfrm>
          <a:prstGeom prst="rect">
            <a:avLst/>
          </a:prstGeom>
          <a:noFill/>
          <a:ln>
            <a:noFill/>
          </a:ln>
        </p:spPr>
      </p:pic>
      <p:cxnSp>
        <p:nvCxnSpPr>
          <p:cNvPr id="302" name="Google Shape;302;p41"/>
          <p:cNvCxnSpPr>
            <a:stCxn id="298" idx="6"/>
            <a:endCxn id="297" idx="2"/>
          </p:cNvCxnSpPr>
          <p:nvPr/>
        </p:nvCxnSpPr>
        <p:spPr>
          <a:xfrm>
            <a:off x="2852182" y="2228850"/>
            <a:ext cx="1545300" cy="0"/>
          </a:xfrm>
          <a:prstGeom prst="straightConnector1">
            <a:avLst/>
          </a:prstGeom>
          <a:noFill/>
          <a:ln w="19050" cap="flat" cmpd="sng">
            <a:solidFill>
              <a:srgbClr val="A3A3A3"/>
            </a:solidFill>
            <a:prstDash val="solid"/>
            <a:round/>
            <a:headEnd type="none" w="sm" len="sm"/>
            <a:tailEnd type="none" w="sm" len="sm"/>
          </a:ln>
        </p:spPr>
      </p:cxnSp>
      <p:sp>
        <p:nvSpPr>
          <p:cNvPr id="303" name="Google Shape;303;p41"/>
          <p:cNvSpPr/>
          <p:nvPr/>
        </p:nvSpPr>
        <p:spPr>
          <a:xfrm>
            <a:off x="4398334" y="3142807"/>
            <a:ext cx="76200" cy="76200"/>
          </a:xfrm>
          <a:prstGeom prst="ellipse">
            <a:avLst/>
          </a:prstGeom>
          <a:solidFill>
            <a:srgbClr val="FF0000"/>
          </a:solidFill>
          <a:ln w="25400" cap="flat" cmpd="sng">
            <a:solidFill>
              <a:srgbClr val="99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04" name="Google Shape;304;p41"/>
          <p:cNvSpPr/>
          <p:nvPr/>
        </p:nvSpPr>
        <p:spPr>
          <a:xfrm>
            <a:off x="2776868" y="3142807"/>
            <a:ext cx="76200" cy="76200"/>
          </a:xfrm>
          <a:prstGeom prst="ellipse">
            <a:avLst/>
          </a:prstGeom>
          <a:solidFill>
            <a:srgbClr val="FF0000"/>
          </a:solidFill>
          <a:ln w="25400" cap="flat" cmpd="sng">
            <a:solidFill>
              <a:srgbClr val="99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cxnSp>
        <p:nvCxnSpPr>
          <p:cNvPr id="305" name="Google Shape;305;p41"/>
          <p:cNvCxnSpPr>
            <a:stCxn id="304" idx="6"/>
            <a:endCxn id="303" idx="2"/>
          </p:cNvCxnSpPr>
          <p:nvPr/>
        </p:nvCxnSpPr>
        <p:spPr>
          <a:xfrm>
            <a:off x="2853068" y="3180907"/>
            <a:ext cx="1545300" cy="0"/>
          </a:xfrm>
          <a:prstGeom prst="straightConnector1">
            <a:avLst/>
          </a:prstGeom>
          <a:noFill/>
          <a:ln w="19050" cap="flat" cmpd="sng">
            <a:solidFill>
              <a:srgbClr val="A3A3A3"/>
            </a:solidFill>
            <a:prstDash val="solid"/>
            <a:round/>
            <a:headEnd type="none" w="sm" len="sm"/>
            <a:tailEnd type="none" w="sm" len="sm"/>
          </a:ln>
        </p:spPr>
      </p:cxnSp>
      <p:sp>
        <p:nvSpPr>
          <p:cNvPr id="306" name="Google Shape;306;p41"/>
          <p:cNvSpPr/>
          <p:nvPr/>
        </p:nvSpPr>
        <p:spPr>
          <a:xfrm>
            <a:off x="4398334" y="4057650"/>
            <a:ext cx="76200" cy="76200"/>
          </a:xfrm>
          <a:prstGeom prst="ellipse">
            <a:avLst/>
          </a:prstGeom>
          <a:solidFill>
            <a:srgbClr val="00B050"/>
          </a:solidFill>
          <a:ln w="25400" cap="flat" cmpd="sng">
            <a:solidFill>
              <a:srgbClr val="00743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07" name="Google Shape;307;p41"/>
          <p:cNvSpPr/>
          <p:nvPr/>
        </p:nvSpPr>
        <p:spPr>
          <a:xfrm>
            <a:off x="2776868" y="4057650"/>
            <a:ext cx="76200" cy="76200"/>
          </a:xfrm>
          <a:prstGeom prst="ellipse">
            <a:avLst/>
          </a:prstGeom>
          <a:solidFill>
            <a:srgbClr val="00B050"/>
          </a:solidFill>
          <a:ln w="25400" cap="flat" cmpd="sng">
            <a:solidFill>
              <a:srgbClr val="00743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cxnSp>
        <p:nvCxnSpPr>
          <p:cNvPr id="308" name="Google Shape;308;p41"/>
          <p:cNvCxnSpPr>
            <a:stCxn id="307" idx="6"/>
            <a:endCxn id="306" idx="2"/>
          </p:cNvCxnSpPr>
          <p:nvPr/>
        </p:nvCxnSpPr>
        <p:spPr>
          <a:xfrm>
            <a:off x="2853068" y="4095750"/>
            <a:ext cx="1545300" cy="0"/>
          </a:xfrm>
          <a:prstGeom prst="straightConnector1">
            <a:avLst/>
          </a:prstGeom>
          <a:noFill/>
          <a:ln w="19050" cap="flat" cmpd="sng">
            <a:solidFill>
              <a:srgbClr val="A3A3A3"/>
            </a:solidFill>
            <a:prstDash val="solid"/>
            <a:round/>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00"/>
                                        </p:tgtEl>
                                      </p:cBhvr>
                                    </p:animEffect>
                                    <p:set>
                                      <p:cBhvr>
                                        <p:cTn id="7" dur="1" fill="hold">
                                          <p:stCondLst>
                                            <p:cond delay="500"/>
                                          </p:stCondLst>
                                        </p:cTn>
                                        <p:tgtEl>
                                          <p:spTgt spid="300"/>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01"/>
                                        </p:tgtEl>
                                      </p:cBhvr>
                                    </p:animEffect>
                                    <p:set>
                                      <p:cBhvr>
                                        <p:cTn id="10" dur="1" fill="hold">
                                          <p:stCondLst>
                                            <p:cond delay="500"/>
                                          </p:stCondLst>
                                        </p:cTn>
                                        <p:tgtEl>
                                          <p:spTgt spid="301"/>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299"/>
                                        </p:tgtEl>
                                      </p:cBhvr>
                                    </p:animEffect>
                                    <p:set>
                                      <p:cBhvr>
                                        <p:cTn id="13" dur="1" fill="hold">
                                          <p:stCondLst>
                                            <p:cond delay="500"/>
                                          </p:stCondLst>
                                        </p:cTn>
                                        <p:tgtEl>
                                          <p:spTgt spid="299"/>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298"/>
                                        </p:tgtEl>
                                      </p:cBhvr>
                                    </p:animEffect>
                                    <p:set>
                                      <p:cBhvr>
                                        <p:cTn id="16" dur="1" fill="hold">
                                          <p:stCondLst>
                                            <p:cond delay="500"/>
                                          </p:stCondLst>
                                        </p:cTn>
                                        <p:tgtEl>
                                          <p:spTgt spid="298"/>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04"/>
                                        </p:tgtEl>
                                      </p:cBhvr>
                                    </p:animEffect>
                                    <p:set>
                                      <p:cBhvr>
                                        <p:cTn id="19" dur="1" fill="hold">
                                          <p:stCondLst>
                                            <p:cond delay="500"/>
                                          </p:stCondLst>
                                        </p:cTn>
                                        <p:tgtEl>
                                          <p:spTgt spid="304"/>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307"/>
                                        </p:tgtEl>
                                      </p:cBhvr>
                                    </p:animEffect>
                                    <p:set>
                                      <p:cBhvr>
                                        <p:cTn id="22" dur="1" fill="hold">
                                          <p:stCondLst>
                                            <p:cond delay="500"/>
                                          </p:stCondLst>
                                        </p:cTn>
                                        <p:tgtEl>
                                          <p:spTgt spid="307"/>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308"/>
                                        </p:tgtEl>
                                      </p:cBhvr>
                                    </p:animEffect>
                                    <p:set>
                                      <p:cBhvr>
                                        <p:cTn id="25" dur="1" fill="hold">
                                          <p:stCondLst>
                                            <p:cond delay="500"/>
                                          </p:stCondLst>
                                        </p:cTn>
                                        <p:tgtEl>
                                          <p:spTgt spid="308"/>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305"/>
                                        </p:tgtEl>
                                      </p:cBhvr>
                                    </p:animEffect>
                                    <p:set>
                                      <p:cBhvr>
                                        <p:cTn id="28" dur="1" fill="hold">
                                          <p:stCondLst>
                                            <p:cond delay="500"/>
                                          </p:stCondLst>
                                        </p:cTn>
                                        <p:tgtEl>
                                          <p:spTgt spid="305"/>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302"/>
                                        </p:tgtEl>
                                      </p:cBhvr>
                                    </p:animEffect>
                                    <p:set>
                                      <p:cBhvr>
                                        <p:cTn id="31" dur="1" fill="hold">
                                          <p:stCondLst>
                                            <p:cond delay="500"/>
                                          </p:stCondLst>
                                        </p:cTn>
                                        <p:tgtEl>
                                          <p:spTgt spid="30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2"/>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a:buNone/>
            </a:pPr>
            <a:r>
              <a:rPr lang="en" sz="3000" b="1" i="0" u="none" strike="noStrike" cap="none">
                <a:solidFill>
                  <a:schemeClr val="dk1"/>
                </a:solidFill>
                <a:latin typeface="Trebuchet MS"/>
                <a:ea typeface="Trebuchet MS"/>
                <a:cs typeface="Trebuchet MS"/>
                <a:sym typeface="Trebuchet MS"/>
              </a:rPr>
              <a:t>To protect anonymity, use an intermediary</a:t>
            </a:r>
            <a:endParaRPr sz="3000" b="1" i="0" u="none" strike="noStrike" cap="none">
              <a:solidFill>
                <a:schemeClr val="dk1"/>
              </a:solidFill>
              <a:latin typeface="Trebuchet MS"/>
              <a:ea typeface="Trebuchet MS"/>
              <a:cs typeface="Trebuchet MS"/>
              <a:sym typeface="Trebuchet MS"/>
            </a:endParaRPr>
          </a:p>
        </p:txBody>
      </p:sp>
      <p:sp>
        <p:nvSpPr>
          <p:cNvPr id="314" name="Google Shape;314;p42"/>
          <p:cNvSpPr txBox="1">
            <a:spLocks noGrp="1"/>
          </p:cNvSpPr>
          <p:nvPr>
            <p:ph type="body" idx="1"/>
          </p:nvPr>
        </p:nvSpPr>
        <p:spPr>
          <a:xfrm>
            <a:off x="457200" y="1504950"/>
            <a:ext cx="2895600" cy="34208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a:buNone/>
            </a:pPr>
            <a:endParaRPr sz="28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2800" b="0" i="0" u="none" strike="noStrike" cap="none">
                <a:solidFill>
                  <a:schemeClr val="dk1"/>
                </a:solidFill>
                <a:latin typeface="Trebuchet MS"/>
                <a:ea typeface="Trebuchet MS"/>
                <a:cs typeface="Trebuchet MS"/>
                <a:sym typeface="Trebuchet MS"/>
              </a:rPr>
              <a:t>Online wallets do this</a:t>
            </a:r>
            <a:endParaRPr/>
          </a:p>
          <a:p>
            <a:pPr marL="0" marR="0" lvl="0" indent="0" algn="l" rtl="0">
              <a:lnSpc>
                <a:spcPct val="100000"/>
              </a:lnSpc>
              <a:spcBef>
                <a:spcPts val="0"/>
              </a:spcBef>
              <a:spcAft>
                <a:spcPts val="0"/>
              </a:spcAft>
              <a:buClr>
                <a:schemeClr val="dk1"/>
              </a:buClr>
              <a:buFont typeface="Trebuchet MS"/>
              <a:buNone/>
            </a:pPr>
            <a:endParaRPr sz="28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2800" b="0" i="0" u="none" strike="noStrike" cap="none">
                <a:solidFill>
                  <a:schemeClr val="dk1"/>
                </a:solidFill>
                <a:latin typeface="Trebuchet MS"/>
                <a:ea typeface="Trebuchet MS"/>
                <a:cs typeface="Trebuchet MS"/>
                <a:sym typeface="Trebuchet MS"/>
              </a:rPr>
              <a:t>Do they provide anonymity?!</a:t>
            </a:r>
            <a:endParaRPr sz="2800" b="0" i="0" u="none" strike="noStrike" cap="none">
              <a:solidFill>
                <a:schemeClr val="dk1"/>
              </a:solidFill>
              <a:latin typeface="Trebuchet MS"/>
              <a:ea typeface="Trebuchet MS"/>
              <a:cs typeface="Trebuchet MS"/>
              <a:sym typeface="Trebuchet MS"/>
            </a:endParaRPr>
          </a:p>
        </p:txBody>
      </p:sp>
      <p:sp>
        <p:nvSpPr>
          <p:cNvPr id="315" name="Google Shape;315;p42"/>
          <p:cNvSpPr/>
          <p:nvPr/>
        </p:nvSpPr>
        <p:spPr>
          <a:xfrm>
            <a:off x="3352800" y="1581150"/>
            <a:ext cx="2133600" cy="3124200"/>
          </a:xfrm>
          <a:prstGeom prst="ellipse">
            <a:avLst/>
          </a:prstGeom>
          <a:solidFill>
            <a:schemeClr val="lt1"/>
          </a:solidFill>
          <a:ln w="25400" cap="flat" cmpd="sng">
            <a:solidFill>
              <a:srgbClr val="A3A3A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p:txBody>
      </p:sp>
      <p:sp>
        <p:nvSpPr>
          <p:cNvPr id="316" name="Google Shape;316;p42"/>
          <p:cNvSpPr/>
          <p:nvPr/>
        </p:nvSpPr>
        <p:spPr>
          <a:xfrm>
            <a:off x="4401714" y="2190750"/>
            <a:ext cx="76200" cy="76200"/>
          </a:xfrm>
          <a:prstGeom prst="ellipse">
            <a:avLst/>
          </a:prstGeom>
          <a:solidFill>
            <a:srgbClr val="A3A3A3"/>
          </a:solidFill>
          <a:ln w="25400" cap="flat" cmpd="sng">
            <a:solidFill>
              <a:srgbClr val="4C4C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17" name="Google Shape;317;p42"/>
          <p:cNvSpPr/>
          <p:nvPr/>
        </p:nvSpPr>
        <p:spPr>
          <a:xfrm>
            <a:off x="4402600" y="3142807"/>
            <a:ext cx="76200" cy="76200"/>
          </a:xfrm>
          <a:prstGeom prst="ellipse">
            <a:avLst/>
          </a:prstGeom>
          <a:solidFill>
            <a:srgbClr val="A3A3A3"/>
          </a:solidFill>
          <a:ln w="25400" cap="flat" cmpd="sng">
            <a:solidFill>
              <a:srgbClr val="4C4C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18" name="Google Shape;318;p42"/>
          <p:cNvSpPr/>
          <p:nvPr/>
        </p:nvSpPr>
        <p:spPr>
          <a:xfrm>
            <a:off x="4402600" y="4057650"/>
            <a:ext cx="76200" cy="76200"/>
          </a:xfrm>
          <a:prstGeom prst="ellipse">
            <a:avLst/>
          </a:prstGeom>
          <a:solidFill>
            <a:srgbClr val="A3A3A3"/>
          </a:solidFill>
          <a:ln w="25400" cap="flat" cmpd="sng">
            <a:solidFill>
              <a:srgbClr val="4C4C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19" name="Google Shape;319;p42"/>
          <p:cNvSpPr/>
          <p:nvPr/>
        </p:nvSpPr>
        <p:spPr>
          <a:xfrm>
            <a:off x="6044446" y="3144582"/>
            <a:ext cx="76200" cy="76200"/>
          </a:xfrm>
          <a:prstGeom prst="ellipse">
            <a:avLst/>
          </a:prstGeom>
          <a:solidFill>
            <a:schemeClr val="accent1"/>
          </a:solidFill>
          <a:ln w="25400" cap="flat" cmpd="sng">
            <a:solidFill>
              <a:srgbClr val="2A5E8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pic>
        <p:nvPicPr>
          <p:cNvPr id="320" name="Google Shape;320;p42" descr="User 1 by cyberscooty - "/>
          <p:cNvPicPr preferRelativeResize="0"/>
          <p:nvPr/>
        </p:nvPicPr>
        <p:blipFill rotWithShape="1">
          <a:blip r:embed="rId3">
            <a:alphaModFix/>
          </a:blip>
          <a:srcRect/>
          <a:stretch/>
        </p:blipFill>
        <p:spPr>
          <a:xfrm>
            <a:off x="6285448" y="2827148"/>
            <a:ext cx="572410" cy="711068"/>
          </a:xfrm>
          <a:prstGeom prst="rect">
            <a:avLst/>
          </a:prstGeom>
          <a:noFill/>
          <a:ln>
            <a:noFill/>
          </a:ln>
        </p:spPr>
      </p:pic>
      <p:pic>
        <p:nvPicPr>
          <p:cNvPr id="321" name="Google Shape;321;p42" descr="User 2 by cyberscooty - "/>
          <p:cNvPicPr preferRelativeResize="0"/>
          <p:nvPr/>
        </p:nvPicPr>
        <p:blipFill rotWithShape="1">
          <a:blip r:embed="rId4">
            <a:alphaModFix/>
          </a:blip>
          <a:srcRect/>
          <a:stretch/>
        </p:blipFill>
        <p:spPr>
          <a:xfrm>
            <a:off x="6285590" y="1873548"/>
            <a:ext cx="572410" cy="711068"/>
          </a:xfrm>
          <a:prstGeom prst="rect">
            <a:avLst/>
          </a:prstGeom>
          <a:noFill/>
          <a:ln>
            <a:noFill/>
          </a:ln>
        </p:spPr>
      </p:pic>
      <p:pic>
        <p:nvPicPr>
          <p:cNvPr id="322" name="Google Shape;322;p42" descr="User 3 by cyberscooty - User #3 - special remix for a demand"/>
          <p:cNvPicPr preferRelativeResize="0"/>
          <p:nvPr/>
        </p:nvPicPr>
        <p:blipFill rotWithShape="1">
          <a:blip r:embed="rId5">
            <a:alphaModFix/>
          </a:blip>
          <a:srcRect/>
          <a:stretch/>
        </p:blipFill>
        <p:spPr>
          <a:xfrm>
            <a:off x="6285448" y="3743051"/>
            <a:ext cx="562140" cy="698311"/>
          </a:xfrm>
          <a:prstGeom prst="rect">
            <a:avLst/>
          </a:prstGeom>
          <a:noFill/>
          <a:ln>
            <a:noFill/>
          </a:ln>
        </p:spPr>
      </p:pic>
      <p:sp>
        <p:nvSpPr>
          <p:cNvPr id="323" name="Google Shape;323;p42"/>
          <p:cNvSpPr/>
          <p:nvPr/>
        </p:nvSpPr>
        <p:spPr>
          <a:xfrm>
            <a:off x="6045332" y="4054107"/>
            <a:ext cx="76200" cy="76200"/>
          </a:xfrm>
          <a:prstGeom prst="ellipse">
            <a:avLst/>
          </a:prstGeom>
          <a:solidFill>
            <a:srgbClr val="FF0000"/>
          </a:solidFill>
          <a:ln w="25400" cap="flat" cmpd="sng">
            <a:solidFill>
              <a:srgbClr val="99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24" name="Google Shape;324;p42"/>
          <p:cNvSpPr/>
          <p:nvPr/>
        </p:nvSpPr>
        <p:spPr>
          <a:xfrm>
            <a:off x="6045332" y="2190750"/>
            <a:ext cx="76200" cy="76200"/>
          </a:xfrm>
          <a:prstGeom prst="ellipse">
            <a:avLst/>
          </a:prstGeom>
          <a:solidFill>
            <a:srgbClr val="00B050"/>
          </a:solidFill>
          <a:ln w="25400" cap="flat" cmpd="sng">
            <a:solidFill>
              <a:srgbClr val="00743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cxnSp>
        <p:nvCxnSpPr>
          <p:cNvPr id="325" name="Google Shape;325;p42"/>
          <p:cNvCxnSpPr/>
          <p:nvPr/>
        </p:nvCxnSpPr>
        <p:spPr>
          <a:xfrm>
            <a:off x="4489430" y="3185782"/>
            <a:ext cx="1545266" cy="0"/>
          </a:xfrm>
          <a:prstGeom prst="straightConnector1">
            <a:avLst/>
          </a:prstGeom>
          <a:noFill/>
          <a:ln w="19050" cap="flat" cmpd="sng">
            <a:solidFill>
              <a:srgbClr val="A3A3A3"/>
            </a:solidFill>
            <a:prstDash val="solid"/>
            <a:round/>
            <a:headEnd type="none" w="sm" len="sm"/>
            <a:tailEnd type="none" w="sm" len="sm"/>
          </a:ln>
        </p:spPr>
      </p:cxnSp>
      <p:cxnSp>
        <p:nvCxnSpPr>
          <p:cNvPr id="326" name="Google Shape;326;p42"/>
          <p:cNvCxnSpPr/>
          <p:nvPr/>
        </p:nvCxnSpPr>
        <p:spPr>
          <a:xfrm>
            <a:off x="4490316" y="4095307"/>
            <a:ext cx="1545266" cy="0"/>
          </a:xfrm>
          <a:prstGeom prst="straightConnector1">
            <a:avLst/>
          </a:prstGeom>
          <a:noFill/>
          <a:ln w="19050" cap="flat" cmpd="sng">
            <a:solidFill>
              <a:srgbClr val="A3A3A3"/>
            </a:solidFill>
            <a:prstDash val="solid"/>
            <a:round/>
            <a:headEnd type="none" w="sm" len="sm"/>
            <a:tailEnd type="none" w="sm" len="sm"/>
          </a:ln>
        </p:spPr>
      </p:cxnSp>
      <p:cxnSp>
        <p:nvCxnSpPr>
          <p:cNvPr id="327" name="Google Shape;327;p42"/>
          <p:cNvCxnSpPr/>
          <p:nvPr/>
        </p:nvCxnSpPr>
        <p:spPr>
          <a:xfrm>
            <a:off x="4490316" y="2233951"/>
            <a:ext cx="1545266" cy="0"/>
          </a:xfrm>
          <a:prstGeom prst="straightConnector1">
            <a:avLst/>
          </a:prstGeom>
          <a:noFill/>
          <a:ln w="19050" cap="flat" cmpd="sng">
            <a:solidFill>
              <a:srgbClr val="A3A3A3"/>
            </a:solidFill>
            <a:prstDash val="solid"/>
            <a:round/>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5"/>
                                        </p:tgtEl>
                                        <p:attrNameLst>
                                          <p:attrName>style.visibility</p:attrName>
                                        </p:attrNameLst>
                                      </p:cBhvr>
                                      <p:to>
                                        <p:strVal val="visible"/>
                                      </p:to>
                                    </p:set>
                                    <p:animEffect transition="in" filter="fade">
                                      <p:cBhvr>
                                        <p:cTn id="7" dur="500"/>
                                        <p:tgtEl>
                                          <p:spTgt spid="325"/>
                                        </p:tgtEl>
                                      </p:cBhvr>
                                    </p:animEffect>
                                  </p:childTnLst>
                                </p:cTn>
                              </p:par>
                              <p:par>
                                <p:cTn id="8" presetID="10" presetClass="entr" presetSubtype="0" fill="hold" nodeType="withEffect">
                                  <p:stCondLst>
                                    <p:cond delay="0"/>
                                  </p:stCondLst>
                                  <p:childTnLst>
                                    <p:set>
                                      <p:cBhvr>
                                        <p:cTn id="9" dur="1" fill="hold">
                                          <p:stCondLst>
                                            <p:cond delay="0"/>
                                          </p:stCondLst>
                                        </p:cTn>
                                        <p:tgtEl>
                                          <p:spTgt spid="319"/>
                                        </p:tgtEl>
                                        <p:attrNameLst>
                                          <p:attrName>style.visibility</p:attrName>
                                        </p:attrNameLst>
                                      </p:cBhvr>
                                      <p:to>
                                        <p:strVal val="visible"/>
                                      </p:to>
                                    </p:set>
                                    <p:animEffect transition="in" filter="fade">
                                      <p:cBhvr>
                                        <p:cTn id="10" dur="500"/>
                                        <p:tgtEl>
                                          <p:spTgt spid="319"/>
                                        </p:tgtEl>
                                      </p:cBhvr>
                                    </p:animEffect>
                                  </p:childTnLst>
                                </p:cTn>
                              </p:par>
                              <p:par>
                                <p:cTn id="11" presetID="10" presetClass="entr" presetSubtype="0" fill="hold" nodeType="withEffect">
                                  <p:stCondLst>
                                    <p:cond delay="0"/>
                                  </p:stCondLst>
                                  <p:childTnLst>
                                    <p:set>
                                      <p:cBhvr>
                                        <p:cTn id="12" dur="1" fill="hold">
                                          <p:stCondLst>
                                            <p:cond delay="0"/>
                                          </p:stCondLst>
                                        </p:cTn>
                                        <p:tgtEl>
                                          <p:spTgt spid="320"/>
                                        </p:tgtEl>
                                        <p:attrNameLst>
                                          <p:attrName>style.visibility</p:attrName>
                                        </p:attrNameLst>
                                      </p:cBhvr>
                                      <p:to>
                                        <p:strVal val="visible"/>
                                      </p:to>
                                    </p:set>
                                    <p:animEffect transition="in" filter="fade">
                                      <p:cBhvr>
                                        <p:cTn id="13" dur="500"/>
                                        <p:tgtEl>
                                          <p:spTgt spid="32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23"/>
                                        </p:tgtEl>
                                        <p:attrNameLst>
                                          <p:attrName>style.visibility</p:attrName>
                                        </p:attrNameLst>
                                      </p:cBhvr>
                                      <p:to>
                                        <p:strVal val="visible"/>
                                      </p:to>
                                    </p:set>
                                    <p:animEffect transition="in" filter="fade">
                                      <p:cBhvr>
                                        <p:cTn id="18" dur="500"/>
                                        <p:tgtEl>
                                          <p:spTgt spid="323"/>
                                        </p:tgtEl>
                                      </p:cBhvr>
                                    </p:animEffect>
                                  </p:childTnLst>
                                </p:cTn>
                              </p:par>
                              <p:par>
                                <p:cTn id="19" presetID="10" presetClass="entr" presetSubtype="0" fill="hold" nodeType="withEffect">
                                  <p:stCondLst>
                                    <p:cond delay="0"/>
                                  </p:stCondLst>
                                  <p:childTnLst>
                                    <p:set>
                                      <p:cBhvr>
                                        <p:cTn id="20" dur="1" fill="hold">
                                          <p:stCondLst>
                                            <p:cond delay="0"/>
                                          </p:stCondLst>
                                        </p:cTn>
                                        <p:tgtEl>
                                          <p:spTgt spid="326"/>
                                        </p:tgtEl>
                                        <p:attrNameLst>
                                          <p:attrName>style.visibility</p:attrName>
                                        </p:attrNameLst>
                                      </p:cBhvr>
                                      <p:to>
                                        <p:strVal val="visible"/>
                                      </p:to>
                                    </p:set>
                                    <p:animEffect transition="in" filter="fade">
                                      <p:cBhvr>
                                        <p:cTn id="21" dur="500"/>
                                        <p:tgtEl>
                                          <p:spTgt spid="326"/>
                                        </p:tgtEl>
                                      </p:cBhvr>
                                    </p:animEffect>
                                  </p:childTnLst>
                                </p:cTn>
                              </p:par>
                              <p:par>
                                <p:cTn id="22" presetID="10" presetClass="entr" presetSubtype="0" fill="hold" nodeType="withEffect">
                                  <p:stCondLst>
                                    <p:cond delay="0"/>
                                  </p:stCondLst>
                                  <p:childTnLst>
                                    <p:set>
                                      <p:cBhvr>
                                        <p:cTn id="23" dur="1" fill="hold">
                                          <p:stCondLst>
                                            <p:cond delay="0"/>
                                          </p:stCondLst>
                                        </p:cTn>
                                        <p:tgtEl>
                                          <p:spTgt spid="322"/>
                                        </p:tgtEl>
                                        <p:attrNameLst>
                                          <p:attrName>style.visibility</p:attrName>
                                        </p:attrNameLst>
                                      </p:cBhvr>
                                      <p:to>
                                        <p:strVal val="visible"/>
                                      </p:to>
                                    </p:set>
                                    <p:animEffect transition="in" filter="fade">
                                      <p:cBhvr>
                                        <p:cTn id="24" dur="500"/>
                                        <p:tgtEl>
                                          <p:spTgt spid="32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21"/>
                                        </p:tgtEl>
                                        <p:attrNameLst>
                                          <p:attrName>style.visibility</p:attrName>
                                        </p:attrNameLst>
                                      </p:cBhvr>
                                      <p:to>
                                        <p:strVal val="visible"/>
                                      </p:to>
                                    </p:set>
                                    <p:animEffect transition="in" filter="fade">
                                      <p:cBhvr>
                                        <p:cTn id="29" dur="500"/>
                                        <p:tgtEl>
                                          <p:spTgt spid="321"/>
                                        </p:tgtEl>
                                      </p:cBhvr>
                                    </p:animEffect>
                                  </p:childTnLst>
                                </p:cTn>
                              </p:par>
                              <p:par>
                                <p:cTn id="30" presetID="10" presetClass="entr" presetSubtype="0" fill="hold" nodeType="withEffect">
                                  <p:stCondLst>
                                    <p:cond delay="0"/>
                                  </p:stCondLst>
                                  <p:childTnLst>
                                    <p:set>
                                      <p:cBhvr>
                                        <p:cTn id="31" dur="1" fill="hold">
                                          <p:stCondLst>
                                            <p:cond delay="0"/>
                                          </p:stCondLst>
                                        </p:cTn>
                                        <p:tgtEl>
                                          <p:spTgt spid="324"/>
                                        </p:tgtEl>
                                        <p:attrNameLst>
                                          <p:attrName>style.visibility</p:attrName>
                                        </p:attrNameLst>
                                      </p:cBhvr>
                                      <p:to>
                                        <p:strVal val="visible"/>
                                      </p:to>
                                    </p:set>
                                    <p:animEffect transition="in" filter="fade">
                                      <p:cBhvr>
                                        <p:cTn id="32" dur="500"/>
                                        <p:tgtEl>
                                          <p:spTgt spid="324"/>
                                        </p:tgtEl>
                                      </p:cBhvr>
                                    </p:animEffect>
                                  </p:childTnLst>
                                </p:cTn>
                              </p:par>
                              <p:par>
                                <p:cTn id="33" presetID="10" presetClass="entr" presetSubtype="0" fill="hold" nodeType="withEffect">
                                  <p:stCondLst>
                                    <p:cond delay="0"/>
                                  </p:stCondLst>
                                  <p:childTnLst>
                                    <p:set>
                                      <p:cBhvr>
                                        <p:cTn id="34" dur="1" fill="hold">
                                          <p:stCondLst>
                                            <p:cond delay="0"/>
                                          </p:stCondLst>
                                        </p:cTn>
                                        <p:tgtEl>
                                          <p:spTgt spid="327"/>
                                        </p:tgtEl>
                                        <p:attrNameLst>
                                          <p:attrName>style.visibility</p:attrName>
                                        </p:attrNameLst>
                                      </p:cBhvr>
                                      <p:to>
                                        <p:strVal val="visible"/>
                                      </p:to>
                                    </p:set>
                                    <p:animEffect transition="in" filter="fade">
                                      <p:cBhvr>
                                        <p:cTn id="35" dur="500"/>
                                        <p:tgtEl>
                                          <p:spTgt spid="32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14">
                                            <p:txEl>
                                              <p:pRg st="0" end="0"/>
                                            </p:txEl>
                                          </p:spTgt>
                                        </p:tgtEl>
                                        <p:attrNameLst>
                                          <p:attrName>style.visibility</p:attrName>
                                        </p:attrNameLst>
                                      </p:cBhvr>
                                      <p:to>
                                        <p:strVal val="visible"/>
                                      </p:to>
                                    </p:set>
                                    <p:animEffect transition="in" filter="fade">
                                      <p:cBhvr>
                                        <p:cTn id="40" dur="1"/>
                                        <p:tgtEl>
                                          <p:spTgt spid="314">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14">
                                            <p:txEl>
                                              <p:pRg st="1" end="1"/>
                                            </p:txEl>
                                          </p:spTgt>
                                        </p:tgtEl>
                                        <p:attrNameLst>
                                          <p:attrName>style.visibility</p:attrName>
                                        </p:attrNameLst>
                                      </p:cBhvr>
                                      <p:to>
                                        <p:strVal val="visible"/>
                                      </p:to>
                                    </p:set>
                                    <p:animEffect transition="in" filter="fade">
                                      <p:cBhvr>
                                        <p:cTn id="45" dur="1"/>
                                        <p:tgtEl>
                                          <p:spTgt spid="314">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14">
                                            <p:txEl>
                                              <p:pRg st="2" end="2"/>
                                            </p:txEl>
                                          </p:spTgt>
                                        </p:tgtEl>
                                        <p:attrNameLst>
                                          <p:attrName>style.visibility</p:attrName>
                                        </p:attrNameLst>
                                      </p:cBhvr>
                                      <p:to>
                                        <p:strVal val="visible"/>
                                      </p:to>
                                    </p:set>
                                    <p:animEffect transition="in" filter="fade">
                                      <p:cBhvr>
                                        <p:cTn id="50" dur="1"/>
                                        <p:tgtEl>
                                          <p:spTgt spid="314">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14">
                                            <p:txEl>
                                              <p:pRg st="3" end="3"/>
                                            </p:txEl>
                                          </p:spTgt>
                                        </p:tgtEl>
                                        <p:attrNameLst>
                                          <p:attrName>style.visibility</p:attrName>
                                        </p:attrNameLst>
                                      </p:cBhvr>
                                      <p:to>
                                        <p:strVal val="visible"/>
                                      </p:to>
                                    </p:set>
                                    <p:animEffect transition="in" filter="fade">
                                      <p:cBhvr>
                                        <p:cTn id="55" dur="1"/>
                                        <p:tgtEl>
                                          <p:spTgt spid="3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pic>
        <p:nvPicPr>
          <p:cNvPr id="332" name="Google Shape;332;p43"/>
          <p:cNvPicPr preferRelativeResize="0"/>
          <p:nvPr/>
        </p:nvPicPr>
        <p:blipFill rotWithShape="1">
          <a:blip r:embed="rId3">
            <a:alphaModFix/>
          </a:blip>
          <a:srcRect/>
          <a:stretch/>
        </p:blipFill>
        <p:spPr>
          <a:xfrm>
            <a:off x="1624013" y="981075"/>
            <a:ext cx="5895975" cy="3181350"/>
          </a:xfrm>
          <a:prstGeom prst="rect">
            <a:avLst/>
          </a:prstGeom>
          <a:noFill/>
          <a:ln>
            <a:noFill/>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pic>
        <p:nvPicPr>
          <p:cNvPr id="337" name="Google Shape;337;p44"/>
          <p:cNvPicPr preferRelativeResize="0"/>
          <p:nvPr/>
        </p:nvPicPr>
        <p:blipFill rotWithShape="1">
          <a:blip r:embed="rId3">
            <a:alphaModFix/>
          </a:blip>
          <a:srcRect/>
          <a:stretch/>
        </p:blipFill>
        <p:spPr>
          <a:xfrm>
            <a:off x="1621466" y="1005218"/>
            <a:ext cx="5905500" cy="3352800"/>
          </a:xfrm>
          <a:prstGeom prst="rect">
            <a:avLst/>
          </a:prstGeom>
          <a:noFill/>
          <a:ln>
            <a:noFill/>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5"/>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a:buNone/>
            </a:pPr>
            <a:r>
              <a:rPr lang="en" sz="3600" b="1" i="0" u="none" strike="noStrike" cap="none">
                <a:solidFill>
                  <a:schemeClr val="dk1"/>
                </a:solidFill>
                <a:latin typeface="Trebuchet MS"/>
                <a:ea typeface="Trebuchet MS"/>
                <a:cs typeface="Trebuchet MS"/>
                <a:sym typeface="Trebuchet MS"/>
              </a:rPr>
              <a:t>Dedicated mixing services</a:t>
            </a:r>
            <a:endParaRPr sz="3600" b="1" i="0" u="none" strike="noStrike" cap="none">
              <a:solidFill>
                <a:schemeClr val="dk1"/>
              </a:solidFill>
              <a:latin typeface="Trebuchet MS"/>
              <a:ea typeface="Trebuchet MS"/>
              <a:cs typeface="Trebuchet MS"/>
              <a:sym typeface="Trebuchet MS"/>
            </a:endParaRPr>
          </a:p>
        </p:txBody>
      </p:sp>
      <p:sp>
        <p:nvSpPr>
          <p:cNvPr id="343" name="Google Shape;343;p45"/>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457200" marR="0" lvl="0" indent="-266700" algn="l" rtl="0">
              <a:lnSpc>
                <a:spcPct val="100000"/>
              </a:lnSpc>
              <a:spcBef>
                <a:spcPts val="0"/>
              </a:spcBef>
              <a:spcAft>
                <a:spcPts val="0"/>
              </a:spcAft>
              <a:buClr>
                <a:srgbClr val="A3A3A3"/>
              </a:buClr>
              <a:buSzPts val="3000"/>
              <a:buFont typeface="Arial"/>
              <a:buNone/>
            </a:pPr>
            <a:endParaRPr sz="3000" b="0" i="0" u="none" strike="noStrike" cap="none">
              <a:solidFill>
                <a:schemeClr val="dk1"/>
              </a:solidFill>
              <a:latin typeface="Trebuchet MS"/>
              <a:ea typeface="Trebuchet MS"/>
              <a:cs typeface="Trebuchet MS"/>
              <a:sym typeface="Trebuchet MS"/>
            </a:endParaRPr>
          </a:p>
          <a:p>
            <a:pPr marL="457200" marR="0" lvl="0" indent="-266700" algn="l" rtl="0">
              <a:lnSpc>
                <a:spcPct val="100000"/>
              </a:lnSpc>
              <a:spcBef>
                <a:spcPts val="0"/>
              </a:spcBef>
              <a:spcAft>
                <a:spcPts val="0"/>
              </a:spcAft>
              <a:buClr>
                <a:srgbClr val="A3A3A3"/>
              </a:buClr>
              <a:buSzPts val="3000"/>
              <a:buFont typeface="Arial"/>
              <a:buNone/>
            </a:pPr>
            <a:endParaRPr sz="3000" b="0" i="0" u="none" strike="noStrike" cap="none">
              <a:solidFill>
                <a:schemeClr val="dk1"/>
              </a:solidFill>
              <a:latin typeface="Trebuchet MS"/>
              <a:ea typeface="Trebuchet MS"/>
              <a:cs typeface="Trebuchet MS"/>
              <a:sym typeface="Trebuchet MS"/>
            </a:endParaRPr>
          </a:p>
          <a:p>
            <a:pPr marL="457200" marR="0" lvl="0" indent="-457200" algn="l" rtl="0">
              <a:lnSpc>
                <a:spcPct val="100000"/>
              </a:lnSpc>
              <a:spcBef>
                <a:spcPts val="0"/>
              </a:spcBef>
              <a:spcAft>
                <a:spcPts val="0"/>
              </a:spcAft>
              <a:buClr>
                <a:srgbClr val="A3A3A3"/>
              </a:buClr>
              <a:buSzPts val="3000"/>
              <a:buFont typeface="Arial"/>
              <a:buChar char="•"/>
            </a:pPr>
            <a:r>
              <a:rPr lang="en" sz="3000" b="0" i="0" u="none" strike="noStrike" cap="none">
                <a:solidFill>
                  <a:schemeClr val="dk1"/>
                </a:solidFill>
                <a:latin typeface="Trebuchet MS"/>
                <a:ea typeface="Trebuchet MS"/>
                <a:cs typeface="Trebuchet MS"/>
                <a:sym typeface="Trebuchet MS"/>
              </a:rPr>
              <a:t>Promise not to keep records</a:t>
            </a:r>
            <a:endParaRPr/>
          </a:p>
          <a:p>
            <a:pPr marL="457200" marR="0" lvl="0" indent="-266700" algn="l" rtl="0">
              <a:lnSpc>
                <a:spcPct val="100000"/>
              </a:lnSpc>
              <a:spcBef>
                <a:spcPts val="0"/>
              </a:spcBef>
              <a:spcAft>
                <a:spcPts val="0"/>
              </a:spcAft>
              <a:buClr>
                <a:srgbClr val="A3A3A3"/>
              </a:buClr>
              <a:buSzPts val="3000"/>
              <a:buFont typeface="Arial"/>
              <a:buNone/>
            </a:pPr>
            <a:endParaRPr sz="3000" b="0" i="0" u="none" strike="noStrike" cap="none">
              <a:solidFill>
                <a:schemeClr val="dk1"/>
              </a:solidFill>
              <a:latin typeface="Trebuchet MS"/>
              <a:ea typeface="Trebuchet MS"/>
              <a:cs typeface="Trebuchet MS"/>
              <a:sym typeface="Trebuchet MS"/>
            </a:endParaRPr>
          </a:p>
          <a:p>
            <a:pPr marL="457200" marR="0" lvl="0" indent="-457200" algn="l" rtl="0">
              <a:lnSpc>
                <a:spcPct val="100000"/>
              </a:lnSpc>
              <a:spcBef>
                <a:spcPts val="0"/>
              </a:spcBef>
              <a:spcAft>
                <a:spcPts val="0"/>
              </a:spcAft>
              <a:buClr>
                <a:srgbClr val="A3A3A3"/>
              </a:buClr>
              <a:buSzPts val="3000"/>
              <a:buFont typeface="Arial"/>
              <a:buChar char="•"/>
            </a:pPr>
            <a:r>
              <a:rPr lang="en" sz="3000" b="0" i="0" u="none" strike="noStrike" cap="none">
                <a:solidFill>
                  <a:schemeClr val="dk1"/>
                </a:solidFill>
                <a:latin typeface="Trebuchet MS"/>
                <a:ea typeface="Trebuchet MS"/>
                <a:cs typeface="Trebuchet MS"/>
                <a:sym typeface="Trebuchet MS"/>
              </a:rPr>
              <a:t>Don’t ask for your identity</a:t>
            </a:r>
            <a:endParaRPr/>
          </a:p>
          <a:p>
            <a:pPr marL="457200" marR="0" lvl="0" indent="-266700" algn="l" rtl="0">
              <a:lnSpc>
                <a:spcPct val="100000"/>
              </a:lnSpc>
              <a:spcBef>
                <a:spcPts val="0"/>
              </a:spcBef>
              <a:spcAft>
                <a:spcPts val="0"/>
              </a:spcAft>
              <a:buClr>
                <a:srgbClr val="A3A3A3"/>
              </a:buClr>
              <a:buSzPts val="3000"/>
              <a:buFont typeface="Arial"/>
              <a:buNone/>
            </a:pPr>
            <a:endParaRPr sz="3000" b="0" i="0" u="none" strike="noStrike" cap="none">
              <a:solidFill>
                <a:schemeClr val="dk1"/>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6"/>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a:buNone/>
            </a:pPr>
            <a:r>
              <a:rPr lang="en" sz="3600" b="1" i="0" u="none" strike="noStrike" cap="none">
                <a:solidFill>
                  <a:schemeClr val="dk1"/>
                </a:solidFill>
                <a:latin typeface="Trebuchet MS"/>
                <a:ea typeface="Trebuchet MS"/>
                <a:cs typeface="Trebuchet MS"/>
                <a:sym typeface="Trebuchet MS"/>
              </a:rPr>
              <a:t>Back to online wallets</a:t>
            </a:r>
            <a:endParaRPr sz="3600" b="1" i="0" u="none" strike="noStrike" cap="none">
              <a:solidFill>
                <a:schemeClr val="dk1"/>
              </a:solidFill>
              <a:latin typeface="Trebuchet MS"/>
              <a:ea typeface="Trebuchet MS"/>
              <a:cs typeface="Trebuchet MS"/>
              <a:sym typeface="Trebuchet MS"/>
            </a:endParaRPr>
          </a:p>
        </p:txBody>
      </p:sp>
      <p:sp>
        <p:nvSpPr>
          <p:cNvPr id="349" name="Google Shape;349;p46"/>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A3A3A3"/>
              </a:buClr>
              <a:buFont typeface="Trebuchet MS"/>
              <a:buNone/>
            </a:pPr>
            <a:r>
              <a:rPr lang="en" sz="2800" b="0" i="0" u="none" strike="noStrike" cap="none">
                <a:solidFill>
                  <a:schemeClr val="dk1"/>
                </a:solidFill>
                <a:latin typeface="Trebuchet MS"/>
                <a:ea typeface="Trebuchet MS"/>
                <a:cs typeface="Trebuchet MS"/>
                <a:sym typeface="Trebuchet MS"/>
              </a:rPr>
              <a:t>Reputable, often regulated, businesses</a:t>
            </a:r>
            <a:endParaRPr/>
          </a:p>
          <a:p>
            <a:pPr marL="457200" marR="0" lvl="0" indent="-279400" algn="l" rtl="0">
              <a:lnSpc>
                <a:spcPct val="100000"/>
              </a:lnSpc>
              <a:spcBef>
                <a:spcPts val="0"/>
              </a:spcBef>
              <a:spcAft>
                <a:spcPts val="0"/>
              </a:spcAft>
              <a:buClr>
                <a:srgbClr val="A3A3A3"/>
              </a:buClr>
              <a:buSzPts val="2800"/>
              <a:buFont typeface="Arial"/>
              <a:buNone/>
            </a:pPr>
            <a:endParaRPr sz="2800" b="0" i="0" u="none" strike="noStrike" cap="none">
              <a:solidFill>
                <a:schemeClr val="dk1"/>
              </a:solidFill>
              <a:latin typeface="Trebuchet MS"/>
              <a:ea typeface="Trebuchet MS"/>
              <a:cs typeface="Trebuchet MS"/>
              <a:sym typeface="Trebuchet MS"/>
            </a:endParaRPr>
          </a:p>
          <a:p>
            <a:pPr marL="457200" marR="0" lvl="0" indent="-457200" algn="l" rtl="0">
              <a:lnSpc>
                <a:spcPct val="100000"/>
              </a:lnSpc>
              <a:spcBef>
                <a:spcPts val="0"/>
              </a:spcBef>
              <a:spcAft>
                <a:spcPts val="0"/>
              </a:spcAft>
              <a:buClr>
                <a:srgbClr val="A3A3A3"/>
              </a:buClr>
              <a:buSzPts val="2800"/>
              <a:buFont typeface="Arial"/>
              <a:buChar char="•"/>
            </a:pPr>
            <a:r>
              <a:rPr lang="en" sz="2800" b="0" i="0" u="none" strike="noStrike" cap="none">
                <a:solidFill>
                  <a:schemeClr val="dk1"/>
                </a:solidFill>
                <a:latin typeface="Trebuchet MS"/>
                <a:ea typeface="Trebuchet MS"/>
                <a:cs typeface="Trebuchet MS"/>
                <a:sym typeface="Trebuchet MS"/>
              </a:rPr>
              <a:t>Typically require identity, keep records	➔ no anonymity w.r.t. wallet service</a:t>
            </a:r>
            <a:endParaRPr sz="2800" b="0" i="0" u="none" strike="noStrike" cap="none">
              <a:solidFill>
                <a:schemeClr val="dk1"/>
              </a:solidFill>
              <a:latin typeface="Trebuchet MS"/>
              <a:ea typeface="Trebuchet MS"/>
              <a:cs typeface="Trebuchet MS"/>
              <a:sym typeface="Trebuchet MS"/>
            </a:endParaRPr>
          </a:p>
          <a:p>
            <a:pPr marL="457200" marR="0" lvl="0" indent="-279400" algn="l" rtl="0">
              <a:lnSpc>
                <a:spcPct val="100000"/>
              </a:lnSpc>
              <a:spcBef>
                <a:spcPts val="0"/>
              </a:spcBef>
              <a:spcAft>
                <a:spcPts val="0"/>
              </a:spcAft>
              <a:buClr>
                <a:srgbClr val="A3A3A3"/>
              </a:buClr>
              <a:buSzPts val="2800"/>
              <a:buFont typeface="Arial"/>
              <a:buNone/>
            </a:pPr>
            <a:endParaRPr sz="2800" b="0" i="0" u="none" strike="noStrike" cap="none">
              <a:solidFill>
                <a:schemeClr val="dk1"/>
              </a:solidFill>
              <a:latin typeface="Trebuchet MS"/>
              <a:ea typeface="Trebuchet MS"/>
              <a:cs typeface="Trebuchet MS"/>
              <a:sym typeface="Trebuchet MS"/>
            </a:endParaRPr>
          </a:p>
          <a:p>
            <a:pPr marL="457200" marR="0" lvl="0" indent="-457200" algn="l" rtl="0">
              <a:lnSpc>
                <a:spcPct val="100000"/>
              </a:lnSpc>
              <a:spcBef>
                <a:spcPts val="0"/>
              </a:spcBef>
              <a:spcAft>
                <a:spcPts val="0"/>
              </a:spcAft>
              <a:buClr>
                <a:srgbClr val="A3A3A3"/>
              </a:buClr>
              <a:buSzPts val="2800"/>
              <a:buFont typeface="Arial"/>
              <a:buChar char="•"/>
            </a:pPr>
            <a:r>
              <a:rPr lang="en" sz="2800" b="0" i="0" u="none" strike="noStrike" cap="none">
                <a:solidFill>
                  <a:schemeClr val="dk1"/>
                </a:solidFill>
                <a:latin typeface="Trebuchet MS"/>
                <a:ea typeface="Trebuchet MS"/>
                <a:cs typeface="Trebuchet MS"/>
                <a:sym typeface="Trebuchet MS"/>
              </a:rPr>
              <a:t>Users trust them with their bitcoins		➔ keep them for longer				➔ bigger anonymity set w.r.t. everyone else</a:t>
            </a:r>
            <a:endParaRPr sz="2800" b="0" i="0" u="none" strike="noStrike" cap="none">
              <a:solidFill>
                <a:schemeClr val="dk1"/>
              </a:solidFill>
              <a:latin typeface="Trebuchet MS"/>
              <a:ea typeface="Trebuchet MS"/>
              <a:cs typeface="Trebuchet MS"/>
              <a:sym typeface="Trebuchet MS"/>
            </a:endParaRPr>
          </a:p>
          <a:p>
            <a:pPr marL="457200" marR="0" lvl="0" indent="-279400" algn="l" rtl="0">
              <a:lnSpc>
                <a:spcPct val="100000"/>
              </a:lnSpc>
              <a:spcBef>
                <a:spcPts val="0"/>
              </a:spcBef>
              <a:spcAft>
                <a:spcPts val="0"/>
              </a:spcAft>
              <a:buClr>
                <a:srgbClr val="A3A3A3"/>
              </a:buClr>
              <a:buSzPts val="2800"/>
              <a:buFont typeface="Arial"/>
              <a:buNone/>
            </a:pPr>
            <a:endParaRPr sz="2800" b="0" i="0" u="none" strike="noStrike" cap="none">
              <a:solidFill>
                <a:schemeClr val="dk1"/>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11"/>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a:buNone/>
            </a:pPr>
            <a:r>
              <a:rPr lang="en" sz="3600" b="1" i="0" u="none" strike="noStrike" cap="none">
                <a:solidFill>
                  <a:schemeClr val="dk1"/>
                </a:solidFill>
                <a:latin typeface="Trebuchet MS"/>
                <a:ea typeface="Trebuchet MS"/>
                <a:cs typeface="Trebuchet MS"/>
                <a:sym typeface="Trebuchet MS"/>
              </a:rPr>
              <a:t>Others say it doesn’t</a:t>
            </a:r>
            <a:endParaRPr sz="3600" b="1" i="0" u="none" strike="noStrike" cap="none">
              <a:solidFill>
                <a:schemeClr val="dk1"/>
              </a:solidFill>
              <a:latin typeface="Trebuchet MS"/>
              <a:ea typeface="Trebuchet MS"/>
              <a:cs typeface="Trebuchet MS"/>
              <a:sym typeface="Trebuchet MS"/>
            </a:endParaRPr>
          </a:p>
        </p:txBody>
      </p:sp>
      <p:sp>
        <p:nvSpPr>
          <p:cNvPr id="51" name="Google Shape;51;p11"/>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a:buNone/>
            </a:pPr>
            <a:endParaRPr sz="30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3000" b="0" i="0" u="none" strike="noStrike" cap="none">
                <a:solidFill>
                  <a:schemeClr val="dk1"/>
                </a:solidFill>
                <a:latin typeface="Trebuchet MS"/>
                <a:ea typeface="Trebuchet MS"/>
                <a:cs typeface="Trebuchet MS"/>
                <a:sym typeface="Trebuchet MS"/>
              </a:rPr>
              <a:t>“ Bitcoin won't hide you from the NSA's prying </a:t>
            </a:r>
            <a:endParaRPr sz="30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3000" b="0" i="0" u="none" strike="noStrike" cap="none">
                <a:solidFill>
                  <a:schemeClr val="dk1"/>
                </a:solidFill>
                <a:latin typeface="Trebuchet MS"/>
                <a:ea typeface="Trebuchet MS"/>
                <a:cs typeface="Trebuchet MS"/>
                <a:sym typeface="Trebuchet MS"/>
              </a:rPr>
              <a:t>   eyes”</a:t>
            </a:r>
            <a:endParaRPr/>
          </a:p>
          <a:p>
            <a:pPr marL="0" marR="0" lvl="0" indent="0" algn="l" rtl="0">
              <a:lnSpc>
                <a:spcPct val="100000"/>
              </a:lnSpc>
              <a:spcBef>
                <a:spcPts val="0"/>
              </a:spcBef>
              <a:spcAft>
                <a:spcPts val="0"/>
              </a:spcAft>
              <a:buClr>
                <a:schemeClr val="dk1"/>
              </a:buClr>
              <a:buFont typeface="Trebuchet MS"/>
              <a:buNone/>
            </a:pPr>
            <a:endParaRPr sz="30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3000" b="0" i="0" u="none" strike="noStrike" cap="none">
                <a:solidFill>
                  <a:schemeClr val="dk1"/>
                </a:solidFill>
                <a:latin typeface="Trebuchet MS"/>
                <a:ea typeface="Trebuchet MS"/>
                <a:cs typeface="Trebuchet MS"/>
                <a:sym typeface="Trebuchet MS"/>
              </a:rPr>
              <a:t>	— Wired UK</a:t>
            </a:r>
            <a:endParaRPr sz="30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endParaRPr sz="3000" b="0" i="0" u="none" strike="noStrike" cap="none">
              <a:solidFill>
                <a:schemeClr val="dk1"/>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7"/>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a:buNone/>
            </a:pPr>
            <a:endParaRPr sz="28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2800" b="0" i="0" u="none" strike="noStrike" cap="none">
                <a:solidFill>
                  <a:schemeClr val="dk1"/>
                </a:solidFill>
                <a:latin typeface="Trebuchet MS"/>
                <a:ea typeface="Trebuchet MS"/>
                <a:cs typeface="Trebuchet MS"/>
                <a:sym typeface="Trebuchet MS"/>
              </a:rPr>
              <a:t>Rest of this lecture:</a:t>
            </a:r>
            <a:endParaRPr/>
          </a:p>
          <a:p>
            <a:pPr marL="0" marR="0" lvl="0" indent="0" algn="l" rtl="0">
              <a:lnSpc>
                <a:spcPct val="100000"/>
              </a:lnSpc>
              <a:spcBef>
                <a:spcPts val="0"/>
              </a:spcBef>
              <a:spcAft>
                <a:spcPts val="0"/>
              </a:spcAft>
              <a:buClr>
                <a:schemeClr val="dk1"/>
              </a:buClr>
              <a:buFont typeface="Trebuchet MS"/>
              <a:buNone/>
            </a:pPr>
            <a:r>
              <a:rPr lang="en" sz="2800" b="0" i="0" u="none" strike="noStrike" cap="none">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Clr>
                <a:schemeClr val="dk1"/>
              </a:buClr>
              <a:buFont typeface="Trebuchet MS"/>
              <a:buNone/>
            </a:pPr>
            <a:r>
              <a:rPr lang="en" sz="2800" b="0" i="0" u="none" strike="noStrike" cap="none">
                <a:solidFill>
                  <a:schemeClr val="dk1"/>
                </a:solidFill>
                <a:latin typeface="Trebuchet MS"/>
                <a:ea typeface="Trebuchet MS"/>
                <a:cs typeface="Trebuchet MS"/>
                <a:sym typeface="Trebuchet MS"/>
              </a:rPr>
              <a:t>assume a user for whom the trust requirements and anonymity properties of online wallets are unacceptable</a:t>
            </a:r>
            <a:endParaRPr sz="2800" b="0" i="0" u="none" strike="noStrike" cap="none">
              <a:solidFill>
                <a:schemeClr val="dk1"/>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8"/>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a:buNone/>
            </a:pPr>
            <a:r>
              <a:rPr lang="en" sz="3600" b="1" i="0" u="none" strike="noStrike" cap="none">
                <a:solidFill>
                  <a:schemeClr val="dk1"/>
                </a:solidFill>
                <a:latin typeface="Trebuchet MS"/>
                <a:ea typeface="Trebuchet MS"/>
                <a:cs typeface="Trebuchet MS"/>
                <a:sym typeface="Trebuchet MS"/>
              </a:rPr>
              <a:t>Mixing: terminology</a:t>
            </a:r>
            <a:endParaRPr sz="3600" b="1" i="0" u="none" strike="noStrike" cap="none">
              <a:solidFill>
                <a:schemeClr val="dk1"/>
              </a:solidFill>
              <a:latin typeface="Trebuchet MS"/>
              <a:ea typeface="Trebuchet MS"/>
              <a:cs typeface="Trebuchet MS"/>
              <a:sym typeface="Trebuchet MS"/>
            </a:endParaRPr>
          </a:p>
        </p:txBody>
      </p:sp>
      <p:sp>
        <p:nvSpPr>
          <p:cNvPr id="360" name="Google Shape;360;p48"/>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a:buNone/>
            </a:pPr>
            <a:endParaRPr sz="30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3000" b="0" i="0" u="none" strike="noStrike" cap="none">
                <a:solidFill>
                  <a:schemeClr val="dk1"/>
                </a:solidFill>
                <a:latin typeface="Trebuchet MS"/>
                <a:ea typeface="Trebuchet MS"/>
                <a:cs typeface="Trebuchet MS"/>
                <a:sym typeface="Trebuchet MS"/>
              </a:rPr>
              <a:t>Mix vs. mixer</a:t>
            </a:r>
            <a:endParaRPr/>
          </a:p>
          <a:p>
            <a:pPr marL="0" marR="0" lvl="0" indent="0" algn="l" rtl="0">
              <a:lnSpc>
                <a:spcPct val="100000"/>
              </a:lnSpc>
              <a:spcBef>
                <a:spcPts val="0"/>
              </a:spcBef>
              <a:spcAft>
                <a:spcPts val="0"/>
              </a:spcAft>
              <a:buClr>
                <a:schemeClr val="dk1"/>
              </a:buClr>
              <a:buFont typeface="Trebuchet MS"/>
              <a:buNone/>
            </a:pPr>
            <a:endParaRPr sz="30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3000" b="0" i="0" u="none" strike="noStrike" cap="none">
                <a:solidFill>
                  <a:schemeClr val="dk1"/>
                </a:solidFill>
                <a:latin typeface="Trebuchet MS"/>
                <a:ea typeface="Trebuchet MS"/>
                <a:cs typeface="Trebuchet MS"/>
                <a:sym typeface="Trebuchet MS"/>
              </a:rPr>
              <a:t>Another term: laundry</a:t>
            </a:r>
            <a:endParaRPr sz="30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3000" b="0" i="0" u="none" strike="noStrike" cap="none">
                <a:solidFill>
                  <a:schemeClr val="dk1"/>
                </a:solidFill>
                <a:latin typeface="Trebuchet MS"/>
                <a:ea typeface="Trebuchet MS"/>
                <a:cs typeface="Trebuchet MS"/>
                <a:sym typeface="Trebuchet MS"/>
              </a:rPr>
              <a:t>Won’t use in this lecture</a:t>
            </a:r>
            <a:endParaRPr/>
          </a:p>
          <a:p>
            <a:pPr marL="0" marR="0" lvl="0" indent="0" algn="l" rtl="0">
              <a:lnSpc>
                <a:spcPct val="100000"/>
              </a:lnSpc>
              <a:spcBef>
                <a:spcPts val="0"/>
              </a:spcBef>
              <a:spcAft>
                <a:spcPts val="0"/>
              </a:spcAft>
              <a:buClr>
                <a:schemeClr val="dk1"/>
              </a:buClr>
              <a:buFont typeface="Trebuchet MS"/>
              <a:buNone/>
            </a:pPr>
            <a:endParaRPr sz="3000" b="0" i="0" u="none" strike="noStrike" cap="none">
              <a:solidFill>
                <a:schemeClr val="dk1"/>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49"/>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a:buNone/>
            </a:pPr>
            <a:r>
              <a:rPr lang="en" sz="3600" b="1" i="0" u="none" strike="noStrike" cap="none">
                <a:solidFill>
                  <a:schemeClr val="dk1"/>
                </a:solidFill>
                <a:latin typeface="Trebuchet MS"/>
                <a:ea typeface="Trebuchet MS"/>
                <a:cs typeface="Trebuchet MS"/>
                <a:sym typeface="Trebuchet MS"/>
              </a:rPr>
              <a:t>Principles for mixing services</a:t>
            </a:r>
            <a:endParaRPr sz="3600" b="1" i="0" u="none" strike="noStrike" cap="none">
              <a:solidFill>
                <a:schemeClr val="dk1"/>
              </a:solidFill>
              <a:latin typeface="Trebuchet MS"/>
              <a:ea typeface="Trebuchet MS"/>
              <a:cs typeface="Trebuchet MS"/>
              <a:sym typeface="Trebuchet MS"/>
            </a:endParaRPr>
          </a:p>
        </p:txBody>
      </p:sp>
      <p:sp>
        <p:nvSpPr>
          <p:cNvPr id="366" name="Google Shape;366;p49"/>
          <p:cNvSpPr txBox="1">
            <a:spLocks noGrp="1"/>
          </p:cNvSpPr>
          <p:nvPr>
            <p:ph type="body" idx="1"/>
          </p:nvPr>
        </p:nvSpPr>
        <p:spPr>
          <a:xfrm>
            <a:off x="457200" y="1200150"/>
            <a:ext cx="44958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a:buNone/>
            </a:pPr>
            <a:r>
              <a:rPr lang="en" sz="2400" b="0" i="0" u="none" strike="noStrike" cap="none">
                <a:solidFill>
                  <a:schemeClr val="dk1"/>
                </a:solidFill>
                <a:latin typeface="Trebuchet MS"/>
                <a:ea typeface="Trebuchet MS"/>
                <a:cs typeface="Trebuchet MS"/>
                <a:sym typeface="Trebuchet MS"/>
              </a:rPr>
              <a:t>1. Use a series of mixes</a:t>
            </a:r>
            <a:endParaRPr/>
          </a:p>
          <a:p>
            <a:pPr marL="514350" marR="0" lvl="0" indent="-361950" algn="l" rtl="0">
              <a:lnSpc>
                <a:spcPct val="100000"/>
              </a:lnSpc>
              <a:spcBef>
                <a:spcPts val="0"/>
              </a:spcBef>
              <a:spcAft>
                <a:spcPts val="0"/>
              </a:spcAft>
              <a:buClr>
                <a:schemeClr val="dk1"/>
              </a:buClr>
              <a:buSzPts val="2400"/>
              <a:buFont typeface="Trebuchet MS"/>
              <a:buNone/>
            </a:pPr>
            <a:endParaRPr sz="24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2400" b="0" i="0" u="none" strike="noStrike" cap="none">
                <a:solidFill>
                  <a:schemeClr val="dk1"/>
                </a:solidFill>
                <a:latin typeface="Trebuchet MS"/>
                <a:ea typeface="Trebuchet MS"/>
                <a:cs typeface="Trebuchet MS"/>
                <a:sym typeface="Trebuchet MS"/>
              </a:rPr>
              <a:t>    Mixes should implement a    </a:t>
            </a:r>
            <a:endParaRPr/>
          </a:p>
          <a:p>
            <a:pPr marL="0" marR="0" lvl="0" indent="0" algn="l" rtl="0">
              <a:lnSpc>
                <a:spcPct val="100000"/>
              </a:lnSpc>
              <a:spcBef>
                <a:spcPts val="0"/>
              </a:spcBef>
              <a:spcAft>
                <a:spcPts val="0"/>
              </a:spcAft>
              <a:buClr>
                <a:schemeClr val="dk1"/>
              </a:buClr>
              <a:buFont typeface="Trebuchet MS"/>
              <a:buNone/>
            </a:pPr>
            <a:r>
              <a:rPr lang="en" sz="2400" b="0" i="0" u="none" strike="noStrike" cap="none">
                <a:solidFill>
                  <a:schemeClr val="dk1"/>
                </a:solidFill>
                <a:latin typeface="Trebuchet MS"/>
                <a:ea typeface="Trebuchet MS"/>
                <a:cs typeface="Trebuchet MS"/>
                <a:sym typeface="Trebuchet MS"/>
              </a:rPr>
              <a:t>    standard API to make this </a:t>
            </a:r>
            <a:endParaRPr/>
          </a:p>
          <a:p>
            <a:pPr marL="0" marR="0" lvl="0" indent="0" algn="l" rtl="0">
              <a:lnSpc>
                <a:spcPct val="100000"/>
              </a:lnSpc>
              <a:spcBef>
                <a:spcPts val="0"/>
              </a:spcBef>
              <a:spcAft>
                <a:spcPts val="0"/>
              </a:spcAft>
              <a:buClr>
                <a:schemeClr val="dk1"/>
              </a:buClr>
              <a:buFont typeface="Trebuchet MS"/>
              <a:buNone/>
            </a:pPr>
            <a:r>
              <a:rPr lang="en" sz="2400" b="0" i="0" u="none" strike="noStrike" cap="none">
                <a:solidFill>
                  <a:schemeClr val="dk1"/>
                </a:solidFill>
                <a:latin typeface="Trebuchet MS"/>
                <a:ea typeface="Trebuchet MS"/>
                <a:cs typeface="Trebuchet MS"/>
                <a:sym typeface="Trebuchet MS"/>
              </a:rPr>
              <a:t>    easy</a:t>
            </a:r>
            <a:endParaRPr sz="2400" b="0" i="0" u="none" strike="noStrike" cap="none">
              <a:solidFill>
                <a:schemeClr val="dk1"/>
              </a:solidFill>
              <a:latin typeface="Trebuchet MS"/>
              <a:ea typeface="Trebuchet MS"/>
              <a:cs typeface="Trebuchet MS"/>
              <a:sym typeface="Trebuchet MS"/>
            </a:endParaRPr>
          </a:p>
        </p:txBody>
      </p:sp>
      <p:sp>
        <p:nvSpPr>
          <p:cNvPr id="367" name="Google Shape;367;p49"/>
          <p:cNvSpPr txBox="1">
            <a:spLocks noGrp="1"/>
          </p:cNvSpPr>
          <p:nvPr>
            <p:ph type="body" idx="2"/>
          </p:nvPr>
        </p:nvSpPr>
        <p:spPr>
          <a:xfrm>
            <a:off x="5029200" y="1200150"/>
            <a:ext cx="3657598"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a:buNone/>
            </a:pPr>
            <a:r>
              <a:rPr lang="en" sz="2400" b="0" i="1" u="none" strike="noStrike" cap="none">
                <a:solidFill>
                  <a:schemeClr val="dk1"/>
                </a:solidFill>
                <a:latin typeface="Trebuchet MS"/>
                <a:ea typeface="Trebuchet MS"/>
                <a:cs typeface="Trebuchet MS"/>
                <a:sym typeface="Trebuchet MS"/>
              </a:rPr>
              <a:t>Mixcoin: Anonymity for Bitcoin with accountable mixes </a:t>
            </a:r>
            <a:endParaRPr sz="2400" b="0" i="1"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endParaRPr sz="24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2400" b="0" i="0" u="none" strike="noStrike" cap="none">
                <a:solidFill>
                  <a:schemeClr val="dk1"/>
                </a:solidFill>
                <a:latin typeface="Trebuchet MS"/>
                <a:ea typeface="Trebuchet MS"/>
                <a:cs typeface="Trebuchet MS"/>
                <a:sym typeface="Trebuchet MS"/>
              </a:rPr>
              <a:t>J. Bonneau et al.</a:t>
            </a:r>
            <a:endParaRPr sz="24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2400" b="0" i="0" u="none" strike="noStrike" cap="none">
                <a:solidFill>
                  <a:schemeClr val="dk1"/>
                </a:solidFill>
                <a:latin typeface="Trebuchet MS"/>
                <a:ea typeface="Trebuchet MS"/>
                <a:cs typeface="Trebuchet MS"/>
                <a:sym typeface="Trebuchet MS"/>
              </a:rPr>
              <a:t>Financial Cryptography 2014 </a:t>
            </a:r>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0"/>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a:buNone/>
            </a:pPr>
            <a:r>
              <a:rPr lang="en" sz="3600" b="1" i="0" u="none" strike="noStrike" cap="none">
                <a:solidFill>
                  <a:schemeClr val="dk1"/>
                </a:solidFill>
                <a:latin typeface="Trebuchet MS"/>
                <a:ea typeface="Trebuchet MS"/>
                <a:cs typeface="Trebuchet MS"/>
                <a:sym typeface="Trebuchet MS"/>
              </a:rPr>
              <a:t>Series of mixes</a:t>
            </a:r>
            <a:endParaRPr sz="3600" b="1" i="0" u="none" strike="noStrike" cap="none">
              <a:solidFill>
                <a:schemeClr val="dk1"/>
              </a:solidFill>
              <a:latin typeface="Trebuchet MS"/>
              <a:ea typeface="Trebuchet MS"/>
              <a:cs typeface="Trebuchet MS"/>
              <a:sym typeface="Trebuchet MS"/>
            </a:endParaRPr>
          </a:p>
        </p:txBody>
      </p:sp>
      <p:sp>
        <p:nvSpPr>
          <p:cNvPr id="373" name="Google Shape;373;p50"/>
          <p:cNvSpPr/>
          <p:nvPr/>
        </p:nvSpPr>
        <p:spPr>
          <a:xfrm>
            <a:off x="5943600" y="1581150"/>
            <a:ext cx="1676400" cy="3124200"/>
          </a:xfrm>
          <a:prstGeom prst="ellipse">
            <a:avLst/>
          </a:prstGeom>
          <a:solidFill>
            <a:schemeClr val="lt1"/>
          </a:solidFill>
          <a:ln w="25400" cap="flat" cmpd="sng">
            <a:solidFill>
              <a:srgbClr val="A3A3A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p:txBody>
      </p:sp>
      <p:sp>
        <p:nvSpPr>
          <p:cNvPr id="374" name="Google Shape;374;p50"/>
          <p:cNvSpPr/>
          <p:nvPr/>
        </p:nvSpPr>
        <p:spPr>
          <a:xfrm>
            <a:off x="6743700" y="2190750"/>
            <a:ext cx="76200" cy="76200"/>
          </a:xfrm>
          <a:prstGeom prst="ellipse">
            <a:avLst/>
          </a:prstGeom>
          <a:solidFill>
            <a:srgbClr val="A3A3A3"/>
          </a:solidFill>
          <a:ln w="25400" cap="flat" cmpd="sng">
            <a:solidFill>
              <a:srgbClr val="4C4C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75" name="Google Shape;375;p50"/>
          <p:cNvSpPr/>
          <p:nvPr/>
        </p:nvSpPr>
        <p:spPr>
          <a:xfrm>
            <a:off x="6743700" y="3142807"/>
            <a:ext cx="76200" cy="76200"/>
          </a:xfrm>
          <a:prstGeom prst="ellipse">
            <a:avLst/>
          </a:prstGeom>
          <a:solidFill>
            <a:srgbClr val="A3A3A3"/>
          </a:solidFill>
          <a:ln w="25400" cap="flat" cmpd="sng">
            <a:solidFill>
              <a:srgbClr val="4C4C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76" name="Google Shape;376;p50"/>
          <p:cNvSpPr/>
          <p:nvPr/>
        </p:nvSpPr>
        <p:spPr>
          <a:xfrm>
            <a:off x="6743700" y="4057650"/>
            <a:ext cx="76200" cy="76200"/>
          </a:xfrm>
          <a:prstGeom prst="ellipse">
            <a:avLst/>
          </a:prstGeom>
          <a:solidFill>
            <a:srgbClr val="A3A3A3"/>
          </a:solidFill>
          <a:ln w="25400" cap="flat" cmpd="sng">
            <a:solidFill>
              <a:srgbClr val="4C4C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pic>
        <p:nvPicPr>
          <p:cNvPr id="377" name="Google Shape;377;p50" descr="User 2 by cyberscooty - "/>
          <p:cNvPicPr preferRelativeResize="0"/>
          <p:nvPr/>
        </p:nvPicPr>
        <p:blipFill rotWithShape="1">
          <a:blip r:embed="rId3">
            <a:alphaModFix/>
          </a:blip>
          <a:srcRect/>
          <a:stretch/>
        </p:blipFill>
        <p:spPr>
          <a:xfrm>
            <a:off x="7961990" y="2851282"/>
            <a:ext cx="572410" cy="711068"/>
          </a:xfrm>
          <a:prstGeom prst="rect">
            <a:avLst/>
          </a:prstGeom>
          <a:noFill/>
          <a:ln>
            <a:noFill/>
          </a:ln>
        </p:spPr>
      </p:pic>
      <p:sp>
        <p:nvSpPr>
          <p:cNvPr id="378" name="Google Shape;378;p50"/>
          <p:cNvSpPr/>
          <p:nvPr/>
        </p:nvSpPr>
        <p:spPr>
          <a:xfrm>
            <a:off x="3810000" y="1581150"/>
            <a:ext cx="1676400" cy="3124200"/>
          </a:xfrm>
          <a:prstGeom prst="ellipse">
            <a:avLst/>
          </a:prstGeom>
          <a:solidFill>
            <a:schemeClr val="lt1"/>
          </a:solidFill>
          <a:ln w="25400" cap="flat" cmpd="sng">
            <a:solidFill>
              <a:srgbClr val="A3A3A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p:txBody>
      </p:sp>
      <p:sp>
        <p:nvSpPr>
          <p:cNvPr id="379" name="Google Shape;379;p50"/>
          <p:cNvSpPr/>
          <p:nvPr/>
        </p:nvSpPr>
        <p:spPr>
          <a:xfrm>
            <a:off x="4610100" y="2190750"/>
            <a:ext cx="76200" cy="76200"/>
          </a:xfrm>
          <a:prstGeom prst="ellipse">
            <a:avLst/>
          </a:prstGeom>
          <a:solidFill>
            <a:srgbClr val="A3A3A3"/>
          </a:solidFill>
          <a:ln w="25400" cap="flat" cmpd="sng">
            <a:solidFill>
              <a:srgbClr val="4C4C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80" name="Google Shape;380;p50"/>
          <p:cNvSpPr/>
          <p:nvPr/>
        </p:nvSpPr>
        <p:spPr>
          <a:xfrm>
            <a:off x="4610100" y="3142807"/>
            <a:ext cx="76200" cy="76200"/>
          </a:xfrm>
          <a:prstGeom prst="ellipse">
            <a:avLst/>
          </a:prstGeom>
          <a:solidFill>
            <a:srgbClr val="A3A3A3"/>
          </a:solidFill>
          <a:ln w="25400" cap="flat" cmpd="sng">
            <a:solidFill>
              <a:srgbClr val="4C4C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81" name="Google Shape;381;p50"/>
          <p:cNvSpPr/>
          <p:nvPr/>
        </p:nvSpPr>
        <p:spPr>
          <a:xfrm>
            <a:off x="4610100" y="4057650"/>
            <a:ext cx="76200" cy="76200"/>
          </a:xfrm>
          <a:prstGeom prst="ellipse">
            <a:avLst/>
          </a:prstGeom>
          <a:solidFill>
            <a:srgbClr val="A3A3A3"/>
          </a:solidFill>
          <a:ln w="25400" cap="flat" cmpd="sng">
            <a:solidFill>
              <a:srgbClr val="4C4C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82" name="Google Shape;382;p50"/>
          <p:cNvSpPr/>
          <p:nvPr/>
        </p:nvSpPr>
        <p:spPr>
          <a:xfrm>
            <a:off x="1676400" y="1581150"/>
            <a:ext cx="1676400" cy="3124200"/>
          </a:xfrm>
          <a:prstGeom prst="ellipse">
            <a:avLst/>
          </a:prstGeom>
          <a:solidFill>
            <a:schemeClr val="lt1"/>
          </a:solidFill>
          <a:ln w="25400" cap="flat" cmpd="sng">
            <a:solidFill>
              <a:srgbClr val="A3A3A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p:txBody>
      </p:sp>
      <p:sp>
        <p:nvSpPr>
          <p:cNvPr id="383" name="Google Shape;383;p50"/>
          <p:cNvSpPr/>
          <p:nvPr/>
        </p:nvSpPr>
        <p:spPr>
          <a:xfrm>
            <a:off x="2476500" y="2190750"/>
            <a:ext cx="76200" cy="76200"/>
          </a:xfrm>
          <a:prstGeom prst="ellipse">
            <a:avLst/>
          </a:prstGeom>
          <a:solidFill>
            <a:srgbClr val="A3A3A3"/>
          </a:solidFill>
          <a:ln w="25400" cap="flat" cmpd="sng">
            <a:solidFill>
              <a:srgbClr val="4C4C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84" name="Google Shape;384;p50"/>
          <p:cNvSpPr/>
          <p:nvPr/>
        </p:nvSpPr>
        <p:spPr>
          <a:xfrm>
            <a:off x="2476500" y="3142807"/>
            <a:ext cx="76200" cy="76200"/>
          </a:xfrm>
          <a:prstGeom prst="ellipse">
            <a:avLst/>
          </a:prstGeom>
          <a:solidFill>
            <a:srgbClr val="A3A3A3"/>
          </a:solidFill>
          <a:ln w="25400" cap="flat" cmpd="sng">
            <a:solidFill>
              <a:srgbClr val="4C4C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85" name="Google Shape;385;p50"/>
          <p:cNvSpPr/>
          <p:nvPr/>
        </p:nvSpPr>
        <p:spPr>
          <a:xfrm>
            <a:off x="2476500" y="4057650"/>
            <a:ext cx="76200" cy="76200"/>
          </a:xfrm>
          <a:prstGeom prst="ellipse">
            <a:avLst/>
          </a:prstGeom>
          <a:solidFill>
            <a:srgbClr val="A3A3A3"/>
          </a:solidFill>
          <a:ln w="25400" cap="flat" cmpd="sng">
            <a:solidFill>
              <a:srgbClr val="4C4C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pic>
        <p:nvPicPr>
          <p:cNvPr id="386" name="Google Shape;386;p50" descr="User 2 by cyberscooty - "/>
          <p:cNvPicPr preferRelativeResize="0"/>
          <p:nvPr/>
        </p:nvPicPr>
        <p:blipFill rotWithShape="1">
          <a:blip r:embed="rId3">
            <a:alphaModFix/>
          </a:blip>
          <a:srcRect/>
          <a:stretch/>
        </p:blipFill>
        <p:spPr>
          <a:xfrm>
            <a:off x="838200" y="1873316"/>
            <a:ext cx="572410" cy="711068"/>
          </a:xfrm>
          <a:prstGeom prst="rect">
            <a:avLst/>
          </a:prstGeom>
          <a:noFill/>
          <a:ln>
            <a:noFill/>
          </a:ln>
        </p:spPr>
      </p:pic>
      <p:sp>
        <p:nvSpPr>
          <p:cNvPr id="387" name="Google Shape;387;p50"/>
          <p:cNvSpPr/>
          <p:nvPr/>
        </p:nvSpPr>
        <p:spPr>
          <a:xfrm>
            <a:off x="1600200" y="2190750"/>
            <a:ext cx="76200" cy="76200"/>
          </a:xfrm>
          <a:prstGeom prst="ellipse">
            <a:avLst/>
          </a:prstGeom>
          <a:solidFill>
            <a:srgbClr val="00B050"/>
          </a:solidFill>
          <a:ln w="25400" cap="flat" cmpd="sng">
            <a:solidFill>
              <a:srgbClr val="00743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88" name="Google Shape;388;p50"/>
          <p:cNvSpPr/>
          <p:nvPr/>
        </p:nvSpPr>
        <p:spPr>
          <a:xfrm>
            <a:off x="3538868" y="4063851"/>
            <a:ext cx="76200" cy="76200"/>
          </a:xfrm>
          <a:prstGeom prst="ellipse">
            <a:avLst/>
          </a:prstGeom>
          <a:solidFill>
            <a:srgbClr val="00B050"/>
          </a:solidFill>
          <a:ln w="25400" cap="flat" cmpd="sng">
            <a:solidFill>
              <a:srgbClr val="00743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89" name="Google Shape;389;p50"/>
          <p:cNvSpPr/>
          <p:nvPr/>
        </p:nvSpPr>
        <p:spPr>
          <a:xfrm>
            <a:off x="5660066" y="2190750"/>
            <a:ext cx="76200" cy="76200"/>
          </a:xfrm>
          <a:prstGeom prst="ellipse">
            <a:avLst/>
          </a:prstGeom>
          <a:solidFill>
            <a:srgbClr val="00B050"/>
          </a:solidFill>
          <a:ln w="25400" cap="flat" cmpd="sng">
            <a:solidFill>
              <a:srgbClr val="00743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90" name="Google Shape;390;p50"/>
          <p:cNvSpPr/>
          <p:nvPr/>
        </p:nvSpPr>
        <p:spPr>
          <a:xfrm>
            <a:off x="7809590" y="3147682"/>
            <a:ext cx="76200" cy="76200"/>
          </a:xfrm>
          <a:prstGeom prst="ellipse">
            <a:avLst/>
          </a:prstGeom>
          <a:solidFill>
            <a:srgbClr val="00B050"/>
          </a:solidFill>
          <a:ln w="25400" cap="flat" cmpd="sng">
            <a:solidFill>
              <a:srgbClr val="00743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cxnSp>
        <p:nvCxnSpPr>
          <p:cNvPr id="391" name="Google Shape;391;p50"/>
          <p:cNvCxnSpPr>
            <a:endCxn id="388" idx="2"/>
          </p:cNvCxnSpPr>
          <p:nvPr/>
        </p:nvCxnSpPr>
        <p:spPr>
          <a:xfrm>
            <a:off x="2552768" y="4090851"/>
            <a:ext cx="986100" cy="11100"/>
          </a:xfrm>
          <a:prstGeom prst="straightConnector1">
            <a:avLst/>
          </a:prstGeom>
          <a:noFill/>
          <a:ln w="19050" cap="flat" cmpd="sng">
            <a:solidFill>
              <a:srgbClr val="A3A3A3"/>
            </a:solidFill>
            <a:prstDash val="solid"/>
            <a:round/>
            <a:headEnd type="none" w="sm" len="sm"/>
            <a:tailEnd type="none" w="sm" len="sm"/>
          </a:ln>
        </p:spPr>
      </p:cxnSp>
      <p:cxnSp>
        <p:nvCxnSpPr>
          <p:cNvPr id="392" name="Google Shape;392;p50"/>
          <p:cNvCxnSpPr>
            <a:endCxn id="383" idx="2"/>
          </p:cNvCxnSpPr>
          <p:nvPr/>
        </p:nvCxnSpPr>
        <p:spPr>
          <a:xfrm>
            <a:off x="1663500" y="2223450"/>
            <a:ext cx="813000" cy="5400"/>
          </a:xfrm>
          <a:prstGeom prst="straightConnector1">
            <a:avLst/>
          </a:prstGeom>
          <a:noFill/>
          <a:ln w="19050" cap="flat" cmpd="sng">
            <a:solidFill>
              <a:srgbClr val="A3A3A3"/>
            </a:solidFill>
            <a:prstDash val="solid"/>
            <a:round/>
            <a:headEnd type="none" w="sm" len="sm"/>
            <a:tailEnd type="none" w="sm" len="sm"/>
          </a:ln>
        </p:spPr>
      </p:cxnSp>
      <p:cxnSp>
        <p:nvCxnSpPr>
          <p:cNvPr id="393" name="Google Shape;393;p50"/>
          <p:cNvCxnSpPr>
            <a:stCxn id="379" idx="6"/>
            <a:endCxn id="389" idx="2"/>
          </p:cNvCxnSpPr>
          <p:nvPr/>
        </p:nvCxnSpPr>
        <p:spPr>
          <a:xfrm>
            <a:off x="4686300" y="2228850"/>
            <a:ext cx="973800" cy="0"/>
          </a:xfrm>
          <a:prstGeom prst="straightConnector1">
            <a:avLst/>
          </a:prstGeom>
          <a:noFill/>
          <a:ln w="19050" cap="flat" cmpd="sng">
            <a:solidFill>
              <a:srgbClr val="A3A3A3"/>
            </a:solidFill>
            <a:prstDash val="solid"/>
            <a:round/>
            <a:headEnd type="none" w="sm" len="sm"/>
            <a:tailEnd type="none" w="sm" len="sm"/>
          </a:ln>
        </p:spPr>
      </p:cxnSp>
      <p:cxnSp>
        <p:nvCxnSpPr>
          <p:cNvPr id="394" name="Google Shape;394;p50"/>
          <p:cNvCxnSpPr/>
          <p:nvPr/>
        </p:nvCxnSpPr>
        <p:spPr>
          <a:xfrm>
            <a:off x="6819900" y="3191541"/>
            <a:ext cx="973766" cy="0"/>
          </a:xfrm>
          <a:prstGeom prst="straightConnector1">
            <a:avLst/>
          </a:prstGeom>
          <a:noFill/>
          <a:ln w="19050" cap="flat" cmpd="sng">
            <a:solidFill>
              <a:srgbClr val="A3A3A3"/>
            </a:solidFill>
            <a:prstDash val="solid"/>
            <a:round/>
            <a:headEnd type="none" w="sm" len="sm"/>
            <a:tailEnd type="none" w="sm" len="sm"/>
          </a:ln>
        </p:spPr>
      </p:cxnSp>
      <p:cxnSp>
        <p:nvCxnSpPr>
          <p:cNvPr id="395" name="Google Shape;395;p50"/>
          <p:cNvCxnSpPr/>
          <p:nvPr/>
        </p:nvCxnSpPr>
        <p:spPr>
          <a:xfrm>
            <a:off x="5736266" y="2223313"/>
            <a:ext cx="973766" cy="0"/>
          </a:xfrm>
          <a:prstGeom prst="straightConnector1">
            <a:avLst/>
          </a:prstGeom>
          <a:noFill/>
          <a:ln w="19050" cap="flat" cmpd="sng">
            <a:solidFill>
              <a:srgbClr val="A3A3A3"/>
            </a:solidFill>
            <a:prstDash val="solid"/>
            <a:round/>
            <a:headEnd type="none" w="sm" len="sm"/>
            <a:tailEnd type="none" w="sm" len="sm"/>
          </a:ln>
        </p:spPr>
      </p:cxnSp>
      <p:cxnSp>
        <p:nvCxnSpPr>
          <p:cNvPr id="396" name="Google Shape;396;p50"/>
          <p:cNvCxnSpPr>
            <a:stCxn id="388" idx="6"/>
          </p:cNvCxnSpPr>
          <p:nvPr/>
        </p:nvCxnSpPr>
        <p:spPr>
          <a:xfrm rot="10800000" flipH="1">
            <a:off x="3615068" y="4095651"/>
            <a:ext cx="995100" cy="6300"/>
          </a:xfrm>
          <a:prstGeom prst="straightConnector1">
            <a:avLst/>
          </a:prstGeom>
          <a:noFill/>
          <a:ln w="19050" cap="flat" cmpd="sng">
            <a:solidFill>
              <a:srgbClr val="A3A3A3"/>
            </a:solidFill>
            <a:prstDash val="solid"/>
            <a:round/>
            <a:headEnd type="none" w="sm" len="sm"/>
            <a:tailEnd type="none" w="sm" len="sm"/>
          </a:ln>
        </p:spPr>
      </p:cxnSp>
      <p:sp>
        <p:nvSpPr>
          <p:cNvPr id="397" name="Google Shape;397;p50"/>
          <p:cNvSpPr txBox="1"/>
          <p:nvPr/>
        </p:nvSpPr>
        <p:spPr>
          <a:xfrm>
            <a:off x="2743200" y="1352550"/>
            <a:ext cx="780983"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Font typeface="Trebuchet MS"/>
              <a:buNone/>
            </a:pPr>
            <a:r>
              <a:rPr lang="en" sz="2000" b="0" i="0" u="none" strike="noStrike" cap="none">
                <a:solidFill>
                  <a:srgbClr val="000000"/>
                </a:solidFill>
                <a:latin typeface="Trebuchet MS"/>
                <a:ea typeface="Trebuchet MS"/>
                <a:cs typeface="Trebuchet MS"/>
                <a:sym typeface="Trebuchet MS"/>
              </a:rPr>
              <a:t>Mix 1</a:t>
            </a:r>
            <a:endParaRPr sz="2000" b="0" i="0" u="none" strike="noStrike" cap="none">
              <a:solidFill>
                <a:srgbClr val="000000"/>
              </a:solidFill>
              <a:latin typeface="Trebuchet MS"/>
              <a:ea typeface="Trebuchet MS"/>
              <a:cs typeface="Trebuchet MS"/>
              <a:sym typeface="Trebuchet MS"/>
            </a:endParaRPr>
          </a:p>
        </p:txBody>
      </p:sp>
      <p:sp>
        <p:nvSpPr>
          <p:cNvPr id="398" name="Google Shape;398;p50"/>
          <p:cNvSpPr txBox="1"/>
          <p:nvPr/>
        </p:nvSpPr>
        <p:spPr>
          <a:xfrm>
            <a:off x="4899019" y="1352550"/>
            <a:ext cx="780983"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Font typeface="Trebuchet MS"/>
              <a:buNone/>
            </a:pPr>
            <a:r>
              <a:rPr lang="en" sz="2000" b="0" i="0" u="none" strike="noStrike" cap="none">
                <a:solidFill>
                  <a:srgbClr val="000000"/>
                </a:solidFill>
                <a:latin typeface="Trebuchet MS"/>
                <a:ea typeface="Trebuchet MS"/>
                <a:cs typeface="Trebuchet MS"/>
                <a:sym typeface="Trebuchet MS"/>
              </a:rPr>
              <a:t>Mix 2</a:t>
            </a:r>
            <a:endParaRPr sz="2000" b="0" i="0" u="none" strike="noStrike" cap="none">
              <a:solidFill>
                <a:srgbClr val="000000"/>
              </a:solidFill>
              <a:latin typeface="Trebuchet MS"/>
              <a:ea typeface="Trebuchet MS"/>
              <a:cs typeface="Trebuchet MS"/>
              <a:sym typeface="Trebuchet MS"/>
            </a:endParaRPr>
          </a:p>
        </p:txBody>
      </p:sp>
      <p:sp>
        <p:nvSpPr>
          <p:cNvPr id="399" name="Google Shape;399;p50"/>
          <p:cNvSpPr txBox="1"/>
          <p:nvPr/>
        </p:nvSpPr>
        <p:spPr>
          <a:xfrm>
            <a:off x="7030336" y="1352550"/>
            <a:ext cx="780983"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Font typeface="Trebuchet MS"/>
              <a:buNone/>
            </a:pPr>
            <a:r>
              <a:rPr lang="en" sz="2000" b="0" i="0" u="none" strike="noStrike" cap="none">
                <a:solidFill>
                  <a:srgbClr val="000000"/>
                </a:solidFill>
                <a:latin typeface="Trebuchet MS"/>
                <a:ea typeface="Trebuchet MS"/>
                <a:cs typeface="Trebuchet MS"/>
                <a:sym typeface="Trebuchet MS"/>
              </a:rPr>
              <a:t>Mix 3</a:t>
            </a:r>
            <a:endParaRPr sz="2000" b="0" i="0" u="none" strike="noStrike" cap="none">
              <a:solidFill>
                <a:srgbClr val="000000"/>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51"/>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a:buNone/>
            </a:pPr>
            <a:r>
              <a:rPr lang="en" sz="3600" b="1" i="0" u="none" strike="noStrike" cap="none">
                <a:solidFill>
                  <a:schemeClr val="dk1"/>
                </a:solidFill>
                <a:latin typeface="Trebuchet MS"/>
                <a:ea typeface="Trebuchet MS"/>
                <a:cs typeface="Trebuchet MS"/>
                <a:sym typeface="Trebuchet MS"/>
              </a:rPr>
              <a:t>Principles for mixing services</a:t>
            </a:r>
            <a:endParaRPr sz="3600" b="1" i="0" u="none" strike="noStrike" cap="none">
              <a:solidFill>
                <a:schemeClr val="dk1"/>
              </a:solidFill>
              <a:latin typeface="Trebuchet MS"/>
              <a:ea typeface="Trebuchet MS"/>
              <a:cs typeface="Trebuchet MS"/>
              <a:sym typeface="Trebuchet MS"/>
            </a:endParaRPr>
          </a:p>
        </p:txBody>
      </p:sp>
      <p:sp>
        <p:nvSpPr>
          <p:cNvPr id="405" name="Google Shape;405;p51"/>
          <p:cNvSpPr txBox="1">
            <a:spLocks noGrp="1"/>
          </p:cNvSpPr>
          <p:nvPr>
            <p:ph type="body" idx="1"/>
          </p:nvPr>
        </p:nvSpPr>
        <p:spPr>
          <a:xfrm>
            <a:off x="457200" y="1200150"/>
            <a:ext cx="44958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a:buNone/>
            </a:pPr>
            <a:r>
              <a:rPr lang="en" sz="2400" b="0" i="0" u="none" strike="noStrike" cap="none">
                <a:solidFill>
                  <a:schemeClr val="dk1"/>
                </a:solidFill>
                <a:latin typeface="Trebuchet MS"/>
                <a:ea typeface="Trebuchet MS"/>
                <a:cs typeface="Trebuchet MS"/>
                <a:sym typeface="Trebuchet MS"/>
              </a:rPr>
              <a:t>2. Uniform transactions</a:t>
            </a:r>
            <a:endParaRPr/>
          </a:p>
          <a:p>
            <a:pPr marL="514350" marR="0" lvl="0" indent="-361950" algn="l" rtl="0">
              <a:lnSpc>
                <a:spcPct val="100000"/>
              </a:lnSpc>
              <a:spcBef>
                <a:spcPts val="0"/>
              </a:spcBef>
              <a:spcAft>
                <a:spcPts val="0"/>
              </a:spcAft>
              <a:buClr>
                <a:schemeClr val="dk1"/>
              </a:buClr>
              <a:buSzPts val="2400"/>
              <a:buFont typeface="Trebuchet MS"/>
              <a:buNone/>
            </a:pPr>
            <a:endParaRPr sz="24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2400" b="0" i="0" u="none" strike="noStrike" cap="none">
                <a:solidFill>
                  <a:schemeClr val="dk1"/>
                </a:solidFill>
                <a:latin typeface="Trebuchet MS"/>
                <a:ea typeface="Trebuchet MS"/>
                <a:cs typeface="Trebuchet MS"/>
                <a:sym typeface="Trebuchet MS"/>
              </a:rPr>
              <a:t>    In particular: all mix</a:t>
            </a:r>
            <a:endParaRPr/>
          </a:p>
          <a:p>
            <a:pPr marL="0" marR="0" lvl="0" indent="0" algn="l" rtl="0">
              <a:lnSpc>
                <a:spcPct val="100000"/>
              </a:lnSpc>
              <a:spcBef>
                <a:spcPts val="0"/>
              </a:spcBef>
              <a:spcAft>
                <a:spcPts val="0"/>
              </a:spcAft>
              <a:buClr>
                <a:schemeClr val="dk1"/>
              </a:buClr>
              <a:buFont typeface="Trebuchet MS"/>
              <a:buNone/>
            </a:pPr>
            <a:r>
              <a:rPr lang="en" sz="2400" b="0" i="0" u="none" strike="noStrike" cap="none">
                <a:solidFill>
                  <a:schemeClr val="dk1"/>
                </a:solidFill>
                <a:latin typeface="Trebuchet MS"/>
                <a:ea typeface="Trebuchet MS"/>
                <a:cs typeface="Trebuchet MS"/>
                <a:sym typeface="Trebuchet MS"/>
              </a:rPr>
              <a:t>    transactions must have the  </a:t>
            </a:r>
            <a:endParaRPr/>
          </a:p>
          <a:p>
            <a:pPr marL="0" marR="0" lvl="0" indent="0" algn="l" rtl="0">
              <a:lnSpc>
                <a:spcPct val="100000"/>
              </a:lnSpc>
              <a:spcBef>
                <a:spcPts val="0"/>
              </a:spcBef>
              <a:spcAft>
                <a:spcPts val="0"/>
              </a:spcAft>
              <a:buClr>
                <a:schemeClr val="dk1"/>
              </a:buClr>
              <a:buFont typeface="Trebuchet MS"/>
              <a:buNone/>
            </a:pPr>
            <a:r>
              <a:rPr lang="en" sz="2400" b="0" i="0" u="none" strike="noStrike" cap="none">
                <a:solidFill>
                  <a:schemeClr val="dk1"/>
                </a:solidFill>
                <a:latin typeface="Trebuchet MS"/>
                <a:ea typeface="Trebuchet MS"/>
                <a:cs typeface="Trebuchet MS"/>
                <a:sym typeface="Trebuchet MS"/>
              </a:rPr>
              <a:t>    same value!</a:t>
            </a:r>
            <a:endParaRPr/>
          </a:p>
          <a:p>
            <a:pPr marL="0" marR="0" lvl="0" indent="0" algn="l" rtl="0">
              <a:lnSpc>
                <a:spcPct val="100000"/>
              </a:lnSpc>
              <a:spcBef>
                <a:spcPts val="0"/>
              </a:spcBef>
              <a:spcAft>
                <a:spcPts val="0"/>
              </a:spcAft>
              <a:buClr>
                <a:schemeClr val="dk1"/>
              </a:buClr>
              <a:buFont typeface="Trebuchet MS"/>
              <a:buNone/>
            </a:pPr>
            <a:endParaRPr sz="24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2400" b="0" i="0" u="none" strike="noStrike" cap="none">
                <a:solidFill>
                  <a:schemeClr val="dk1"/>
                </a:solidFill>
                <a:latin typeface="Trebuchet MS"/>
                <a:ea typeface="Trebuchet MS"/>
                <a:cs typeface="Trebuchet MS"/>
                <a:sym typeface="Trebuchet MS"/>
              </a:rPr>
              <a:t>    “</a:t>
            </a:r>
            <a:r>
              <a:rPr lang="en" sz="2400" b="0" i="1" u="none" strike="noStrike" cap="none">
                <a:solidFill>
                  <a:schemeClr val="dk1"/>
                </a:solidFill>
                <a:latin typeface="Trebuchet MS"/>
                <a:ea typeface="Trebuchet MS"/>
                <a:cs typeface="Trebuchet MS"/>
                <a:sym typeface="Trebuchet MS"/>
              </a:rPr>
              <a:t>Chunk size”</a:t>
            </a:r>
            <a:endParaRPr sz="2400" b="0" i="1" u="none" strike="noStrike" cap="none">
              <a:solidFill>
                <a:schemeClr val="dk1"/>
              </a:solidFill>
              <a:latin typeface="Trebuchet MS"/>
              <a:ea typeface="Trebuchet MS"/>
              <a:cs typeface="Trebuchet MS"/>
              <a:sym typeface="Trebuchet MS"/>
            </a:endParaRPr>
          </a:p>
        </p:txBody>
      </p:sp>
      <p:sp>
        <p:nvSpPr>
          <p:cNvPr id="406" name="Google Shape;406;p51"/>
          <p:cNvSpPr txBox="1">
            <a:spLocks noGrp="1"/>
          </p:cNvSpPr>
          <p:nvPr>
            <p:ph type="body" idx="2"/>
          </p:nvPr>
        </p:nvSpPr>
        <p:spPr>
          <a:xfrm>
            <a:off x="5029200" y="1200150"/>
            <a:ext cx="3657598"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a:buNone/>
            </a:pPr>
            <a:r>
              <a:rPr lang="en" sz="2400" b="0" i="1" u="none" strike="noStrike" cap="none">
                <a:solidFill>
                  <a:srgbClr val="A3A3A3"/>
                </a:solidFill>
                <a:latin typeface="Trebuchet MS"/>
                <a:ea typeface="Trebuchet MS"/>
                <a:cs typeface="Trebuchet MS"/>
                <a:sym typeface="Trebuchet MS"/>
              </a:rPr>
              <a:t>Mixcoin: Anonymity for Bitcoin with accountable mixes </a:t>
            </a:r>
            <a:endParaRPr sz="2400" b="0" i="1" u="none" strike="noStrike" cap="none">
              <a:solidFill>
                <a:srgbClr val="A3A3A3"/>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endParaRPr sz="2400" b="0" i="0" u="none" strike="noStrike" cap="none">
              <a:solidFill>
                <a:srgbClr val="A3A3A3"/>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2400" b="0" i="0" u="none" strike="noStrike" cap="none">
                <a:solidFill>
                  <a:srgbClr val="A3A3A3"/>
                </a:solidFill>
                <a:latin typeface="Trebuchet MS"/>
                <a:ea typeface="Trebuchet MS"/>
                <a:cs typeface="Trebuchet MS"/>
                <a:sym typeface="Trebuchet MS"/>
              </a:rPr>
              <a:t>J. Bonneau et al.</a:t>
            </a:r>
            <a:endParaRPr sz="2400" b="0" i="0" u="none" strike="noStrike" cap="none">
              <a:solidFill>
                <a:srgbClr val="A3A3A3"/>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2400" b="0" i="0" u="none" strike="noStrike" cap="none">
                <a:solidFill>
                  <a:srgbClr val="A3A3A3"/>
                </a:solidFill>
                <a:latin typeface="Trebuchet MS"/>
                <a:ea typeface="Trebuchet MS"/>
                <a:cs typeface="Trebuchet MS"/>
                <a:sym typeface="Trebuchet MS"/>
              </a:rPr>
              <a:t>Financial Cryptography 2014 </a:t>
            </a:r>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52"/>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a:buNone/>
            </a:pPr>
            <a:r>
              <a:rPr lang="en" sz="3600" b="1" i="0" u="none" strike="noStrike" cap="none">
                <a:solidFill>
                  <a:schemeClr val="dk1"/>
                </a:solidFill>
                <a:latin typeface="Trebuchet MS"/>
                <a:ea typeface="Trebuchet MS"/>
                <a:cs typeface="Trebuchet MS"/>
                <a:sym typeface="Trebuchet MS"/>
              </a:rPr>
              <a:t>Principles for mixing services</a:t>
            </a:r>
            <a:endParaRPr sz="3600" b="1" i="0" u="none" strike="noStrike" cap="none">
              <a:solidFill>
                <a:schemeClr val="dk1"/>
              </a:solidFill>
              <a:latin typeface="Trebuchet MS"/>
              <a:ea typeface="Trebuchet MS"/>
              <a:cs typeface="Trebuchet MS"/>
              <a:sym typeface="Trebuchet MS"/>
            </a:endParaRPr>
          </a:p>
        </p:txBody>
      </p:sp>
      <p:sp>
        <p:nvSpPr>
          <p:cNvPr id="412" name="Google Shape;412;p52"/>
          <p:cNvSpPr txBox="1">
            <a:spLocks noGrp="1"/>
          </p:cNvSpPr>
          <p:nvPr>
            <p:ph type="body" idx="1"/>
          </p:nvPr>
        </p:nvSpPr>
        <p:spPr>
          <a:xfrm>
            <a:off x="457200" y="1200150"/>
            <a:ext cx="44958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a:buNone/>
            </a:pPr>
            <a:r>
              <a:rPr lang="en" sz="2400" b="0" i="0" u="none" strike="noStrike" cap="none">
                <a:solidFill>
                  <a:schemeClr val="dk1"/>
                </a:solidFill>
                <a:latin typeface="Trebuchet MS"/>
                <a:ea typeface="Trebuchet MS"/>
                <a:cs typeface="Trebuchet MS"/>
                <a:sym typeface="Trebuchet MS"/>
              </a:rPr>
              <a:t>3. Client side must be </a:t>
            </a:r>
            <a:endParaRPr/>
          </a:p>
          <a:p>
            <a:pPr marL="0" marR="0" lvl="0" indent="0" algn="l" rtl="0">
              <a:lnSpc>
                <a:spcPct val="100000"/>
              </a:lnSpc>
              <a:spcBef>
                <a:spcPts val="0"/>
              </a:spcBef>
              <a:spcAft>
                <a:spcPts val="0"/>
              </a:spcAft>
              <a:buClr>
                <a:schemeClr val="dk1"/>
              </a:buClr>
              <a:buFont typeface="Trebuchet MS"/>
              <a:buNone/>
            </a:pPr>
            <a:r>
              <a:rPr lang="en" sz="2400" b="0" i="0" u="none" strike="noStrike" cap="none">
                <a:solidFill>
                  <a:schemeClr val="dk1"/>
                </a:solidFill>
                <a:latin typeface="Trebuchet MS"/>
                <a:ea typeface="Trebuchet MS"/>
                <a:cs typeface="Trebuchet MS"/>
                <a:sym typeface="Trebuchet MS"/>
              </a:rPr>
              <a:t>    automated</a:t>
            </a:r>
            <a:endParaRPr/>
          </a:p>
          <a:p>
            <a:pPr marL="514350" marR="0" lvl="0" indent="-361950" algn="l" rtl="0">
              <a:lnSpc>
                <a:spcPct val="100000"/>
              </a:lnSpc>
              <a:spcBef>
                <a:spcPts val="0"/>
              </a:spcBef>
              <a:spcAft>
                <a:spcPts val="0"/>
              </a:spcAft>
              <a:buClr>
                <a:schemeClr val="dk1"/>
              </a:buClr>
              <a:buSzPts val="2400"/>
              <a:buFont typeface="Trebuchet MS"/>
              <a:buNone/>
            </a:pPr>
            <a:endParaRPr sz="24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2400" b="0" i="0" u="none" strike="noStrike" cap="none">
                <a:solidFill>
                  <a:schemeClr val="dk1"/>
                </a:solidFill>
                <a:latin typeface="Trebuchet MS"/>
                <a:ea typeface="Trebuchet MS"/>
                <a:cs typeface="Trebuchet MS"/>
                <a:sym typeface="Trebuchet MS"/>
              </a:rPr>
              <a:t>    Desktop wallet software</a:t>
            </a:r>
            <a:endParaRPr sz="2400" b="0" i="1" u="none" strike="noStrike" cap="none">
              <a:solidFill>
                <a:schemeClr val="dk1"/>
              </a:solidFill>
              <a:latin typeface="Trebuchet MS"/>
              <a:ea typeface="Trebuchet MS"/>
              <a:cs typeface="Trebuchet MS"/>
              <a:sym typeface="Trebuchet MS"/>
            </a:endParaRPr>
          </a:p>
        </p:txBody>
      </p:sp>
      <p:sp>
        <p:nvSpPr>
          <p:cNvPr id="413" name="Google Shape;413;p52"/>
          <p:cNvSpPr txBox="1">
            <a:spLocks noGrp="1"/>
          </p:cNvSpPr>
          <p:nvPr>
            <p:ph type="body" idx="2"/>
          </p:nvPr>
        </p:nvSpPr>
        <p:spPr>
          <a:xfrm>
            <a:off x="5029200" y="1200150"/>
            <a:ext cx="3657598"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a:buNone/>
            </a:pPr>
            <a:r>
              <a:rPr lang="en" sz="2400" b="0" i="1" u="none" strike="noStrike" cap="none">
                <a:solidFill>
                  <a:srgbClr val="A3A3A3"/>
                </a:solidFill>
                <a:latin typeface="Trebuchet MS"/>
                <a:ea typeface="Trebuchet MS"/>
                <a:cs typeface="Trebuchet MS"/>
                <a:sym typeface="Trebuchet MS"/>
              </a:rPr>
              <a:t>Mixcoin: Anonymity for Bitcoin with accountable mixes </a:t>
            </a:r>
            <a:endParaRPr sz="2400" b="0" i="1" u="none" strike="noStrike" cap="none">
              <a:solidFill>
                <a:srgbClr val="A3A3A3"/>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endParaRPr sz="2400" b="0" i="0" u="none" strike="noStrike" cap="none">
              <a:solidFill>
                <a:srgbClr val="A3A3A3"/>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2400" b="0" i="0" u="none" strike="noStrike" cap="none">
                <a:solidFill>
                  <a:srgbClr val="A3A3A3"/>
                </a:solidFill>
                <a:latin typeface="Trebuchet MS"/>
                <a:ea typeface="Trebuchet MS"/>
                <a:cs typeface="Trebuchet MS"/>
                <a:sym typeface="Trebuchet MS"/>
              </a:rPr>
              <a:t>J. Bonneau et al.</a:t>
            </a:r>
            <a:endParaRPr sz="2400" b="0" i="0" u="none" strike="noStrike" cap="none">
              <a:solidFill>
                <a:srgbClr val="A3A3A3"/>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2400" b="0" i="0" u="none" strike="noStrike" cap="none">
                <a:solidFill>
                  <a:srgbClr val="A3A3A3"/>
                </a:solidFill>
                <a:latin typeface="Trebuchet MS"/>
                <a:ea typeface="Trebuchet MS"/>
                <a:cs typeface="Trebuchet MS"/>
                <a:sym typeface="Trebuchet MS"/>
              </a:rPr>
              <a:t>Financial Cryptography 2014 </a:t>
            </a:r>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53"/>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a:buNone/>
            </a:pPr>
            <a:r>
              <a:rPr lang="en" sz="3600" b="1" i="0" u="none" strike="noStrike" cap="none">
                <a:solidFill>
                  <a:schemeClr val="dk1"/>
                </a:solidFill>
                <a:latin typeface="Trebuchet MS"/>
                <a:ea typeface="Trebuchet MS"/>
                <a:cs typeface="Trebuchet MS"/>
                <a:sym typeface="Trebuchet MS"/>
              </a:rPr>
              <a:t>Principles for mixing services</a:t>
            </a:r>
            <a:endParaRPr sz="3600" b="1" i="0" u="none" strike="noStrike" cap="none">
              <a:solidFill>
                <a:schemeClr val="dk1"/>
              </a:solidFill>
              <a:latin typeface="Trebuchet MS"/>
              <a:ea typeface="Trebuchet MS"/>
              <a:cs typeface="Trebuchet MS"/>
              <a:sym typeface="Trebuchet MS"/>
            </a:endParaRPr>
          </a:p>
        </p:txBody>
      </p:sp>
      <p:sp>
        <p:nvSpPr>
          <p:cNvPr id="419" name="Google Shape;419;p53"/>
          <p:cNvSpPr txBox="1">
            <a:spLocks noGrp="1"/>
          </p:cNvSpPr>
          <p:nvPr>
            <p:ph type="body" idx="1"/>
          </p:nvPr>
        </p:nvSpPr>
        <p:spPr>
          <a:xfrm>
            <a:off x="457200" y="1200150"/>
            <a:ext cx="46482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a:buNone/>
            </a:pPr>
            <a:r>
              <a:rPr lang="en" sz="2400" b="0" i="0" u="none" strike="noStrike" cap="none">
                <a:solidFill>
                  <a:schemeClr val="dk1"/>
                </a:solidFill>
                <a:latin typeface="Trebuchet MS"/>
                <a:ea typeface="Trebuchet MS"/>
                <a:cs typeface="Trebuchet MS"/>
                <a:sym typeface="Trebuchet MS"/>
              </a:rPr>
              <a:t>4. Fees must be all-or-nothing</a:t>
            </a:r>
            <a:endParaRPr/>
          </a:p>
          <a:p>
            <a:pPr marL="0" marR="0" lvl="0" indent="0" algn="l" rtl="0">
              <a:lnSpc>
                <a:spcPct val="100000"/>
              </a:lnSpc>
              <a:spcBef>
                <a:spcPts val="0"/>
              </a:spcBef>
              <a:spcAft>
                <a:spcPts val="0"/>
              </a:spcAft>
              <a:buClr>
                <a:schemeClr val="dk1"/>
              </a:buClr>
              <a:buFont typeface="Trebuchet MS"/>
              <a:buNone/>
            </a:pPr>
            <a:endParaRPr sz="2400" b="0" i="1"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2400" b="0" i="0" u="none" strike="noStrike" cap="none">
                <a:solidFill>
                  <a:schemeClr val="dk1"/>
                </a:solidFill>
                <a:latin typeface="Trebuchet MS"/>
                <a:ea typeface="Trebuchet MS"/>
                <a:cs typeface="Trebuchet MS"/>
                <a:sym typeface="Trebuchet MS"/>
              </a:rPr>
              <a:t>    Probabilistic fees: </a:t>
            </a:r>
            <a:endParaRPr/>
          </a:p>
          <a:p>
            <a:pPr marL="0" marR="0" lvl="0" indent="0" algn="l" rtl="0">
              <a:lnSpc>
                <a:spcPct val="100000"/>
              </a:lnSpc>
              <a:spcBef>
                <a:spcPts val="0"/>
              </a:spcBef>
              <a:spcAft>
                <a:spcPts val="0"/>
              </a:spcAft>
              <a:buClr>
                <a:schemeClr val="dk1"/>
              </a:buClr>
              <a:buFont typeface="Trebuchet MS"/>
              <a:buNone/>
            </a:pPr>
            <a:r>
              <a:rPr lang="en" sz="2400" b="0" i="0" u="none" strike="noStrike" cap="none">
                <a:solidFill>
                  <a:schemeClr val="dk1"/>
                </a:solidFill>
                <a:latin typeface="Trebuchet MS"/>
                <a:ea typeface="Trebuchet MS"/>
                <a:cs typeface="Trebuchet MS"/>
                <a:sym typeface="Trebuchet MS"/>
              </a:rPr>
              <a:t>	0.1% mixing fee = </a:t>
            </a:r>
            <a:endParaRPr/>
          </a:p>
          <a:p>
            <a:pPr marL="0" marR="0" lvl="0" indent="0" algn="l" rtl="0">
              <a:lnSpc>
                <a:spcPct val="100000"/>
              </a:lnSpc>
              <a:spcBef>
                <a:spcPts val="0"/>
              </a:spcBef>
              <a:spcAft>
                <a:spcPts val="0"/>
              </a:spcAft>
              <a:buClr>
                <a:schemeClr val="dk1"/>
              </a:buClr>
              <a:buFont typeface="Trebuchet MS"/>
              <a:buNone/>
            </a:pPr>
            <a:r>
              <a:rPr lang="en" sz="2400" b="0" i="0" u="none" strike="noStrike" cap="none">
                <a:solidFill>
                  <a:schemeClr val="dk1"/>
                </a:solidFill>
                <a:latin typeface="Trebuchet MS"/>
                <a:ea typeface="Trebuchet MS"/>
                <a:cs typeface="Trebuchet MS"/>
                <a:sym typeface="Trebuchet MS"/>
              </a:rPr>
              <a:t>	mix will swallow chunk</a:t>
            </a:r>
            <a:endParaRPr/>
          </a:p>
          <a:p>
            <a:pPr marL="0" marR="0" lvl="0" indent="0" algn="l" rtl="0">
              <a:lnSpc>
                <a:spcPct val="100000"/>
              </a:lnSpc>
              <a:spcBef>
                <a:spcPts val="0"/>
              </a:spcBef>
              <a:spcAft>
                <a:spcPts val="0"/>
              </a:spcAft>
              <a:buClr>
                <a:schemeClr val="dk1"/>
              </a:buClr>
              <a:buFont typeface="Trebuchet MS"/>
              <a:buNone/>
            </a:pPr>
            <a:r>
              <a:rPr lang="en" sz="2400" b="0" i="0" u="none" strike="noStrike" cap="none">
                <a:solidFill>
                  <a:schemeClr val="dk1"/>
                </a:solidFill>
                <a:latin typeface="Trebuchet MS"/>
                <a:ea typeface="Trebuchet MS"/>
                <a:cs typeface="Trebuchet MS"/>
                <a:sym typeface="Trebuchet MS"/>
              </a:rPr>
              <a:t>    	with 0.1% chance</a:t>
            </a:r>
            <a:endParaRPr sz="2400" b="0" i="1" u="none" strike="noStrike" cap="none">
              <a:solidFill>
                <a:schemeClr val="dk1"/>
              </a:solidFill>
              <a:latin typeface="Trebuchet MS"/>
              <a:ea typeface="Trebuchet MS"/>
              <a:cs typeface="Trebuchet MS"/>
              <a:sym typeface="Trebuchet MS"/>
            </a:endParaRPr>
          </a:p>
        </p:txBody>
      </p:sp>
      <p:sp>
        <p:nvSpPr>
          <p:cNvPr id="420" name="Google Shape;420;p53"/>
          <p:cNvSpPr txBox="1">
            <a:spLocks noGrp="1"/>
          </p:cNvSpPr>
          <p:nvPr>
            <p:ph type="body" idx="2"/>
          </p:nvPr>
        </p:nvSpPr>
        <p:spPr>
          <a:xfrm>
            <a:off x="5029200" y="1200150"/>
            <a:ext cx="3657598"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a:buNone/>
            </a:pPr>
            <a:r>
              <a:rPr lang="en" sz="2400" b="0" i="1" u="none" strike="noStrike" cap="none">
                <a:solidFill>
                  <a:srgbClr val="A3A3A3"/>
                </a:solidFill>
                <a:latin typeface="Trebuchet MS"/>
                <a:ea typeface="Trebuchet MS"/>
                <a:cs typeface="Trebuchet MS"/>
                <a:sym typeface="Trebuchet MS"/>
              </a:rPr>
              <a:t>Mixcoin: Anonymity for Bitcoin with accountable mixes </a:t>
            </a:r>
            <a:endParaRPr sz="2400" b="0" i="1" u="none" strike="noStrike" cap="none">
              <a:solidFill>
                <a:srgbClr val="A3A3A3"/>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endParaRPr sz="2400" b="0" i="0" u="none" strike="noStrike" cap="none">
              <a:solidFill>
                <a:srgbClr val="A3A3A3"/>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2400" b="0" i="0" u="none" strike="noStrike" cap="none">
                <a:solidFill>
                  <a:srgbClr val="A3A3A3"/>
                </a:solidFill>
                <a:latin typeface="Trebuchet MS"/>
                <a:ea typeface="Trebuchet MS"/>
                <a:cs typeface="Trebuchet MS"/>
                <a:sym typeface="Trebuchet MS"/>
              </a:rPr>
              <a:t>J. Bonneau et al.</a:t>
            </a:r>
            <a:endParaRPr sz="2400" b="0" i="0" u="none" strike="noStrike" cap="none">
              <a:solidFill>
                <a:srgbClr val="A3A3A3"/>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2400" b="0" i="0" u="none" strike="noStrike" cap="none">
                <a:solidFill>
                  <a:srgbClr val="A3A3A3"/>
                </a:solidFill>
                <a:latin typeface="Trebuchet MS"/>
                <a:ea typeface="Trebuchet MS"/>
                <a:cs typeface="Trebuchet MS"/>
                <a:sym typeface="Trebuchet MS"/>
              </a:rPr>
              <a:t>Financial Cryptography 2014 </a:t>
            </a:r>
            <a:endParaRPr/>
          </a:p>
        </p:txBody>
      </p:sp>
      <p:sp>
        <p:nvSpPr>
          <p:cNvPr id="421" name="Google Shape;421;p53"/>
          <p:cNvSpPr/>
          <p:nvPr/>
        </p:nvSpPr>
        <p:spPr>
          <a:xfrm>
            <a:off x="564808" y="4227552"/>
            <a:ext cx="8045792" cy="553998"/>
          </a:xfrm>
          <a:prstGeom prst="rect">
            <a:avLst/>
          </a:prstGeom>
          <a:solidFill>
            <a:srgbClr val="EFD7AE"/>
          </a:solidFill>
          <a:ln w="19050" cap="flat" cmpd="sng">
            <a:solidFill>
              <a:srgbClr val="E7C586"/>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Font typeface="Trebuchet MS"/>
              <a:buNone/>
            </a:pPr>
            <a:r>
              <a:rPr lang="en" sz="3000" b="0" i="0" u="none" strike="noStrike" cap="none">
                <a:solidFill>
                  <a:srgbClr val="000000"/>
                </a:solidFill>
                <a:latin typeface="Trebuchet MS"/>
                <a:ea typeface="Trebuchet MS"/>
                <a:cs typeface="Trebuchet MS"/>
                <a:sym typeface="Trebuchet MS"/>
              </a:rPr>
              <a:t>Current mixes follow none of these principles</a:t>
            </a:r>
            <a:endParaRPr sz="3000" b="0" i="0" u="none" strike="noStrike" cap="none">
              <a:solidFill>
                <a:srgbClr val="000000"/>
              </a:solidFill>
              <a:latin typeface="Trebuchet MS"/>
              <a:ea typeface="Trebuchet MS"/>
              <a:cs typeface="Trebuchet MS"/>
              <a:sym typeface="Trebuchet M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1"/>
                                        </p:tgtEl>
                                        <p:attrNameLst>
                                          <p:attrName>style.visibility</p:attrName>
                                        </p:attrNameLst>
                                      </p:cBhvr>
                                      <p:to>
                                        <p:strVal val="visible"/>
                                      </p:to>
                                    </p:set>
                                    <p:animEffect transition="in" filter="fade">
                                      <p:cBhvr>
                                        <p:cTn id="7" dur="1"/>
                                        <p:tgtEl>
                                          <p:spTgt spid="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54"/>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a:buNone/>
            </a:pPr>
            <a:r>
              <a:rPr lang="en" sz="3600" b="1" i="0" u="none" strike="noStrike" cap="none">
                <a:solidFill>
                  <a:schemeClr val="dk1"/>
                </a:solidFill>
                <a:latin typeface="Trebuchet MS"/>
                <a:ea typeface="Trebuchet MS"/>
                <a:cs typeface="Trebuchet MS"/>
                <a:sym typeface="Trebuchet MS"/>
              </a:rPr>
              <a:t>Remaining problem: trusting mixes</a:t>
            </a:r>
            <a:endParaRPr sz="3600" b="1" i="0" u="none" strike="noStrike" cap="none">
              <a:solidFill>
                <a:schemeClr val="dk1"/>
              </a:solidFill>
              <a:latin typeface="Trebuchet MS"/>
              <a:ea typeface="Trebuchet MS"/>
              <a:cs typeface="Trebuchet MS"/>
              <a:sym typeface="Trebuchet MS"/>
            </a:endParaRPr>
          </a:p>
        </p:txBody>
      </p:sp>
      <p:sp>
        <p:nvSpPr>
          <p:cNvPr id="427" name="Google Shape;427;p54"/>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514350" marR="0" lvl="0" indent="-323850" algn="l" rtl="0">
              <a:lnSpc>
                <a:spcPct val="100000"/>
              </a:lnSpc>
              <a:spcBef>
                <a:spcPts val="0"/>
              </a:spcBef>
              <a:spcAft>
                <a:spcPts val="0"/>
              </a:spcAft>
              <a:buClr>
                <a:schemeClr val="dk1"/>
              </a:buClr>
              <a:buSzPts val="3000"/>
              <a:buFont typeface="Arial"/>
              <a:buNone/>
            </a:pPr>
            <a:endParaRPr sz="3000" b="0" i="0" u="none" strike="noStrike" cap="none">
              <a:solidFill>
                <a:schemeClr val="dk1"/>
              </a:solidFill>
              <a:latin typeface="Trebuchet MS"/>
              <a:ea typeface="Trebuchet MS"/>
              <a:cs typeface="Trebuchet MS"/>
              <a:sym typeface="Trebuchet MS"/>
            </a:endParaRPr>
          </a:p>
          <a:p>
            <a:pPr marL="514350" marR="0" lvl="0" indent="-514350" algn="l" rtl="0">
              <a:lnSpc>
                <a:spcPct val="100000"/>
              </a:lnSpc>
              <a:spcBef>
                <a:spcPts val="0"/>
              </a:spcBef>
              <a:spcAft>
                <a:spcPts val="0"/>
              </a:spcAft>
              <a:buClr>
                <a:schemeClr val="dk1"/>
              </a:buClr>
              <a:buSzPts val="3000"/>
              <a:buFont typeface="Arial"/>
              <a:buAutoNum type="arabicPeriod"/>
            </a:pPr>
            <a:r>
              <a:rPr lang="en" sz="3000" b="0" i="0" u="none" strike="noStrike" cap="none">
                <a:solidFill>
                  <a:schemeClr val="dk1"/>
                </a:solidFill>
                <a:latin typeface="Trebuchet MS"/>
                <a:ea typeface="Trebuchet MS"/>
                <a:cs typeface="Trebuchet MS"/>
                <a:sym typeface="Trebuchet MS"/>
              </a:rPr>
              <a:t>Stay in business, build up reputation</a:t>
            </a:r>
            <a:endParaRPr/>
          </a:p>
          <a:p>
            <a:pPr marL="514350" marR="0" lvl="0" indent="-323850" algn="l" rtl="0">
              <a:lnSpc>
                <a:spcPct val="100000"/>
              </a:lnSpc>
              <a:spcBef>
                <a:spcPts val="0"/>
              </a:spcBef>
              <a:spcAft>
                <a:spcPts val="0"/>
              </a:spcAft>
              <a:buClr>
                <a:schemeClr val="dk1"/>
              </a:buClr>
              <a:buSzPts val="3000"/>
              <a:buFont typeface="Arial"/>
              <a:buNone/>
            </a:pPr>
            <a:endParaRPr sz="3000" b="0" i="0" u="none" strike="noStrike" cap="none">
              <a:solidFill>
                <a:schemeClr val="dk1"/>
              </a:solidFill>
              <a:latin typeface="Trebuchet MS"/>
              <a:ea typeface="Trebuchet MS"/>
              <a:cs typeface="Trebuchet MS"/>
              <a:sym typeface="Trebuchet MS"/>
            </a:endParaRPr>
          </a:p>
          <a:p>
            <a:pPr marL="514350" marR="0" lvl="0" indent="-514350" algn="l" rtl="0">
              <a:lnSpc>
                <a:spcPct val="100000"/>
              </a:lnSpc>
              <a:spcBef>
                <a:spcPts val="0"/>
              </a:spcBef>
              <a:spcAft>
                <a:spcPts val="0"/>
              </a:spcAft>
              <a:buClr>
                <a:schemeClr val="dk1"/>
              </a:buClr>
              <a:buSzPts val="3000"/>
              <a:buFont typeface="Arial"/>
              <a:buAutoNum type="arabicPeriod"/>
            </a:pPr>
            <a:r>
              <a:rPr lang="en" sz="3000" b="0" i="0" u="none" strike="noStrike" cap="none">
                <a:solidFill>
                  <a:schemeClr val="dk1"/>
                </a:solidFill>
                <a:latin typeface="Trebuchet MS"/>
                <a:ea typeface="Trebuchet MS"/>
                <a:cs typeface="Trebuchet MS"/>
                <a:sym typeface="Trebuchet MS"/>
              </a:rPr>
              <a:t>Users can test for themselves</a:t>
            </a:r>
            <a:endParaRPr/>
          </a:p>
          <a:p>
            <a:pPr marL="514350" marR="0" lvl="0" indent="-323850" algn="l" rtl="0">
              <a:lnSpc>
                <a:spcPct val="100000"/>
              </a:lnSpc>
              <a:spcBef>
                <a:spcPts val="0"/>
              </a:spcBef>
              <a:spcAft>
                <a:spcPts val="0"/>
              </a:spcAft>
              <a:buClr>
                <a:schemeClr val="dk1"/>
              </a:buClr>
              <a:buSzPts val="3000"/>
              <a:buFont typeface="Arial"/>
              <a:buNone/>
            </a:pPr>
            <a:endParaRPr sz="3000" b="0" i="0" u="none" strike="noStrike" cap="none">
              <a:solidFill>
                <a:schemeClr val="dk1"/>
              </a:solidFill>
              <a:latin typeface="Trebuchet MS"/>
              <a:ea typeface="Trebuchet MS"/>
              <a:cs typeface="Trebuchet MS"/>
              <a:sym typeface="Trebuchet MS"/>
            </a:endParaRPr>
          </a:p>
          <a:p>
            <a:pPr marL="514350" marR="0" lvl="0" indent="-514350" algn="l" rtl="0">
              <a:lnSpc>
                <a:spcPct val="100000"/>
              </a:lnSpc>
              <a:spcBef>
                <a:spcPts val="0"/>
              </a:spcBef>
              <a:spcAft>
                <a:spcPts val="0"/>
              </a:spcAft>
              <a:buClr>
                <a:schemeClr val="dk1"/>
              </a:buClr>
              <a:buSzPts val="3000"/>
              <a:buFont typeface="Arial"/>
              <a:buAutoNum type="arabicPeriod"/>
            </a:pPr>
            <a:r>
              <a:rPr lang="en" sz="3000" b="0" i="0" u="none" strike="noStrike" cap="none">
                <a:solidFill>
                  <a:schemeClr val="dk1"/>
                </a:solidFill>
                <a:latin typeface="Trebuchet MS"/>
                <a:ea typeface="Trebuchet MS"/>
                <a:cs typeface="Trebuchet MS"/>
                <a:sym typeface="Trebuchet MS"/>
              </a:rPr>
              <a:t>Cryptographic “warranties”</a:t>
            </a:r>
            <a:endParaRPr sz="3000" b="0" i="0" u="none" strike="noStrike" cap="none">
              <a:solidFill>
                <a:schemeClr val="dk1"/>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55"/>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a:buNone/>
            </a:pPr>
            <a:r>
              <a:rPr lang="en" sz="3400" b="1" i="0" u="none" strike="noStrike" cap="none">
                <a:solidFill>
                  <a:schemeClr val="dk1"/>
                </a:solidFill>
                <a:latin typeface="Trebuchet MS"/>
                <a:ea typeface="Trebuchet MS"/>
                <a:cs typeface="Trebuchet MS"/>
                <a:sym typeface="Trebuchet MS"/>
              </a:rPr>
              <a:t>Currently no reputable dedicated mix</a:t>
            </a:r>
            <a:endParaRPr sz="3400" b="1" i="0" u="none" strike="noStrike" cap="none">
              <a:solidFill>
                <a:schemeClr val="dk1"/>
              </a:solidFill>
              <a:latin typeface="Trebuchet MS"/>
              <a:ea typeface="Trebuchet MS"/>
              <a:cs typeface="Trebuchet MS"/>
              <a:sym typeface="Trebuchet MS"/>
            </a:endParaRPr>
          </a:p>
        </p:txBody>
      </p:sp>
      <p:sp>
        <p:nvSpPr>
          <p:cNvPr id="433" name="Google Shape;433;p55"/>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a:buNone/>
            </a:pPr>
            <a:endParaRPr sz="2400" b="0" i="0" u="none" strike="noStrike" cap="none">
              <a:solidFill>
                <a:srgbClr val="FF0000"/>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2400" b="0" i="0" u="none" strike="noStrike" cap="none">
                <a:solidFill>
                  <a:srgbClr val="FF0000"/>
                </a:solidFill>
                <a:latin typeface="Trebuchet MS"/>
                <a:ea typeface="Trebuchet MS"/>
                <a:cs typeface="Trebuchet MS"/>
                <a:sym typeface="Trebuchet MS"/>
              </a:rPr>
              <a:t>Caution: Mixing services may themselves be operating with anonymity. As such, if the mixing output fails to be delivered or access to funds is denied there is no recourse. Use at your own discretion.</a:t>
            </a:r>
            <a:endParaRPr/>
          </a:p>
          <a:p>
            <a:pPr marL="0" marR="0" lvl="0" indent="0" algn="l" rtl="0">
              <a:lnSpc>
                <a:spcPct val="100000"/>
              </a:lnSpc>
              <a:spcBef>
                <a:spcPts val="0"/>
              </a:spcBef>
              <a:spcAft>
                <a:spcPts val="0"/>
              </a:spcAft>
              <a:buClr>
                <a:schemeClr val="dk1"/>
              </a:buClr>
              <a:buFont typeface="Trebuchet MS"/>
              <a:buNone/>
            </a:pPr>
            <a:endParaRPr sz="2400" b="0" i="0" u="none" strike="noStrike" cap="none">
              <a:solidFill>
                <a:srgbClr val="FF0000"/>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2400" b="0" i="0" u="none" strike="noStrike" cap="none">
                <a:solidFill>
                  <a:schemeClr val="dk1"/>
                </a:solidFill>
                <a:latin typeface="Trebuchet MS"/>
                <a:ea typeface="Trebuchet MS"/>
                <a:cs typeface="Trebuchet MS"/>
                <a:sym typeface="Trebuchet MS"/>
              </a:rPr>
              <a:t>	— Bitcoin Wiki</a:t>
            </a:r>
            <a:endParaRPr sz="24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2400" b="0" i="0" u="none" strike="noStrike" cap="none">
                <a:solidFill>
                  <a:srgbClr val="FF0000"/>
                </a:solidFill>
                <a:latin typeface="Trebuchet MS"/>
                <a:ea typeface="Trebuchet MS"/>
                <a:cs typeface="Trebuchet MS"/>
                <a:sym typeface="Trebuchet MS"/>
              </a:rPr>
              <a:t/>
            </a:r>
            <a:br>
              <a:rPr lang="en" sz="2400" b="0" i="0" u="none" strike="noStrike" cap="none">
                <a:solidFill>
                  <a:srgbClr val="FF0000"/>
                </a:solidFill>
                <a:latin typeface="Trebuchet MS"/>
                <a:ea typeface="Trebuchet MS"/>
                <a:cs typeface="Trebuchet MS"/>
                <a:sym typeface="Trebuchet MS"/>
              </a:rPr>
            </a:br>
            <a:endParaRPr sz="2400" b="0" i="0" u="none" strike="noStrike" cap="none">
              <a:solidFill>
                <a:srgbClr val="FF0000"/>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56"/>
          <p:cNvSpPr txBox="1">
            <a:spLocks noGrp="1"/>
          </p:cNvSpPr>
          <p:nvPr>
            <p:ph type="subTitle" idx="1"/>
          </p:nvPr>
        </p:nvSpPr>
        <p:spPr>
          <a:xfrm>
            <a:off x="685800" y="1690478"/>
            <a:ext cx="7772400" cy="784799"/>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2"/>
              </a:buClr>
              <a:buFont typeface="Trebuchet MS"/>
              <a:buNone/>
            </a:pPr>
            <a:r>
              <a:rPr lang="en" sz="3000" b="0" i="0" u="none" strike="noStrike" cap="none" dirty="0" smtClean="0">
                <a:solidFill>
                  <a:schemeClr val="tx1"/>
                </a:solidFill>
                <a:latin typeface="Trebuchet MS"/>
                <a:ea typeface="Trebuchet MS"/>
                <a:cs typeface="Trebuchet MS"/>
                <a:sym typeface="Trebuchet MS"/>
              </a:rPr>
              <a:t>Decentralized </a:t>
            </a:r>
            <a:r>
              <a:rPr lang="en" sz="3000" b="0" i="0" u="none" strike="noStrike" cap="none" dirty="0">
                <a:solidFill>
                  <a:schemeClr val="tx1"/>
                </a:solidFill>
                <a:latin typeface="Trebuchet MS"/>
                <a:ea typeface="Trebuchet MS"/>
                <a:cs typeface="Trebuchet MS"/>
                <a:sym typeface="Trebuchet MS"/>
              </a:rPr>
              <a:t>mixing</a:t>
            </a:r>
            <a:endParaRPr sz="3000" b="0" i="0" u="none" strike="noStrike" cap="none" dirty="0">
              <a:solidFill>
                <a:schemeClr val="tx1"/>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2"/>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a:buNone/>
            </a:pPr>
            <a:r>
              <a:rPr lang="en" sz="3600" b="1" i="0" u="none" strike="noStrike" cap="none">
                <a:solidFill>
                  <a:schemeClr val="dk1"/>
                </a:solidFill>
                <a:latin typeface="Trebuchet MS"/>
                <a:ea typeface="Trebuchet MS"/>
                <a:cs typeface="Trebuchet MS"/>
                <a:sym typeface="Trebuchet MS"/>
              </a:rPr>
              <a:t>What do we mean by anonymity?</a:t>
            </a:r>
            <a:endParaRPr sz="3600" b="1" i="0" u="none" strike="noStrike" cap="none">
              <a:solidFill>
                <a:schemeClr val="dk1"/>
              </a:solidFill>
              <a:latin typeface="Trebuchet MS"/>
              <a:ea typeface="Trebuchet MS"/>
              <a:cs typeface="Trebuchet MS"/>
              <a:sym typeface="Trebuchet MS"/>
            </a:endParaRPr>
          </a:p>
        </p:txBody>
      </p:sp>
      <p:sp>
        <p:nvSpPr>
          <p:cNvPr id="57" name="Google Shape;57;p12"/>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a:buNone/>
            </a:pPr>
            <a:r>
              <a:rPr lang="en" sz="3000" b="0" i="0" u="none" strike="noStrike" cap="none">
                <a:solidFill>
                  <a:schemeClr val="dk1"/>
                </a:solidFill>
                <a:latin typeface="Trebuchet MS"/>
                <a:ea typeface="Trebuchet MS"/>
                <a:cs typeface="Trebuchet MS"/>
                <a:sym typeface="Trebuchet MS"/>
              </a:rPr>
              <a:t>Literally: anonymous = without a name</a:t>
            </a:r>
            <a:endParaRPr sz="30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endParaRPr sz="30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3000" b="0" i="0" u="none" strike="noStrike" cap="none">
                <a:solidFill>
                  <a:schemeClr val="dk1"/>
                </a:solidFill>
                <a:latin typeface="Trebuchet MS"/>
                <a:ea typeface="Trebuchet MS"/>
                <a:cs typeface="Trebuchet MS"/>
                <a:sym typeface="Trebuchet MS"/>
              </a:rPr>
              <a:t>Bitcoin addresses are public key hashes rather than real identities</a:t>
            </a:r>
            <a:endParaRPr/>
          </a:p>
          <a:p>
            <a:pPr marL="0" marR="0" lvl="0" indent="0" algn="l" rtl="0">
              <a:lnSpc>
                <a:spcPct val="100000"/>
              </a:lnSpc>
              <a:spcBef>
                <a:spcPts val="0"/>
              </a:spcBef>
              <a:spcAft>
                <a:spcPts val="0"/>
              </a:spcAft>
              <a:buClr>
                <a:schemeClr val="dk1"/>
              </a:buClr>
              <a:buFont typeface="Trebuchet MS"/>
              <a:buNone/>
            </a:pPr>
            <a:endParaRPr sz="30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3000" b="0" i="0" u="none" strike="noStrike" cap="none">
                <a:solidFill>
                  <a:schemeClr val="dk1"/>
                </a:solidFill>
                <a:latin typeface="Trebuchet MS"/>
                <a:ea typeface="Trebuchet MS"/>
                <a:cs typeface="Trebuchet MS"/>
                <a:sym typeface="Trebuchet MS"/>
              </a:rPr>
              <a:t>Computer scientists call this </a:t>
            </a:r>
            <a:r>
              <a:rPr lang="en" sz="3000" b="0" i="0" u="sng" strike="noStrike" cap="none">
                <a:solidFill>
                  <a:schemeClr val="dk1"/>
                </a:solidFill>
                <a:latin typeface="Trebuchet MS"/>
                <a:ea typeface="Trebuchet MS"/>
                <a:cs typeface="Trebuchet MS"/>
                <a:sym typeface="Trebuchet MS"/>
              </a:rPr>
              <a:t>pseudonymity</a:t>
            </a:r>
            <a:endParaRPr sz="3000" b="0" i="0" u="sng" strike="noStrike" cap="none">
              <a:solidFill>
                <a:schemeClr val="dk1"/>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57"/>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a:buNone/>
            </a:pPr>
            <a:r>
              <a:rPr lang="en" sz="3600" b="1" i="0" u="none" strike="noStrike" cap="none">
                <a:solidFill>
                  <a:schemeClr val="dk1"/>
                </a:solidFill>
                <a:latin typeface="Trebuchet MS"/>
                <a:ea typeface="Trebuchet MS"/>
                <a:cs typeface="Trebuchet MS"/>
                <a:sym typeface="Trebuchet MS"/>
              </a:rPr>
              <a:t>Why decentralized mixing?</a:t>
            </a:r>
            <a:endParaRPr sz="3600" b="1" i="0" u="none" strike="noStrike" cap="none">
              <a:solidFill>
                <a:schemeClr val="dk1"/>
              </a:solidFill>
              <a:latin typeface="Trebuchet MS"/>
              <a:ea typeface="Trebuchet MS"/>
              <a:cs typeface="Trebuchet MS"/>
              <a:sym typeface="Trebuchet MS"/>
            </a:endParaRPr>
          </a:p>
        </p:txBody>
      </p:sp>
      <p:sp>
        <p:nvSpPr>
          <p:cNvPr id="444" name="Google Shape;444;p57"/>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514350" marR="0" lvl="0" indent="-514350" algn="l" rtl="0">
              <a:lnSpc>
                <a:spcPct val="100000"/>
              </a:lnSpc>
              <a:spcBef>
                <a:spcPts val="0"/>
              </a:spcBef>
              <a:spcAft>
                <a:spcPts val="0"/>
              </a:spcAft>
              <a:buClr>
                <a:srgbClr val="A3A3A3"/>
              </a:buClr>
              <a:buSzPts val="3000"/>
              <a:buFont typeface="Arial"/>
              <a:buChar char="•"/>
            </a:pPr>
            <a:r>
              <a:rPr lang="en" sz="3000" b="0" i="0" u="none" strike="noStrike" cap="none">
                <a:solidFill>
                  <a:schemeClr val="dk1"/>
                </a:solidFill>
                <a:latin typeface="Trebuchet MS"/>
                <a:ea typeface="Trebuchet MS"/>
                <a:cs typeface="Trebuchet MS"/>
                <a:sym typeface="Trebuchet MS"/>
              </a:rPr>
              <a:t>No bootstrapping problem</a:t>
            </a:r>
            <a:endParaRPr/>
          </a:p>
          <a:p>
            <a:pPr marL="514350" marR="0" lvl="0" indent="-323850" algn="l" rtl="0">
              <a:lnSpc>
                <a:spcPct val="100000"/>
              </a:lnSpc>
              <a:spcBef>
                <a:spcPts val="0"/>
              </a:spcBef>
              <a:spcAft>
                <a:spcPts val="0"/>
              </a:spcAft>
              <a:buClr>
                <a:srgbClr val="A3A3A3"/>
              </a:buClr>
              <a:buSzPts val="3000"/>
              <a:buFont typeface="Arial"/>
              <a:buNone/>
            </a:pPr>
            <a:endParaRPr sz="3000" b="0" i="0" u="none" strike="noStrike" cap="none">
              <a:solidFill>
                <a:schemeClr val="dk1"/>
              </a:solidFill>
              <a:latin typeface="Trebuchet MS"/>
              <a:ea typeface="Trebuchet MS"/>
              <a:cs typeface="Trebuchet MS"/>
              <a:sym typeface="Trebuchet MS"/>
            </a:endParaRPr>
          </a:p>
          <a:p>
            <a:pPr marL="514350" marR="0" lvl="0" indent="-514350" algn="l" rtl="0">
              <a:lnSpc>
                <a:spcPct val="100000"/>
              </a:lnSpc>
              <a:spcBef>
                <a:spcPts val="0"/>
              </a:spcBef>
              <a:spcAft>
                <a:spcPts val="0"/>
              </a:spcAft>
              <a:buClr>
                <a:srgbClr val="A3A3A3"/>
              </a:buClr>
              <a:buSzPts val="3000"/>
              <a:buFont typeface="Arial"/>
              <a:buChar char="•"/>
            </a:pPr>
            <a:r>
              <a:rPr lang="en" sz="3000" b="0" i="0" u="none" strike="noStrike" cap="none">
                <a:solidFill>
                  <a:schemeClr val="dk1"/>
                </a:solidFill>
                <a:latin typeface="Trebuchet MS"/>
                <a:ea typeface="Trebuchet MS"/>
                <a:cs typeface="Trebuchet MS"/>
                <a:sym typeface="Trebuchet MS"/>
              </a:rPr>
              <a:t>Theft impossible</a:t>
            </a:r>
            <a:endParaRPr/>
          </a:p>
          <a:p>
            <a:pPr marL="514350" marR="0" lvl="0" indent="-323850" algn="l" rtl="0">
              <a:lnSpc>
                <a:spcPct val="100000"/>
              </a:lnSpc>
              <a:spcBef>
                <a:spcPts val="0"/>
              </a:spcBef>
              <a:spcAft>
                <a:spcPts val="0"/>
              </a:spcAft>
              <a:buClr>
                <a:srgbClr val="A3A3A3"/>
              </a:buClr>
              <a:buSzPts val="3000"/>
              <a:buFont typeface="Arial"/>
              <a:buNone/>
            </a:pPr>
            <a:endParaRPr sz="3000" b="0" i="0" u="none" strike="noStrike" cap="none">
              <a:solidFill>
                <a:schemeClr val="dk1"/>
              </a:solidFill>
              <a:latin typeface="Trebuchet MS"/>
              <a:ea typeface="Trebuchet MS"/>
              <a:cs typeface="Trebuchet MS"/>
              <a:sym typeface="Trebuchet MS"/>
            </a:endParaRPr>
          </a:p>
          <a:p>
            <a:pPr marL="514350" marR="0" lvl="0" indent="-514350" algn="l" rtl="0">
              <a:lnSpc>
                <a:spcPct val="100000"/>
              </a:lnSpc>
              <a:spcBef>
                <a:spcPts val="0"/>
              </a:spcBef>
              <a:spcAft>
                <a:spcPts val="0"/>
              </a:spcAft>
              <a:buClr>
                <a:srgbClr val="A3A3A3"/>
              </a:buClr>
              <a:buSzPts val="3000"/>
              <a:buFont typeface="Arial"/>
              <a:buChar char="•"/>
            </a:pPr>
            <a:r>
              <a:rPr lang="en" sz="3000" b="0" i="0" u="none" strike="noStrike" cap="none">
                <a:solidFill>
                  <a:schemeClr val="dk1"/>
                </a:solidFill>
                <a:latin typeface="Trebuchet MS"/>
                <a:ea typeface="Trebuchet MS"/>
                <a:cs typeface="Trebuchet MS"/>
                <a:sym typeface="Trebuchet MS"/>
              </a:rPr>
              <a:t>Possibly better anonymity</a:t>
            </a:r>
            <a:endParaRPr/>
          </a:p>
          <a:p>
            <a:pPr marL="514350" marR="0" lvl="0" indent="-323850" algn="l" rtl="0">
              <a:lnSpc>
                <a:spcPct val="100000"/>
              </a:lnSpc>
              <a:spcBef>
                <a:spcPts val="0"/>
              </a:spcBef>
              <a:spcAft>
                <a:spcPts val="0"/>
              </a:spcAft>
              <a:buClr>
                <a:srgbClr val="A3A3A3"/>
              </a:buClr>
              <a:buSzPts val="3000"/>
              <a:buFont typeface="Arial"/>
              <a:buNone/>
            </a:pPr>
            <a:endParaRPr sz="3000" b="0" i="0" u="none" strike="noStrike" cap="none">
              <a:solidFill>
                <a:schemeClr val="dk1"/>
              </a:solidFill>
              <a:latin typeface="Trebuchet MS"/>
              <a:ea typeface="Trebuchet MS"/>
              <a:cs typeface="Trebuchet MS"/>
              <a:sym typeface="Trebuchet MS"/>
            </a:endParaRPr>
          </a:p>
          <a:p>
            <a:pPr marL="514350" marR="0" lvl="0" indent="-514350" algn="l" rtl="0">
              <a:lnSpc>
                <a:spcPct val="100000"/>
              </a:lnSpc>
              <a:spcBef>
                <a:spcPts val="0"/>
              </a:spcBef>
              <a:spcAft>
                <a:spcPts val="0"/>
              </a:spcAft>
              <a:buClr>
                <a:srgbClr val="A3A3A3"/>
              </a:buClr>
              <a:buSzPts val="3000"/>
              <a:buFont typeface="Arial"/>
              <a:buChar char="•"/>
            </a:pPr>
            <a:r>
              <a:rPr lang="en" sz="3000" b="0" i="0" u="none" strike="noStrike" cap="none">
                <a:solidFill>
                  <a:schemeClr val="dk1"/>
                </a:solidFill>
                <a:latin typeface="Trebuchet MS"/>
                <a:ea typeface="Trebuchet MS"/>
                <a:cs typeface="Trebuchet MS"/>
                <a:sym typeface="Trebuchet MS"/>
              </a:rPr>
              <a:t>More philosophically aligned with Bitcoin</a:t>
            </a:r>
            <a:endParaRPr sz="3000" b="0" i="0" u="none" strike="noStrike" cap="none">
              <a:solidFill>
                <a:schemeClr val="dk1"/>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58"/>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a:buNone/>
            </a:pPr>
            <a:r>
              <a:rPr lang="en" sz="3600" b="1" i="0" u="none" strike="noStrike" cap="none">
                <a:solidFill>
                  <a:schemeClr val="dk1"/>
                </a:solidFill>
                <a:latin typeface="Trebuchet MS"/>
                <a:ea typeface="Trebuchet MS"/>
                <a:cs typeface="Trebuchet MS"/>
                <a:sym typeface="Trebuchet MS"/>
              </a:rPr>
              <a:t>Coinjoin</a:t>
            </a:r>
            <a:endParaRPr sz="3600" b="1" i="0" u="none" strike="noStrike" cap="none">
              <a:solidFill>
                <a:schemeClr val="dk1"/>
              </a:solidFill>
              <a:latin typeface="Trebuchet MS"/>
              <a:ea typeface="Trebuchet MS"/>
              <a:cs typeface="Trebuchet MS"/>
              <a:sym typeface="Trebuchet MS"/>
            </a:endParaRPr>
          </a:p>
        </p:txBody>
      </p:sp>
      <p:sp>
        <p:nvSpPr>
          <p:cNvPr id="450" name="Google Shape;450;p58"/>
          <p:cNvSpPr txBox="1">
            <a:spLocks noGrp="1"/>
          </p:cNvSpPr>
          <p:nvPr>
            <p:ph type="body" idx="1"/>
          </p:nvPr>
        </p:nvSpPr>
        <p:spPr>
          <a:xfrm>
            <a:off x="5410200" y="1200150"/>
            <a:ext cx="32766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a:buNone/>
            </a:pPr>
            <a:r>
              <a:rPr lang="en" sz="2400" b="0" i="0" u="none" strike="noStrike" cap="none">
                <a:solidFill>
                  <a:schemeClr val="dk1"/>
                </a:solidFill>
                <a:latin typeface="Trebuchet MS"/>
                <a:ea typeface="Trebuchet MS"/>
                <a:cs typeface="Trebuchet MS"/>
                <a:sym typeface="Trebuchet MS"/>
              </a:rPr>
              <a:t>Each signature is entirely separate</a:t>
            </a:r>
            <a:endParaRPr/>
          </a:p>
          <a:p>
            <a:pPr marL="0" marR="0" lvl="0" indent="0" algn="l" rtl="0">
              <a:lnSpc>
                <a:spcPct val="100000"/>
              </a:lnSpc>
              <a:spcBef>
                <a:spcPts val="0"/>
              </a:spcBef>
              <a:spcAft>
                <a:spcPts val="0"/>
              </a:spcAft>
              <a:buClr>
                <a:schemeClr val="dk1"/>
              </a:buClr>
              <a:buFont typeface="Trebuchet MS"/>
              <a:buNone/>
            </a:pPr>
            <a:endParaRPr sz="24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2400" b="0" i="0" u="none" strike="noStrike" cap="none">
                <a:solidFill>
                  <a:schemeClr val="dk1"/>
                </a:solidFill>
                <a:latin typeface="Trebuchet MS"/>
                <a:ea typeface="Trebuchet MS"/>
                <a:cs typeface="Trebuchet MS"/>
                <a:sym typeface="Trebuchet MS"/>
              </a:rPr>
              <a:t>This is 1 mixing round </a:t>
            </a:r>
            <a:endParaRPr/>
          </a:p>
          <a:p>
            <a:pPr marL="0" marR="0" lvl="0" indent="0" algn="l" rtl="0">
              <a:lnSpc>
                <a:spcPct val="100000"/>
              </a:lnSpc>
              <a:spcBef>
                <a:spcPts val="0"/>
              </a:spcBef>
              <a:spcAft>
                <a:spcPts val="0"/>
              </a:spcAft>
              <a:buClr>
                <a:schemeClr val="dk1"/>
              </a:buClr>
              <a:buFont typeface="Trebuchet MS"/>
              <a:buNone/>
            </a:pPr>
            <a:endParaRPr sz="24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2400" b="0" i="0" u="none" strike="noStrike" cap="none">
                <a:solidFill>
                  <a:schemeClr val="dk1"/>
                </a:solidFill>
                <a:latin typeface="Trebuchet MS"/>
                <a:ea typeface="Trebuchet MS"/>
                <a:cs typeface="Trebuchet MS"/>
                <a:sym typeface="Trebuchet MS"/>
              </a:rPr>
              <a:t>Mixing principles from before apply on top of basic protocol</a:t>
            </a:r>
            <a:endParaRPr sz="2400" b="0" i="0" u="none" strike="noStrike" cap="none">
              <a:solidFill>
                <a:schemeClr val="dk1"/>
              </a:solidFill>
              <a:latin typeface="Trebuchet MS"/>
              <a:ea typeface="Trebuchet MS"/>
              <a:cs typeface="Trebuchet MS"/>
              <a:sym typeface="Trebuchet MS"/>
            </a:endParaRPr>
          </a:p>
        </p:txBody>
      </p:sp>
      <p:sp>
        <p:nvSpPr>
          <p:cNvPr id="451" name="Google Shape;451;p58"/>
          <p:cNvSpPr/>
          <p:nvPr/>
        </p:nvSpPr>
        <p:spPr>
          <a:xfrm>
            <a:off x="1328078" y="1733550"/>
            <a:ext cx="76200" cy="76200"/>
          </a:xfrm>
          <a:prstGeom prst="ellipse">
            <a:avLst/>
          </a:prstGeom>
          <a:solidFill>
            <a:schemeClr val="accent1"/>
          </a:solidFill>
          <a:ln w="25400" cap="flat" cmpd="sng">
            <a:solidFill>
              <a:srgbClr val="2A5E8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pic>
        <p:nvPicPr>
          <p:cNvPr id="452" name="Google Shape;452;p58" descr="User 1 by cyberscooty - "/>
          <p:cNvPicPr preferRelativeResize="0"/>
          <p:nvPr/>
        </p:nvPicPr>
        <p:blipFill rotWithShape="1">
          <a:blip r:embed="rId3">
            <a:alphaModFix/>
          </a:blip>
          <a:srcRect/>
          <a:stretch/>
        </p:blipFill>
        <p:spPr>
          <a:xfrm>
            <a:off x="533400" y="1416116"/>
            <a:ext cx="572410" cy="711068"/>
          </a:xfrm>
          <a:prstGeom prst="rect">
            <a:avLst/>
          </a:prstGeom>
          <a:noFill/>
          <a:ln>
            <a:noFill/>
          </a:ln>
        </p:spPr>
      </p:pic>
      <p:pic>
        <p:nvPicPr>
          <p:cNvPr id="453" name="Google Shape;453;p58" descr="User 2 by cyberscooty - "/>
          <p:cNvPicPr preferRelativeResize="0"/>
          <p:nvPr/>
        </p:nvPicPr>
        <p:blipFill rotWithShape="1">
          <a:blip r:embed="rId4">
            <a:alphaModFix/>
          </a:blip>
          <a:srcRect/>
          <a:stretch/>
        </p:blipFill>
        <p:spPr>
          <a:xfrm>
            <a:off x="533542" y="3283016"/>
            <a:ext cx="572410" cy="711068"/>
          </a:xfrm>
          <a:prstGeom prst="rect">
            <a:avLst/>
          </a:prstGeom>
          <a:noFill/>
          <a:ln>
            <a:noFill/>
          </a:ln>
        </p:spPr>
      </p:pic>
      <p:pic>
        <p:nvPicPr>
          <p:cNvPr id="454" name="Google Shape;454;p58" descr="User 3 by cyberscooty - User #3 - special remix for a demand"/>
          <p:cNvPicPr preferRelativeResize="0"/>
          <p:nvPr/>
        </p:nvPicPr>
        <p:blipFill rotWithShape="1">
          <a:blip r:embed="rId5">
            <a:alphaModFix/>
          </a:blip>
          <a:srcRect/>
          <a:stretch/>
        </p:blipFill>
        <p:spPr>
          <a:xfrm>
            <a:off x="533400" y="2374551"/>
            <a:ext cx="562140" cy="698311"/>
          </a:xfrm>
          <a:prstGeom prst="rect">
            <a:avLst/>
          </a:prstGeom>
          <a:noFill/>
          <a:ln>
            <a:noFill/>
          </a:ln>
        </p:spPr>
      </p:pic>
      <p:cxnSp>
        <p:nvCxnSpPr>
          <p:cNvPr id="455" name="Google Shape;455;p58"/>
          <p:cNvCxnSpPr>
            <a:stCxn id="451" idx="6"/>
          </p:cNvCxnSpPr>
          <p:nvPr/>
        </p:nvCxnSpPr>
        <p:spPr>
          <a:xfrm>
            <a:off x="1404278" y="1771650"/>
            <a:ext cx="772500" cy="0"/>
          </a:xfrm>
          <a:prstGeom prst="straightConnector1">
            <a:avLst/>
          </a:prstGeom>
          <a:noFill/>
          <a:ln w="19050" cap="flat" cmpd="sng">
            <a:solidFill>
              <a:srgbClr val="A3A3A3"/>
            </a:solidFill>
            <a:prstDash val="solid"/>
            <a:round/>
            <a:headEnd type="none" w="sm" len="sm"/>
            <a:tailEnd type="none" w="sm" len="sm"/>
          </a:ln>
        </p:spPr>
      </p:cxnSp>
      <p:sp>
        <p:nvSpPr>
          <p:cNvPr id="456" name="Google Shape;456;p58"/>
          <p:cNvSpPr/>
          <p:nvPr/>
        </p:nvSpPr>
        <p:spPr>
          <a:xfrm>
            <a:off x="1328964" y="2685607"/>
            <a:ext cx="76200" cy="76200"/>
          </a:xfrm>
          <a:prstGeom prst="ellipse">
            <a:avLst/>
          </a:prstGeom>
          <a:solidFill>
            <a:srgbClr val="FF0000"/>
          </a:solidFill>
          <a:ln w="25400" cap="flat" cmpd="sng">
            <a:solidFill>
              <a:srgbClr val="99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cxnSp>
        <p:nvCxnSpPr>
          <p:cNvPr id="457" name="Google Shape;457;p58"/>
          <p:cNvCxnSpPr>
            <a:stCxn id="456" idx="6"/>
          </p:cNvCxnSpPr>
          <p:nvPr/>
        </p:nvCxnSpPr>
        <p:spPr>
          <a:xfrm>
            <a:off x="1405164" y="2723707"/>
            <a:ext cx="772500" cy="0"/>
          </a:xfrm>
          <a:prstGeom prst="straightConnector1">
            <a:avLst/>
          </a:prstGeom>
          <a:noFill/>
          <a:ln w="19050" cap="flat" cmpd="sng">
            <a:solidFill>
              <a:srgbClr val="A3A3A3"/>
            </a:solidFill>
            <a:prstDash val="solid"/>
            <a:round/>
            <a:headEnd type="none" w="sm" len="sm"/>
            <a:tailEnd type="none" w="sm" len="sm"/>
          </a:ln>
        </p:spPr>
      </p:cxnSp>
      <p:sp>
        <p:nvSpPr>
          <p:cNvPr id="458" name="Google Shape;458;p58"/>
          <p:cNvSpPr/>
          <p:nvPr/>
        </p:nvSpPr>
        <p:spPr>
          <a:xfrm>
            <a:off x="1328964" y="3600450"/>
            <a:ext cx="76200" cy="76200"/>
          </a:xfrm>
          <a:prstGeom prst="ellipse">
            <a:avLst/>
          </a:prstGeom>
          <a:solidFill>
            <a:srgbClr val="00B050"/>
          </a:solidFill>
          <a:ln w="25400" cap="flat" cmpd="sng">
            <a:solidFill>
              <a:srgbClr val="00743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cxnSp>
        <p:nvCxnSpPr>
          <p:cNvPr id="459" name="Google Shape;459;p58"/>
          <p:cNvCxnSpPr>
            <a:stCxn id="458" idx="6"/>
          </p:cNvCxnSpPr>
          <p:nvPr/>
        </p:nvCxnSpPr>
        <p:spPr>
          <a:xfrm>
            <a:off x="1405164" y="3638550"/>
            <a:ext cx="771600" cy="0"/>
          </a:xfrm>
          <a:prstGeom prst="straightConnector1">
            <a:avLst/>
          </a:prstGeom>
          <a:noFill/>
          <a:ln w="19050" cap="flat" cmpd="sng">
            <a:solidFill>
              <a:srgbClr val="A3A3A3"/>
            </a:solidFill>
            <a:prstDash val="solid"/>
            <a:round/>
            <a:headEnd type="none" w="sm" len="sm"/>
            <a:tailEnd type="none" w="sm" len="sm"/>
          </a:ln>
        </p:spPr>
      </p:cxnSp>
      <p:sp>
        <p:nvSpPr>
          <p:cNvPr id="460" name="Google Shape;460;p58"/>
          <p:cNvSpPr/>
          <p:nvPr/>
        </p:nvSpPr>
        <p:spPr>
          <a:xfrm>
            <a:off x="1905000" y="1276350"/>
            <a:ext cx="1828800" cy="2895600"/>
          </a:xfrm>
          <a:prstGeom prst="rect">
            <a:avLst/>
          </a:prstGeom>
          <a:noFill/>
          <a:ln w="25400" cap="flat" cmpd="sng">
            <a:solidFill>
              <a:srgbClr val="A3A3A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461" name="Google Shape;461;p58"/>
          <p:cNvSpPr/>
          <p:nvPr/>
        </p:nvSpPr>
        <p:spPr>
          <a:xfrm>
            <a:off x="4211383" y="2687382"/>
            <a:ext cx="76200" cy="76200"/>
          </a:xfrm>
          <a:prstGeom prst="ellipse">
            <a:avLst/>
          </a:prstGeom>
          <a:solidFill>
            <a:schemeClr val="accent1"/>
          </a:solidFill>
          <a:ln w="25400" cap="flat" cmpd="sng">
            <a:solidFill>
              <a:srgbClr val="2A5E8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pic>
        <p:nvPicPr>
          <p:cNvPr id="462" name="Google Shape;462;p58" descr="User 1 by cyberscooty - "/>
          <p:cNvPicPr preferRelativeResize="0"/>
          <p:nvPr/>
        </p:nvPicPr>
        <p:blipFill rotWithShape="1">
          <a:blip r:embed="rId3">
            <a:alphaModFix/>
          </a:blip>
          <a:srcRect/>
          <a:stretch/>
        </p:blipFill>
        <p:spPr>
          <a:xfrm>
            <a:off x="4452385" y="2369948"/>
            <a:ext cx="572410" cy="711068"/>
          </a:xfrm>
          <a:prstGeom prst="rect">
            <a:avLst/>
          </a:prstGeom>
          <a:noFill/>
          <a:ln>
            <a:noFill/>
          </a:ln>
        </p:spPr>
      </p:pic>
      <p:pic>
        <p:nvPicPr>
          <p:cNvPr id="463" name="Google Shape;463;p58" descr="User 2 by cyberscooty - "/>
          <p:cNvPicPr preferRelativeResize="0"/>
          <p:nvPr/>
        </p:nvPicPr>
        <p:blipFill rotWithShape="1">
          <a:blip r:embed="rId4">
            <a:alphaModFix/>
          </a:blip>
          <a:srcRect/>
          <a:stretch/>
        </p:blipFill>
        <p:spPr>
          <a:xfrm>
            <a:off x="4452527" y="1416348"/>
            <a:ext cx="572410" cy="711068"/>
          </a:xfrm>
          <a:prstGeom prst="rect">
            <a:avLst/>
          </a:prstGeom>
          <a:noFill/>
          <a:ln>
            <a:noFill/>
          </a:ln>
        </p:spPr>
      </p:pic>
      <p:pic>
        <p:nvPicPr>
          <p:cNvPr id="464" name="Google Shape;464;p58" descr="User 3 by cyberscooty - User #3 - special remix for a demand"/>
          <p:cNvPicPr preferRelativeResize="0"/>
          <p:nvPr/>
        </p:nvPicPr>
        <p:blipFill rotWithShape="1">
          <a:blip r:embed="rId5">
            <a:alphaModFix/>
          </a:blip>
          <a:srcRect/>
          <a:stretch/>
        </p:blipFill>
        <p:spPr>
          <a:xfrm>
            <a:off x="4452385" y="3285851"/>
            <a:ext cx="562140" cy="698311"/>
          </a:xfrm>
          <a:prstGeom prst="rect">
            <a:avLst/>
          </a:prstGeom>
          <a:noFill/>
          <a:ln>
            <a:noFill/>
          </a:ln>
        </p:spPr>
      </p:pic>
      <p:sp>
        <p:nvSpPr>
          <p:cNvPr id="465" name="Google Shape;465;p58"/>
          <p:cNvSpPr/>
          <p:nvPr/>
        </p:nvSpPr>
        <p:spPr>
          <a:xfrm>
            <a:off x="4212269" y="3596907"/>
            <a:ext cx="76200" cy="76200"/>
          </a:xfrm>
          <a:prstGeom prst="ellipse">
            <a:avLst/>
          </a:prstGeom>
          <a:solidFill>
            <a:srgbClr val="FF0000"/>
          </a:solidFill>
          <a:ln w="25400" cap="flat" cmpd="sng">
            <a:solidFill>
              <a:srgbClr val="99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466" name="Google Shape;466;p58"/>
          <p:cNvSpPr/>
          <p:nvPr/>
        </p:nvSpPr>
        <p:spPr>
          <a:xfrm>
            <a:off x="4212269" y="1733550"/>
            <a:ext cx="76200" cy="76200"/>
          </a:xfrm>
          <a:prstGeom prst="ellipse">
            <a:avLst/>
          </a:prstGeom>
          <a:solidFill>
            <a:srgbClr val="00B050"/>
          </a:solidFill>
          <a:ln w="25400" cap="flat" cmpd="sng">
            <a:solidFill>
              <a:srgbClr val="00743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cxnSp>
        <p:nvCxnSpPr>
          <p:cNvPr id="467" name="Google Shape;467;p58"/>
          <p:cNvCxnSpPr/>
          <p:nvPr/>
        </p:nvCxnSpPr>
        <p:spPr>
          <a:xfrm>
            <a:off x="3429886" y="2728582"/>
            <a:ext cx="771747" cy="0"/>
          </a:xfrm>
          <a:prstGeom prst="straightConnector1">
            <a:avLst/>
          </a:prstGeom>
          <a:noFill/>
          <a:ln w="19050" cap="flat" cmpd="sng">
            <a:solidFill>
              <a:srgbClr val="A3A3A3"/>
            </a:solidFill>
            <a:prstDash val="solid"/>
            <a:round/>
            <a:headEnd type="none" w="sm" len="sm"/>
            <a:tailEnd type="none" w="sm" len="sm"/>
          </a:ln>
        </p:spPr>
      </p:cxnSp>
      <p:cxnSp>
        <p:nvCxnSpPr>
          <p:cNvPr id="468" name="Google Shape;468;p58"/>
          <p:cNvCxnSpPr/>
          <p:nvPr/>
        </p:nvCxnSpPr>
        <p:spPr>
          <a:xfrm>
            <a:off x="3429000" y="3635006"/>
            <a:ext cx="773519" cy="3101"/>
          </a:xfrm>
          <a:prstGeom prst="straightConnector1">
            <a:avLst/>
          </a:prstGeom>
          <a:noFill/>
          <a:ln w="19050" cap="flat" cmpd="sng">
            <a:solidFill>
              <a:srgbClr val="A3A3A3"/>
            </a:solidFill>
            <a:prstDash val="solid"/>
            <a:round/>
            <a:headEnd type="none" w="sm" len="sm"/>
            <a:tailEnd type="none" w="sm" len="sm"/>
          </a:ln>
        </p:spPr>
      </p:cxnSp>
      <p:cxnSp>
        <p:nvCxnSpPr>
          <p:cNvPr id="469" name="Google Shape;469;p58"/>
          <p:cNvCxnSpPr/>
          <p:nvPr/>
        </p:nvCxnSpPr>
        <p:spPr>
          <a:xfrm>
            <a:off x="3429000" y="1776751"/>
            <a:ext cx="773519" cy="0"/>
          </a:xfrm>
          <a:prstGeom prst="straightConnector1">
            <a:avLst/>
          </a:prstGeom>
          <a:noFill/>
          <a:ln w="19050" cap="flat" cmpd="sng">
            <a:solidFill>
              <a:srgbClr val="A3A3A3"/>
            </a:solidFill>
            <a:prstDash val="solid"/>
            <a:round/>
            <a:headEnd type="none" w="sm" len="sm"/>
            <a:tailEnd type="none" w="sm" len="sm"/>
          </a:ln>
        </p:spPr>
      </p:cxnSp>
      <p:sp>
        <p:nvSpPr>
          <p:cNvPr id="470" name="Google Shape;470;p58"/>
          <p:cNvSpPr txBox="1"/>
          <p:nvPr/>
        </p:nvSpPr>
        <p:spPr>
          <a:xfrm>
            <a:off x="2133600" y="2419350"/>
            <a:ext cx="1350050" cy="64633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Font typeface="Trebuchet MS"/>
              <a:buNone/>
            </a:pPr>
            <a:r>
              <a:rPr lang="en" sz="1800" b="0" i="0" u="none" strike="noStrike" cap="none">
                <a:solidFill>
                  <a:srgbClr val="000000"/>
                </a:solidFill>
                <a:latin typeface="Trebuchet MS"/>
                <a:ea typeface="Trebuchet MS"/>
                <a:cs typeface="Trebuchet MS"/>
                <a:sym typeface="Trebuchet MS"/>
              </a:rPr>
              <a:t>Single</a:t>
            </a:r>
            <a:endParaRPr/>
          </a:p>
          <a:p>
            <a:pPr marL="0" marR="0" lvl="0" indent="0" algn="ctr" rtl="0">
              <a:lnSpc>
                <a:spcPct val="100000"/>
              </a:lnSpc>
              <a:spcBef>
                <a:spcPts val="0"/>
              </a:spcBef>
              <a:spcAft>
                <a:spcPts val="0"/>
              </a:spcAft>
              <a:buClr>
                <a:srgbClr val="000000"/>
              </a:buClr>
              <a:buFont typeface="Trebuchet MS"/>
              <a:buNone/>
            </a:pPr>
            <a:r>
              <a:rPr lang="en" sz="1800" b="0" i="0" u="none" strike="noStrike" cap="none">
                <a:solidFill>
                  <a:srgbClr val="000000"/>
                </a:solidFill>
                <a:latin typeface="Trebuchet MS"/>
                <a:ea typeface="Trebuchet MS"/>
                <a:cs typeface="Trebuchet MS"/>
                <a:sym typeface="Trebuchet MS"/>
              </a:rPr>
              <a:t>transaction</a:t>
            </a:r>
            <a:endParaRPr sz="1800" b="0" i="0" u="none" strike="noStrike" cap="none">
              <a:solidFill>
                <a:srgbClr val="000000"/>
              </a:solidFill>
              <a:latin typeface="Trebuchet MS"/>
              <a:ea typeface="Trebuchet MS"/>
              <a:cs typeface="Trebuchet MS"/>
              <a:sym typeface="Trebuchet MS"/>
            </a:endParaRPr>
          </a:p>
        </p:txBody>
      </p:sp>
      <p:sp>
        <p:nvSpPr>
          <p:cNvPr id="471" name="Google Shape;471;p58"/>
          <p:cNvSpPr/>
          <p:nvPr/>
        </p:nvSpPr>
        <p:spPr>
          <a:xfrm>
            <a:off x="457200" y="4400550"/>
            <a:ext cx="714330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Font typeface="Trebuchet MS"/>
              <a:buNone/>
            </a:pPr>
            <a:r>
              <a:rPr lang="en" sz="2400" b="0" i="0" u="none" strike="noStrike" cap="none">
                <a:solidFill>
                  <a:srgbClr val="000000"/>
                </a:solidFill>
                <a:latin typeface="Trebuchet MS"/>
                <a:ea typeface="Trebuchet MS"/>
                <a:cs typeface="Trebuchet MS"/>
                <a:sym typeface="Trebuchet MS"/>
              </a:rPr>
              <a:t>Proposed by Greg Maxwell, Bitcoin core developer</a:t>
            </a:r>
            <a:endParaRPr sz="2400" b="0" i="0" u="none" strike="noStrike" cap="none">
              <a:solidFill>
                <a:srgbClr val="000000"/>
              </a:solidFill>
              <a:latin typeface="Trebuchet MS"/>
              <a:ea typeface="Trebuchet MS"/>
              <a:cs typeface="Trebuchet MS"/>
              <a:sym typeface="Trebuchet M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1"/>
                                        </p:tgtEl>
                                        <p:attrNameLst>
                                          <p:attrName>style.visibility</p:attrName>
                                        </p:attrNameLst>
                                      </p:cBhvr>
                                      <p:to>
                                        <p:strVal val="visible"/>
                                      </p:to>
                                    </p:set>
                                    <p:animEffect transition="in" filter="fade">
                                      <p:cBhvr>
                                        <p:cTn id="7" dur="500"/>
                                        <p:tgtEl>
                                          <p:spTgt spid="461"/>
                                        </p:tgtEl>
                                      </p:cBhvr>
                                    </p:animEffect>
                                  </p:childTnLst>
                                </p:cTn>
                              </p:par>
                              <p:par>
                                <p:cTn id="8" presetID="10" presetClass="entr" presetSubtype="0" fill="hold" nodeType="withEffect">
                                  <p:stCondLst>
                                    <p:cond delay="0"/>
                                  </p:stCondLst>
                                  <p:childTnLst>
                                    <p:set>
                                      <p:cBhvr>
                                        <p:cTn id="9" dur="1" fill="hold">
                                          <p:stCondLst>
                                            <p:cond delay="0"/>
                                          </p:stCondLst>
                                        </p:cTn>
                                        <p:tgtEl>
                                          <p:spTgt spid="462"/>
                                        </p:tgtEl>
                                        <p:attrNameLst>
                                          <p:attrName>style.visibility</p:attrName>
                                        </p:attrNameLst>
                                      </p:cBhvr>
                                      <p:to>
                                        <p:strVal val="visible"/>
                                      </p:to>
                                    </p:set>
                                    <p:animEffect transition="in" filter="fade">
                                      <p:cBhvr>
                                        <p:cTn id="10" dur="500"/>
                                        <p:tgtEl>
                                          <p:spTgt spid="462"/>
                                        </p:tgtEl>
                                      </p:cBhvr>
                                    </p:animEffect>
                                  </p:childTnLst>
                                </p:cTn>
                              </p:par>
                              <p:par>
                                <p:cTn id="11" presetID="10" presetClass="entr" presetSubtype="0" fill="hold" nodeType="withEffect">
                                  <p:stCondLst>
                                    <p:cond delay="0"/>
                                  </p:stCondLst>
                                  <p:childTnLst>
                                    <p:set>
                                      <p:cBhvr>
                                        <p:cTn id="12" dur="1" fill="hold">
                                          <p:stCondLst>
                                            <p:cond delay="0"/>
                                          </p:stCondLst>
                                        </p:cTn>
                                        <p:tgtEl>
                                          <p:spTgt spid="463"/>
                                        </p:tgtEl>
                                        <p:attrNameLst>
                                          <p:attrName>style.visibility</p:attrName>
                                        </p:attrNameLst>
                                      </p:cBhvr>
                                      <p:to>
                                        <p:strVal val="visible"/>
                                      </p:to>
                                    </p:set>
                                    <p:animEffect transition="in" filter="fade">
                                      <p:cBhvr>
                                        <p:cTn id="13" dur="500"/>
                                        <p:tgtEl>
                                          <p:spTgt spid="463"/>
                                        </p:tgtEl>
                                      </p:cBhvr>
                                    </p:animEffect>
                                  </p:childTnLst>
                                </p:cTn>
                              </p:par>
                              <p:par>
                                <p:cTn id="14" presetID="10" presetClass="entr" presetSubtype="0" fill="hold" nodeType="withEffect">
                                  <p:stCondLst>
                                    <p:cond delay="0"/>
                                  </p:stCondLst>
                                  <p:childTnLst>
                                    <p:set>
                                      <p:cBhvr>
                                        <p:cTn id="15" dur="1" fill="hold">
                                          <p:stCondLst>
                                            <p:cond delay="0"/>
                                          </p:stCondLst>
                                        </p:cTn>
                                        <p:tgtEl>
                                          <p:spTgt spid="464"/>
                                        </p:tgtEl>
                                        <p:attrNameLst>
                                          <p:attrName>style.visibility</p:attrName>
                                        </p:attrNameLst>
                                      </p:cBhvr>
                                      <p:to>
                                        <p:strVal val="visible"/>
                                      </p:to>
                                    </p:set>
                                    <p:animEffect transition="in" filter="fade">
                                      <p:cBhvr>
                                        <p:cTn id="16" dur="500"/>
                                        <p:tgtEl>
                                          <p:spTgt spid="464"/>
                                        </p:tgtEl>
                                      </p:cBhvr>
                                    </p:animEffect>
                                  </p:childTnLst>
                                </p:cTn>
                              </p:par>
                              <p:par>
                                <p:cTn id="17" presetID="10" presetClass="entr" presetSubtype="0" fill="hold" nodeType="withEffect">
                                  <p:stCondLst>
                                    <p:cond delay="0"/>
                                  </p:stCondLst>
                                  <p:childTnLst>
                                    <p:set>
                                      <p:cBhvr>
                                        <p:cTn id="18" dur="1" fill="hold">
                                          <p:stCondLst>
                                            <p:cond delay="0"/>
                                          </p:stCondLst>
                                        </p:cTn>
                                        <p:tgtEl>
                                          <p:spTgt spid="465"/>
                                        </p:tgtEl>
                                        <p:attrNameLst>
                                          <p:attrName>style.visibility</p:attrName>
                                        </p:attrNameLst>
                                      </p:cBhvr>
                                      <p:to>
                                        <p:strVal val="visible"/>
                                      </p:to>
                                    </p:set>
                                    <p:animEffect transition="in" filter="fade">
                                      <p:cBhvr>
                                        <p:cTn id="19" dur="500"/>
                                        <p:tgtEl>
                                          <p:spTgt spid="465"/>
                                        </p:tgtEl>
                                      </p:cBhvr>
                                    </p:animEffect>
                                  </p:childTnLst>
                                </p:cTn>
                              </p:par>
                              <p:par>
                                <p:cTn id="20" presetID="10" presetClass="entr" presetSubtype="0" fill="hold" nodeType="withEffect">
                                  <p:stCondLst>
                                    <p:cond delay="0"/>
                                  </p:stCondLst>
                                  <p:childTnLst>
                                    <p:set>
                                      <p:cBhvr>
                                        <p:cTn id="21" dur="1" fill="hold">
                                          <p:stCondLst>
                                            <p:cond delay="0"/>
                                          </p:stCondLst>
                                        </p:cTn>
                                        <p:tgtEl>
                                          <p:spTgt spid="466"/>
                                        </p:tgtEl>
                                        <p:attrNameLst>
                                          <p:attrName>style.visibility</p:attrName>
                                        </p:attrNameLst>
                                      </p:cBhvr>
                                      <p:to>
                                        <p:strVal val="visible"/>
                                      </p:to>
                                    </p:set>
                                    <p:animEffect transition="in" filter="fade">
                                      <p:cBhvr>
                                        <p:cTn id="22" dur="500"/>
                                        <p:tgtEl>
                                          <p:spTgt spid="466"/>
                                        </p:tgtEl>
                                      </p:cBhvr>
                                    </p:animEffect>
                                  </p:childTnLst>
                                </p:cTn>
                              </p:par>
                              <p:par>
                                <p:cTn id="23" presetID="10" presetClass="entr" presetSubtype="0" fill="hold" nodeType="withEffect">
                                  <p:stCondLst>
                                    <p:cond delay="0"/>
                                  </p:stCondLst>
                                  <p:childTnLst>
                                    <p:set>
                                      <p:cBhvr>
                                        <p:cTn id="24" dur="1" fill="hold">
                                          <p:stCondLst>
                                            <p:cond delay="0"/>
                                          </p:stCondLst>
                                        </p:cTn>
                                        <p:tgtEl>
                                          <p:spTgt spid="467"/>
                                        </p:tgtEl>
                                        <p:attrNameLst>
                                          <p:attrName>style.visibility</p:attrName>
                                        </p:attrNameLst>
                                      </p:cBhvr>
                                      <p:to>
                                        <p:strVal val="visible"/>
                                      </p:to>
                                    </p:set>
                                    <p:animEffect transition="in" filter="fade">
                                      <p:cBhvr>
                                        <p:cTn id="25" dur="500"/>
                                        <p:tgtEl>
                                          <p:spTgt spid="467"/>
                                        </p:tgtEl>
                                      </p:cBhvr>
                                    </p:animEffect>
                                  </p:childTnLst>
                                </p:cTn>
                              </p:par>
                              <p:par>
                                <p:cTn id="26" presetID="10" presetClass="entr" presetSubtype="0" fill="hold" nodeType="withEffect">
                                  <p:stCondLst>
                                    <p:cond delay="0"/>
                                  </p:stCondLst>
                                  <p:childTnLst>
                                    <p:set>
                                      <p:cBhvr>
                                        <p:cTn id="27" dur="1" fill="hold">
                                          <p:stCondLst>
                                            <p:cond delay="0"/>
                                          </p:stCondLst>
                                        </p:cTn>
                                        <p:tgtEl>
                                          <p:spTgt spid="468"/>
                                        </p:tgtEl>
                                        <p:attrNameLst>
                                          <p:attrName>style.visibility</p:attrName>
                                        </p:attrNameLst>
                                      </p:cBhvr>
                                      <p:to>
                                        <p:strVal val="visible"/>
                                      </p:to>
                                    </p:set>
                                    <p:animEffect transition="in" filter="fade">
                                      <p:cBhvr>
                                        <p:cTn id="28" dur="500"/>
                                        <p:tgtEl>
                                          <p:spTgt spid="468"/>
                                        </p:tgtEl>
                                      </p:cBhvr>
                                    </p:animEffect>
                                  </p:childTnLst>
                                </p:cTn>
                              </p:par>
                              <p:par>
                                <p:cTn id="29" presetID="10" presetClass="entr" presetSubtype="0" fill="hold" nodeType="withEffect">
                                  <p:stCondLst>
                                    <p:cond delay="0"/>
                                  </p:stCondLst>
                                  <p:childTnLst>
                                    <p:set>
                                      <p:cBhvr>
                                        <p:cTn id="30" dur="1" fill="hold">
                                          <p:stCondLst>
                                            <p:cond delay="0"/>
                                          </p:stCondLst>
                                        </p:cTn>
                                        <p:tgtEl>
                                          <p:spTgt spid="469"/>
                                        </p:tgtEl>
                                        <p:attrNameLst>
                                          <p:attrName>style.visibility</p:attrName>
                                        </p:attrNameLst>
                                      </p:cBhvr>
                                      <p:to>
                                        <p:strVal val="visible"/>
                                      </p:to>
                                    </p:set>
                                    <p:animEffect transition="in" filter="fade">
                                      <p:cBhvr>
                                        <p:cTn id="31" dur="500"/>
                                        <p:tgtEl>
                                          <p:spTgt spid="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59"/>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a:buNone/>
            </a:pPr>
            <a:r>
              <a:rPr lang="en" sz="3600" b="1" i="0" u="none" strike="noStrike" cap="none">
                <a:solidFill>
                  <a:schemeClr val="dk1"/>
                </a:solidFill>
                <a:latin typeface="Trebuchet MS"/>
                <a:ea typeface="Trebuchet MS"/>
                <a:cs typeface="Trebuchet MS"/>
                <a:sym typeface="Trebuchet MS"/>
              </a:rPr>
              <a:t>Coinjoin algorithm</a:t>
            </a:r>
            <a:endParaRPr sz="3600" b="1" i="0" u="none" strike="noStrike" cap="none">
              <a:solidFill>
                <a:schemeClr val="dk1"/>
              </a:solidFill>
              <a:latin typeface="Trebuchet MS"/>
              <a:ea typeface="Trebuchet MS"/>
              <a:cs typeface="Trebuchet MS"/>
              <a:sym typeface="Trebuchet MS"/>
            </a:endParaRPr>
          </a:p>
        </p:txBody>
      </p:sp>
      <p:sp>
        <p:nvSpPr>
          <p:cNvPr id="477" name="Google Shape;477;p59"/>
          <p:cNvSpPr txBox="1">
            <a:spLocks noGrp="1"/>
          </p:cNvSpPr>
          <p:nvPr>
            <p:ph type="body" idx="1"/>
          </p:nvPr>
        </p:nvSpPr>
        <p:spPr>
          <a:xfrm>
            <a:off x="457200" y="1200150"/>
            <a:ext cx="5334000" cy="3725680"/>
          </a:xfrm>
          <a:prstGeom prst="rect">
            <a:avLst/>
          </a:prstGeom>
          <a:noFill/>
          <a:ln>
            <a:noFill/>
          </a:ln>
        </p:spPr>
        <p:txBody>
          <a:bodyPr spcFirstLastPara="1" wrap="square" lIns="91425" tIns="91425" rIns="91425" bIns="91425" anchor="t" anchorCtr="0">
            <a:noAutofit/>
          </a:bodyPr>
          <a:lstStyle/>
          <a:p>
            <a:pPr marL="514350" marR="0" lvl="0" indent="-514350" algn="l" rtl="0">
              <a:lnSpc>
                <a:spcPct val="100000"/>
              </a:lnSpc>
              <a:spcBef>
                <a:spcPts val="0"/>
              </a:spcBef>
              <a:spcAft>
                <a:spcPts val="0"/>
              </a:spcAft>
              <a:buClr>
                <a:schemeClr val="dk1"/>
              </a:buClr>
              <a:buSzPts val="2400"/>
              <a:buFont typeface="Arial"/>
              <a:buAutoNum type="arabicPeriod"/>
            </a:pPr>
            <a:r>
              <a:rPr lang="en" sz="2400" b="0" i="0" u="none" strike="noStrike" cap="none">
                <a:solidFill>
                  <a:schemeClr val="dk1"/>
                </a:solidFill>
                <a:latin typeface="Trebuchet MS"/>
                <a:ea typeface="Trebuchet MS"/>
                <a:cs typeface="Trebuchet MS"/>
                <a:sym typeface="Trebuchet MS"/>
              </a:rPr>
              <a:t>Find peers who want to mix</a:t>
            </a:r>
            <a:endParaRPr/>
          </a:p>
          <a:p>
            <a:pPr marL="514350" marR="0" lvl="0" indent="-514350" algn="l" rtl="0">
              <a:lnSpc>
                <a:spcPct val="100000"/>
              </a:lnSpc>
              <a:spcBef>
                <a:spcPts val="0"/>
              </a:spcBef>
              <a:spcAft>
                <a:spcPts val="0"/>
              </a:spcAft>
              <a:buClr>
                <a:schemeClr val="dk1"/>
              </a:buClr>
              <a:buSzPts val="2400"/>
              <a:buFont typeface="Arial"/>
              <a:buAutoNum type="arabicPeriod"/>
            </a:pPr>
            <a:r>
              <a:rPr lang="en" sz="2400" b="0" i="0" u="none" strike="noStrike" cap="none">
                <a:solidFill>
                  <a:schemeClr val="dk1"/>
                </a:solidFill>
                <a:latin typeface="Trebuchet MS"/>
                <a:ea typeface="Trebuchet MS"/>
                <a:cs typeface="Trebuchet MS"/>
                <a:sym typeface="Trebuchet MS"/>
              </a:rPr>
              <a:t>Exchange input/output addresses</a:t>
            </a:r>
            <a:endParaRPr/>
          </a:p>
          <a:p>
            <a:pPr marL="514350" marR="0" lvl="0" indent="-514350" algn="l" rtl="0">
              <a:lnSpc>
                <a:spcPct val="100000"/>
              </a:lnSpc>
              <a:spcBef>
                <a:spcPts val="0"/>
              </a:spcBef>
              <a:spcAft>
                <a:spcPts val="0"/>
              </a:spcAft>
              <a:buClr>
                <a:schemeClr val="dk1"/>
              </a:buClr>
              <a:buSzPts val="2400"/>
              <a:buFont typeface="Arial"/>
              <a:buAutoNum type="arabicPeriod"/>
            </a:pPr>
            <a:r>
              <a:rPr lang="en" sz="2400" b="0" i="0" u="none" strike="noStrike" cap="none">
                <a:solidFill>
                  <a:schemeClr val="dk1"/>
                </a:solidFill>
                <a:latin typeface="Trebuchet MS"/>
                <a:ea typeface="Trebuchet MS"/>
                <a:cs typeface="Trebuchet MS"/>
                <a:sym typeface="Trebuchet MS"/>
              </a:rPr>
              <a:t>Construct transaction</a:t>
            </a:r>
            <a:endParaRPr/>
          </a:p>
          <a:p>
            <a:pPr marL="514350" marR="0" lvl="0" indent="-514350" algn="l" rtl="0">
              <a:lnSpc>
                <a:spcPct val="100000"/>
              </a:lnSpc>
              <a:spcBef>
                <a:spcPts val="0"/>
              </a:spcBef>
              <a:spcAft>
                <a:spcPts val="0"/>
              </a:spcAft>
              <a:buClr>
                <a:schemeClr val="dk1"/>
              </a:buClr>
              <a:buSzPts val="2400"/>
              <a:buFont typeface="Arial"/>
              <a:buAutoNum type="arabicPeriod"/>
            </a:pPr>
            <a:r>
              <a:rPr lang="en" sz="2400" b="0" i="0" u="none" strike="noStrike" cap="none">
                <a:solidFill>
                  <a:schemeClr val="dk1"/>
                </a:solidFill>
                <a:latin typeface="Trebuchet MS"/>
                <a:ea typeface="Trebuchet MS"/>
                <a:cs typeface="Trebuchet MS"/>
                <a:sym typeface="Trebuchet MS"/>
              </a:rPr>
              <a:t>Send it around, collect signatures</a:t>
            </a:r>
            <a:br>
              <a:rPr lang="en" sz="2400" b="0" i="0" u="none" strike="noStrike" cap="none">
                <a:solidFill>
                  <a:schemeClr val="dk1"/>
                </a:solidFill>
                <a:latin typeface="Trebuchet MS"/>
                <a:ea typeface="Trebuchet MS"/>
                <a:cs typeface="Trebuchet MS"/>
                <a:sym typeface="Trebuchet MS"/>
              </a:rPr>
            </a:br>
            <a:r>
              <a:rPr lang="en" sz="2400" b="0" i="0" u="none" strike="noStrike" cap="none">
                <a:solidFill>
                  <a:schemeClr val="dk1"/>
                </a:solidFill>
                <a:latin typeface="Trebuchet MS"/>
                <a:ea typeface="Trebuchet MS"/>
                <a:cs typeface="Trebuchet MS"/>
                <a:sym typeface="Trebuchet MS"/>
              </a:rPr>
              <a:t>(Before signing, each peer checks if her output is present)</a:t>
            </a:r>
            <a:endParaRPr/>
          </a:p>
          <a:p>
            <a:pPr marL="514350" marR="0" lvl="0" indent="-514350" algn="l" rtl="0">
              <a:lnSpc>
                <a:spcPct val="100000"/>
              </a:lnSpc>
              <a:spcBef>
                <a:spcPts val="0"/>
              </a:spcBef>
              <a:spcAft>
                <a:spcPts val="0"/>
              </a:spcAft>
              <a:buClr>
                <a:schemeClr val="dk1"/>
              </a:buClr>
              <a:buSzPts val="2400"/>
              <a:buFont typeface="Arial"/>
              <a:buAutoNum type="arabicPeriod"/>
            </a:pPr>
            <a:r>
              <a:rPr lang="en" sz="2400" b="0" i="0" u="none" strike="noStrike" cap="none">
                <a:solidFill>
                  <a:schemeClr val="dk1"/>
                </a:solidFill>
                <a:latin typeface="Trebuchet MS"/>
                <a:ea typeface="Trebuchet MS"/>
                <a:cs typeface="Trebuchet MS"/>
                <a:sym typeface="Trebuchet MS"/>
              </a:rPr>
              <a:t>Broadcast the transaction</a:t>
            </a:r>
            <a:endParaRPr sz="2400" b="0" i="0" u="none" strike="noStrike" cap="none">
              <a:solidFill>
                <a:schemeClr val="dk1"/>
              </a:solidFill>
              <a:latin typeface="Trebuchet MS"/>
              <a:ea typeface="Trebuchet MS"/>
              <a:cs typeface="Trebuchet MS"/>
              <a:sym typeface="Trebuchet MS"/>
            </a:endParaRPr>
          </a:p>
        </p:txBody>
      </p:sp>
      <p:pic>
        <p:nvPicPr>
          <p:cNvPr id="478" name="Google Shape;478;p59"/>
          <p:cNvPicPr preferRelativeResize="0"/>
          <p:nvPr/>
        </p:nvPicPr>
        <p:blipFill rotWithShape="1">
          <a:blip r:embed="rId3">
            <a:alphaModFix/>
          </a:blip>
          <a:srcRect/>
          <a:stretch/>
        </p:blipFill>
        <p:spPr>
          <a:xfrm>
            <a:off x="5791200" y="1211891"/>
            <a:ext cx="2889433" cy="1914525"/>
          </a:xfrm>
          <a:prstGeom prst="rect">
            <a:avLst/>
          </a:prstGeom>
          <a:noFill/>
          <a:ln>
            <a:noFill/>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60"/>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a:buNone/>
            </a:pPr>
            <a:r>
              <a:rPr lang="en" sz="3600" b="1" i="0" u="none" strike="noStrike" cap="none">
                <a:solidFill>
                  <a:schemeClr val="dk1"/>
                </a:solidFill>
                <a:latin typeface="Trebuchet MS"/>
                <a:ea typeface="Trebuchet MS"/>
                <a:cs typeface="Trebuchet MS"/>
                <a:sym typeface="Trebuchet MS"/>
              </a:rPr>
              <a:t>Coinjoin: remaining problems</a:t>
            </a:r>
            <a:endParaRPr sz="3600" b="1" i="0" u="none" strike="noStrike" cap="none">
              <a:solidFill>
                <a:schemeClr val="dk1"/>
              </a:solidFill>
              <a:latin typeface="Trebuchet MS"/>
              <a:ea typeface="Trebuchet MS"/>
              <a:cs typeface="Trebuchet MS"/>
              <a:sym typeface="Trebuchet MS"/>
            </a:endParaRPr>
          </a:p>
        </p:txBody>
      </p:sp>
      <p:sp>
        <p:nvSpPr>
          <p:cNvPr id="484" name="Google Shape;484;p60"/>
          <p:cNvSpPr txBox="1">
            <a:spLocks noGrp="1"/>
          </p:cNvSpPr>
          <p:nvPr>
            <p:ph type="body" idx="1"/>
          </p:nvPr>
        </p:nvSpPr>
        <p:spPr>
          <a:xfrm>
            <a:off x="457200" y="1200150"/>
            <a:ext cx="5181600" cy="3725680"/>
          </a:xfrm>
          <a:prstGeom prst="rect">
            <a:avLst/>
          </a:prstGeom>
          <a:noFill/>
          <a:ln>
            <a:noFill/>
          </a:ln>
        </p:spPr>
        <p:txBody>
          <a:bodyPr spcFirstLastPara="1" wrap="square" lIns="91425" tIns="91425" rIns="91425" bIns="91425" anchor="t" anchorCtr="0">
            <a:noAutofit/>
          </a:bodyPr>
          <a:lstStyle/>
          <a:p>
            <a:pPr marL="514350" marR="0" lvl="0" indent="-514350" algn="l" rtl="0">
              <a:lnSpc>
                <a:spcPct val="100000"/>
              </a:lnSpc>
              <a:spcBef>
                <a:spcPts val="0"/>
              </a:spcBef>
              <a:spcAft>
                <a:spcPts val="0"/>
              </a:spcAft>
              <a:buClr>
                <a:srgbClr val="A3A3A3"/>
              </a:buClr>
              <a:buSzPts val="2800"/>
              <a:buFont typeface="Arial"/>
              <a:buChar char="•"/>
            </a:pPr>
            <a:r>
              <a:rPr lang="en" sz="2800" b="0" i="0" u="none" strike="noStrike" cap="none">
                <a:solidFill>
                  <a:schemeClr val="dk1"/>
                </a:solidFill>
                <a:latin typeface="Trebuchet MS"/>
                <a:ea typeface="Trebuchet MS"/>
                <a:cs typeface="Trebuchet MS"/>
                <a:sym typeface="Trebuchet MS"/>
              </a:rPr>
              <a:t>How to find peers</a:t>
            </a:r>
            <a:endParaRPr/>
          </a:p>
          <a:p>
            <a:pPr marL="514350" marR="0" lvl="0" indent="-514350" algn="l" rtl="0">
              <a:lnSpc>
                <a:spcPct val="100000"/>
              </a:lnSpc>
              <a:spcBef>
                <a:spcPts val="0"/>
              </a:spcBef>
              <a:spcAft>
                <a:spcPts val="0"/>
              </a:spcAft>
              <a:buClr>
                <a:srgbClr val="A3A3A3"/>
              </a:buClr>
              <a:buSzPts val="2800"/>
              <a:buFont typeface="Arial"/>
              <a:buChar char="•"/>
            </a:pPr>
            <a:r>
              <a:rPr lang="en" sz="2800" b="0" i="0" u="none" strike="noStrike" cap="none">
                <a:solidFill>
                  <a:schemeClr val="dk1"/>
                </a:solidFill>
                <a:latin typeface="Trebuchet MS"/>
                <a:ea typeface="Trebuchet MS"/>
                <a:cs typeface="Trebuchet MS"/>
                <a:sym typeface="Trebuchet MS"/>
              </a:rPr>
              <a:t>Peers know your input-output mapping</a:t>
            </a:r>
            <a:br>
              <a:rPr lang="en" sz="2800" b="0" i="0" u="none" strike="noStrike" cap="none">
                <a:solidFill>
                  <a:schemeClr val="dk1"/>
                </a:solidFill>
                <a:latin typeface="Trebuchet MS"/>
                <a:ea typeface="Trebuchet MS"/>
                <a:cs typeface="Trebuchet MS"/>
                <a:sym typeface="Trebuchet MS"/>
              </a:rPr>
            </a:br>
            <a:r>
              <a:rPr lang="en" sz="2800" b="0" i="0" u="none" strike="noStrike" cap="none">
                <a:solidFill>
                  <a:schemeClr val="dk1"/>
                </a:solidFill>
                <a:latin typeface="Trebuchet MS"/>
                <a:ea typeface="Trebuchet MS"/>
                <a:cs typeface="Trebuchet MS"/>
                <a:sym typeface="Trebuchet MS"/>
              </a:rPr>
              <a:t>(This is a worse problem than for centralized mixes)</a:t>
            </a:r>
            <a:endParaRPr/>
          </a:p>
          <a:p>
            <a:pPr marL="514350" marR="0" lvl="0" indent="-514350" algn="l" rtl="0">
              <a:lnSpc>
                <a:spcPct val="100000"/>
              </a:lnSpc>
              <a:spcBef>
                <a:spcPts val="0"/>
              </a:spcBef>
              <a:spcAft>
                <a:spcPts val="0"/>
              </a:spcAft>
              <a:buClr>
                <a:srgbClr val="A3A3A3"/>
              </a:buClr>
              <a:buSzPts val="2800"/>
              <a:buFont typeface="Arial"/>
              <a:buChar char="•"/>
            </a:pPr>
            <a:r>
              <a:rPr lang="en" sz="2800" b="0" i="0" u="none" strike="noStrike" cap="none">
                <a:solidFill>
                  <a:schemeClr val="dk1"/>
                </a:solidFill>
                <a:latin typeface="Trebuchet MS"/>
                <a:ea typeface="Trebuchet MS"/>
                <a:cs typeface="Trebuchet MS"/>
                <a:sym typeface="Trebuchet MS"/>
              </a:rPr>
              <a:t>Denial of service</a:t>
            </a:r>
            <a:endParaRPr/>
          </a:p>
          <a:p>
            <a:pPr marL="457200" marR="0" lvl="0" indent="-279400" algn="l" rtl="0">
              <a:lnSpc>
                <a:spcPct val="100000"/>
              </a:lnSpc>
              <a:spcBef>
                <a:spcPts val="0"/>
              </a:spcBef>
              <a:spcAft>
                <a:spcPts val="0"/>
              </a:spcAft>
              <a:buClr>
                <a:srgbClr val="A3A3A3"/>
              </a:buClr>
              <a:buSzPts val="2800"/>
              <a:buFont typeface="Arial"/>
              <a:buNone/>
            </a:pPr>
            <a:endParaRPr sz="2800" b="0" i="0" u="none" strike="noStrike" cap="none">
              <a:solidFill>
                <a:schemeClr val="dk1"/>
              </a:solidFill>
              <a:latin typeface="Trebuchet MS"/>
              <a:ea typeface="Trebuchet MS"/>
              <a:cs typeface="Trebuchet MS"/>
              <a:sym typeface="Trebuchet MS"/>
            </a:endParaRPr>
          </a:p>
        </p:txBody>
      </p:sp>
      <p:pic>
        <p:nvPicPr>
          <p:cNvPr id="485" name="Google Shape;485;p60"/>
          <p:cNvPicPr preferRelativeResize="0"/>
          <p:nvPr/>
        </p:nvPicPr>
        <p:blipFill rotWithShape="1">
          <a:blip r:embed="rId3">
            <a:alphaModFix/>
          </a:blip>
          <a:srcRect/>
          <a:stretch/>
        </p:blipFill>
        <p:spPr>
          <a:xfrm>
            <a:off x="5791200" y="1211891"/>
            <a:ext cx="2889433" cy="1914525"/>
          </a:xfrm>
          <a:prstGeom prst="rect">
            <a:avLst/>
          </a:prstGeom>
          <a:noFill/>
          <a:ln>
            <a:noFill/>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61"/>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a:buNone/>
            </a:pPr>
            <a:r>
              <a:rPr lang="en" sz="3600" b="1" i="0" u="none" strike="noStrike" cap="none">
                <a:solidFill>
                  <a:schemeClr val="dk1"/>
                </a:solidFill>
                <a:latin typeface="Trebuchet MS"/>
                <a:ea typeface="Trebuchet MS"/>
                <a:cs typeface="Trebuchet MS"/>
                <a:sym typeface="Trebuchet MS"/>
              </a:rPr>
              <a:t>Finding peers</a:t>
            </a:r>
            <a:endParaRPr sz="3600" b="1" i="0" u="none" strike="noStrike" cap="none">
              <a:solidFill>
                <a:schemeClr val="dk1"/>
              </a:solidFill>
              <a:latin typeface="Trebuchet MS"/>
              <a:ea typeface="Trebuchet MS"/>
              <a:cs typeface="Trebuchet MS"/>
              <a:sym typeface="Trebuchet MS"/>
            </a:endParaRPr>
          </a:p>
        </p:txBody>
      </p:sp>
      <p:sp>
        <p:nvSpPr>
          <p:cNvPr id="491" name="Google Shape;491;p61"/>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a:buNone/>
            </a:pPr>
            <a:endParaRPr sz="30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endParaRPr sz="30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endParaRPr sz="30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3000" b="0" i="0" u="none" strike="noStrike" cap="none">
                <a:solidFill>
                  <a:schemeClr val="dk1"/>
                </a:solidFill>
                <a:latin typeface="Trebuchet MS"/>
                <a:ea typeface="Trebuchet MS"/>
                <a:cs typeface="Trebuchet MS"/>
                <a:sym typeface="Trebuchet MS"/>
              </a:rPr>
              <a:t>Use an untrusted server</a:t>
            </a:r>
            <a:endParaRPr sz="3000" b="0" i="0" u="none" strike="noStrike" cap="none">
              <a:solidFill>
                <a:schemeClr val="dk1"/>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62"/>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a:buNone/>
            </a:pPr>
            <a:r>
              <a:rPr lang="en" sz="3600" b="1" i="0" u="none" strike="noStrike" cap="none">
                <a:solidFill>
                  <a:schemeClr val="dk1"/>
                </a:solidFill>
                <a:latin typeface="Trebuchet MS"/>
                <a:ea typeface="Trebuchet MS"/>
                <a:cs typeface="Trebuchet MS"/>
                <a:sym typeface="Trebuchet MS"/>
              </a:rPr>
              <a:t>Peer anonymity</a:t>
            </a:r>
            <a:endParaRPr sz="3600" b="1" i="0" u="none" strike="noStrike" cap="none">
              <a:solidFill>
                <a:schemeClr val="dk1"/>
              </a:solidFill>
              <a:latin typeface="Trebuchet MS"/>
              <a:ea typeface="Trebuchet MS"/>
              <a:cs typeface="Trebuchet MS"/>
              <a:sym typeface="Trebuchet MS"/>
            </a:endParaRPr>
          </a:p>
        </p:txBody>
      </p:sp>
      <p:sp>
        <p:nvSpPr>
          <p:cNvPr id="497" name="Google Shape;497;p62"/>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a:buNone/>
            </a:pPr>
            <a:r>
              <a:rPr lang="en" sz="3000" b="0" i="0" u="none" strike="noStrike" cap="none">
                <a:solidFill>
                  <a:schemeClr val="dk1"/>
                </a:solidFill>
                <a:latin typeface="Trebuchet MS"/>
                <a:ea typeface="Trebuchet MS"/>
                <a:cs typeface="Trebuchet MS"/>
                <a:sym typeface="Trebuchet MS"/>
              </a:rPr>
              <a:t>Strawman solution: </a:t>
            </a:r>
            <a:endParaRPr/>
          </a:p>
          <a:p>
            <a:pPr marL="514350" marR="0" lvl="0" indent="-514350" algn="l" rtl="0">
              <a:lnSpc>
                <a:spcPct val="100000"/>
              </a:lnSpc>
              <a:spcBef>
                <a:spcPts val="0"/>
              </a:spcBef>
              <a:spcAft>
                <a:spcPts val="0"/>
              </a:spcAft>
              <a:buClr>
                <a:schemeClr val="dk1"/>
              </a:buClr>
              <a:buSzPts val="3000"/>
              <a:buFont typeface="Arial"/>
              <a:buAutoNum type="arabicPeriod"/>
            </a:pPr>
            <a:r>
              <a:rPr lang="en" sz="3000" b="0" i="0" u="none" strike="noStrike" cap="none">
                <a:solidFill>
                  <a:schemeClr val="dk1"/>
                </a:solidFill>
                <a:latin typeface="Trebuchet MS"/>
                <a:ea typeface="Trebuchet MS"/>
                <a:cs typeface="Trebuchet MS"/>
                <a:sym typeface="Trebuchet MS"/>
              </a:rPr>
              <a:t>exchange inputs</a:t>
            </a:r>
            <a:endParaRPr/>
          </a:p>
          <a:p>
            <a:pPr marL="514350" marR="0" lvl="0" indent="-514350" algn="l" rtl="0">
              <a:lnSpc>
                <a:spcPct val="100000"/>
              </a:lnSpc>
              <a:spcBef>
                <a:spcPts val="0"/>
              </a:spcBef>
              <a:spcAft>
                <a:spcPts val="0"/>
              </a:spcAft>
              <a:buClr>
                <a:schemeClr val="dk1"/>
              </a:buClr>
              <a:buSzPts val="3000"/>
              <a:buFont typeface="Arial"/>
              <a:buAutoNum type="arabicPeriod"/>
            </a:pPr>
            <a:r>
              <a:rPr lang="en" sz="3000" b="0" i="0" u="none" strike="noStrike" cap="none">
                <a:solidFill>
                  <a:schemeClr val="dk1"/>
                </a:solidFill>
                <a:latin typeface="Trebuchet MS"/>
                <a:ea typeface="Trebuchet MS"/>
                <a:cs typeface="Trebuchet MS"/>
                <a:sym typeface="Trebuchet MS"/>
              </a:rPr>
              <a:t>disconnect and reconnect over Tor</a:t>
            </a:r>
            <a:endParaRPr/>
          </a:p>
          <a:p>
            <a:pPr marL="514350" marR="0" lvl="0" indent="-514350" algn="l" rtl="0">
              <a:lnSpc>
                <a:spcPct val="100000"/>
              </a:lnSpc>
              <a:spcBef>
                <a:spcPts val="0"/>
              </a:spcBef>
              <a:spcAft>
                <a:spcPts val="0"/>
              </a:spcAft>
              <a:buClr>
                <a:schemeClr val="dk1"/>
              </a:buClr>
              <a:buSzPts val="3000"/>
              <a:buFont typeface="Arial"/>
              <a:buAutoNum type="arabicPeriod"/>
            </a:pPr>
            <a:r>
              <a:rPr lang="en" sz="3000" b="0" i="0" u="none" strike="noStrike" cap="none">
                <a:solidFill>
                  <a:schemeClr val="dk1"/>
                </a:solidFill>
                <a:latin typeface="Trebuchet MS"/>
                <a:ea typeface="Trebuchet MS"/>
                <a:cs typeface="Trebuchet MS"/>
                <a:sym typeface="Trebuchet MS"/>
              </a:rPr>
              <a:t>exchange outputs</a:t>
            </a:r>
            <a:endParaRPr/>
          </a:p>
          <a:p>
            <a:pPr marL="514350" marR="0" lvl="0" indent="-323850" algn="l" rtl="0">
              <a:lnSpc>
                <a:spcPct val="100000"/>
              </a:lnSpc>
              <a:spcBef>
                <a:spcPts val="0"/>
              </a:spcBef>
              <a:spcAft>
                <a:spcPts val="0"/>
              </a:spcAft>
              <a:buClr>
                <a:schemeClr val="dk1"/>
              </a:buClr>
              <a:buSzPts val="3000"/>
              <a:buFont typeface="Arial"/>
              <a:buNone/>
            </a:pPr>
            <a:endParaRPr sz="30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3000" b="0" i="0" u="none" strike="noStrike" cap="none">
                <a:solidFill>
                  <a:schemeClr val="dk1"/>
                </a:solidFill>
                <a:latin typeface="Trebuchet MS"/>
                <a:ea typeface="Trebuchet MS"/>
                <a:cs typeface="Trebuchet MS"/>
                <a:sym typeface="Trebuchet MS"/>
              </a:rPr>
              <a:t>Better solution: </a:t>
            </a:r>
            <a:br>
              <a:rPr lang="en" sz="3000" b="0" i="0" u="none" strike="noStrike" cap="none">
                <a:solidFill>
                  <a:schemeClr val="dk1"/>
                </a:solidFill>
                <a:latin typeface="Trebuchet MS"/>
                <a:ea typeface="Trebuchet MS"/>
                <a:cs typeface="Trebuchet MS"/>
                <a:sym typeface="Trebuchet MS"/>
              </a:rPr>
            </a:br>
            <a:r>
              <a:rPr lang="en" sz="3000" b="0" i="0" u="none" strike="noStrike" cap="none">
                <a:solidFill>
                  <a:schemeClr val="dk1"/>
                </a:solidFill>
                <a:latin typeface="Trebuchet MS"/>
                <a:ea typeface="Trebuchet MS"/>
                <a:cs typeface="Trebuchet MS"/>
                <a:sym typeface="Trebuchet MS"/>
              </a:rPr>
              <a:t>special-purpose anonymous routing mechanism</a:t>
            </a:r>
            <a:endParaRPr sz="3000" b="0" i="0" u="none" strike="noStrike" cap="none">
              <a:solidFill>
                <a:schemeClr val="dk1"/>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63"/>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a:buNone/>
            </a:pPr>
            <a:r>
              <a:rPr lang="en" sz="3600" b="1" i="0" u="none" strike="noStrike" cap="none">
                <a:solidFill>
                  <a:schemeClr val="dk1"/>
                </a:solidFill>
                <a:latin typeface="Trebuchet MS"/>
                <a:ea typeface="Trebuchet MS"/>
                <a:cs typeface="Trebuchet MS"/>
                <a:sym typeface="Trebuchet MS"/>
              </a:rPr>
              <a:t>Denial of service</a:t>
            </a:r>
            <a:endParaRPr sz="3600" b="1" i="0" u="none" strike="noStrike" cap="none">
              <a:solidFill>
                <a:schemeClr val="dk1"/>
              </a:solidFill>
              <a:latin typeface="Trebuchet MS"/>
              <a:ea typeface="Trebuchet MS"/>
              <a:cs typeface="Trebuchet MS"/>
              <a:sym typeface="Trebuchet MS"/>
            </a:endParaRPr>
          </a:p>
        </p:txBody>
      </p:sp>
      <p:sp>
        <p:nvSpPr>
          <p:cNvPr id="503" name="Google Shape;503;p63"/>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A3A3A3"/>
              </a:buClr>
              <a:buFont typeface="Trebuchet MS"/>
              <a:buNone/>
            </a:pPr>
            <a:r>
              <a:rPr lang="en" sz="3000" b="0" i="0" u="none" strike="noStrike" cap="none">
                <a:solidFill>
                  <a:schemeClr val="dk1"/>
                </a:solidFill>
                <a:latin typeface="Trebuchet MS"/>
                <a:ea typeface="Trebuchet MS"/>
                <a:cs typeface="Trebuchet MS"/>
                <a:sym typeface="Trebuchet MS"/>
              </a:rPr>
              <a:t>Proposed solutions:</a:t>
            </a:r>
            <a:endParaRPr/>
          </a:p>
          <a:p>
            <a:pPr marL="457200" marR="0" lvl="0" indent="-457200" algn="l" rtl="0">
              <a:lnSpc>
                <a:spcPct val="100000"/>
              </a:lnSpc>
              <a:spcBef>
                <a:spcPts val="0"/>
              </a:spcBef>
              <a:spcAft>
                <a:spcPts val="0"/>
              </a:spcAft>
              <a:buClr>
                <a:srgbClr val="A3A3A3"/>
              </a:buClr>
              <a:buSzPts val="3000"/>
              <a:buFont typeface="Arial"/>
              <a:buChar char="•"/>
            </a:pPr>
            <a:r>
              <a:rPr lang="en" sz="3000" b="0" i="0" u="none" strike="noStrike" cap="none">
                <a:solidFill>
                  <a:schemeClr val="dk1"/>
                </a:solidFill>
                <a:latin typeface="Trebuchet MS"/>
                <a:ea typeface="Trebuchet MS"/>
                <a:cs typeface="Trebuchet MS"/>
                <a:sym typeface="Trebuchet MS"/>
              </a:rPr>
              <a:t>Proof of work</a:t>
            </a:r>
            <a:endParaRPr/>
          </a:p>
          <a:p>
            <a:pPr marL="457200" marR="0" lvl="0" indent="-457200" algn="l" rtl="0">
              <a:lnSpc>
                <a:spcPct val="100000"/>
              </a:lnSpc>
              <a:spcBef>
                <a:spcPts val="0"/>
              </a:spcBef>
              <a:spcAft>
                <a:spcPts val="0"/>
              </a:spcAft>
              <a:buClr>
                <a:srgbClr val="A3A3A3"/>
              </a:buClr>
              <a:buSzPts val="3000"/>
              <a:buFont typeface="Arial"/>
              <a:buChar char="•"/>
            </a:pPr>
            <a:r>
              <a:rPr lang="en" sz="3000" b="0" i="0" u="none" strike="noStrike" cap="none">
                <a:solidFill>
                  <a:schemeClr val="dk1"/>
                </a:solidFill>
                <a:latin typeface="Trebuchet MS"/>
                <a:ea typeface="Trebuchet MS"/>
                <a:cs typeface="Trebuchet MS"/>
                <a:sym typeface="Trebuchet MS"/>
              </a:rPr>
              <a:t>Proof of burn</a:t>
            </a:r>
            <a:endParaRPr/>
          </a:p>
          <a:p>
            <a:pPr marL="457200" marR="0" lvl="0" indent="-457200" algn="l" rtl="0">
              <a:lnSpc>
                <a:spcPct val="100000"/>
              </a:lnSpc>
              <a:spcBef>
                <a:spcPts val="0"/>
              </a:spcBef>
              <a:spcAft>
                <a:spcPts val="0"/>
              </a:spcAft>
              <a:buClr>
                <a:srgbClr val="A3A3A3"/>
              </a:buClr>
              <a:buSzPts val="3000"/>
              <a:buFont typeface="Arial"/>
              <a:buChar char="•"/>
            </a:pPr>
            <a:r>
              <a:rPr lang="en" sz="3000" b="0" i="0" u="none" strike="noStrike" cap="none">
                <a:solidFill>
                  <a:schemeClr val="dk1"/>
                </a:solidFill>
                <a:latin typeface="Trebuchet MS"/>
                <a:ea typeface="Trebuchet MS"/>
                <a:cs typeface="Trebuchet MS"/>
                <a:sym typeface="Trebuchet MS"/>
              </a:rPr>
              <a:t>Server kicks out malicious participant</a:t>
            </a:r>
            <a:endParaRPr/>
          </a:p>
          <a:p>
            <a:pPr marL="457200" marR="0" lvl="0" indent="-457200" algn="l" rtl="0">
              <a:lnSpc>
                <a:spcPct val="100000"/>
              </a:lnSpc>
              <a:spcBef>
                <a:spcPts val="0"/>
              </a:spcBef>
              <a:spcAft>
                <a:spcPts val="0"/>
              </a:spcAft>
              <a:buClr>
                <a:srgbClr val="A3A3A3"/>
              </a:buClr>
              <a:buSzPts val="3000"/>
              <a:buFont typeface="Arial"/>
              <a:buChar char="•"/>
            </a:pPr>
            <a:r>
              <a:rPr lang="en" sz="3000" b="0" i="0" u="none" strike="noStrike" cap="none">
                <a:solidFill>
                  <a:schemeClr val="dk1"/>
                </a:solidFill>
                <a:latin typeface="Trebuchet MS"/>
                <a:ea typeface="Trebuchet MS"/>
                <a:cs typeface="Trebuchet MS"/>
                <a:sym typeface="Trebuchet MS"/>
              </a:rPr>
              <a:t>Cryptographic “blame” protocol</a:t>
            </a:r>
            <a:br>
              <a:rPr lang="en" sz="3000" b="0" i="0" u="none" strike="noStrike" cap="none">
                <a:solidFill>
                  <a:schemeClr val="dk1"/>
                </a:solidFill>
                <a:latin typeface="Trebuchet MS"/>
                <a:ea typeface="Trebuchet MS"/>
                <a:cs typeface="Trebuchet MS"/>
                <a:sym typeface="Trebuchet MS"/>
              </a:rPr>
            </a:br>
            <a:r>
              <a:rPr lang="en" sz="3000" b="0" i="0" u="none" strike="noStrike" cap="none">
                <a:solidFill>
                  <a:schemeClr val="dk1"/>
                </a:solidFill>
                <a:latin typeface="Trebuchet MS"/>
                <a:ea typeface="Trebuchet MS"/>
                <a:cs typeface="Trebuchet MS"/>
                <a:sym typeface="Trebuchet MS"/>
              </a:rPr>
              <a:t>(</a:t>
            </a:r>
            <a:r>
              <a:rPr lang="en" sz="3000" b="0" i="1" u="none" strike="noStrike" cap="none">
                <a:solidFill>
                  <a:schemeClr val="dk1"/>
                </a:solidFill>
                <a:latin typeface="Trebuchet MS"/>
                <a:ea typeface="Trebuchet MS"/>
                <a:cs typeface="Trebuchet MS"/>
                <a:sym typeface="Trebuchet MS"/>
              </a:rPr>
              <a:t>CoinShuffle: Practical Decentralized Coin Mixing for Bitcoin</a:t>
            </a:r>
            <a:r>
              <a:rPr lang="en" sz="3000" b="0" i="0" u="none" strike="noStrike" cap="none">
                <a:solidFill>
                  <a:schemeClr val="dk1"/>
                </a:solidFill>
                <a:latin typeface="Trebuchet MS"/>
                <a:ea typeface="Trebuchet MS"/>
                <a:cs typeface="Trebuchet MS"/>
                <a:sym typeface="Trebuchet MS"/>
              </a:rPr>
              <a:t/>
            </a:r>
            <a:br>
              <a:rPr lang="en" sz="3000" b="0" i="0" u="none" strike="noStrike" cap="none">
                <a:solidFill>
                  <a:schemeClr val="dk1"/>
                </a:solidFill>
                <a:latin typeface="Trebuchet MS"/>
                <a:ea typeface="Trebuchet MS"/>
                <a:cs typeface="Trebuchet MS"/>
                <a:sym typeface="Trebuchet MS"/>
              </a:rPr>
            </a:br>
            <a:r>
              <a:rPr lang="en" sz="3000" b="0" i="0" u="none" strike="noStrike" cap="none">
                <a:solidFill>
                  <a:schemeClr val="dk1"/>
                </a:solidFill>
                <a:latin typeface="Trebuchet MS"/>
                <a:ea typeface="Trebuchet MS"/>
                <a:cs typeface="Trebuchet MS"/>
                <a:sym typeface="Trebuchet MS"/>
              </a:rPr>
              <a:t>T. Ruffing et al., PETS 2014)</a:t>
            </a:r>
            <a:endParaRPr/>
          </a:p>
          <a:p>
            <a:pPr marL="514350" marR="0" lvl="0" indent="-323850" algn="l" rtl="0">
              <a:lnSpc>
                <a:spcPct val="100000"/>
              </a:lnSpc>
              <a:spcBef>
                <a:spcPts val="0"/>
              </a:spcBef>
              <a:spcAft>
                <a:spcPts val="0"/>
              </a:spcAft>
              <a:buClr>
                <a:srgbClr val="A3A3A3"/>
              </a:buClr>
              <a:buSzPts val="3000"/>
              <a:buFont typeface="Arial"/>
              <a:buNone/>
            </a:pPr>
            <a:endParaRPr sz="3000" b="0" i="0" u="none" strike="noStrike" cap="none">
              <a:solidFill>
                <a:schemeClr val="dk1"/>
              </a:solidFill>
              <a:latin typeface="Trebuchet MS"/>
              <a:ea typeface="Trebuchet MS"/>
              <a:cs typeface="Trebuchet MS"/>
              <a:sym typeface="Trebuchet MS"/>
            </a:endParaRPr>
          </a:p>
          <a:p>
            <a:pPr marL="514350" marR="0" lvl="0" indent="-323850" algn="l" rtl="0">
              <a:lnSpc>
                <a:spcPct val="100000"/>
              </a:lnSpc>
              <a:spcBef>
                <a:spcPts val="0"/>
              </a:spcBef>
              <a:spcAft>
                <a:spcPts val="0"/>
              </a:spcAft>
              <a:buClr>
                <a:srgbClr val="A3A3A3"/>
              </a:buClr>
              <a:buSzPts val="3000"/>
              <a:buFont typeface="Arial"/>
              <a:buNone/>
            </a:pPr>
            <a:endParaRPr sz="3000" b="0" i="0" u="none" strike="noStrike" cap="none">
              <a:solidFill>
                <a:schemeClr val="dk1"/>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64"/>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a:buNone/>
            </a:pPr>
            <a:r>
              <a:rPr lang="en" sz="3600" b="1" i="0" u="none" strike="noStrike" cap="none">
                <a:solidFill>
                  <a:schemeClr val="dk1"/>
                </a:solidFill>
                <a:latin typeface="Trebuchet MS"/>
                <a:ea typeface="Trebuchet MS"/>
                <a:cs typeface="Trebuchet MS"/>
                <a:sym typeface="Trebuchet MS"/>
              </a:rPr>
              <a:t>High-level flows could be identifying</a:t>
            </a:r>
            <a:endParaRPr sz="3600" b="1" i="0" u="none" strike="noStrike" cap="none">
              <a:solidFill>
                <a:schemeClr val="dk1"/>
              </a:solidFill>
              <a:latin typeface="Trebuchet MS"/>
              <a:ea typeface="Trebuchet MS"/>
              <a:cs typeface="Trebuchet MS"/>
              <a:sym typeface="Trebuchet MS"/>
            </a:endParaRPr>
          </a:p>
        </p:txBody>
      </p:sp>
      <p:sp>
        <p:nvSpPr>
          <p:cNvPr id="509" name="Google Shape;509;p64"/>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a:buNone/>
            </a:pPr>
            <a:endParaRPr sz="28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endParaRPr sz="28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2800" b="0" i="0" u="none" strike="noStrike" cap="none">
                <a:solidFill>
                  <a:schemeClr val="dk1"/>
                </a:solidFill>
                <a:latin typeface="Trebuchet MS"/>
                <a:ea typeface="Trebuchet MS"/>
                <a:cs typeface="Trebuchet MS"/>
                <a:sym typeface="Trebuchet MS"/>
              </a:rPr>
              <a:t>Example: </a:t>
            </a:r>
            <a:endParaRPr/>
          </a:p>
          <a:p>
            <a:pPr marL="0" marR="0" lvl="0" indent="0" algn="l" rtl="0">
              <a:lnSpc>
                <a:spcPct val="100000"/>
              </a:lnSpc>
              <a:spcBef>
                <a:spcPts val="0"/>
              </a:spcBef>
              <a:spcAft>
                <a:spcPts val="0"/>
              </a:spcAft>
              <a:buClr>
                <a:schemeClr val="dk1"/>
              </a:buClr>
              <a:buFont typeface="Trebuchet MS"/>
              <a:buNone/>
            </a:pPr>
            <a:r>
              <a:rPr lang="en" sz="2800" b="0" i="0" u="none" strike="noStrike" cap="none">
                <a:solidFill>
                  <a:schemeClr val="dk1"/>
                </a:solidFill>
                <a:latin typeface="Trebuchet MS"/>
                <a:ea typeface="Trebuchet MS"/>
                <a:cs typeface="Trebuchet MS"/>
                <a:sym typeface="Trebuchet MS"/>
              </a:rPr>
              <a:t>Alice receives 43.12312 BTC / week as income </a:t>
            </a:r>
            <a:br>
              <a:rPr lang="en" sz="2800" b="0" i="0" u="none" strike="noStrike" cap="none">
                <a:solidFill>
                  <a:schemeClr val="dk1"/>
                </a:solidFill>
                <a:latin typeface="Trebuchet MS"/>
                <a:ea typeface="Trebuchet MS"/>
                <a:cs typeface="Trebuchet MS"/>
                <a:sym typeface="Trebuchet MS"/>
              </a:rPr>
            </a:br>
            <a:r>
              <a:rPr lang="en" sz="2800" b="0" i="0" u="none" strike="noStrike" cap="none">
                <a:solidFill>
                  <a:schemeClr val="dk1"/>
                </a:solidFill>
                <a:latin typeface="Trebuchet MS"/>
                <a:ea typeface="Trebuchet MS"/>
                <a:cs typeface="Trebuchet MS"/>
                <a:sym typeface="Trebuchet MS"/>
              </a:rPr>
              <a:t>Always immediately transfers 5% to retirement account</a:t>
            </a:r>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65"/>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a:buNone/>
            </a:pPr>
            <a:r>
              <a:rPr lang="en" sz="3600" b="1" i="0" u="none" strike="noStrike" cap="none">
                <a:solidFill>
                  <a:schemeClr val="dk1"/>
                </a:solidFill>
                <a:latin typeface="Trebuchet MS"/>
                <a:ea typeface="Trebuchet MS"/>
                <a:cs typeface="Trebuchet MS"/>
                <a:sym typeface="Trebuchet MS"/>
              </a:rPr>
              <a:t>Heuristic: merge avoidance</a:t>
            </a:r>
            <a:endParaRPr sz="3600" b="1" i="0" u="none" strike="noStrike" cap="none">
              <a:solidFill>
                <a:schemeClr val="dk1"/>
              </a:solidFill>
              <a:latin typeface="Trebuchet MS"/>
              <a:ea typeface="Trebuchet MS"/>
              <a:cs typeface="Trebuchet MS"/>
              <a:sym typeface="Trebuchet MS"/>
            </a:endParaRPr>
          </a:p>
        </p:txBody>
      </p:sp>
      <p:sp>
        <p:nvSpPr>
          <p:cNvPr id="515" name="Google Shape;515;p65"/>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a:buNone/>
            </a:pPr>
            <a:endParaRPr sz="30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3000" b="0" i="0" u="none" strike="noStrike" cap="none">
                <a:solidFill>
                  <a:schemeClr val="dk1"/>
                </a:solidFill>
                <a:latin typeface="Trebuchet MS"/>
                <a:ea typeface="Trebuchet MS"/>
                <a:cs typeface="Trebuchet MS"/>
                <a:sym typeface="Trebuchet MS"/>
              </a:rPr>
              <a:t>Instead of a single payment transaction</a:t>
            </a:r>
            <a:endParaRPr/>
          </a:p>
          <a:p>
            <a:pPr marL="0" marR="0" lvl="0" indent="0" algn="l" rtl="0">
              <a:lnSpc>
                <a:spcPct val="100000"/>
              </a:lnSpc>
              <a:spcBef>
                <a:spcPts val="0"/>
              </a:spcBef>
              <a:spcAft>
                <a:spcPts val="0"/>
              </a:spcAft>
              <a:buClr>
                <a:schemeClr val="dk1"/>
              </a:buClr>
              <a:buFont typeface="Trebuchet MS"/>
              <a:buNone/>
            </a:pPr>
            <a:endParaRPr sz="30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3000" b="0" i="0" u="none" strike="noStrike" cap="none">
                <a:solidFill>
                  <a:schemeClr val="dk1"/>
                </a:solidFill>
                <a:latin typeface="Trebuchet MS"/>
                <a:ea typeface="Trebuchet MS"/>
                <a:cs typeface="Trebuchet MS"/>
                <a:sym typeface="Trebuchet MS"/>
              </a:rPr>
              <a:t>receiver provides multiple output addresses</a:t>
            </a:r>
            <a:endParaRPr/>
          </a:p>
          <a:p>
            <a:pPr marL="0" marR="0" lvl="0" indent="0" algn="l" rtl="0">
              <a:lnSpc>
                <a:spcPct val="100000"/>
              </a:lnSpc>
              <a:spcBef>
                <a:spcPts val="0"/>
              </a:spcBef>
              <a:spcAft>
                <a:spcPts val="0"/>
              </a:spcAft>
              <a:buClr>
                <a:schemeClr val="dk1"/>
              </a:buClr>
              <a:buFont typeface="Trebuchet MS"/>
              <a:buNone/>
            </a:pPr>
            <a:r>
              <a:rPr lang="en" sz="3000" b="0" i="0" u="none" strike="noStrike" cap="none">
                <a:solidFill>
                  <a:schemeClr val="dk1"/>
                </a:solidFill>
                <a:latin typeface="Trebuchet MS"/>
                <a:ea typeface="Trebuchet MS"/>
                <a:cs typeface="Trebuchet MS"/>
                <a:sym typeface="Trebuchet MS"/>
              </a:rPr>
              <a:t>sender avoids combining different inputs</a:t>
            </a:r>
            <a:endParaRPr/>
          </a:p>
          <a:p>
            <a:pPr marL="0" marR="0" lvl="0" indent="0" algn="l" rtl="0">
              <a:lnSpc>
                <a:spcPct val="100000"/>
              </a:lnSpc>
              <a:spcBef>
                <a:spcPts val="0"/>
              </a:spcBef>
              <a:spcAft>
                <a:spcPts val="0"/>
              </a:spcAft>
              <a:buClr>
                <a:schemeClr val="dk1"/>
              </a:buClr>
              <a:buFont typeface="Trebuchet MS"/>
              <a:buNone/>
            </a:pPr>
            <a:endParaRPr sz="30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3000" b="0" i="0" u="none" strike="noStrike" cap="none">
                <a:solidFill>
                  <a:schemeClr val="dk1"/>
                </a:solidFill>
                <a:latin typeface="Trebuchet MS"/>
                <a:ea typeface="Trebuchet MS"/>
                <a:cs typeface="Trebuchet MS"/>
                <a:sym typeface="Trebuchet MS"/>
              </a:rPr>
              <a:t>(Proposed by Mike Hearn)</a:t>
            </a:r>
            <a:endParaRPr sz="3000" b="0" i="0" u="none" strike="noStrike" cap="none">
              <a:solidFill>
                <a:schemeClr val="dk1"/>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66"/>
          <p:cNvSpPr txBox="1">
            <a:spLocks noGrp="1"/>
          </p:cNvSpPr>
          <p:nvPr>
            <p:ph type="subTitle" idx="1"/>
          </p:nvPr>
        </p:nvSpPr>
        <p:spPr>
          <a:xfrm>
            <a:off x="685800" y="1690478"/>
            <a:ext cx="7772400" cy="784799"/>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2"/>
              </a:buClr>
              <a:buFont typeface="Trebuchet MS"/>
              <a:buNone/>
            </a:pPr>
            <a:r>
              <a:rPr lang="en" sz="3000" b="0" i="0" u="none" strike="noStrike" cap="none" dirty="0" smtClean="0">
                <a:solidFill>
                  <a:schemeClr val="tx1"/>
                </a:solidFill>
                <a:latin typeface="Trebuchet MS"/>
                <a:ea typeface="Trebuchet MS"/>
                <a:cs typeface="Trebuchet MS"/>
                <a:sym typeface="Trebuchet MS"/>
              </a:rPr>
              <a:t>Zerocoin </a:t>
            </a:r>
            <a:r>
              <a:rPr lang="en" sz="3000" b="0" i="0" u="none" strike="noStrike" cap="none" dirty="0">
                <a:solidFill>
                  <a:schemeClr val="tx1"/>
                </a:solidFill>
                <a:latin typeface="Trebuchet MS"/>
                <a:ea typeface="Trebuchet MS"/>
                <a:cs typeface="Trebuchet MS"/>
                <a:sym typeface="Trebuchet MS"/>
              </a:rPr>
              <a:t>and Zerocash</a:t>
            </a:r>
            <a:endParaRPr sz="3000" b="0" i="0" u="none" strike="noStrike" cap="none" dirty="0">
              <a:solidFill>
                <a:schemeClr val="tx1"/>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a:buNone/>
            </a:pPr>
            <a:r>
              <a:rPr lang="en" sz="3600" b="1" i="0" u="none" strike="noStrike" cap="none">
                <a:solidFill>
                  <a:schemeClr val="dk1"/>
                </a:solidFill>
                <a:latin typeface="Trebuchet MS"/>
                <a:ea typeface="Trebuchet MS"/>
                <a:cs typeface="Trebuchet MS"/>
                <a:sym typeface="Trebuchet MS"/>
              </a:rPr>
              <a:t>Anonymity in computer science</a:t>
            </a:r>
            <a:endParaRPr sz="3600" b="1" i="0" u="none" strike="noStrike" cap="none">
              <a:solidFill>
                <a:schemeClr val="dk1"/>
              </a:solidFill>
              <a:latin typeface="Trebuchet MS"/>
              <a:ea typeface="Trebuchet MS"/>
              <a:cs typeface="Trebuchet MS"/>
              <a:sym typeface="Trebuchet MS"/>
            </a:endParaRPr>
          </a:p>
        </p:txBody>
      </p:sp>
      <p:sp>
        <p:nvSpPr>
          <p:cNvPr id="63" name="Google Shape;63;p13"/>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a:buNone/>
            </a:pPr>
            <a:endParaRPr sz="30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endParaRPr sz="30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endParaRPr sz="30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endParaRPr sz="30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3000" b="0" i="0" u="none" strike="noStrike" cap="none">
                <a:solidFill>
                  <a:schemeClr val="dk1"/>
                </a:solidFill>
                <a:latin typeface="Trebuchet MS"/>
                <a:ea typeface="Trebuchet MS"/>
                <a:cs typeface="Trebuchet MS"/>
                <a:sym typeface="Trebuchet MS"/>
              </a:rPr>
              <a:t>Different interactions of the same user with the system should not be linkable to each other</a:t>
            </a:r>
            <a:endParaRPr sz="3000" b="0" i="0" u="none" strike="noStrike" cap="none">
              <a:solidFill>
                <a:schemeClr val="dk1"/>
              </a:solidFill>
              <a:latin typeface="Trebuchet MS"/>
              <a:ea typeface="Trebuchet MS"/>
              <a:cs typeface="Trebuchet MS"/>
              <a:sym typeface="Trebuchet MS"/>
            </a:endParaRPr>
          </a:p>
        </p:txBody>
      </p:sp>
      <p:sp>
        <p:nvSpPr>
          <p:cNvPr id="64" name="Google Shape;64;p13"/>
          <p:cNvSpPr/>
          <p:nvPr/>
        </p:nvSpPr>
        <p:spPr>
          <a:xfrm>
            <a:off x="762000" y="1865352"/>
            <a:ext cx="7380547" cy="553998"/>
          </a:xfrm>
          <a:prstGeom prst="rect">
            <a:avLst/>
          </a:prstGeom>
          <a:solidFill>
            <a:srgbClr val="EFD7AE"/>
          </a:solidFill>
          <a:ln w="19050" cap="flat" cmpd="sng">
            <a:solidFill>
              <a:srgbClr val="E7C586"/>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Font typeface="Trebuchet MS"/>
              <a:buNone/>
            </a:pPr>
            <a:r>
              <a:rPr lang="en" sz="3000" b="0" i="0" u="none" strike="noStrike" cap="none">
                <a:solidFill>
                  <a:srgbClr val="000000"/>
                </a:solidFill>
                <a:latin typeface="Trebuchet MS"/>
                <a:ea typeface="Trebuchet MS"/>
                <a:cs typeface="Trebuchet MS"/>
                <a:sym typeface="Trebuchet MS"/>
              </a:rPr>
              <a:t>Anonymity = pseudonymity + unlinkability</a:t>
            </a:r>
            <a:endParaRPr/>
          </a:p>
        </p:txBody>
      </p:sp>
      <p:sp>
        <p:nvSpPr>
          <p:cNvPr id="65" name="Google Shape;65;p13"/>
          <p:cNvSpPr/>
          <p:nvPr/>
        </p:nvSpPr>
        <p:spPr>
          <a:xfrm>
            <a:off x="6858000" y="2419350"/>
            <a:ext cx="304800" cy="685800"/>
          </a:xfrm>
          <a:prstGeom prst="downArrow">
            <a:avLst>
              <a:gd name="adj1" fmla="val 50000"/>
              <a:gd name="adj2" fmla="val 50000"/>
            </a:avLst>
          </a:prstGeom>
          <a:solidFill>
            <a:srgbClr val="EFD7AE"/>
          </a:solidFill>
          <a:ln w="25400" cap="flat" cmpd="sng">
            <a:solidFill>
              <a:srgbClr val="E7C58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1"/>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67"/>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a:buNone/>
            </a:pPr>
            <a:r>
              <a:rPr lang="en" sz="3600" b="1" i="0" u="none" strike="noStrike" cap="none">
                <a:solidFill>
                  <a:schemeClr val="dk1"/>
                </a:solidFill>
                <a:latin typeface="Trebuchet MS"/>
                <a:ea typeface="Trebuchet MS"/>
                <a:cs typeface="Trebuchet MS"/>
                <a:sym typeface="Trebuchet MS"/>
              </a:rPr>
              <a:t>Zerocoin: protocol-level mixing</a:t>
            </a:r>
            <a:endParaRPr sz="3600" b="1" i="0" u="none" strike="noStrike" cap="none">
              <a:solidFill>
                <a:schemeClr val="dk1"/>
              </a:solidFill>
              <a:latin typeface="Trebuchet MS"/>
              <a:ea typeface="Trebuchet MS"/>
              <a:cs typeface="Trebuchet MS"/>
              <a:sym typeface="Trebuchet MS"/>
            </a:endParaRPr>
          </a:p>
        </p:txBody>
      </p:sp>
      <p:sp>
        <p:nvSpPr>
          <p:cNvPr id="526" name="Google Shape;526;p67"/>
          <p:cNvSpPr txBox="1">
            <a:spLocks noGrp="1"/>
          </p:cNvSpPr>
          <p:nvPr>
            <p:ph type="body" idx="1"/>
          </p:nvPr>
        </p:nvSpPr>
        <p:spPr>
          <a:xfrm>
            <a:off x="457200" y="1200150"/>
            <a:ext cx="49530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a:buNone/>
            </a:pPr>
            <a:r>
              <a:rPr lang="en" sz="3000" b="0" i="0" u="none" strike="noStrike" cap="none">
                <a:solidFill>
                  <a:schemeClr val="dk1"/>
                </a:solidFill>
                <a:latin typeface="Trebuchet MS"/>
                <a:ea typeface="Trebuchet MS"/>
                <a:cs typeface="Trebuchet MS"/>
                <a:sym typeface="Trebuchet MS"/>
              </a:rPr>
              <a:t>Mixing capability baked into protocol</a:t>
            </a:r>
            <a:endParaRPr/>
          </a:p>
          <a:p>
            <a:pPr marL="0" marR="0" lvl="0" indent="0" algn="l" rtl="0">
              <a:lnSpc>
                <a:spcPct val="100000"/>
              </a:lnSpc>
              <a:spcBef>
                <a:spcPts val="0"/>
              </a:spcBef>
              <a:spcAft>
                <a:spcPts val="0"/>
              </a:spcAft>
              <a:buClr>
                <a:schemeClr val="dk1"/>
              </a:buClr>
              <a:buFont typeface="Trebuchet MS"/>
              <a:buNone/>
            </a:pPr>
            <a:endParaRPr sz="30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3000" b="0" i="0" u="none" strike="noStrike" cap="none">
                <a:solidFill>
                  <a:schemeClr val="dk1"/>
                </a:solidFill>
                <a:latin typeface="Trebuchet MS"/>
                <a:ea typeface="Trebuchet MS"/>
                <a:cs typeface="Trebuchet MS"/>
                <a:sym typeface="Trebuchet MS"/>
              </a:rPr>
              <a:t>Advantage: cryptographic guarantee of mixing</a:t>
            </a:r>
            <a:endParaRPr/>
          </a:p>
          <a:p>
            <a:pPr marL="0" marR="0" lvl="0" indent="0" algn="l" rtl="0">
              <a:lnSpc>
                <a:spcPct val="100000"/>
              </a:lnSpc>
              <a:spcBef>
                <a:spcPts val="0"/>
              </a:spcBef>
              <a:spcAft>
                <a:spcPts val="0"/>
              </a:spcAft>
              <a:buClr>
                <a:schemeClr val="dk1"/>
              </a:buClr>
              <a:buFont typeface="Trebuchet MS"/>
              <a:buNone/>
            </a:pPr>
            <a:endParaRPr sz="30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3000" b="0" i="0" u="none" strike="noStrike" cap="none">
                <a:solidFill>
                  <a:schemeClr val="dk1"/>
                </a:solidFill>
                <a:latin typeface="Trebuchet MS"/>
                <a:ea typeface="Trebuchet MS"/>
                <a:cs typeface="Trebuchet MS"/>
                <a:sym typeface="Trebuchet MS"/>
              </a:rPr>
              <a:t>Disadvantage: not currently compatible with Bitcoin</a:t>
            </a:r>
            <a:endParaRPr sz="3000" b="0" i="0" u="none" strike="noStrike" cap="none">
              <a:solidFill>
                <a:schemeClr val="dk1"/>
              </a:solidFill>
              <a:latin typeface="Trebuchet MS"/>
              <a:ea typeface="Trebuchet MS"/>
              <a:cs typeface="Trebuchet MS"/>
              <a:sym typeface="Trebuchet MS"/>
            </a:endParaRPr>
          </a:p>
        </p:txBody>
      </p:sp>
      <p:sp>
        <p:nvSpPr>
          <p:cNvPr id="527" name="Google Shape;527;p67"/>
          <p:cNvSpPr txBox="1">
            <a:spLocks noGrp="1"/>
          </p:cNvSpPr>
          <p:nvPr>
            <p:ph type="body" idx="2"/>
          </p:nvPr>
        </p:nvSpPr>
        <p:spPr>
          <a:xfrm>
            <a:off x="5410200" y="1200150"/>
            <a:ext cx="3276598"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a:buNone/>
            </a:pPr>
            <a:r>
              <a:rPr lang="en" sz="2400" b="0" i="1" u="none" strike="noStrike" cap="none">
                <a:solidFill>
                  <a:schemeClr val="dk1"/>
                </a:solidFill>
                <a:latin typeface="Trebuchet MS"/>
                <a:ea typeface="Trebuchet MS"/>
                <a:cs typeface="Trebuchet MS"/>
                <a:sym typeface="Trebuchet MS"/>
              </a:rPr>
              <a:t>Zerocoin: Anonymous Distributed E-Cash from Bitcoin</a:t>
            </a:r>
            <a:endParaRPr/>
          </a:p>
          <a:p>
            <a:pPr marL="0" marR="0" lvl="0" indent="0" algn="l" rtl="0">
              <a:lnSpc>
                <a:spcPct val="100000"/>
              </a:lnSpc>
              <a:spcBef>
                <a:spcPts val="0"/>
              </a:spcBef>
              <a:spcAft>
                <a:spcPts val="0"/>
              </a:spcAft>
              <a:buClr>
                <a:schemeClr val="dk1"/>
              </a:buClr>
              <a:buFont typeface="Trebuchet MS"/>
              <a:buNone/>
            </a:pPr>
            <a:endParaRPr sz="24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2400" b="0" i="0" u="none" strike="noStrike" cap="none">
                <a:solidFill>
                  <a:schemeClr val="dk1"/>
                </a:solidFill>
                <a:latin typeface="Trebuchet MS"/>
                <a:ea typeface="Trebuchet MS"/>
                <a:cs typeface="Trebuchet MS"/>
                <a:sym typeface="Trebuchet MS"/>
              </a:rPr>
              <a:t>I. Miers et al.</a:t>
            </a:r>
            <a:endParaRPr/>
          </a:p>
          <a:p>
            <a:pPr marL="0" marR="0" lvl="0" indent="0" algn="l" rtl="0">
              <a:lnSpc>
                <a:spcPct val="100000"/>
              </a:lnSpc>
              <a:spcBef>
                <a:spcPts val="0"/>
              </a:spcBef>
              <a:spcAft>
                <a:spcPts val="0"/>
              </a:spcAft>
              <a:buClr>
                <a:schemeClr val="dk1"/>
              </a:buClr>
              <a:buFont typeface="Trebuchet MS"/>
              <a:buNone/>
            </a:pPr>
            <a:r>
              <a:rPr lang="en" sz="2400" b="0" i="0" u="none" strike="noStrike" cap="none">
                <a:solidFill>
                  <a:schemeClr val="dk1"/>
                </a:solidFill>
                <a:latin typeface="Trebuchet MS"/>
                <a:ea typeface="Trebuchet MS"/>
                <a:cs typeface="Trebuchet MS"/>
                <a:sym typeface="Trebuchet MS"/>
              </a:rPr>
              <a:t>IEEE S&amp;P 2013</a:t>
            </a:r>
            <a:endParaRPr sz="2400" b="0" i="0" u="none" strike="noStrike" cap="none">
              <a:solidFill>
                <a:schemeClr val="dk1"/>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68"/>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a:buNone/>
            </a:pPr>
            <a:r>
              <a:rPr lang="en" sz="3600" b="1" i="0" u="none" strike="noStrike" cap="none">
                <a:solidFill>
                  <a:schemeClr val="dk1"/>
                </a:solidFill>
                <a:latin typeface="Trebuchet MS"/>
                <a:ea typeface="Trebuchet MS"/>
                <a:cs typeface="Trebuchet MS"/>
                <a:sym typeface="Trebuchet MS"/>
              </a:rPr>
              <a:t>Basecoin and Zerocoin</a:t>
            </a:r>
            <a:endParaRPr sz="3600" b="1" i="0" u="none" strike="noStrike" cap="none">
              <a:solidFill>
                <a:schemeClr val="dk1"/>
              </a:solidFill>
              <a:latin typeface="Trebuchet MS"/>
              <a:ea typeface="Trebuchet MS"/>
              <a:cs typeface="Trebuchet MS"/>
              <a:sym typeface="Trebuchet MS"/>
            </a:endParaRPr>
          </a:p>
        </p:txBody>
      </p:sp>
      <p:sp>
        <p:nvSpPr>
          <p:cNvPr id="533" name="Google Shape;533;p68"/>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a:buNone/>
            </a:pPr>
            <a:endParaRPr sz="3000" b="0" i="0" u="sng"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3000" b="0" i="0" u="sng" strike="noStrike" cap="none">
                <a:solidFill>
                  <a:schemeClr val="dk1"/>
                </a:solidFill>
                <a:latin typeface="Trebuchet MS"/>
                <a:ea typeface="Trebuchet MS"/>
                <a:cs typeface="Trebuchet MS"/>
                <a:sym typeface="Trebuchet MS"/>
              </a:rPr>
              <a:t>Basecoin</a:t>
            </a:r>
            <a:r>
              <a:rPr lang="en" sz="3000" b="0" i="0" u="none" strike="noStrike" cap="none">
                <a:solidFill>
                  <a:schemeClr val="dk1"/>
                </a:solidFill>
                <a:latin typeface="Trebuchet MS"/>
                <a:ea typeface="Trebuchet MS"/>
                <a:cs typeface="Trebuchet MS"/>
                <a:sym typeface="Trebuchet MS"/>
              </a:rPr>
              <a:t>: Bitcoin-like Altcoin</a:t>
            </a:r>
            <a:endParaRPr/>
          </a:p>
          <a:p>
            <a:pPr marL="0" marR="0" lvl="0" indent="0" algn="l" rtl="0">
              <a:lnSpc>
                <a:spcPct val="100000"/>
              </a:lnSpc>
              <a:spcBef>
                <a:spcPts val="0"/>
              </a:spcBef>
              <a:spcAft>
                <a:spcPts val="0"/>
              </a:spcAft>
              <a:buClr>
                <a:schemeClr val="dk1"/>
              </a:buClr>
              <a:buFont typeface="Trebuchet MS"/>
              <a:buNone/>
            </a:pPr>
            <a:endParaRPr sz="30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3000" b="0" i="0" u="none" strike="noStrike" cap="none">
                <a:solidFill>
                  <a:schemeClr val="dk1"/>
                </a:solidFill>
                <a:latin typeface="Trebuchet MS"/>
                <a:ea typeface="Trebuchet MS"/>
                <a:cs typeface="Trebuchet MS"/>
                <a:sym typeface="Trebuchet MS"/>
              </a:rPr>
              <a:t>Zerocoin: Extension of Basecoin</a:t>
            </a:r>
            <a:endParaRPr/>
          </a:p>
          <a:p>
            <a:pPr marL="0" marR="0" lvl="0" indent="0" algn="l" rtl="0">
              <a:lnSpc>
                <a:spcPct val="100000"/>
              </a:lnSpc>
              <a:spcBef>
                <a:spcPts val="0"/>
              </a:spcBef>
              <a:spcAft>
                <a:spcPts val="0"/>
              </a:spcAft>
              <a:buClr>
                <a:schemeClr val="dk1"/>
              </a:buClr>
              <a:buFont typeface="Trebuchet MS"/>
              <a:buNone/>
            </a:pPr>
            <a:endParaRPr sz="30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3000" b="0" i="0" u="none" strike="noStrike" cap="none">
                <a:solidFill>
                  <a:schemeClr val="dk1"/>
                </a:solidFill>
                <a:latin typeface="Trebuchet MS"/>
                <a:ea typeface="Trebuchet MS"/>
                <a:cs typeface="Trebuchet MS"/>
                <a:sym typeface="Trebuchet MS"/>
              </a:rPr>
              <a:t>Basecoins can be converted  into zerocoins and back</a:t>
            </a:r>
            <a:endParaRPr/>
          </a:p>
          <a:p>
            <a:pPr marL="0" marR="0" lvl="0" indent="0" algn="l" rtl="0">
              <a:lnSpc>
                <a:spcPct val="100000"/>
              </a:lnSpc>
              <a:spcBef>
                <a:spcPts val="0"/>
              </a:spcBef>
              <a:spcAft>
                <a:spcPts val="0"/>
              </a:spcAft>
              <a:buClr>
                <a:schemeClr val="dk1"/>
              </a:buClr>
              <a:buFont typeface="Trebuchet MS"/>
              <a:buNone/>
            </a:pPr>
            <a:r>
              <a:rPr lang="en" sz="3000" b="0" i="0" u="none" strike="noStrike" cap="none">
                <a:solidFill>
                  <a:schemeClr val="dk1"/>
                </a:solidFill>
                <a:latin typeface="Trebuchet MS"/>
                <a:ea typeface="Trebuchet MS"/>
                <a:cs typeface="Trebuchet MS"/>
                <a:sym typeface="Trebuchet MS"/>
              </a:rPr>
              <a:t>Breaks link between original and new basecoin</a:t>
            </a:r>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69"/>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a:buNone/>
            </a:pPr>
            <a:r>
              <a:rPr lang="en" sz="3600" b="1" i="0" u="none" strike="noStrike" cap="none">
                <a:solidFill>
                  <a:schemeClr val="dk1"/>
                </a:solidFill>
                <a:latin typeface="Trebuchet MS"/>
                <a:ea typeface="Trebuchet MS"/>
                <a:cs typeface="Trebuchet MS"/>
                <a:sym typeface="Trebuchet MS"/>
              </a:rPr>
              <a:t>Zerocoins</a:t>
            </a:r>
            <a:endParaRPr sz="3600" b="1" i="0" u="none" strike="noStrike" cap="none">
              <a:solidFill>
                <a:schemeClr val="dk1"/>
              </a:solidFill>
              <a:latin typeface="Trebuchet MS"/>
              <a:ea typeface="Trebuchet MS"/>
              <a:cs typeface="Trebuchet MS"/>
              <a:sym typeface="Trebuchet MS"/>
            </a:endParaRPr>
          </a:p>
        </p:txBody>
      </p:sp>
      <p:sp>
        <p:nvSpPr>
          <p:cNvPr id="539" name="Google Shape;539;p69"/>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a:buNone/>
            </a:pPr>
            <a:r>
              <a:rPr lang="en" sz="3000" b="0" i="0" u="none" strike="noStrike" cap="none">
                <a:solidFill>
                  <a:schemeClr val="dk1"/>
                </a:solidFill>
                <a:latin typeface="Trebuchet MS"/>
                <a:ea typeface="Trebuchet MS"/>
                <a:cs typeface="Trebuchet MS"/>
                <a:sym typeface="Trebuchet MS"/>
              </a:rPr>
              <a:t>A Zerocoin is a cryptographic proof that you owned a Basecoin and made it unspendable</a:t>
            </a:r>
            <a:endParaRPr/>
          </a:p>
          <a:p>
            <a:pPr marL="0" marR="0" lvl="0" indent="0" algn="l" rtl="0">
              <a:lnSpc>
                <a:spcPct val="100000"/>
              </a:lnSpc>
              <a:spcBef>
                <a:spcPts val="0"/>
              </a:spcBef>
              <a:spcAft>
                <a:spcPts val="0"/>
              </a:spcAft>
              <a:buClr>
                <a:schemeClr val="dk1"/>
              </a:buClr>
              <a:buFont typeface="Trebuchet MS"/>
              <a:buNone/>
            </a:pPr>
            <a:endParaRPr sz="30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3000" b="0" i="0" u="none" strike="noStrike" cap="none">
                <a:solidFill>
                  <a:schemeClr val="dk1"/>
                </a:solidFill>
                <a:latin typeface="Trebuchet MS"/>
                <a:ea typeface="Trebuchet MS"/>
                <a:cs typeface="Trebuchet MS"/>
                <a:sym typeface="Trebuchet MS"/>
              </a:rPr>
              <a:t>Miners can verify these proofs</a:t>
            </a:r>
            <a:endParaRPr/>
          </a:p>
          <a:p>
            <a:pPr marL="0" marR="0" lvl="0" indent="0" algn="l" rtl="0">
              <a:lnSpc>
                <a:spcPct val="100000"/>
              </a:lnSpc>
              <a:spcBef>
                <a:spcPts val="0"/>
              </a:spcBef>
              <a:spcAft>
                <a:spcPts val="0"/>
              </a:spcAft>
              <a:buClr>
                <a:schemeClr val="dk1"/>
              </a:buClr>
              <a:buFont typeface="Trebuchet MS"/>
              <a:buNone/>
            </a:pPr>
            <a:endParaRPr sz="30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3000" b="0" i="0" u="none" strike="noStrike" cap="none">
                <a:solidFill>
                  <a:schemeClr val="dk1"/>
                </a:solidFill>
                <a:latin typeface="Trebuchet MS"/>
                <a:ea typeface="Trebuchet MS"/>
                <a:cs typeface="Trebuchet MS"/>
                <a:sym typeface="Trebuchet MS"/>
              </a:rPr>
              <a:t>Gives you the right to redeem a new Basecoin</a:t>
            </a:r>
            <a:endParaRPr sz="30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3000" b="0" i="0" u="none" strike="noStrike" cap="none">
                <a:solidFill>
                  <a:schemeClr val="dk1"/>
                </a:solidFill>
                <a:latin typeface="Trebuchet MS"/>
                <a:ea typeface="Trebuchet MS"/>
                <a:cs typeface="Trebuchet MS"/>
                <a:sym typeface="Trebuchet MS"/>
              </a:rPr>
              <a:t>(Somewhat like poker chips)</a:t>
            </a:r>
            <a:endParaRPr sz="3000" b="0" i="0" u="none" strike="noStrike" cap="none">
              <a:solidFill>
                <a:schemeClr val="dk1"/>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70"/>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a:buNone/>
            </a:pPr>
            <a:r>
              <a:rPr lang="en" sz="3600" b="1" i="0" u="none" strike="noStrike" cap="none">
                <a:solidFill>
                  <a:schemeClr val="dk1"/>
                </a:solidFill>
                <a:latin typeface="Trebuchet MS"/>
                <a:ea typeface="Trebuchet MS"/>
                <a:cs typeface="Trebuchet MS"/>
                <a:sym typeface="Trebuchet MS"/>
              </a:rPr>
              <a:t>Two challenges</a:t>
            </a:r>
            <a:endParaRPr sz="3600" b="1" i="0" u="none" strike="noStrike" cap="none">
              <a:solidFill>
                <a:schemeClr val="dk1"/>
              </a:solidFill>
              <a:latin typeface="Trebuchet MS"/>
              <a:ea typeface="Trebuchet MS"/>
              <a:cs typeface="Trebuchet MS"/>
              <a:sym typeface="Trebuchet MS"/>
            </a:endParaRPr>
          </a:p>
        </p:txBody>
      </p:sp>
      <p:sp>
        <p:nvSpPr>
          <p:cNvPr id="545" name="Google Shape;545;p70"/>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a:buNone/>
            </a:pPr>
            <a:endParaRPr sz="30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3000" b="0" i="0" u="none" strike="noStrike" cap="none">
                <a:solidFill>
                  <a:schemeClr val="dk1"/>
                </a:solidFill>
                <a:latin typeface="Trebuchet MS"/>
                <a:ea typeface="Trebuchet MS"/>
                <a:cs typeface="Trebuchet MS"/>
                <a:sym typeface="Trebuchet MS"/>
              </a:rPr>
              <a:t>How to construct these proofs?</a:t>
            </a:r>
            <a:endParaRPr/>
          </a:p>
          <a:p>
            <a:pPr marL="0" marR="0" lvl="0" indent="0" algn="l" rtl="0">
              <a:lnSpc>
                <a:spcPct val="100000"/>
              </a:lnSpc>
              <a:spcBef>
                <a:spcPts val="0"/>
              </a:spcBef>
              <a:spcAft>
                <a:spcPts val="0"/>
              </a:spcAft>
              <a:buClr>
                <a:schemeClr val="dk1"/>
              </a:buClr>
              <a:buFont typeface="Trebuchet MS"/>
              <a:buNone/>
            </a:pPr>
            <a:endParaRPr sz="30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3000" b="0" i="0" u="none" strike="noStrike" cap="none">
                <a:solidFill>
                  <a:schemeClr val="dk1"/>
                </a:solidFill>
                <a:latin typeface="Trebuchet MS"/>
                <a:ea typeface="Trebuchet MS"/>
                <a:cs typeface="Trebuchet MS"/>
                <a:sym typeface="Trebuchet MS"/>
              </a:rPr>
              <a:t>How to make sure each proof can only be “spent” once?</a:t>
            </a:r>
            <a:endParaRPr sz="3000" b="0" i="0" u="none" strike="noStrike" cap="none">
              <a:solidFill>
                <a:schemeClr val="dk1"/>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71"/>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a:buNone/>
            </a:pPr>
            <a:r>
              <a:rPr lang="en" sz="3600" b="1" i="0" u="none" strike="noStrike" cap="none">
                <a:solidFill>
                  <a:schemeClr val="dk1"/>
                </a:solidFill>
                <a:latin typeface="Trebuchet MS"/>
                <a:ea typeface="Trebuchet MS"/>
                <a:cs typeface="Trebuchet MS"/>
                <a:sym typeface="Trebuchet MS"/>
              </a:rPr>
              <a:t>Zero-knowledge proofs</a:t>
            </a:r>
            <a:endParaRPr sz="3600" b="1" i="0" u="none" strike="noStrike" cap="none">
              <a:solidFill>
                <a:schemeClr val="dk1"/>
              </a:solidFill>
              <a:latin typeface="Trebuchet MS"/>
              <a:ea typeface="Trebuchet MS"/>
              <a:cs typeface="Trebuchet MS"/>
              <a:sym typeface="Trebuchet MS"/>
            </a:endParaRPr>
          </a:p>
        </p:txBody>
      </p:sp>
      <p:sp>
        <p:nvSpPr>
          <p:cNvPr id="551" name="Google Shape;551;p71"/>
          <p:cNvSpPr txBox="1">
            <a:spLocks noGrp="1"/>
          </p:cNvSpPr>
          <p:nvPr>
            <p:ph type="body" idx="1"/>
          </p:nvPr>
        </p:nvSpPr>
        <p:spPr>
          <a:xfrm>
            <a:off x="457200" y="1200150"/>
            <a:ext cx="83820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A3A3A3"/>
              </a:buClr>
              <a:buFont typeface="Trebuchet MS"/>
              <a:buNone/>
            </a:pPr>
            <a:r>
              <a:rPr lang="en" sz="2800" b="0" i="0" u="none" strike="noStrike" cap="none">
                <a:solidFill>
                  <a:schemeClr val="dk1"/>
                </a:solidFill>
                <a:latin typeface="Trebuchet MS"/>
                <a:ea typeface="Trebuchet MS"/>
                <a:cs typeface="Trebuchet MS"/>
                <a:sym typeface="Trebuchet MS"/>
              </a:rPr>
              <a:t>A way to prove a statement </a:t>
            </a:r>
            <a:endParaRPr/>
          </a:p>
          <a:p>
            <a:pPr marL="0" marR="0" lvl="0" indent="0" algn="l" rtl="0">
              <a:lnSpc>
                <a:spcPct val="100000"/>
              </a:lnSpc>
              <a:spcBef>
                <a:spcPts val="0"/>
              </a:spcBef>
              <a:spcAft>
                <a:spcPts val="0"/>
              </a:spcAft>
              <a:buClr>
                <a:srgbClr val="A3A3A3"/>
              </a:buClr>
              <a:buFont typeface="Trebuchet MS"/>
              <a:buNone/>
            </a:pPr>
            <a:r>
              <a:rPr lang="en" sz="2800" b="0" i="0" u="none" strike="noStrike" cap="none">
                <a:solidFill>
                  <a:schemeClr val="dk1"/>
                </a:solidFill>
                <a:latin typeface="Trebuchet MS"/>
                <a:ea typeface="Trebuchet MS"/>
                <a:cs typeface="Trebuchet MS"/>
                <a:sym typeface="Trebuchet MS"/>
              </a:rPr>
              <a:t>without revealing any other </a:t>
            </a:r>
            <a:endParaRPr/>
          </a:p>
          <a:p>
            <a:pPr marL="0" marR="0" lvl="0" indent="0" algn="l" rtl="0">
              <a:lnSpc>
                <a:spcPct val="100000"/>
              </a:lnSpc>
              <a:spcBef>
                <a:spcPts val="0"/>
              </a:spcBef>
              <a:spcAft>
                <a:spcPts val="0"/>
              </a:spcAft>
              <a:buClr>
                <a:srgbClr val="A3A3A3"/>
              </a:buClr>
              <a:buFont typeface="Trebuchet MS"/>
              <a:buNone/>
            </a:pPr>
            <a:r>
              <a:rPr lang="en" sz="2800" b="0" i="0" u="none" strike="noStrike" cap="none">
                <a:solidFill>
                  <a:schemeClr val="dk1"/>
                </a:solidFill>
                <a:latin typeface="Trebuchet MS"/>
                <a:ea typeface="Trebuchet MS"/>
                <a:cs typeface="Trebuchet MS"/>
                <a:sym typeface="Trebuchet MS"/>
              </a:rPr>
              <a:t>information</a:t>
            </a:r>
            <a:endParaRPr/>
          </a:p>
          <a:p>
            <a:pPr marL="0" marR="0" lvl="0" indent="0" algn="l" rtl="0">
              <a:lnSpc>
                <a:spcPct val="100000"/>
              </a:lnSpc>
              <a:spcBef>
                <a:spcPts val="0"/>
              </a:spcBef>
              <a:spcAft>
                <a:spcPts val="0"/>
              </a:spcAft>
              <a:buClr>
                <a:srgbClr val="A3A3A3"/>
              </a:buClr>
              <a:buFont typeface="Trebuchet MS"/>
              <a:buNone/>
            </a:pPr>
            <a:endParaRPr sz="28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A3A3A3"/>
              </a:buClr>
              <a:buFont typeface="Trebuchet MS"/>
              <a:buNone/>
            </a:pPr>
            <a:r>
              <a:rPr lang="en" sz="2800" b="0" i="0" u="none" strike="noStrike" cap="none">
                <a:solidFill>
                  <a:schemeClr val="dk1"/>
                </a:solidFill>
                <a:latin typeface="Trebuchet MS"/>
                <a:ea typeface="Trebuchet MS"/>
                <a:cs typeface="Trebuchet MS"/>
                <a:sym typeface="Trebuchet MS"/>
              </a:rPr>
              <a:t>Example:</a:t>
            </a:r>
            <a:endParaRPr/>
          </a:p>
          <a:p>
            <a:pPr marL="457200" marR="0" lvl="0" indent="-457200" algn="l" rtl="0">
              <a:lnSpc>
                <a:spcPct val="100000"/>
              </a:lnSpc>
              <a:spcBef>
                <a:spcPts val="0"/>
              </a:spcBef>
              <a:spcAft>
                <a:spcPts val="0"/>
              </a:spcAft>
              <a:buClr>
                <a:srgbClr val="A3A3A3"/>
              </a:buClr>
              <a:buSzPts val="2800"/>
              <a:buFont typeface="Arial"/>
              <a:buChar char="•"/>
            </a:pPr>
            <a:r>
              <a:rPr lang="en" sz="2800" b="0" i="0" u="none" strike="noStrike" cap="none">
                <a:solidFill>
                  <a:schemeClr val="dk1"/>
                </a:solidFill>
                <a:latin typeface="Trebuchet MS"/>
                <a:ea typeface="Trebuchet MS"/>
                <a:cs typeface="Trebuchet MS"/>
                <a:sym typeface="Trebuchet MS"/>
              </a:rPr>
              <a:t>“I know an input that hashes to </a:t>
            </a:r>
            <a:r>
              <a:rPr lang="en" sz="2400" b="1" i="0" u="none" strike="noStrike" cap="none">
                <a:solidFill>
                  <a:schemeClr val="dk1"/>
                </a:solidFill>
                <a:latin typeface="Consolas"/>
                <a:ea typeface="Consolas"/>
                <a:cs typeface="Consolas"/>
                <a:sym typeface="Consolas"/>
              </a:rPr>
              <a:t>da39a3ee5e</a:t>
            </a:r>
            <a:r>
              <a:rPr lang="en" sz="2800" b="0" i="0" u="none" strike="noStrike" cap="none">
                <a:solidFill>
                  <a:schemeClr val="dk1"/>
                </a:solidFill>
                <a:latin typeface="Trebuchet MS"/>
                <a:ea typeface="Trebuchet MS"/>
                <a:cs typeface="Trebuchet MS"/>
                <a:sym typeface="Trebuchet MS"/>
              </a:rPr>
              <a:t>”</a:t>
            </a:r>
            <a:endParaRPr/>
          </a:p>
          <a:p>
            <a:pPr marL="457200" marR="0" lvl="0" indent="-457200" algn="l" rtl="0">
              <a:lnSpc>
                <a:spcPct val="100000"/>
              </a:lnSpc>
              <a:spcBef>
                <a:spcPts val="0"/>
              </a:spcBef>
              <a:spcAft>
                <a:spcPts val="0"/>
              </a:spcAft>
              <a:buClr>
                <a:srgbClr val="A3A3A3"/>
              </a:buClr>
              <a:buSzPts val="2800"/>
              <a:buFont typeface="Arial"/>
              <a:buChar char="•"/>
            </a:pPr>
            <a:r>
              <a:rPr lang="en" sz="2800" b="0" i="0" u="none" strike="noStrike" cap="none">
                <a:solidFill>
                  <a:schemeClr val="dk1"/>
                </a:solidFill>
                <a:latin typeface="Trebuchet MS"/>
                <a:ea typeface="Trebuchet MS"/>
                <a:cs typeface="Trebuchet MS"/>
                <a:sym typeface="Trebuchet MS"/>
              </a:rPr>
              <a:t>“I know an input that hashes to some hash in the following set: … ”</a:t>
            </a:r>
            <a:endParaRPr sz="2800" b="0" i="0" u="none" strike="noStrike" cap="none">
              <a:solidFill>
                <a:schemeClr val="dk1"/>
              </a:solidFill>
              <a:latin typeface="Trebuchet MS"/>
              <a:ea typeface="Trebuchet MS"/>
              <a:cs typeface="Trebuchet MS"/>
              <a:sym typeface="Trebuchet MS"/>
            </a:endParaRPr>
          </a:p>
        </p:txBody>
      </p:sp>
      <p:sp>
        <p:nvSpPr>
          <p:cNvPr id="552" name="Google Shape;552;p71"/>
          <p:cNvSpPr/>
          <p:nvPr/>
        </p:nvSpPr>
        <p:spPr>
          <a:xfrm>
            <a:off x="5257800" y="1123950"/>
            <a:ext cx="3276600" cy="1905000"/>
          </a:xfrm>
          <a:prstGeom prst="irregularSeal2">
            <a:avLst/>
          </a:prstGeom>
          <a:solidFill>
            <a:srgbClr val="EFD7AE"/>
          </a:solidFill>
          <a:ln w="19050" cap="flat" cmpd="sng">
            <a:solidFill>
              <a:srgbClr val="E7C58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Font typeface="Trebuchet MS"/>
              <a:buNone/>
            </a:pPr>
            <a:r>
              <a:rPr lang="en" sz="3200" b="0" i="0" u="none" strike="noStrike" cap="none">
                <a:solidFill>
                  <a:schemeClr val="dk1"/>
                </a:solidFill>
                <a:latin typeface="Trebuchet MS"/>
                <a:ea typeface="Trebuchet MS"/>
                <a:cs typeface="Trebuchet MS"/>
                <a:sym typeface="Trebuchet MS"/>
              </a:rPr>
              <a:t>Crypto </a:t>
            </a:r>
            <a:endParaRPr/>
          </a:p>
          <a:p>
            <a:pPr marL="0" marR="0" lvl="0" indent="0" algn="ctr" rtl="0">
              <a:lnSpc>
                <a:spcPct val="100000"/>
              </a:lnSpc>
              <a:spcBef>
                <a:spcPts val="0"/>
              </a:spcBef>
              <a:spcAft>
                <a:spcPts val="0"/>
              </a:spcAft>
              <a:buClr>
                <a:schemeClr val="dk1"/>
              </a:buClr>
              <a:buFont typeface="Trebuchet MS"/>
              <a:buNone/>
            </a:pPr>
            <a:r>
              <a:rPr lang="en" sz="3200" b="0" i="0" u="none" strike="noStrike" cap="none">
                <a:solidFill>
                  <a:schemeClr val="dk1"/>
                </a:solidFill>
                <a:latin typeface="Trebuchet MS"/>
                <a:ea typeface="Trebuchet MS"/>
                <a:cs typeface="Trebuchet MS"/>
                <a:sym typeface="Trebuchet MS"/>
              </a:rPr>
              <a:t>magic</a:t>
            </a:r>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72"/>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a:buNone/>
            </a:pPr>
            <a:r>
              <a:rPr lang="en" sz="3600" b="1" i="0" u="none" strike="noStrike" cap="none">
                <a:solidFill>
                  <a:schemeClr val="dk1"/>
                </a:solidFill>
                <a:latin typeface="Trebuchet MS"/>
                <a:ea typeface="Trebuchet MS"/>
                <a:cs typeface="Trebuchet MS"/>
                <a:sym typeface="Trebuchet MS"/>
              </a:rPr>
              <a:t>Minting zerocoins</a:t>
            </a:r>
            <a:endParaRPr sz="3600" b="1" i="0" u="none" strike="noStrike" cap="none">
              <a:solidFill>
                <a:schemeClr val="dk1"/>
              </a:solidFill>
              <a:latin typeface="Trebuchet MS"/>
              <a:ea typeface="Trebuchet MS"/>
              <a:cs typeface="Trebuchet MS"/>
              <a:sym typeface="Trebuchet MS"/>
            </a:endParaRPr>
          </a:p>
        </p:txBody>
      </p:sp>
      <p:sp>
        <p:nvSpPr>
          <p:cNvPr id="558" name="Google Shape;558;p72"/>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a:buNone/>
            </a:pPr>
            <a:r>
              <a:rPr lang="en" sz="3000" b="0" i="0" u="none" strike="noStrike" cap="none">
                <a:solidFill>
                  <a:schemeClr val="dk1"/>
                </a:solidFill>
                <a:latin typeface="Trebuchet MS"/>
                <a:ea typeface="Trebuchet MS"/>
                <a:cs typeface="Trebuchet MS"/>
                <a:sym typeface="Trebuchet MS"/>
              </a:rPr>
              <a:t>Zerocoins come in standard denominations</a:t>
            </a:r>
            <a:endParaRPr/>
          </a:p>
          <a:p>
            <a:pPr marL="0" marR="0" lvl="0" indent="0" algn="l" rtl="0">
              <a:lnSpc>
                <a:spcPct val="100000"/>
              </a:lnSpc>
              <a:spcBef>
                <a:spcPts val="0"/>
              </a:spcBef>
              <a:spcAft>
                <a:spcPts val="0"/>
              </a:spcAft>
              <a:buClr>
                <a:schemeClr val="dk1"/>
              </a:buClr>
              <a:buFont typeface="Trebuchet MS"/>
              <a:buNone/>
            </a:pPr>
            <a:r>
              <a:rPr lang="en" sz="3000" b="0" i="0" u="none" strike="noStrike" cap="none">
                <a:solidFill>
                  <a:schemeClr val="dk1"/>
                </a:solidFill>
                <a:latin typeface="Trebuchet MS"/>
                <a:ea typeface="Trebuchet MS"/>
                <a:cs typeface="Trebuchet MS"/>
                <a:sym typeface="Trebuchet MS"/>
              </a:rPr>
              <a:t>(Let’s assume 1 basecoin)</a:t>
            </a:r>
            <a:endParaRPr/>
          </a:p>
          <a:p>
            <a:pPr marL="0" marR="0" lvl="0" indent="0" algn="l" rtl="0">
              <a:lnSpc>
                <a:spcPct val="100000"/>
              </a:lnSpc>
              <a:spcBef>
                <a:spcPts val="0"/>
              </a:spcBef>
              <a:spcAft>
                <a:spcPts val="0"/>
              </a:spcAft>
              <a:buClr>
                <a:schemeClr val="dk1"/>
              </a:buClr>
              <a:buFont typeface="Trebuchet MS"/>
              <a:buNone/>
            </a:pPr>
            <a:endParaRPr sz="30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3000" b="0" i="0" u="none" strike="noStrike" cap="none">
                <a:solidFill>
                  <a:schemeClr val="dk1"/>
                </a:solidFill>
                <a:latin typeface="Trebuchet MS"/>
                <a:ea typeface="Trebuchet MS"/>
                <a:cs typeface="Trebuchet MS"/>
                <a:sym typeface="Trebuchet MS"/>
              </a:rPr>
              <a:t>Anyone can make one!</a:t>
            </a:r>
            <a:endParaRPr/>
          </a:p>
          <a:p>
            <a:pPr marL="0" marR="0" lvl="0" indent="0" algn="l" rtl="0">
              <a:lnSpc>
                <a:spcPct val="100000"/>
              </a:lnSpc>
              <a:spcBef>
                <a:spcPts val="0"/>
              </a:spcBef>
              <a:spcAft>
                <a:spcPts val="0"/>
              </a:spcAft>
              <a:buClr>
                <a:schemeClr val="dk1"/>
              </a:buClr>
              <a:buFont typeface="Trebuchet MS"/>
              <a:buNone/>
            </a:pPr>
            <a:endParaRPr sz="30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3000" b="0" i="0" u="none" strike="noStrike" cap="none">
                <a:solidFill>
                  <a:schemeClr val="dk1"/>
                </a:solidFill>
                <a:latin typeface="Trebuchet MS"/>
                <a:ea typeface="Trebuchet MS"/>
                <a:cs typeface="Trebuchet MS"/>
                <a:sym typeface="Trebuchet MS"/>
              </a:rPr>
              <a:t>They have value once put on the block chain</a:t>
            </a:r>
            <a:endParaRPr/>
          </a:p>
          <a:p>
            <a:pPr marL="0" marR="0" lvl="0" indent="0" algn="l" rtl="0">
              <a:lnSpc>
                <a:spcPct val="100000"/>
              </a:lnSpc>
              <a:spcBef>
                <a:spcPts val="0"/>
              </a:spcBef>
              <a:spcAft>
                <a:spcPts val="0"/>
              </a:spcAft>
              <a:buClr>
                <a:schemeClr val="dk1"/>
              </a:buClr>
              <a:buFont typeface="Trebuchet MS"/>
              <a:buNone/>
            </a:pPr>
            <a:r>
              <a:rPr lang="en" sz="3000" b="0" i="0" u="none" strike="noStrike" cap="none">
                <a:solidFill>
                  <a:schemeClr val="dk1"/>
                </a:solidFill>
                <a:latin typeface="Trebuchet MS"/>
                <a:ea typeface="Trebuchet MS"/>
                <a:cs typeface="Trebuchet MS"/>
                <a:sym typeface="Trebuchet MS"/>
              </a:rPr>
              <a:t>That costs 1 basecoin</a:t>
            </a:r>
            <a:endParaRPr sz="3000" b="0" i="0" u="none" strike="noStrike" cap="none">
              <a:solidFill>
                <a:schemeClr val="dk1"/>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73"/>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a:buNone/>
            </a:pPr>
            <a:r>
              <a:rPr lang="en" sz="3600" b="1" i="0" u="none" strike="noStrike" cap="none">
                <a:solidFill>
                  <a:schemeClr val="dk1"/>
                </a:solidFill>
                <a:latin typeface="Trebuchet MS"/>
                <a:ea typeface="Trebuchet MS"/>
                <a:cs typeface="Trebuchet MS"/>
                <a:sym typeface="Trebuchet MS"/>
              </a:rPr>
              <a:t>Minting a zerocoin: “commitment”</a:t>
            </a:r>
            <a:endParaRPr sz="3600" b="1" i="0" u="none" strike="noStrike" cap="none">
              <a:solidFill>
                <a:schemeClr val="dk1"/>
              </a:solidFill>
              <a:latin typeface="Trebuchet MS"/>
              <a:ea typeface="Trebuchet MS"/>
              <a:cs typeface="Trebuchet MS"/>
              <a:sym typeface="Trebuchet MS"/>
            </a:endParaRPr>
          </a:p>
        </p:txBody>
      </p:sp>
      <p:sp>
        <p:nvSpPr>
          <p:cNvPr id="564" name="Google Shape;564;p73"/>
          <p:cNvSpPr txBox="1">
            <a:spLocks noGrp="1"/>
          </p:cNvSpPr>
          <p:nvPr>
            <p:ph type="body" idx="1"/>
          </p:nvPr>
        </p:nvSpPr>
        <p:spPr>
          <a:xfrm>
            <a:off x="457199" y="1200150"/>
            <a:ext cx="6019801"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a:buNone/>
            </a:pPr>
            <a:r>
              <a:rPr lang="en" sz="2800" b="0" i="0" u="none" strike="noStrike" cap="none">
                <a:solidFill>
                  <a:schemeClr val="dk1"/>
                </a:solidFill>
                <a:latin typeface="Trebuchet MS"/>
                <a:ea typeface="Trebuchet MS"/>
                <a:cs typeface="Trebuchet MS"/>
                <a:sym typeface="Trebuchet MS"/>
              </a:rPr>
              <a:t>Generate serial number </a:t>
            </a:r>
            <a:r>
              <a:rPr lang="en" sz="2800" b="0" i="1" u="none" strike="noStrike" cap="none">
                <a:solidFill>
                  <a:schemeClr val="dk1"/>
                </a:solidFill>
                <a:latin typeface="Trebuchet MS"/>
                <a:ea typeface="Trebuchet MS"/>
                <a:cs typeface="Trebuchet MS"/>
                <a:sym typeface="Trebuchet MS"/>
              </a:rPr>
              <a:t>S</a:t>
            </a:r>
            <a:endParaRPr/>
          </a:p>
          <a:p>
            <a:pPr marL="0" marR="0" lvl="0" indent="0" algn="l" rtl="0">
              <a:lnSpc>
                <a:spcPct val="100000"/>
              </a:lnSpc>
              <a:spcBef>
                <a:spcPts val="0"/>
              </a:spcBef>
              <a:spcAft>
                <a:spcPts val="0"/>
              </a:spcAft>
              <a:buClr>
                <a:schemeClr val="dk1"/>
              </a:buClr>
              <a:buFont typeface="Trebuchet MS"/>
              <a:buNone/>
            </a:pPr>
            <a:r>
              <a:rPr lang="en" sz="2800" b="0" i="0" u="none" strike="noStrike" cap="none">
                <a:solidFill>
                  <a:schemeClr val="dk1"/>
                </a:solidFill>
                <a:latin typeface="Trebuchet MS"/>
                <a:ea typeface="Trebuchet MS"/>
                <a:cs typeface="Trebuchet MS"/>
                <a:sym typeface="Trebuchet MS"/>
              </a:rPr>
              <a:t>(eventually made public)</a:t>
            </a:r>
            <a:endParaRPr sz="28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endParaRPr sz="28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2800" b="0" i="0" u="none" strike="noStrike" cap="none">
                <a:solidFill>
                  <a:schemeClr val="dk1"/>
                </a:solidFill>
                <a:latin typeface="Trebuchet MS"/>
                <a:ea typeface="Trebuchet MS"/>
                <a:cs typeface="Trebuchet MS"/>
                <a:sym typeface="Trebuchet MS"/>
              </a:rPr>
              <a:t>and random secret </a:t>
            </a:r>
            <a:r>
              <a:rPr lang="en" sz="2800" b="0" i="1" u="none" strike="noStrike" cap="none">
                <a:solidFill>
                  <a:schemeClr val="dk1"/>
                </a:solidFill>
                <a:latin typeface="Trebuchet MS"/>
                <a:ea typeface="Trebuchet MS"/>
                <a:cs typeface="Trebuchet MS"/>
                <a:sym typeface="Trebuchet MS"/>
              </a:rPr>
              <a:t>r</a:t>
            </a:r>
            <a:endParaRPr/>
          </a:p>
          <a:p>
            <a:pPr marL="0" marR="0" lvl="0" indent="0" algn="l" rtl="0">
              <a:lnSpc>
                <a:spcPct val="100000"/>
              </a:lnSpc>
              <a:spcBef>
                <a:spcPts val="0"/>
              </a:spcBef>
              <a:spcAft>
                <a:spcPts val="0"/>
              </a:spcAft>
              <a:buClr>
                <a:schemeClr val="dk1"/>
              </a:buClr>
              <a:buFont typeface="Trebuchet MS"/>
              <a:buNone/>
            </a:pPr>
            <a:r>
              <a:rPr lang="en" sz="2800" b="0" i="0" u="none" strike="noStrike" cap="none">
                <a:solidFill>
                  <a:schemeClr val="dk1"/>
                </a:solidFill>
                <a:latin typeface="Trebuchet MS"/>
                <a:ea typeface="Trebuchet MS"/>
                <a:cs typeface="Trebuchet MS"/>
                <a:sym typeface="Trebuchet MS"/>
              </a:rPr>
              <a:t>(never public, ensures </a:t>
            </a:r>
            <a:endParaRPr/>
          </a:p>
          <a:p>
            <a:pPr marL="0" marR="0" lvl="0" indent="0" algn="l" rtl="0">
              <a:lnSpc>
                <a:spcPct val="100000"/>
              </a:lnSpc>
              <a:spcBef>
                <a:spcPts val="0"/>
              </a:spcBef>
              <a:spcAft>
                <a:spcPts val="0"/>
              </a:spcAft>
              <a:buClr>
                <a:schemeClr val="dk1"/>
              </a:buClr>
              <a:buFont typeface="Trebuchet MS"/>
              <a:buNone/>
            </a:pPr>
            <a:r>
              <a:rPr lang="en" sz="2800" b="0" i="0" u="none" strike="noStrike" cap="none">
                <a:solidFill>
                  <a:schemeClr val="dk1"/>
                </a:solidFill>
                <a:latin typeface="Trebuchet MS"/>
                <a:ea typeface="Trebuchet MS"/>
                <a:cs typeface="Trebuchet MS"/>
                <a:sym typeface="Trebuchet MS"/>
              </a:rPr>
              <a:t>unlinkability)</a:t>
            </a:r>
            <a:endParaRPr sz="28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endParaRPr sz="28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2800" b="0" i="0" u="none" strike="noStrike" cap="none">
                <a:solidFill>
                  <a:schemeClr val="dk1"/>
                </a:solidFill>
                <a:latin typeface="Trebuchet MS"/>
                <a:ea typeface="Trebuchet MS"/>
                <a:cs typeface="Trebuchet MS"/>
                <a:sym typeface="Trebuchet MS"/>
              </a:rPr>
              <a:t>Compute </a:t>
            </a:r>
            <a:r>
              <a:rPr lang="en" sz="2800" b="0" i="1" u="none" strike="noStrike" cap="none">
                <a:solidFill>
                  <a:schemeClr val="dk1"/>
                </a:solidFill>
                <a:latin typeface="Trebuchet MS"/>
                <a:ea typeface="Trebuchet MS"/>
                <a:cs typeface="Trebuchet MS"/>
                <a:sym typeface="Trebuchet MS"/>
              </a:rPr>
              <a:t>H(S, r)</a:t>
            </a:r>
            <a:endParaRPr/>
          </a:p>
        </p:txBody>
      </p:sp>
      <p:grpSp>
        <p:nvGrpSpPr>
          <p:cNvPr id="565" name="Google Shape;565;p73"/>
          <p:cNvGrpSpPr/>
          <p:nvPr/>
        </p:nvGrpSpPr>
        <p:grpSpPr>
          <a:xfrm>
            <a:off x="5857875" y="1200150"/>
            <a:ext cx="2752725" cy="2857500"/>
            <a:chOff x="5857875" y="1200150"/>
            <a:chExt cx="2752725" cy="2857500"/>
          </a:xfrm>
        </p:grpSpPr>
        <p:pic>
          <p:nvPicPr>
            <p:cNvPr id="566" name="Google Shape;566;p73" descr="http://openclipart.org/image/300px/svg_to_png/5333/kuba_Envelope_2.png"/>
            <p:cNvPicPr preferRelativeResize="0"/>
            <p:nvPr/>
          </p:nvPicPr>
          <p:blipFill rotWithShape="1">
            <a:blip r:embed="rId3">
              <a:alphaModFix/>
            </a:blip>
            <a:srcRect/>
            <a:stretch/>
          </p:blipFill>
          <p:spPr>
            <a:xfrm>
              <a:off x="5857875" y="1200150"/>
              <a:ext cx="2752725" cy="2857500"/>
            </a:xfrm>
            <a:prstGeom prst="rect">
              <a:avLst/>
            </a:prstGeom>
            <a:noFill/>
            <a:ln>
              <a:noFill/>
            </a:ln>
          </p:spPr>
        </p:pic>
        <p:sp>
          <p:nvSpPr>
            <p:cNvPr id="567" name="Google Shape;567;p73"/>
            <p:cNvSpPr txBox="1"/>
            <p:nvPr/>
          </p:nvSpPr>
          <p:spPr>
            <a:xfrm rot="1444598">
              <a:off x="6348302" y="2088451"/>
              <a:ext cx="1603324"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Font typeface="Trebuchet MS"/>
                <a:buNone/>
              </a:pPr>
              <a:r>
                <a:rPr lang="en" sz="1400" b="0" i="0" u="none" strike="noStrike" cap="none">
                  <a:solidFill>
                    <a:srgbClr val="000000"/>
                  </a:solidFill>
                  <a:latin typeface="Trebuchet MS"/>
                  <a:ea typeface="Trebuchet MS"/>
                  <a:cs typeface="Trebuchet MS"/>
                  <a:sym typeface="Trebuchet MS"/>
                </a:rPr>
                <a:t>Serial number: </a:t>
              </a:r>
              <a:endParaRPr/>
            </a:p>
            <a:p>
              <a:pPr marL="0" marR="0" lvl="0" indent="0" algn="l" rtl="0">
                <a:lnSpc>
                  <a:spcPct val="100000"/>
                </a:lnSpc>
                <a:spcBef>
                  <a:spcPts val="0"/>
                </a:spcBef>
                <a:spcAft>
                  <a:spcPts val="0"/>
                </a:spcAft>
                <a:buClr>
                  <a:srgbClr val="000000"/>
                </a:buClr>
                <a:buFont typeface="Trebuchet MS"/>
                <a:buNone/>
              </a:pPr>
              <a:r>
                <a:rPr lang="en" sz="1400" b="0" i="0" u="none" strike="noStrike" cap="none">
                  <a:solidFill>
                    <a:srgbClr val="000000"/>
                  </a:solidFill>
                  <a:latin typeface="Trebuchet MS"/>
                  <a:ea typeface="Trebuchet MS"/>
                  <a:cs typeface="Trebuchet MS"/>
                  <a:sym typeface="Trebuchet MS"/>
                </a:rPr>
                <a:t>317038628684424</a:t>
              </a:r>
              <a:endParaRPr sz="1400" b="0" i="0" u="none" strike="noStrike" cap="none">
                <a:solidFill>
                  <a:srgbClr val="000000"/>
                </a:solidFill>
                <a:latin typeface="Trebuchet MS"/>
                <a:ea typeface="Trebuchet MS"/>
                <a:cs typeface="Trebuchet MS"/>
                <a:sym typeface="Trebuchet MS"/>
              </a:endParaRPr>
            </a:p>
          </p:txBody>
        </p:sp>
      </p:grpSp>
      <p:sp>
        <p:nvSpPr>
          <p:cNvPr id="568" name="Google Shape;568;p73"/>
          <p:cNvSpPr/>
          <p:nvPr/>
        </p:nvSpPr>
        <p:spPr>
          <a:xfrm>
            <a:off x="3428999" y="4226884"/>
            <a:ext cx="2438401" cy="523220"/>
          </a:xfrm>
          <a:prstGeom prst="rect">
            <a:avLst/>
          </a:prstGeom>
          <a:solidFill>
            <a:srgbClr val="EFD7AE"/>
          </a:solidFill>
          <a:ln w="19050" cap="flat" cmpd="sng">
            <a:solidFill>
              <a:srgbClr val="E7C586"/>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Font typeface="Trebuchet MS"/>
              <a:buNone/>
            </a:pPr>
            <a:r>
              <a:rPr lang="en" sz="2800" b="0" i="0" u="none" strike="noStrike" cap="none">
                <a:solidFill>
                  <a:srgbClr val="000000"/>
                </a:solidFill>
                <a:latin typeface="Trebuchet MS"/>
                <a:ea typeface="Trebuchet MS"/>
                <a:cs typeface="Trebuchet MS"/>
                <a:sym typeface="Trebuchet MS"/>
              </a:rPr>
              <a:t>Simplification</a:t>
            </a:r>
            <a:endParaRPr sz="2800" b="0" i="0" u="none" strike="noStrike" cap="none">
              <a:solidFill>
                <a:srgbClr val="000000"/>
              </a:solidFill>
              <a:latin typeface="Trebuchet MS"/>
              <a:ea typeface="Trebuchet MS"/>
              <a:cs typeface="Trebuchet MS"/>
              <a:sym typeface="Trebuchet M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68"/>
                                        </p:tgtEl>
                                        <p:attrNameLst>
                                          <p:attrName>style.visibility</p:attrName>
                                        </p:attrNameLst>
                                      </p:cBhvr>
                                      <p:to>
                                        <p:strVal val="visible"/>
                                      </p:to>
                                    </p:set>
                                    <p:animEffect transition="in" filter="fade">
                                      <p:cBhvr>
                                        <p:cTn id="7" dur="1"/>
                                        <p:tgtEl>
                                          <p:spTgt spid="5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74"/>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a:buNone/>
            </a:pPr>
            <a:r>
              <a:rPr lang="en" sz="3600" b="1" i="0" u="none" strike="noStrike" cap="none">
                <a:solidFill>
                  <a:schemeClr val="dk1"/>
                </a:solidFill>
                <a:latin typeface="Trebuchet MS"/>
                <a:ea typeface="Trebuchet MS"/>
                <a:cs typeface="Trebuchet MS"/>
                <a:sym typeface="Trebuchet MS"/>
              </a:rPr>
              <a:t>Minting a zerocoin</a:t>
            </a:r>
            <a:endParaRPr sz="3600" b="1" i="0" u="none" strike="noStrike" cap="none">
              <a:solidFill>
                <a:schemeClr val="dk1"/>
              </a:solidFill>
              <a:latin typeface="Trebuchet MS"/>
              <a:ea typeface="Trebuchet MS"/>
              <a:cs typeface="Trebuchet MS"/>
              <a:sym typeface="Trebuchet MS"/>
            </a:endParaRPr>
          </a:p>
        </p:txBody>
      </p:sp>
      <p:sp>
        <p:nvSpPr>
          <p:cNvPr id="574" name="Google Shape;574;p74"/>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a:buNone/>
            </a:pPr>
            <a:r>
              <a:rPr lang="en" sz="3000" b="0" i="0" u="none" strike="noStrike" cap="none">
                <a:solidFill>
                  <a:schemeClr val="dk1"/>
                </a:solidFill>
                <a:latin typeface="Trebuchet MS"/>
                <a:ea typeface="Trebuchet MS"/>
                <a:cs typeface="Trebuchet MS"/>
                <a:sym typeface="Trebuchet MS"/>
              </a:rPr>
              <a:t>To put </a:t>
            </a:r>
            <a:r>
              <a:rPr lang="en" sz="3000" b="0" i="1" u="none" strike="noStrike" cap="none">
                <a:solidFill>
                  <a:schemeClr val="dk1"/>
                </a:solidFill>
                <a:latin typeface="Trebuchet MS"/>
                <a:ea typeface="Trebuchet MS"/>
                <a:cs typeface="Trebuchet MS"/>
                <a:sym typeface="Trebuchet MS"/>
              </a:rPr>
              <a:t>H(S, r)</a:t>
            </a:r>
            <a:r>
              <a:rPr lang="en" sz="3000" b="0" i="0" u="none" strike="noStrike" cap="none">
                <a:solidFill>
                  <a:schemeClr val="dk1"/>
                </a:solidFill>
                <a:latin typeface="Trebuchet MS"/>
                <a:ea typeface="Trebuchet MS"/>
                <a:cs typeface="Trebuchet MS"/>
                <a:sym typeface="Trebuchet MS"/>
              </a:rPr>
              <a:t> on block chain</a:t>
            </a:r>
            <a:endParaRPr/>
          </a:p>
          <a:p>
            <a:pPr marL="0" marR="0" lvl="0" indent="0" algn="l" rtl="0">
              <a:lnSpc>
                <a:spcPct val="100000"/>
              </a:lnSpc>
              <a:spcBef>
                <a:spcPts val="0"/>
              </a:spcBef>
              <a:spcAft>
                <a:spcPts val="0"/>
              </a:spcAft>
              <a:buClr>
                <a:schemeClr val="dk1"/>
              </a:buClr>
              <a:buFont typeface="Trebuchet MS"/>
              <a:buNone/>
            </a:pPr>
            <a:endParaRPr sz="30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3000" b="0" i="0" u="none" strike="noStrike" cap="none">
                <a:solidFill>
                  <a:schemeClr val="dk1"/>
                </a:solidFill>
                <a:latin typeface="Trebuchet MS"/>
                <a:ea typeface="Trebuchet MS"/>
                <a:cs typeface="Trebuchet MS"/>
                <a:sym typeface="Trebuchet MS"/>
              </a:rPr>
              <a:t>Create Mint Tx with 1 basecoin as input</a:t>
            </a:r>
            <a:endParaRPr sz="3000" b="0" i="0" u="none" strike="noStrike" cap="none">
              <a:solidFill>
                <a:schemeClr val="dk1"/>
              </a:solidFill>
              <a:latin typeface="Trebuchet MS"/>
              <a:ea typeface="Trebuchet MS"/>
              <a:cs typeface="Trebuchet MS"/>
              <a:sym typeface="Trebuchet MS"/>
            </a:endParaRPr>
          </a:p>
        </p:txBody>
      </p:sp>
      <p:grpSp>
        <p:nvGrpSpPr>
          <p:cNvPr id="575" name="Google Shape;575;p74"/>
          <p:cNvGrpSpPr/>
          <p:nvPr/>
        </p:nvGrpSpPr>
        <p:grpSpPr>
          <a:xfrm>
            <a:off x="1993075" y="3795679"/>
            <a:ext cx="762000" cy="905775"/>
            <a:chOff x="2895600" y="2199376"/>
            <a:chExt cx="762000" cy="905775"/>
          </a:xfrm>
        </p:grpSpPr>
        <p:sp>
          <p:nvSpPr>
            <p:cNvPr id="576" name="Google Shape;576;p74"/>
            <p:cNvSpPr/>
            <p:nvPr/>
          </p:nvSpPr>
          <p:spPr>
            <a:xfrm>
              <a:off x="2895600" y="2199376"/>
              <a:ext cx="762000" cy="228721"/>
            </a:xfrm>
            <a:prstGeom prst="rect">
              <a:avLst/>
            </a:prstGeom>
            <a:solidFill>
              <a:srgbClr val="CC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577" name="Google Shape;577;p74"/>
            <p:cNvSpPr/>
            <p:nvPr/>
          </p:nvSpPr>
          <p:spPr>
            <a:xfrm>
              <a:off x="2895600" y="2427976"/>
              <a:ext cx="762000" cy="223643"/>
            </a:xfrm>
            <a:prstGeom prst="rect">
              <a:avLst/>
            </a:prstGeom>
            <a:solidFill>
              <a:srgbClr val="CC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578" name="Google Shape;578;p74"/>
            <p:cNvSpPr/>
            <p:nvPr/>
          </p:nvSpPr>
          <p:spPr>
            <a:xfrm>
              <a:off x="2895600" y="2647950"/>
              <a:ext cx="762000" cy="216762"/>
            </a:xfrm>
            <a:prstGeom prst="rect">
              <a:avLst/>
            </a:prstGeom>
            <a:solidFill>
              <a:srgbClr val="CC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579" name="Google Shape;579;p74"/>
            <p:cNvSpPr/>
            <p:nvPr/>
          </p:nvSpPr>
          <p:spPr>
            <a:xfrm>
              <a:off x="2895600" y="2864713"/>
              <a:ext cx="762000" cy="240438"/>
            </a:xfrm>
            <a:prstGeom prst="rect">
              <a:avLst/>
            </a:prstGeom>
            <a:solidFill>
              <a:srgbClr val="CC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580" name="Google Shape;580;p74"/>
          <p:cNvGrpSpPr/>
          <p:nvPr/>
        </p:nvGrpSpPr>
        <p:grpSpPr>
          <a:xfrm>
            <a:off x="697675" y="3796324"/>
            <a:ext cx="762000" cy="905775"/>
            <a:chOff x="2895600" y="2199376"/>
            <a:chExt cx="762000" cy="905775"/>
          </a:xfrm>
        </p:grpSpPr>
        <p:sp>
          <p:nvSpPr>
            <p:cNvPr id="581" name="Google Shape;581;p74"/>
            <p:cNvSpPr/>
            <p:nvPr/>
          </p:nvSpPr>
          <p:spPr>
            <a:xfrm>
              <a:off x="2895600" y="2199376"/>
              <a:ext cx="762000" cy="228721"/>
            </a:xfrm>
            <a:prstGeom prst="rect">
              <a:avLst/>
            </a:prstGeom>
            <a:solidFill>
              <a:srgbClr val="CC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582" name="Google Shape;582;p74"/>
            <p:cNvSpPr/>
            <p:nvPr/>
          </p:nvSpPr>
          <p:spPr>
            <a:xfrm>
              <a:off x="2895600" y="2427976"/>
              <a:ext cx="762000" cy="223643"/>
            </a:xfrm>
            <a:prstGeom prst="rect">
              <a:avLst/>
            </a:prstGeom>
            <a:solidFill>
              <a:srgbClr val="CC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583" name="Google Shape;583;p74"/>
            <p:cNvSpPr/>
            <p:nvPr/>
          </p:nvSpPr>
          <p:spPr>
            <a:xfrm>
              <a:off x="2895600" y="2647950"/>
              <a:ext cx="762000" cy="216762"/>
            </a:xfrm>
            <a:prstGeom prst="rect">
              <a:avLst/>
            </a:prstGeom>
            <a:solidFill>
              <a:srgbClr val="CC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584" name="Google Shape;584;p74"/>
            <p:cNvSpPr/>
            <p:nvPr/>
          </p:nvSpPr>
          <p:spPr>
            <a:xfrm>
              <a:off x="2895600" y="2864713"/>
              <a:ext cx="762000" cy="240438"/>
            </a:xfrm>
            <a:prstGeom prst="rect">
              <a:avLst/>
            </a:prstGeom>
            <a:solidFill>
              <a:srgbClr val="CC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585" name="Google Shape;585;p74"/>
          <p:cNvGrpSpPr/>
          <p:nvPr/>
        </p:nvGrpSpPr>
        <p:grpSpPr>
          <a:xfrm>
            <a:off x="3288475" y="3799575"/>
            <a:ext cx="762000" cy="905775"/>
            <a:chOff x="2895600" y="2199376"/>
            <a:chExt cx="762000" cy="905775"/>
          </a:xfrm>
        </p:grpSpPr>
        <p:sp>
          <p:nvSpPr>
            <p:cNvPr id="586" name="Google Shape;586;p74"/>
            <p:cNvSpPr/>
            <p:nvPr/>
          </p:nvSpPr>
          <p:spPr>
            <a:xfrm>
              <a:off x="2895600" y="2199376"/>
              <a:ext cx="762000" cy="228721"/>
            </a:xfrm>
            <a:prstGeom prst="rect">
              <a:avLst/>
            </a:prstGeom>
            <a:solidFill>
              <a:srgbClr val="CC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587" name="Google Shape;587;p74"/>
            <p:cNvSpPr/>
            <p:nvPr/>
          </p:nvSpPr>
          <p:spPr>
            <a:xfrm>
              <a:off x="2895600" y="2427976"/>
              <a:ext cx="762000" cy="223643"/>
            </a:xfrm>
            <a:prstGeom prst="rect">
              <a:avLst/>
            </a:prstGeom>
            <a:solidFill>
              <a:srgbClr val="D1E0A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Trebuchet MS"/>
                <a:buNone/>
              </a:pPr>
              <a:r>
                <a:rPr lang="en" sz="1200" b="0" i="0" u="none" strike="noStrike" cap="none">
                  <a:solidFill>
                    <a:srgbClr val="000000"/>
                  </a:solidFill>
                  <a:latin typeface="Trebuchet MS"/>
                  <a:ea typeface="Trebuchet MS"/>
                  <a:cs typeface="Trebuchet MS"/>
                  <a:sym typeface="Trebuchet MS"/>
                </a:rPr>
                <a:t>Mint</a:t>
              </a:r>
              <a:endParaRPr sz="1200" b="0" i="0" u="none" strike="noStrike" cap="none">
                <a:solidFill>
                  <a:srgbClr val="000000"/>
                </a:solidFill>
                <a:latin typeface="Trebuchet MS"/>
                <a:ea typeface="Trebuchet MS"/>
                <a:cs typeface="Trebuchet MS"/>
                <a:sym typeface="Trebuchet MS"/>
              </a:endParaRPr>
            </a:p>
          </p:txBody>
        </p:sp>
        <p:sp>
          <p:nvSpPr>
            <p:cNvPr id="588" name="Google Shape;588;p74"/>
            <p:cNvSpPr/>
            <p:nvPr/>
          </p:nvSpPr>
          <p:spPr>
            <a:xfrm>
              <a:off x="2895600" y="2647950"/>
              <a:ext cx="762000" cy="216762"/>
            </a:xfrm>
            <a:prstGeom prst="rect">
              <a:avLst/>
            </a:prstGeom>
            <a:solidFill>
              <a:srgbClr val="CC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589" name="Google Shape;589;p74"/>
            <p:cNvSpPr/>
            <p:nvPr/>
          </p:nvSpPr>
          <p:spPr>
            <a:xfrm>
              <a:off x="2895600" y="2864713"/>
              <a:ext cx="762000" cy="240438"/>
            </a:xfrm>
            <a:prstGeom prst="rect">
              <a:avLst/>
            </a:prstGeom>
            <a:solidFill>
              <a:srgbClr val="CC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000000"/>
                </a:solidFill>
                <a:latin typeface="Trebuchet MS"/>
                <a:ea typeface="Trebuchet MS"/>
                <a:cs typeface="Trebuchet MS"/>
                <a:sym typeface="Trebuchet MS"/>
              </a:endParaRPr>
            </a:p>
          </p:txBody>
        </p:sp>
      </p:grpSp>
      <p:cxnSp>
        <p:nvCxnSpPr>
          <p:cNvPr id="590" name="Google Shape;590;p74"/>
          <p:cNvCxnSpPr/>
          <p:nvPr/>
        </p:nvCxnSpPr>
        <p:spPr>
          <a:xfrm rot="10800000">
            <a:off x="1459675" y="4244360"/>
            <a:ext cx="521524" cy="0"/>
          </a:xfrm>
          <a:prstGeom prst="straightConnector1">
            <a:avLst/>
          </a:prstGeom>
          <a:noFill/>
          <a:ln w="25400" cap="flat" cmpd="sng">
            <a:solidFill>
              <a:schemeClr val="dk1"/>
            </a:solidFill>
            <a:prstDash val="solid"/>
            <a:round/>
            <a:headEnd type="none" w="sm" len="sm"/>
            <a:tailEnd type="stealth" w="med" len="med"/>
          </a:ln>
        </p:spPr>
      </p:cxnSp>
      <p:cxnSp>
        <p:nvCxnSpPr>
          <p:cNvPr id="591" name="Google Shape;591;p74"/>
          <p:cNvCxnSpPr/>
          <p:nvPr/>
        </p:nvCxnSpPr>
        <p:spPr>
          <a:xfrm rot="10800000">
            <a:off x="2755076" y="4241843"/>
            <a:ext cx="521524" cy="0"/>
          </a:xfrm>
          <a:prstGeom prst="straightConnector1">
            <a:avLst/>
          </a:prstGeom>
          <a:noFill/>
          <a:ln w="25400" cap="flat" cmpd="sng">
            <a:solidFill>
              <a:schemeClr val="dk1"/>
            </a:solidFill>
            <a:prstDash val="solid"/>
            <a:round/>
            <a:headEnd type="none" w="sm" len="sm"/>
            <a:tailEnd type="stealth" w="med" len="med"/>
          </a:ln>
        </p:spPr>
      </p:cxnSp>
      <p:cxnSp>
        <p:nvCxnSpPr>
          <p:cNvPr id="592" name="Google Shape;592;p74"/>
          <p:cNvCxnSpPr/>
          <p:nvPr/>
        </p:nvCxnSpPr>
        <p:spPr>
          <a:xfrm flipH="1">
            <a:off x="1066802" y="3406055"/>
            <a:ext cx="4942365" cy="16232"/>
          </a:xfrm>
          <a:prstGeom prst="straightConnector1">
            <a:avLst/>
          </a:prstGeom>
          <a:noFill/>
          <a:ln w="25400" cap="flat" cmpd="sng">
            <a:solidFill>
              <a:schemeClr val="dk1"/>
            </a:solidFill>
            <a:prstDash val="solid"/>
            <a:round/>
            <a:headEnd type="none" w="sm" len="sm"/>
            <a:tailEnd type="none" w="sm" len="sm"/>
          </a:ln>
        </p:spPr>
      </p:cxnSp>
      <p:cxnSp>
        <p:nvCxnSpPr>
          <p:cNvPr id="593" name="Google Shape;593;p74"/>
          <p:cNvCxnSpPr/>
          <p:nvPr/>
        </p:nvCxnSpPr>
        <p:spPr>
          <a:xfrm rot="10800000" flipH="1">
            <a:off x="4050475" y="3799576"/>
            <a:ext cx="685803" cy="224703"/>
          </a:xfrm>
          <a:prstGeom prst="straightConnector1">
            <a:avLst/>
          </a:prstGeom>
          <a:noFill/>
          <a:ln w="9525" cap="flat" cmpd="sng">
            <a:solidFill>
              <a:srgbClr val="595959"/>
            </a:solidFill>
            <a:prstDash val="solid"/>
            <a:round/>
            <a:headEnd type="none" w="sm" len="sm"/>
            <a:tailEnd type="none" w="sm" len="sm"/>
          </a:ln>
        </p:spPr>
      </p:cxnSp>
      <p:cxnSp>
        <p:nvCxnSpPr>
          <p:cNvPr id="594" name="Google Shape;594;p74"/>
          <p:cNvCxnSpPr/>
          <p:nvPr/>
        </p:nvCxnSpPr>
        <p:spPr>
          <a:xfrm>
            <a:off x="4050475" y="4244253"/>
            <a:ext cx="685803" cy="112277"/>
          </a:xfrm>
          <a:prstGeom prst="straightConnector1">
            <a:avLst/>
          </a:prstGeom>
          <a:noFill/>
          <a:ln w="9525" cap="flat" cmpd="sng">
            <a:solidFill>
              <a:srgbClr val="595959"/>
            </a:solidFill>
            <a:prstDash val="solid"/>
            <a:round/>
            <a:headEnd type="none" w="sm" len="sm"/>
            <a:tailEnd type="none" w="sm" len="sm"/>
          </a:ln>
        </p:spPr>
      </p:cxnSp>
      <p:cxnSp>
        <p:nvCxnSpPr>
          <p:cNvPr id="595" name="Google Shape;595;p74"/>
          <p:cNvCxnSpPr/>
          <p:nvPr/>
        </p:nvCxnSpPr>
        <p:spPr>
          <a:xfrm>
            <a:off x="1089308" y="3406055"/>
            <a:ext cx="0" cy="503984"/>
          </a:xfrm>
          <a:prstGeom prst="straightConnector1">
            <a:avLst/>
          </a:prstGeom>
          <a:noFill/>
          <a:ln w="25400" cap="flat" cmpd="sng">
            <a:solidFill>
              <a:schemeClr val="dk1"/>
            </a:solidFill>
            <a:prstDash val="solid"/>
            <a:round/>
            <a:headEnd type="none" w="sm" len="sm"/>
            <a:tailEnd type="stealth" w="med" len="med"/>
          </a:ln>
        </p:spPr>
      </p:cxnSp>
      <p:grpSp>
        <p:nvGrpSpPr>
          <p:cNvPr id="596" name="Google Shape;596;p74"/>
          <p:cNvGrpSpPr/>
          <p:nvPr/>
        </p:nvGrpSpPr>
        <p:grpSpPr>
          <a:xfrm>
            <a:off x="4711469" y="3795679"/>
            <a:ext cx="1524000" cy="582142"/>
            <a:chOff x="4572000" y="1669225"/>
            <a:chExt cx="1905000" cy="582142"/>
          </a:xfrm>
        </p:grpSpPr>
        <p:sp>
          <p:nvSpPr>
            <p:cNvPr id="597" name="Google Shape;597;p74"/>
            <p:cNvSpPr/>
            <p:nvPr/>
          </p:nvSpPr>
          <p:spPr>
            <a:xfrm>
              <a:off x="4572003" y="1669225"/>
              <a:ext cx="1904997" cy="282299"/>
            </a:xfrm>
            <a:prstGeom prst="rect">
              <a:avLst/>
            </a:prstGeom>
            <a:solidFill>
              <a:srgbClr val="FCE5CD"/>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Trebuchet MS"/>
                <a:buNone/>
              </a:pPr>
              <a:r>
                <a:rPr lang="en" sz="1600" b="0" i="0" u="none" strike="noStrike" cap="none">
                  <a:solidFill>
                    <a:srgbClr val="000000"/>
                  </a:solidFill>
                  <a:latin typeface="Trebuchet MS"/>
                  <a:ea typeface="Trebuchet MS"/>
                  <a:cs typeface="Trebuchet MS"/>
                  <a:sym typeface="Trebuchet MS"/>
                </a:rPr>
                <a:t>signed by A</a:t>
              </a:r>
              <a:endParaRPr sz="1600" b="0" i="0" u="none" strike="noStrike" cap="none">
                <a:solidFill>
                  <a:srgbClr val="000000"/>
                </a:solidFill>
                <a:latin typeface="Trebuchet MS"/>
                <a:ea typeface="Trebuchet MS"/>
                <a:cs typeface="Trebuchet MS"/>
                <a:sym typeface="Trebuchet MS"/>
              </a:endParaRPr>
            </a:p>
          </p:txBody>
        </p:sp>
        <p:sp>
          <p:nvSpPr>
            <p:cNvPr id="598" name="Google Shape;598;p74"/>
            <p:cNvSpPr/>
            <p:nvPr/>
          </p:nvSpPr>
          <p:spPr>
            <a:xfrm>
              <a:off x="4572000" y="1951524"/>
              <a:ext cx="1905000" cy="299843"/>
            </a:xfrm>
            <a:prstGeom prst="rect">
              <a:avLst/>
            </a:prstGeom>
            <a:solidFill>
              <a:srgbClr val="CC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Trebuchet MS"/>
                <a:buNone/>
              </a:pPr>
              <a:r>
                <a:rPr lang="en" sz="1600" b="0" i="0" u="none" strike="noStrike" cap="none">
                  <a:solidFill>
                    <a:srgbClr val="000000"/>
                  </a:solidFill>
                  <a:latin typeface="Trebuchet MS"/>
                  <a:ea typeface="Trebuchet MS"/>
                  <a:cs typeface="Trebuchet MS"/>
                  <a:sym typeface="Trebuchet MS"/>
                </a:rPr>
                <a:t> H(S, r)	H(  )</a:t>
              </a:r>
              <a:endParaRPr/>
            </a:p>
          </p:txBody>
        </p:sp>
      </p:grpSp>
      <p:cxnSp>
        <p:nvCxnSpPr>
          <p:cNvPr id="599" name="Google Shape;599;p74"/>
          <p:cNvCxnSpPr/>
          <p:nvPr/>
        </p:nvCxnSpPr>
        <p:spPr>
          <a:xfrm rot="10800000" flipH="1">
            <a:off x="6009166" y="3406055"/>
            <a:ext cx="1" cy="820146"/>
          </a:xfrm>
          <a:prstGeom prst="straightConnector1">
            <a:avLst/>
          </a:prstGeom>
          <a:noFill/>
          <a:ln w="25400" cap="flat" cmpd="sng">
            <a:solidFill>
              <a:schemeClr val="dk1"/>
            </a:solidFill>
            <a:prstDash val="solid"/>
            <a:round/>
            <a:headEnd type="none" w="sm" len="sm"/>
            <a:tailEnd type="none" w="sm" len="sm"/>
          </a:ln>
        </p:spPr>
      </p:cxn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75"/>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a:buNone/>
            </a:pPr>
            <a:r>
              <a:rPr lang="en" sz="3600" b="1" i="0" u="none" strike="noStrike" cap="none">
                <a:solidFill>
                  <a:schemeClr val="dk1"/>
                </a:solidFill>
                <a:latin typeface="Trebuchet MS"/>
                <a:ea typeface="Trebuchet MS"/>
                <a:cs typeface="Trebuchet MS"/>
                <a:sym typeface="Trebuchet MS"/>
              </a:rPr>
              <a:t>To spend a zerocoin </a:t>
            </a:r>
            <a:r>
              <a:rPr lang="en" sz="3600" b="1" i="1" u="none" strike="noStrike" cap="none">
                <a:solidFill>
                  <a:schemeClr val="dk1"/>
                </a:solidFill>
                <a:latin typeface="Trebuchet MS"/>
                <a:ea typeface="Trebuchet MS"/>
                <a:cs typeface="Trebuchet MS"/>
                <a:sym typeface="Trebuchet MS"/>
              </a:rPr>
              <a:t>S</a:t>
            </a:r>
            <a:r>
              <a:rPr lang="en" sz="3600" b="1" i="0" u="none" strike="noStrike" cap="none">
                <a:solidFill>
                  <a:schemeClr val="dk1"/>
                </a:solidFill>
                <a:latin typeface="Trebuchet MS"/>
                <a:ea typeface="Trebuchet MS"/>
                <a:cs typeface="Trebuchet MS"/>
                <a:sym typeface="Trebuchet MS"/>
              </a:rPr>
              <a:t>:</a:t>
            </a:r>
            <a:endParaRPr sz="3600" b="1" i="0" u="none" strike="noStrike" cap="none">
              <a:solidFill>
                <a:schemeClr val="dk1"/>
              </a:solidFill>
              <a:latin typeface="Trebuchet MS"/>
              <a:ea typeface="Trebuchet MS"/>
              <a:cs typeface="Trebuchet MS"/>
              <a:sym typeface="Trebuchet MS"/>
            </a:endParaRPr>
          </a:p>
        </p:txBody>
      </p:sp>
      <p:sp>
        <p:nvSpPr>
          <p:cNvPr id="605" name="Google Shape;605;p75"/>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457200" marR="0" lvl="0" indent="-457200" algn="l" rtl="0">
              <a:lnSpc>
                <a:spcPct val="100000"/>
              </a:lnSpc>
              <a:spcBef>
                <a:spcPts val="0"/>
              </a:spcBef>
              <a:spcAft>
                <a:spcPts val="0"/>
              </a:spcAft>
              <a:buClr>
                <a:srgbClr val="A3A3A3"/>
              </a:buClr>
              <a:buSzPts val="2400"/>
              <a:buFont typeface="Arial"/>
              <a:buChar char="•"/>
            </a:pPr>
            <a:r>
              <a:rPr lang="en" sz="2400" b="0" i="0" u="none" strike="noStrike" cap="none">
                <a:solidFill>
                  <a:schemeClr val="dk1"/>
                </a:solidFill>
                <a:latin typeface="Trebuchet MS"/>
                <a:ea typeface="Trebuchet MS"/>
                <a:cs typeface="Trebuchet MS"/>
                <a:sym typeface="Trebuchet MS"/>
              </a:rPr>
              <a:t>Reveal </a:t>
            </a:r>
            <a:r>
              <a:rPr lang="en" sz="2400" b="0" i="1" u="none" strike="noStrike" cap="none">
                <a:solidFill>
                  <a:schemeClr val="dk1"/>
                </a:solidFill>
                <a:latin typeface="Trebuchet MS"/>
                <a:ea typeface="Trebuchet MS"/>
                <a:cs typeface="Trebuchet MS"/>
                <a:sym typeface="Trebuchet MS"/>
              </a:rPr>
              <a:t>S</a:t>
            </a:r>
            <a:r>
              <a:rPr lang="en" sz="2400" b="0" i="0" u="none" strike="noStrike" cap="none">
                <a:solidFill>
                  <a:schemeClr val="dk1"/>
                </a:solidFill>
                <a:latin typeface="Trebuchet MS"/>
                <a:ea typeface="Trebuchet MS"/>
                <a:cs typeface="Trebuchet MS"/>
                <a:sym typeface="Trebuchet MS"/>
              </a:rPr>
              <a:t> </a:t>
            </a:r>
            <a:br>
              <a:rPr lang="en" sz="2400" b="0" i="0" u="none" strike="noStrike" cap="none">
                <a:solidFill>
                  <a:schemeClr val="dk1"/>
                </a:solidFill>
                <a:latin typeface="Trebuchet MS"/>
                <a:ea typeface="Trebuchet MS"/>
                <a:cs typeface="Trebuchet MS"/>
                <a:sym typeface="Trebuchet MS"/>
              </a:rPr>
            </a:br>
            <a:r>
              <a:rPr lang="en" sz="2400" b="0" i="0" u="none" strike="noStrike" cap="none">
                <a:solidFill>
                  <a:schemeClr val="dk1"/>
                </a:solidFill>
                <a:latin typeface="Trebuchet MS"/>
                <a:ea typeface="Trebuchet MS"/>
                <a:cs typeface="Trebuchet MS"/>
                <a:sym typeface="Trebuchet MS"/>
              </a:rPr>
              <a:t>(miners will verify </a:t>
            </a:r>
            <a:r>
              <a:rPr lang="en" sz="2400" b="0" i="1" u="none" strike="noStrike" cap="none">
                <a:solidFill>
                  <a:schemeClr val="dk1"/>
                </a:solidFill>
                <a:latin typeface="Trebuchet MS"/>
                <a:ea typeface="Trebuchet MS"/>
                <a:cs typeface="Trebuchet MS"/>
                <a:sym typeface="Trebuchet MS"/>
              </a:rPr>
              <a:t>S</a:t>
            </a:r>
            <a:r>
              <a:rPr lang="en" sz="2400" b="0" i="0" u="none" strike="noStrike" cap="none">
                <a:solidFill>
                  <a:schemeClr val="dk1"/>
                </a:solidFill>
                <a:latin typeface="Trebuchet MS"/>
                <a:ea typeface="Trebuchet MS"/>
                <a:cs typeface="Trebuchet MS"/>
                <a:sym typeface="Trebuchet MS"/>
              </a:rPr>
              <a:t> hasn’t been spent before)</a:t>
            </a:r>
            <a:endParaRPr/>
          </a:p>
          <a:p>
            <a:pPr marL="457200" marR="0" lvl="0" indent="-304800" algn="l" rtl="0">
              <a:lnSpc>
                <a:spcPct val="100000"/>
              </a:lnSpc>
              <a:spcBef>
                <a:spcPts val="0"/>
              </a:spcBef>
              <a:spcAft>
                <a:spcPts val="0"/>
              </a:spcAft>
              <a:buClr>
                <a:srgbClr val="A3A3A3"/>
              </a:buClr>
              <a:buSzPts val="2400"/>
              <a:buFont typeface="Arial"/>
              <a:buNone/>
            </a:pPr>
            <a:endParaRPr sz="2400" b="0" i="0" u="none" strike="noStrike" cap="none">
              <a:solidFill>
                <a:schemeClr val="dk1"/>
              </a:solidFill>
              <a:latin typeface="Trebuchet MS"/>
              <a:ea typeface="Trebuchet MS"/>
              <a:cs typeface="Trebuchet MS"/>
              <a:sym typeface="Trebuchet MS"/>
            </a:endParaRPr>
          </a:p>
          <a:p>
            <a:pPr marL="457200" marR="0" lvl="0" indent="-457200" algn="l" rtl="0">
              <a:lnSpc>
                <a:spcPct val="100000"/>
              </a:lnSpc>
              <a:spcBef>
                <a:spcPts val="0"/>
              </a:spcBef>
              <a:spcAft>
                <a:spcPts val="0"/>
              </a:spcAft>
              <a:buClr>
                <a:srgbClr val="A3A3A3"/>
              </a:buClr>
              <a:buSzPts val="2400"/>
              <a:buFont typeface="Arial"/>
              <a:buChar char="•"/>
            </a:pPr>
            <a:r>
              <a:rPr lang="en" sz="2400" b="0" i="0" u="none" strike="noStrike" cap="none">
                <a:solidFill>
                  <a:schemeClr val="dk1"/>
                </a:solidFill>
                <a:latin typeface="Trebuchet MS"/>
                <a:ea typeface="Trebuchet MS"/>
                <a:cs typeface="Trebuchet MS"/>
                <a:sym typeface="Trebuchet MS"/>
              </a:rPr>
              <a:t>Create zero-knowledge proof that:</a:t>
            </a:r>
            <a:br>
              <a:rPr lang="en" sz="2400" b="0" i="0" u="none" strike="noStrike" cap="none">
                <a:solidFill>
                  <a:schemeClr val="dk1"/>
                </a:solidFill>
                <a:latin typeface="Trebuchet MS"/>
                <a:ea typeface="Trebuchet MS"/>
                <a:cs typeface="Trebuchet MS"/>
                <a:sym typeface="Trebuchet MS"/>
              </a:rPr>
            </a:br>
            <a:r>
              <a:rPr lang="en" sz="2400" b="0" i="0" u="none" strike="noStrike" cap="none">
                <a:solidFill>
                  <a:schemeClr val="dk1"/>
                </a:solidFill>
                <a:latin typeface="Trebuchet MS"/>
                <a:ea typeface="Trebuchet MS"/>
                <a:cs typeface="Trebuchet MS"/>
                <a:sym typeface="Trebuchet MS"/>
              </a:rPr>
              <a:t>“I know a number </a:t>
            </a:r>
            <a:r>
              <a:rPr lang="en" sz="2400" b="0" i="1" u="none" strike="noStrike" cap="none">
                <a:solidFill>
                  <a:schemeClr val="dk1"/>
                </a:solidFill>
                <a:latin typeface="Trebuchet MS"/>
                <a:ea typeface="Trebuchet MS"/>
                <a:cs typeface="Trebuchet MS"/>
                <a:sym typeface="Trebuchet MS"/>
              </a:rPr>
              <a:t>r</a:t>
            </a:r>
            <a:r>
              <a:rPr lang="en" sz="2400" b="0" i="0" u="none" strike="noStrike" cap="none">
                <a:solidFill>
                  <a:schemeClr val="dk1"/>
                </a:solidFill>
                <a:latin typeface="Trebuchet MS"/>
                <a:ea typeface="Trebuchet MS"/>
                <a:cs typeface="Trebuchet MS"/>
                <a:sym typeface="Trebuchet MS"/>
              </a:rPr>
              <a:t> such that </a:t>
            </a:r>
            <a:r>
              <a:rPr lang="en" sz="2400" b="0" i="1" u="none" strike="noStrike" cap="none">
                <a:solidFill>
                  <a:schemeClr val="dk1"/>
                </a:solidFill>
                <a:latin typeface="Trebuchet MS"/>
                <a:ea typeface="Trebuchet MS"/>
                <a:cs typeface="Trebuchet MS"/>
                <a:sym typeface="Trebuchet MS"/>
              </a:rPr>
              <a:t>H(S, r)</a:t>
            </a:r>
            <a:r>
              <a:rPr lang="en" sz="2400" b="0" i="0" u="none" strike="noStrike" cap="none">
                <a:solidFill>
                  <a:schemeClr val="dk1"/>
                </a:solidFill>
                <a:latin typeface="Trebuchet MS"/>
                <a:ea typeface="Trebuchet MS"/>
                <a:cs typeface="Trebuchet MS"/>
                <a:sym typeface="Trebuchet MS"/>
              </a:rPr>
              <a:t> is one of the zerocoins in the block chain”</a:t>
            </a:r>
            <a:endParaRPr/>
          </a:p>
          <a:p>
            <a:pPr marL="457200" marR="0" lvl="0" indent="-304800" algn="l" rtl="0">
              <a:lnSpc>
                <a:spcPct val="100000"/>
              </a:lnSpc>
              <a:spcBef>
                <a:spcPts val="0"/>
              </a:spcBef>
              <a:spcAft>
                <a:spcPts val="0"/>
              </a:spcAft>
              <a:buClr>
                <a:srgbClr val="A3A3A3"/>
              </a:buClr>
              <a:buSzPts val="2400"/>
              <a:buFont typeface="Arial"/>
              <a:buNone/>
            </a:pPr>
            <a:endParaRPr sz="2400" b="0" i="0" u="none" strike="noStrike" cap="none">
              <a:solidFill>
                <a:schemeClr val="dk1"/>
              </a:solidFill>
              <a:latin typeface="Trebuchet MS"/>
              <a:ea typeface="Trebuchet MS"/>
              <a:cs typeface="Trebuchet MS"/>
              <a:sym typeface="Trebuchet MS"/>
            </a:endParaRPr>
          </a:p>
          <a:p>
            <a:pPr marL="457200" marR="0" lvl="0" indent="-457200" algn="l" rtl="0">
              <a:lnSpc>
                <a:spcPct val="100000"/>
              </a:lnSpc>
              <a:spcBef>
                <a:spcPts val="0"/>
              </a:spcBef>
              <a:spcAft>
                <a:spcPts val="0"/>
              </a:spcAft>
              <a:buClr>
                <a:srgbClr val="A3A3A3"/>
              </a:buClr>
              <a:buSzPts val="2400"/>
              <a:buFont typeface="Arial"/>
              <a:buChar char="•"/>
            </a:pPr>
            <a:r>
              <a:rPr lang="en" sz="2400" b="0" i="0" u="none" strike="noStrike" cap="none">
                <a:solidFill>
                  <a:schemeClr val="dk1"/>
                </a:solidFill>
                <a:latin typeface="Trebuchet MS"/>
                <a:ea typeface="Trebuchet MS"/>
                <a:cs typeface="Trebuchet MS"/>
                <a:sym typeface="Trebuchet MS"/>
              </a:rPr>
              <a:t>Pick arbitrary zerocoin in block chain &amp; use as input to your new transaction</a:t>
            </a:r>
            <a:br>
              <a:rPr lang="en" sz="2400" b="0" i="0" u="none" strike="noStrike" cap="none">
                <a:solidFill>
                  <a:schemeClr val="dk1"/>
                </a:solidFill>
                <a:latin typeface="Trebuchet MS"/>
                <a:ea typeface="Trebuchet MS"/>
                <a:cs typeface="Trebuchet MS"/>
                <a:sym typeface="Trebuchet MS"/>
              </a:rPr>
            </a:br>
            <a:endParaRPr sz="2400" b="0" i="0" u="none" strike="noStrike" cap="none">
              <a:solidFill>
                <a:schemeClr val="dk1"/>
              </a:solidFill>
              <a:latin typeface="Trebuchet MS"/>
              <a:ea typeface="Trebuchet MS"/>
              <a:cs typeface="Trebuchet MS"/>
              <a:sym typeface="Trebuchet MS"/>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76"/>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a:buNone/>
            </a:pPr>
            <a:r>
              <a:rPr lang="en" sz="3600" b="1" i="0" u="none" strike="noStrike" cap="none">
                <a:solidFill>
                  <a:schemeClr val="dk1"/>
                </a:solidFill>
                <a:latin typeface="Trebuchet MS"/>
                <a:ea typeface="Trebuchet MS"/>
                <a:cs typeface="Trebuchet MS"/>
                <a:sym typeface="Trebuchet MS"/>
              </a:rPr>
              <a:t>Zerocoin is anonymous</a:t>
            </a:r>
            <a:endParaRPr sz="3600" b="1" i="0" u="none" strike="noStrike" cap="none">
              <a:solidFill>
                <a:schemeClr val="dk1"/>
              </a:solidFill>
              <a:latin typeface="Trebuchet MS"/>
              <a:ea typeface="Trebuchet MS"/>
              <a:cs typeface="Trebuchet MS"/>
              <a:sym typeface="Trebuchet MS"/>
            </a:endParaRPr>
          </a:p>
        </p:txBody>
      </p:sp>
      <p:sp>
        <p:nvSpPr>
          <p:cNvPr id="611" name="Google Shape;611;p76"/>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a:buNone/>
            </a:pPr>
            <a:r>
              <a:rPr lang="en" sz="3000" b="0" i="0" u="none" strike="noStrike" cap="none">
                <a:solidFill>
                  <a:schemeClr val="dk1"/>
                </a:solidFill>
                <a:latin typeface="Trebuchet MS"/>
                <a:ea typeface="Trebuchet MS"/>
                <a:cs typeface="Trebuchet MS"/>
                <a:sym typeface="Trebuchet MS"/>
              </a:rPr>
              <a:t>Since </a:t>
            </a:r>
            <a:r>
              <a:rPr lang="en" sz="3000" b="0" i="1" u="none" strike="noStrike" cap="none">
                <a:solidFill>
                  <a:schemeClr val="dk1"/>
                </a:solidFill>
                <a:latin typeface="Trebuchet MS"/>
                <a:ea typeface="Trebuchet MS"/>
                <a:cs typeface="Trebuchet MS"/>
                <a:sym typeface="Trebuchet MS"/>
              </a:rPr>
              <a:t>r</a:t>
            </a:r>
            <a:r>
              <a:rPr lang="en" sz="3000" b="0" i="0" u="none" strike="noStrike" cap="none">
                <a:solidFill>
                  <a:schemeClr val="dk1"/>
                </a:solidFill>
                <a:latin typeface="Trebuchet MS"/>
                <a:ea typeface="Trebuchet MS"/>
                <a:cs typeface="Trebuchet MS"/>
                <a:sym typeface="Trebuchet MS"/>
              </a:rPr>
              <a:t> is secret, no one can figure out </a:t>
            </a:r>
            <a:r>
              <a:rPr lang="en" sz="3000" b="0" i="1" u="none" strike="noStrike" cap="none">
                <a:solidFill>
                  <a:schemeClr val="dk1"/>
                </a:solidFill>
                <a:latin typeface="Trebuchet MS"/>
                <a:ea typeface="Trebuchet MS"/>
                <a:cs typeface="Trebuchet MS"/>
                <a:sym typeface="Trebuchet MS"/>
              </a:rPr>
              <a:t>which</a:t>
            </a:r>
            <a:r>
              <a:rPr lang="en" sz="3000" b="0" i="0" u="none" strike="noStrike" cap="none">
                <a:solidFill>
                  <a:schemeClr val="dk1"/>
                </a:solidFill>
                <a:latin typeface="Trebuchet MS"/>
                <a:ea typeface="Trebuchet MS"/>
                <a:cs typeface="Trebuchet MS"/>
                <a:sym typeface="Trebuchet MS"/>
              </a:rPr>
              <a:t> zerocoin corresponds to serial number </a:t>
            </a:r>
            <a:r>
              <a:rPr lang="en" sz="3000" b="0" i="1" u="none" strike="noStrike" cap="none">
                <a:solidFill>
                  <a:schemeClr val="dk1"/>
                </a:solidFill>
                <a:latin typeface="Trebuchet MS"/>
                <a:ea typeface="Trebuchet MS"/>
                <a:cs typeface="Trebuchet MS"/>
                <a:sym typeface="Trebuchet MS"/>
              </a:rPr>
              <a:t>S</a:t>
            </a:r>
            <a:endParaRPr/>
          </a:p>
        </p:txBody>
      </p:sp>
      <p:sp>
        <p:nvSpPr>
          <p:cNvPr id="612" name="Google Shape;612;p76"/>
          <p:cNvSpPr/>
          <p:nvPr/>
        </p:nvSpPr>
        <p:spPr>
          <a:xfrm>
            <a:off x="533400" y="2876550"/>
            <a:ext cx="1244251"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Font typeface="Trebuchet MS"/>
              <a:buNone/>
            </a:pPr>
            <a:r>
              <a:rPr lang="en" sz="2800" b="0" i="1" u="none" strike="noStrike" cap="none">
                <a:solidFill>
                  <a:srgbClr val="000000"/>
                </a:solidFill>
                <a:latin typeface="Trebuchet MS"/>
                <a:ea typeface="Trebuchet MS"/>
                <a:cs typeface="Trebuchet MS"/>
                <a:sym typeface="Trebuchet MS"/>
              </a:rPr>
              <a:t>H(S, r)</a:t>
            </a:r>
            <a:endParaRPr sz="1400" b="0" i="0" u="none" strike="noStrike" cap="none">
              <a:solidFill>
                <a:srgbClr val="000000"/>
              </a:solidFill>
              <a:latin typeface="Arial"/>
              <a:ea typeface="Arial"/>
              <a:cs typeface="Arial"/>
              <a:sym typeface="Arial"/>
            </a:endParaRPr>
          </a:p>
        </p:txBody>
      </p:sp>
      <p:pic>
        <p:nvPicPr>
          <p:cNvPr id="613" name="Google Shape;613;p76" descr="https://openclipart.org/image/300px/svg_to_png/3593/c_schmitz_Closed_envelope.png"/>
          <p:cNvPicPr preferRelativeResize="0"/>
          <p:nvPr/>
        </p:nvPicPr>
        <p:blipFill rotWithShape="1">
          <a:blip r:embed="rId3">
            <a:alphaModFix/>
          </a:blip>
          <a:srcRect/>
          <a:stretch/>
        </p:blipFill>
        <p:spPr>
          <a:xfrm>
            <a:off x="2362200" y="2678578"/>
            <a:ext cx="1428750" cy="919163"/>
          </a:xfrm>
          <a:prstGeom prst="rect">
            <a:avLst/>
          </a:prstGeom>
          <a:noFill/>
          <a:ln>
            <a:noFill/>
          </a:ln>
        </p:spPr>
      </p:pic>
      <p:pic>
        <p:nvPicPr>
          <p:cNvPr id="614" name="Google Shape;614;p76" descr="https://openclipart.org/image/300px/svg_to_png/3593/c_schmitz_Closed_envelope.png"/>
          <p:cNvPicPr preferRelativeResize="0"/>
          <p:nvPr/>
        </p:nvPicPr>
        <p:blipFill rotWithShape="1">
          <a:blip r:embed="rId3">
            <a:alphaModFix/>
          </a:blip>
          <a:srcRect/>
          <a:stretch/>
        </p:blipFill>
        <p:spPr>
          <a:xfrm>
            <a:off x="4267200" y="2678578"/>
            <a:ext cx="1428750" cy="919163"/>
          </a:xfrm>
          <a:prstGeom prst="rect">
            <a:avLst/>
          </a:prstGeom>
          <a:noFill/>
          <a:ln>
            <a:noFill/>
          </a:ln>
        </p:spPr>
      </p:pic>
      <p:sp>
        <p:nvSpPr>
          <p:cNvPr id="615" name="Google Shape;615;p76"/>
          <p:cNvSpPr/>
          <p:nvPr/>
        </p:nvSpPr>
        <p:spPr>
          <a:xfrm>
            <a:off x="2809514" y="3714750"/>
            <a:ext cx="534121" cy="55399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Font typeface="Trebuchet MS"/>
              <a:buNone/>
            </a:pPr>
            <a:r>
              <a:rPr lang="en" sz="3000" b="0" i="1" u="none" strike="noStrike" cap="none">
                <a:solidFill>
                  <a:srgbClr val="000000"/>
                </a:solidFill>
                <a:latin typeface="Trebuchet MS"/>
                <a:ea typeface="Trebuchet MS"/>
                <a:cs typeface="Trebuchet MS"/>
                <a:sym typeface="Trebuchet MS"/>
              </a:rPr>
              <a:t>h</a:t>
            </a:r>
            <a:r>
              <a:rPr lang="en" sz="3000" b="0" i="1" u="none" strike="noStrike" cap="none" baseline="-25000">
                <a:solidFill>
                  <a:srgbClr val="000000"/>
                </a:solidFill>
                <a:latin typeface="Trebuchet MS"/>
                <a:ea typeface="Trebuchet MS"/>
                <a:cs typeface="Trebuchet MS"/>
                <a:sym typeface="Trebuchet MS"/>
              </a:rPr>
              <a:t>1</a:t>
            </a:r>
            <a:endParaRPr sz="1400" b="0" i="0" u="none" strike="noStrike" cap="none">
              <a:solidFill>
                <a:srgbClr val="000000"/>
              </a:solidFill>
              <a:latin typeface="Arial"/>
              <a:ea typeface="Arial"/>
              <a:cs typeface="Arial"/>
              <a:sym typeface="Arial"/>
            </a:endParaRPr>
          </a:p>
        </p:txBody>
      </p:sp>
      <p:sp>
        <p:nvSpPr>
          <p:cNvPr id="616" name="Google Shape;616;p76"/>
          <p:cNvSpPr/>
          <p:nvPr/>
        </p:nvSpPr>
        <p:spPr>
          <a:xfrm>
            <a:off x="4714514" y="3711649"/>
            <a:ext cx="534121" cy="55399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Font typeface="Trebuchet MS"/>
              <a:buNone/>
            </a:pPr>
            <a:r>
              <a:rPr lang="en" sz="3000" b="0" i="1" u="none" strike="noStrike" cap="none">
                <a:solidFill>
                  <a:srgbClr val="000000"/>
                </a:solidFill>
                <a:latin typeface="Trebuchet MS"/>
                <a:ea typeface="Trebuchet MS"/>
                <a:cs typeface="Trebuchet MS"/>
                <a:sym typeface="Trebuchet MS"/>
              </a:rPr>
              <a:t>h</a:t>
            </a:r>
            <a:r>
              <a:rPr lang="en" sz="3000" b="0" i="1" u="none" strike="noStrike" cap="none" baseline="-25000">
                <a:solidFill>
                  <a:srgbClr val="000000"/>
                </a:solidFill>
                <a:latin typeface="Trebuchet MS"/>
                <a:ea typeface="Trebuchet MS"/>
                <a:cs typeface="Trebuchet MS"/>
                <a:sym typeface="Trebuchet MS"/>
              </a:rPr>
              <a:t>2</a:t>
            </a:r>
            <a:endParaRPr sz="1400" b="0" i="0" u="none" strike="noStrike" cap="none">
              <a:solidFill>
                <a:srgbClr val="000000"/>
              </a:solidFill>
              <a:latin typeface="Arial"/>
              <a:ea typeface="Arial"/>
              <a:cs typeface="Arial"/>
              <a:sym typeface="Arial"/>
            </a:endParaRPr>
          </a:p>
        </p:txBody>
      </p:sp>
      <p:grpSp>
        <p:nvGrpSpPr>
          <p:cNvPr id="617" name="Google Shape;617;p76"/>
          <p:cNvGrpSpPr/>
          <p:nvPr/>
        </p:nvGrpSpPr>
        <p:grpSpPr>
          <a:xfrm>
            <a:off x="6724650" y="2678578"/>
            <a:ext cx="1428750" cy="1597701"/>
            <a:chOff x="6172200" y="2678578"/>
            <a:chExt cx="1428750" cy="1597701"/>
          </a:xfrm>
        </p:grpSpPr>
        <p:pic>
          <p:nvPicPr>
            <p:cNvPr id="618" name="Google Shape;618;p76" descr="https://openclipart.org/image/300px/svg_to_png/3593/c_schmitz_Closed_envelope.png"/>
            <p:cNvPicPr preferRelativeResize="0"/>
            <p:nvPr/>
          </p:nvPicPr>
          <p:blipFill rotWithShape="1">
            <a:blip r:embed="rId3">
              <a:alphaModFix/>
            </a:blip>
            <a:srcRect/>
            <a:stretch/>
          </p:blipFill>
          <p:spPr>
            <a:xfrm>
              <a:off x="6172200" y="2678578"/>
              <a:ext cx="1428750" cy="919163"/>
            </a:xfrm>
            <a:prstGeom prst="rect">
              <a:avLst/>
            </a:prstGeom>
            <a:noFill/>
            <a:ln>
              <a:noFill/>
            </a:ln>
          </p:spPr>
        </p:pic>
        <p:sp>
          <p:nvSpPr>
            <p:cNvPr id="619" name="Google Shape;619;p76"/>
            <p:cNvSpPr/>
            <p:nvPr/>
          </p:nvSpPr>
          <p:spPr>
            <a:xfrm>
              <a:off x="6619514" y="3722281"/>
              <a:ext cx="562975" cy="55399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Font typeface="Trebuchet MS"/>
                <a:buNone/>
              </a:pPr>
              <a:r>
                <a:rPr lang="en" sz="3000" b="0" i="1" u="none" strike="noStrike" cap="none">
                  <a:solidFill>
                    <a:srgbClr val="000000"/>
                  </a:solidFill>
                  <a:latin typeface="Trebuchet MS"/>
                  <a:ea typeface="Trebuchet MS"/>
                  <a:cs typeface="Trebuchet MS"/>
                  <a:sym typeface="Trebuchet MS"/>
                </a:rPr>
                <a:t>h</a:t>
              </a:r>
              <a:r>
                <a:rPr lang="en" sz="3000" b="0" i="1" u="none" strike="noStrike" cap="none" baseline="-25000">
                  <a:solidFill>
                    <a:srgbClr val="000000"/>
                  </a:solidFill>
                  <a:latin typeface="Trebuchet MS"/>
                  <a:ea typeface="Trebuchet MS"/>
                  <a:cs typeface="Trebuchet MS"/>
                  <a:sym typeface="Trebuchet MS"/>
                </a:rPr>
                <a:t>N</a:t>
              </a:r>
              <a:endParaRPr sz="1400" b="0" i="0" u="none" strike="noStrike" cap="none">
                <a:solidFill>
                  <a:srgbClr val="000000"/>
                </a:solidFill>
                <a:latin typeface="Arial"/>
                <a:ea typeface="Arial"/>
                <a:cs typeface="Arial"/>
                <a:sym typeface="Arial"/>
              </a:endParaRPr>
            </a:p>
          </p:txBody>
        </p:sp>
      </p:grpSp>
      <p:sp>
        <p:nvSpPr>
          <p:cNvPr id="620" name="Google Shape;620;p76"/>
          <p:cNvSpPr/>
          <p:nvPr/>
        </p:nvSpPr>
        <p:spPr>
          <a:xfrm>
            <a:off x="6010206" y="2800350"/>
            <a:ext cx="466794" cy="55399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Font typeface="Trebuchet MS"/>
              <a:buNone/>
            </a:pPr>
            <a:r>
              <a:rPr lang="en" sz="3000" b="0" i="1" u="none" strike="noStrike" cap="none">
                <a:solidFill>
                  <a:srgbClr val="000000"/>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457200" y="205978"/>
            <a:ext cx="83820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a:buNone/>
            </a:pPr>
            <a:r>
              <a:rPr lang="en" sz="3600" b="1" i="0" u="none" strike="noStrike" cap="none">
                <a:solidFill>
                  <a:schemeClr val="dk1"/>
                </a:solidFill>
                <a:latin typeface="Trebuchet MS"/>
                <a:ea typeface="Trebuchet MS"/>
                <a:cs typeface="Trebuchet MS"/>
                <a:sym typeface="Trebuchet MS"/>
              </a:rPr>
              <a:t>Pseudonymity vs anonymity in forums</a:t>
            </a:r>
            <a:endParaRPr sz="3600" b="1" i="0" u="none" strike="noStrike" cap="none">
              <a:solidFill>
                <a:schemeClr val="dk1"/>
              </a:solidFill>
              <a:latin typeface="Trebuchet MS"/>
              <a:ea typeface="Trebuchet MS"/>
              <a:cs typeface="Trebuchet MS"/>
              <a:sym typeface="Trebuchet MS"/>
            </a:endParaRPr>
          </a:p>
        </p:txBody>
      </p:sp>
      <p:sp>
        <p:nvSpPr>
          <p:cNvPr id="71" name="Google Shape;71;p14"/>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a:buNone/>
            </a:pPr>
            <a:endParaRPr sz="30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3000" b="0" i="0" u="none" strike="noStrike" cap="none">
                <a:solidFill>
                  <a:schemeClr val="dk1"/>
                </a:solidFill>
                <a:latin typeface="Trebuchet MS"/>
                <a:ea typeface="Trebuchet MS"/>
                <a:cs typeface="Trebuchet MS"/>
                <a:sym typeface="Trebuchet MS"/>
              </a:rPr>
              <a:t>Reddit: pick a long-term pseudonym</a:t>
            </a:r>
            <a:endParaRPr/>
          </a:p>
          <a:p>
            <a:pPr marL="0" marR="0" lvl="0" indent="0" algn="l" rtl="0">
              <a:lnSpc>
                <a:spcPct val="100000"/>
              </a:lnSpc>
              <a:spcBef>
                <a:spcPts val="0"/>
              </a:spcBef>
              <a:spcAft>
                <a:spcPts val="0"/>
              </a:spcAft>
              <a:buClr>
                <a:schemeClr val="dk1"/>
              </a:buClr>
              <a:buFont typeface="Trebuchet MS"/>
              <a:buNone/>
            </a:pPr>
            <a:endParaRPr sz="3000" b="0" i="0" u="none" strike="noStrike" cap="none">
              <a:solidFill>
                <a:schemeClr val="dk1"/>
              </a:solidFill>
              <a:latin typeface="Trebuchet MS"/>
              <a:ea typeface="Trebuchet MS"/>
              <a:cs typeface="Trebuchet MS"/>
              <a:sym typeface="Trebuchet MS"/>
            </a:endParaRPr>
          </a:p>
          <a:p>
            <a:pPr marL="0" marR="0" lvl="0" indent="0" algn="ctr" rtl="0">
              <a:lnSpc>
                <a:spcPct val="100000"/>
              </a:lnSpc>
              <a:spcBef>
                <a:spcPts val="0"/>
              </a:spcBef>
              <a:spcAft>
                <a:spcPts val="0"/>
              </a:spcAft>
              <a:buClr>
                <a:schemeClr val="dk1"/>
              </a:buClr>
              <a:buFont typeface="Trebuchet MS"/>
              <a:buNone/>
            </a:pPr>
            <a:r>
              <a:rPr lang="en" sz="3000" b="0" i="0" u="none" strike="noStrike" cap="none">
                <a:solidFill>
                  <a:schemeClr val="dk1"/>
                </a:solidFill>
                <a:latin typeface="Trebuchet MS"/>
                <a:ea typeface="Trebuchet MS"/>
                <a:cs typeface="Trebuchet MS"/>
                <a:sym typeface="Trebuchet MS"/>
              </a:rPr>
              <a:t>vs. </a:t>
            </a:r>
            <a:endParaRPr/>
          </a:p>
          <a:p>
            <a:pPr marL="0" marR="0" lvl="0" indent="0" algn="l" rtl="0">
              <a:lnSpc>
                <a:spcPct val="100000"/>
              </a:lnSpc>
              <a:spcBef>
                <a:spcPts val="0"/>
              </a:spcBef>
              <a:spcAft>
                <a:spcPts val="0"/>
              </a:spcAft>
              <a:buClr>
                <a:schemeClr val="dk1"/>
              </a:buClr>
              <a:buFont typeface="Trebuchet MS"/>
              <a:buNone/>
            </a:pPr>
            <a:endParaRPr sz="30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3000" b="0" i="0" u="none" strike="noStrike" cap="none">
                <a:solidFill>
                  <a:schemeClr val="dk1"/>
                </a:solidFill>
                <a:latin typeface="Trebuchet MS"/>
                <a:ea typeface="Trebuchet MS"/>
                <a:cs typeface="Trebuchet MS"/>
                <a:sym typeface="Trebuchet MS"/>
              </a:rPr>
              <a:t>4Chan: make posts with no attribution at all</a:t>
            </a:r>
            <a:endParaRPr sz="3000" b="0" i="0" u="none" strike="noStrike" cap="none">
              <a:solidFill>
                <a:schemeClr val="dk1"/>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77"/>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a:buNone/>
            </a:pPr>
            <a:r>
              <a:rPr lang="en" sz="3600" b="1" i="0" u="none" strike="noStrike" cap="none">
                <a:solidFill>
                  <a:schemeClr val="dk1"/>
                </a:solidFill>
                <a:latin typeface="Trebuchet MS"/>
                <a:ea typeface="Trebuchet MS"/>
                <a:cs typeface="Trebuchet MS"/>
                <a:sym typeface="Trebuchet MS"/>
              </a:rPr>
              <a:t>Zerocoin is “efficient”</a:t>
            </a:r>
            <a:endParaRPr sz="3600" b="1" i="0" u="none" strike="noStrike" cap="none">
              <a:solidFill>
                <a:schemeClr val="dk1"/>
              </a:solidFill>
              <a:latin typeface="Trebuchet MS"/>
              <a:ea typeface="Trebuchet MS"/>
              <a:cs typeface="Trebuchet MS"/>
              <a:sym typeface="Trebuchet MS"/>
            </a:endParaRPr>
          </a:p>
        </p:txBody>
      </p:sp>
      <p:sp>
        <p:nvSpPr>
          <p:cNvPr id="626" name="Google Shape;626;p77"/>
          <p:cNvSpPr txBox="1">
            <a:spLocks noGrp="1"/>
          </p:cNvSpPr>
          <p:nvPr>
            <p:ph type="body" idx="1"/>
          </p:nvPr>
        </p:nvSpPr>
        <p:spPr>
          <a:xfrm>
            <a:off x="457200" y="1200150"/>
            <a:ext cx="3994525"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a:buNone/>
            </a:pPr>
            <a:r>
              <a:rPr lang="en" sz="3000" b="0" i="0" u="none" strike="noStrike" cap="none">
                <a:solidFill>
                  <a:schemeClr val="dk1"/>
                </a:solidFill>
                <a:latin typeface="Trebuchet MS"/>
                <a:ea typeface="Trebuchet MS"/>
                <a:cs typeface="Trebuchet MS"/>
                <a:sym typeface="Trebuchet MS"/>
              </a:rPr>
              <a:t>The proof is a giant disjunction over all zerocoins</a:t>
            </a:r>
            <a:endParaRPr/>
          </a:p>
          <a:p>
            <a:pPr marL="0" marR="0" lvl="0" indent="0" algn="l" rtl="0">
              <a:lnSpc>
                <a:spcPct val="100000"/>
              </a:lnSpc>
              <a:spcBef>
                <a:spcPts val="0"/>
              </a:spcBef>
              <a:spcAft>
                <a:spcPts val="0"/>
              </a:spcAft>
              <a:buClr>
                <a:schemeClr val="dk1"/>
              </a:buClr>
              <a:buFont typeface="Trebuchet MS"/>
              <a:buNone/>
            </a:pPr>
            <a:endParaRPr sz="30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3000" b="0" i="0" u="none" strike="noStrike" cap="none">
                <a:solidFill>
                  <a:schemeClr val="dk1"/>
                </a:solidFill>
                <a:latin typeface="Trebuchet MS"/>
                <a:ea typeface="Trebuchet MS"/>
                <a:cs typeface="Trebuchet MS"/>
                <a:sym typeface="Trebuchet MS"/>
              </a:rPr>
              <a:t>Yet the proof is relatively small!</a:t>
            </a:r>
            <a:endParaRPr sz="3000" b="0" i="0" u="none" strike="noStrike" cap="none" baseline="-25000">
              <a:solidFill>
                <a:schemeClr val="dk1"/>
              </a:solidFill>
              <a:latin typeface="Trebuchet MS"/>
              <a:ea typeface="Trebuchet MS"/>
              <a:cs typeface="Trebuchet MS"/>
              <a:sym typeface="Trebuchet MS"/>
            </a:endParaRPr>
          </a:p>
        </p:txBody>
      </p:sp>
      <p:sp>
        <p:nvSpPr>
          <p:cNvPr id="627" name="Google Shape;627;p77"/>
          <p:cNvSpPr txBox="1">
            <a:spLocks noGrp="1"/>
          </p:cNvSpPr>
          <p:nvPr>
            <p:ph type="body" idx="2"/>
          </p:nvPr>
        </p:nvSpPr>
        <p:spPr>
          <a:xfrm>
            <a:off x="4038600" y="1200150"/>
            <a:ext cx="3994525" cy="372568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Font typeface="Trebuchet MS"/>
              <a:buNone/>
            </a:pPr>
            <a:r>
              <a:rPr lang="en" sz="2800" b="0" i="1" u="none" strike="noStrike" cap="none">
                <a:solidFill>
                  <a:schemeClr val="dk1"/>
                </a:solidFill>
                <a:latin typeface="Trebuchet MS"/>
                <a:ea typeface="Trebuchet MS"/>
                <a:cs typeface="Trebuchet MS"/>
                <a:sym typeface="Trebuchet MS"/>
              </a:rPr>
              <a:t>I know r such that</a:t>
            </a:r>
            <a:endParaRPr/>
          </a:p>
          <a:p>
            <a:pPr marL="0" marR="0" lvl="0" indent="0" algn="ctr" rtl="0">
              <a:lnSpc>
                <a:spcPct val="100000"/>
              </a:lnSpc>
              <a:spcBef>
                <a:spcPts val="0"/>
              </a:spcBef>
              <a:spcAft>
                <a:spcPts val="0"/>
              </a:spcAft>
              <a:buClr>
                <a:schemeClr val="dk1"/>
              </a:buClr>
              <a:buFont typeface="Trebuchet MS"/>
              <a:buNone/>
            </a:pPr>
            <a:r>
              <a:rPr lang="en" sz="2800" b="0" i="1" u="none" strike="noStrike" cap="none">
                <a:solidFill>
                  <a:schemeClr val="dk1"/>
                </a:solidFill>
                <a:latin typeface="Trebuchet MS"/>
                <a:ea typeface="Trebuchet MS"/>
                <a:cs typeface="Trebuchet MS"/>
                <a:sym typeface="Trebuchet MS"/>
              </a:rPr>
              <a:t>H(S, r) = h</a:t>
            </a:r>
            <a:r>
              <a:rPr lang="en" sz="2800" b="0" i="1" u="none" strike="noStrike" cap="none" baseline="-25000">
                <a:solidFill>
                  <a:schemeClr val="dk1"/>
                </a:solidFill>
                <a:latin typeface="Trebuchet MS"/>
                <a:ea typeface="Trebuchet MS"/>
                <a:cs typeface="Trebuchet MS"/>
                <a:sym typeface="Trebuchet MS"/>
              </a:rPr>
              <a:t>1</a:t>
            </a:r>
            <a:r>
              <a:rPr lang="en" sz="2800" b="0" i="1" u="none" strike="noStrike" cap="none">
                <a:solidFill>
                  <a:schemeClr val="dk1"/>
                </a:solidFill>
                <a:latin typeface="Trebuchet MS"/>
                <a:ea typeface="Trebuchet MS"/>
                <a:cs typeface="Trebuchet MS"/>
                <a:sym typeface="Trebuchet MS"/>
              </a:rPr>
              <a:t> </a:t>
            </a:r>
            <a:endParaRPr sz="2800" b="0" i="1" u="none" strike="noStrike" cap="none">
              <a:solidFill>
                <a:schemeClr val="dk1"/>
              </a:solidFill>
              <a:latin typeface="Trebuchet MS"/>
              <a:ea typeface="Trebuchet MS"/>
              <a:cs typeface="Trebuchet MS"/>
              <a:sym typeface="Trebuchet MS"/>
            </a:endParaRPr>
          </a:p>
          <a:p>
            <a:pPr marL="0" marR="0" lvl="0" indent="0" algn="ctr" rtl="0">
              <a:lnSpc>
                <a:spcPct val="100000"/>
              </a:lnSpc>
              <a:spcBef>
                <a:spcPts val="0"/>
              </a:spcBef>
              <a:spcAft>
                <a:spcPts val="0"/>
              </a:spcAft>
              <a:buClr>
                <a:schemeClr val="dk1"/>
              </a:buClr>
              <a:buFont typeface="Trebuchet MS"/>
              <a:buNone/>
            </a:pPr>
            <a:r>
              <a:rPr lang="en" sz="2800" b="0" i="1" u="none" strike="noStrike" cap="none">
                <a:solidFill>
                  <a:srgbClr val="D07375"/>
                </a:solidFill>
                <a:latin typeface="Trebuchet MS"/>
                <a:ea typeface="Trebuchet MS"/>
                <a:cs typeface="Trebuchet MS"/>
                <a:sym typeface="Trebuchet MS"/>
              </a:rPr>
              <a:t>OR</a:t>
            </a:r>
            <a:r>
              <a:rPr lang="en" sz="2800" b="0" i="1" u="none" strike="noStrike" cap="none">
                <a:solidFill>
                  <a:schemeClr val="dk1"/>
                </a:solidFill>
                <a:latin typeface="Trebuchet MS"/>
                <a:ea typeface="Trebuchet MS"/>
                <a:cs typeface="Trebuchet MS"/>
                <a:sym typeface="Trebuchet MS"/>
              </a:rPr>
              <a:t> </a:t>
            </a:r>
            <a:endParaRPr/>
          </a:p>
          <a:p>
            <a:pPr marL="0" marR="0" lvl="0" indent="0" algn="ctr" rtl="0">
              <a:lnSpc>
                <a:spcPct val="100000"/>
              </a:lnSpc>
              <a:spcBef>
                <a:spcPts val="0"/>
              </a:spcBef>
              <a:spcAft>
                <a:spcPts val="0"/>
              </a:spcAft>
              <a:buClr>
                <a:schemeClr val="dk1"/>
              </a:buClr>
              <a:buFont typeface="Trebuchet MS"/>
              <a:buNone/>
            </a:pPr>
            <a:r>
              <a:rPr lang="en" sz="2800" b="0" i="1" u="none" strike="noStrike" cap="none">
                <a:solidFill>
                  <a:schemeClr val="dk1"/>
                </a:solidFill>
                <a:latin typeface="Trebuchet MS"/>
                <a:ea typeface="Trebuchet MS"/>
                <a:cs typeface="Trebuchet MS"/>
                <a:sym typeface="Trebuchet MS"/>
              </a:rPr>
              <a:t>H(S, r) = h</a:t>
            </a:r>
            <a:r>
              <a:rPr lang="en" sz="2800" b="0" i="1" u="none" strike="noStrike" cap="none" baseline="-25000">
                <a:solidFill>
                  <a:schemeClr val="dk1"/>
                </a:solidFill>
                <a:latin typeface="Trebuchet MS"/>
                <a:ea typeface="Trebuchet MS"/>
                <a:cs typeface="Trebuchet MS"/>
                <a:sym typeface="Trebuchet MS"/>
              </a:rPr>
              <a:t>2</a:t>
            </a:r>
            <a:r>
              <a:rPr lang="en" sz="2800" b="0" i="1" u="none" strike="noStrike" cap="none">
                <a:solidFill>
                  <a:schemeClr val="dk1"/>
                </a:solidFill>
                <a:latin typeface="Trebuchet MS"/>
                <a:ea typeface="Trebuchet MS"/>
                <a:cs typeface="Trebuchet MS"/>
                <a:sym typeface="Trebuchet MS"/>
              </a:rPr>
              <a:t> </a:t>
            </a:r>
            <a:endParaRPr sz="2800" b="0" i="1" u="none" strike="noStrike" cap="none">
              <a:solidFill>
                <a:schemeClr val="dk1"/>
              </a:solidFill>
              <a:latin typeface="Trebuchet MS"/>
              <a:ea typeface="Trebuchet MS"/>
              <a:cs typeface="Trebuchet MS"/>
              <a:sym typeface="Trebuchet MS"/>
            </a:endParaRPr>
          </a:p>
          <a:p>
            <a:pPr marL="0" marR="0" lvl="0" indent="0" algn="ctr" rtl="0">
              <a:lnSpc>
                <a:spcPct val="100000"/>
              </a:lnSpc>
              <a:spcBef>
                <a:spcPts val="0"/>
              </a:spcBef>
              <a:spcAft>
                <a:spcPts val="0"/>
              </a:spcAft>
              <a:buClr>
                <a:schemeClr val="dk1"/>
              </a:buClr>
              <a:buFont typeface="Trebuchet MS"/>
              <a:buNone/>
            </a:pPr>
            <a:r>
              <a:rPr lang="en" sz="2800" b="0" i="1" u="none" strike="noStrike" cap="none">
                <a:solidFill>
                  <a:srgbClr val="D07375"/>
                </a:solidFill>
                <a:latin typeface="Trebuchet MS"/>
                <a:ea typeface="Trebuchet MS"/>
                <a:cs typeface="Trebuchet MS"/>
                <a:sym typeface="Trebuchet MS"/>
              </a:rPr>
              <a:t>OR</a:t>
            </a:r>
            <a:r>
              <a:rPr lang="en" sz="2800" b="0" i="1" u="none" strike="noStrike" cap="none">
                <a:solidFill>
                  <a:schemeClr val="dk1"/>
                </a:solidFill>
                <a:latin typeface="Trebuchet MS"/>
                <a:ea typeface="Trebuchet MS"/>
                <a:cs typeface="Trebuchet MS"/>
                <a:sym typeface="Trebuchet MS"/>
              </a:rPr>
              <a:t> </a:t>
            </a:r>
            <a:endParaRPr/>
          </a:p>
          <a:p>
            <a:pPr marL="0" marR="0" lvl="0" indent="0" algn="ctr" rtl="0">
              <a:lnSpc>
                <a:spcPct val="100000"/>
              </a:lnSpc>
              <a:spcBef>
                <a:spcPts val="0"/>
              </a:spcBef>
              <a:spcAft>
                <a:spcPts val="0"/>
              </a:spcAft>
              <a:buClr>
                <a:schemeClr val="dk1"/>
              </a:buClr>
              <a:buFont typeface="Trebuchet MS"/>
              <a:buNone/>
            </a:pPr>
            <a:r>
              <a:rPr lang="en" sz="2800" b="0" i="1" u="none" strike="noStrike" cap="none">
                <a:solidFill>
                  <a:schemeClr val="dk1"/>
                </a:solidFill>
                <a:latin typeface="Trebuchet MS"/>
                <a:ea typeface="Trebuchet MS"/>
                <a:cs typeface="Trebuchet MS"/>
                <a:sym typeface="Trebuchet MS"/>
              </a:rPr>
              <a:t>… </a:t>
            </a:r>
            <a:endParaRPr/>
          </a:p>
          <a:p>
            <a:pPr marL="0" marR="0" lvl="0" indent="0" algn="ctr" rtl="0">
              <a:lnSpc>
                <a:spcPct val="100000"/>
              </a:lnSpc>
              <a:spcBef>
                <a:spcPts val="0"/>
              </a:spcBef>
              <a:spcAft>
                <a:spcPts val="0"/>
              </a:spcAft>
              <a:buClr>
                <a:schemeClr val="dk1"/>
              </a:buClr>
              <a:buFont typeface="Trebuchet MS"/>
              <a:buNone/>
            </a:pPr>
            <a:r>
              <a:rPr lang="en" sz="2800" b="0" i="1" u="none" strike="noStrike" cap="none">
                <a:solidFill>
                  <a:srgbClr val="D07375"/>
                </a:solidFill>
                <a:latin typeface="Trebuchet MS"/>
                <a:ea typeface="Trebuchet MS"/>
                <a:cs typeface="Trebuchet MS"/>
                <a:sym typeface="Trebuchet MS"/>
              </a:rPr>
              <a:t>OR</a:t>
            </a:r>
            <a:r>
              <a:rPr lang="en" sz="2800" b="0" i="1" u="none" strike="noStrike" cap="none">
                <a:solidFill>
                  <a:schemeClr val="dk1"/>
                </a:solidFill>
                <a:latin typeface="Trebuchet MS"/>
                <a:ea typeface="Trebuchet MS"/>
                <a:cs typeface="Trebuchet MS"/>
                <a:sym typeface="Trebuchet MS"/>
              </a:rPr>
              <a:t> </a:t>
            </a:r>
            <a:endParaRPr/>
          </a:p>
          <a:p>
            <a:pPr marL="0" marR="0" lvl="0" indent="0" algn="ctr" rtl="0">
              <a:lnSpc>
                <a:spcPct val="100000"/>
              </a:lnSpc>
              <a:spcBef>
                <a:spcPts val="0"/>
              </a:spcBef>
              <a:spcAft>
                <a:spcPts val="0"/>
              </a:spcAft>
              <a:buClr>
                <a:schemeClr val="dk1"/>
              </a:buClr>
              <a:buFont typeface="Trebuchet MS"/>
              <a:buNone/>
            </a:pPr>
            <a:r>
              <a:rPr lang="en" sz="2800" b="0" i="1" u="none" strike="noStrike" cap="none">
                <a:solidFill>
                  <a:schemeClr val="dk1"/>
                </a:solidFill>
                <a:latin typeface="Trebuchet MS"/>
                <a:ea typeface="Trebuchet MS"/>
                <a:cs typeface="Trebuchet MS"/>
                <a:sym typeface="Trebuchet MS"/>
              </a:rPr>
              <a:t>H(S, r) = h</a:t>
            </a:r>
            <a:r>
              <a:rPr lang="en" sz="2800" b="0" i="1" u="none" strike="noStrike" cap="none" baseline="-25000">
                <a:solidFill>
                  <a:schemeClr val="dk1"/>
                </a:solidFill>
                <a:latin typeface="Trebuchet MS"/>
                <a:ea typeface="Trebuchet MS"/>
                <a:cs typeface="Trebuchet MS"/>
                <a:sym typeface="Trebuchet MS"/>
              </a:rPr>
              <a:t>N</a:t>
            </a:r>
            <a:endParaRPr sz="2800" b="0" i="0" u="none" strike="noStrike" cap="none">
              <a:solidFill>
                <a:schemeClr val="dk1"/>
              </a:solidFill>
              <a:latin typeface="Trebuchet MS"/>
              <a:ea typeface="Trebuchet MS"/>
              <a:cs typeface="Trebuchet MS"/>
              <a:sym typeface="Trebuchet MS"/>
            </a:endParaRPr>
          </a:p>
          <a:p>
            <a:pPr marL="0" marR="0" lvl="0" indent="0" algn="ctr" rtl="0">
              <a:lnSpc>
                <a:spcPct val="100000"/>
              </a:lnSpc>
              <a:spcBef>
                <a:spcPts val="0"/>
              </a:spcBef>
              <a:spcAft>
                <a:spcPts val="0"/>
              </a:spcAft>
              <a:buClr>
                <a:schemeClr val="dk1"/>
              </a:buClr>
              <a:buFont typeface="Trebuchet MS"/>
              <a:buNone/>
            </a:pPr>
            <a:endParaRPr sz="2800" b="0" i="0" u="none" strike="noStrike" cap="none">
              <a:solidFill>
                <a:schemeClr val="dk1"/>
              </a:solidFill>
              <a:latin typeface="Trebuchet MS"/>
              <a:ea typeface="Trebuchet MS"/>
              <a:cs typeface="Trebuchet MS"/>
              <a:sym typeface="Trebuchet MS"/>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78"/>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a:buNone/>
            </a:pPr>
            <a:r>
              <a:rPr lang="en" sz="3600" b="1" i="0" u="none" strike="noStrike" cap="none">
                <a:solidFill>
                  <a:schemeClr val="dk1"/>
                </a:solidFill>
                <a:latin typeface="Trebuchet MS"/>
                <a:ea typeface="Trebuchet MS"/>
                <a:cs typeface="Trebuchet MS"/>
                <a:sym typeface="Trebuchet MS"/>
              </a:rPr>
              <a:t>Zerocash: Zerocoin without Basecoin</a:t>
            </a:r>
            <a:endParaRPr sz="3600" b="1" i="0" u="none" strike="noStrike" cap="none">
              <a:solidFill>
                <a:schemeClr val="dk1"/>
              </a:solidFill>
              <a:latin typeface="Trebuchet MS"/>
              <a:ea typeface="Trebuchet MS"/>
              <a:cs typeface="Trebuchet MS"/>
              <a:sym typeface="Trebuchet MS"/>
            </a:endParaRPr>
          </a:p>
        </p:txBody>
      </p:sp>
      <p:sp>
        <p:nvSpPr>
          <p:cNvPr id="633" name="Google Shape;633;p78"/>
          <p:cNvSpPr txBox="1">
            <a:spLocks noGrp="1"/>
          </p:cNvSpPr>
          <p:nvPr>
            <p:ph type="body" idx="1"/>
          </p:nvPr>
        </p:nvSpPr>
        <p:spPr>
          <a:xfrm>
            <a:off x="457200" y="1200150"/>
            <a:ext cx="49530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A3A3A3"/>
              </a:buClr>
              <a:buFont typeface="Trebuchet MS"/>
              <a:buNone/>
            </a:pPr>
            <a:r>
              <a:rPr lang="en" sz="2800" b="0" i="0" u="none" strike="noStrike" cap="none">
                <a:solidFill>
                  <a:schemeClr val="dk1"/>
                </a:solidFill>
                <a:latin typeface="Trebuchet MS"/>
                <a:ea typeface="Trebuchet MS"/>
                <a:cs typeface="Trebuchet MS"/>
                <a:sym typeface="Trebuchet MS"/>
              </a:rPr>
              <a:t>Two differences</a:t>
            </a:r>
            <a:endParaRPr/>
          </a:p>
          <a:p>
            <a:pPr marL="457200" marR="0" lvl="0" indent="-457200" algn="l" rtl="0">
              <a:lnSpc>
                <a:spcPct val="100000"/>
              </a:lnSpc>
              <a:spcBef>
                <a:spcPts val="0"/>
              </a:spcBef>
              <a:spcAft>
                <a:spcPts val="0"/>
              </a:spcAft>
              <a:buClr>
                <a:srgbClr val="A3A3A3"/>
              </a:buClr>
              <a:buSzPts val="2800"/>
              <a:buFont typeface="Arial"/>
              <a:buChar char="•"/>
            </a:pPr>
            <a:r>
              <a:rPr lang="en" sz="2800" b="0" i="0" u="none" strike="noStrike" cap="none">
                <a:solidFill>
                  <a:schemeClr val="dk1"/>
                </a:solidFill>
                <a:latin typeface="Trebuchet MS"/>
                <a:ea typeface="Trebuchet MS"/>
                <a:cs typeface="Trebuchet MS"/>
                <a:sym typeface="Trebuchet MS"/>
              </a:rPr>
              <a:t>Different crypto for proofs</a:t>
            </a:r>
            <a:br>
              <a:rPr lang="en" sz="2800" b="0" i="0" u="none" strike="noStrike" cap="none">
                <a:solidFill>
                  <a:schemeClr val="dk1"/>
                </a:solidFill>
                <a:latin typeface="Trebuchet MS"/>
                <a:ea typeface="Trebuchet MS"/>
                <a:cs typeface="Trebuchet MS"/>
                <a:sym typeface="Trebuchet MS"/>
              </a:rPr>
            </a:br>
            <a:r>
              <a:rPr lang="en" sz="2800" b="0" i="0" u="none" strike="noStrike" cap="none">
                <a:solidFill>
                  <a:schemeClr val="dk1"/>
                </a:solidFill>
                <a:latin typeface="Trebuchet MS"/>
                <a:ea typeface="Trebuchet MS"/>
                <a:cs typeface="Trebuchet MS"/>
                <a:sym typeface="Trebuchet MS"/>
              </a:rPr>
              <a:t>(More efficient)</a:t>
            </a:r>
            <a:endParaRPr/>
          </a:p>
          <a:p>
            <a:pPr marL="457200" marR="0" lvl="0" indent="-457200" algn="l" rtl="0">
              <a:lnSpc>
                <a:spcPct val="100000"/>
              </a:lnSpc>
              <a:spcBef>
                <a:spcPts val="0"/>
              </a:spcBef>
              <a:spcAft>
                <a:spcPts val="0"/>
              </a:spcAft>
              <a:buClr>
                <a:srgbClr val="A3A3A3"/>
              </a:buClr>
              <a:buSzPts val="2800"/>
              <a:buFont typeface="Arial"/>
              <a:buChar char="•"/>
            </a:pPr>
            <a:r>
              <a:rPr lang="en" sz="2800" b="0" i="0" u="none" strike="noStrike" cap="none">
                <a:solidFill>
                  <a:schemeClr val="dk1"/>
                </a:solidFill>
                <a:latin typeface="Trebuchet MS"/>
                <a:ea typeface="Trebuchet MS"/>
                <a:cs typeface="Trebuchet MS"/>
                <a:sym typeface="Trebuchet MS"/>
              </a:rPr>
              <a:t>Proposal to run system without Basecoin</a:t>
            </a:r>
            <a:endParaRPr/>
          </a:p>
          <a:p>
            <a:pPr marL="0" marR="0" lvl="0" indent="0" algn="l" rtl="0">
              <a:lnSpc>
                <a:spcPct val="100000"/>
              </a:lnSpc>
              <a:spcBef>
                <a:spcPts val="0"/>
              </a:spcBef>
              <a:spcAft>
                <a:spcPts val="0"/>
              </a:spcAft>
              <a:buClr>
                <a:srgbClr val="A3A3A3"/>
              </a:buClr>
              <a:buFont typeface="Trebuchet MS"/>
              <a:buNone/>
            </a:pPr>
            <a:endParaRPr sz="2800" b="0" i="0" u="none" strike="noStrike" cap="none">
              <a:solidFill>
                <a:schemeClr val="dk1"/>
              </a:solidFill>
              <a:latin typeface="Trebuchet MS"/>
              <a:ea typeface="Trebuchet MS"/>
              <a:cs typeface="Trebuchet MS"/>
              <a:sym typeface="Trebuchet MS"/>
            </a:endParaRPr>
          </a:p>
        </p:txBody>
      </p:sp>
      <p:sp>
        <p:nvSpPr>
          <p:cNvPr id="634" name="Google Shape;634;p78"/>
          <p:cNvSpPr txBox="1"/>
          <p:nvPr/>
        </p:nvSpPr>
        <p:spPr>
          <a:xfrm>
            <a:off x="5410200" y="1200150"/>
            <a:ext cx="3276598" cy="37256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Font typeface="Trebuchet MS"/>
              <a:buNone/>
            </a:pPr>
            <a:r>
              <a:rPr lang="en" sz="2400" b="0" i="1" u="none" strike="noStrike" cap="none">
                <a:solidFill>
                  <a:srgbClr val="000000"/>
                </a:solidFill>
                <a:latin typeface="Trebuchet MS"/>
                <a:ea typeface="Trebuchet MS"/>
                <a:cs typeface="Trebuchet MS"/>
                <a:sym typeface="Trebuchet MS"/>
              </a:rPr>
              <a:t>Zerocash: Decentralized Anonymous Payments from Bitcoin</a:t>
            </a:r>
            <a:endParaRPr sz="2400" b="0" i="1" u="none" strike="noStrike" cap="none">
              <a:solidFill>
                <a:srgbClr val="000000"/>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0000"/>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Font typeface="Trebuchet MS"/>
              <a:buNone/>
            </a:pPr>
            <a:r>
              <a:rPr lang="en" sz="2400" b="0" i="0" u="none" strike="noStrike" cap="none">
                <a:solidFill>
                  <a:srgbClr val="000000"/>
                </a:solidFill>
                <a:latin typeface="Trebuchet MS"/>
                <a:ea typeface="Trebuchet MS"/>
                <a:cs typeface="Trebuchet MS"/>
                <a:sym typeface="Trebuchet MS"/>
              </a:rPr>
              <a:t>E. Ben-Sasson et al.</a:t>
            </a:r>
            <a:endParaRPr/>
          </a:p>
          <a:p>
            <a:pPr marL="0" marR="0" lvl="0" indent="0" algn="l" rtl="0">
              <a:lnSpc>
                <a:spcPct val="100000"/>
              </a:lnSpc>
              <a:spcBef>
                <a:spcPts val="0"/>
              </a:spcBef>
              <a:spcAft>
                <a:spcPts val="0"/>
              </a:spcAft>
              <a:buClr>
                <a:srgbClr val="000000"/>
              </a:buClr>
              <a:buFont typeface="Trebuchet MS"/>
              <a:buNone/>
            </a:pPr>
            <a:r>
              <a:rPr lang="en" sz="2400" b="0" i="0" u="none" strike="noStrike" cap="none">
                <a:solidFill>
                  <a:srgbClr val="000000"/>
                </a:solidFill>
                <a:latin typeface="Trebuchet MS"/>
                <a:ea typeface="Trebuchet MS"/>
                <a:cs typeface="Trebuchet MS"/>
                <a:sym typeface="Trebuchet MS"/>
              </a:rPr>
              <a:t>Usenix Security 2014</a:t>
            </a:r>
            <a:endParaRPr sz="2400" b="0" i="0" u="none" strike="noStrike" cap="none">
              <a:solidFill>
                <a:srgbClr val="000000"/>
              </a:solidFill>
              <a:latin typeface="Trebuchet MS"/>
              <a:ea typeface="Trebuchet MS"/>
              <a:cs typeface="Trebuchet MS"/>
              <a:sym typeface="Trebuchet MS"/>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79"/>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a:buNone/>
            </a:pPr>
            <a:r>
              <a:rPr lang="en" sz="3600" b="1" i="0" u="none" strike="noStrike" cap="none">
                <a:solidFill>
                  <a:schemeClr val="dk1"/>
                </a:solidFill>
                <a:latin typeface="Trebuchet MS"/>
                <a:ea typeface="Trebuchet MS"/>
                <a:cs typeface="Trebuchet MS"/>
                <a:sym typeface="Trebuchet MS"/>
              </a:rPr>
              <a:t>Zerocash: </a:t>
            </a:r>
            <a:r>
              <a:rPr lang="en" sz="3600" b="1" i="0" u="sng" strike="noStrike" cap="none">
                <a:solidFill>
                  <a:schemeClr val="dk1"/>
                </a:solidFill>
                <a:latin typeface="Trebuchet MS"/>
                <a:ea typeface="Trebuchet MS"/>
                <a:cs typeface="Trebuchet MS"/>
                <a:sym typeface="Trebuchet MS"/>
              </a:rPr>
              <a:t>untraceable</a:t>
            </a:r>
            <a:r>
              <a:rPr lang="en" sz="3600" b="1" i="0" u="none" strike="noStrike" cap="none">
                <a:solidFill>
                  <a:schemeClr val="dk1"/>
                </a:solidFill>
                <a:latin typeface="Trebuchet MS"/>
                <a:ea typeface="Trebuchet MS"/>
                <a:cs typeface="Trebuchet MS"/>
                <a:sym typeface="Trebuchet MS"/>
              </a:rPr>
              <a:t> e-cash</a:t>
            </a:r>
            <a:endParaRPr sz="3600" b="1" i="0" u="none" strike="noStrike" cap="none">
              <a:solidFill>
                <a:schemeClr val="dk1"/>
              </a:solidFill>
              <a:latin typeface="Trebuchet MS"/>
              <a:ea typeface="Trebuchet MS"/>
              <a:cs typeface="Trebuchet MS"/>
              <a:sym typeface="Trebuchet MS"/>
            </a:endParaRPr>
          </a:p>
        </p:txBody>
      </p:sp>
      <p:sp>
        <p:nvSpPr>
          <p:cNvPr id="640" name="Google Shape;640;p79"/>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a:buNone/>
            </a:pPr>
            <a:endParaRPr sz="28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2800" b="0" i="0" u="none" strike="noStrike" cap="none">
                <a:solidFill>
                  <a:schemeClr val="dk1"/>
                </a:solidFill>
                <a:latin typeface="Trebuchet MS"/>
                <a:ea typeface="Trebuchet MS"/>
                <a:cs typeface="Trebuchet MS"/>
                <a:sym typeface="Trebuchet MS"/>
              </a:rPr>
              <a:t>All transactions are zerocoins</a:t>
            </a:r>
            <a:endParaRPr/>
          </a:p>
          <a:p>
            <a:pPr marL="0" marR="0" lvl="0" indent="0" algn="l" rtl="0">
              <a:lnSpc>
                <a:spcPct val="100000"/>
              </a:lnSpc>
              <a:spcBef>
                <a:spcPts val="0"/>
              </a:spcBef>
              <a:spcAft>
                <a:spcPts val="0"/>
              </a:spcAft>
              <a:buClr>
                <a:schemeClr val="dk1"/>
              </a:buClr>
              <a:buFont typeface="Trebuchet MS"/>
              <a:buNone/>
            </a:pPr>
            <a:endParaRPr sz="28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2800" b="0" i="0" u="none" strike="noStrike" cap="none">
                <a:solidFill>
                  <a:schemeClr val="dk1"/>
                </a:solidFill>
                <a:latin typeface="Trebuchet MS"/>
                <a:ea typeface="Trebuchet MS"/>
                <a:cs typeface="Trebuchet MS"/>
                <a:sym typeface="Trebuchet MS"/>
              </a:rPr>
              <a:t>Splitting and merging supported </a:t>
            </a:r>
            <a:endParaRPr sz="28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2800" b="0" i="0" u="none" strike="noStrike" cap="none">
                <a:solidFill>
                  <a:schemeClr val="dk1"/>
                </a:solidFill>
                <a:latin typeface="Trebuchet MS"/>
                <a:ea typeface="Trebuchet MS"/>
                <a:cs typeface="Trebuchet MS"/>
                <a:sym typeface="Trebuchet MS"/>
              </a:rPr>
              <a:t>Put transaction value </a:t>
            </a:r>
            <a:r>
              <a:rPr lang="en" sz="2800" b="0" i="0" u="sng" strike="noStrike" cap="none">
                <a:solidFill>
                  <a:schemeClr val="dk1"/>
                </a:solidFill>
                <a:latin typeface="Trebuchet MS"/>
                <a:ea typeface="Trebuchet MS"/>
                <a:cs typeface="Trebuchet MS"/>
                <a:sym typeface="Trebuchet MS"/>
              </a:rPr>
              <a:t>inside the envelope</a:t>
            </a:r>
            <a:endParaRPr/>
          </a:p>
          <a:p>
            <a:pPr marL="0" marR="0" lvl="0" indent="0" algn="l" rtl="0">
              <a:lnSpc>
                <a:spcPct val="100000"/>
              </a:lnSpc>
              <a:spcBef>
                <a:spcPts val="0"/>
              </a:spcBef>
              <a:spcAft>
                <a:spcPts val="0"/>
              </a:spcAft>
              <a:buClr>
                <a:schemeClr val="dk1"/>
              </a:buClr>
              <a:buFont typeface="Trebuchet MS"/>
              <a:buNone/>
            </a:pPr>
            <a:endParaRPr sz="28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2800" b="0" i="0" u="none" strike="noStrike" cap="none">
                <a:solidFill>
                  <a:schemeClr val="dk1"/>
                </a:solidFill>
                <a:latin typeface="Trebuchet MS"/>
                <a:ea typeface="Trebuchet MS"/>
                <a:cs typeface="Trebuchet MS"/>
                <a:sym typeface="Trebuchet MS"/>
              </a:rPr>
              <a:t>Ledger merely records existence of transactions</a:t>
            </a:r>
            <a:endParaRPr sz="2800" b="0" i="0" u="none" strike="noStrike" cap="none">
              <a:solidFill>
                <a:schemeClr val="dk1"/>
              </a:solidFill>
              <a:latin typeface="Trebuchet MS"/>
              <a:ea typeface="Trebuchet MS"/>
              <a:cs typeface="Trebuchet MS"/>
              <a:sym typeface="Trebuchet MS"/>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80"/>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a:buNone/>
            </a:pPr>
            <a:r>
              <a:rPr lang="en" sz="3600" b="1" i="0" u="none" strike="noStrike" cap="none">
                <a:solidFill>
                  <a:schemeClr val="dk1"/>
                </a:solidFill>
                <a:latin typeface="Trebuchet MS"/>
                <a:ea typeface="Trebuchet MS"/>
                <a:cs typeface="Trebuchet MS"/>
                <a:sym typeface="Trebuchet MS"/>
              </a:rPr>
              <a:t>Zerocash: the catch</a:t>
            </a:r>
            <a:endParaRPr sz="3600" b="1" i="0" u="none" strike="noStrike" cap="none">
              <a:solidFill>
                <a:schemeClr val="dk1"/>
              </a:solidFill>
              <a:latin typeface="Trebuchet MS"/>
              <a:ea typeface="Trebuchet MS"/>
              <a:cs typeface="Trebuchet MS"/>
              <a:sym typeface="Trebuchet MS"/>
            </a:endParaRPr>
          </a:p>
        </p:txBody>
      </p:sp>
      <p:sp>
        <p:nvSpPr>
          <p:cNvPr id="646" name="Google Shape;646;p80"/>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a:buNone/>
            </a:pPr>
            <a:r>
              <a:rPr lang="en" sz="3000" b="0" i="0" u="none" strike="noStrike" cap="none">
                <a:solidFill>
                  <a:schemeClr val="dk1"/>
                </a:solidFill>
                <a:latin typeface="Trebuchet MS"/>
                <a:ea typeface="Trebuchet MS"/>
                <a:cs typeface="Trebuchet MS"/>
                <a:sym typeface="Trebuchet MS"/>
              </a:rPr>
              <a:t>Random, secret inputs are required to generate public parameters</a:t>
            </a:r>
            <a:endParaRPr/>
          </a:p>
          <a:p>
            <a:pPr marL="0" marR="0" lvl="0" indent="0" algn="l" rtl="0">
              <a:lnSpc>
                <a:spcPct val="100000"/>
              </a:lnSpc>
              <a:spcBef>
                <a:spcPts val="0"/>
              </a:spcBef>
              <a:spcAft>
                <a:spcPts val="0"/>
              </a:spcAft>
              <a:buClr>
                <a:schemeClr val="dk1"/>
              </a:buClr>
              <a:buFont typeface="Trebuchet MS"/>
              <a:buNone/>
            </a:pPr>
            <a:endParaRPr sz="30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3000" b="0" i="0" u="none" strike="noStrike" cap="none">
                <a:solidFill>
                  <a:schemeClr val="dk1"/>
                </a:solidFill>
                <a:latin typeface="Trebuchet MS"/>
                <a:ea typeface="Trebuchet MS"/>
                <a:cs typeface="Trebuchet MS"/>
                <a:sym typeface="Trebuchet MS"/>
              </a:rPr>
              <a:t>These secret inputs must then be securely destroyed</a:t>
            </a:r>
            <a:endParaRPr/>
          </a:p>
          <a:p>
            <a:pPr marL="0" marR="0" lvl="0" indent="0" algn="l" rtl="0">
              <a:lnSpc>
                <a:spcPct val="100000"/>
              </a:lnSpc>
              <a:spcBef>
                <a:spcPts val="0"/>
              </a:spcBef>
              <a:spcAft>
                <a:spcPts val="0"/>
              </a:spcAft>
              <a:buClr>
                <a:schemeClr val="dk1"/>
              </a:buClr>
              <a:buFont typeface="Trebuchet MS"/>
              <a:buNone/>
            </a:pPr>
            <a:endParaRPr sz="30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3000" b="0" i="0" u="sng" strike="noStrike" cap="none">
                <a:solidFill>
                  <a:schemeClr val="dk1"/>
                </a:solidFill>
                <a:latin typeface="Trebuchet MS"/>
                <a:ea typeface="Trebuchet MS"/>
                <a:cs typeface="Trebuchet MS"/>
                <a:sym typeface="Trebuchet MS"/>
              </a:rPr>
              <a:t>No one</a:t>
            </a:r>
            <a:r>
              <a:rPr lang="en" sz="3000" b="0" i="0" u="none" strike="noStrike" cap="none">
                <a:solidFill>
                  <a:schemeClr val="dk1"/>
                </a:solidFill>
                <a:latin typeface="Trebuchet MS"/>
                <a:ea typeface="Trebuchet MS"/>
                <a:cs typeface="Trebuchet MS"/>
                <a:sym typeface="Trebuchet MS"/>
              </a:rPr>
              <a:t> can know them (anyone who does can break the system)</a:t>
            </a:r>
            <a:endParaRPr sz="3000" b="0" i="0" u="none" strike="noStrike" cap="none">
              <a:solidFill>
                <a:schemeClr val="dk1"/>
              </a:solidFill>
              <a:latin typeface="Trebuchet MS"/>
              <a:ea typeface="Trebuchet MS"/>
              <a:cs typeface="Trebuchet MS"/>
              <a:sym typeface="Trebuchet MS"/>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81"/>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a:buNone/>
            </a:pPr>
            <a:r>
              <a:rPr lang="en" sz="3600" b="1" i="0" u="none" strike="noStrike" cap="none">
                <a:solidFill>
                  <a:schemeClr val="dk1"/>
                </a:solidFill>
                <a:latin typeface="Trebuchet MS"/>
                <a:ea typeface="Trebuchet MS"/>
                <a:cs typeface="Trebuchet MS"/>
                <a:sym typeface="Trebuchet MS"/>
              </a:rPr>
              <a:t>5 levels of anonymity</a:t>
            </a:r>
            <a:endParaRPr sz="3600" b="1" i="0" u="none" strike="noStrike" cap="none">
              <a:solidFill>
                <a:schemeClr val="dk1"/>
              </a:solidFill>
              <a:latin typeface="Trebuchet MS"/>
              <a:ea typeface="Trebuchet MS"/>
              <a:cs typeface="Trebuchet MS"/>
              <a:sym typeface="Trebuchet MS"/>
            </a:endParaRPr>
          </a:p>
        </p:txBody>
      </p:sp>
      <p:graphicFrame>
        <p:nvGraphicFramePr>
          <p:cNvPr id="652" name="Google Shape;652;p81"/>
          <p:cNvGraphicFramePr/>
          <p:nvPr/>
        </p:nvGraphicFramePr>
        <p:xfrm>
          <a:off x="609599" y="1581150"/>
          <a:ext cx="3000000" cy="3000000"/>
        </p:xfrm>
        <a:graphic>
          <a:graphicData uri="http://schemas.openxmlformats.org/drawingml/2006/table">
            <a:tbl>
              <a:tblPr firstRow="1" bandRow="1">
                <a:noFill/>
                <a:tableStyleId>{C3E5DEDA-B7C2-413A-B9F1-76ED39E4BE6A}</a:tableStyleId>
              </a:tblPr>
              <a:tblGrid>
                <a:gridCol w="1143000"/>
                <a:gridCol w="1905000"/>
                <a:gridCol w="3200400"/>
                <a:gridCol w="2057400"/>
              </a:tblGrid>
              <a:tr h="404975">
                <a:tc>
                  <a:txBody>
                    <a:bodyPr/>
                    <a:lstStyle/>
                    <a:p>
                      <a:pPr marL="0" marR="0" lvl="0" indent="0" algn="l" rtl="0">
                        <a:lnSpc>
                          <a:spcPct val="100000"/>
                        </a:lnSpc>
                        <a:spcBef>
                          <a:spcPts val="0"/>
                        </a:spcBef>
                        <a:spcAft>
                          <a:spcPts val="0"/>
                        </a:spcAft>
                        <a:buClr>
                          <a:schemeClr val="dk1"/>
                        </a:buClr>
                        <a:buFont typeface="Trebuchet MS"/>
                        <a:buNone/>
                      </a:pPr>
                      <a:r>
                        <a:rPr lang="en" sz="1600" u="none" strike="noStrike" cap="none">
                          <a:solidFill>
                            <a:schemeClr val="dk1"/>
                          </a:solidFill>
                          <a:latin typeface="Trebuchet MS"/>
                          <a:ea typeface="Trebuchet MS"/>
                          <a:cs typeface="Trebuchet MS"/>
                          <a:sym typeface="Trebuchet MS"/>
                        </a:rPr>
                        <a:t>System</a:t>
                      </a:r>
                      <a:endParaRPr sz="1600" u="none" strike="noStrike" cap="none">
                        <a:solidFill>
                          <a:schemeClr val="dk1"/>
                        </a:solidFill>
                        <a:latin typeface="Trebuchet MS"/>
                        <a:ea typeface="Trebuchet MS"/>
                        <a:cs typeface="Trebuchet MS"/>
                        <a:sym typeface="Trebuchet MS"/>
                      </a:endParaRPr>
                    </a:p>
                  </a:txBody>
                  <a:tcPr marL="91450" marR="91450" marT="45725" marB="45725" anchor="ctr">
                    <a:solidFill>
                      <a:srgbClr val="ADCCE5"/>
                    </a:solidFill>
                  </a:tcPr>
                </a:tc>
                <a:tc>
                  <a:txBody>
                    <a:bodyPr/>
                    <a:lstStyle/>
                    <a:p>
                      <a:pPr marL="0" marR="0" lvl="0" indent="0" algn="l" rtl="0">
                        <a:lnSpc>
                          <a:spcPct val="100000"/>
                        </a:lnSpc>
                        <a:spcBef>
                          <a:spcPts val="0"/>
                        </a:spcBef>
                        <a:spcAft>
                          <a:spcPts val="0"/>
                        </a:spcAft>
                        <a:buClr>
                          <a:schemeClr val="dk1"/>
                        </a:buClr>
                        <a:buFont typeface="Trebuchet MS"/>
                        <a:buNone/>
                      </a:pPr>
                      <a:r>
                        <a:rPr lang="en" sz="1600" u="none" strike="noStrike" cap="none">
                          <a:solidFill>
                            <a:schemeClr val="dk1"/>
                          </a:solidFill>
                          <a:latin typeface="Trebuchet MS"/>
                          <a:ea typeface="Trebuchet MS"/>
                          <a:cs typeface="Trebuchet MS"/>
                          <a:sym typeface="Trebuchet MS"/>
                        </a:rPr>
                        <a:t>Type</a:t>
                      </a:r>
                      <a:endParaRPr sz="1600" u="none" strike="noStrike" cap="none">
                        <a:solidFill>
                          <a:schemeClr val="dk1"/>
                        </a:solidFill>
                        <a:latin typeface="Trebuchet MS"/>
                        <a:ea typeface="Trebuchet MS"/>
                        <a:cs typeface="Trebuchet MS"/>
                        <a:sym typeface="Trebuchet MS"/>
                      </a:endParaRPr>
                    </a:p>
                  </a:txBody>
                  <a:tcPr marL="91450" marR="91450" marT="45725" marB="45725" anchor="ctr">
                    <a:solidFill>
                      <a:srgbClr val="ADCCE5"/>
                    </a:solidFill>
                  </a:tcPr>
                </a:tc>
                <a:tc>
                  <a:txBody>
                    <a:bodyPr/>
                    <a:lstStyle/>
                    <a:p>
                      <a:pPr marL="0" marR="0" lvl="0" indent="0" algn="l" rtl="0">
                        <a:lnSpc>
                          <a:spcPct val="100000"/>
                        </a:lnSpc>
                        <a:spcBef>
                          <a:spcPts val="0"/>
                        </a:spcBef>
                        <a:spcAft>
                          <a:spcPts val="0"/>
                        </a:spcAft>
                        <a:buClr>
                          <a:schemeClr val="dk1"/>
                        </a:buClr>
                        <a:buFont typeface="Trebuchet MS"/>
                        <a:buNone/>
                      </a:pPr>
                      <a:r>
                        <a:rPr lang="en" sz="1600" u="none" strike="noStrike" cap="none">
                          <a:solidFill>
                            <a:schemeClr val="dk1"/>
                          </a:solidFill>
                          <a:latin typeface="Trebuchet MS"/>
                          <a:ea typeface="Trebuchet MS"/>
                          <a:cs typeface="Trebuchet MS"/>
                          <a:sym typeface="Trebuchet MS"/>
                        </a:rPr>
                        <a:t>Anonymity attacks</a:t>
                      </a:r>
                      <a:endParaRPr sz="1600" u="none" strike="noStrike" cap="none">
                        <a:solidFill>
                          <a:schemeClr val="dk1"/>
                        </a:solidFill>
                        <a:latin typeface="Trebuchet MS"/>
                        <a:ea typeface="Trebuchet MS"/>
                        <a:cs typeface="Trebuchet MS"/>
                        <a:sym typeface="Trebuchet MS"/>
                      </a:endParaRPr>
                    </a:p>
                  </a:txBody>
                  <a:tcPr marL="91450" marR="91450" marT="45725" marB="45725" anchor="ctr">
                    <a:solidFill>
                      <a:srgbClr val="ADCCE5"/>
                    </a:solidFill>
                  </a:tcPr>
                </a:tc>
                <a:tc>
                  <a:txBody>
                    <a:bodyPr/>
                    <a:lstStyle/>
                    <a:p>
                      <a:pPr marL="0" marR="0" lvl="0" indent="0" algn="l" rtl="0">
                        <a:lnSpc>
                          <a:spcPct val="100000"/>
                        </a:lnSpc>
                        <a:spcBef>
                          <a:spcPts val="0"/>
                        </a:spcBef>
                        <a:spcAft>
                          <a:spcPts val="0"/>
                        </a:spcAft>
                        <a:buClr>
                          <a:schemeClr val="dk1"/>
                        </a:buClr>
                        <a:buFont typeface="Trebuchet MS"/>
                        <a:buNone/>
                      </a:pPr>
                      <a:r>
                        <a:rPr lang="en" sz="1600" u="none" strike="noStrike" cap="none">
                          <a:solidFill>
                            <a:schemeClr val="dk1"/>
                          </a:solidFill>
                          <a:latin typeface="Trebuchet MS"/>
                          <a:ea typeface="Trebuchet MS"/>
                          <a:cs typeface="Trebuchet MS"/>
                          <a:sym typeface="Trebuchet MS"/>
                        </a:rPr>
                        <a:t>Deployability</a:t>
                      </a:r>
                      <a:endParaRPr sz="1600" u="none" strike="noStrike" cap="none">
                        <a:solidFill>
                          <a:schemeClr val="dk1"/>
                        </a:solidFill>
                        <a:latin typeface="Trebuchet MS"/>
                        <a:ea typeface="Trebuchet MS"/>
                        <a:cs typeface="Trebuchet MS"/>
                        <a:sym typeface="Trebuchet MS"/>
                      </a:endParaRPr>
                    </a:p>
                  </a:txBody>
                  <a:tcPr marL="91450" marR="91450" marT="45725" marB="45725" anchor="ctr">
                    <a:solidFill>
                      <a:srgbClr val="ADCCE5"/>
                    </a:solidFill>
                  </a:tcPr>
                </a:tc>
              </a:tr>
              <a:tr h="404975">
                <a:tc>
                  <a:txBody>
                    <a:bodyPr/>
                    <a:lstStyle/>
                    <a:p>
                      <a:pPr marL="0" marR="0" lvl="0" indent="0" algn="l" rtl="0">
                        <a:lnSpc>
                          <a:spcPct val="100000"/>
                        </a:lnSpc>
                        <a:spcBef>
                          <a:spcPts val="0"/>
                        </a:spcBef>
                        <a:spcAft>
                          <a:spcPts val="0"/>
                        </a:spcAft>
                        <a:buClr>
                          <a:srgbClr val="000000"/>
                        </a:buClr>
                        <a:buFont typeface="Trebuchet MS"/>
                        <a:buNone/>
                      </a:pPr>
                      <a:r>
                        <a:rPr lang="en" sz="1600" u="none" strike="noStrike" cap="none">
                          <a:latin typeface="Trebuchet MS"/>
                          <a:ea typeface="Trebuchet MS"/>
                          <a:cs typeface="Trebuchet MS"/>
                          <a:sym typeface="Trebuchet MS"/>
                        </a:rPr>
                        <a:t>Bitcoin</a:t>
                      </a:r>
                      <a:endParaRPr sz="1600" u="none" strike="noStrike" cap="none">
                        <a:latin typeface="Trebuchet MS"/>
                        <a:ea typeface="Trebuchet MS"/>
                        <a:cs typeface="Trebuchet MS"/>
                        <a:sym typeface="Trebuchet MS"/>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Font typeface="Trebuchet MS"/>
                        <a:buNone/>
                      </a:pPr>
                      <a:r>
                        <a:rPr lang="en" sz="1600" u="none" strike="noStrike" cap="none">
                          <a:latin typeface="Trebuchet MS"/>
                          <a:ea typeface="Trebuchet MS"/>
                          <a:cs typeface="Trebuchet MS"/>
                          <a:sym typeface="Trebuchet MS"/>
                        </a:rPr>
                        <a:t>Pseudonymous</a:t>
                      </a:r>
                      <a:endParaRPr sz="1600" u="none" strike="noStrike" cap="none">
                        <a:latin typeface="Trebuchet MS"/>
                        <a:ea typeface="Trebuchet MS"/>
                        <a:cs typeface="Trebuchet MS"/>
                        <a:sym typeface="Trebuchet MS"/>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Font typeface="Trebuchet MS"/>
                        <a:buNone/>
                      </a:pPr>
                      <a:r>
                        <a:rPr lang="en" sz="1600" u="none" strike="noStrike" cap="none">
                          <a:latin typeface="Trebuchet MS"/>
                          <a:ea typeface="Trebuchet MS"/>
                          <a:cs typeface="Trebuchet MS"/>
                          <a:sym typeface="Trebuchet MS"/>
                        </a:rPr>
                        <a:t>Tx graph analysis</a:t>
                      </a:r>
                      <a:endParaRPr sz="1600" u="none" strike="noStrike" cap="none">
                        <a:latin typeface="Trebuchet MS"/>
                        <a:ea typeface="Trebuchet MS"/>
                        <a:cs typeface="Trebuchet MS"/>
                        <a:sym typeface="Trebuchet MS"/>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Font typeface="Trebuchet MS"/>
                        <a:buNone/>
                      </a:pPr>
                      <a:r>
                        <a:rPr lang="en" sz="1600" u="none" strike="noStrike" cap="none">
                          <a:latin typeface="Trebuchet MS"/>
                          <a:ea typeface="Trebuchet MS"/>
                          <a:cs typeface="Trebuchet MS"/>
                          <a:sym typeface="Trebuchet MS"/>
                        </a:rPr>
                        <a:t>Default</a:t>
                      </a:r>
                      <a:endParaRPr sz="1600" u="none" strike="noStrike" cap="none">
                        <a:latin typeface="Trebuchet MS"/>
                        <a:ea typeface="Trebuchet MS"/>
                        <a:cs typeface="Trebuchet MS"/>
                        <a:sym typeface="Trebuchet MS"/>
                      </a:endParaRPr>
                    </a:p>
                  </a:txBody>
                  <a:tcPr marL="91450" marR="91450" marT="45725" marB="45725" anchor="ctr"/>
                </a:tc>
              </a:tr>
              <a:tr h="404975">
                <a:tc>
                  <a:txBody>
                    <a:bodyPr/>
                    <a:lstStyle/>
                    <a:p>
                      <a:pPr marL="0" marR="0" lvl="0" indent="0" algn="l" rtl="0">
                        <a:lnSpc>
                          <a:spcPct val="100000"/>
                        </a:lnSpc>
                        <a:spcBef>
                          <a:spcPts val="0"/>
                        </a:spcBef>
                        <a:spcAft>
                          <a:spcPts val="0"/>
                        </a:spcAft>
                        <a:buClr>
                          <a:srgbClr val="000000"/>
                        </a:buClr>
                        <a:buFont typeface="Trebuchet MS"/>
                        <a:buNone/>
                      </a:pPr>
                      <a:r>
                        <a:rPr lang="en" sz="1600" u="none" strike="noStrike" cap="none">
                          <a:latin typeface="Trebuchet MS"/>
                          <a:ea typeface="Trebuchet MS"/>
                          <a:cs typeface="Trebuchet MS"/>
                          <a:sym typeface="Trebuchet MS"/>
                        </a:rPr>
                        <a:t>Single mix</a:t>
                      </a:r>
                      <a:endParaRPr sz="1600" u="none" strike="noStrike" cap="none">
                        <a:latin typeface="Trebuchet MS"/>
                        <a:ea typeface="Trebuchet MS"/>
                        <a:cs typeface="Trebuchet MS"/>
                        <a:sym typeface="Trebuchet MS"/>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Font typeface="Trebuchet MS"/>
                        <a:buNone/>
                      </a:pPr>
                      <a:r>
                        <a:rPr lang="en" sz="1600" u="none" strike="noStrike" cap="none">
                          <a:latin typeface="Trebuchet MS"/>
                          <a:ea typeface="Trebuchet MS"/>
                          <a:cs typeface="Trebuchet MS"/>
                          <a:sym typeface="Trebuchet MS"/>
                        </a:rPr>
                        <a:t>Mix</a:t>
                      </a:r>
                      <a:endParaRPr sz="1600" u="none" strike="noStrike" cap="none">
                        <a:latin typeface="Trebuchet MS"/>
                        <a:ea typeface="Trebuchet MS"/>
                        <a:cs typeface="Trebuchet MS"/>
                        <a:sym typeface="Trebuchet MS"/>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Font typeface="Trebuchet MS"/>
                        <a:buNone/>
                      </a:pPr>
                      <a:r>
                        <a:rPr lang="en" sz="1600" u="none" strike="noStrike" cap="none">
                          <a:latin typeface="Trebuchet MS"/>
                          <a:ea typeface="Trebuchet MS"/>
                          <a:cs typeface="Trebuchet MS"/>
                          <a:sym typeface="Trebuchet MS"/>
                        </a:rPr>
                        <a:t>Tx graph analysis, bad mix</a:t>
                      </a:r>
                      <a:endParaRPr sz="1600" u="none" strike="noStrike" cap="none">
                        <a:latin typeface="Trebuchet MS"/>
                        <a:ea typeface="Trebuchet MS"/>
                        <a:cs typeface="Trebuchet MS"/>
                        <a:sym typeface="Trebuchet MS"/>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Font typeface="Trebuchet MS"/>
                        <a:buNone/>
                      </a:pPr>
                      <a:r>
                        <a:rPr lang="en" sz="1600" u="none" strike="noStrike" cap="none">
                          <a:latin typeface="Trebuchet MS"/>
                          <a:ea typeface="Trebuchet MS"/>
                          <a:cs typeface="Trebuchet MS"/>
                          <a:sym typeface="Trebuchet MS"/>
                        </a:rPr>
                        <a:t>Usable today</a:t>
                      </a:r>
                      <a:endParaRPr sz="1600" u="none" strike="noStrike" cap="none">
                        <a:latin typeface="Trebuchet MS"/>
                        <a:ea typeface="Trebuchet MS"/>
                        <a:cs typeface="Trebuchet MS"/>
                        <a:sym typeface="Trebuchet MS"/>
                      </a:endParaRPr>
                    </a:p>
                  </a:txBody>
                  <a:tcPr marL="91450" marR="91450" marT="45725" marB="45725" anchor="ctr"/>
                </a:tc>
              </a:tr>
              <a:tr h="404975">
                <a:tc>
                  <a:txBody>
                    <a:bodyPr/>
                    <a:lstStyle/>
                    <a:p>
                      <a:pPr marL="0" marR="0" lvl="0" indent="0" algn="l" rtl="0">
                        <a:lnSpc>
                          <a:spcPct val="100000"/>
                        </a:lnSpc>
                        <a:spcBef>
                          <a:spcPts val="0"/>
                        </a:spcBef>
                        <a:spcAft>
                          <a:spcPts val="0"/>
                        </a:spcAft>
                        <a:buClr>
                          <a:srgbClr val="000000"/>
                        </a:buClr>
                        <a:buFont typeface="Trebuchet MS"/>
                        <a:buNone/>
                      </a:pPr>
                      <a:r>
                        <a:rPr lang="en" sz="1600" u="none" strike="noStrike" cap="none">
                          <a:latin typeface="Trebuchet MS"/>
                          <a:ea typeface="Trebuchet MS"/>
                          <a:cs typeface="Trebuchet MS"/>
                          <a:sym typeface="Trebuchet MS"/>
                        </a:rPr>
                        <a:t>Mix chain</a:t>
                      </a:r>
                      <a:endParaRPr sz="1600" u="none" strike="noStrike" cap="none">
                        <a:latin typeface="Trebuchet MS"/>
                        <a:ea typeface="Trebuchet MS"/>
                        <a:cs typeface="Trebuchet MS"/>
                        <a:sym typeface="Trebuchet MS"/>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Font typeface="Trebuchet MS"/>
                        <a:buNone/>
                      </a:pPr>
                      <a:r>
                        <a:rPr lang="en" sz="1600" u="none" strike="noStrike" cap="none">
                          <a:latin typeface="Trebuchet MS"/>
                          <a:ea typeface="Trebuchet MS"/>
                          <a:cs typeface="Trebuchet MS"/>
                          <a:sym typeface="Trebuchet MS"/>
                        </a:rPr>
                        <a:t>Mix</a:t>
                      </a:r>
                      <a:endParaRPr sz="1600" u="none" strike="noStrike" cap="none">
                        <a:latin typeface="Trebuchet MS"/>
                        <a:ea typeface="Trebuchet MS"/>
                        <a:cs typeface="Trebuchet MS"/>
                        <a:sym typeface="Trebuchet MS"/>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Font typeface="Trebuchet MS"/>
                        <a:buNone/>
                      </a:pPr>
                      <a:r>
                        <a:rPr lang="en" sz="1600" u="none" strike="noStrike" cap="none">
                          <a:latin typeface="Trebuchet MS"/>
                          <a:ea typeface="Trebuchet MS"/>
                          <a:cs typeface="Trebuchet MS"/>
                          <a:sym typeface="Trebuchet MS"/>
                        </a:rPr>
                        <a:t>Side channels, bad mixes/peers</a:t>
                      </a:r>
                      <a:endParaRPr sz="1600" u="none" strike="noStrike" cap="none">
                        <a:latin typeface="Trebuchet MS"/>
                        <a:ea typeface="Trebuchet MS"/>
                        <a:cs typeface="Trebuchet MS"/>
                        <a:sym typeface="Trebuchet MS"/>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Font typeface="Trebuchet MS"/>
                        <a:buNone/>
                      </a:pPr>
                      <a:r>
                        <a:rPr lang="en" sz="1600" u="none" strike="noStrike" cap="none">
                          <a:latin typeface="Trebuchet MS"/>
                          <a:ea typeface="Trebuchet MS"/>
                          <a:cs typeface="Trebuchet MS"/>
                          <a:sym typeface="Trebuchet MS"/>
                        </a:rPr>
                        <a:t>Bitcoin-compatible</a:t>
                      </a:r>
                      <a:endParaRPr sz="1600" u="none" strike="noStrike" cap="none">
                        <a:latin typeface="Trebuchet MS"/>
                        <a:ea typeface="Trebuchet MS"/>
                        <a:cs typeface="Trebuchet MS"/>
                        <a:sym typeface="Trebuchet MS"/>
                      </a:endParaRPr>
                    </a:p>
                  </a:txBody>
                  <a:tcPr marL="91450" marR="91450" marT="45725" marB="45725" anchor="ctr"/>
                </a:tc>
              </a:tr>
              <a:tr h="437450">
                <a:tc>
                  <a:txBody>
                    <a:bodyPr/>
                    <a:lstStyle/>
                    <a:p>
                      <a:pPr marL="0" marR="0" lvl="0" indent="0" algn="l" rtl="0">
                        <a:lnSpc>
                          <a:spcPct val="100000"/>
                        </a:lnSpc>
                        <a:spcBef>
                          <a:spcPts val="0"/>
                        </a:spcBef>
                        <a:spcAft>
                          <a:spcPts val="0"/>
                        </a:spcAft>
                        <a:buClr>
                          <a:srgbClr val="000000"/>
                        </a:buClr>
                        <a:buFont typeface="Trebuchet MS"/>
                        <a:buNone/>
                      </a:pPr>
                      <a:r>
                        <a:rPr lang="en" sz="1600" u="none" strike="noStrike" cap="none">
                          <a:latin typeface="Trebuchet MS"/>
                          <a:ea typeface="Trebuchet MS"/>
                          <a:cs typeface="Trebuchet MS"/>
                          <a:sym typeface="Trebuchet MS"/>
                        </a:rPr>
                        <a:t>Zerocoin</a:t>
                      </a:r>
                      <a:endParaRPr sz="1600" u="none" strike="noStrike" cap="none">
                        <a:latin typeface="Trebuchet MS"/>
                        <a:ea typeface="Trebuchet MS"/>
                        <a:cs typeface="Trebuchet MS"/>
                        <a:sym typeface="Trebuchet MS"/>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Font typeface="Trebuchet MS"/>
                        <a:buNone/>
                      </a:pPr>
                      <a:r>
                        <a:rPr lang="en" sz="1600" u="none" strike="noStrike" cap="none">
                          <a:latin typeface="Trebuchet MS"/>
                          <a:ea typeface="Trebuchet MS"/>
                          <a:cs typeface="Trebuchet MS"/>
                          <a:sym typeface="Trebuchet MS"/>
                        </a:rPr>
                        <a:t>Cryptographic mix</a:t>
                      </a:r>
                      <a:endParaRPr sz="1600" u="none" strike="noStrike" cap="none">
                        <a:latin typeface="Trebuchet MS"/>
                        <a:ea typeface="Trebuchet MS"/>
                        <a:cs typeface="Trebuchet MS"/>
                        <a:sym typeface="Trebuchet MS"/>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Font typeface="Trebuchet MS"/>
                        <a:buNone/>
                      </a:pPr>
                      <a:r>
                        <a:rPr lang="en" sz="1600" u="none" strike="noStrike" cap="none">
                          <a:latin typeface="Trebuchet MS"/>
                          <a:ea typeface="Trebuchet MS"/>
                          <a:cs typeface="Trebuchet MS"/>
                          <a:sym typeface="Trebuchet MS"/>
                        </a:rPr>
                        <a:t>Side channels (possibly)</a:t>
                      </a:r>
                      <a:endParaRPr sz="1600" u="none" strike="noStrike" cap="none">
                        <a:latin typeface="Trebuchet MS"/>
                        <a:ea typeface="Trebuchet MS"/>
                        <a:cs typeface="Trebuchet MS"/>
                        <a:sym typeface="Trebuchet MS"/>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Font typeface="Trebuchet MS"/>
                        <a:buNone/>
                      </a:pPr>
                      <a:r>
                        <a:rPr lang="en" sz="1600" u="none" strike="noStrike" cap="none">
                          <a:latin typeface="Trebuchet MS"/>
                          <a:ea typeface="Trebuchet MS"/>
                          <a:cs typeface="Trebuchet MS"/>
                          <a:sym typeface="Trebuchet MS"/>
                        </a:rPr>
                        <a:t>Altcoin</a:t>
                      </a:r>
                      <a:endParaRPr sz="1600" u="none" strike="noStrike" cap="none">
                        <a:latin typeface="Trebuchet MS"/>
                        <a:ea typeface="Trebuchet MS"/>
                        <a:cs typeface="Trebuchet MS"/>
                        <a:sym typeface="Trebuchet MS"/>
                      </a:endParaRPr>
                    </a:p>
                  </a:txBody>
                  <a:tcPr marL="91450" marR="91450" marT="45725" marB="45725" anchor="ctr"/>
                </a:tc>
              </a:tr>
              <a:tr h="404975">
                <a:tc>
                  <a:txBody>
                    <a:bodyPr/>
                    <a:lstStyle/>
                    <a:p>
                      <a:pPr marL="0" marR="0" lvl="0" indent="0" algn="l" rtl="0">
                        <a:lnSpc>
                          <a:spcPct val="100000"/>
                        </a:lnSpc>
                        <a:spcBef>
                          <a:spcPts val="0"/>
                        </a:spcBef>
                        <a:spcAft>
                          <a:spcPts val="0"/>
                        </a:spcAft>
                        <a:buClr>
                          <a:srgbClr val="000000"/>
                        </a:buClr>
                        <a:buFont typeface="Trebuchet MS"/>
                        <a:buNone/>
                      </a:pPr>
                      <a:r>
                        <a:rPr lang="en" sz="1600" u="none" strike="noStrike" cap="none">
                          <a:latin typeface="Trebuchet MS"/>
                          <a:ea typeface="Trebuchet MS"/>
                          <a:cs typeface="Trebuchet MS"/>
                          <a:sym typeface="Trebuchet MS"/>
                        </a:rPr>
                        <a:t>Zerocash</a:t>
                      </a:r>
                      <a:endParaRPr sz="1600" u="none" strike="noStrike" cap="none">
                        <a:latin typeface="Trebuchet MS"/>
                        <a:ea typeface="Trebuchet MS"/>
                        <a:cs typeface="Trebuchet MS"/>
                        <a:sym typeface="Trebuchet MS"/>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Font typeface="Trebuchet MS"/>
                        <a:buNone/>
                      </a:pPr>
                      <a:r>
                        <a:rPr lang="en" sz="1600" u="none" strike="noStrike" cap="none">
                          <a:latin typeface="Trebuchet MS"/>
                          <a:ea typeface="Trebuchet MS"/>
                          <a:cs typeface="Trebuchet MS"/>
                          <a:sym typeface="Trebuchet MS"/>
                        </a:rPr>
                        <a:t>Untraceable</a:t>
                      </a:r>
                      <a:endParaRPr sz="1600" u="none" strike="noStrike" cap="none">
                        <a:latin typeface="Trebuchet MS"/>
                        <a:ea typeface="Trebuchet MS"/>
                        <a:cs typeface="Trebuchet MS"/>
                        <a:sym typeface="Trebuchet MS"/>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Font typeface="Trebuchet MS"/>
                        <a:buNone/>
                      </a:pPr>
                      <a:r>
                        <a:rPr lang="en" sz="1600" u="none" strike="noStrike" cap="none">
                          <a:latin typeface="Trebuchet MS"/>
                          <a:ea typeface="Trebuchet MS"/>
                          <a:cs typeface="Trebuchet MS"/>
                          <a:sym typeface="Trebuchet MS"/>
                        </a:rPr>
                        <a:t>None</a:t>
                      </a:r>
                      <a:endParaRPr sz="1600" u="none" strike="noStrike" cap="none">
                        <a:latin typeface="Trebuchet MS"/>
                        <a:ea typeface="Trebuchet MS"/>
                        <a:cs typeface="Trebuchet MS"/>
                        <a:sym typeface="Trebuchet MS"/>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Font typeface="Trebuchet MS"/>
                        <a:buNone/>
                      </a:pPr>
                      <a:r>
                        <a:rPr lang="en" sz="1600" u="none" strike="noStrike" cap="none">
                          <a:latin typeface="Trebuchet MS"/>
                          <a:ea typeface="Trebuchet MS"/>
                          <a:cs typeface="Trebuchet MS"/>
                          <a:sym typeface="Trebuchet MS"/>
                        </a:rPr>
                        <a:t>Altcoin, tricky setup</a:t>
                      </a:r>
                      <a:endParaRPr sz="1600" u="none" strike="noStrike" cap="none">
                        <a:latin typeface="Trebuchet MS"/>
                        <a:ea typeface="Trebuchet MS"/>
                        <a:cs typeface="Trebuchet MS"/>
                        <a:sym typeface="Trebuchet MS"/>
                      </a:endParaRPr>
                    </a:p>
                  </a:txBody>
                  <a:tcPr marL="91450" marR="91450" marT="45725" marB="45725" anchor="ctr"/>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82"/>
          <p:cNvSpPr txBox="1">
            <a:spLocks noGrp="1"/>
          </p:cNvSpPr>
          <p:nvPr>
            <p:ph type="subTitle" idx="1"/>
          </p:nvPr>
        </p:nvSpPr>
        <p:spPr>
          <a:xfrm>
            <a:off x="685800" y="1690478"/>
            <a:ext cx="7772400" cy="784799"/>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2"/>
              </a:buClr>
              <a:buFont typeface="Trebuchet MS"/>
              <a:buNone/>
            </a:pPr>
            <a:r>
              <a:rPr lang="en" sz="3000" b="0" i="0" u="none" strike="noStrike" cap="none" dirty="0" smtClean="0">
                <a:solidFill>
                  <a:schemeClr val="tx1"/>
                </a:solidFill>
                <a:latin typeface="Trebuchet MS"/>
                <a:ea typeface="Trebuchet MS"/>
                <a:cs typeface="Trebuchet MS"/>
                <a:sym typeface="Trebuchet MS"/>
              </a:rPr>
              <a:t>Tor </a:t>
            </a:r>
            <a:r>
              <a:rPr lang="en" sz="3000" b="0" i="0" u="none" strike="noStrike" cap="none" dirty="0">
                <a:solidFill>
                  <a:schemeClr val="tx1"/>
                </a:solidFill>
                <a:latin typeface="Trebuchet MS"/>
                <a:ea typeface="Trebuchet MS"/>
                <a:cs typeface="Trebuchet MS"/>
                <a:sym typeface="Trebuchet MS"/>
              </a:rPr>
              <a:t>and the Silk Road</a:t>
            </a:r>
            <a:endParaRPr sz="3000" b="0" i="0" u="none" strike="noStrike" cap="none" dirty="0">
              <a:solidFill>
                <a:schemeClr val="tx1"/>
              </a:solidFill>
              <a:latin typeface="Trebuchet MS"/>
              <a:ea typeface="Trebuchet MS"/>
              <a:cs typeface="Trebuchet MS"/>
              <a:sym typeface="Trebuchet MS"/>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83"/>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a:buNone/>
            </a:pPr>
            <a:r>
              <a:rPr lang="en" sz="3600" b="1" i="0" u="none" strike="noStrike" cap="none">
                <a:solidFill>
                  <a:schemeClr val="dk1"/>
                </a:solidFill>
                <a:latin typeface="Trebuchet MS"/>
                <a:ea typeface="Trebuchet MS"/>
                <a:cs typeface="Trebuchet MS"/>
                <a:sym typeface="Trebuchet MS"/>
              </a:rPr>
              <a:t/>
            </a:r>
            <a:br>
              <a:rPr lang="en" sz="3600" b="1" i="0" u="none" strike="noStrike" cap="none">
                <a:solidFill>
                  <a:schemeClr val="dk1"/>
                </a:solidFill>
                <a:latin typeface="Trebuchet MS"/>
                <a:ea typeface="Trebuchet MS"/>
                <a:cs typeface="Trebuchet MS"/>
                <a:sym typeface="Trebuchet MS"/>
              </a:rPr>
            </a:br>
            <a:r>
              <a:rPr lang="en" sz="3600" b="1" i="0" u="none" strike="noStrike" cap="none">
                <a:solidFill>
                  <a:schemeClr val="dk1"/>
                </a:solidFill>
                <a:latin typeface="Trebuchet MS"/>
                <a:ea typeface="Trebuchet MS"/>
                <a:cs typeface="Trebuchet MS"/>
                <a:sym typeface="Trebuchet MS"/>
              </a:rPr>
              <a:t>Anonymous communication</a:t>
            </a:r>
            <a:endParaRPr sz="3600" b="1" i="0" u="none" strike="noStrike" cap="none">
              <a:solidFill>
                <a:schemeClr val="dk1"/>
              </a:solidFill>
              <a:latin typeface="Trebuchet MS"/>
              <a:ea typeface="Trebuchet MS"/>
              <a:cs typeface="Trebuchet MS"/>
              <a:sym typeface="Trebuchet MS"/>
            </a:endParaRPr>
          </a:p>
        </p:txBody>
      </p:sp>
      <p:pic>
        <p:nvPicPr>
          <p:cNvPr id="663" name="Google Shape;663;p83"/>
          <p:cNvPicPr preferRelativeResize="0"/>
          <p:nvPr/>
        </p:nvPicPr>
        <p:blipFill rotWithShape="1">
          <a:blip r:embed="rId3">
            <a:alphaModFix/>
          </a:blip>
          <a:srcRect l="6182" t="38253" r="10727" b="5129"/>
          <a:stretch/>
        </p:blipFill>
        <p:spPr>
          <a:xfrm>
            <a:off x="565265" y="1504950"/>
            <a:ext cx="7597833" cy="3225339"/>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84"/>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a:buNone/>
            </a:pPr>
            <a:r>
              <a:rPr lang="en" sz="3600" b="1" i="0" u="none" strike="noStrike" cap="none">
                <a:solidFill>
                  <a:schemeClr val="dk1"/>
                </a:solidFill>
                <a:latin typeface="Trebuchet MS"/>
                <a:ea typeface="Trebuchet MS"/>
                <a:cs typeface="Trebuchet MS"/>
                <a:sym typeface="Trebuchet MS"/>
              </a:rPr>
              <a:t>Threat model</a:t>
            </a:r>
            <a:endParaRPr sz="3600" b="1" i="0" u="none" strike="noStrike" cap="none">
              <a:solidFill>
                <a:schemeClr val="dk1"/>
              </a:solidFill>
              <a:latin typeface="Trebuchet MS"/>
              <a:ea typeface="Trebuchet MS"/>
              <a:cs typeface="Trebuchet MS"/>
              <a:sym typeface="Trebuchet MS"/>
            </a:endParaRPr>
          </a:p>
        </p:txBody>
      </p:sp>
      <p:pic>
        <p:nvPicPr>
          <p:cNvPr id="669" name="Google Shape;669;p84"/>
          <p:cNvPicPr preferRelativeResize="0"/>
          <p:nvPr/>
        </p:nvPicPr>
        <p:blipFill rotWithShape="1">
          <a:blip r:embed="rId3">
            <a:alphaModFix/>
          </a:blip>
          <a:srcRect l="6000" t="25411" r="10364" b="14468"/>
          <a:stretch/>
        </p:blipFill>
        <p:spPr>
          <a:xfrm>
            <a:off x="548639" y="1504950"/>
            <a:ext cx="7647709" cy="3424845"/>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85"/>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a:buNone/>
            </a:pPr>
            <a:r>
              <a:rPr lang="en" sz="3600" b="1" i="0" u="none" strike="noStrike" cap="none">
                <a:solidFill>
                  <a:schemeClr val="dk1"/>
                </a:solidFill>
                <a:latin typeface="Trebuchet MS"/>
                <a:ea typeface="Trebuchet MS"/>
                <a:cs typeface="Trebuchet MS"/>
                <a:sym typeface="Trebuchet MS"/>
              </a:rPr>
              <a:t>How Tor works</a:t>
            </a:r>
            <a:endParaRPr sz="3600" b="1" i="0" u="none" strike="noStrike" cap="none">
              <a:solidFill>
                <a:schemeClr val="dk1"/>
              </a:solidFill>
              <a:latin typeface="Trebuchet MS"/>
              <a:ea typeface="Trebuchet MS"/>
              <a:cs typeface="Trebuchet MS"/>
              <a:sym typeface="Trebuchet MS"/>
            </a:endParaRPr>
          </a:p>
        </p:txBody>
      </p:sp>
      <p:sp>
        <p:nvSpPr>
          <p:cNvPr id="675" name="Google Shape;675;p85"/>
          <p:cNvSpPr txBox="1">
            <a:spLocks noGrp="1"/>
          </p:cNvSpPr>
          <p:nvPr>
            <p:ph type="body" idx="1"/>
          </p:nvPr>
        </p:nvSpPr>
        <p:spPr>
          <a:xfrm>
            <a:off x="5562600" y="1276350"/>
            <a:ext cx="3124200" cy="36494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a:buNone/>
            </a:pPr>
            <a:r>
              <a:rPr lang="en" sz="2400" b="0" i="0" u="none" strike="noStrike" cap="none">
                <a:solidFill>
                  <a:schemeClr val="dk1"/>
                </a:solidFill>
                <a:latin typeface="Trebuchet MS"/>
                <a:ea typeface="Trebuchet MS"/>
                <a:cs typeface="Trebuchet MS"/>
                <a:sym typeface="Trebuchet MS"/>
              </a:rPr>
              <a:t>Safe(ish) if at least one router honest</a:t>
            </a:r>
            <a:endParaRPr/>
          </a:p>
          <a:p>
            <a:pPr marL="0" marR="0" lvl="0" indent="0" algn="l" rtl="0">
              <a:lnSpc>
                <a:spcPct val="100000"/>
              </a:lnSpc>
              <a:spcBef>
                <a:spcPts val="0"/>
              </a:spcBef>
              <a:spcAft>
                <a:spcPts val="0"/>
              </a:spcAft>
              <a:buClr>
                <a:schemeClr val="dk1"/>
              </a:buClr>
              <a:buFont typeface="Trebuchet MS"/>
              <a:buNone/>
            </a:pPr>
            <a:endParaRPr sz="24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2400" b="0" i="0" u="none" strike="noStrike" cap="none">
                <a:solidFill>
                  <a:schemeClr val="dk1"/>
                </a:solidFill>
                <a:latin typeface="Trebuchet MS"/>
                <a:ea typeface="Trebuchet MS"/>
                <a:cs typeface="Trebuchet MS"/>
                <a:sym typeface="Trebuchet MS"/>
              </a:rPr>
              <a:t>Key challenge: hiding routing information</a:t>
            </a:r>
            <a:endParaRPr sz="2400" b="0" i="0" u="none" strike="noStrike" cap="none">
              <a:solidFill>
                <a:schemeClr val="dk1"/>
              </a:solidFill>
              <a:latin typeface="Trebuchet MS"/>
              <a:ea typeface="Trebuchet MS"/>
              <a:cs typeface="Trebuchet MS"/>
              <a:sym typeface="Trebuchet MS"/>
            </a:endParaRPr>
          </a:p>
        </p:txBody>
      </p:sp>
      <p:grpSp>
        <p:nvGrpSpPr>
          <p:cNvPr id="676" name="Google Shape;676;p85"/>
          <p:cNvGrpSpPr/>
          <p:nvPr/>
        </p:nvGrpSpPr>
        <p:grpSpPr>
          <a:xfrm>
            <a:off x="552450" y="1428750"/>
            <a:ext cx="4857750" cy="3105150"/>
            <a:chOff x="552450" y="1428750"/>
            <a:chExt cx="4857750" cy="3105150"/>
          </a:xfrm>
        </p:grpSpPr>
        <p:pic>
          <p:nvPicPr>
            <p:cNvPr id="677" name="Google Shape;677;p85" descr="https://ssd.eff.org/files/tor.png"/>
            <p:cNvPicPr preferRelativeResize="0"/>
            <p:nvPr/>
          </p:nvPicPr>
          <p:blipFill rotWithShape="1">
            <a:blip r:embed="rId3">
              <a:alphaModFix/>
            </a:blip>
            <a:srcRect/>
            <a:stretch/>
          </p:blipFill>
          <p:spPr>
            <a:xfrm>
              <a:off x="552450" y="1428750"/>
              <a:ext cx="4857750" cy="3105150"/>
            </a:xfrm>
            <a:prstGeom prst="rect">
              <a:avLst/>
            </a:prstGeom>
            <a:noFill/>
            <a:ln>
              <a:noFill/>
            </a:ln>
          </p:spPr>
        </p:pic>
        <p:sp>
          <p:nvSpPr>
            <p:cNvPr id="678" name="Google Shape;678;p85"/>
            <p:cNvSpPr/>
            <p:nvPr/>
          </p:nvSpPr>
          <p:spPr>
            <a:xfrm>
              <a:off x="990600" y="1504950"/>
              <a:ext cx="1828800" cy="3048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gr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86"/>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a:buNone/>
            </a:pPr>
            <a:r>
              <a:rPr lang="en" sz="3600" b="1" i="0" u="none" strike="noStrike" cap="none">
                <a:solidFill>
                  <a:schemeClr val="dk1"/>
                </a:solidFill>
                <a:latin typeface="Trebuchet MS"/>
                <a:ea typeface="Trebuchet MS"/>
                <a:cs typeface="Trebuchet MS"/>
                <a:sym typeface="Trebuchet MS"/>
              </a:rPr>
              <a:t>Solution: layered encryption</a:t>
            </a:r>
            <a:endParaRPr sz="3600" b="1" i="0" u="none" strike="noStrike" cap="none">
              <a:solidFill>
                <a:schemeClr val="dk1"/>
              </a:solidFill>
              <a:latin typeface="Trebuchet MS"/>
              <a:ea typeface="Trebuchet MS"/>
              <a:cs typeface="Trebuchet MS"/>
              <a:sym typeface="Trebuchet MS"/>
            </a:endParaRPr>
          </a:p>
        </p:txBody>
      </p:sp>
      <p:sp>
        <p:nvSpPr>
          <p:cNvPr id="684" name="Google Shape;684;p86"/>
          <p:cNvSpPr txBox="1">
            <a:spLocks noGrp="1"/>
          </p:cNvSpPr>
          <p:nvPr>
            <p:ph type="body" idx="1"/>
          </p:nvPr>
        </p:nvSpPr>
        <p:spPr>
          <a:xfrm>
            <a:off x="5715000" y="1308249"/>
            <a:ext cx="29718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a:buNone/>
            </a:pPr>
            <a:endParaRPr sz="20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2000" b="0" i="0" u="none" strike="noStrike" cap="none">
                <a:solidFill>
                  <a:schemeClr val="dk1"/>
                </a:solidFill>
                <a:latin typeface="Trebuchet MS"/>
                <a:ea typeface="Trebuchet MS"/>
                <a:cs typeface="Trebuchet MS"/>
                <a:sym typeface="Trebuchet MS"/>
              </a:rPr>
              <a:t>Side effect: contents encrypted from </a:t>
            </a:r>
            <a:br>
              <a:rPr lang="en" sz="2000" b="0" i="0" u="none" strike="noStrike" cap="none">
                <a:solidFill>
                  <a:schemeClr val="dk1"/>
                </a:solidFill>
                <a:latin typeface="Trebuchet MS"/>
                <a:ea typeface="Trebuchet MS"/>
                <a:cs typeface="Trebuchet MS"/>
                <a:sym typeface="Trebuchet MS"/>
              </a:rPr>
            </a:br>
            <a:r>
              <a:rPr lang="en" sz="2000" b="0" i="0" u="none" strike="noStrike" cap="none">
                <a:solidFill>
                  <a:schemeClr val="dk1"/>
                </a:solidFill>
                <a:latin typeface="Trebuchet MS"/>
                <a:ea typeface="Trebuchet MS"/>
                <a:cs typeface="Trebuchet MS"/>
                <a:sym typeface="Trebuchet MS"/>
              </a:rPr>
              <a:t>Alice to exit node</a:t>
            </a:r>
            <a:endParaRPr/>
          </a:p>
          <a:p>
            <a:pPr marL="0" marR="0" lvl="0" indent="0" algn="l" rtl="0">
              <a:lnSpc>
                <a:spcPct val="100000"/>
              </a:lnSpc>
              <a:spcBef>
                <a:spcPts val="0"/>
              </a:spcBef>
              <a:spcAft>
                <a:spcPts val="0"/>
              </a:spcAft>
              <a:buClr>
                <a:schemeClr val="dk1"/>
              </a:buClr>
              <a:buFont typeface="Trebuchet MS"/>
              <a:buNone/>
            </a:pPr>
            <a:endParaRPr sz="20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2000" b="0" i="0" u="sng" strike="noStrike" cap="none">
                <a:solidFill>
                  <a:schemeClr val="dk1"/>
                </a:solidFill>
                <a:latin typeface="Trebuchet MS"/>
                <a:ea typeface="Trebuchet MS"/>
                <a:cs typeface="Trebuchet MS"/>
                <a:sym typeface="Trebuchet MS"/>
              </a:rPr>
              <a:t>BUT</a:t>
            </a:r>
            <a:r>
              <a:rPr lang="en" sz="2000" b="0" i="0" u="none" strike="noStrike" cap="none">
                <a:solidFill>
                  <a:schemeClr val="dk1"/>
                </a:solidFill>
                <a:latin typeface="Trebuchet MS"/>
                <a:ea typeface="Trebuchet MS"/>
                <a:cs typeface="Trebuchet MS"/>
                <a:sym typeface="Trebuchet MS"/>
              </a:rPr>
              <a:t>: Unencrypted from exit node to Bob</a:t>
            </a:r>
            <a:endParaRPr sz="2000" b="0" i="0" u="none" strike="noStrike" cap="none">
              <a:solidFill>
                <a:schemeClr val="dk1"/>
              </a:solidFill>
              <a:latin typeface="Trebuchet MS"/>
              <a:ea typeface="Trebuchet MS"/>
              <a:cs typeface="Trebuchet MS"/>
              <a:sym typeface="Trebuchet MS"/>
            </a:endParaRPr>
          </a:p>
        </p:txBody>
      </p:sp>
      <p:grpSp>
        <p:nvGrpSpPr>
          <p:cNvPr id="685" name="Google Shape;685;p86"/>
          <p:cNvGrpSpPr/>
          <p:nvPr/>
        </p:nvGrpSpPr>
        <p:grpSpPr>
          <a:xfrm>
            <a:off x="533400" y="1447800"/>
            <a:ext cx="5043488" cy="2898878"/>
            <a:chOff x="2133600" y="1447800"/>
            <a:chExt cx="5043488" cy="2898878"/>
          </a:xfrm>
        </p:grpSpPr>
        <p:pic>
          <p:nvPicPr>
            <p:cNvPr id="686" name="Google Shape;686;p86" descr="C:\Users\me\Dropbox\teaching\cos432\Screenshot.png"/>
            <p:cNvPicPr preferRelativeResize="0"/>
            <p:nvPr/>
          </p:nvPicPr>
          <p:blipFill rotWithShape="1">
            <a:blip r:embed="rId3">
              <a:alphaModFix/>
            </a:blip>
            <a:srcRect/>
            <a:stretch/>
          </p:blipFill>
          <p:spPr>
            <a:xfrm>
              <a:off x="2133600" y="1752600"/>
              <a:ext cx="5043488" cy="2594078"/>
            </a:xfrm>
            <a:prstGeom prst="rect">
              <a:avLst/>
            </a:prstGeom>
            <a:noFill/>
            <a:ln>
              <a:noFill/>
            </a:ln>
          </p:spPr>
        </p:pic>
        <p:sp>
          <p:nvSpPr>
            <p:cNvPr id="687" name="Google Shape;687;p86"/>
            <p:cNvSpPr/>
            <p:nvPr/>
          </p:nvSpPr>
          <p:spPr>
            <a:xfrm>
              <a:off x="3581400" y="1447800"/>
              <a:ext cx="1981200" cy="4572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a:buNone/>
            </a:pPr>
            <a:r>
              <a:rPr lang="en" sz="3600" b="1" i="0" u="none" strike="noStrike" cap="none">
                <a:solidFill>
                  <a:schemeClr val="dk1"/>
                </a:solidFill>
                <a:latin typeface="Trebuchet MS"/>
                <a:ea typeface="Trebuchet MS"/>
                <a:cs typeface="Trebuchet MS"/>
                <a:sym typeface="Trebuchet MS"/>
              </a:rPr>
              <a:t>Why is unlinkability needed?</a:t>
            </a:r>
            <a:endParaRPr sz="3600" b="1" i="0" u="none" strike="noStrike" cap="none">
              <a:solidFill>
                <a:schemeClr val="dk1"/>
              </a:solidFill>
              <a:latin typeface="Trebuchet MS"/>
              <a:ea typeface="Trebuchet MS"/>
              <a:cs typeface="Trebuchet MS"/>
              <a:sym typeface="Trebuchet MS"/>
            </a:endParaRPr>
          </a:p>
        </p:txBody>
      </p:sp>
      <p:sp>
        <p:nvSpPr>
          <p:cNvPr id="77" name="Google Shape;77;p15"/>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514350" marR="0" lvl="0" indent="-323850" algn="l" rtl="0">
              <a:lnSpc>
                <a:spcPct val="100000"/>
              </a:lnSpc>
              <a:spcBef>
                <a:spcPts val="0"/>
              </a:spcBef>
              <a:spcAft>
                <a:spcPts val="0"/>
              </a:spcAft>
              <a:buClr>
                <a:schemeClr val="dk1"/>
              </a:buClr>
              <a:buSzPts val="3000"/>
              <a:buFont typeface="Trebuchet MS"/>
              <a:buNone/>
            </a:pPr>
            <a:endParaRPr sz="3000" b="0" i="0" u="none" strike="noStrike" cap="none">
              <a:solidFill>
                <a:schemeClr val="dk1"/>
              </a:solidFill>
              <a:latin typeface="Trebuchet MS"/>
              <a:ea typeface="Trebuchet MS"/>
              <a:cs typeface="Trebuchet MS"/>
              <a:sym typeface="Trebuchet MS"/>
            </a:endParaRPr>
          </a:p>
          <a:p>
            <a:pPr marL="514350" marR="0" lvl="0" indent="-514350" algn="l" rtl="0">
              <a:lnSpc>
                <a:spcPct val="100000"/>
              </a:lnSpc>
              <a:spcBef>
                <a:spcPts val="0"/>
              </a:spcBef>
              <a:spcAft>
                <a:spcPts val="0"/>
              </a:spcAft>
              <a:buClr>
                <a:schemeClr val="dk1"/>
              </a:buClr>
              <a:buSzPts val="3000"/>
              <a:buFont typeface="Trebuchet MS"/>
              <a:buAutoNum type="arabicPeriod"/>
            </a:pPr>
            <a:r>
              <a:rPr lang="en" sz="3000" b="0" i="0" u="none" strike="noStrike" cap="none">
                <a:solidFill>
                  <a:schemeClr val="dk1"/>
                </a:solidFill>
                <a:latin typeface="Trebuchet MS"/>
                <a:ea typeface="Trebuchet MS"/>
                <a:cs typeface="Trebuchet MS"/>
                <a:sym typeface="Trebuchet MS"/>
              </a:rPr>
              <a:t>Many Bitcoin services require real identity</a:t>
            </a:r>
            <a:endParaRPr/>
          </a:p>
          <a:p>
            <a:pPr marL="514350" marR="0" lvl="0" indent="-323850" algn="l" rtl="0">
              <a:lnSpc>
                <a:spcPct val="100000"/>
              </a:lnSpc>
              <a:spcBef>
                <a:spcPts val="0"/>
              </a:spcBef>
              <a:spcAft>
                <a:spcPts val="0"/>
              </a:spcAft>
              <a:buClr>
                <a:schemeClr val="dk1"/>
              </a:buClr>
              <a:buSzPts val="3000"/>
              <a:buFont typeface="Trebuchet MS"/>
              <a:buNone/>
            </a:pPr>
            <a:endParaRPr sz="3000" b="0" i="0" u="none" strike="noStrike" cap="none">
              <a:solidFill>
                <a:schemeClr val="dk1"/>
              </a:solidFill>
              <a:latin typeface="Trebuchet MS"/>
              <a:ea typeface="Trebuchet MS"/>
              <a:cs typeface="Trebuchet MS"/>
              <a:sym typeface="Trebuchet MS"/>
            </a:endParaRPr>
          </a:p>
          <a:p>
            <a:pPr marL="514350" marR="0" lvl="0" indent="-323850" algn="l" rtl="0">
              <a:lnSpc>
                <a:spcPct val="100000"/>
              </a:lnSpc>
              <a:spcBef>
                <a:spcPts val="0"/>
              </a:spcBef>
              <a:spcAft>
                <a:spcPts val="0"/>
              </a:spcAft>
              <a:buClr>
                <a:schemeClr val="dk1"/>
              </a:buClr>
              <a:buSzPts val="3000"/>
              <a:buFont typeface="Trebuchet MS"/>
              <a:buNone/>
            </a:pPr>
            <a:endParaRPr sz="3000" b="0" i="0" u="none" strike="noStrike" cap="none">
              <a:solidFill>
                <a:schemeClr val="dk1"/>
              </a:solidFill>
              <a:latin typeface="Trebuchet MS"/>
              <a:ea typeface="Trebuchet MS"/>
              <a:cs typeface="Trebuchet MS"/>
              <a:sym typeface="Trebuchet MS"/>
            </a:endParaRPr>
          </a:p>
          <a:p>
            <a:pPr marL="514350" marR="0" lvl="0" indent="-514350" algn="l" rtl="0">
              <a:lnSpc>
                <a:spcPct val="100000"/>
              </a:lnSpc>
              <a:spcBef>
                <a:spcPts val="0"/>
              </a:spcBef>
              <a:spcAft>
                <a:spcPts val="0"/>
              </a:spcAft>
              <a:buClr>
                <a:schemeClr val="dk1"/>
              </a:buClr>
              <a:buSzPts val="3000"/>
              <a:buFont typeface="Trebuchet MS"/>
              <a:buAutoNum type="arabicPeriod"/>
            </a:pPr>
            <a:r>
              <a:rPr lang="en" sz="3000" b="0" i="0" u="none" strike="noStrike" cap="none">
                <a:solidFill>
                  <a:schemeClr val="dk1"/>
                </a:solidFill>
                <a:latin typeface="Trebuchet MS"/>
                <a:ea typeface="Trebuchet MS"/>
                <a:cs typeface="Trebuchet MS"/>
                <a:sym typeface="Trebuchet MS"/>
              </a:rPr>
              <a:t>Linked profiles can be deanonymized by a variety of side channels</a:t>
            </a:r>
            <a:endParaRPr sz="3000" b="0" i="0" u="none" strike="noStrike" cap="none">
              <a:solidFill>
                <a:schemeClr val="dk1"/>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87"/>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a:buNone/>
            </a:pPr>
            <a:r>
              <a:rPr lang="en" sz="3600" b="1" i="0" u="none" strike="noStrike" cap="none">
                <a:solidFill>
                  <a:schemeClr val="dk1"/>
                </a:solidFill>
                <a:latin typeface="Trebuchet MS"/>
                <a:ea typeface="Trebuchet MS"/>
                <a:cs typeface="Trebuchet MS"/>
                <a:sym typeface="Trebuchet MS"/>
              </a:rPr>
              <a:t>Hidden services</a:t>
            </a:r>
            <a:endParaRPr sz="3600" b="1" i="0" u="none" strike="noStrike" cap="none">
              <a:solidFill>
                <a:schemeClr val="dk1"/>
              </a:solidFill>
              <a:latin typeface="Trebuchet MS"/>
              <a:ea typeface="Trebuchet MS"/>
              <a:cs typeface="Trebuchet MS"/>
              <a:sym typeface="Trebuchet MS"/>
            </a:endParaRPr>
          </a:p>
        </p:txBody>
      </p:sp>
      <p:sp>
        <p:nvSpPr>
          <p:cNvPr id="693" name="Google Shape;693;p87"/>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a:buNone/>
            </a:pPr>
            <a:r>
              <a:rPr lang="en" sz="2400" b="0" i="0" u="none" strike="noStrike" cap="none">
                <a:solidFill>
                  <a:schemeClr val="dk1"/>
                </a:solidFill>
                <a:latin typeface="Trebuchet MS"/>
                <a:ea typeface="Trebuchet MS"/>
                <a:cs typeface="Trebuchet MS"/>
                <a:sym typeface="Trebuchet MS"/>
              </a:rPr>
              <a:t>What if the </a:t>
            </a:r>
            <a:r>
              <a:rPr lang="en" sz="2400" b="0" i="0" u="sng" strike="noStrike" cap="none">
                <a:solidFill>
                  <a:schemeClr val="dk1"/>
                </a:solidFill>
                <a:latin typeface="Trebuchet MS"/>
                <a:ea typeface="Trebuchet MS"/>
                <a:cs typeface="Trebuchet MS"/>
                <a:sym typeface="Trebuchet MS"/>
              </a:rPr>
              <a:t>server</a:t>
            </a:r>
            <a:r>
              <a:rPr lang="en" sz="2400" b="0" i="0" u="none" strike="noStrike" cap="none">
                <a:solidFill>
                  <a:schemeClr val="dk1"/>
                </a:solidFill>
                <a:latin typeface="Trebuchet MS"/>
                <a:ea typeface="Trebuchet MS"/>
                <a:cs typeface="Trebuchet MS"/>
                <a:sym typeface="Trebuchet MS"/>
              </a:rPr>
              <a:t> wants to hide its address?</a:t>
            </a:r>
            <a:endParaRPr/>
          </a:p>
          <a:p>
            <a:pPr marL="0" marR="0" lvl="0" indent="0" algn="l" rtl="0">
              <a:lnSpc>
                <a:spcPct val="100000"/>
              </a:lnSpc>
              <a:spcBef>
                <a:spcPts val="0"/>
              </a:spcBef>
              <a:spcAft>
                <a:spcPts val="0"/>
              </a:spcAft>
              <a:buClr>
                <a:schemeClr val="dk1"/>
              </a:buClr>
              <a:buFont typeface="Trebuchet MS"/>
              <a:buNone/>
            </a:pPr>
            <a:endParaRPr sz="24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2400" b="0" i="0" u="none" strike="noStrike" cap="none">
                <a:solidFill>
                  <a:schemeClr val="dk1"/>
                </a:solidFill>
                <a:latin typeface="Trebuchet MS"/>
                <a:ea typeface="Trebuchet MS"/>
                <a:cs typeface="Trebuchet MS"/>
                <a:sym typeface="Trebuchet MS"/>
              </a:rPr>
              <a:t>Simplified:</a:t>
            </a:r>
            <a:endParaRPr sz="2400" b="0" i="0" u="none" strike="noStrike" cap="none">
              <a:solidFill>
                <a:schemeClr val="dk1"/>
              </a:solidFill>
              <a:latin typeface="Trebuchet MS"/>
              <a:ea typeface="Trebuchet MS"/>
              <a:cs typeface="Trebuchet MS"/>
              <a:sym typeface="Trebuchet MS"/>
            </a:endParaRPr>
          </a:p>
          <a:p>
            <a:pPr marL="514350" marR="0" lvl="0" indent="-514350" algn="l" rtl="0">
              <a:lnSpc>
                <a:spcPct val="100000"/>
              </a:lnSpc>
              <a:spcBef>
                <a:spcPts val="0"/>
              </a:spcBef>
              <a:spcAft>
                <a:spcPts val="0"/>
              </a:spcAft>
              <a:buClr>
                <a:schemeClr val="dk1"/>
              </a:buClr>
              <a:buSzPts val="2400"/>
              <a:buFont typeface="Arial"/>
              <a:buAutoNum type="arabicPeriod"/>
            </a:pPr>
            <a:r>
              <a:rPr lang="en" sz="2400" b="0" i="0" u="none" strike="noStrike" cap="none">
                <a:solidFill>
                  <a:schemeClr val="dk1"/>
                </a:solidFill>
                <a:latin typeface="Trebuchet MS"/>
                <a:ea typeface="Trebuchet MS"/>
                <a:cs typeface="Trebuchet MS"/>
                <a:sym typeface="Trebuchet MS"/>
              </a:rPr>
              <a:t>Connect to “rendezvous point” through Tor</a:t>
            </a:r>
            <a:endParaRPr/>
          </a:p>
          <a:p>
            <a:pPr marL="514350" marR="0" lvl="0" indent="-514350" algn="l" rtl="0">
              <a:lnSpc>
                <a:spcPct val="100000"/>
              </a:lnSpc>
              <a:spcBef>
                <a:spcPts val="0"/>
              </a:spcBef>
              <a:spcAft>
                <a:spcPts val="0"/>
              </a:spcAft>
              <a:buClr>
                <a:schemeClr val="dk1"/>
              </a:buClr>
              <a:buSzPts val="2400"/>
              <a:buFont typeface="Arial"/>
              <a:buAutoNum type="arabicPeriod"/>
            </a:pPr>
            <a:r>
              <a:rPr lang="en" sz="2400" b="0" i="0" u="none" strike="noStrike" cap="none">
                <a:solidFill>
                  <a:schemeClr val="dk1"/>
                </a:solidFill>
                <a:latin typeface="Trebuchet MS"/>
                <a:ea typeface="Trebuchet MS"/>
                <a:cs typeface="Trebuchet MS"/>
                <a:sym typeface="Trebuchet MS"/>
              </a:rPr>
              <a:t>Publish name → rendezvous point mapping</a:t>
            </a:r>
            <a:endParaRPr/>
          </a:p>
          <a:p>
            <a:pPr marL="514350" marR="0" lvl="0" indent="-514350" algn="l" rtl="0">
              <a:lnSpc>
                <a:spcPct val="100000"/>
              </a:lnSpc>
              <a:spcBef>
                <a:spcPts val="0"/>
              </a:spcBef>
              <a:spcAft>
                <a:spcPts val="0"/>
              </a:spcAft>
              <a:buClr>
                <a:schemeClr val="dk1"/>
              </a:buClr>
              <a:buSzPts val="2400"/>
              <a:buFont typeface="Arial"/>
              <a:buAutoNum type="arabicPeriod"/>
            </a:pPr>
            <a:r>
              <a:rPr lang="en" sz="2400" b="0" i="0" u="none" strike="noStrike" cap="none">
                <a:solidFill>
                  <a:schemeClr val="dk1"/>
                </a:solidFill>
                <a:latin typeface="Trebuchet MS"/>
                <a:ea typeface="Trebuchet MS"/>
                <a:cs typeface="Trebuchet MS"/>
                <a:sym typeface="Trebuchet MS"/>
              </a:rPr>
              <a:t>Client connects to rendezvous point</a:t>
            </a:r>
            <a:endParaRPr/>
          </a:p>
          <a:p>
            <a:pPr marL="514350" marR="0" lvl="0" indent="-36195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2400" b="0" i="0" u="none" strike="noStrike" cap="none">
                <a:solidFill>
                  <a:schemeClr val="dk1"/>
                </a:solidFill>
                <a:latin typeface="Trebuchet MS"/>
                <a:ea typeface="Trebuchet MS"/>
                <a:cs typeface="Trebuchet MS"/>
                <a:sym typeface="Trebuchet MS"/>
              </a:rPr>
              <a:t>Onion address looks like </a:t>
            </a:r>
            <a:r>
              <a:rPr lang="en" sz="2400" b="1" i="0" u="none" strike="noStrike" cap="none">
                <a:solidFill>
                  <a:schemeClr val="dk1"/>
                </a:solidFill>
                <a:latin typeface="Consolas"/>
                <a:ea typeface="Consolas"/>
                <a:cs typeface="Consolas"/>
                <a:sym typeface="Consolas"/>
              </a:rPr>
              <a:t>http://3g2upl4pq6kufc4m.onion/</a:t>
            </a:r>
            <a:r>
              <a:rPr lang="en" sz="2400" b="1" i="0" u="none" strike="noStrike" cap="none">
                <a:solidFill>
                  <a:schemeClr val="dk1"/>
                </a:solidFill>
                <a:latin typeface="Trebuchet MS"/>
                <a:ea typeface="Trebuchet MS"/>
                <a:cs typeface="Trebuchet MS"/>
                <a:sym typeface="Trebuchet MS"/>
              </a:rPr>
              <a:t> </a:t>
            </a:r>
            <a:endParaRPr sz="2400" b="1" i="0" u="none" strike="noStrike" cap="none">
              <a:solidFill>
                <a:schemeClr val="dk1"/>
              </a:solidFill>
              <a:latin typeface="Trebuchet MS"/>
              <a:ea typeface="Trebuchet MS"/>
              <a:cs typeface="Trebuchet MS"/>
              <a:sym typeface="Trebuchet MS"/>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88"/>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a:buNone/>
            </a:pPr>
            <a:r>
              <a:rPr lang="en" sz="3600" b="1" i="0" u="none" strike="noStrike" cap="none">
                <a:solidFill>
                  <a:schemeClr val="dk1"/>
                </a:solidFill>
                <a:latin typeface="Trebuchet MS"/>
                <a:ea typeface="Trebuchet MS"/>
                <a:cs typeface="Trebuchet MS"/>
                <a:sym typeface="Trebuchet MS"/>
              </a:rPr>
              <a:t>Silk Road</a:t>
            </a:r>
            <a:endParaRPr sz="3600" b="1" i="0" u="none" strike="noStrike" cap="none">
              <a:solidFill>
                <a:schemeClr val="dk1"/>
              </a:solidFill>
              <a:latin typeface="Trebuchet MS"/>
              <a:ea typeface="Trebuchet MS"/>
              <a:cs typeface="Trebuchet MS"/>
              <a:sym typeface="Trebuchet MS"/>
            </a:endParaRPr>
          </a:p>
        </p:txBody>
      </p:sp>
      <p:sp>
        <p:nvSpPr>
          <p:cNvPr id="699" name="Google Shape;699;p88"/>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457200" marR="0" lvl="0" indent="-457200" algn="l" rtl="0">
              <a:lnSpc>
                <a:spcPct val="100000"/>
              </a:lnSpc>
              <a:spcBef>
                <a:spcPts val="0"/>
              </a:spcBef>
              <a:spcAft>
                <a:spcPts val="0"/>
              </a:spcAft>
              <a:buClr>
                <a:srgbClr val="A3A3A3"/>
              </a:buClr>
              <a:buSzPts val="3000"/>
              <a:buFont typeface="Arial"/>
              <a:buChar char="•"/>
            </a:pPr>
            <a:r>
              <a:rPr lang="en" sz="3000" b="0" i="0" u="none" strike="noStrike" cap="none">
                <a:solidFill>
                  <a:schemeClr val="dk1"/>
                </a:solidFill>
                <a:latin typeface="Trebuchet MS"/>
                <a:ea typeface="Trebuchet MS"/>
                <a:cs typeface="Trebuchet MS"/>
                <a:sym typeface="Trebuchet MS"/>
              </a:rPr>
              <a:t>Communication: Tor hidden service</a:t>
            </a:r>
            <a:endParaRPr/>
          </a:p>
          <a:p>
            <a:pPr marL="457200" marR="0" lvl="0" indent="-266700" algn="l" rtl="0">
              <a:lnSpc>
                <a:spcPct val="100000"/>
              </a:lnSpc>
              <a:spcBef>
                <a:spcPts val="0"/>
              </a:spcBef>
              <a:spcAft>
                <a:spcPts val="0"/>
              </a:spcAft>
              <a:buClr>
                <a:srgbClr val="A3A3A3"/>
              </a:buClr>
              <a:buSzPts val="3000"/>
              <a:buFont typeface="Arial"/>
              <a:buNone/>
            </a:pPr>
            <a:endParaRPr sz="3000" b="0" i="0" u="none" strike="noStrike" cap="none">
              <a:solidFill>
                <a:schemeClr val="dk1"/>
              </a:solidFill>
              <a:latin typeface="Trebuchet MS"/>
              <a:ea typeface="Trebuchet MS"/>
              <a:cs typeface="Trebuchet MS"/>
              <a:sym typeface="Trebuchet MS"/>
            </a:endParaRPr>
          </a:p>
          <a:p>
            <a:pPr marL="457200" marR="0" lvl="0" indent="-457200" algn="l" rtl="0">
              <a:lnSpc>
                <a:spcPct val="100000"/>
              </a:lnSpc>
              <a:spcBef>
                <a:spcPts val="0"/>
              </a:spcBef>
              <a:spcAft>
                <a:spcPts val="0"/>
              </a:spcAft>
              <a:buClr>
                <a:srgbClr val="A3A3A3"/>
              </a:buClr>
              <a:buSzPts val="3000"/>
              <a:buFont typeface="Arial"/>
              <a:buChar char="•"/>
            </a:pPr>
            <a:r>
              <a:rPr lang="en" sz="3000" b="0" i="0" u="none" strike="noStrike" cap="none">
                <a:solidFill>
                  <a:schemeClr val="dk1"/>
                </a:solidFill>
                <a:latin typeface="Trebuchet MS"/>
                <a:ea typeface="Trebuchet MS"/>
                <a:cs typeface="Trebuchet MS"/>
                <a:sym typeface="Trebuchet MS"/>
              </a:rPr>
              <a:t>Payment: Bitcoin</a:t>
            </a:r>
            <a:endParaRPr/>
          </a:p>
          <a:p>
            <a:pPr marL="457200" marR="0" lvl="0" indent="-266700" algn="l" rtl="0">
              <a:lnSpc>
                <a:spcPct val="100000"/>
              </a:lnSpc>
              <a:spcBef>
                <a:spcPts val="0"/>
              </a:spcBef>
              <a:spcAft>
                <a:spcPts val="0"/>
              </a:spcAft>
              <a:buClr>
                <a:srgbClr val="A3A3A3"/>
              </a:buClr>
              <a:buSzPts val="3000"/>
              <a:buFont typeface="Arial"/>
              <a:buNone/>
            </a:pPr>
            <a:endParaRPr sz="3000" b="0" i="0" u="none" strike="noStrike" cap="none">
              <a:solidFill>
                <a:schemeClr val="dk1"/>
              </a:solidFill>
              <a:latin typeface="Trebuchet MS"/>
              <a:ea typeface="Trebuchet MS"/>
              <a:cs typeface="Trebuchet MS"/>
              <a:sym typeface="Trebuchet MS"/>
            </a:endParaRPr>
          </a:p>
          <a:p>
            <a:pPr marL="457200" marR="0" lvl="0" indent="-457200" algn="l" rtl="0">
              <a:lnSpc>
                <a:spcPct val="100000"/>
              </a:lnSpc>
              <a:spcBef>
                <a:spcPts val="0"/>
              </a:spcBef>
              <a:spcAft>
                <a:spcPts val="0"/>
              </a:spcAft>
              <a:buClr>
                <a:srgbClr val="A3A3A3"/>
              </a:buClr>
              <a:buSzPts val="3000"/>
              <a:buFont typeface="Arial"/>
              <a:buChar char="•"/>
            </a:pPr>
            <a:r>
              <a:rPr lang="en" sz="3000" b="0" i="0" u="none" strike="noStrike" cap="none">
                <a:solidFill>
                  <a:schemeClr val="dk1"/>
                </a:solidFill>
                <a:latin typeface="Trebuchet MS"/>
                <a:ea typeface="Trebuchet MS"/>
                <a:cs typeface="Trebuchet MS"/>
                <a:sym typeface="Trebuchet MS"/>
              </a:rPr>
              <a:t>Security?</a:t>
            </a:r>
            <a:endParaRPr/>
          </a:p>
          <a:p>
            <a:pPr marL="457200" marR="0" lvl="0" indent="-266700" algn="l" rtl="0">
              <a:lnSpc>
                <a:spcPct val="100000"/>
              </a:lnSpc>
              <a:spcBef>
                <a:spcPts val="0"/>
              </a:spcBef>
              <a:spcAft>
                <a:spcPts val="0"/>
              </a:spcAft>
              <a:buClr>
                <a:srgbClr val="A3A3A3"/>
              </a:buClr>
              <a:buSzPts val="3000"/>
              <a:buFont typeface="Arial"/>
              <a:buNone/>
            </a:pPr>
            <a:endParaRPr sz="3000" b="0" i="0" u="none" strike="noStrike" cap="none">
              <a:solidFill>
                <a:schemeClr val="dk1"/>
              </a:solidFill>
              <a:latin typeface="Trebuchet MS"/>
              <a:ea typeface="Trebuchet MS"/>
              <a:cs typeface="Trebuchet MS"/>
              <a:sym typeface="Trebuchet MS"/>
            </a:endParaRPr>
          </a:p>
          <a:p>
            <a:pPr marL="457200" marR="0" lvl="0" indent="-457200" algn="l" rtl="0">
              <a:lnSpc>
                <a:spcPct val="100000"/>
              </a:lnSpc>
              <a:spcBef>
                <a:spcPts val="0"/>
              </a:spcBef>
              <a:spcAft>
                <a:spcPts val="0"/>
              </a:spcAft>
              <a:buClr>
                <a:srgbClr val="A3A3A3"/>
              </a:buClr>
              <a:buSzPts val="3000"/>
              <a:buFont typeface="Arial"/>
              <a:buChar char="•"/>
            </a:pPr>
            <a:r>
              <a:rPr lang="en" sz="3000" b="0" i="0" u="none" strike="noStrike" cap="none">
                <a:solidFill>
                  <a:schemeClr val="dk1"/>
                </a:solidFill>
                <a:latin typeface="Trebuchet MS"/>
                <a:ea typeface="Trebuchet MS"/>
                <a:cs typeface="Trebuchet MS"/>
                <a:sym typeface="Trebuchet MS"/>
              </a:rPr>
              <a:t>Anonymous shipping?</a:t>
            </a:r>
            <a:endParaRPr sz="3000" b="0" i="0" u="none" strike="noStrike" cap="none">
              <a:solidFill>
                <a:schemeClr val="dk1"/>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a:buNone/>
            </a:pPr>
            <a:r>
              <a:rPr lang="en" sz="3600" b="1" i="0" u="none" strike="noStrike" cap="none">
                <a:solidFill>
                  <a:schemeClr val="dk1"/>
                </a:solidFill>
                <a:latin typeface="Trebuchet MS"/>
                <a:ea typeface="Trebuchet MS"/>
                <a:cs typeface="Trebuchet MS"/>
                <a:sym typeface="Trebuchet MS"/>
              </a:rPr>
              <a:t>Defining unlinkability in Bitcoin</a:t>
            </a:r>
            <a:endParaRPr sz="3600" b="1" i="0" u="none" strike="noStrike" cap="none">
              <a:solidFill>
                <a:schemeClr val="dk1"/>
              </a:solidFill>
              <a:latin typeface="Trebuchet MS"/>
              <a:ea typeface="Trebuchet MS"/>
              <a:cs typeface="Trebuchet MS"/>
              <a:sym typeface="Trebuchet MS"/>
            </a:endParaRPr>
          </a:p>
        </p:txBody>
      </p:sp>
      <p:sp>
        <p:nvSpPr>
          <p:cNvPr id="83" name="Google Shape;83;p16"/>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a:buNone/>
            </a:pPr>
            <a:r>
              <a:rPr lang="en" sz="3000" b="0" i="0" u="none" strike="noStrike" cap="none">
                <a:solidFill>
                  <a:schemeClr val="dk1"/>
                </a:solidFill>
                <a:latin typeface="Trebuchet MS"/>
                <a:ea typeface="Trebuchet MS"/>
                <a:cs typeface="Trebuchet MS"/>
                <a:sym typeface="Trebuchet MS"/>
              </a:rPr>
              <a:t>Hard to link different addresses of the same user</a:t>
            </a:r>
            <a:endParaRPr/>
          </a:p>
          <a:p>
            <a:pPr marL="0" marR="0" lvl="0" indent="0" algn="l" rtl="0">
              <a:lnSpc>
                <a:spcPct val="100000"/>
              </a:lnSpc>
              <a:spcBef>
                <a:spcPts val="0"/>
              </a:spcBef>
              <a:spcAft>
                <a:spcPts val="0"/>
              </a:spcAft>
              <a:buClr>
                <a:schemeClr val="dk1"/>
              </a:buClr>
              <a:buFont typeface="Trebuchet MS"/>
              <a:buNone/>
            </a:pPr>
            <a:endParaRPr sz="30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3000" b="0" i="0" u="none" strike="noStrike" cap="none">
                <a:solidFill>
                  <a:schemeClr val="dk1"/>
                </a:solidFill>
                <a:latin typeface="Trebuchet MS"/>
                <a:ea typeface="Trebuchet MS"/>
                <a:cs typeface="Trebuchet MS"/>
                <a:sym typeface="Trebuchet MS"/>
              </a:rPr>
              <a:t>Hard to link different transactions of the same user</a:t>
            </a:r>
            <a:endParaRPr/>
          </a:p>
          <a:p>
            <a:pPr marL="0" marR="0" lvl="0" indent="0" algn="l" rtl="0">
              <a:lnSpc>
                <a:spcPct val="100000"/>
              </a:lnSpc>
              <a:spcBef>
                <a:spcPts val="0"/>
              </a:spcBef>
              <a:spcAft>
                <a:spcPts val="0"/>
              </a:spcAft>
              <a:buClr>
                <a:schemeClr val="dk1"/>
              </a:buClr>
              <a:buFont typeface="Trebuchet MS"/>
              <a:buNone/>
            </a:pPr>
            <a:endParaRPr sz="30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Font typeface="Trebuchet MS"/>
              <a:buNone/>
            </a:pPr>
            <a:r>
              <a:rPr lang="en" sz="3000" b="0" i="0" u="none" strike="noStrike" cap="none">
                <a:solidFill>
                  <a:schemeClr val="dk1"/>
                </a:solidFill>
                <a:latin typeface="Trebuchet MS"/>
                <a:ea typeface="Trebuchet MS"/>
                <a:cs typeface="Trebuchet MS"/>
                <a:sym typeface="Trebuchet MS"/>
              </a:rPr>
              <a:t>Hard to link sender of a payment to its recipient</a:t>
            </a:r>
            <a:endParaRPr sz="3000" b="0" i="0" u="none" strike="noStrike" cap="none">
              <a:solidFill>
                <a:schemeClr val="dk1"/>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322</TotalTime>
  <Words>1953</Words>
  <Application>Microsoft Office PowerPoint</Application>
  <PresentationFormat>On-screen Show (16:9)</PresentationFormat>
  <Paragraphs>542</Paragraphs>
  <Slides>81</Slides>
  <Notes>81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81</vt:i4>
      </vt:variant>
    </vt:vector>
  </HeadingPairs>
  <TitlesOfParts>
    <vt:vector size="86" baseType="lpstr">
      <vt:lpstr>Arial</vt:lpstr>
      <vt:lpstr>Consolas</vt:lpstr>
      <vt:lpstr>Times New Roman</vt:lpstr>
      <vt:lpstr>Trebuchet MS</vt:lpstr>
      <vt:lpstr>simple-light</vt:lpstr>
      <vt:lpstr>CS-482: Introduction to Blockchain and CryptoCurrency</vt:lpstr>
      <vt:lpstr>PowerPoint Presentation</vt:lpstr>
      <vt:lpstr>Some say Bitcoin provides anonymity</vt:lpstr>
      <vt:lpstr>Others say it doesn’t</vt:lpstr>
      <vt:lpstr>What do we mean by anonymity?</vt:lpstr>
      <vt:lpstr>Anonymity in computer science</vt:lpstr>
      <vt:lpstr>Pseudonymity vs anonymity in forums</vt:lpstr>
      <vt:lpstr>Why is unlinkability needed?</vt:lpstr>
      <vt:lpstr>Defining unlinkability in Bitcoin</vt:lpstr>
      <vt:lpstr>Quantifying anonymity</vt:lpstr>
      <vt:lpstr>Why anonymous cryptocurrencies?</vt:lpstr>
      <vt:lpstr>What about money laundering?</vt:lpstr>
      <vt:lpstr>Can we keep only the good uses?</vt:lpstr>
      <vt:lpstr>Similar dilemma: Tor</vt:lpstr>
      <vt:lpstr>Anonymous e-cash: history</vt:lpstr>
      <vt:lpstr>Anonymous e-cash via blind signatures</vt:lpstr>
      <vt:lpstr>Anonymity &amp; decentralization: in conflict</vt:lpstr>
      <vt:lpstr>PowerPoint Presentation</vt:lpstr>
      <vt:lpstr>PowerPoint Presentation</vt:lpstr>
      <vt:lpstr>PowerPoint Presentation</vt:lpstr>
      <vt:lpstr>Trivial to create new address</vt:lpstr>
      <vt:lpstr>Alice buys a teapot at Big box store</vt:lpstr>
      <vt:lpstr>Linking addresses</vt:lpstr>
      <vt:lpstr>Clustering of addresses</vt:lpstr>
      <vt:lpstr>Change addresses</vt:lpstr>
      <vt:lpstr>“Idioms of use”</vt:lpstr>
      <vt:lpstr>Shared spending + idioms of use</vt:lpstr>
      <vt:lpstr>To tag service providers: transact!</vt:lpstr>
      <vt:lpstr>Shared spending + idioms of use</vt:lpstr>
      <vt:lpstr>From services to users</vt:lpstr>
      <vt:lpstr>Network-layer de-anonymization</vt:lpstr>
      <vt:lpstr>Solution: use Tor</vt:lpstr>
      <vt:lpstr>PowerPoint Presentation</vt:lpstr>
      <vt:lpstr>To protect anonymity, use an intermediary</vt:lpstr>
      <vt:lpstr>To protect anonymity, use an intermediary</vt:lpstr>
      <vt:lpstr>PowerPoint Presentation</vt:lpstr>
      <vt:lpstr>PowerPoint Presentation</vt:lpstr>
      <vt:lpstr>Dedicated mixing services</vt:lpstr>
      <vt:lpstr>Back to online wallets</vt:lpstr>
      <vt:lpstr>PowerPoint Presentation</vt:lpstr>
      <vt:lpstr>Mixing: terminology</vt:lpstr>
      <vt:lpstr>Principles for mixing services</vt:lpstr>
      <vt:lpstr>Series of mixes</vt:lpstr>
      <vt:lpstr>Principles for mixing services</vt:lpstr>
      <vt:lpstr>Principles for mixing services</vt:lpstr>
      <vt:lpstr>Principles for mixing services</vt:lpstr>
      <vt:lpstr>Remaining problem: trusting mixes</vt:lpstr>
      <vt:lpstr>Currently no reputable dedicated mix</vt:lpstr>
      <vt:lpstr>PowerPoint Presentation</vt:lpstr>
      <vt:lpstr>Why decentralized mixing?</vt:lpstr>
      <vt:lpstr>Coinjoin</vt:lpstr>
      <vt:lpstr>Coinjoin algorithm</vt:lpstr>
      <vt:lpstr>Coinjoin: remaining problems</vt:lpstr>
      <vt:lpstr>Finding peers</vt:lpstr>
      <vt:lpstr>Peer anonymity</vt:lpstr>
      <vt:lpstr>Denial of service</vt:lpstr>
      <vt:lpstr>High-level flows could be identifying</vt:lpstr>
      <vt:lpstr>Heuristic: merge avoidance</vt:lpstr>
      <vt:lpstr>PowerPoint Presentation</vt:lpstr>
      <vt:lpstr>Zerocoin: protocol-level mixing</vt:lpstr>
      <vt:lpstr>Basecoin and Zerocoin</vt:lpstr>
      <vt:lpstr>Zerocoins</vt:lpstr>
      <vt:lpstr>Two challenges</vt:lpstr>
      <vt:lpstr>Zero-knowledge proofs</vt:lpstr>
      <vt:lpstr>Minting zerocoins</vt:lpstr>
      <vt:lpstr>Minting a zerocoin: “commitment”</vt:lpstr>
      <vt:lpstr>Minting a zerocoin</vt:lpstr>
      <vt:lpstr>To spend a zerocoin S:</vt:lpstr>
      <vt:lpstr>Zerocoin is anonymous</vt:lpstr>
      <vt:lpstr>Zerocoin is “efficient”</vt:lpstr>
      <vt:lpstr>Zerocash: Zerocoin without Basecoin</vt:lpstr>
      <vt:lpstr>Zerocash: untraceable e-cash</vt:lpstr>
      <vt:lpstr>Zerocash: the catch</vt:lpstr>
      <vt:lpstr>5 levels of anonymity</vt:lpstr>
      <vt:lpstr>PowerPoint Presentation</vt:lpstr>
      <vt:lpstr> Anonymous communication</vt:lpstr>
      <vt:lpstr>Threat model</vt:lpstr>
      <vt:lpstr>How Tor works</vt:lpstr>
      <vt:lpstr>Solution: layered encryption</vt:lpstr>
      <vt:lpstr>Hidden services</vt:lpstr>
      <vt:lpstr>Silk Road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6</dc:title>
  <dc:creator>shahbaz defender</dc:creator>
  <cp:lastModifiedBy>Microsoft account</cp:lastModifiedBy>
  <cp:revision>8</cp:revision>
  <dcterms:modified xsi:type="dcterms:W3CDTF">2023-05-17T05:30:19Z</dcterms:modified>
</cp:coreProperties>
</file>