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94" r:id="rId3"/>
    <p:sldId id="259" r:id="rId4"/>
    <p:sldId id="303" r:id="rId5"/>
    <p:sldId id="304" r:id="rId6"/>
    <p:sldId id="305" r:id="rId7"/>
    <p:sldId id="263" r:id="rId8"/>
    <p:sldId id="296" r:id="rId9"/>
    <p:sldId id="271" r:id="rId10"/>
    <p:sldId id="292" r:id="rId11"/>
    <p:sldId id="297" r:id="rId12"/>
    <p:sldId id="298" r:id="rId13"/>
    <p:sldId id="267" r:id="rId14"/>
    <p:sldId id="300" r:id="rId15"/>
    <p:sldId id="269" r:id="rId16"/>
    <p:sldId id="301" r:id="rId17"/>
    <p:sldId id="274" r:id="rId18"/>
    <p:sldId id="314" r:id="rId19"/>
    <p:sldId id="289" r:id="rId20"/>
    <p:sldId id="302" r:id="rId21"/>
    <p:sldId id="313" r:id="rId22"/>
    <p:sldId id="278" r:id="rId23"/>
    <p:sldId id="279" r:id="rId24"/>
    <p:sldId id="290" r:id="rId25"/>
    <p:sldId id="315" r:id="rId26"/>
    <p:sldId id="316" r:id="rId27"/>
    <p:sldId id="317" r:id="rId28"/>
    <p:sldId id="318" r:id="rId29"/>
    <p:sldId id="319" r:id="rId30"/>
    <p:sldId id="320" r:id="rId31"/>
    <p:sldId id="321" r:id="rId32"/>
    <p:sldId id="322" r:id="rId33"/>
    <p:sldId id="323" r:id="rId34"/>
    <p:sldId id="324" r:id="rId35"/>
    <p:sldId id="283" r:id="rId36"/>
    <p:sldId id="284" r:id="rId37"/>
    <p:sldId id="285" r:id="rId38"/>
    <p:sldId id="286" r:id="rId39"/>
    <p:sldId id="310" r:id="rId40"/>
    <p:sldId id="311" r:id="rId41"/>
    <p:sldId id="325" r:id="rId42"/>
    <p:sldId id="326" r:id="rId43"/>
    <p:sldId id="31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F349DC-B2D4-4E98-9CA6-BDFE24569E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F06DDB4-5B84-46D6-A40F-727318890DE0}">
      <dgm:prSet/>
      <dgm:spPr/>
      <dgm:t>
        <a:bodyPr/>
        <a:lstStyle/>
        <a:p>
          <a:pPr algn="just" rtl="0"/>
          <a:r>
            <a:rPr lang="en-US" b="1" smtClean="0">
              <a:latin typeface="Times New Roman" panose="02020603050405020304" pitchFamily="18" charset="0"/>
              <a:cs typeface="Times New Roman" panose="02020603050405020304" pitchFamily="18" charset="0"/>
            </a:rPr>
            <a:t>It saves time</a:t>
          </a:r>
          <a:endParaRPr lang="en-US">
            <a:latin typeface="Times New Roman" panose="02020603050405020304" pitchFamily="18" charset="0"/>
            <a:cs typeface="Times New Roman" panose="02020603050405020304" pitchFamily="18" charset="0"/>
          </a:endParaRPr>
        </a:p>
      </dgm:t>
    </dgm:pt>
    <dgm:pt modelId="{0E5F2328-6936-438D-9030-82459F139707}" type="parTrans" cxnId="{E9452C00-46C7-4620-A9A1-CB09CF1CD438}">
      <dgm:prSet/>
      <dgm:spPr/>
      <dgm:t>
        <a:bodyPr/>
        <a:lstStyle/>
        <a:p>
          <a:pPr algn="just"/>
          <a:endParaRPr lang="en-US">
            <a:latin typeface="Times New Roman" panose="02020603050405020304" pitchFamily="18" charset="0"/>
            <a:cs typeface="Times New Roman" panose="02020603050405020304" pitchFamily="18" charset="0"/>
          </a:endParaRPr>
        </a:p>
      </dgm:t>
    </dgm:pt>
    <dgm:pt modelId="{A24CDA6C-3AD9-437F-928B-B1BD23F03F0E}" type="sibTrans" cxnId="{E9452C00-46C7-4620-A9A1-CB09CF1CD438}">
      <dgm:prSet/>
      <dgm:spPr/>
      <dgm:t>
        <a:bodyPr/>
        <a:lstStyle/>
        <a:p>
          <a:pPr algn="just"/>
          <a:endParaRPr lang="en-US">
            <a:latin typeface="Times New Roman" panose="02020603050405020304" pitchFamily="18" charset="0"/>
            <a:cs typeface="Times New Roman" panose="02020603050405020304" pitchFamily="18" charset="0"/>
          </a:endParaRPr>
        </a:p>
      </dgm:t>
    </dgm:pt>
    <dgm:pt modelId="{B87EB506-299F-4CB4-91CC-749B76ADD8C1}">
      <dgm:prSet/>
      <dgm:spPr/>
      <dgm:t>
        <a:bodyPr/>
        <a:lstStyle/>
        <a:p>
          <a:pPr algn="just" rtl="0"/>
          <a:r>
            <a:rPr lang="en-US" dirty="0" smtClean="0">
              <a:latin typeface="Times New Roman" panose="02020603050405020304" pitchFamily="18" charset="0"/>
              <a:cs typeface="Times New Roman" panose="02020603050405020304" pitchFamily="18" charset="0"/>
            </a:rPr>
            <a:t>Time is money’ is being used since ages and is still relevant. When your business processes are aligned and crystal clear, you can save a lot of time for your employees and customers. Time is precious for the customers, and when you are able to deliver your promises in time,</a:t>
          </a:r>
          <a:endParaRPr lang="en-US" dirty="0">
            <a:latin typeface="Times New Roman" panose="02020603050405020304" pitchFamily="18" charset="0"/>
            <a:cs typeface="Times New Roman" panose="02020603050405020304" pitchFamily="18" charset="0"/>
          </a:endParaRPr>
        </a:p>
      </dgm:t>
    </dgm:pt>
    <dgm:pt modelId="{709271AF-315C-4902-8ED9-FF7FB5660EE0}" type="parTrans" cxnId="{5841688B-5753-4BE2-A1A3-52ADBF2007A1}">
      <dgm:prSet/>
      <dgm:spPr/>
      <dgm:t>
        <a:bodyPr/>
        <a:lstStyle/>
        <a:p>
          <a:pPr algn="just"/>
          <a:endParaRPr lang="en-US">
            <a:latin typeface="Times New Roman" panose="02020603050405020304" pitchFamily="18" charset="0"/>
            <a:cs typeface="Times New Roman" panose="02020603050405020304" pitchFamily="18" charset="0"/>
          </a:endParaRPr>
        </a:p>
      </dgm:t>
    </dgm:pt>
    <dgm:pt modelId="{7727F407-1E2C-47E9-B725-5FB02750A259}" type="sibTrans" cxnId="{5841688B-5753-4BE2-A1A3-52ADBF2007A1}">
      <dgm:prSet/>
      <dgm:spPr/>
      <dgm:t>
        <a:bodyPr/>
        <a:lstStyle/>
        <a:p>
          <a:pPr algn="just"/>
          <a:endParaRPr lang="en-US">
            <a:latin typeface="Times New Roman" panose="02020603050405020304" pitchFamily="18" charset="0"/>
            <a:cs typeface="Times New Roman" panose="02020603050405020304" pitchFamily="18" charset="0"/>
          </a:endParaRPr>
        </a:p>
      </dgm:t>
    </dgm:pt>
    <dgm:pt modelId="{A76818E0-12BA-4B1B-8883-83B9014AE500}">
      <dgm:prSet/>
      <dgm:spPr/>
      <dgm:t>
        <a:bodyPr/>
        <a:lstStyle/>
        <a:p>
          <a:pPr algn="just" rtl="0"/>
          <a:r>
            <a:rPr lang="en-US" b="1" smtClean="0">
              <a:latin typeface="Times New Roman" panose="02020603050405020304" pitchFamily="18" charset="0"/>
              <a:cs typeface="Times New Roman" panose="02020603050405020304" pitchFamily="18" charset="0"/>
            </a:rPr>
            <a:t>Reduces Opportunity cost</a:t>
          </a:r>
          <a:endParaRPr lang="en-US">
            <a:latin typeface="Times New Roman" panose="02020603050405020304" pitchFamily="18" charset="0"/>
            <a:cs typeface="Times New Roman" panose="02020603050405020304" pitchFamily="18" charset="0"/>
          </a:endParaRPr>
        </a:p>
      </dgm:t>
    </dgm:pt>
    <dgm:pt modelId="{34D86A93-BB2D-4DD3-864C-D9265577D1BB}" type="parTrans" cxnId="{D70099B3-1542-491A-B1C8-8D51A7F4EA6C}">
      <dgm:prSet/>
      <dgm:spPr/>
      <dgm:t>
        <a:bodyPr/>
        <a:lstStyle/>
        <a:p>
          <a:pPr algn="just"/>
          <a:endParaRPr lang="en-US">
            <a:latin typeface="Times New Roman" panose="02020603050405020304" pitchFamily="18" charset="0"/>
            <a:cs typeface="Times New Roman" panose="02020603050405020304" pitchFamily="18" charset="0"/>
          </a:endParaRPr>
        </a:p>
      </dgm:t>
    </dgm:pt>
    <dgm:pt modelId="{BB41BBE9-81CA-470C-B7FF-18EF77B6C09B}" type="sibTrans" cxnId="{D70099B3-1542-491A-B1C8-8D51A7F4EA6C}">
      <dgm:prSet/>
      <dgm:spPr/>
      <dgm:t>
        <a:bodyPr/>
        <a:lstStyle/>
        <a:p>
          <a:pPr algn="just"/>
          <a:endParaRPr lang="en-US">
            <a:latin typeface="Times New Roman" panose="02020603050405020304" pitchFamily="18" charset="0"/>
            <a:cs typeface="Times New Roman" panose="02020603050405020304" pitchFamily="18" charset="0"/>
          </a:endParaRPr>
        </a:p>
      </dgm:t>
    </dgm:pt>
    <dgm:pt modelId="{F8650206-4E22-4CDD-8863-97B16F3C3019}">
      <dgm:prSet/>
      <dgm:spPr/>
      <dgm:t>
        <a:bodyPr/>
        <a:lstStyle/>
        <a:p>
          <a:pPr algn="just" rtl="0"/>
          <a:r>
            <a:rPr lang="en-US" b="1" smtClean="0">
              <a:latin typeface="Times New Roman" panose="02020603050405020304" pitchFamily="18" charset="0"/>
              <a:cs typeface="Times New Roman" panose="02020603050405020304" pitchFamily="18" charset="0"/>
            </a:rPr>
            <a:t>Increases the efficiency</a:t>
          </a:r>
          <a:endParaRPr lang="en-US">
            <a:latin typeface="Times New Roman" panose="02020603050405020304" pitchFamily="18" charset="0"/>
            <a:cs typeface="Times New Roman" panose="02020603050405020304" pitchFamily="18" charset="0"/>
          </a:endParaRPr>
        </a:p>
      </dgm:t>
    </dgm:pt>
    <dgm:pt modelId="{98E12855-453D-4FE1-A232-1E12686B0F5B}" type="parTrans" cxnId="{063B9E26-41BC-4FDC-B03E-7A759D4A4D50}">
      <dgm:prSet/>
      <dgm:spPr/>
      <dgm:t>
        <a:bodyPr/>
        <a:lstStyle/>
        <a:p>
          <a:pPr algn="just"/>
          <a:endParaRPr lang="en-US">
            <a:latin typeface="Times New Roman" panose="02020603050405020304" pitchFamily="18" charset="0"/>
            <a:cs typeface="Times New Roman" panose="02020603050405020304" pitchFamily="18" charset="0"/>
          </a:endParaRPr>
        </a:p>
      </dgm:t>
    </dgm:pt>
    <dgm:pt modelId="{C743EF62-0C66-4BEF-9412-FEABEE1EB7D3}" type="sibTrans" cxnId="{063B9E26-41BC-4FDC-B03E-7A759D4A4D50}">
      <dgm:prSet/>
      <dgm:spPr/>
      <dgm:t>
        <a:bodyPr/>
        <a:lstStyle/>
        <a:p>
          <a:pPr algn="just"/>
          <a:endParaRPr lang="en-US">
            <a:latin typeface="Times New Roman" panose="02020603050405020304" pitchFamily="18" charset="0"/>
            <a:cs typeface="Times New Roman" panose="02020603050405020304" pitchFamily="18" charset="0"/>
          </a:endParaRPr>
        </a:p>
      </dgm:t>
    </dgm:pt>
    <dgm:pt modelId="{AF8CDECE-118C-436A-9AD7-63BCB21BBD15}">
      <dgm:prSet/>
      <dgm:spPr/>
      <dgm:t>
        <a:bodyPr/>
        <a:lstStyle/>
        <a:p>
          <a:pPr algn="just"/>
          <a:r>
            <a:rPr lang="en-US" dirty="0" smtClean="0">
              <a:latin typeface="Times New Roman" panose="02020603050405020304" pitchFamily="18" charset="0"/>
              <a:cs typeface="Times New Roman" panose="02020603050405020304" pitchFamily="18" charset="0"/>
            </a:rPr>
            <a:t>It may sound like you are missing big benefits and making a bad choice that can hurt a business. In reality, the opportunity cost is evaluating which is the best choice in a given situation and why</a:t>
          </a:r>
          <a:endParaRPr lang="en-US" dirty="0">
            <a:latin typeface="Times New Roman" panose="02020603050405020304" pitchFamily="18" charset="0"/>
            <a:cs typeface="Times New Roman" panose="02020603050405020304" pitchFamily="18" charset="0"/>
          </a:endParaRPr>
        </a:p>
      </dgm:t>
    </dgm:pt>
    <dgm:pt modelId="{ECAD2468-EEA5-4524-8B2C-214D5C2D0971}" type="parTrans" cxnId="{2B412AA2-DF34-4AFC-B526-36C2337BA7A9}">
      <dgm:prSet/>
      <dgm:spPr/>
      <dgm:t>
        <a:bodyPr/>
        <a:lstStyle/>
        <a:p>
          <a:pPr algn="just"/>
          <a:endParaRPr lang="en-US">
            <a:latin typeface="Times New Roman" panose="02020603050405020304" pitchFamily="18" charset="0"/>
            <a:cs typeface="Times New Roman" panose="02020603050405020304" pitchFamily="18" charset="0"/>
          </a:endParaRPr>
        </a:p>
      </dgm:t>
    </dgm:pt>
    <dgm:pt modelId="{0B2FB356-FE8B-4C7E-A3F1-3E06C760FCA0}" type="sibTrans" cxnId="{2B412AA2-DF34-4AFC-B526-36C2337BA7A9}">
      <dgm:prSet/>
      <dgm:spPr/>
      <dgm:t>
        <a:bodyPr/>
        <a:lstStyle/>
        <a:p>
          <a:pPr algn="just"/>
          <a:endParaRPr lang="en-US">
            <a:latin typeface="Times New Roman" panose="02020603050405020304" pitchFamily="18" charset="0"/>
            <a:cs typeface="Times New Roman" panose="02020603050405020304" pitchFamily="18" charset="0"/>
          </a:endParaRPr>
        </a:p>
      </dgm:t>
    </dgm:pt>
    <dgm:pt modelId="{B8C6260E-F7BA-4B63-ABD0-C6A22CA8DF8C}">
      <dgm:prSet/>
      <dgm:spPr/>
      <dgm:t>
        <a:bodyPr/>
        <a:lstStyle/>
        <a:p>
          <a:pPr algn="just"/>
          <a:r>
            <a:rPr lang="en-US" dirty="0" smtClean="0">
              <a:latin typeface="Times New Roman" panose="02020603050405020304" pitchFamily="18" charset="0"/>
              <a:cs typeface="Times New Roman" panose="02020603050405020304" pitchFamily="18" charset="0"/>
            </a:rPr>
            <a:t>When everyone in the organization knows what they are supposed to do chronologically, it decreases a lot of redundancies and increases the efficiency of the whole organization.</a:t>
          </a:r>
          <a:endParaRPr lang="en-US" dirty="0">
            <a:latin typeface="Times New Roman" panose="02020603050405020304" pitchFamily="18" charset="0"/>
            <a:cs typeface="Times New Roman" panose="02020603050405020304" pitchFamily="18" charset="0"/>
          </a:endParaRPr>
        </a:p>
      </dgm:t>
    </dgm:pt>
    <dgm:pt modelId="{B070AEED-29C0-49AB-8479-7D57FE13EFEE}" type="parTrans" cxnId="{80C1286B-2AEC-475B-B52F-E31CCF49778B}">
      <dgm:prSet/>
      <dgm:spPr/>
      <dgm:t>
        <a:bodyPr/>
        <a:lstStyle/>
        <a:p>
          <a:pPr algn="just"/>
          <a:endParaRPr lang="en-US">
            <a:latin typeface="Times New Roman" panose="02020603050405020304" pitchFamily="18" charset="0"/>
            <a:cs typeface="Times New Roman" panose="02020603050405020304" pitchFamily="18" charset="0"/>
          </a:endParaRPr>
        </a:p>
      </dgm:t>
    </dgm:pt>
    <dgm:pt modelId="{7F387AB1-F9CE-4A7B-8040-5D0903DAABC1}" type="sibTrans" cxnId="{80C1286B-2AEC-475B-B52F-E31CCF49778B}">
      <dgm:prSet/>
      <dgm:spPr/>
      <dgm:t>
        <a:bodyPr/>
        <a:lstStyle/>
        <a:p>
          <a:pPr algn="just"/>
          <a:endParaRPr lang="en-US">
            <a:latin typeface="Times New Roman" panose="02020603050405020304" pitchFamily="18" charset="0"/>
            <a:cs typeface="Times New Roman" panose="02020603050405020304" pitchFamily="18" charset="0"/>
          </a:endParaRPr>
        </a:p>
      </dgm:t>
    </dgm:pt>
    <dgm:pt modelId="{4721D8DC-3156-463A-8E72-1D7292ECC79B}" type="pres">
      <dgm:prSet presAssocID="{0EF349DC-B2D4-4E98-9CA6-BDFE24569E63}" presName="Name0" presStyleCnt="0">
        <dgm:presLayoutVars>
          <dgm:dir/>
          <dgm:animLvl val="lvl"/>
          <dgm:resizeHandles val="exact"/>
        </dgm:presLayoutVars>
      </dgm:prSet>
      <dgm:spPr/>
      <dgm:t>
        <a:bodyPr/>
        <a:lstStyle/>
        <a:p>
          <a:endParaRPr lang="en-US"/>
        </a:p>
      </dgm:t>
    </dgm:pt>
    <dgm:pt modelId="{CCFA2B7B-D12E-4595-8528-815966F4194E}" type="pres">
      <dgm:prSet presAssocID="{4F06DDB4-5B84-46D6-A40F-727318890DE0}" presName="composite" presStyleCnt="0"/>
      <dgm:spPr/>
    </dgm:pt>
    <dgm:pt modelId="{7BE92059-F89C-4B42-B125-09C03E354BF6}" type="pres">
      <dgm:prSet presAssocID="{4F06DDB4-5B84-46D6-A40F-727318890DE0}" presName="parTx" presStyleLbl="alignNode1" presStyleIdx="0" presStyleCnt="3">
        <dgm:presLayoutVars>
          <dgm:chMax val="0"/>
          <dgm:chPref val="0"/>
          <dgm:bulletEnabled val="1"/>
        </dgm:presLayoutVars>
      </dgm:prSet>
      <dgm:spPr/>
      <dgm:t>
        <a:bodyPr/>
        <a:lstStyle/>
        <a:p>
          <a:endParaRPr lang="en-US"/>
        </a:p>
      </dgm:t>
    </dgm:pt>
    <dgm:pt modelId="{22608017-4BAF-447E-B290-D403310D2744}" type="pres">
      <dgm:prSet presAssocID="{4F06DDB4-5B84-46D6-A40F-727318890DE0}" presName="desTx" presStyleLbl="alignAccFollowNode1" presStyleIdx="0" presStyleCnt="3">
        <dgm:presLayoutVars>
          <dgm:bulletEnabled val="1"/>
        </dgm:presLayoutVars>
      </dgm:prSet>
      <dgm:spPr/>
      <dgm:t>
        <a:bodyPr/>
        <a:lstStyle/>
        <a:p>
          <a:endParaRPr lang="en-US"/>
        </a:p>
      </dgm:t>
    </dgm:pt>
    <dgm:pt modelId="{F7E936AF-62CC-449D-AAB6-6D1C35B69ED6}" type="pres">
      <dgm:prSet presAssocID="{A24CDA6C-3AD9-437F-928B-B1BD23F03F0E}" presName="space" presStyleCnt="0"/>
      <dgm:spPr/>
    </dgm:pt>
    <dgm:pt modelId="{C2EE6F75-017E-4587-98A6-96D990950259}" type="pres">
      <dgm:prSet presAssocID="{A76818E0-12BA-4B1B-8883-83B9014AE500}" presName="composite" presStyleCnt="0"/>
      <dgm:spPr/>
    </dgm:pt>
    <dgm:pt modelId="{CCEDA2F0-7C55-4FF3-A69C-2ED1CD3A4B55}" type="pres">
      <dgm:prSet presAssocID="{A76818E0-12BA-4B1B-8883-83B9014AE500}" presName="parTx" presStyleLbl="alignNode1" presStyleIdx="1" presStyleCnt="3">
        <dgm:presLayoutVars>
          <dgm:chMax val="0"/>
          <dgm:chPref val="0"/>
          <dgm:bulletEnabled val="1"/>
        </dgm:presLayoutVars>
      </dgm:prSet>
      <dgm:spPr/>
      <dgm:t>
        <a:bodyPr/>
        <a:lstStyle/>
        <a:p>
          <a:endParaRPr lang="en-US"/>
        </a:p>
      </dgm:t>
    </dgm:pt>
    <dgm:pt modelId="{0F645142-90A6-4004-B916-E95826A50F21}" type="pres">
      <dgm:prSet presAssocID="{A76818E0-12BA-4B1B-8883-83B9014AE500}" presName="desTx" presStyleLbl="alignAccFollowNode1" presStyleIdx="1" presStyleCnt="3">
        <dgm:presLayoutVars>
          <dgm:bulletEnabled val="1"/>
        </dgm:presLayoutVars>
      </dgm:prSet>
      <dgm:spPr/>
      <dgm:t>
        <a:bodyPr/>
        <a:lstStyle/>
        <a:p>
          <a:endParaRPr lang="en-US"/>
        </a:p>
      </dgm:t>
    </dgm:pt>
    <dgm:pt modelId="{A10456F7-060B-4599-91D0-BCA37B8E946B}" type="pres">
      <dgm:prSet presAssocID="{BB41BBE9-81CA-470C-B7FF-18EF77B6C09B}" presName="space" presStyleCnt="0"/>
      <dgm:spPr/>
    </dgm:pt>
    <dgm:pt modelId="{8DCFC41C-D7EB-435E-B10D-5D2DA21F64C3}" type="pres">
      <dgm:prSet presAssocID="{F8650206-4E22-4CDD-8863-97B16F3C3019}" presName="composite" presStyleCnt="0"/>
      <dgm:spPr/>
    </dgm:pt>
    <dgm:pt modelId="{6A81DF88-96F7-4B84-9CF7-4A4D458D9664}" type="pres">
      <dgm:prSet presAssocID="{F8650206-4E22-4CDD-8863-97B16F3C3019}" presName="parTx" presStyleLbl="alignNode1" presStyleIdx="2" presStyleCnt="3">
        <dgm:presLayoutVars>
          <dgm:chMax val="0"/>
          <dgm:chPref val="0"/>
          <dgm:bulletEnabled val="1"/>
        </dgm:presLayoutVars>
      </dgm:prSet>
      <dgm:spPr/>
      <dgm:t>
        <a:bodyPr/>
        <a:lstStyle/>
        <a:p>
          <a:endParaRPr lang="en-US"/>
        </a:p>
      </dgm:t>
    </dgm:pt>
    <dgm:pt modelId="{2A3DA9B2-1F97-4FB3-992D-3D96561C5C45}" type="pres">
      <dgm:prSet presAssocID="{F8650206-4E22-4CDD-8863-97B16F3C3019}" presName="desTx" presStyleLbl="alignAccFollowNode1" presStyleIdx="2" presStyleCnt="3">
        <dgm:presLayoutVars>
          <dgm:bulletEnabled val="1"/>
        </dgm:presLayoutVars>
      </dgm:prSet>
      <dgm:spPr/>
      <dgm:t>
        <a:bodyPr/>
        <a:lstStyle/>
        <a:p>
          <a:endParaRPr lang="en-US"/>
        </a:p>
      </dgm:t>
    </dgm:pt>
  </dgm:ptLst>
  <dgm:cxnLst>
    <dgm:cxn modelId="{E9452C00-46C7-4620-A9A1-CB09CF1CD438}" srcId="{0EF349DC-B2D4-4E98-9CA6-BDFE24569E63}" destId="{4F06DDB4-5B84-46D6-A40F-727318890DE0}" srcOrd="0" destOrd="0" parTransId="{0E5F2328-6936-438D-9030-82459F139707}" sibTransId="{A24CDA6C-3AD9-437F-928B-B1BD23F03F0E}"/>
    <dgm:cxn modelId="{D70099B3-1542-491A-B1C8-8D51A7F4EA6C}" srcId="{0EF349DC-B2D4-4E98-9CA6-BDFE24569E63}" destId="{A76818E0-12BA-4B1B-8883-83B9014AE500}" srcOrd="1" destOrd="0" parTransId="{34D86A93-BB2D-4DD3-864C-D9265577D1BB}" sibTransId="{BB41BBE9-81CA-470C-B7FF-18EF77B6C09B}"/>
    <dgm:cxn modelId="{5841688B-5753-4BE2-A1A3-52ADBF2007A1}" srcId="{4F06DDB4-5B84-46D6-A40F-727318890DE0}" destId="{B87EB506-299F-4CB4-91CC-749B76ADD8C1}" srcOrd="0" destOrd="0" parTransId="{709271AF-315C-4902-8ED9-FF7FB5660EE0}" sibTransId="{7727F407-1E2C-47E9-B725-5FB02750A259}"/>
    <dgm:cxn modelId="{F3EFF976-B974-4D1F-BB63-B8F73535429D}" type="presOf" srcId="{F8650206-4E22-4CDD-8863-97B16F3C3019}" destId="{6A81DF88-96F7-4B84-9CF7-4A4D458D9664}" srcOrd="0" destOrd="0" presId="urn:microsoft.com/office/officeart/2005/8/layout/hList1"/>
    <dgm:cxn modelId="{56EC0FFF-5EC6-44B9-9405-475228293DDB}" type="presOf" srcId="{AF8CDECE-118C-436A-9AD7-63BCB21BBD15}" destId="{0F645142-90A6-4004-B916-E95826A50F21}" srcOrd="0" destOrd="0" presId="urn:microsoft.com/office/officeart/2005/8/layout/hList1"/>
    <dgm:cxn modelId="{652806D8-7729-4EE7-854F-B70ED5CF7889}" type="presOf" srcId="{A76818E0-12BA-4B1B-8883-83B9014AE500}" destId="{CCEDA2F0-7C55-4FF3-A69C-2ED1CD3A4B55}" srcOrd="0" destOrd="0" presId="urn:microsoft.com/office/officeart/2005/8/layout/hList1"/>
    <dgm:cxn modelId="{E71080B3-F50A-4E0D-8C8F-AE8C5671AD31}" type="presOf" srcId="{B87EB506-299F-4CB4-91CC-749B76ADD8C1}" destId="{22608017-4BAF-447E-B290-D403310D2744}" srcOrd="0" destOrd="0" presId="urn:microsoft.com/office/officeart/2005/8/layout/hList1"/>
    <dgm:cxn modelId="{A66FC8F1-E8EB-403C-B778-EA9F66E12EA6}" type="presOf" srcId="{0EF349DC-B2D4-4E98-9CA6-BDFE24569E63}" destId="{4721D8DC-3156-463A-8E72-1D7292ECC79B}" srcOrd="0" destOrd="0" presId="urn:microsoft.com/office/officeart/2005/8/layout/hList1"/>
    <dgm:cxn modelId="{80C1286B-2AEC-475B-B52F-E31CCF49778B}" srcId="{F8650206-4E22-4CDD-8863-97B16F3C3019}" destId="{B8C6260E-F7BA-4B63-ABD0-C6A22CA8DF8C}" srcOrd="0" destOrd="0" parTransId="{B070AEED-29C0-49AB-8479-7D57FE13EFEE}" sibTransId="{7F387AB1-F9CE-4A7B-8040-5D0903DAABC1}"/>
    <dgm:cxn modelId="{2B412AA2-DF34-4AFC-B526-36C2337BA7A9}" srcId="{A76818E0-12BA-4B1B-8883-83B9014AE500}" destId="{AF8CDECE-118C-436A-9AD7-63BCB21BBD15}" srcOrd="0" destOrd="0" parTransId="{ECAD2468-EEA5-4524-8B2C-214D5C2D0971}" sibTransId="{0B2FB356-FE8B-4C7E-A3F1-3E06C760FCA0}"/>
    <dgm:cxn modelId="{B998EE8B-D0FE-4DAE-9FD8-2649997E733A}" type="presOf" srcId="{4F06DDB4-5B84-46D6-A40F-727318890DE0}" destId="{7BE92059-F89C-4B42-B125-09C03E354BF6}" srcOrd="0" destOrd="0" presId="urn:microsoft.com/office/officeart/2005/8/layout/hList1"/>
    <dgm:cxn modelId="{063B9E26-41BC-4FDC-B03E-7A759D4A4D50}" srcId="{0EF349DC-B2D4-4E98-9CA6-BDFE24569E63}" destId="{F8650206-4E22-4CDD-8863-97B16F3C3019}" srcOrd="2" destOrd="0" parTransId="{98E12855-453D-4FE1-A232-1E12686B0F5B}" sibTransId="{C743EF62-0C66-4BEF-9412-FEABEE1EB7D3}"/>
    <dgm:cxn modelId="{F9476712-3406-47F6-9FCA-E19EDFC82226}" type="presOf" srcId="{B8C6260E-F7BA-4B63-ABD0-C6A22CA8DF8C}" destId="{2A3DA9B2-1F97-4FB3-992D-3D96561C5C45}" srcOrd="0" destOrd="0" presId="urn:microsoft.com/office/officeart/2005/8/layout/hList1"/>
    <dgm:cxn modelId="{5CF39853-614D-415D-AEA5-EE3A9D34D683}" type="presParOf" srcId="{4721D8DC-3156-463A-8E72-1D7292ECC79B}" destId="{CCFA2B7B-D12E-4595-8528-815966F4194E}" srcOrd="0" destOrd="0" presId="urn:microsoft.com/office/officeart/2005/8/layout/hList1"/>
    <dgm:cxn modelId="{4D95A6CF-2D32-4864-BDA1-55100EC96284}" type="presParOf" srcId="{CCFA2B7B-D12E-4595-8528-815966F4194E}" destId="{7BE92059-F89C-4B42-B125-09C03E354BF6}" srcOrd="0" destOrd="0" presId="urn:microsoft.com/office/officeart/2005/8/layout/hList1"/>
    <dgm:cxn modelId="{9A006BCF-DD5D-4D8D-A909-3DF7E3C29037}" type="presParOf" srcId="{CCFA2B7B-D12E-4595-8528-815966F4194E}" destId="{22608017-4BAF-447E-B290-D403310D2744}" srcOrd="1" destOrd="0" presId="urn:microsoft.com/office/officeart/2005/8/layout/hList1"/>
    <dgm:cxn modelId="{CE6B2203-E88E-43F9-A046-E5AA245D01AB}" type="presParOf" srcId="{4721D8DC-3156-463A-8E72-1D7292ECC79B}" destId="{F7E936AF-62CC-449D-AAB6-6D1C35B69ED6}" srcOrd="1" destOrd="0" presId="urn:microsoft.com/office/officeart/2005/8/layout/hList1"/>
    <dgm:cxn modelId="{DA84A1B1-200B-4432-9743-A548ED74CB87}" type="presParOf" srcId="{4721D8DC-3156-463A-8E72-1D7292ECC79B}" destId="{C2EE6F75-017E-4587-98A6-96D990950259}" srcOrd="2" destOrd="0" presId="urn:microsoft.com/office/officeart/2005/8/layout/hList1"/>
    <dgm:cxn modelId="{1E096666-78D6-4FEE-B701-23A970F3F259}" type="presParOf" srcId="{C2EE6F75-017E-4587-98A6-96D990950259}" destId="{CCEDA2F0-7C55-4FF3-A69C-2ED1CD3A4B55}" srcOrd="0" destOrd="0" presId="urn:microsoft.com/office/officeart/2005/8/layout/hList1"/>
    <dgm:cxn modelId="{E41970C4-C8F0-405D-8A2E-76BD5A8CFB38}" type="presParOf" srcId="{C2EE6F75-017E-4587-98A6-96D990950259}" destId="{0F645142-90A6-4004-B916-E95826A50F21}" srcOrd="1" destOrd="0" presId="urn:microsoft.com/office/officeart/2005/8/layout/hList1"/>
    <dgm:cxn modelId="{AA780610-1043-435A-8712-07A265E5CBE6}" type="presParOf" srcId="{4721D8DC-3156-463A-8E72-1D7292ECC79B}" destId="{A10456F7-060B-4599-91D0-BCA37B8E946B}" srcOrd="3" destOrd="0" presId="urn:microsoft.com/office/officeart/2005/8/layout/hList1"/>
    <dgm:cxn modelId="{039C80EE-8E15-4BB4-96A6-0C58E47BCC38}" type="presParOf" srcId="{4721D8DC-3156-463A-8E72-1D7292ECC79B}" destId="{8DCFC41C-D7EB-435E-B10D-5D2DA21F64C3}" srcOrd="4" destOrd="0" presId="urn:microsoft.com/office/officeart/2005/8/layout/hList1"/>
    <dgm:cxn modelId="{AB07622F-1903-4A34-B6AA-8D5BE5F672E5}" type="presParOf" srcId="{8DCFC41C-D7EB-435E-B10D-5D2DA21F64C3}" destId="{6A81DF88-96F7-4B84-9CF7-4A4D458D9664}" srcOrd="0" destOrd="0" presId="urn:microsoft.com/office/officeart/2005/8/layout/hList1"/>
    <dgm:cxn modelId="{8AD95D41-2C62-49F4-80FF-213716B8E98E}" type="presParOf" srcId="{8DCFC41C-D7EB-435E-B10D-5D2DA21F64C3}" destId="{2A3DA9B2-1F97-4FB3-992D-3D96561C5C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818B8-4FD6-446F-8D7F-FE7EDF015E4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06EF4F0-EAC5-4548-AC64-E26EB5E6279C}">
      <dgm:prSet custT="1"/>
      <dgm:spPr/>
      <dgm:t>
        <a:bodyPr/>
        <a:lstStyle/>
        <a:p>
          <a:pPr rtl="0"/>
          <a:r>
            <a:rPr lang="en-US" sz="1600" b="1" smtClean="0">
              <a:latin typeface="Times New Roman" panose="02020603050405020304" pitchFamily="18" charset="0"/>
              <a:cs typeface="Times New Roman" panose="02020603050405020304" pitchFamily="18" charset="0"/>
            </a:rPr>
            <a:t>Your business process engineering team</a:t>
          </a:r>
          <a:r>
            <a:rPr lang="en-US" sz="1600" smtClean="0">
              <a:latin typeface="Times New Roman" panose="02020603050405020304" pitchFamily="18" charset="0"/>
              <a:cs typeface="Times New Roman" panose="02020603050405020304" pitchFamily="18" charset="0"/>
            </a:rPr>
            <a:t> must be highly motivated, well-informed, and ready to think out of the box.</a:t>
          </a:r>
          <a:endParaRPr lang="en-US" sz="1600">
            <a:latin typeface="Times New Roman" panose="02020603050405020304" pitchFamily="18" charset="0"/>
            <a:cs typeface="Times New Roman" panose="02020603050405020304" pitchFamily="18" charset="0"/>
          </a:endParaRPr>
        </a:p>
      </dgm:t>
    </dgm:pt>
    <dgm:pt modelId="{042B5652-AAF0-4D8C-BDAC-0CE6BA1237DB}" type="parTrans" cxnId="{B3E1AB81-2BE2-4FCE-AC14-B78267BD0CEB}">
      <dgm:prSet/>
      <dgm:spPr/>
      <dgm:t>
        <a:bodyPr/>
        <a:lstStyle/>
        <a:p>
          <a:endParaRPr lang="en-US" sz="1600">
            <a:latin typeface="Times New Roman" panose="02020603050405020304" pitchFamily="18" charset="0"/>
            <a:cs typeface="Times New Roman" panose="02020603050405020304" pitchFamily="18" charset="0"/>
          </a:endParaRPr>
        </a:p>
      </dgm:t>
    </dgm:pt>
    <dgm:pt modelId="{AD11175B-2319-45C9-8182-3509F8D5AFF1}" type="sibTrans" cxnId="{B3E1AB81-2BE2-4FCE-AC14-B78267BD0CEB}">
      <dgm:prSet/>
      <dgm:spPr/>
      <dgm:t>
        <a:bodyPr/>
        <a:lstStyle/>
        <a:p>
          <a:endParaRPr lang="en-US" sz="1600">
            <a:latin typeface="Times New Roman" panose="02020603050405020304" pitchFamily="18" charset="0"/>
            <a:cs typeface="Times New Roman" panose="02020603050405020304" pitchFamily="18" charset="0"/>
          </a:endParaRPr>
        </a:p>
      </dgm:t>
    </dgm:pt>
    <dgm:pt modelId="{78D04198-8F39-414D-B9A0-3C97ADF9E3AA}">
      <dgm:prSet custT="1"/>
      <dgm:spPr/>
      <dgm:t>
        <a:bodyPr/>
        <a:lstStyle/>
        <a:p>
          <a:pPr rtl="0"/>
          <a:r>
            <a:rPr lang="en-US" sz="1600" b="1" dirty="0" smtClean="0">
              <a:latin typeface="Times New Roman" panose="02020603050405020304" pitchFamily="18" charset="0"/>
              <a:cs typeface="Times New Roman" panose="02020603050405020304" pitchFamily="18" charset="0"/>
            </a:rPr>
            <a:t>Know what business needs you seek to address</a:t>
          </a:r>
          <a:r>
            <a:rPr lang="en-US" sz="1600" dirty="0" smtClean="0">
              <a:latin typeface="Times New Roman" panose="02020603050405020304" pitchFamily="18" charset="0"/>
              <a:cs typeface="Times New Roman" panose="02020603050405020304" pitchFamily="18" charset="0"/>
            </a:rPr>
            <a:t>. Do you hope to deliver an excellent customer experience? Are you seeking more cost-effective ways to get things done? Your goals inform the way in which you engineer your processes for efficiency.</a:t>
          </a:r>
          <a:endParaRPr lang="en-US" sz="1600" dirty="0">
            <a:latin typeface="Times New Roman" panose="02020603050405020304" pitchFamily="18" charset="0"/>
            <a:cs typeface="Times New Roman" panose="02020603050405020304" pitchFamily="18" charset="0"/>
          </a:endParaRPr>
        </a:p>
      </dgm:t>
    </dgm:pt>
    <dgm:pt modelId="{0C618797-BF53-41D7-8ABB-37FC270AF431}" type="parTrans" cxnId="{82883B04-8308-4094-AC55-D741D83F5C84}">
      <dgm:prSet/>
      <dgm:spPr/>
      <dgm:t>
        <a:bodyPr/>
        <a:lstStyle/>
        <a:p>
          <a:endParaRPr lang="en-US" sz="1600">
            <a:latin typeface="Times New Roman" panose="02020603050405020304" pitchFamily="18" charset="0"/>
            <a:cs typeface="Times New Roman" panose="02020603050405020304" pitchFamily="18" charset="0"/>
          </a:endParaRPr>
        </a:p>
      </dgm:t>
    </dgm:pt>
    <dgm:pt modelId="{3BBFC256-972A-457C-AA1A-2D37F105579D}" type="sibTrans" cxnId="{82883B04-8308-4094-AC55-D741D83F5C84}">
      <dgm:prSet/>
      <dgm:spPr/>
      <dgm:t>
        <a:bodyPr/>
        <a:lstStyle/>
        <a:p>
          <a:endParaRPr lang="en-US" sz="1600">
            <a:latin typeface="Times New Roman" panose="02020603050405020304" pitchFamily="18" charset="0"/>
            <a:cs typeface="Times New Roman" panose="02020603050405020304" pitchFamily="18" charset="0"/>
          </a:endParaRPr>
        </a:p>
      </dgm:t>
    </dgm:pt>
    <dgm:pt modelId="{C8D64755-24D3-42E9-8326-D02EC95F0F16}">
      <dgm:prSet custT="1"/>
      <dgm:spPr/>
      <dgm:t>
        <a:bodyPr/>
        <a:lstStyle/>
        <a:p>
          <a:pPr rtl="0"/>
          <a:r>
            <a:rPr lang="en-US" sz="1600" b="1" dirty="0" smtClean="0">
              <a:latin typeface="Times New Roman" panose="02020603050405020304" pitchFamily="18" charset="0"/>
              <a:cs typeface="Times New Roman" panose="02020603050405020304" pitchFamily="18" charset="0"/>
            </a:rPr>
            <a:t>Have the IT infrastructure you need</a:t>
          </a:r>
          <a:r>
            <a:rPr lang="en-US" sz="1600" dirty="0" smtClean="0">
              <a:latin typeface="Times New Roman" panose="02020603050405020304" pitchFamily="18" charset="0"/>
              <a:cs typeface="Times New Roman" panose="02020603050405020304" pitchFamily="18" charset="0"/>
            </a:rPr>
            <a:t>. With business process engineering, IT infrastructure provides the tools and data that are needed.</a:t>
          </a:r>
          <a:endParaRPr lang="en-US" sz="1600" dirty="0">
            <a:latin typeface="Times New Roman" panose="02020603050405020304" pitchFamily="18" charset="0"/>
            <a:cs typeface="Times New Roman" panose="02020603050405020304" pitchFamily="18" charset="0"/>
          </a:endParaRPr>
        </a:p>
      </dgm:t>
    </dgm:pt>
    <dgm:pt modelId="{8F339C7F-0C09-45CA-91C5-B1574F5C1DAF}" type="parTrans" cxnId="{F934AF85-C886-4FFC-B0A1-2A5883826F0A}">
      <dgm:prSet/>
      <dgm:spPr/>
      <dgm:t>
        <a:bodyPr/>
        <a:lstStyle/>
        <a:p>
          <a:endParaRPr lang="en-US" sz="1600">
            <a:latin typeface="Times New Roman" panose="02020603050405020304" pitchFamily="18" charset="0"/>
            <a:cs typeface="Times New Roman" panose="02020603050405020304" pitchFamily="18" charset="0"/>
          </a:endParaRPr>
        </a:p>
      </dgm:t>
    </dgm:pt>
    <dgm:pt modelId="{B28FE180-8FB6-4DFA-B4F9-46E5B22BDE76}" type="sibTrans" cxnId="{F934AF85-C886-4FFC-B0A1-2A5883826F0A}">
      <dgm:prSet/>
      <dgm:spPr/>
      <dgm:t>
        <a:bodyPr/>
        <a:lstStyle/>
        <a:p>
          <a:endParaRPr lang="en-US" sz="1600">
            <a:latin typeface="Times New Roman" panose="02020603050405020304" pitchFamily="18" charset="0"/>
            <a:cs typeface="Times New Roman" panose="02020603050405020304" pitchFamily="18" charset="0"/>
          </a:endParaRPr>
        </a:p>
      </dgm:t>
    </dgm:pt>
    <dgm:pt modelId="{E7460D91-66FE-408C-9CF9-D966D5905481}">
      <dgm:prSet custT="1"/>
      <dgm:spPr/>
      <dgm:t>
        <a:bodyPr/>
        <a:lstStyle/>
        <a:p>
          <a:pPr rtl="0"/>
          <a:r>
            <a:rPr lang="en-US" sz="1600" b="1" dirty="0" smtClean="0">
              <a:latin typeface="Times New Roman" panose="02020603050405020304" pitchFamily="18" charset="0"/>
              <a:cs typeface="Times New Roman" panose="02020603050405020304" pitchFamily="18" charset="0"/>
            </a:rPr>
            <a:t>Effective change management strategies </a:t>
          </a:r>
          <a:r>
            <a:rPr lang="en-US" sz="1600" dirty="0" smtClean="0">
              <a:latin typeface="Times New Roman" panose="02020603050405020304" pitchFamily="18" charset="0"/>
              <a:cs typeface="Times New Roman" panose="02020603050405020304" pitchFamily="18" charset="0"/>
            </a:rPr>
            <a:t>help to get all the affected parties working together towards common goals.</a:t>
          </a:r>
          <a:endParaRPr lang="en-US" sz="1600" dirty="0">
            <a:latin typeface="Times New Roman" panose="02020603050405020304" pitchFamily="18" charset="0"/>
            <a:cs typeface="Times New Roman" panose="02020603050405020304" pitchFamily="18" charset="0"/>
          </a:endParaRPr>
        </a:p>
      </dgm:t>
    </dgm:pt>
    <dgm:pt modelId="{9D75C7BE-EA86-4D75-ACE6-9E40F0D5CA57}" type="parTrans" cxnId="{C0497ED7-DC6A-4F57-AD5D-F90EC485C067}">
      <dgm:prSet/>
      <dgm:spPr/>
      <dgm:t>
        <a:bodyPr/>
        <a:lstStyle/>
        <a:p>
          <a:endParaRPr lang="en-US" sz="1600">
            <a:latin typeface="Times New Roman" panose="02020603050405020304" pitchFamily="18" charset="0"/>
            <a:cs typeface="Times New Roman" panose="02020603050405020304" pitchFamily="18" charset="0"/>
          </a:endParaRPr>
        </a:p>
      </dgm:t>
    </dgm:pt>
    <dgm:pt modelId="{2F78F253-FED4-430D-BE58-3A8A7141A4A3}" type="sibTrans" cxnId="{C0497ED7-DC6A-4F57-AD5D-F90EC485C067}">
      <dgm:prSet/>
      <dgm:spPr/>
      <dgm:t>
        <a:bodyPr/>
        <a:lstStyle/>
        <a:p>
          <a:endParaRPr lang="en-US" sz="1600">
            <a:latin typeface="Times New Roman" panose="02020603050405020304" pitchFamily="18" charset="0"/>
            <a:cs typeface="Times New Roman" panose="02020603050405020304" pitchFamily="18" charset="0"/>
          </a:endParaRPr>
        </a:p>
      </dgm:t>
    </dgm:pt>
    <dgm:pt modelId="{B49C111C-7BFB-4A74-8534-48D68E75E3AE}">
      <dgm:prSet custT="1"/>
      <dgm:spPr/>
      <dgm:t>
        <a:bodyPr/>
        <a:lstStyle/>
        <a:p>
          <a:pPr rtl="0"/>
          <a:r>
            <a:rPr lang="en-US" sz="1600" b="1" dirty="0" smtClean="0">
              <a:latin typeface="Times New Roman" panose="02020603050405020304" pitchFamily="18" charset="0"/>
              <a:cs typeface="Times New Roman" panose="02020603050405020304" pitchFamily="18" charset="0"/>
            </a:rPr>
            <a:t>Commitment to continuous improvement </a:t>
          </a:r>
          <a:r>
            <a:rPr lang="en-US" sz="1600" dirty="0" smtClean="0">
              <a:latin typeface="Times New Roman" panose="02020603050405020304" pitchFamily="18" charset="0"/>
              <a:cs typeface="Times New Roman" panose="02020603050405020304" pitchFamily="18" charset="0"/>
            </a:rPr>
            <a:t>is a must. Whether you are setting up processes that will run for the first time or are streamlining, changing or revising existing systems, the actual results you achieve will point towards areas for further improvement.</a:t>
          </a:r>
          <a:endParaRPr lang="en-US" sz="1600" dirty="0">
            <a:latin typeface="Times New Roman" panose="02020603050405020304" pitchFamily="18" charset="0"/>
            <a:cs typeface="Times New Roman" panose="02020603050405020304" pitchFamily="18" charset="0"/>
          </a:endParaRPr>
        </a:p>
      </dgm:t>
    </dgm:pt>
    <dgm:pt modelId="{45BE4B69-0159-4A7D-AA4C-273A89F8CCA7}" type="parTrans" cxnId="{282D9740-A564-4A01-85AB-B0D654B20CE5}">
      <dgm:prSet/>
      <dgm:spPr/>
      <dgm:t>
        <a:bodyPr/>
        <a:lstStyle/>
        <a:p>
          <a:endParaRPr lang="en-US" sz="1600">
            <a:latin typeface="Times New Roman" panose="02020603050405020304" pitchFamily="18" charset="0"/>
            <a:cs typeface="Times New Roman" panose="02020603050405020304" pitchFamily="18" charset="0"/>
          </a:endParaRPr>
        </a:p>
      </dgm:t>
    </dgm:pt>
    <dgm:pt modelId="{4F8FB3B4-753D-423F-B256-854277FA1DF1}" type="sibTrans" cxnId="{282D9740-A564-4A01-85AB-B0D654B20CE5}">
      <dgm:prSet/>
      <dgm:spPr/>
      <dgm:t>
        <a:bodyPr/>
        <a:lstStyle/>
        <a:p>
          <a:endParaRPr lang="en-US" sz="1600">
            <a:latin typeface="Times New Roman" panose="02020603050405020304" pitchFamily="18" charset="0"/>
            <a:cs typeface="Times New Roman" panose="02020603050405020304" pitchFamily="18" charset="0"/>
          </a:endParaRPr>
        </a:p>
      </dgm:t>
    </dgm:pt>
    <dgm:pt modelId="{F672A6DC-374A-446F-9D5D-E75ACB470559}" type="pres">
      <dgm:prSet presAssocID="{4C2818B8-4FD6-446F-8D7F-FE7EDF015E48}" presName="vert0" presStyleCnt="0">
        <dgm:presLayoutVars>
          <dgm:dir/>
          <dgm:animOne val="branch"/>
          <dgm:animLvl val="lvl"/>
        </dgm:presLayoutVars>
      </dgm:prSet>
      <dgm:spPr/>
      <dgm:t>
        <a:bodyPr/>
        <a:lstStyle/>
        <a:p>
          <a:endParaRPr lang="en-US"/>
        </a:p>
      </dgm:t>
    </dgm:pt>
    <dgm:pt modelId="{521EFC2C-1871-491E-827E-B2C2AF223A2B}" type="pres">
      <dgm:prSet presAssocID="{306EF4F0-EAC5-4548-AC64-E26EB5E6279C}" presName="thickLine" presStyleLbl="alignNode1" presStyleIdx="0" presStyleCnt="5"/>
      <dgm:spPr/>
    </dgm:pt>
    <dgm:pt modelId="{AA97478C-2C94-429F-A135-841A471E828E}" type="pres">
      <dgm:prSet presAssocID="{306EF4F0-EAC5-4548-AC64-E26EB5E6279C}" presName="horz1" presStyleCnt="0"/>
      <dgm:spPr/>
    </dgm:pt>
    <dgm:pt modelId="{DF84D231-FEAF-4535-B8B9-4EA8A45BB44C}" type="pres">
      <dgm:prSet presAssocID="{306EF4F0-EAC5-4548-AC64-E26EB5E6279C}" presName="tx1" presStyleLbl="revTx" presStyleIdx="0" presStyleCnt="5"/>
      <dgm:spPr/>
      <dgm:t>
        <a:bodyPr/>
        <a:lstStyle/>
        <a:p>
          <a:endParaRPr lang="en-US"/>
        </a:p>
      </dgm:t>
    </dgm:pt>
    <dgm:pt modelId="{6163A3D3-ED83-422E-98B4-C6C1C2D60F1C}" type="pres">
      <dgm:prSet presAssocID="{306EF4F0-EAC5-4548-AC64-E26EB5E6279C}" presName="vert1" presStyleCnt="0"/>
      <dgm:spPr/>
    </dgm:pt>
    <dgm:pt modelId="{DB1B5766-FDDA-4CB2-944A-4B75AE936540}" type="pres">
      <dgm:prSet presAssocID="{78D04198-8F39-414D-B9A0-3C97ADF9E3AA}" presName="thickLine" presStyleLbl="alignNode1" presStyleIdx="1" presStyleCnt="5"/>
      <dgm:spPr/>
    </dgm:pt>
    <dgm:pt modelId="{0820DE23-5CD9-4C8B-816E-3CA4E82CF0FA}" type="pres">
      <dgm:prSet presAssocID="{78D04198-8F39-414D-B9A0-3C97ADF9E3AA}" presName="horz1" presStyleCnt="0"/>
      <dgm:spPr/>
    </dgm:pt>
    <dgm:pt modelId="{26B23502-54D4-48EC-B016-78E737086411}" type="pres">
      <dgm:prSet presAssocID="{78D04198-8F39-414D-B9A0-3C97ADF9E3AA}" presName="tx1" presStyleLbl="revTx" presStyleIdx="1" presStyleCnt="5"/>
      <dgm:spPr/>
      <dgm:t>
        <a:bodyPr/>
        <a:lstStyle/>
        <a:p>
          <a:endParaRPr lang="en-US"/>
        </a:p>
      </dgm:t>
    </dgm:pt>
    <dgm:pt modelId="{141FEB5D-0FD5-4A74-BB17-804099FA70B1}" type="pres">
      <dgm:prSet presAssocID="{78D04198-8F39-414D-B9A0-3C97ADF9E3AA}" presName="vert1" presStyleCnt="0"/>
      <dgm:spPr/>
    </dgm:pt>
    <dgm:pt modelId="{42185CB4-1D3C-46C2-8F0C-2FBB54D1C1D7}" type="pres">
      <dgm:prSet presAssocID="{C8D64755-24D3-42E9-8326-D02EC95F0F16}" presName="thickLine" presStyleLbl="alignNode1" presStyleIdx="2" presStyleCnt="5"/>
      <dgm:spPr/>
    </dgm:pt>
    <dgm:pt modelId="{9AE3EE6B-228D-421C-94C5-AB1D5F8484B4}" type="pres">
      <dgm:prSet presAssocID="{C8D64755-24D3-42E9-8326-D02EC95F0F16}" presName="horz1" presStyleCnt="0"/>
      <dgm:spPr/>
    </dgm:pt>
    <dgm:pt modelId="{2B419C5D-2ECA-433D-83B5-C1704649E172}" type="pres">
      <dgm:prSet presAssocID="{C8D64755-24D3-42E9-8326-D02EC95F0F16}" presName="tx1" presStyleLbl="revTx" presStyleIdx="2" presStyleCnt="5"/>
      <dgm:spPr/>
      <dgm:t>
        <a:bodyPr/>
        <a:lstStyle/>
        <a:p>
          <a:endParaRPr lang="en-US"/>
        </a:p>
      </dgm:t>
    </dgm:pt>
    <dgm:pt modelId="{9881E9D0-1F81-4EED-AC31-7B1E8B61A9EE}" type="pres">
      <dgm:prSet presAssocID="{C8D64755-24D3-42E9-8326-D02EC95F0F16}" presName="vert1" presStyleCnt="0"/>
      <dgm:spPr/>
    </dgm:pt>
    <dgm:pt modelId="{DEC2E3B4-CC2C-442C-9A63-BC38C5459E17}" type="pres">
      <dgm:prSet presAssocID="{E7460D91-66FE-408C-9CF9-D966D5905481}" presName="thickLine" presStyleLbl="alignNode1" presStyleIdx="3" presStyleCnt="5"/>
      <dgm:spPr/>
    </dgm:pt>
    <dgm:pt modelId="{09DEA731-3BCC-4CF7-99F9-78DE66D20004}" type="pres">
      <dgm:prSet presAssocID="{E7460D91-66FE-408C-9CF9-D966D5905481}" presName="horz1" presStyleCnt="0"/>
      <dgm:spPr/>
    </dgm:pt>
    <dgm:pt modelId="{6CCE2537-B1E7-4EC9-BC3D-7C0835A2B59F}" type="pres">
      <dgm:prSet presAssocID="{E7460D91-66FE-408C-9CF9-D966D5905481}" presName="tx1" presStyleLbl="revTx" presStyleIdx="3" presStyleCnt="5"/>
      <dgm:spPr/>
      <dgm:t>
        <a:bodyPr/>
        <a:lstStyle/>
        <a:p>
          <a:endParaRPr lang="en-US"/>
        </a:p>
      </dgm:t>
    </dgm:pt>
    <dgm:pt modelId="{2E8B2D34-D993-422F-ABF6-01E5F378E680}" type="pres">
      <dgm:prSet presAssocID="{E7460D91-66FE-408C-9CF9-D966D5905481}" presName="vert1" presStyleCnt="0"/>
      <dgm:spPr/>
    </dgm:pt>
    <dgm:pt modelId="{697615C0-F286-4C1F-9B4E-72B782F7E994}" type="pres">
      <dgm:prSet presAssocID="{B49C111C-7BFB-4A74-8534-48D68E75E3AE}" presName="thickLine" presStyleLbl="alignNode1" presStyleIdx="4" presStyleCnt="5"/>
      <dgm:spPr/>
    </dgm:pt>
    <dgm:pt modelId="{0D7C922D-AE7E-4E23-8F25-396A181244D5}" type="pres">
      <dgm:prSet presAssocID="{B49C111C-7BFB-4A74-8534-48D68E75E3AE}" presName="horz1" presStyleCnt="0"/>
      <dgm:spPr/>
    </dgm:pt>
    <dgm:pt modelId="{465C8564-D56E-40F7-A1CE-5C647F1CB53F}" type="pres">
      <dgm:prSet presAssocID="{B49C111C-7BFB-4A74-8534-48D68E75E3AE}" presName="tx1" presStyleLbl="revTx" presStyleIdx="4" presStyleCnt="5"/>
      <dgm:spPr/>
      <dgm:t>
        <a:bodyPr/>
        <a:lstStyle/>
        <a:p>
          <a:endParaRPr lang="en-US"/>
        </a:p>
      </dgm:t>
    </dgm:pt>
    <dgm:pt modelId="{08DC924C-E99E-4BCB-8C7F-F5FEBD441A4A}" type="pres">
      <dgm:prSet presAssocID="{B49C111C-7BFB-4A74-8534-48D68E75E3AE}" presName="vert1" presStyleCnt="0"/>
      <dgm:spPr/>
    </dgm:pt>
  </dgm:ptLst>
  <dgm:cxnLst>
    <dgm:cxn modelId="{C17592CF-C0BE-4A9D-88FA-966E4EBE1FE7}" type="presOf" srcId="{C8D64755-24D3-42E9-8326-D02EC95F0F16}" destId="{2B419C5D-2ECA-433D-83B5-C1704649E172}" srcOrd="0" destOrd="0" presId="urn:microsoft.com/office/officeart/2008/layout/LinedList"/>
    <dgm:cxn modelId="{7EF3080A-E959-4D9C-9796-96391243E7AC}" type="presOf" srcId="{78D04198-8F39-414D-B9A0-3C97ADF9E3AA}" destId="{26B23502-54D4-48EC-B016-78E737086411}" srcOrd="0" destOrd="0" presId="urn:microsoft.com/office/officeart/2008/layout/LinedList"/>
    <dgm:cxn modelId="{C37F3BE1-BD8A-4774-BBC8-05C9786B2D2C}" type="presOf" srcId="{E7460D91-66FE-408C-9CF9-D966D5905481}" destId="{6CCE2537-B1E7-4EC9-BC3D-7C0835A2B59F}" srcOrd="0" destOrd="0" presId="urn:microsoft.com/office/officeart/2008/layout/LinedList"/>
    <dgm:cxn modelId="{C0497ED7-DC6A-4F57-AD5D-F90EC485C067}" srcId="{4C2818B8-4FD6-446F-8D7F-FE7EDF015E48}" destId="{E7460D91-66FE-408C-9CF9-D966D5905481}" srcOrd="3" destOrd="0" parTransId="{9D75C7BE-EA86-4D75-ACE6-9E40F0D5CA57}" sibTransId="{2F78F253-FED4-430D-BE58-3A8A7141A4A3}"/>
    <dgm:cxn modelId="{282D9740-A564-4A01-85AB-B0D654B20CE5}" srcId="{4C2818B8-4FD6-446F-8D7F-FE7EDF015E48}" destId="{B49C111C-7BFB-4A74-8534-48D68E75E3AE}" srcOrd="4" destOrd="0" parTransId="{45BE4B69-0159-4A7D-AA4C-273A89F8CCA7}" sibTransId="{4F8FB3B4-753D-423F-B256-854277FA1DF1}"/>
    <dgm:cxn modelId="{57E5094B-561B-46DA-B20E-AE2B106FA4B5}" type="presOf" srcId="{B49C111C-7BFB-4A74-8534-48D68E75E3AE}" destId="{465C8564-D56E-40F7-A1CE-5C647F1CB53F}" srcOrd="0" destOrd="0" presId="urn:microsoft.com/office/officeart/2008/layout/LinedList"/>
    <dgm:cxn modelId="{F934AF85-C886-4FFC-B0A1-2A5883826F0A}" srcId="{4C2818B8-4FD6-446F-8D7F-FE7EDF015E48}" destId="{C8D64755-24D3-42E9-8326-D02EC95F0F16}" srcOrd="2" destOrd="0" parTransId="{8F339C7F-0C09-45CA-91C5-B1574F5C1DAF}" sibTransId="{B28FE180-8FB6-4DFA-B4F9-46E5B22BDE76}"/>
    <dgm:cxn modelId="{B3E1AB81-2BE2-4FCE-AC14-B78267BD0CEB}" srcId="{4C2818B8-4FD6-446F-8D7F-FE7EDF015E48}" destId="{306EF4F0-EAC5-4548-AC64-E26EB5E6279C}" srcOrd="0" destOrd="0" parTransId="{042B5652-AAF0-4D8C-BDAC-0CE6BA1237DB}" sibTransId="{AD11175B-2319-45C9-8182-3509F8D5AFF1}"/>
    <dgm:cxn modelId="{82883B04-8308-4094-AC55-D741D83F5C84}" srcId="{4C2818B8-4FD6-446F-8D7F-FE7EDF015E48}" destId="{78D04198-8F39-414D-B9A0-3C97ADF9E3AA}" srcOrd="1" destOrd="0" parTransId="{0C618797-BF53-41D7-8ABB-37FC270AF431}" sibTransId="{3BBFC256-972A-457C-AA1A-2D37F105579D}"/>
    <dgm:cxn modelId="{95AD041D-14D6-4946-A763-8C78C17F1EC0}" type="presOf" srcId="{306EF4F0-EAC5-4548-AC64-E26EB5E6279C}" destId="{DF84D231-FEAF-4535-B8B9-4EA8A45BB44C}" srcOrd="0" destOrd="0" presId="urn:microsoft.com/office/officeart/2008/layout/LinedList"/>
    <dgm:cxn modelId="{62E340D9-B70A-4A4D-B8C4-EDD9170F05CE}" type="presOf" srcId="{4C2818B8-4FD6-446F-8D7F-FE7EDF015E48}" destId="{F672A6DC-374A-446F-9D5D-E75ACB470559}" srcOrd="0" destOrd="0" presId="urn:microsoft.com/office/officeart/2008/layout/LinedList"/>
    <dgm:cxn modelId="{D4172AC1-E438-45F0-9626-B8EB6DC25F23}" type="presParOf" srcId="{F672A6DC-374A-446F-9D5D-E75ACB470559}" destId="{521EFC2C-1871-491E-827E-B2C2AF223A2B}" srcOrd="0" destOrd="0" presId="urn:microsoft.com/office/officeart/2008/layout/LinedList"/>
    <dgm:cxn modelId="{EAE0F595-A256-4C0C-9F2A-EF7EED16CF98}" type="presParOf" srcId="{F672A6DC-374A-446F-9D5D-E75ACB470559}" destId="{AA97478C-2C94-429F-A135-841A471E828E}" srcOrd="1" destOrd="0" presId="urn:microsoft.com/office/officeart/2008/layout/LinedList"/>
    <dgm:cxn modelId="{9EA1748E-8C3C-4F3F-BC8E-AB618313CCAF}" type="presParOf" srcId="{AA97478C-2C94-429F-A135-841A471E828E}" destId="{DF84D231-FEAF-4535-B8B9-4EA8A45BB44C}" srcOrd="0" destOrd="0" presId="urn:microsoft.com/office/officeart/2008/layout/LinedList"/>
    <dgm:cxn modelId="{42DFC6AB-B8A6-4879-BAB4-43F0ED926BC2}" type="presParOf" srcId="{AA97478C-2C94-429F-A135-841A471E828E}" destId="{6163A3D3-ED83-422E-98B4-C6C1C2D60F1C}" srcOrd="1" destOrd="0" presId="urn:microsoft.com/office/officeart/2008/layout/LinedList"/>
    <dgm:cxn modelId="{5AD36529-643D-44DF-8503-9827E0B9492B}" type="presParOf" srcId="{F672A6DC-374A-446F-9D5D-E75ACB470559}" destId="{DB1B5766-FDDA-4CB2-944A-4B75AE936540}" srcOrd="2" destOrd="0" presId="urn:microsoft.com/office/officeart/2008/layout/LinedList"/>
    <dgm:cxn modelId="{7BA68AD5-87B4-4A93-81BB-B14631FAC243}" type="presParOf" srcId="{F672A6DC-374A-446F-9D5D-E75ACB470559}" destId="{0820DE23-5CD9-4C8B-816E-3CA4E82CF0FA}" srcOrd="3" destOrd="0" presId="urn:microsoft.com/office/officeart/2008/layout/LinedList"/>
    <dgm:cxn modelId="{E328FFB9-0DFF-4ED2-9F4A-09467C27B86B}" type="presParOf" srcId="{0820DE23-5CD9-4C8B-816E-3CA4E82CF0FA}" destId="{26B23502-54D4-48EC-B016-78E737086411}" srcOrd="0" destOrd="0" presId="urn:microsoft.com/office/officeart/2008/layout/LinedList"/>
    <dgm:cxn modelId="{2B7075F1-447A-4CEA-B607-62F202F00B3D}" type="presParOf" srcId="{0820DE23-5CD9-4C8B-816E-3CA4E82CF0FA}" destId="{141FEB5D-0FD5-4A74-BB17-804099FA70B1}" srcOrd="1" destOrd="0" presId="urn:microsoft.com/office/officeart/2008/layout/LinedList"/>
    <dgm:cxn modelId="{1BAFB6E2-32E9-48DC-8063-9CB5CC1654DA}" type="presParOf" srcId="{F672A6DC-374A-446F-9D5D-E75ACB470559}" destId="{42185CB4-1D3C-46C2-8F0C-2FBB54D1C1D7}" srcOrd="4" destOrd="0" presId="urn:microsoft.com/office/officeart/2008/layout/LinedList"/>
    <dgm:cxn modelId="{00496656-D433-44A0-8C75-FFF50D465BC6}" type="presParOf" srcId="{F672A6DC-374A-446F-9D5D-E75ACB470559}" destId="{9AE3EE6B-228D-421C-94C5-AB1D5F8484B4}" srcOrd="5" destOrd="0" presId="urn:microsoft.com/office/officeart/2008/layout/LinedList"/>
    <dgm:cxn modelId="{28280BCC-0E58-4830-B7D7-5D2BA1FE8F77}" type="presParOf" srcId="{9AE3EE6B-228D-421C-94C5-AB1D5F8484B4}" destId="{2B419C5D-2ECA-433D-83B5-C1704649E172}" srcOrd="0" destOrd="0" presId="urn:microsoft.com/office/officeart/2008/layout/LinedList"/>
    <dgm:cxn modelId="{11296A0A-6ADE-4451-8495-9C28D3682E9A}" type="presParOf" srcId="{9AE3EE6B-228D-421C-94C5-AB1D5F8484B4}" destId="{9881E9D0-1F81-4EED-AC31-7B1E8B61A9EE}" srcOrd="1" destOrd="0" presId="urn:microsoft.com/office/officeart/2008/layout/LinedList"/>
    <dgm:cxn modelId="{AEBA4684-48DF-4453-8C68-698AE9EBF4D8}" type="presParOf" srcId="{F672A6DC-374A-446F-9D5D-E75ACB470559}" destId="{DEC2E3B4-CC2C-442C-9A63-BC38C5459E17}" srcOrd="6" destOrd="0" presId="urn:microsoft.com/office/officeart/2008/layout/LinedList"/>
    <dgm:cxn modelId="{A722553F-BA69-4C87-B0DC-52CE3087833D}" type="presParOf" srcId="{F672A6DC-374A-446F-9D5D-E75ACB470559}" destId="{09DEA731-3BCC-4CF7-99F9-78DE66D20004}" srcOrd="7" destOrd="0" presId="urn:microsoft.com/office/officeart/2008/layout/LinedList"/>
    <dgm:cxn modelId="{01DAC55B-5F0C-4913-BA6D-8B2E544B1BEC}" type="presParOf" srcId="{09DEA731-3BCC-4CF7-99F9-78DE66D20004}" destId="{6CCE2537-B1E7-4EC9-BC3D-7C0835A2B59F}" srcOrd="0" destOrd="0" presId="urn:microsoft.com/office/officeart/2008/layout/LinedList"/>
    <dgm:cxn modelId="{7996FEB4-4D2A-49D4-A1B3-A886C1C56960}" type="presParOf" srcId="{09DEA731-3BCC-4CF7-99F9-78DE66D20004}" destId="{2E8B2D34-D993-422F-ABF6-01E5F378E680}" srcOrd="1" destOrd="0" presId="urn:microsoft.com/office/officeart/2008/layout/LinedList"/>
    <dgm:cxn modelId="{09537CAF-4F2A-4E97-AD05-7096D0EE0413}" type="presParOf" srcId="{F672A6DC-374A-446F-9D5D-E75ACB470559}" destId="{697615C0-F286-4C1F-9B4E-72B782F7E994}" srcOrd="8" destOrd="0" presId="urn:microsoft.com/office/officeart/2008/layout/LinedList"/>
    <dgm:cxn modelId="{A4CEDBB3-6547-45B4-8DA4-75B8F82FE265}" type="presParOf" srcId="{F672A6DC-374A-446F-9D5D-E75ACB470559}" destId="{0D7C922D-AE7E-4E23-8F25-396A181244D5}" srcOrd="9" destOrd="0" presId="urn:microsoft.com/office/officeart/2008/layout/LinedList"/>
    <dgm:cxn modelId="{86932948-1FBD-414C-A4EE-DBFF5C477BB1}" type="presParOf" srcId="{0D7C922D-AE7E-4E23-8F25-396A181244D5}" destId="{465C8564-D56E-40F7-A1CE-5C647F1CB53F}" srcOrd="0" destOrd="0" presId="urn:microsoft.com/office/officeart/2008/layout/LinedList"/>
    <dgm:cxn modelId="{A1DAB793-4E1F-4EF0-8126-DCDB85E85DDC}" type="presParOf" srcId="{0D7C922D-AE7E-4E23-8F25-396A181244D5}" destId="{08DC924C-E99E-4BCB-8C7F-F5FEBD441A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EFC2C-1871-491E-827E-B2C2AF223A2B}">
      <dsp:nvSpPr>
        <dsp:cNvPr id="0" name=""/>
        <dsp:cNvSpPr/>
      </dsp:nvSpPr>
      <dsp:spPr>
        <a:xfrm>
          <a:off x="0" y="46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4D231-FEAF-4535-B8B9-4EA8A45BB44C}">
      <dsp:nvSpPr>
        <dsp:cNvPr id="0" name=""/>
        <dsp:cNvSpPr/>
      </dsp:nvSpPr>
      <dsp:spPr>
        <a:xfrm>
          <a:off x="0" y="46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Your business process engineering team</a:t>
          </a:r>
          <a:r>
            <a:rPr lang="en-US" sz="1600" kern="1200" smtClean="0">
              <a:latin typeface="Times New Roman" panose="02020603050405020304" pitchFamily="18" charset="0"/>
              <a:cs typeface="Times New Roman" panose="02020603050405020304" pitchFamily="18" charset="0"/>
            </a:rPr>
            <a:t> must be highly motivated, well-informed, and ready to think out of the box.</a:t>
          </a:r>
          <a:endParaRPr lang="en-US" sz="1600" kern="1200">
            <a:latin typeface="Times New Roman" panose="02020603050405020304" pitchFamily="18" charset="0"/>
            <a:cs typeface="Times New Roman" panose="02020603050405020304" pitchFamily="18" charset="0"/>
          </a:endParaRPr>
        </a:p>
      </dsp:txBody>
      <dsp:txXfrm>
        <a:off x="0" y="461"/>
        <a:ext cx="8915400" cy="755339"/>
      </dsp:txXfrm>
    </dsp:sp>
    <dsp:sp modelId="{DB1B5766-FDDA-4CB2-944A-4B75AE936540}">
      <dsp:nvSpPr>
        <dsp:cNvPr id="0" name=""/>
        <dsp:cNvSpPr/>
      </dsp:nvSpPr>
      <dsp:spPr>
        <a:xfrm>
          <a:off x="0" y="75580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B23502-54D4-48EC-B016-78E737086411}">
      <dsp:nvSpPr>
        <dsp:cNvPr id="0" name=""/>
        <dsp:cNvSpPr/>
      </dsp:nvSpPr>
      <dsp:spPr>
        <a:xfrm>
          <a:off x="0" y="75580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Times New Roman" panose="02020603050405020304" pitchFamily="18" charset="0"/>
              <a:cs typeface="Times New Roman" panose="02020603050405020304" pitchFamily="18" charset="0"/>
            </a:rPr>
            <a:t>Know what business needs you seek to address</a:t>
          </a:r>
          <a:r>
            <a:rPr lang="en-US" sz="1600" kern="1200" dirty="0" smtClean="0">
              <a:latin typeface="Times New Roman" panose="02020603050405020304" pitchFamily="18" charset="0"/>
              <a:cs typeface="Times New Roman" panose="02020603050405020304" pitchFamily="18" charset="0"/>
            </a:rPr>
            <a:t>. Do you hope to deliver an excellent customer experience? Are you seeking more cost-effective ways to get things done? Your goals inform the way in which you engineer your processes for efficiency.</a:t>
          </a:r>
          <a:endParaRPr lang="en-US" sz="1600" kern="1200" dirty="0">
            <a:latin typeface="Times New Roman" panose="02020603050405020304" pitchFamily="18" charset="0"/>
            <a:cs typeface="Times New Roman" panose="02020603050405020304" pitchFamily="18" charset="0"/>
          </a:endParaRPr>
        </a:p>
      </dsp:txBody>
      <dsp:txXfrm>
        <a:off x="0" y="755801"/>
        <a:ext cx="8915400" cy="755339"/>
      </dsp:txXfrm>
    </dsp:sp>
    <dsp:sp modelId="{42185CB4-1D3C-46C2-8F0C-2FBB54D1C1D7}">
      <dsp:nvSpPr>
        <dsp:cNvPr id="0" name=""/>
        <dsp:cNvSpPr/>
      </dsp:nvSpPr>
      <dsp:spPr>
        <a:xfrm>
          <a:off x="0" y="151114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19C5D-2ECA-433D-83B5-C1704649E172}">
      <dsp:nvSpPr>
        <dsp:cNvPr id="0" name=""/>
        <dsp:cNvSpPr/>
      </dsp:nvSpPr>
      <dsp:spPr>
        <a:xfrm>
          <a:off x="0" y="151114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Times New Roman" panose="02020603050405020304" pitchFamily="18" charset="0"/>
              <a:cs typeface="Times New Roman" panose="02020603050405020304" pitchFamily="18" charset="0"/>
            </a:rPr>
            <a:t>Have the IT infrastructure you need</a:t>
          </a:r>
          <a:r>
            <a:rPr lang="en-US" sz="1600" kern="1200" dirty="0" smtClean="0">
              <a:latin typeface="Times New Roman" panose="02020603050405020304" pitchFamily="18" charset="0"/>
              <a:cs typeface="Times New Roman" panose="02020603050405020304" pitchFamily="18" charset="0"/>
            </a:rPr>
            <a:t>. With business process engineering, IT infrastructure provides the tools and data that are needed.</a:t>
          </a:r>
          <a:endParaRPr lang="en-US" sz="1600" kern="1200" dirty="0">
            <a:latin typeface="Times New Roman" panose="02020603050405020304" pitchFamily="18" charset="0"/>
            <a:cs typeface="Times New Roman" panose="02020603050405020304" pitchFamily="18" charset="0"/>
          </a:endParaRPr>
        </a:p>
      </dsp:txBody>
      <dsp:txXfrm>
        <a:off x="0" y="1511141"/>
        <a:ext cx="8915400" cy="755339"/>
      </dsp:txXfrm>
    </dsp:sp>
    <dsp:sp modelId="{DEC2E3B4-CC2C-442C-9A63-BC38C5459E17}">
      <dsp:nvSpPr>
        <dsp:cNvPr id="0" name=""/>
        <dsp:cNvSpPr/>
      </dsp:nvSpPr>
      <dsp:spPr>
        <a:xfrm>
          <a:off x="0" y="226648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CE2537-B1E7-4EC9-BC3D-7C0835A2B59F}">
      <dsp:nvSpPr>
        <dsp:cNvPr id="0" name=""/>
        <dsp:cNvSpPr/>
      </dsp:nvSpPr>
      <dsp:spPr>
        <a:xfrm>
          <a:off x="0" y="2266480"/>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Times New Roman" panose="02020603050405020304" pitchFamily="18" charset="0"/>
              <a:cs typeface="Times New Roman" panose="02020603050405020304" pitchFamily="18" charset="0"/>
            </a:rPr>
            <a:t>Effective change management strategies </a:t>
          </a:r>
          <a:r>
            <a:rPr lang="en-US" sz="1600" kern="1200" dirty="0" smtClean="0">
              <a:latin typeface="Times New Roman" panose="02020603050405020304" pitchFamily="18" charset="0"/>
              <a:cs typeface="Times New Roman" panose="02020603050405020304" pitchFamily="18" charset="0"/>
            </a:rPr>
            <a:t>help to get all the affected parties working together towards common goals.</a:t>
          </a:r>
          <a:endParaRPr lang="en-US" sz="1600" kern="1200" dirty="0">
            <a:latin typeface="Times New Roman" panose="02020603050405020304" pitchFamily="18" charset="0"/>
            <a:cs typeface="Times New Roman" panose="02020603050405020304" pitchFamily="18" charset="0"/>
          </a:endParaRPr>
        </a:p>
      </dsp:txBody>
      <dsp:txXfrm>
        <a:off x="0" y="2266480"/>
        <a:ext cx="8915400" cy="755339"/>
      </dsp:txXfrm>
    </dsp:sp>
    <dsp:sp modelId="{697615C0-F286-4C1F-9B4E-72B782F7E994}">
      <dsp:nvSpPr>
        <dsp:cNvPr id="0" name=""/>
        <dsp:cNvSpPr/>
      </dsp:nvSpPr>
      <dsp:spPr>
        <a:xfrm>
          <a:off x="0" y="302182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C8564-D56E-40F7-A1CE-5C647F1CB53F}">
      <dsp:nvSpPr>
        <dsp:cNvPr id="0" name=""/>
        <dsp:cNvSpPr/>
      </dsp:nvSpPr>
      <dsp:spPr>
        <a:xfrm>
          <a:off x="0" y="3021820"/>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Times New Roman" panose="02020603050405020304" pitchFamily="18" charset="0"/>
              <a:cs typeface="Times New Roman" panose="02020603050405020304" pitchFamily="18" charset="0"/>
            </a:rPr>
            <a:t>Commitment to continuous improvement </a:t>
          </a:r>
          <a:r>
            <a:rPr lang="en-US" sz="1600" kern="1200" dirty="0" smtClean="0">
              <a:latin typeface="Times New Roman" panose="02020603050405020304" pitchFamily="18" charset="0"/>
              <a:cs typeface="Times New Roman" panose="02020603050405020304" pitchFamily="18" charset="0"/>
            </a:rPr>
            <a:t>is a must. Whether you are setting up processes that will run for the first time or are streamlining, changing or revising existing systems, the actual results you achieve will point towards areas for further improvement.</a:t>
          </a:r>
          <a:endParaRPr lang="en-US" sz="1600" kern="1200" dirty="0">
            <a:latin typeface="Times New Roman" panose="02020603050405020304" pitchFamily="18" charset="0"/>
            <a:cs typeface="Times New Roman" panose="02020603050405020304" pitchFamily="18" charset="0"/>
          </a:endParaRPr>
        </a:p>
      </dsp:txBody>
      <dsp:txXfrm>
        <a:off x="0" y="3021820"/>
        <a:ext cx="8915400" cy="7553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0486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41750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91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99477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200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37074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517875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87618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8846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8544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A20078-376C-4EC9-9B35-3283D4F330F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40028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A20078-376C-4EC9-9B35-3283D4F330F1}"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20350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A20078-376C-4EC9-9B35-3283D4F330F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21121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20078-376C-4EC9-9B35-3283D4F330F1}"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40910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0613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98766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A20078-376C-4EC9-9B35-3283D4F330F1}" type="datetimeFigureOut">
              <a:rPr lang="en-US" smtClean="0"/>
              <a:t>1/25/2023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F889C2-980D-49CA-AB7C-1E654BA5E52F}" type="slidenum">
              <a:rPr lang="en-US" smtClean="0"/>
              <a:t>‹#›</a:t>
            </a:fld>
            <a:endParaRPr lang="en-US"/>
          </a:p>
        </p:txBody>
      </p:sp>
    </p:spTree>
    <p:extLst>
      <p:ext uri="{BB962C8B-B14F-4D97-AF65-F5344CB8AC3E}">
        <p14:creationId xmlns:p14="http://schemas.microsoft.com/office/powerpoint/2010/main" val="115138630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obia.Iftikhar@nu.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Process Engineering </a:t>
            </a:r>
            <a:endParaRPr lang="en-US" dirty="0"/>
          </a:p>
        </p:txBody>
      </p:sp>
      <p:sp>
        <p:nvSpPr>
          <p:cNvPr id="3" name="Subtitle 2"/>
          <p:cNvSpPr>
            <a:spLocks noGrp="1"/>
          </p:cNvSpPr>
          <p:nvPr>
            <p:ph type="subTitle" idx="1"/>
          </p:nvPr>
        </p:nvSpPr>
        <p:spPr/>
        <p:txBody>
          <a:bodyPr>
            <a:normAutofit/>
          </a:bodyPr>
          <a:lstStyle/>
          <a:p>
            <a:r>
              <a:rPr lang="en-US" dirty="0" smtClean="0">
                <a:hlinkClick r:id="rId2"/>
              </a:rPr>
              <a:t>Sobia.Iftikhar@nu.edu.pk</a:t>
            </a:r>
            <a:r>
              <a:rPr lang="en-US" dirty="0" smtClean="0"/>
              <a:t>                         Week 01</a:t>
            </a:r>
          </a:p>
          <a:p>
            <a:r>
              <a:rPr lang="en-US" sz="1600" dirty="0" smtClean="0">
                <a:latin typeface="Times New Roman" panose="02020603050405020304" pitchFamily="18" charset="0"/>
                <a:cs typeface="Times New Roman" panose="02020603050405020304" pitchFamily="18" charset="0"/>
              </a:rPr>
              <a:t>GCR: </a:t>
            </a:r>
            <a:r>
              <a:rPr lang="en-US" sz="1600" dirty="0" err="1" smtClean="0">
                <a:latin typeface="Times New Roman" panose="02020603050405020304" pitchFamily="18" charset="0"/>
                <a:cs typeface="Times New Roman" panose="02020603050405020304" pitchFamily="18" charset="0"/>
              </a:rPr>
              <a:t>nciamel</a:t>
            </a:r>
            <a:r>
              <a:rPr lang="en-US" sz="1600" dirty="0" smtClean="0">
                <a:latin typeface="Times New Roman" panose="02020603050405020304" pitchFamily="18" charset="0"/>
                <a:cs typeface="Times New Roman" panose="02020603050405020304" pitchFamily="18" charset="0"/>
              </a:rPr>
              <a:t> BSE-6B</a:t>
            </a:r>
          </a:p>
          <a:p>
            <a:r>
              <a:rPr lang="en-US" sz="1600" dirty="0" smtClean="0">
                <a:latin typeface="Times New Roman" panose="02020603050405020304" pitchFamily="18" charset="0"/>
                <a:cs typeface="Times New Roman" panose="02020603050405020304" pitchFamily="18" charset="0"/>
              </a:rPr>
              <a:t>GCR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55qb6ki BSE-6A</a:t>
            </a:r>
            <a:endParaRPr lang="en-US" sz="1600" dirty="0">
              <a:latin typeface="Times New Roman" panose="02020603050405020304" pitchFamily="18" charset="0"/>
              <a:cs typeface="Times New Roman" panose="02020603050405020304" pitchFamily="18" charset="0"/>
            </a:endParaRPr>
          </a:p>
          <a:p>
            <a:endParaRPr lang="en-US" dirty="0" smtClean="0"/>
          </a:p>
        </p:txBody>
      </p:sp>
    </p:spTree>
    <p:extLst>
      <p:ext uri="{BB962C8B-B14F-4D97-AF65-F5344CB8AC3E}">
        <p14:creationId xmlns:p14="http://schemas.microsoft.com/office/powerpoint/2010/main" val="598754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8" y="107644"/>
            <a:ext cx="8911687" cy="1280890"/>
          </a:xfrm>
        </p:spPr>
        <p:txBody>
          <a:bodyPr/>
          <a:lstStyle/>
          <a:p>
            <a:r>
              <a:rPr lang="en-US" dirty="0" smtClean="0"/>
              <a:t>Example</a:t>
            </a:r>
            <a:endParaRPr lang="en-US" dirty="0"/>
          </a:p>
        </p:txBody>
      </p:sp>
      <p:sp>
        <p:nvSpPr>
          <p:cNvPr id="3" name="Content Placeholder 2"/>
          <p:cNvSpPr>
            <a:spLocks noGrp="1"/>
          </p:cNvSpPr>
          <p:nvPr>
            <p:ph idx="1"/>
          </p:nvPr>
        </p:nvSpPr>
        <p:spPr>
          <a:xfrm>
            <a:off x="1784879" y="922867"/>
            <a:ext cx="5386388" cy="5613400"/>
          </a:xfrm>
        </p:spPr>
        <p:txBody>
          <a:bodyPr>
            <a:normAutofit fontScale="92500" lnSpcReduction="10000"/>
          </a:bodyPr>
          <a:lstStyle/>
          <a:p>
            <a:pPr algn="just"/>
            <a:r>
              <a:rPr lang="en-US" b="1" dirty="0" smtClean="0">
                <a:latin typeface="Times New Roman" panose="02020603050405020304" pitchFamily="18" charset="0"/>
                <a:cs typeface="Times New Roman" panose="02020603050405020304" pitchFamily="18" charset="0"/>
              </a:rPr>
              <a:t>Example 1 </a:t>
            </a:r>
            <a:r>
              <a:rPr lang="en-US" b="1" dirty="0">
                <a:latin typeface="Times New Roman" panose="02020603050405020304" pitchFamily="18" charset="0"/>
                <a:cs typeface="Times New Roman" panose="02020603050405020304" pitchFamily="18" charset="0"/>
              </a:rPr>
              <a:t>– Purchasing Inventory vs Hiring More Employees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may arise a situation in your business where you have to make a decision between buying new inventory and hiring new employees to tackle a rise in demand. While the rising demand will require you to purchase more inventory, hiring new employees is a long-term gain as it can boost the production capabilities of a business.</a:t>
            </a:r>
          </a:p>
          <a:p>
            <a:pPr algn="just"/>
            <a:r>
              <a:rPr lang="en-US" dirty="0">
                <a:latin typeface="Times New Roman" panose="02020603050405020304" pitchFamily="18" charset="0"/>
                <a:cs typeface="Times New Roman" panose="02020603050405020304" pitchFamily="18" charset="0"/>
              </a:rPr>
              <a:t>However, let us say there is a sudden influx of a new trend in the market. If you want to cash in on this trend, it is ideal to stock the required items quickly to earn as much revenue as possible until this trend lasts. On the other hand, if you decide to hire new employees to increase your productivity, you may not be able to meet your requirements due to urgency and a lack of time. Training new employees and helping them align with the business objective will take time and in the meanwhile, the trend may die down. The opportunity cost of hiring new employees in this situation is high and not a decision business owners would take.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73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Business Process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Here is a simplified example of how Business Process looks like.</a:t>
            </a:r>
          </a:p>
          <a:p>
            <a:pPr fontAlgn="base"/>
            <a:r>
              <a:rPr lang="en-US" b="1" dirty="0"/>
              <a:t>1. Industry</a:t>
            </a:r>
            <a:r>
              <a:rPr lang="en-US" dirty="0"/>
              <a:t>: Marketing</a:t>
            </a:r>
          </a:p>
          <a:p>
            <a:pPr fontAlgn="base"/>
            <a:r>
              <a:rPr lang="en-US" b="1" dirty="0"/>
              <a:t>Company type</a:t>
            </a:r>
            <a:r>
              <a:rPr lang="en-US" dirty="0"/>
              <a:t>: Ad agency</a:t>
            </a:r>
          </a:p>
          <a:p>
            <a:pPr fontAlgn="base"/>
            <a:r>
              <a:rPr lang="en-US" b="1" dirty="0"/>
              <a:t>Process</a:t>
            </a:r>
            <a:r>
              <a:rPr lang="en-US" dirty="0"/>
              <a:t>: Ad creation</a:t>
            </a:r>
          </a:p>
          <a:p>
            <a:pPr fontAlgn="base"/>
            <a:r>
              <a:rPr lang="en-US" dirty="0"/>
              <a:t>Marketing agency processes can be a bit tricky as there is more qualitative output to be delivered. Here are the steps of an ad creation process:</a:t>
            </a:r>
          </a:p>
          <a:p>
            <a:pPr fontAlgn="base"/>
            <a:r>
              <a:rPr lang="en-US" dirty="0"/>
              <a:t>Understanding client requirements</a:t>
            </a:r>
          </a:p>
          <a:p>
            <a:pPr fontAlgn="base"/>
            <a:r>
              <a:rPr lang="en-US" dirty="0"/>
              <a:t>Brainstorming idea for the ad</a:t>
            </a:r>
          </a:p>
          <a:p>
            <a:pPr fontAlgn="base"/>
            <a:r>
              <a:rPr lang="en-US" dirty="0"/>
              <a:t>Preparing a campaign</a:t>
            </a:r>
          </a:p>
          <a:p>
            <a:pPr fontAlgn="base"/>
            <a:r>
              <a:rPr lang="en-US" dirty="0"/>
              <a:t>Pitching the idea to the client</a:t>
            </a:r>
          </a:p>
          <a:p>
            <a:pPr fontAlgn="base"/>
            <a:r>
              <a:rPr lang="en-US" dirty="0"/>
              <a:t>Getting the approval</a:t>
            </a:r>
          </a:p>
          <a:p>
            <a:pPr fontAlgn="base"/>
            <a:r>
              <a:rPr lang="en-US" dirty="0"/>
              <a:t>Making necessary changes</a:t>
            </a:r>
          </a:p>
          <a:p>
            <a:pPr fontAlgn="base"/>
            <a:r>
              <a:rPr lang="en-US" dirty="0"/>
              <a:t>Providing the deliverables</a:t>
            </a:r>
          </a:p>
          <a:p>
            <a:endParaRPr lang="en-US" dirty="0"/>
          </a:p>
        </p:txBody>
      </p:sp>
    </p:spTree>
    <p:extLst>
      <p:ext uri="{BB962C8B-B14F-4D97-AF65-F5344CB8AC3E}">
        <p14:creationId xmlns:p14="http://schemas.microsoft.com/office/powerpoint/2010/main" val="4185294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Business Process</a:t>
            </a:r>
            <a:br>
              <a:rPr lang="en-US" dirty="0"/>
            </a:br>
            <a:endParaRPr lang="en-US" dirty="0"/>
          </a:p>
        </p:txBody>
      </p:sp>
      <p:sp>
        <p:nvSpPr>
          <p:cNvPr id="3" name="Content Placeholder 2"/>
          <p:cNvSpPr>
            <a:spLocks noGrp="1"/>
          </p:cNvSpPr>
          <p:nvPr>
            <p:ph idx="1"/>
          </p:nvPr>
        </p:nvSpPr>
        <p:spPr>
          <a:xfrm>
            <a:off x="2592925" y="1710267"/>
            <a:ext cx="8915400" cy="4548089"/>
          </a:xfrm>
        </p:spPr>
        <p:txBody>
          <a:bodyPr>
            <a:normAutofit fontScale="70000" lnSpcReduction="20000"/>
          </a:bodyPr>
          <a:lstStyle/>
          <a:p>
            <a:pPr fontAlgn="base"/>
            <a:r>
              <a:rPr lang="en-US" b="1" dirty="0"/>
              <a:t>2. Industry</a:t>
            </a:r>
            <a:r>
              <a:rPr lang="en-US" dirty="0"/>
              <a:t>: Information Technology</a:t>
            </a:r>
          </a:p>
          <a:p>
            <a:pPr fontAlgn="base"/>
            <a:r>
              <a:rPr lang="en-US" b="1" dirty="0"/>
              <a:t>Company type</a:t>
            </a:r>
            <a:r>
              <a:rPr lang="en-US" dirty="0"/>
              <a:t>: SaaS tool</a:t>
            </a:r>
          </a:p>
          <a:p>
            <a:pPr fontAlgn="base"/>
            <a:r>
              <a:rPr lang="en-US" b="1" dirty="0"/>
              <a:t>Process</a:t>
            </a:r>
            <a:r>
              <a:rPr lang="en-US" dirty="0"/>
              <a:t>: Developing the product</a:t>
            </a:r>
          </a:p>
          <a:p>
            <a:pPr fontAlgn="base"/>
            <a:r>
              <a:rPr lang="en-US" dirty="0"/>
              <a:t>SaaS industry is booming and the solutions provided by these companies are value and utility-driven. Here’s how the process of developing the product looks like:</a:t>
            </a:r>
          </a:p>
          <a:p>
            <a:pPr fontAlgn="base"/>
            <a:r>
              <a:rPr lang="en-US" dirty="0"/>
              <a:t>Understanding market demand</a:t>
            </a:r>
          </a:p>
          <a:p>
            <a:pPr fontAlgn="base"/>
            <a:r>
              <a:rPr lang="en-US" dirty="0"/>
              <a:t>Finalizing a product outline</a:t>
            </a:r>
          </a:p>
          <a:p>
            <a:pPr fontAlgn="base"/>
            <a:r>
              <a:rPr lang="en-US" dirty="0"/>
              <a:t>Programming the backend</a:t>
            </a:r>
          </a:p>
          <a:p>
            <a:pPr fontAlgn="base"/>
            <a:r>
              <a:rPr lang="en-US" dirty="0"/>
              <a:t>Coordinate with the designer to program</a:t>
            </a:r>
          </a:p>
          <a:p>
            <a:pPr fontAlgn="base"/>
            <a:r>
              <a:rPr lang="en-US" dirty="0"/>
              <a:t>The front end and the UX</a:t>
            </a:r>
          </a:p>
          <a:p>
            <a:pPr fontAlgn="base"/>
            <a:r>
              <a:rPr lang="en-US" dirty="0"/>
              <a:t>Preparing an Onboarding experience</a:t>
            </a:r>
          </a:p>
          <a:p>
            <a:pPr fontAlgn="base"/>
            <a:r>
              <a:rPr lang="en-US" dirty="0"/>
              <a:t>Testing the product internally</a:t>
            </a:r>
          </a:p>
          <a:p>
            <a:pPr fontAlgn="base"/>
            <a:r>
              <a:rPr lang="en-US" dirty="0"/>
              <a:t>Solving bugs and errors</a:t>
            </a:r>
          </a:p>
          <a:p>
            <a:pPr fontAlgn="base"/>
            <a:r>
              <a:rPr lang="en-US" dirty="0"/>
              <a:t>Running a beta test</a:t>
            </a:r>
          </a:p>
          <a:p>
            <a:pPr fontAlgn="base"/>
            <a:r>
              <a:rPr lang="en-US" dirty="0"/>
              <a:t>Taking feedbacks from the users</a:t>
            </a:r>
          </a:p>
          <a:p>
            <a:pPr fontAlgn="base"/>
            <a:r>
              <a:rPr lang="en-US" dirty="0"/>
              <a:t>Improve further</a:t>
            </a:r>
          </a:p>
        </p:txBody>
      </p:sp>
    </p:spTree>
    <p:extLst>
      <p:ext uri="{BB962C8B-B14F-4D97-AF65-F5344CB8AC3E}">
        <p14:creationId xmlns:p14="http://schemas.microsoft.com/office/powerpoint/2010/main" val="205035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Process</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Management processes</a:t>
            </a:r>
          </a:p>
          <a:p>
            <a:r>
              <a:rPr lang="en-US" b="1" dirty="0">
                <a:latin typeface="Times New Roman" panose="02020603050405020304" pitchFamily="18" charset="0"/>
                <a:cs typeface="Times New Roman" panose="02020603050405020304" pitchFamily="18" charset="0"/>
              </a:rPr>
              <a:t>Operational Processes</a:t>
            </a:r>
          </a:p>
          <a:p>
            <a:r>
              <a:rPr lang="en-US" b="1" dirty="0">
                <a:latin typeface="Times New Roman" panose="02020603050405020304" pitchFamily="18" charset="0"/>
                <a:cs typeface="Times New Roman" panose="02020603050405020304" pitchFamily="18" charset="0"/>
              </a:rPr>
              <a:t>Supporting Processes</a:t>
            </a:r>
            <a:endParaRPr lang="en-US" dirty="0">
              <a:latin typeface="Times New Roman" panose="02020603050405020304" pitchFamily="18" charset="0"/>
              <a:cs typeface="Times New Roman" panose="02020603050405020304" pitchFamily="18" charset="0"/>
            </a:endParaRPr>
          </a:p>
        </p:txBody>
      </p:sp>
      <p:pic>
        <p:nvPicPr>
          <p:cNvPr id="2050" name="Picture 2" descr="https://fasproc.com/blog/wp-content/uploads/2020/04/Types-of-Business-proces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108" y="2862262"/>
            <a:ext cx="4530508" cy="283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0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processes</a:t>
            </a:r>
          </a:p>
        </p:txBody>
      </p:sp>
      <p:sp>
        <p:nvSpPr>
          <p:cNvPr id="3" name="Content Placeholder 2"/>
          <p:cNvSpPr>
            <a:spLocks noGrp="1"/>
          </p:cNvSpPr>
          <p:nvPr>
            <p:ph idx="1"/>
          </p:nvPr>
        </p:nvSpPr>
        <p:spPr>
          <a:xfrm>
            <a:off x="2275945" y="1583267"/>
            <a:ext cx="8915400" cy="3777622"/>
          </a:xfrm>
        </p:spPr>
        <p:txBody>
          <a:bodyPr/>
          <a:lstStyle/>
          <a:p>
            <a:r>
              <a:rPr lang="en-US" dirty="0"/>
              <a:t>The processes that plan, organize, coordinate and control all the functions of the business fall under managing processes. </a:t>
            </a:r>
            <a:endParaRPr lang="en-US" dirty="0" smtClean="0"/>
          </a:p>
          <a:p>
            <a:r>
              <a:rPr lang="en-US" dirty="0" smtClean="0"/>
              <a:t>These </a:t>
            </a:r>
            <a:r>
              <a:rPr lang="en-US" dirty="0"/>
              <a:t>processes are goal-oriented. It includes helping and motivating your team to achieve their targets. </a:t>
            </a:r>
            <a:endParaRPr lang="en-US" dirty="0" smtClean="0"/>
          </a:p>
          <a:p>
            <a:r>
              <a:rPr lang="en-US" dirty="0" smtClean="0"/>
              <a:t>These </a:t>
            </a:r>
            <a:r>
              <a:rPr lang="en-US" dirty="0"/>
              <a:t>processes also help in forming a direction for the further growth of your business. Regulating day to day tasks, teaching employees how to complete a task effectively, launching a new product, etc. </a:t>
            </a:r>
            <a:endParaRPr lang="en-US" dirty="0" smtClean="0"/>
          </a:p>
          <a:p>
            <a:r>
              <a:rPr lang="en-US" dirty="0"/>
              <a:t>E.g., CEOs, managers, and top-level management are generally involved in management processes.</a:t>
            </a:r>
            <a:endParaRPr lang="en-US" dirty="0" smtClean="0"/>
          </a:p>
          <a:p>
            <a:r>
              <a:rPr lang="en-US" dirty="0" smtClean="0"/>
              <a:t>The </a:t>
            </a:r>
            <a:r>
              <a:rPr lang="en-US" dirty="0"/>
              <a:t>processes that govern the operation of a system. Typical management processes include "</a:t>
            </a:r>
            <a:r>
              <a:rPr lang="en-US" u="sng" dirty="0"/>
              <a:t>corporate governance</a:t>
            </a:r>
            <a:r>
              <a:rPr lang="en-US" dirty="0"/>
              <a:t>" and "</a:t>
            </a:r>
            <a:r>
              <a:rPr lang="en-US" u="sng" dirty="0"/>
              <a:t>strategic management</a:t>
            </a:r>
            <a:r>
              <a:rPr lang="en-US" dirty="0"/>
              <a:t>".</a:t>
            </a:r>
          </a:p>
          <a:p>
            <a:endParaRPr lang="en-US" dirty="0"/>
          </a:p>
        </p:txBody>
      </p:sp>
      <p:sp>
        <p:nvSpPr>
          <p:cNvPr id="4" name="Rounded Rectangle 3"/>
          <p:cNvSpPr/>
          <p:nvPr/>
        </p:nvSpPr>
        <p:spPr>
          <a:xfrm>
            <a:off x="1541877" y="5358714"/>
            <a:ext cx="5708822" cy="1499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 framework of rules and practices by which a board of directors ensures accountability, fairness, and transparency in a company's relationship with all its stakeholders (financiers, customers, management, employees, government, and the community).</a:t>
            </a:r>
          </a:p>
        </p:txBody>
      </p:sp>
      <p:sp>
        <p:nvSpPr>
          <p:cNvPr id="5" name="Rounded Rectangle 4"/>
          <p:cNvSpPr/>
          <p:nvPr/>
        </p:nvSpPr>
        <p:spPr>
          <a:xfrm>
            <a:off x="7699137" y="5358714"/>
            <a:ext cx="4411363" cy="1499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a:t>
            </a:r>
            <a:r>
              <a:rPr lang="en-US" b="1" dirty="0"/>
              <a:t>business strategy</a:t>
            </a:r>
            <a:r>
              <a:rPr lang="en-US" dirty="0"/>
              <a:t> is the means by which an organization sets out to achieve its desired objectives. It can simply be described as long-term business planning. </a:t>
            </a:r>
          </a:p>
        </p:txBody>
      </p:sp>
    </p:spTree>
    <p:extLst>
      <p:ext uri="{BB962C8B-B14F-4D97-AF65-F5344CB8AC3E}">
        <p14:creationId xmlns:p14="http://schemas.microsoft.com/office/powerpoint/2010/main" val="213753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192" y="674910"/>
            <a:ext cx="8911687" cy="1280890"/>
          </a:xfrm>
        </p:spPr>
        <p:txBody>
          <a:bodyPr>
            <a:normAutofit/>
          </a:bodyPr>
          <a:lstStyle/>
          <a:p>
            <a:r>
              <a:rPr lang="en-US" dirty="0"/>
              <a:t>Operational Processes</a:t>
            </a:r>
            <a:br>
              <a:rPr lang="en-US" dirty="0"/>
            </a:br>
            <a:endParaRPr lang="en-US" dirty="0"/>
          </a:p>
        </p:txBody>
      </p:sp>
      <p:sp>
        <p:nvSpPr>
          <p:cNvPr id="3" name="Content Placeholder 2"/>
          <p:cNvSpPr>
            <a:spLocks noGrp="1"/>
          </p:cNvSpPr>
          <p:nvPr>
            <p:ph idx="1"/>
          </p:nvPr>
        </p:nvSpPr>
        <p:spPr>
          <a:xfrm>
            <a:off x="2589212" y="1522399"/>
            <a:ext cx="8915400" cy="3777622"/>
          </a:xfrm>
        </p:spPr>
        <p:txBody>
          <a:bodyPr/>
          <a:lstStyle/>
          <a:p>
            <a:pPr fontAlgn="base"/>
            <a:r>
              <a:rPr lang="en-US" dirty="0"/>
              <a:t>T</a:t>
            </a:r>
            <a:r>
              <a:rPr lang="en-US" dirty="0" smtClean="0"/>
              <a:t>hese </a:t>
            </a:r>
            <a:r>
              <a:rPr lang="en-US" dirty="0"/>
              <a:t>processes are directly related to the fundamental values, vision, and mission of the business. They are also known as primary processes. You need to give extra attention to these processes as they are the primary revenue streams of the company. Filling the gaps and adding necessary improvements in these processes is essential. Once you complete the evaluation of these processes, it will have a direct impact on the growth of your business.</a:t>
            </a:r>
          </a:p>
          <a:p>
            <a:pPr fontAlgn="base"/>
            <a:r>
              <a:rPr lang="en-US" dirty="0"/>
              <a:t>E.g., McDonald’s restaurant’s operating process would be taking orders, making food, and serving it to the customers.</a:t>
            </a:r>
          </a:p>
        </p:txBody>
      </p:sp>
    </p:spTree>
    <p:extLst>
      <p:ext uri="{BB962C8B-B14F-4D97-AF65-F5344CB8AC3E}">
        <p14:creationId xmlns:p14="http://schemas.microsoft.com/office/powerpoint/2010/main" val="298806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Supporting Process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These are the processes that are not directly related to the delivery of the service or product to the customer. But they help the business create an environment where the primary processes can work better. That is where the name “supporting process” comes from. These are the processes under the accounting department, human resource management department, and any other department that supports the main functions of the business.</a:t>
            </a:r>
          </a:p>
          <a:p>
            <a:pPr fontAlgn="base"/>
            <a:r>
              <a:rPr lang="en-US" dirty="0"/>
              <a:t>E.g., Hiring a new employee is a supporting function that helps the business expand.</a:t>
            </a:r>
          </a:p>
          <a:p>
            <a:pPr fontAlgn="base"/>
            <a:r>
              <a:rPr lang="en-US" dirty="0"/>
              <a:t>Let’s take a look at this example of a call center to understand all the types of these processes.</a:t>
            </a:r>
          </a:p>
          <a:p>
            <a:pPr fontAlgn="base"/>
            <a:r>
              <a:rPr lang="en-US" dirty="0"/>
              <a:t>Solving queries of clients on the call is the operating function. Managing the whole staff falls under managing processes. While the IT department assisting the employees at the time of any technical or hardware problems will be a supporting process.</a:t>
            </a:r>
          </a:p>
          <a:p>
            <a:endParaRPr lang="en-US" dirty="0"/>
          </a:p>
        </p:txBody>
      </p:sp>
    </p:spTree>
    <p:extLst>
      <p:ext uri="{BB962C8B-B14F-4D97-AF65-F5344CB8AC3E}">
        <p14:creationId xmlns:p14="http://schemas.microsoft.com/office/powerpoint/2010/main" val="2884751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Engineering</a:t>
            </a:r>
          </a:p>
        </p:txBody>
      </p:sp>
      <p:sp>
        <p:nvSpPr>
          <p:cNvPr id="3" name="Content Placeholder 2"/>
          <p:cNvSpPr>
            <a:spLocks noGrp="1"/>
          </p:cNvSpPr>
          <p:nvPr>
            <p:ph idx="1"/>
          </p:nvPr>
        </p:nvSpPr>
        <p:spPr>
          <a:xfrm>
            <a:off x="2428345" y="1701800"/>
            <a:ext cx="8915400" cy="3777622"/>
          </a:xfrm>
        </p:spPr>
        <p:txBody>
          <a:bodyPr/>
          <a:lstStyle/>
          <a:p>
            <a:r>
              <a:rPr lang="en-US" u="sng" dirty="0"/>
              <a:t>Business</a:t>
            </a:r>
            <a:r>
              <a:rPr lang="en-US" dirty="0"/>
              <a:t> process engineering is a way in which organizations study their current business processes and develop new methods to improve productivity, efficiency, and operational costs. </a:t>
            </a:r>
            <a:endParaRPr lang="en-US" dirty="0" smtClean="0"/>
          </a:p>
          <a:p>
            <a:r>
              <a:rPr lang="en-US" dirty="0"/>
              <a:t>Business process engineering refers to the study of business processes so that they can be improved and streamlined for optimum efficiency in terms of both performance and cost.</a:t>
            </a:r>
          </a:p>
          <a:p>
            <a:endParaRPr lang="en-US" dirty="0"/>
          </a:p>
        </p:txBody>
      </p:sp>
    </p:spTree>
    <p:extLst>
      <p:ext uri="{BB962C8B-B14F-4D97-AF65-F5344CB8AC3E}">
        <p14:creationId xmlns:p14="http://schemas.microsoft.com/office/powerpoint/2010/main" val="172124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Engineering</a:t>
            </a:r>
          </a:p>
        </p:txBody>
      </p:sp>
      <p:sp>
        <p:nvSpPr>
          <p:cNvPr id="3" name="Content Placeholder 2"/>
          <p:cNvSpPr>
            <a:spLocks noGrp="1"/>
          </p:cNvSpPr>
          <p:nvPr>
            <p:ph idx="1"/>
          </p:nvPr>
        </p:nvSpPr>
        <p:spPr/>
        <p:txBody>
          <a:bodyPr/>
          <a:lstStyle/>
          <a:p>
            <a:r>
              <a:rPr lang="en-US" dirty="0" smtClean="0"/>
              <a:t>The </a:t>
            </a:r>
            <a:r>
              <a:rPr lang="en-US" dirty="0"/>
              <a:t>goal of business process engineering (BPE) is to define architectures that will enable a business to use information effectively</a:t>
            </a:r>
            <a:r>
              <a:rPr lang="en-US" dirty="0" smtClean="0"/>
              <a:t>.</a:t>
            </a:r>
          </a:p>
          <a:p>
            <a:r>
              <a:rPr lang="en-US" dirty="0"/>
              <a:t>Three different architectures must be analyzed and designed within the context of Business objective and goals. </a:t>
            </a:r>
            <a:endParaRPr lang="en-US" dirty="0" smtClean="0"/>
          </a:p>
          <a:p>
            <a:pPr lvl="1"/>
            <a:r>
              <a:rPr lang="en-US" dirty="0" smtClean="0"/>
              <a:t>Data </a:t>
            </a:r>
            <a:r>
              <a:rPr lang="en-US" dirty="0"/>
              <a:t>architecture </a:t>
            </a:r>
          </a:p>
          <a:p>
            <a:pPr lvl="1"/>
            <a:r>
              <a:rPr lang="en-US" dirty="0" smtClean="0"/>
              <a:t>Application </a:t>
            </a:r>
            <a:r>
              <a:rPr lang="en-US" dirty="0"/>
              <a:t>architecture </a:t>
            </a:r>
            <a:endParaRPr lang="en-US" dirty="0" smtClean="0"/>
          </a:p>
          <a:p>
            <a:pPr lvl="1"/>
            <a:r>
              <a:rPr lang="en-US" dirty="0" smtClean="0"/>
              <a:t>Technology </a:t>
            </a:r>
            <a:r>
              <a:rPr lang="en-US" dirty="0"/>
              <a:t>infrastructure</a:t>
            </a:r>
          </a:p>
        </p:txBody>
      </p:sp>
    </p:spTree>
    <p:extLst>
      <p:ext uri="{BB962C8B-B14F-4D97-AF65-F5344CB8AC3E}">
        <p14:creationId xmlns:p14="http://schemas.microsoft.com/office/powerpoint/2010/main" val="4129491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Process Engineering </a:t>
            </a:r>
            <a:r>
              <a:rPr lang="en-US" b="1" dirty="0" smtClean="0"/>
              <a:t>Approaches</a:t>
            </a:r>
            <a:endParaRPr lang="en-US" dirty="0"/>
          </a:p>
        </p:txBody>
      </p:sp>
      <p:sp>
        <p:nvSpPr>
          <p:cNvPr id="3" name="Content Placeholder 2"/>
          <p:cNvSpPr>
            <a:spLocks noGrp="1"/>
          </p:cNvSpPr>
          <p:nvPr>
            <p:ph idx="1"/>
          </p:nvPr>
        </p:nvSpPr>
        <p:spPr/>
        <p:txBody>
          <a:bodyPr/>
          <a:lstStyle/>
          <a:p>
            <a:r>
              <a:rPr lang="en-US" dirty="0"/>
              <a:t>Understanding the Present Mode of Operation (PMO</a:t>
            </a:r>
            <a:r>
              <a:rPr lang="en-US" dirty="0" smtClean="0"/>
              <a:t>).</a:t>
            </a:r>
          </a:p>
          <a:p>
            <a:r>
              <a:rPr lang="en-US" dirty="0"/>
              <a:t>Determining the Future Mode of Operation (FMO</a:t>
            </a:r>
            <a:r>
              <a:rPr lang="en-US" dirty="0" smtClean="0"/>
              <a:t>)</a:t>
            </a:r>
          </a:p>
          <a:p>
            <a:r>
              <a:rPr lang="en-US" dirty="0"/>
              <a:t>Gap Analysis and Transition </a:t>
            </a:r>
            <a:r>
              <a:rPr lang="en-US" dirty="0" smtClean="0"/>
              <a:t>Plan</a:t>
            </a:r>
          </a:p>
          <a:p>
            <a:r>
              <a:rPr lang="en-US" dirty="0"/>
              <a:t>Implementation.</a:t>
            </a:r>
          </a:p>
        </p:txBody>
      </p:sp>
    </p:spTree>
    <p:extLst>
      <p:ext uri="{BB962C8B-B14F-4D97-AF65-F5344CB8AC3E}">
        <p14:creationId xmlns:p14="http://schemas.microsoft.com/office/powerpoint/2010/main" val="216039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A2219A53-983C-4CAC-81BB-5FADEB962F35}"/>
              </a:ext>
            </a:extLst>
          </p:cNvPr>
          <p:cNvSpPr txBox="1">
            <a:spLocks/>
          </p:cNvSpPr>
          <p:nvPr/>
        </p:nvSpPr>
        <p:spPr>
          <a:xfrm>
            <a:off x="2504112" y="1065401"/>
            <a:ext cx="6371439" cy="603170"/>
          </a:xfrm>
          <a:prstGeom prst="rect">
            <a:avLst/>
          </a:prstGeom>
        </p:spPr>
        <p:txBody>
          <a:bodyPr>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Marks Distribution </a:t>
            </a:r>
            <a:endParaRPr lang="en-US" dirty="0"/>
          </a:p>
        </p:txBody>
      </p:sp>
      <p:pic>
        <p:nvPicPr>
          <p:cNvPr id="3" name="Picture 2"/>
          <p:cNvPicPr>
            <a:picLocks noChangeAspect="1"/>
          </p:cNvPicPr>
          <p:nvPr/>
        </p:nvPicPr>
        <p:blipFill>
          <a:blip r:embed="rId2"/>
          <a:stretch>
            <a:fillRect/>
          </a:stretch>
        </p:blipFill>
        <p:spPr>
          <a:xfrm>
            <a:off x="4495800" y="2457449"/>
            <a:ext cx="4648200" cy="2822121"/>
          </a:xfrm>
          <a:prstGeom prst="rect">
            <a:avLst/>
          </a:prstGeom>
        </p:spPr>
      </p:pic>
    </p:spTree>
    <p:extLst>
      <p:ext uri="{BB962C8B-B14F-4D97-AF65-F5344CB8AC3E}">
        <p14:creationId xmlns:p14="http://schemas.microsoft.com/office/powerpoint/2010/main" val="1474008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Makes Business Process Engineering a Success?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38876460"/>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6077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Engineering includes: </a:t>
            </a:r>
            <a:endParaRPr lang="en-US" dirty="0"/>
          </a:p>
        </p:txBody>
      </p:sp>
      <p:sp>
        <p:nvSpPr>
          <p:cNvPr id="3" name="Content Placeholder 2"/>
          <p:cNvSpPr>
            <a:spLocks noGrp="1"/>
          </p:cNvSpPr>
          <p:nvPr>
            <p:ph idx="1"/>
          </p:nvPr>
        </p:nvSpPr>
        <p:spPr/>
        <p:txBody>
          <a:bodyPr/>
          <a:lstStyle/>
          <a:p>
            <a:r>
              <a:rPr lang="en-US" dirty="0" smtClean="0"/>
              <a:t>Business Process Management</a:t>
            </a:r>
          </a:p>
          <a:p>
            <a:r>
              <a:rPr lang="en-US" dirty="0" smtClean="0"/>
              <a:t>Business Process Modeling</a:t>
            </a:r>
          </a:p>
          <a:p>
            <a:r>
              <a:rPr lang="en-US" dirty="0" smtClean="0"/>
              <a:t>Business Process Architecture</a:t>
            </a:r>
          </a:p>
          <a:p>
            <a:r>
              <a:rPr lang="en-US" dirty="0" smtClean="0"/>
              <a:t>Business Process Improvement</a:t>
            </a:r>
          </a:p>
          <a:p>
            <a:endParaRPr lang="en-US" dirty="0"/>
          </a:p>
        </p:txBody>
      </p:sp>
    </p:spTree>
    <p:extLst>
      <p:ext uri="{BB962C8B-B14F-4D97-AF65-F5344CB8AC3E}">
        <p14:creationId xmlns:p14="http://schemas.microsoft.com/office/powerpoint/2010/main" val="323869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process Management</a:t>
            </a:r>
            <a:br>
              <a:rPr lang="en-US" dirty="0"/>
            </a:br>
            <a:endParaRPr lang="en-US" dirty="0"/>
          </a:p>
        </p:txBody>
      </p:sp>
      <p:sp>
        <p:nvSpPr>
          <p:cNvPr id="3" name="Content Placeholder 2"/>
          <p:cNvSpPr>
            <a:spLocks noGrp="1"/>
          </p:cNvSpPr>
          <p:nvPr>
            <p:ph idx="1"/>
          </p:nvPr>
        </p:nvSpPr>
        <p:spPr/>
        <p:txBody>
          <a:bodyPr/>
          <a:lstStyle/>
          <a:p>
            <a:r>
              <a:rPr lang="en-US" dirty="0"/>
              <a:t>The achievement of an organization’s objectives through the improvement, management and control of essential business processes.</a:t>
            </a:r>
          </a:p>
          <a:p>
            <a:r>
              <a:rPr lang="en-US" dirty="0"/>
              <a:t>Managing business processes is a huge challenge in most organizations. Many business owners assume that it is a huge expense or that it is only worth it for massive </a:t>
            </a:r>
            <a:r>
              <a:rPr lang="en-US" dirty="0" smtClean="0"/>
              <a:t>processes</a:t>
            </a:r>
          </a:p>
          <a:p>
            <a:r>
              <a:rPr lang="en-US" dirty="0"/>
              <a:t>Business process management (BPM) is also defined as an organizational discipline where a company takes a step back and looks at all of these processes in total and individually. It analyzes the current state and identifies areas of improvement to create a more efficient and effective organization.</a:t>
            </a:r>
            <a:endParaRPr lang="en-US" dirty="0"/>
          </a:p>
        </p:txBody>
      </p:sp>
    </p:spTree>
    <p:extLst>
      <p:ext uri="{BB962C8B-B14F-4D97-AF65-F5344CB8AC3E}">
        <p14:creationId xmlns:p14="http://schemas.microsoft.com/office/powerpoint/2010/main" val="282388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process Management</a:t>
            </a:r>
            <a:br>
              <a:rPr lang="en-US" dirty="0"/>
            </a:br>
            <a:endParaRPr lang="en-US" dirty="0"/>
          </a:p>
        </p:txBody>
      </p:sp>
      <p:sp>
        <p:nvSpPr>
          <p:cNvPr id="3" name="Content Placeholder 2"/>
          <p:cNvSpPr>
            <a:spLocks noGrp="1"/>
          </p:cNvSpPr>
          <p:nvPr>
            <p:ph idx="1"/>
          </p:nvPr>
        </p:nvSpPr>
        <p:spPr>
          <a:xfrm>
            <a:off x="2375028" y="1664043"/>
            <a:ext cx="8915400" cy="3777622"/>
          </a:xfrm>
        </p:spPr>
        <p:txBody>
          <a:bodyPr/>
          <a:lstStyle/>
          <a:p>
            <a:r>
              <a:rPr lang="en-US" dirty="0"/>
              <a:t>Business process management (BPM) is an organizational discipline where a company takes a step back and looks at all of these processes in total and individually. It analyzes the current state and identifies areas of improvement to create a more efficient and effective organization</a:t>
            </a:r>
          </a:p>
        </p:txBody>
      </p:sp>
      <p:pic>
        <p:nvPicPr>
          <p:cNvPr id="1026" name="Picture 2" descr="https://kissflow.com/wp-content/uploads/2021/06/3cs-co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244" y="2944933"/>
            <a:ext cx="7339850" cy="389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727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Purpose of Business Process Management?</a:t>
            </a:r>
          </a:p>
        </p:txBody>
      </p:sp>
      <p:pic>
        <p:nvPicPr>
          <p:cNvPr id="4" name="Picture 2" descr="https://kissflow.com/wp-content/uploads/2021/04/Chaotic-100.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78566" y="2133600"/>
            <a:ext cx="7136694"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113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lifecycle </a:t>
            </a:r>
          </a:p>
        </p:txBody>
      </p:sp>
      <p:pic>
        <p:nvPicPr>
          <p:cNvPr id="4" name="Content Placeholder 3"/>
          <p:cNvPicPr>
            <a:picLocks noGrp="1" noChangeAspect="1"/>
          </p:cNvPicPr>
          <p:nvPr>
            <p:ph idx="1"/>
          </p:nvPr>
        </p:nvPicPr>
        <p:blipFill>
          <a:blip r:embed="rId2"/>
          <a:stretch>
            <a:fillRect/>
          </a:stretch>
        </p:blipFill>
        <p:spPr>
          <a:xfrm>
            <a:off x="3437466" y="2091267"/>
            <a:ext cx="6250175" cy="4619356"/>
          </a:xfrm>
          <a:prstGeom prst="rect">
            <a:avLst/>
          </a:prstGeom>
        </p:spPr>
      </p:pic>
    </p:spTree>
    <p:extLst>
      <p:ext uri="{BB962C8B-B14F-4D97-AF65-F5344CB8AC3E}">
        <p14:creationId xmlns:p14="http://schemas.microsoft.com/office/powerpoint/2010/main" val="3669691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Analysis</a:t>
            </a:r>
          </a:p>
        </p:txBody>
      </p:sp>
      <p:sp>
        <p:nvSpPr>
          <p:cNvPr id="3" name="Content Placeholder 2"/>
          <p:cNvSpPr>
            <a:spLocks noGrp="1"/>
          </p:cNvSpPr>
          <p:nvPr>
            <p:ph idx="1"/>
          </p:nvPr>
        </p:nvSpPr>
        <p:spPr/>
        <p:txBody>
          <a:bodyPr/>
          <a:lstStyle/>
          <a:p>
            <a:r>
              <a:rPr lang="en-US" dirty="0"/>
              <a:t>The business process lifecycle is entered in the Design and Analysis phase, in which surveys on the business processes and their organizational and technical environment are conducted. </a:t>
            </a:r>
            <a:endParaRPr lang="en-US" dirty="0" smtClean="0"/>
          </a:p>
          <a:p>
            <a:r>
              <a:rPr lang="en-US" dirty="0" smtClean="0"/>
              <a:t>Based </a:t>
            </a:r>
            <a:r>
              <a:rPr lang="en-US" dirty="0"/>
              <a:t>on these surveys, business processes are identified, reviewed, validated, and represented by business process models.</a:t>
            </a:r>
          </a:p>
        </p:txBody>
      </p:sp>
    </p:spTree>
    <p:extLst>
      <p:ext uri="{BB962C8B-B14F-4D97-AF65-F5344CB8AC3E}">
        <p14:creationId xmlns:p14="http://schemas.microsoft.com/office/powerpoint/2010/main" val="966460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a:t>
            </a:r>
          </a:p>
        </p:txBody>
      </p:sp>
      <p:sp>
        <p:nvSpPr>
          <p:cNvPr id="3" name="Content Placeholder 2"/>
          <p:cNvSpPr>
            <a:spLocks noGrp="1"/>
          </p:cNvSpPr>
          <p:nvPr>
            <p:ph idx="1"/>
          </p:nvPr>
        </p:nvSpPr>
        <p:spPr/>
        <p:txBody>
          <a:bodyPr/>
          <a:lstStyle/>
          <a:p>
            <a:r>
              <a:rPr lang="en-US" dirty="0"/>
              <a:t>Once the business process model is designed and verified, the business process needs to be implemented. There are different ways to do so. It can be implemented by a set of policies and procedures that the employees of the enterprise need to comply with</a:t>
            </a:r>
            <a:r>
              <a:rPr lang="en-US" dirty="0" smtClean="0"/>
              <a:t>.</a:t>
            </a:r>
          </a:p>
          <a:p>
            <a:endParaRPr lang="en-US" dirty="0"/>
          </a:p>
          <a:p>
            <a:r>
              <a:rPr lang="en-US" dirty="0"/>
              <a:t>The configuration of a business process management system might also involve transactional aspects. Transactions are a well-known concept from database technology, where a transaction manager guarantees that application programs run as transactions and obey the ACID principle: </a:t>
            </a:r>
            <a:r>
              <a:rPr lang="en-US" dirty="0" err="1"/>
              <a:t>atomicitiy</a:t>
            </a:r>
            <a:r>
              <a:rPr lang="en-US" dirty="0"/>
              <a:t>, consistency, isolation, and durability</a:t>
            </a:r>
          </a:p>
        </p:txBody>
      </p:sp>
    </p:spTree>
    <p:extLst>
      <p:ext uri="{BB962C8B-B14F-4D97-AF65-F5344CB8AC3E}">
        <p14:creationId xmlns:p14="http://schemas.microsoft.com/office/powerpoint/2010/main" val="3685288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a:t>
            </a:r>
            <a:br>
              <a:rPr lang="en-US" dirty="0"/>
            </a:br>
            <a:endParaRPr lang="en-US" dirty="0"/>
          </a:p>
        </p:txBody>
      </p:sp>
      <p:sp>
        <p:nvSpPr>
          <p:cNvPr id="3" name="Content Placeholder 2"/>
          <p:cNvSpPr>
            <a:spLocks noGrp="1"/>
          </p:cNvSpPr>
          <p:nvPr>
            <p:ph idx="1"/>
          </p:nvPr>
        </p:nvSpPr>
        <p:spPr/>
        <p:txBody>
          <a:bodyPr/>
          <a:lstStyle/>
          <a:p>
            <a:r>
              <a:rPr lang="en-US" dirty="0"/>
              <a:t>Atomicity is a property that ensures that a database follows the all or nothing rule. In other words, the database considers all transaction operations as one whole unit or atom.</a:t>
            </a:r>
            <a:endParaRPr lang="en-US" dirty="0" smtClean="0"/>
          </a:p>
          <a:p>
            <a:r>
              <a:rPr lang="en-US" dirty="0" smtClean="0"/>
              <a:t>For </a:t>
            </a:r>
            <a:r>
              <a:rPr lang="en-US" dirty="0"/>
              <a:t>example, user A wants to withdraw $50 from his account and then transfer it to the account of user B. Each transaction (withdrawing $50 from account A and transferring $50 to account B) is counted as separate. If the first transaction (withdrawing $50) fails because (say) the server crashes during the transaction, user A cannot transfer the money to user B.</a:t>
            </a:r>
          </a:p>
        </p:txBody>
      </p:sp>
    </p:spTree>
    <p:extLst>
      <p:ext uri="{BB962C8B-B14F-4D97-AF65-F5344CB8AC3E}">
        <p14:creationId xmlns:p14="http://schemas.microsoft.com/office/powerpoint/2010/main" val="2060435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a:t>
            </a:r>
          </a:p>
        </p:txBody>
      </p:sp>
      <p:sp>
        <p:nvSpPr>
          <p:cNvPr id="3" name="Content Placeholder 2"/>
          <p:cNvSpPr>
            <a:spLocks noGrp="1"/>
          </p:cNvSpPr>
          <p:nvPr>
            <p:ph idx="1"/>
          </p:nvPr>
        </p:nvSpPr>
        <p:spPr/>
        <p:txBody>
          <a:bodyPr/>
          <a:lstStyle/>
          <a:p>
            <a:r>
              <a:rPr lang="en-US" dirty="0"/>
              <a:t>Consistency is a property ensuring that only valid data following all rules and </a:t>
            </a:r>
            <a:r>
              <a:rPr lang="en-US" dirty="0" smtClean="0"/>
              <a:t>constraints </a:t>
            </a:r>
            <a:r>
              <a:rPr lang="en-US" dirty="0"/>
              <a:t>is written in the </a:t>
            </a:r>
            <a:r>
              <a:rPr lang="en-US" dirty="0" smtClean="0"/>
              <a:t>database.</a:t>
            </a:r>
          </a:p>
          <a:p>
            <a:r>
              <a:rPr lang="en-US" dirty="0"/>
              <a:t>For example, if user A wants to withdraw $1,000 from his account, but only has a balance of $500, consistency will prevent him from withdrawing money and the transaction will be aborted</a:t>
            </a:r>
          </a:p>
        </p:txBody>
      </p:sp>
    </p:spTree>
    <p:extLst>
      <p:ext uri="{BB962C8B-B14F-4D97-AF65-F5344CB8AC3E}">
        <p14:creationId xmlns:p14="http://schemas.microsoft.com/office/powerpoint/2010/main" val="252853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 </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Business process management</a:t>
            </a:r>
          </a:p>
          <a:p>
            <a:r>
              <a:rPr lang="en-US" sz="2400" dirty="0" smtClean="0">
                <a:latin typeface="Times New Roman" panose="02020603050405020304" pitchFamily="18" charset="0"/>
                <a:cs typeface="Times New Roman" panose="02020603050405020304" pitchFamily="18" charset="0"/>
              </a:rPr>
              <a:t>Manufacturing and services processes</a:t>
            </a:r>
          </a:p>
          <a:p>
            <a:r>
              <a:rPr lang="en-US" sz="2400" dirty="0">
                <a:latin typeface="Times New Roman" panose="02020603050405020304" pitchFamily="18" charset="0"/>
                <a:cs typeface="Times New Roman" panose="02020603050405020304" pitchFamily="18" charset="0"/>
              </a:rPr>
              <a:t>Lean processes Improvement workshop </a:t>
            </a:r>
            <a:r>
              <a:rPr lang="en-US" sz="2400" dirty="0" smtClean="0">
                <a:latin typeface="Times New Roman" panose="02020603050405020304" pitchFamily="18" charset="0"/>
                <a:cs typeface="Times New Roman" panose="02020603050405020304" pitchFamily="18" charset="0"/>
              </a:rPr>
              <a:t>techniques</a:t>
            </a:r>
          </a:p>
          <a:p>
            <a:r>
              <a:rPr lang="en-US" sz="2400" dirty="0" smtClean="0">
                <a:latin typeface="Times New Roman" panose="02020603050405020304" pitchFamily="18" charset="0"/>
                <a:cs typeface="Times New Roman" panose="02020603050405020304" pitchFamily="18" charset="0"/>
              </a:rPr>
              <a:t>Modelling and charting tools</a:t>
            </a:r>
          </a:p>
          <a:p>
            <a:r>
              <a:rPr lang="en-US" sz="2400" dirty="0" smtClean="0">
                <a:latin typeface="Times New Roman" panose="02020603050405020304" pitchFamily="18" charset="0"/>
                <a:cs typeface="Times New Roman" panose="02020603050405020304" pitchFamily="18" charset="0"/>
              </a:rPr>
              <a:t>Business process outsourcing</a:t>
            </a:r>
          </a:p>
          <a:p>
            <a:r>
              <a:rPr lang="en-US" sz="2400" dirty="0" smtClean="0">
                <a:latin typeface="Times New Roman" panose="02020603050405020304" pitchFamily="18" charset="0"/>
                <a:cs typeface="Times New Roman" panose="02020603050405020304" pitchFamily="18" charset="0"/>
              </a:rPr>
              <a:t>Re-engineering and improvement cases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178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a:t>
            </a:r>
            <a:br>
              <a:rPr lang="en-US" dirty="0"/>
            </a:br>
            <a:endParaRPr lang="en-US" dirty="0"/>
          </a:p>
        </p:txBody>
      </p:sp>
      <p:sp>
        <p:nvSpPr>
          <p:cNvPr id="3" name="Content Placeholder 2"/>
          <p:cNvSpPr>
            <a:spLocks noGrp="1"/>
          </p:cNvSpPr>
          <p:nvPr>
            <p:ph idx="1"/>
          </p:nvPr>
        </p:nvSpPr>
        <p:spPr/>
        <p:txBody>
          <a:bodyPr/>
          <a:lstStyle/>
          <a:p>
            <a:r>
              <a:rPr lang="en-US" dirty="0"/>
              <a:t>Isolation is a property that guarantees the individuality of each transaction, and prevents them from being affected from other transactions. It ensures that transactions are securely and independently processed at the same time without </a:t>
            </a:r>
            <a:r>
              <a:rPr lang="en-US" dirty="0" smtClean="0"/>
              <a:t>interference, but it does not ensure the order of transactions.</a:t>
            </a:r>
          </a:p>
          <a:p>
            <a:r>
              <a:rPr lang="en-US" dirty="0"/>
              <a:t>For example, user A withdraws $100 and user B withdraws $250 from user Z’s account, which has a balance of $1,000. Since both A and B draw from Z’s account, one of the users is required to wait until the other user transaction is completed, avoiding inconsistent data.</a:t>
            </a:r>
          </a:p>
          <a:p>
            <a:r>
              <a:rPr lang="en-US" dirty="0"/>
              <a:t>If B is required to wait, then B must wait until A’s transaction is completed, and Z’s account balance changes to $900. Now, B can withdraw $250 from this $900 balance</a:t>
            </a:r>
          </a:p>
          <a:p>
            <a:endParaRPr lang="en-US" dirty="0"/>
          </a:p>
        </p:txBody>
      </p:sp>
    </p:spTree>
    <p:extLst>
      <p:ext uri="{BB962C8B-B14F-4D97-AF65-F5344CB8AC3E}">
        <p14:creationId xmlns:p14="http://schemas.microsoft.com/office/powerpoint/2010/main" val="283469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Durability</a:t>
            </a:r>
            <a:br>
              <a:rPr lang="en-US" dirty="0"/>
            </a:br>
            <a:endParaRPr lang="en-US" dirty="0"/>
          </a:p>
        </p:txBody>
      </p:sp>
      <p:sp>
        <p:nvSpPr>
          <p:cNvPr id="3" name="Content Placeholder 2"/>
          <p:cNvSpPr>
            <a:spLocks noGrp="1"/>
          </p:cNvSpPr>
          <p:nvPr>
            <p:ph idx="1"/>
          </p:nvPr>
        </p:nvSpPr>
        <p:spPr/>
        <p:txBody>
          <a:bodyPr/>
          <a:lstStyle/>
          <a:p>
            <a:r>
              <a:rPr lang="en-US" dirty="0"/>
              <a:t>Durability is a property that enforces completed transactions, guaranteeing that once each one of them has been committed, it will remain in the system even in case of subsequent failures.</a:t>
            </a:r>
          </a:p>
          <a:p>
            <a:r>
              <a:rPr lang="en-US" dirty="0"/>
              <a:t>If a transaction is successful, all changes generated by it are stored permanently.</a:t>
            </a:r>
          </a:p>
          <a:p>
            <a:r>
              <a:rPr lang="en-US" dirty="0"/>
              <a:t>In the above example, user B may withdraw $100 only after user A’s transaction is </a:t>
            </a:r>
          </a:p>
          <a:p>
            <a:endParaRPr lang="en-US" dirty="0"/>
          </a:p>
        </p:txBody>
      </p:sp>
    </p:spTree>
    <p:extLst>
      <p:ext uri="{BB962C8B-B14F-4D97-AF65-F5344CB8AC3E}">
        <p14:creationId xmlns:p14="http://schemas.microsoft.com/office/powerpoint/2010/main" val="1421653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Enactment </a:t>
            </a:r>
          </a:p>
        </p:txBody>
      </p:sp>
      <p:sp>
        <p:nvSpPr>
          <p:cNvPr id="3" name="Content Placeholder 2"/>
          <p:cNvSpPr>
            <a:spLocks noGrp="1"/>
          </p:cNvSpPr>
          <p:nvPr>
            <p:ph idx="1"/>
          </p:nvPr>
        </p:nvSpPr>
        <p:spPr/>
        <p:txBody>
          <a:bodyPr/>
          <a:lstStyle/>
          <a:p>
            <a:r>
              <a:rPr lang="en-US" dirty="0"/>
              <a:t>During business process enactment, valuable execution data is gathered, typically in some form of log file. These log files consist of ordered sets of log entries, indicating events that have occurred during business processes. Start of activity and end of activity is typical information stored in execution logs.</a:t>
            </a:r>
          </a:p>
        </p:txBody>
      </p:sp>
    </p:spTree>
    <p:extLst>
      <p:ext uri="{BB962C8B-B14F-4D97-AF65-F5344CB8AC3E}">
        <p14:creationId xmlns:p14="http://schemas.microsoft.com/office/powerpoint/2010/main" val="1367654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lstStyle/>
          <a:p>
            <a:r>
              <a:rPr lang="en-US" dirty="0"/>
              <a:t>. Execution logs are evaluated using business activity monitoring and process mining techniques. These techniques aim at identifying the quality of business process models and the adequacy of the execution environment.</a:t>
            </a:r>
          </a:p>
        </p:txBody>
      </p:sp>
    </p:spTree>
    <p:extLst>
      <p:ext uri="{BB962C8B-B14F-4D97-AF65-F5344CB8AC3E}">
        <p14:creationId xmlns:p14="http://schemas.microsoft.com/office/powerpoint/2010/main" val="3547829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and Stakeholders</a:t>
            </a:r>
          </a:p>
        </p:txBody>
      </p:sp>
      <p:sp>
        <p:nvSpPr>
          <p:cNvPr id="3" name="Content Placeholder 2"/>
          <p:cNvSpPr>
            <a:spLocks noGrp="1"/>
          </p:cNvSpPr>
          <p:nvPr>
            <p:ph idx="1"/>
          </p:nvPr>
        </p:nvSpPr>
        <p:spPr/>
        <p:txBody>
          <a:bodyPr>
            <a:normAutofit lnSpcReduction="10000"/>
          </a:bodyPr>
          <a:lstStyle/>
          <a:p>
            <a:r>
              <a:rPr lang="en-US" dirty="0"/>
              <a:t>The business process domain is characterized by several types of stakeholders with different knowledge, expertise, and experience; these are classified into the following roles:</a:t>
            </a:r>
            <a:endParaRPr lang="en-US" dirty="0" smtClean="0"/>
          </a:p>
          <a:p>
            <a:pPr lvl="1"/>
            <a:r>
              <a:rPr lang="en-US" b="1" dirty="0" smtClean="0"/>
              <a:t>Chief </a:t>
            </a:r>
            <a:r>
              <a:rPr lang="en-US" b="1" dirty="0"/>
              <a:t>Process </a:t>
            </a:r>
            <a:r>
              <a:rPr lang="en-US" b="1" dirty="0" smtClean="0"/>
              <a:t>Officer</a:t>
            </a:r>
            <a:r>
              <a:rPr lang="en-US" dirty="0" smtClean="0"/>
              <a:t>: </a:t>
            </a:r>
            <a:r>
              <a:rPr lang="en-US" dirty="0"/>
              <a:t>T</a:t>
            </a:r>
            <a:r>
              <a:rPr lang="en-US" dirty="0" smtClean="0"/>
              <a:t>op </a:t>
            </a:r>
            <a:r>
              <a:rPr lang="en-US" dirty="0"/>
              <a:t>level management.</a:t>
            </a:r>
            <a:endParaRPr lang="en-US" dirty="0" smtClean="0"/>
          </a:p>
          <a:p>
            <a:pPr lvl="1"/>
            <a:r>
              <a:rPr lang="en-US" b="1" dirty="0"/>
              <a:t>Business Engineer </a:t>
            </a:r>
            <a:r>
              <a:rPr lang="en-US" dirty="0" smtClean="0"/>
              <a:t>: </a:t>
            </a:r>
            <a:r>
              <a:rPr lang="en-US" dirty="0" smtClean="0"/>
              <a:t>Must have </a:t>
            </a:r>
            <a:r>
              <a:rPr lang="en-US" dirty="0"/>
              <a:t>a nontechnical educational background</a:t>
            </a:r>
            <a:endParaRPr lang="en-US" dirty="0" smtClean="0"/>
          </a:p>
          <a:p>
            <a:pPr lvl="1"/>
            <a:r>
              <a:rPr lang="en-US" b="1" dirty="0"/>
              <a:t>Process </a:t>
            </a:r>
            <a:r>
              <a:rPr lang="en-US" b="1" dirty="0" smtClean="0"/>
              <a:t>Designer</a:t>
            </a:r>
            <a:r>
              <a:rPr lang="en-US" dirty="0" smtClean="0"/>
              <a:t>: </a:t>
            </a:r>
            <a:r>
              <a:rPr lang="en-US" dirty="0"/>
              <a:t>Process designers are responsible for modelling business processes by communicating with business domain experts and other stakeholders</a:t>
            </a:r>
            <a:endParaRPr lang="en-US" dirty="0" smtClean="0"/>
          </a:p>
          <a:p>
            <a:pPr lvl="1"/>
            <a:r>
              <a:rPr lang="en-US" b="1" dirty="0"/>
              <a:t>Process </a:t>
            </a:r>
            <a:r>
              <a:rPr lang="en-US" b="1" dirty="0" smtClean="0"/>
              <a:t>Participant:</a:t>
            </a:r>
            <a:endParaRPr lang="en-US" b="1" dirty="0" smtClean="0"/>
          </a:p>
          <a:p>
            <a:pPr lvl="1"/>
            <a:r>
              <a:rPr lang="en-US" b="1" dirty="0"/>
              <a:t>Knowledge Worker </a:t>
            </a:r>
            <a:endParaRPr lang="en-US" b="1" dirty="0" smtClean="0"/>
          </a:p>
          <a:p>
            <a:pPr lvl="1"/>
            <a:r>
              <a:rPr lang="en-US" b="1" dirty="0"/>
              <a:t>System </a:t>
            </a:r>
            <a:r>
              <a:rPr lang="en-US" b="1" dirty="0" smtClean="0"/>
              <a:t>Architect</a:t>
            </a:r>
          </a:p>
          <a:p>
            <a:pPr lvl="1"/>
            <a:r>
              <a:rPr lang="en-US" b="1" dirty="0"/>
              <a:t>Developers</a:t>
            </a:r>
          </a:p>
        </p:txBody>
      </p:sp>
    </p:spTree>
    <p:extLst>
      <p:ext uri="{BB962C8B-B14F-4D97-AF65-F5344CB8AC3E}">
        <p14:creationId xmlns:p14="http://schemas.microsoft.com/office/powerpoint/2010/main" val="2346768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BPM lifecycle</a:t>
            </a:r>
            <a:r>
              <a:rPr lang="en-US" b="1" dirty="0"/>
              <a:t/>
            </a:r>
            <a:br>
              <a:rPr lang="en-US" b="1" dirty="0"/>
            </a:br>
            <a:endParaRPr lang="en-US" dirty="0"/>
          </a:p>
        </p:txBody>
      </p:sp>
      <p:sp>
        <p:nvSpPr>
          <p:cNvPr id="3" name="Content Placeholder 2"/>
          <p:cNvSpPr>
            <a:spLocks noGrp="1"/>
          </p:cNvSpPr>
          <p:nvPr>
            <p:ph idx="1"/>
          </p:nvPr>
        </p:nvSpPr>
        <p:spPr>
          <a:xfrm>
            <a:off x="1066800" y="2103120"/>
            <a:ext cx="9403492" cy="3931920"/>
          </a:xfrm>
        </p:spPr>
        <p:txBody>
          <a:bodyPr/>
          <a:lstStyle/>
          <a:p>
            <a:r>
              <a:rPr lang="en-US" dirty="0"/>
              <a:t>BPM consists of several steps. Many BPM experts refer to these </a:t>
            </a:r>
            <a:r>
              <a:rPr lang="en-US" dirty="0" smtClean="0"/>
              <a:t>five:</a:t>
            </a:r>
          </a:p>
          <a:p>
            <a:pPr lvl="1"/>
            <a:r>
              <a:rPr lang="en-US" b="1" dirty="0" smtClean="0"/>
              <a:t>Create </a:t>
            </a:r>
            <a:r>
              <a:rPr lang="en-US" b="1" dirty="0"/>
              <a:t>a </a:t>
            </a:r>
            <a:r>
              <a:rPr lang="en-US" b="1" dirty="0" smtClean="0"/>
              <a:t>plan: (Primary , Secondary, Management )</a:t>
            </a:r>
          </a:p>
          <a:p>
            <a:pPr lvl="1"/>
            <a:r>
              <a:rPr lang="en-US" b="1" dirty="0"/>
              <a:t>Analyze the processes of your </a:t>
            </a:r>
            <a:r>
              <a:rPr lang="en-US" b="1" dirty="0" smtClean="0"/>
              <a:t>organization (qualitative, quantitative  )</a:t>
            </a:r>
            <a:endParaRPr lang="en-US" b="1" dirty="0"/>
          </a:p>
          <a:p>
            <a:pPr lvl="1"/>
            <a:r>
              <a:rPr lang="en-US" b="1" dirty="0"/>
              <a:t>Design the ideal model</a:t>
            </a:r>
          </a:p>
          <a:p>
            <a:pPr lvl="1"/>
            <a:r>
              <a:rPr lang="en-US" b="1" dirty="0"/>
              <a:t>Implement </a:t>
            </a:r>
          </a:p>
          <a:p>
            <a:pPr lvl="1"/>
            <a:r>
              <a:rPr lang="en-US" b="1" dirty="0"/>
              <a:t>Monitor </a:t>
            </a:r>
          </a:p>
          <a:p>
            <a:pPr lvl="1"/>
            <a:endParaRPr lang="en-US" b="1" dirty="0" smtClean="0"/>
          </a:p>
          <a:p>
            <a:pPr lvl="1"/>
            <a:endParaRPr lang="en-US" b="1" dirty="0"/>
          </a:p>
        </p:txBody>
      </p:sp>
      <p:pic>
        <p:nvPicPr>
          <p:cNvPr id="1026" name="Picture 2" descr="BPM lifecycle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9800" y="3976184"/>
            <a:ext cx="3025346" cy="270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551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BPM is Not</a:t>
            </a:r>
          </a:p>
        </p:txBody>
      </p:sp>
      <p:sp>
        <p:nvSpPr>
          <p:cNvPr id="3" name="Content Placeholder 2"/>
          <p:cNvSpPr>
            <a:spLocks noGrp="1"/>
          </p:cNvSpPr>
          <p:nvPr>
            <p:ph idx="1"/>
          </p:nvPr>
        </p:nvSpPr>
        <p:spPr/>
        <p:txBody>
          <a:bodyPr/>
          <a:lstStyle/>
          <a:p>
            <a:r>
              <a:rPr lang="en-US" b="1" dirty="0"/>
              <a:t>BPM is not a software </a:t>
            </a:r>
            <a:r>
              <a:rPr lang="en-US" b="1" dirty="0" smtClean="0"/>
              <a:t>product</a:t>
            </a:r>
          </a:p>
          <a:p>
            <a:r>
              <a:rPr lang="en-US" b="1" dirty="0"/>
              <a:t>BPM is not Task Management</a:t>
            </a:r>
            <a:endParaRPr lang="en-US" dirty="0"/>
          </a:p>
        </p:txBody>
      </p:sp>
    </p:spTree>
    <p:extLst>
      <p:ext uri="{BB962C8B-B14F-4D97-AF65-F5344CB8AC3E}">
        <p14:creationId xmlns:p14="http://schemas.microsoft.com/office/powerpoint/2010/main" val="4191534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BPM</a:t>
            </a:r>
            <a:br>
              <a:rPr lang="en-US" dirty="0"/>
            </a:br>
            <a:endParaRPr lang="en-US" dirty="0"/>
          </a:p>
        </p:txBody>
      </p:sp>
      <p:pic>
        <p:nvPicPr>
          <p:cNvPr id="5" name="Picture 4"/>
          <p:cNvPicPr>
            <a:picLocks noChangeAspect="1"/>
          </p:cNvPicPr>
          <p:nvPr/>
        </p:nvPicPr>
        <p:blipFill>
          <a:blip r:embed="rId2"/>
          <a:stretch>
            <a:fillRect/>
          </a:stretch>
        </p:blipFill>
        <p:spPr>
          <a:xfrm>
            <a:off x="2087228" y="2305725"/>
            <a:ext cx="2533650" cy="2276475"/>
          </a:xfrm>
          <a:prstGeom prst="rect">
            <a:avLst/>
          </a:prstGeom>
        </p:spPr>
      </p:pic>
      <p:pic>
        <p:nvPicPr>
          <p:cNvPr id="6" name="Picture 5"/>
          <p:cNvPicPr>
            <a:picLocks noChangeAspect="1"/>
          </p:cNvPicPr>
          <p:nvPr/>
        </p:nvPicPr>
        <p:blipFill>
          <a:blip r:embed="rId3"/>
          <a:stretch>
            <a:fillRect/>
          </a:stretch>
        </p:blipFill>
        <p:spPr>
          <a:xfrm>
            <a:off x="4333125" y="2290760"/>
            <a:ext cx="2514600" cy="2276475"/>
          </a:xfrm>
          <a:prstGeom prst="rect">
            <a:avLst/>
          </a:prstGeom>
        </p:spPr>
      </p:pic>
      <p:pic>
        <p:nvPicPr>
          <p:cNvPr id="7" name="Picture 6"/>
          <p:cNvPicPr>
            <a:picLocks noChangeAspect="1"/>
          </p:cNvPicPr>
          <p:nvPr/>
        </p:nvPicPr>
        <p:blipFill rotWithShape="1">
          <a:blip r:embed="rId4"/>
          <a:srcRect b="7579"/>
          <a:stretch/>
        </p:blipFill>
        <p:spPr>
          <a:xfrm>
            <a:off x="7242597" y="2314189"/>
            <a:ext cx="2276475" cy="2306405"/>
          </a:xfrm>
          <a:prstGeom prst="rect">
            <a:avLst/>
          </a:prstGeom>
        </p:spPr>
      </p:pic>
    </p:spTree>
    <p:extLst>
      <p:ext uri="{BB962C8B-B14F-4D97-AF65-F5344CB8AC3E}">
        <p14:creationId xmlns:p14="http://schemas.microsoft.com/office/powerpoint/2010/main" val="268972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 Document-centric BPM</a:t>
            </a:r>
            <a:endParaRPr lang="en-US" dirty="0"/>
          </a:p>
        </p:txBody>
      </p:sp>
      <p:sp>
        <p:nvSpPr>
          <p:cNvPr id="3" name="Content Placeholder 2"/>
          <p:cNvSpPr>
            <a:spLocks noGrp="1"/>
          </p:cNvSpPr>
          <p:nvPr>
            <p:ph idx="1"/>
          </p:nvPr>
        </p:nvSpPr>
        <p:spPr>
          <a:xfrm>
            <a:off x="2743200" y="2103120"/>
            <a:ext cx="8506436" cy="3931920"/>
          </a:xfrm>
        </p:spPr>
        <p:txBody>
          <a:bodyPr>
            <a:normAutofit/>
          </a:bodyPr>
          <a:lstStyle/>
          <a:p>
            <a:r>
              <a:rPr lang="en-US" sz="1600" dirty="0"/>
              <a:t>A document-centric process is one where a document like a contract or legal agreement is at the heart of that process. Document-centric processes define procedures for distributing, reviewing, and validating documents.</a:t>
            </a:r>
          </a:p>
          <a:p>
            <a:r>
              <a:rPr lang="en-US" sz="1600" dirty="0"/>
              <a:t>A good example would be the process for approving and signing customer contracts or contracts signed while procuring the services of external vendors.</a:t>
            </a:r>
          </a:p>
        </p:txBody>
      </p:sp>
      <p:pic>
        <p:nvPicPr>
          <p:cNvPr id="3074" name="Picture 2" descr="Document-centric-B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508" y="3848100"/>
            <a:ext cx="18954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38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Human-centric processes are those that have the most involvement and interaction performed by humans. They are generally decision-based instead of rules-based processes; humans decide the process's path based on their decisions.</a:t>
            </a:r>
          </a:p>
          <a:p>
            <a:endParaRPr lang="en-US" dirty="0"/>
          </a:p>
          <a:p>
            <a:r>
              <a:rPr lang="en-US" dirty="0"/>
              <a:t>An example of a human-centric process in an organization is hiring new talent by the Human Resources team.</a:t>
            </a:r>
          </a:p>
          <a:p>
            <a:endParaRPr lang="en-US" dirty="0"/>
          </a:p>
          <a:p>
            <a:r>
              <a:rPr lang="en-US" dirty="0"/>
              <a:t>Human-centric-BPM</a:t>
            </a:r>
          </a:p>
          <a:p>
            <a:endParaRPr lang="en-US" dirty="0"/>
          </a:p>
          <a:p>
            <a:r>
              <a:rPr lang="en-US" dirty="0"/>
              <a:t>The decision-based nature of human-centric processes presents challenges where automation is concerned. Whereas automation teams are beginning to ramp up their use of intelligent automation, this type of automation is still very much in the experimental stage and not quite ready for prime time.</a:t>
            </a:r>
          </a:p>
        </p:txBody>
      </p:sp>
      <p:sp>
        <p:nvSpPr>
          <p:cNvPr id="6" name="Title 1"/>
          <p:cNvSpPr>
            <a:spLocks noGrp="1"/>
          </p:cNvSpPr>
          <p:nvPr>
            <p:ph type="title"/>
          </p:nvPr>
        </p:nvSpPr>
        <p:spPr/>
        <p:txBody>
          <a:bodyPr/>
          <a:lstStyle/>
          <a:p>
            <a:r>
              <a:rPr lang="en-US" b="1" dirty="0"/>
              <a:t>2. Human-centric BPM</a:t>
            </a:r>
            <a:endParaRPr lang="en-US" dirty="0"/>
          </a:p>
        </p:txBody>
      </p:sp>
    </p:spTree>
    <p:extLst>
      <p:ext uri="{BB962C8B-B14F-4D97-AF65-F5344CB8AC3E}">
        <p14:creationId xmlns:p14="http://schemas.microsoft.com/office/powerpoint/2010/main" val="266651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 </a:t>
            </a:r>
            <a:endParaRPr lang="en-US" dirty="0"/>
          </a:p>
        </p:txBody>
      </p:sp>
      <p:pic>
        <p:nvPicPr>
          <p:cNvPr id="4" name="Picture 3"/>
          <p:cNvPicPr>
            <a:picLocks noChangeAspect="1"/>
          </p:cNvPicPr>
          <p:nvPr/>
        </p:nvPicPr>
        <p:blipFill>
          <a:blip r:embed="rId2"/>
          <a:stretch>
            <a:fillRect/>
          </a:stretch>
        </p:blipFill>
        <p:spPr>
          <a:xfrm>
            <a:off x="3294062" y="1536170"/>
            <a:ext cx="6619875" cy="3819525"/>
          </a:xfrm>
          <a:prstGeom prst="rect">
            <a:avLst/>
          </a:prstGeom>
        </p:spPr>
      </p:pic>
    </p:spTree>
    <p:extLst>
      <p:ext uri="{BB962C8B-B14F-4D97-AF65-F5344CB8AC3E}">
        <p14:creationId xmlns:p14="http://schemas.microsoft.com/office/powerpoint/2010/main" val="2425960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Integration-centric BPM</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Integration-centric processes define the transfer of information and data between different systems without significant human intervention. These processes lend themselves very well to automation, increasing the speed of execution and limiting errors based on humans' decreased involvement.</a:t>
            </a:r>
          </a:p>
          <a:p>
            <a:endParaRPr lang="en-US" dirty="0"/>
          </a:p>
          <a:p>
            <a:r>
              <a:rPr lang="en-US" dirty="0"/>
              <a:t>Integration-centric-BPM</a:t>
            </a:r>
          </a:p>
          <a:p>
            <a:endParaRPr lang="en-US" dirty="0"/>
          </a:p>
          <a:p>
            <a:r>
              <a:rPr lang="en-US" dirty="0"/>
              <a:t>An excellent example of an integration-centric process is the connection between marketing tools like </a:t>
            </a:r>
            <a:r>
              <a:rPr lang="en-US" dirty="0" err="1"/>
              <a:t>HubSpot</a:t>
            </a:r>
            <a:r>
              <a:rPr lang="en-US" dirty="0"/>
              <a:t> or </a:t>
            </a:r>
            <a:r>
              <a:rPr lang="en-US" dirty="0" err="1"/>
              <a:t>Marketo</a:t>
            </a:r>
            <a:r>
              <a:rPr lang="en-US" dirty="0"/>
              <a:t> with sales-based CRMs (client relationship manager) like Salesforce or Siebel to transfer data on lead generation and engagement between those two systems.</a:t>
            </a:r>
          </a:p>
        </p:txBody>
      </p:sp>
      <p:pic>
        <p:nvPicPr>
          <p:cNvPr id="6150" name="Picture 6" descr="Integration-centric-B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2442" y="3572933"/>
            <a:ext cx="887693" cy="932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505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Levels of business processes: from business strategy to implemented business processes</a:t>
            </a:r>
          </a:p>
        </p:txBody>
      </p:sp>
      <p:pic>
        <p:nvPicPr>
          <p:cNvPr id="4" name="Content Placeholder 3"/>
          <p:cNvPicPr>
            <a:picLocks noGrp="1" noChangeAspect="1"/>
          </p:cNvPicPr>
          <p:nvPr>
            <p:ph idx="1"/>
          </p:nvPr>
        </p:nvPicPr>
        <p:blipFill>
          <a:blip r:embed="rId2"/>
          <a:stretch>
            <a:fillRect/>
          </a:stretch>
        </p:blipFill>
        <p:spPr>
          <a:xfrm>
            <a:off x="9177867" y="1638776"/>
            <a:ext cx="1822096" cy="5219224"/>
          </a:xfrm>
          <a:prstGeom prst="rect">
            <a:avLst/>
          </a:prstGeom>
        </p:spPr>
      </p:pic>
      <p:sp>
        <p:nvSpPr>
          <p:cNvPr id="5" name="Rectangle 4"/>
          <p:cNvSpPr/>
          <p:nvPr/>
        </p:nvSpPr>
        <p:spPr>
          <a:xfrm>
            <a:off x="2726267" y="1841269"/>
            <a:ext cx="6096000" cy="923330"/>
          </a:xfrm>
          <a:prstGeom prst="rect">
            <a:avLst/>
          </a:prstGeom>
        </p:spPr>
        <p:txBody>
          <a:bodyPr>
            <a:spAutoFit/>
          </a:bodyPr>
          <a:lstStyle/>
          <a:p>
            <a:r>
              <a:rPr lang="en-US" dirty="0"/>
              <a:t>At the highest level, the strategy of the company is specified, which describes its long-term concepts to develop</a:t>
            </a:r>
          </a:p>
        </p:txBody>
      </p:sp>
      <p:sp>
        <p:nvSpPr>
          <p:cNvPr id="6" name="Rectangle 5"/>
          <p:cNvSpPr/>
          <p:nvPr/>
        </p:nvSpPr>
        <p:spPr>
          <a:xfrm>
            <a:off x="2726267" y="2798234"/>
            <a:ext cx="6096000" cy="923330"/>
          </a:xfrm>
          <a:prstGeom prst="rect">
            <a:avLst/>
          </a:prstGeom>
        </p:spPr>
        <p:txBody>
          <a:bodyPr>
            <a:spAutoFit/>
          </a:bodyPr>
          <a:lstStyle/>
          <a:p>
            <a:r>
              <a:rPr lang="en-US" dirty="0" smtClean="0"/>
              <a:t>These </a:t>
            </a:r>
            <a:r>
              <a:rPr lang="en-US" dirty="0"/>
              <a:t>goals can be organized, so that each goal can be divided into a set of </a:t>
            </a:r>
            <a:r>
              <a:rPr lang="en-US" dirty="0" err="1"/>
              <a:t>subgoals</a:t>
            </a:r>
            <a:r>
              <a:rPr lang="en-US" dirty="0"/>
              <a:t>. Reducing the cost for supplied materials is a sample goal</a:t>
            </a:r>
          </a:p>
        </p:txBody>
      </p:sp>
      <p:sp>
        <p:nvSpPr>
          <p:cNvPr id="7" name="Rectangle 6"/>
          <p:cNvSpPr/>
          <p:nvPr/>
        </p:nvSpPr>
        <p:spPr>
          <a:xfrm>
            <a:off x="2726267" y="3925222"/>
            <a:ext cx="6096000" cy="646331"/>
          </a:xfrm>
          <a:prstGeom prst="rect">
            <a:avLst/>
          </a:prstGeom>
        </p:spPr>
        <p:txBody>
          <a:bodyPr>
            <a:spAutoFit/>
          </a:bodyPr>
          <a:lstStyle/>
          <a:p>
            <a:r>
              <a:rPr lang="en-US" dirty="0"/>
              <a:t>These business processes act as supplier or consumer processes</a:t>
            </a:r>
          </a:p>
        </p:txBody>
      </p:sp>
      <p:sp>
        <p:nvSpPr>
          <p:cNvPr id="8" name="Rectangle 7"/>
          <p:cNvSpPr/>
          <p:nvPr/>
        </p:nvSpPr>
        <p:spPr>
          <a:xfrm>
            <a:off x="2726267" y="5003811"/>
            <a:ext cx="6169087" cy="369332"/>
          </a:xfrm>
          <a:prstGeom prst="rect">
            <a:avLst/>
          </a:prstGeom>
        </p:spPr>
        <p:txBody>
          <a:bodyPr wrap="square">
            <a:spAutoFit/>
          </a:bodyPr>
          <a:lstStyle/>
          <a:p>
            <a:r>
              <a:rPr lang="en-US" dirty="0"/>
              <a:t>the activities and their relationships are specified</a:t>
            </a:r>
          </a:p>
        </p:txBody>
      </p:sp>
      <p:sp>
        <p:nvSpPr>
          <p:cNvPr id="9" name="Rectangle 8"/>
          <p:cNvSpPr/>
          <p:nvPr/>
        </p:nvSpPr>
        <p:spPr>
          <a:xfrm>
            <a:off x="2667000" y="5546636"/>
            <a:ext cx="6096000" cy="1200329"/>
          </a:xfrm>
          <a:prstGeom prst="rect">
            <a:avLst/>
          </a:prstGeom>
        </p:spPr>
        <p:txBody>
          <a:bodyPr>
            <a:spAutoFit/>
          </a:bodyPr>
          <a:lstStyle/>
          <a:p>
            <a:r>
              <a:rPr lang="en-US" dirty="0"/>
              <a:t>Implemented business processes contain information on the execution of the process activities and the technical and organizational environment in which they will be executed.</a:t>
            </a:r>
          </a:p>
        </p:txBody>
      </p:sp>
    </p:spTree>
    <p:extLst>
      <p:ext uri="{BB962C8B-B14F-4D97-AF65-F5344CB8AC3E}">
        <p14:creationId xmlns:p14="http://schemas.microsoft.com/office/powerpoint/2010/main" val="2976285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Intraorganizational Processes versus Process Choreographies</a:t>
            </a:r>
          </a:p>
        </p:txBody>
      </p:sp>
      <p:sp>
        <p:nvSpPr>
          <p:cNvPr id="3" name="Content Placeholder 2"/>
          <p:cNvSpPr>
            <a:spLocks noGrp="1"/>
          </p:cNvSpPr>
          <p:nvPr>
            <p:ph idx="1"/>
          </p:nvPr>
        </p:nvSpPr>
        <p:spPr/>
        <p:txBody>
          <a:bodyPr/>
          <a:lstStyle/>
          <a:p>
            <a:r>
              <a:rPr lang="en-US" dirty="0"/>
              <a:t>single organization. If there is no interaction with business processes performed by other parties, then the business process is called intraorganizational</a:t>
            </a:r>
            <a:r>
              <a:rPr lang="en-US" dirty="0" smtClean="0"/>
              <a:t>.</a:t>
            </a:r>
          </a:p>
          <a:p>
            <a:r>
              <a:rPr lang="en-US" dirty="0"/>
              <a:t>interact with business processes in other organizations, forming process choreographies. T</a:t>
            </a:r>
          </a:p>
        </p:txBody>
      </p:sp>
    </p:spTree>
    <p:extLst>
      <p:ext uri="{BB962C8B-B14F-4D97-AF65-F5344CB8AC3E}">
        <p14:creationId xmlns:p14="http://schemas.microsoft.com/office/powerpoint/2010/main" val="2985644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Here’s how a CRM system can help your business today</a:t>
            </a:r>
            <a:r>
              <a:rPr lang="en-US" dirty="0" smtClean="0"/>
              <a:t>.?</a:t>
            </a:r>
            <a:endParaRPr lang="en-US" dirty="0"/>
          </a:p>
          <a:p>
            <a:endParaRPr lang="en-US" dirty="0"/>
          </a:p>
        </p:txBody>
      </p:sp>
    </p:spTree>
    <p:extLst>
      <p:ext uri="{BB962C8B-B14F-4D97-AF65-F5344CB8AC3E}">
        <p14:creationId xmlns:p14="http://schemas.microsoft.com/office/powerpoint/2010/main" val="124564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 </a:t>
            </a:r>
            <a:endParaRPr lang="en-US" dirty="0"/>
          </a:p>
        </p:txBody>
      </p:sp>
      <p:pic>
        <p:nvPicPr>
          <p:cNvPr id="3" name="Picture 2"/>
          <p:cNvPicPr>
            <a:picLocks noChangeAspect="1"/>
          </p:cNvPicPr>
          <p:nvPr/>
        </p:nvPicPr>
        <p:blipFill>
          <a:blip r:embed="rId2"/>
          <a:stretch>
            <a:fillRect/>
          </a:stretch>
        </p:blipFill>
        <p:spPr>
          <a:xfrm>
            <a:off x="2809875" y="1819275"/>
            <a:ext cx="6572250" cy="3219450"/>
          </a:xfrm>
          <a:prstGeom prst="rect">
            <a:avLst/>
          </a:prstGeom>
        </p:spPr>
      </p:pic>
    </p:spTree>
    <p:extLst>
      <p:ext uri="{BB962C8B-B14F-4D97-AF65-F5344CB8AC3E}">
        <p14:creationId xmlns:p14="http://schemas.microsoft.com/office/powerpoint/2010/main" val="151024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 </a:t>
            </a:r>
            <a:endParaRPr lang="en-US" dirty="0"/>
          </a:p>
        </p:txBody>
      </p:sp>
      <p:pic>
        <p:nvPicPr>
          <p:cNvPr id="3" name="Picture 2"/>
          <p:cNvPicPr>
            <a:picLocks noChangeAspect="1"/>
          </p:cNvPicPr>
          <p:nvPr/>
        </p:nvPicPr>
        <p:blipFill>
          <a:blip r:embed="rId2"/>
          <a:stretch>
            <a:fillRect/>
          </a:stretch>
        </p:blipFill>
        <p:spPr>
          <a:xfrm>
            <a:off x="2753784" y="1802341"/>
            <a:ext cx="6667500" cy="476250"/>
          </a:xfrm>
          <a:prstGeom prst="rect">
            <a:avLst/>
          </a:prstGeom>
        </p:spPr>
      </p:pic>
      <p:pic>
        <p:nvPicPr>
          <p:cNvPr id="5" name="Picture 4"/>
          <p:cNvPicPr>
            <a:picLocks noChangeAspect="1"/>
          </p:cNvPicPr>
          <p:nvPr/>
        </p:nvPicPr>
        <p:blipFill>
          <a:blip r:embed="rId3"/>
          <a:stretch>
            <a:fillRect/>
          </a:stretch>
        </p:blipFill>
        <p:spPr>
          <a:xfrm>
            <a:off x="2829983" y="2278591"/>
            <a:ext cx="6667500" cy="3419475"/>
          </a:xfrm>
          <a:prstGeom prst="rect">
            <a:avLst/>
          </a:prstGeom>
        </p:spPr>
      </p:pic>
    </p:spTree>
    <p:extLst>
      <p:ext uri="{BB962C8B-B14F-4D97-AF65-F5344CB8AC3E}">
        <p14:creationId xmlns:p14="http://schemas.microsoft.com/office/powerpoint/2010/main" val="119459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 </a:t>
            </a:r>
            <a:r>
              <a:rPr lang="en-US" dirty="0" smtClean="0"/>
              <a:t>Process?</a:t>
            </a:r>
            <a:endParaRPr lang="en-US" dirty="0"/>
          </a:p>
        </p:txBody>
      </p:sp>
      <p:sp>
        <p:nvSpPr>
          <p:cNvPr id="3" name="Content Placeholder 2"/>
          <p:cNvSpPr>
            <a:spLocks noGrp="1"/>
          </p:cNvSpPr>
          <p:nvPr>
            <p:ph idx="1"/>
          </p:nvPr>
        </p:nvSpPr>
        <p:spPr>
          <a:xfrm>
            <a:off x="2424455" y="1905000"/>
            <a:ext cx="8915400" cy="3777622"/>
          </a:xfrm>
        </p:spPr>
        <p:txBody>
          <a:bodyPr/>
          <a:lstStyle/>
          <a:p>
            <a:r>
              <a:rPr lang="en-US" dirty="0"/>
              <a:t>A business process is defined as a series of tasks or a set of activities performed by a group of stakeholders to achieve an organizational goal</a:t>
            </a:r>
            <a:endParaRPr lang="en-US" dirty="0" smtClean="0"/>
          </a:p>
          <a:p>
            <a:r>
              <a:rPr lang="en-US" dirty="0"/>
              <a:t>The processes are performed by people or systems in a structured manner to attain a pre-defined objective. </a:t>
            </a:r>
            <a:endParaRPr lang="en-US" dirty="0" smtClean="0"/>
          </a:p>
          <a:p>
            <a:r>
              <a:rPr lang="en-US" dirty="0" smtClean="0"/>
              <a:t>A </a:t>
            </a:r>
            <a:r>
              <a:rPr lang="en-US" dirty="0"/>
              <a:t>company can reach its business goals in an efficient and effective manner only if people and other enterprise resources, such as information systems, </a:t>
            </a:r>
            <a:r>
              <a:rPr lang="en-US" dirty="0" smtClean="0"/>
              <a:t>work together </a:t>
            </a:r>
            <a:r>
              <a:rPr lang="en-US" dirty="0"/>
              <a:t>well. </a:t>
            </a:r>
            <a:endParaRPr lang="en-US" dirty="0" smtClean="0"/>
          </a:p>
          <a:p>
            <a:r>
              <a:rPr lang="en-US" dirty="0"/>
              <a:t> It is the fundamental building block for several related ideas such as business process management, process automation, etc.</a:t>
            </a:r>
          </a:p>
          <a:p>
            <a:r>
              <a:rPr lang="en-US" dirty="0"/>
              <a:t>it’s essential to understand why they are so important to your business.</a:t>
            </a:r>
            <a:endParaRPr lang="en-US" dirty="0" smtClean="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19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Short</a:t>
            </a:r>
            <a:endParaRPr lang="en-US" dirty="0"/>
          </a:p>
        </p:txBody>
      </p:sp>
      <p:sp>
        <p:nvSpPr>
          <p:cNvPr id="3" name="Content Placeholder 2"/>
          <p:cNvSpPr>
            <a:spLocks noGrp="1"/>
          </p:cNvSpPr>
          <p:nvPr>
            <p:ph idx="1"/>
          </p:nvPr>
        </p:nvSpPr>
        <p:spPr/>
        <p:txBody>
          <a:bodyPr/>
          <a:lstStyle/>
          <a:p>
            <a:r>
              <a:rPr lang="en-US" dirty="0"/>
              <a:t>Business Process is a set of tasks that directly or indirectly help your business provide the products/services to the customer. </a:t>
            </a:r>
            <a:endParaRPr lang="en-US" dirty="0" smtClean="0"/>
          </a:p>
          <a:p>
            <a:r>
              <a:rPr lang="en-US" dirty="0" smtClean="0"/>
              <a:t>Processes </a:t>
            </a:r>
            <a:r>
              <a:rPr lang="en-US" dirty="0"/>
              <a:t>are the core of any business. </a:t>
            </a:r>
            <a:endParaRPr lang="en-US" dirty="0" smtClean="0"/>
          </a:p>
          <a:p>
            <a:r>
              <a:rPr lang="en-US" dirty="0" smtClean="0"/>
              <a:t>Everyday </a:t>
            </a:r>
            <a:r>
              <a:rPr lang="en-US" dirty="0"/>
              <a:t>productivity of employees and long term growth of the business is determined by how well you have managed your business processes.</a:t>
            </a:r>
          </a:p>
        </p:txBody>
      </p:sp>
    </p:spTree>
    <p:extLst>
      <p:ext uri="{BB962C8B-B14F-4D97-AF65-F5344CB8AC3E}">
        <p14:creationId xmlns:p14="http://schemas.microsoft.com/office/powerpoint/2010/main" val="407301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325" y="971243"/>
            <a:ext cx="8911687" cy="1280890"/>
          </a:xfrm>
        </p:spPr>
        <p:txBody>
          <a:bodyPr>
            <a:normAutofit/>
          </a:bodyPr>
          <a:lstStyle/>
          <a:p>
            <a:r>
              <a:rPr lang="en-US" b="1" dirty="0"/>
              <a:t>Why are business processes important?</a:t>
            </a:r>
            <a:r>
              <a:rPr lang="en-US" dirty="0"/>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3159404"/>
              </p:ext>
            </p:extLst>
          </p:nvPr>
        </p:nvGraphicFramePr>
        <p:xfrm>
          <a:off x="2436812" y="18288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2030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10322</TotalTime>
  <Words>2386</Words>
  <Application>Microsoft Office PowerPoint</Application>
  <PresentationFormat>Widescreen</PresentationFormat>
  <Paragraphs>190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Century Gothic</vt:lpstr>
      <vt:lpstr>Times New Roman</vt:lpstr>
      <vt:lpstr>Wingdings 3</vt:lpstr>
      <vt:lpstr>Wisp</vt:lpstr>
      <vt:lpstr>Business Process Engineering </vt:lpstr>
      <vt:lpstr>PowerPoint Presentation</vt:lpstr>
      <vt:lpstr>Course Outline </vt:lpstr>
      <vt:lpstr>Course Description </vt:lpstr>
      <vt:lpstr>Course Description </vt:lpstr>
      <vt:lpstr>Course Description </vt:lpstr>
      <vt:lpstr>What is Business Process?</vt:lpstr>
      <vt:lpstr>To Short</vt:lpstr>
      <vt:lpstr>Why are business processes important? </vt:lpstr>
      <vt:lpstr>Example</vt:lpstr>
      <vt:lpstr>Examples of Business Process </vt:lpstr>
      <vt:lpstr>Examples of Business Process </vt:lpstr>
      <vt:lpstr>Types of Business Process</vt:lpstr>
      <vt:lpstr>Management processes</vt:lpstr>
      <vt:lpstr>Operational Processes </vt:lpstr>
      <vt:lpstr>Supporting Process </vt:lpstr>
      <vt:lpstr>Business process Engineering</vt:lpstr>
      <vt:lpstr>Business process Engineering</vt:lpstr>
      <vt:lpstr>Business Process Engineering Approaches</vt:lpstr>
      <vt:lpstr>What Makes Business Process Engineering a Success? </vt:lpstr>
      <vt:lpstr>Business Process Engineering includes: </vt:lpstr>
      <vt:lpstr>Business process Management </vt:lpstr>
      <vt:lpstr>Business process Management </vt:lpstr>
      <vt:lpstr>What is the Purpose of Business Process Management?</vt:lpstr>
      <vt:lpstr>Business process lifecycle </vt:lpstr>
      <vt:lpstr>Design and Analysis</vt:lpstr>
      <vt:lpstr>Configuration</vt:lpstr>
      <vt:lpstr>Atomicity </vt:lpstr>
      <vt:lpstr>Consistency</vt:lpstr>
      <vt:lpstr>Isolation </vt:lpstr>
      <vt:lpstr>Durability </vt:lpstr>
      <vt:lpstr>Enactment </vt:lpstr>
      <vt:lpstr>Evaluation</vt:lpstr>
      <vt:lpstr>Administration and Stakeholders</vt:lpstr>
      <vt:lpstr>BPM lifecycle </vt:lpstr>
      <vt:lpstr>What BPM is Not</vt:lpstr>
      <vt:lpstr>Types of BPM </vt:lpstr>
      <vt:lpstr>1. Document-centric BPM</vt:lpstr>
      <vt:lpstr>2. Human-centric BPM</vt:lpstr>
      <vt:lpstr>3. Integration-centric BPM </vt:lpstr>
      <vt:lpstr>Levels of business processes: from business strategy to implemented business processes</vt:lpstr>
      <vt:lpstr>Intraorganizational Processes versus Process Choreographies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35</cp:revision>
  <dcterms:created xsi:type="dcterms:W3CDTF">2023-01-16T07:23:56Z</dcterms:created>
  <dcterms:modified xsi:type="dcterms:W3CDTF">2023-01-25T08:48:52Z</dcterms:modified>
</cp:coreProperties>
</file>