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1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0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691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007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9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7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0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20078-376C-4EC9-9B35-3283D4F330F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bia.Iftikhar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Process Engineering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Sobia.Iftikhar@nu.edu.pk</a:t>
            </a:r>
            <a:r>
              <a:rPr lang="en-US" dirty="0" smtClean="0"/>
              <a:t>                         Week </a:t>
            </a:r>
            <a:r>
              <a:rPr lang="en-US" dirty="0" smtClean="0"/>
              <a:t>03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7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Composition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8000" y="52355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Using service composition to realize composite applications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95475"/>
            <a:ext cx="50292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5" y="0"/>
            <a:ext cx="10816687" cy="1280890"/>
          </a:xfrm>
        </p:spPr>
        <p:txBody>
          <a:bodyPr/>
          <a:lstStyle/>
          <a:p>
            <a:r>
              <a:rPr lang="en-US" dirty="0"/>
              <a:t>Business process management landscape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5419" y="766718"/>
            <a:ext cx="4385647" cy="57123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1600" y="12808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Workflow Management Coalition defines workflows and workflow management</a:t>
            </a:r>
          </a:p>
          <a:p>
            <a:r>
              <a:rPr lang="en-US" dirty="0"/>
              <a:t>systems as follows.</a:t>
            </a:r>
          </a:p>
        </p:txBody>
      </p:sp>
    </p:spTree>
    <p:extLst>
      <p:ext uri="{BB962C8B-B14F-4D97-AF65-F5344CB8AC3E}">
        <p14:creationId xmlns:p14="http://schemas.microsoft.com/office/powerpoint/2010/main" val="14023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Modeling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300" y="1609196"/>
            <a:ext cx="5991225" cy="2981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1867" y="45245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modelling, data modelling, organization modelling, and </a:t>
            </a:r>
            <a:r>
              <a:rPr lang="en-US" dirty="0" smtClean="0"/>
              <a:t>modelling </a:t>
            </a:r>
            <a:r>
              <a:rPr lang="en-US" dirty="0"/>
              <a:t>of the operational information technology landscape are required to</a:t>
            </a:r>
          </a:p>
          <a:p>
            <a:r>
              <a:rPr lang="en-US" dirty="0" smtClean="0"/>
              <a:t>provide </a:t>
            </a:r>
            <a:r>
              <a:rPr lang="en-US" dirty="0"/>
              <a:t>a complete picture of a business process.</a:t>
            </a:r>
          </a:p>
        </p:txBody>
      </p:sp>
    </p:spTree>
    <p:extLst>
      <p:ext uri="{BB962C8B-B14F-4D97-AF65-F5344CB8AC3E}">
        <p14:creationId xmlns:p14="http://schemas.microsoft.com/office/powerpoint/2010/main" val="11384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00" y="209244"/>
            <a:ext cx="4197879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Models and Activity Instances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134" y="0"/>
            <a:ext cx="5249333" cy="665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Business-to-Business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motivation behind interacting business processes stems </a:t>
            </a:r>
            <a:r>
              <a:rPr lang="en-US" dirty="0" smtClean="0"/>
              <a:t>from value </a:t>
            </a:r>
            <a:r>
              <a:rPr lang="en-US" dirty="0"/>
              <a:t>systems, which represent collaborations between the value chains </a:t>
            </a:r>
            <a:r>
              <a:rPr lang="en-US" dirty="0" smtClean="0"/>
              <a:t>of multiple </a:t>
            </a:r>
            <a:r>
              <a:rPr lang="en-US" dirty="0"/>
              <a:t>companies</a:t>
            </a:r>
            <a:r>
              <a:rPr lang="en-US" dirty="0" smtClean="0"/>
              <a:t>.</a:t>
            </a:r>
          </a:p>
          <a:p>
            <a:r>
              <a:rPr lang="en-US" dirty="0"/>
              <a:t>These high-level collaborations are realized by </a:t>
            </a:r>
            <a:r>
              <a:rPr lang="en-US" dirty="0" smtClean="0"/>
              <a:t>interacting business </a:t>
            </a:r>
            <a:r>
              <a:rPr lang="en-US" dirty="0"/>
              <a:t>processes, each of which is run by one company in a business </a:t>
            </a:r>
            <a:r>
              <a:rPr lang="en-US" dirty="0" smtClean="0"/>
              <a:t>to business </a:t>
            </a:r>
            <a:r>
              <a:rPr lang="en-US" dirty="0"/>
              <a:t>process scenario.</a:t>
            </a:r>
          </a:p>
        </p:txBody>
      </p:sp>
    </p:spTree>
    <p:extLst>
      <p:ext uri="{BB962C8B-B14F-4D97-AF65-F5344CB8AC3E}">
        <p14:creationId xmlns:p14="http://schemas.microsoft.com/office/powerpoint/2010/main" val="52506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Business-to-Business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buyer orders goods from a </a:t>
            </a:r>
            <a:r>
              <a:rPr lang="en-US" dirty="0" smtClean="0"/>
              <a:t>reseller, who </a:t>
            </a:r>
            <a:r>
              <a:rPr lang="en-US" dirty="0"/>
              <a:t>acts as an intermediary.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reseller sends a respective product request </a:t>
            </a:r>
            <a:r>
              <a:rPr lang="en-US" dirty="0" smtClean="0"/>
              <a:t>to a </a:t>
            </a:r>
            <a:r>
              <a:rPr lang="en-US" dirty="0"/>
              <a:t>manufacturer, who delivers to product to the buyer. In addition, the </a:t>
            </a:r>
            <a:r>
              <a:rPr lang="en-US" dirty="0" smtClean="0"/>
              <a:t>reseller asks </a:t>
            </a:r>
            <a:r>
              <a:rPr lang="en-US" dirty="0"/>
              <a:t>a payment organization to take care of the billing.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704" y="3919537"/>
            <a:ext cx="45815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business-to-business collaboration through interacting </a:t>
            </a:r>
            <a:r>
              <a:rPr lang="en-US" dirty="0" err="1"/>
              <a:t>busi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ness processes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636" y="2540000"/>
            <a:ext cx="446335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8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Business-to-Business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 in which humans are actively involved and </a:t>
            </a:r>
            <a:r>
              <a:rPr lang="en-US" dirty="0" smtClean="0"/>
              <a:t>interact </a:t>
            </a:r>
            <a:r>
              <a:rPr lang="en-US" dirty="0"/>
              <a:t>with information </a:t>
            </a:r>
            <a:r>
              <a:rPr lang="en-US" dirty="0" smtClean="0"/>
              <a:t>systems </a:t>
            </a:r>
            <a:r>
              <a:rPr lang="en-US" dirty="0"/>
              <a:t>are called human interaction workflows.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683" y="2935287"/>
            <a:ext cx="5981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6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Business-to-Business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145" y="141393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Enterprise Services Computing</a:t>
            </a:r>
          </a:p>
          <a:p>
            <a:r>
              <a:rPr lang="en-US" dirty="0" smtClean="0"/>
              <a:t>A </a:t>
            </a:r>
            <a:r>
              <a:rPr lang="en-US" dirty="0"/>
              <a:t>service captures functionality with a business value that </a:t>
            </a:r>
            <a:r>
              <a:rPr lang="en-US" dirty="0" smtClean="0"/>
              <a:t>is ready </a:t>
            </a:r>
            <a:r>
              <a:rPr lang="en-US" dirty="0"/>
              <a:t>to be used. </a:t>
            </a:r>
            <a:endParaRPr lang="en-US" dirty="0" smtClean="0"/>
          </a:p>
          <a:p>
            <a:r>
              <a:rPr lang="en-US" dirty="0" smtClean="0"/>
              <a:t>Services </a:t>
            </a:r>
            <a:r>
              <a:rPr lang="en-US" dirty="0"/>
              <a:t>are made available by service providers. </a:t>
            </a:r>
            <a:endParaRPr lang="en-US" dirty="0" smtClean="0"/>
          </a:p>
          <a:p>
            <a:r>
              <a:rPr lang="en-US" dirty="0" smtClean="0"/>
              <a:t>A service requires </a:t>
            </a:r>
            <a:r>
              <a:rPr lang="en-US" dirty="0"/>
              <a:t>a service description that can be accessed and understood by </a:t>
            </a:r>
            <a:r>
              <a:rPr lang="en-US" dirty="0" smtClean="0"/>
              <a:t>potential service </a:t>
            </a:r>
            <a:r>
              <a:rPr lang="en-US" dirty="0"/>
              <a:t>requestors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Software services are services that are realized by </a:t>
            </a:r>
            <a:r>
              <a:rPr lang="en-US" dirty="0" smtClean="0"/>
              <a:t>software systems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7113" y="4175892"/>
            <a:ext cx="78824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 a real-world service, for example, one to fix a car. The </a:t>
            </a:r>
            <a:r>
              <a:rPr lang="en-US" dirty="0" smtClean="0"/>
              <a:t>service the </a:t>
            </a:r>
            <a:r>
              <a:rPr lang="en-US" dirty="0"/>
              <a:t>garage provides needs to be specified in a way that the customer can </a:t>
            </a:r>
            <a:r>
              <a:rPr lang="en-US" dirty="0" smtClean="0"/>
              <a:t>find and </a:t>
            </a:r>
            <a:r>
              <a:rPr lang="en-US" dirty="0"/>
              <a:t>use. Once the car is fixed, the customer pays the bill and the </a:t>
            </a:r>
            <a:r>
              <a:rPr lang="en-US" dirty="0" smtClean="0"/>
              <a:t>service is </a:t>
            </a:r>
            <a:r>
              <a:rPr lang="en-US" dirty="0"/>
              <a:t>completed. </a:t>
            </a:r>
          </a:p>
        </p:txBody>
      </p:sp>
    </p:spTree>
    <p:extLst>
      <p:ext uri="{BB962C8B-B14F-4D97-AF65-F5344CB8AC3E}">
        <p14:creationId xmlns:p14="http://schemas.microsoft.com/office/powerpoint/2010/main" val="427086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Business-to-Business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145" y="141393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Enterprise Services </a:t>
            </a:r>
            <a:r>
              <a:rPr lang="en-US" b="1" i="1" dirty="0" smtClean="0"/>
              <a:t>Computing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Service Oriented Architecture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29" y="2429090"/>
            <a:ext cx="3952875" cy="2238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06757" y="1863410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Enterprise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349067" y="2379414"/>
            <a:ext cx="3384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functionality of application </a:t>
            </a:r>
            <a:r>
              <a:rPr lang="en-US" dirty="0" smtClean="0"/>
              <a:t>systems can </a:t>
            </a:r>
            <a:r>
              <a:rPr lang="en-US" dirty="0"/>
              <a:t>be described and provided by services.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4" y="3285125"/>
            <a:ext cx="2533650" cy="1924050"/>
          </a:xfrm>
          <a:prstGeom prst="rect">
            <a:avLst/>
          </a:prstGeom>
        </p:spPr>
      </p:pic>
      <p:pic>
        <p:nvPicPr>
          <p:cNvPr id="1026" name="Picture 2" descr="Enterprise Services Cloud (ESC) | NTT Global Networ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64" y="3869970"/>
            <a:ext cx="3171208" cy="232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2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Business-to-Business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478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Composite </a:t>
            </a:r>
            <a:r>
              <a:rPr lang="en-US" b="1" dirty="0" smtClean="0"/>
              <a:t>Application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this background in enterprise services architectures, an intra-company</a:t>
            </a:r>
          </a:p>
          <a:p>
            <a:pPr marL="0" indent="0">
              <a:buNone/>
            </a:pPr>
            <a:r>
              <a:rPr lang="en-US" dirty="0" smtClean="0"/>
              <a:t>scenario </a:t>
            </a:r>
            <a:r>
              <a:rPr lang="en-US" dirty="0"/>
              <a:t>is sketched, where new applications should be built on top of an </a:t>
            </a:r>
            <a:r>
              <a:rPr lang="en-US" dirty="0" smtClean="0"/>
              <a:t>existing </a:t>
            </a:r>
            <a:r>
              <a:rPr lang="en-US" dirty="0"/>
              <a:t>customer relationship management system, a supply chain </a:t>
            </a:r>
            <a:r>
              <a:rPr lang="en-US" dirty="0" smtClean="0"/>
              <a:t>management system</a:t>
            </a:r>
            <a:r>
              <a:rPr lang="en-US" dirty="0"/>
              <a:t>, and an enterprise resource planning system. These systems </a:t>
            </a:r>
            <a:r>
              <a:rPr lang="en-US" dirty="0" smtClean="0"/>
              <a:t>expose enterprise </a:t>
            </a:r>
            <a:r>
              <a:rPr lang="en-US" dirty="0"/>
              <a:t>services via standardized interfaces. The applications built on </a:t>
            </a:r>
            <a:r>
              <a:rPr lang="en-US" dirty="0" smtClean="0"/>
              <a:t>top are </a:t>
            </a:r>
            <a:r>
              <a:rPr lang="en-US" dirty="0"/>
              <a:t>known as composite applications,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580" y="3903133"/>
            <a:ext cx="3422074" cy="26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osite Application La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33" y="849579"/>
            <a:ext cx="7315200" cy="600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0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11954</TotalTime>
  <Words>391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Business Process Engineering </vt:lpstr>
      <vt:lpstr>Business-to-Business Processes</vt:lpstr>
      <vt:lpstr>Business-to-Business Processes</vt:lpstr>
      <vt:lpstr>Example of business-to-business collaboration through interacting busi- ness processes</vt:lpstr>
      <vt:lpstr>Business-to-Business Processes</vt:lpstr>
      <vt:lpstr>Business-to-Business Processes</vt:lpstr>
      <vt:lpstr>Business-to-Business Processes</vt:lpstr>
      <vt:lpstr>Business-to-Business Processes</vt:lpstr>
      <vt:lpstr>PowerPoint Presentation</vt:lpstr>
      <vt:lpstr>Service Composition</vt:lpstr>
      <vt:lpstr>Business process management landscape</vt:lpstr>
      <vt:lpstr>Business Process Modeling </vt:lpstr>
      <vt:lpstr>Activity Models and Activity Instances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Engineering</dc:title>
  <dc:creator>Administrator</dc:creator>
  <cp:lastModifiedBy>Administrator</cp:lastModifiedBy>
  <cp:revision>46</cp:revision>
  <dcterms:created xsi:type="dcterms:W3CDTF">2023-01-16T07:23:56Z</dcterms:created>
  <dcterms:modified xsi:type="dcterms:W3CDTF">2023-02-10T09:32:01Z</dcterms:modified>
</cp:coreProperties>
</file>