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889C2-980D-49CA-AB7C-1E654BA5E5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20078-376C-4EC9-9B35-3283D4F330F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F889C2-980D-49CA-AB7C-1E654BA5E52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20078-376C-4EC9-9B35-3283D4F330F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F889C2-980D-49CA-AB7C-1E654BA5E52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mailto:Sobia.Iftikhar@nu.edu.p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Business Process Engineering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1"/>
              </a:rPr>
              <a:t>Sobia.Iftikhar@nu.edu.pk</a:t>
            </a:r>
            <a:r>
              <a:rPr lang="en-US" dirty="0" smtClean="0"/>
              <a:t>                         Week </a:t>
            </a:r>
            <a:r>
              <a:rPr lang="en-US" dirty="0" smtClean="0"/>
              <a:t>05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Cash-drawer reconciliation</a:t>
            </a:r>
            <a:r>
              <a:rPr lang="en-US" dirty="0"/>
              <a:t> can only occur when the store has been closed and the credit card summary has been printed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The </a:t>
            </a:r>
            <a:r>
              <a:rPr lang="en-US" i="1" dirty="0" err="1"/>
              <a:t>despatch</a:t>
            </a:r>
            <a:r>
              <a:rPr lang="en-US" i="1" dirty="0"/>
              <a:t>-goods</a:t>
            </a:r>
            <a:r>
              <a:rPr lang="en-US" dirty="0"/>
              <a:t> task runs immediately after both the </a:t>
            </a:r>
            <a:r>
              <a:rPr lang="en-US" i="1" dirty="0"/>
              <a:t>check-invoice </a:t>
            </a:r>
            <a:r>
              <a:rPr lang="en-US" dirty="0"/>
              <a:t>and </a:t>
            </a:r>
            <a:r>
              <a:rPr lang="en-US" i="1" dirty="0"/>
              <a:t>produce-invoice</a:t>
            </a:r>
            <a:r>
              <a:rPr lang="en-US" dirty="0"/>
              <a:t> tasks are completed.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098" name="Picture 2" descr="https://training-course-material.com/images/signavio/d235a661b41944199ce03361045128e6.pn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714" y="2664794"/>
            <a:ext cx="3428571" cy="2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Orchestration 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Split</a:t>
            </a:r>
            <a:endParaRPr lang="en-US" dirty="0"/>
          </a:p>
          <a:p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356519" y="3136900"/>
            <a:ext cx="4181475" cy="2438400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And Join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36531" y="3103562"/>
            <a:ext cx="4429125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Xor</a:t>
            </a:r>
            <a:r>
              <a:rPr lang="en-US" dirty="0"/>
              <a:t> Split/exclusive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704975" y="3272075"/>
            <a:ext cx="4754563" cy="206645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/>
              <a:t>Xor</a:t>
            </a:r>
            <a:r>
              <a:rPr lang="en-US" dirty="0"/>
              <a:t> Join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 Gate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7636" y="1264555"/>
            <a:ext cx="6276975" cy="26574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065867" y="41635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or gateway enables multiple activities of type</a:t>
            </a:r>
            <a:endParaRPr lang="en-US" dirty="0"/>
          </a:p>
          <a:p>
            <a:r>
              <a:rPr lang="en-US" dirty="0"/>
              <a:t>receive. If the first of these activities receives a message, the other activities</a:t>
            </a:r>
            <a:endParaRPr lang="en-US" dirty="0"/>
          </a:p>
          <a:p>
            <a:r>
              <a:rPr lang="en-US" dirty="0"/>
              <a:t>are neglected. As a result, a deferred choice pattern is realized.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patterns provide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bench mark/scale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expressing process orchestrations.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patterns are independent of concrete process languages, so that each pattern can be expressed in different process languages.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patterns can also be used to compare the expressiveness of process languages.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control flow patterns include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split,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join, 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split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join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Control Flow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task in a process in enabled after the completion of a preceding task in the same </a:t>
            </a:r>
            <a:r>
              <a:rPr lang="en-US" dirty="0" smtClean="0"/>
              <a:t>process.</a:t>
            </a:r>
            <a:endParaRPr lang="en-US" dirty="0" smtClean="0"/>
          </a:p>
          <a:p>
            <a:r>
              <a:rPr lang="en-US" dirty="0"/>
              <a:t>The </a:t>
            </a:r>
            <a:r>
              <a:rPr lang="en-US" i="1" dirty="0"/>
              <a:t>Sequence</a:t>
            </a:r>
            <a:r>
              <a:rPr lang="en-US" dirty="0"/>
              <a:t> pattern serves as the fundamental building block for processes. It is used to construct a series of consecutive tasks which execute in turn one after the other</a:t>
            </a:r>
            <a:endParaRPr lang="en-US" dirty="0" smtClean="0"/>
          </a:p>
          <a:p>
            <a:r>
              <a:rPr lang="en-US" dirty="0" smtClean="0"/>
              <a:t>Example: Sequential </a:t>
            </a:r>
            <a:r>
              <a:rPr lang="en-US" dirty="0"/>
              <a:t>routing, serial routing</a:t>
            </a:r>
            <a:r>
              <a:rPr lang="en-US" dirty="0" smtClean="0"/>
              <a:t>.</a:t>
            </a:r>
            <a:endParaRPr lang="en-US" dirty="0" smtClean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9629" y="4451186"/>
            <a:ext cx="4907661" cy="15964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Time Example: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 smtClean="0"/>
              <a:t>The</a:t>
            </a:r>
            <a:r>
              <a:rPr lang="en-US" dirty="0"/>
              <a:t> </a:t>
            </a:r>
            <a:r>
              <a:rPr lang="en-US" i="1" dirty="0"/>
              <a:t>verify-account</a:t>
            </a:r>
            <a:r>
              <a:rPr lang="en-US" dirty="0"/>
              <a:t> task executes after the credit card details have been captured.</a:t>
            </a:r>
            <a:endParaRPr lang="en-US" dirty="0"/>
          </a:p>
          <a:p>
            <a:pPr lvl="1"/>
            <a:r>
              <a:rPr lang="en-US" dirty="0"/>
              <a:t>A receipt is printed after the train ticket is issued</a:t>
            </a:r>
            <a:r>
              <a:rPr lang="en-US" dirty="0" smtClean="0"/>
              <a:t>.</a:t>
            </a:r>
            <a:endParaRPr lang="en-US" dirty="0" smtClean="0"/>
          </a:p>
          <a:p>
            <a:pPr lvl="1"/>
            <a:r>
              <a:rPr lang="en-US" dirty="0"/>
              <a:t>There is one context condition associated with this pattern: an instance of the </a:t>
            </a:r>
            <a:r>
              <a:rPr lang="en-US" i="1" dirty="0"/>
              <a:t>Sequence</a:t>
            </a:r>
            <a:r>
              <a:rPr lang="en-US" dirty="0"/>
              <a:t> pattern cannot be started again until it has completed execution of the preceding thread of control</a:t>
            </a:r>
            <a:endParaRPr lang="en-US" dirty="0"/>
          </a:p>
          <a:p>
            <a:endParaRPr lang="en-US" dirty="0"/>
          </a:p>
        </p:txBody>
      </p:sp>
      <p:pic>
        <p:nvPicPr>
          <p:cNvPr id="3074" name="Picture 2" descr="https://training-course-material.com/images/signavio/3f1b76ee0ddd4d06b4b91c3ac229014b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75" y="4414880"/>
            <a:ext cx="4810125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split/ and split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 In a parallel split we are referring to a point in a workflow process where a single thread of control split into multiple threads of control. 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And </a:t>
            </a:r>
            <a:r>
              <a:rPr lang="en-US" dirty="0"/>
              <a:t>split or parallel split is a point in a process model where a single thread of control splits into multiple threads of control which are </a:t>
            </a:r>
            <a:r>
              <a:rPr lang="en-US" dirty="0" smtClean="0"/>
              <a:t>executed concurrently.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 smtClean="0"/>
              <a:t>AND-split</a:t>
            </a:r>
            <a:r>
              <a:rPr lang="en-US" dirty="0"/>
              <a:t>, parallel routing, parallel split, fork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4" descr="http://www.workflowpatterns.com/patterns/control/images/fig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8162" y="3838832"/>
            <a:ext cx="34956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After completion of the </a:t>
            </a:r>
            <a:r>
              <a:rPr lang="en-US" i="1" dirty="0"/>
              <a:t>capture enrolment</a:t>
            </a:r>
            <a:r>
              <a:rPr lang="en-US" dirty="0"/>
              <a:t> task, run the </a:t>
            </a:r>
            <a:r>
              <a:rPr lang="en-US" i="1" dirty="0"/>
              <a:t>create student profile</a:t>
            </a:r>
            <a:r>
              <a:rPr lang="en-US" dirty="0"/>
              <a:t> and </a:t>
            </a:r>
            <a:r>
              <a:rPr lang="en-US" i="1" dirty="0"/>
              <a:t>issue enrolment confirmation</a:t>
            </a:r>
            <a:r>
              <a:rPr lang="en-US" dirty="0"/>
              <a:t> tasks simultaneously.</a:t>
            </a:r>
            <a:endParaRPr lang="en-US" dirty="0"/>
          </a:p>
          <a:p>
            <a:pPr lvl="1"/>
            <a:r>
              <a:rPr lang="en-US" dirty="0"/>
              <a:t>Once the customer has paid for the goods, pack them and issue a receipt.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78111" y="3493496"/>
            <a:ext cx="3247089" cy="1271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514" y="5024628"/>
            <a:ext cx="2737280" cy="12695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213506"/>
            <a:ext cx="2646663" cy="1204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6211" y="4765470"/>
            <a:ext cx="2363668" cy="1445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1026" name="Picture 2" descr="https://training-course-material.com/images/signavio/826caed3ca4c48b19716aad785122f79.png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832" y="1970607"/>
            <a:ext cx="3732455" cy="349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Synchronization/ And Join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8" name="Picture 4" descr="http://www.workflowpatterns.com/patterns/control/images/fig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656" y="2590191"/>
            <a:ext cx="3381375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2365</Words>
  <Application>WPS Presentation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Wingdings 3</vt:lpstr>
      <vt:lpstr>Arial</vt:lpstr>
      <vt:lpstr>Times New Roman</vt:lpstr>
      <vt:lpstr>Century Gothic</vt:lpstr>
      <vt:lpstr>Microsoft YaHei</vt:lpstr>
      <vt:lpstr>Arial Unicode MS</vt:lpstr>
      <vt:lpstr>Calibri</vt:lpstr>
      <vt:lpstr>Wisp</vt:lpstr>
      <vt:lpstr>Business Process Engineering </vt:lpstr>
      <vt:lpstr>Control Flow Patterns</vt:lpstr>
      <vt:lpstr>control flow patterns</vt:lpstr>
      <vt:lpstr>Sequence Control Flow Pattern</vt:lpstr>
      <vt:lpstr>Real Time Example: </vt:lpstr>
      <vt:lpstr>Parallel split/ and split</vt:lpstr>
      <vt:lpstr>Example</vt:lpstr>
      <vt:lpstr>Example</vt:lpstr>
      <vt:lpstr>Synchronization/ And Join</vt:lpstr>
      <vt:lpstr>Example</vt:lpstr>
      <vt:lpstr>Example</vt:lpstr>
      <vt:lpstr>Process Orchestration </vt:lpstr>
      <vt:lpstr>PowerPoint 演示文稿</vt:lpstr>
      <vt:lpstr>Or Gate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Process Engineering</dc:title>
  <dc:creator>Administrator</dc:creator>
  <cp:lastModifiedBy>Syed Hassan</cp:lastModifiedBy>
  <cp:revision>62</cp:revision>
  <dcterms:created xsi:type="dcterms:W3CDTF">2023-01-16T07:23:00Z</dcterms:created>
  <dcterms:modified xsi:type="dcterms:W3CDTF">2023-02-28T19:02:11Z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8AD73B896AD74142A1C5C61D04F4CBF9</vt:lpwstr>
  </property>
  <property fmtid="{D5CDD505-2E9C-101B-9397-08002B2CF9AE}" pid="3" name="KSOProductBuildVer">
    <vt:lpwstr>1033-11.2.0.11486</vt:lpwstr>
  </property>
</Properties>
</file>