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60" r:id="rId3"/>
    <p:sldId id="264" r:id="rId4"/>
    <p:sldId id="277" r:id="rId5"/>
    <p:sldId id="278" r:id="rId6"/>
    <p:sldId id="280" r:id="rId7"/>
    <p:sldId id="281" r:id="rId8"/>
    <p:sldId id="268" r:id="rId9"/>
    <p:sldId id="265" r:id="rId10"/>
    <p:sldId id="266" r:id="rId11"/>
    <p:sldId id="267" r:id="rId12"/>
    <p:sldId id="282" r:id="rId13"/>
    <p:sldId id="269" r:id="rId14"/>
    <p:sldId id="283" r:id="rId15"/>
    <p:sldId id="270" r:id="rId16"/>
    <p:sldId id="284" r:id="rId17"/>
    <p:sldId id="275" r:id="rId18"/>
    <p:sldId id="271" r:id="rId19"/>
    <p:sldId id="272" r:id="rId20"/>
    <p:sldId id="273" r:id="rId21"/>
    <p:sldId id="274" r:id="rId22"/>
    <p:sldId id="285" r:id="rId23"/>
    <p:sldId id="286" r:id="rId24"/>
    <p:sldId id="27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6" r:id="rId42"/>
    <p:sldId id="303" r:id="rId43"/>
    <p:sldId id="304" r:id="rId44"/>
    <p:sldId id="30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3/24/2023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3/24/2023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3/24/2023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3/24/2023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3/24/2023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hyperlink" Target="https://langrid.org/services/en/exercise3.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for process</a:t>
            </a:r>
          </a:p>
        </p:txBody>
      </p:sp>
      <p:pic>
        <p:nvPicPr>
          <p:cNvPr id="4" name="Picture 3"/>
          <p:cNvPicPr>
            <a:picLocks noChangeAspect="1"/>
          </p:cNvPicPr>
          <p:nvPr/>
        </p:nvPicPr>
        <p:blipFill>
          <a:blip r:embed="rId2"/>
          <a:stretch>
            <a:fillRect/>
          </a:stretch>
        </p:blipFill>
        <p:spPr>
          <a:xfrm>
            <a:off x="3309680" y="1935892"/>
            <a:ext cx="5210175" cy="3810000"/>
          </a:xfrm>
          <a:prstGeom prst="rect">
            <a:avLst/>
          </a:prstGeom>
        </p:spPr>
      </p:pic>
    </p:spTree>
    <p:extLst>
      <p:ext uri="{BB962C8B-B14F-4D97-AF65-F5344CB8AC3E}">
        <p14:creationId xmlns:p14="http://schemas.microsoft.com/office/powerpoint/2010/main" val="66655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Business Process Architecture</a:t>
            </a:r>
          </a:p>
        </p:txBody>
      </p:sp>
      <p:sp>
        <p:nvSpPr>
          <p:cNvPr id="4" name="Rectangle 3"/>
          <p:cNvSpPr/>
          <p:nvPr/>
        </p:nvSpPr>
        <p:spPr>
          <a:xfrm>
            <a:off x="716464" y="3456959"/>
            <a:ext cx="4053244" cy="646331"/>
          </a:xfrm>
          <a:prstGeom prst="rect">
            <a:avLst/>
          </a:prstGeom>
        </p:spPr>
        <p:txBody>
          <a:bodyPr wrap="square">
            <a:spAutoFit/>
          </a:bodyPr>
          <a:lstStyle/>
          <a:p>
            <a:r>
              <a:rPr lang="en-US" dirty="0">
                <a:latin typeface="Roboto"/>
              </a:rPr>
              <a:t> Connecting Business Strategy to Business Requirement</a:t>
            </a:r>
            <a:endParaRPr lang="en-US" b="0" i="0" dirty="0">
              <a:effectLst/>
              <a:latin typeface="Roboto"/>
            </a:endParaRPr>
          </a:p>
        </p:txBody>
      </p:sp>
      <p:pic>
        <p:nvPicPr>
          <p:cNvPr id="5124" name="Picture 4" descr="What's in a Business Architecture - Process Renewal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28" y="2324611"/>
            <a:ext cx="6407852" cy="355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6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Process Architecture</a:t>
            </a:r>
            <a:br>
              <a:rPr lang="en-US" dirty="0"/>
            </a:br>
            <a:endParaRPr lang="en-US" dirty="0"/>
          </a:p>
        </p:txBody>
      </p:sp>
      <p:sp>
        <p:nvSpPr>
          <p:cNvPr id="3" name="Content Placeholder 2"/>
          <p:cNvSpPr>
            <a:spLocks noGrp="1"/>
          </p:cNvSpPr>
          <p:nvPr>
            <p:ph idx="1"/>
          </p:nvPr>
        </p:nvSpPr>
        <p:spPr/>
        <p:txBody>
          <a:bodyPr/>
          <a:lstStyle/>
          <a:p>
            <a:r>
              <a:rPr lang="en-US" b="1" smtClean="0"/>
              <a:t>Focus </a:t>
            </a:r>
            <a:r>
              <a:rPr lang="en-US" b="1" dirty="0"/>
              <a:t>on </a:t>
            </a:r>
            <a:r>
              <a:rPr lang="en-US" b="1" dirty="0" smtClean="0"/>
              <a:t>value</a:t>
            </a:r>
          </a:p>
          <a:p>
            <a:r>
              <a:rPr lang="en-US" b="1" dirty="0" smtClean="0"/>
              <a:t>Enhance </a:t>
            </a:r>
            <a:r>
              <a:rPr lang="en-US" b="1" dirty="0"/>
              <a:t>communication</a:t>
            </a:r>
            <a:endParaRPr lang="en-US" dirty="0"/>
          </a:p>
          <a:p>
            <a:r>
              <a:rPr lang="en-US" b="1" dirty="0"/>
              <a:t>Facilitate process performance management</a:t>
            </a:r>
            <a:endParaRPr lang="en-US" dirty="0"/>
          </a:p>
          <a:p>
            <a:endParaRPr lang="en-US" dirty="0"/>
          </a:p>
        </p:txBody>
      </p:sp>
    </p:spTree>
    <p:extLst>
      <p:ext uri="{BB962C8B-B14F-4D97-AF65-F5344CB8AC3E}">
        <p14:creationId xmlns:p14="http://schemas.microsoft.com/office/powerpoint/2010/main" val="292936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Process Architecture Design Models.</a:t>
            </a:r>
            <a:br>
              <a:rPr lang="en-US" b="1" dirty="0"/>
            </a:br>
            <a:endParaRPr lang="en-US" dirty="0"/>
          </a:p>
        </p:txBody>
      </p:sp>
      <p:sp>
        <p:nvSpPr>
          <p:cNvPr id="3" name="Content Placeholder 2"/>
          <p:cNvSpPr>
            <a:spLocks noGrp="1"/>
          </p:cNvSpPr>
          <p:nvPr>
            <p:ph idx="1"/>
          </p:nvPr>
        </p:nvSpPr>
        <p:spPr/>
        <p:txBody>
          <a:bodyPr/>
          <a:lstStyle/>
          <a:p>
            <a:r>
              <a:rPr lang="en-US" dirty="0" smtClean="0"/>
              <a:t>Ultimate </a:t>
            </a:r>
            <a:r>
              <a:rPr lang="en-US" dirty="0"/>
              <a:t>goal is to make your process, </a:t>
            </a:r>
            <a:r>
              <a:rPr lang="en-US" i="1" dirty="0"/>
              <a:t>‘Better’, ‘Faster’ &amp; ‘Cheaper’</a:t>
            </a:r>
            <a:r>
              <a:rPr lang="en-US" dirty="0"/>
              <a:t>. </a:t>
            </a:r>
            <a:endParaRPr lang="en-US" dirty="0" smtClean="0"/>
          </a:p>
          <a:p>
            <a:r>
              <a:rPr lang="en-US" dirty="0" smtClean="0"/>
              <a:t>We </a:t>
            </a:r>
            <a:r>
              <a:rPr lang="en-US" dirty="0"/>
              <a:t>apply the most efficient strategies and techniques tailor-made just to suit your needs. There are various approaches available to design business process architecture.</a:t>
            </a:r>
          </a:p>
          <a:p>
            <a:r>
              <a:rPr lang="en-US" dirty="0"/>
              <a:t>This led to five classes of approaches: </a:t>
            </a:r>
          </a:p>
          <a:p>
            <a:pPr marL="617220" lvl="1" indent="-342900">
              <a:buFont typeface="+mj-lt"/>
              <a:buAutoNum type="arabicPeriod"/>
            </a:pPr>
            <a:r>
              <a:rPr lang="en-US" dirty="0"/>
              <a:t>goal-based</a:t>
            </a:r>
          </a:p>
          <a:p>
            <a:pPr marL="617220" lvl="1" indent="-342900">
              <a:buFont typeface="+mj-lt"/>
              <a:buAutoNum type="arabicPeriod"/>
            </a:pPr>
            <a:r>
              <a:rPr lang="en-US" dirty="0"/>
              <a:t>action-based</a:t>
            </a:r>
          </a:p>
          <a:p>
            <a:pPr marL="617220" lvl="1" indent="-342900">
              <a:buFont typeface="+mj-lt"/>
              <a:buAutoNum type="arabicPeriod"/>
            </a:pPr>
            <a:r>
              <a:rPr lang="en-US" dirty="0"/>
              <a:t>object-based</a:t>
            </a:r>
          </a:p>
          <a:p>
            <a:pPr marL="617220" lvl="1" indent="-342900">
              <a:buFont typeface="+mj-lt"/>
              <a:buAutoNum type="arabicPeriod"/>
            </a:pPr>
            <a:r>
              <a:rPr lang="en-US" dirty="0"/>
              <a:t>reference model based, </a:t>
            </a:r>
          </a:p>
          <a:p>
            <a:pPr marL="617220" lvl="1" indent="-342900">
              <a:buFont typeface="+mj-lt"/>
              <a:buAutoNum type="arabicPeriod"/>
            </a:pPr>
            <a:r>
              <a:rPr lang="en-US" dirty="0"/>
              <a:t>function-based.</a:t>
            </a:r>
          </a:p>
        </p:txBody>
      </p:sp>
      <p:pic>
        <p:nvPicPr>
          <p:cNvPr id="1026" name="Picture 2" descr="https://www.q3edge.com/wp-content/uploads/2022/05/infographic-1-1-768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348" y="3369734"/>
            <a:ext cx="4861626" cy="237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09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Based</a:t>
            </a:r>
            <a:endParaRPr lang="en-US" dirty="0"/>
          </a:p>
        </p:txBody>
      </p:sp>
      <p:sp>
        <p:nvSpPr>
          <p:cNvPr id="3" name="Content Placeholder 2"/>
          <p:cNvSpPr>
            <a:spLocks noGrp="1"/>
          </p:cNvSpPr>
          <p:nvPr>
            <p:ph idx="1"/>
          </p:nvPr>
        </p:nvSpPr>
        <p:spPr/>
        <p:txBody>
          <a:bodyPr/>
          <a:lstStyle/>
          <a:p>
            <a:r>
              <a:rPr lang="en-US" dirty="0"/>
              <a:t>The goal-based approach establishes the relationship between a company's business goals. </a:t>
            </a:r>
            <a:endParaRPr lang="en-US" dirty="0" smtClean="0"/>
          </a:p>
          <a:p>
            <a:r>
              <a:rPr lang="en-US" dirty="0" smtClean="0"/>
              <a:t>This </a:t>
            </a:r>
            <a:r>
              <a:rPr lang="en-US" dirty="0"/>
              <a:t>approach identifies the processes a company requires to achieve these goals. </a:t>
            </a:r>
            <a:endParaRPr lang="en-US" dirty="0" smtClean="0"/>
          </a:p>
          <a:p>
            <a:r>
              <a:rPr lang="en-US" dirty="0" smtClean="0"/>
              <a:t>By </a:t>
            </a:r>
            <a:r>
              <a:rPr lang="en-US" dirty="0"/>
              <a:t>associating goals with processes, organizations can determine why certain activities are essential. </a:t>
            </a:r>
            <a:endParaRPr lang="en-US" dirty="0" smtClean="0"/>
          </a:p>
          <a:p>
            <a:r>
              <a:rPr lang="en-US" dirty="0" smtClean="0"/>
              <a:t>Companies </a:t>
            </a:r>
            <a:r>
              <a:rPr lang="en-US" dirty="0"/>
              <a:t>assign key performance indicators (KPIs) to their business goals in this approach. </a:t>
            </a:r>
            <a:endParaRPr lang="en-US" dirty="0" smtClean="0"/>
          </a:p>
          <a:p>
            <a:r>
              <a:rPr lang="en-US" dirty="0" smtClean="0"/>
              <a:t>As </a:t>
            </a:r>
            <a:r>
              <a:rPr lang="en-US" dirty="0"/>
              <a:t>companies have different goals, they also have diverse goal structures.</a:t>
            </a:r>
          </a:p>
        </p:txBody>
      </p:sp>
    </p:spTree>
    <p:extLst>
      <p:ext uri="{BB962C8B-B14F-4D97-AF65-F5344CB8AC3E}">
        <p14:creationId xmlns:p14="http://schemas.microsoft.com/office/powerpoint/2010/main" val="356567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 Based</a:t>
            </a:r>
          </a:p>
        </p:txBody>
      </p:sp>
      <p:pic>
        <p:nvPicPr>
          <p:cNvPr id="5" name="Content Placeholder 4">
            <a:extLst>
              <a:ext uri="{FF2B5EF4-FFF2-40B4-BE49-F238E27FC236}">
                <a16:creationId xmlns:a16="http://schemas.microsoft.com/office/drawing/2014/main" xmlns="" id="{3901AAEA-7316-43C9-92AB-37667C238FB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Lst>
          </a:blip>
          <a:stretch>
            <a:fillRect/>
          </a:stretch>
        </p:blipFill>
        <p:spPr>
          <a:xfrm>
            <a:off x="1663490" y="3429000"/>
            <a:ext cx="8291278" cy="3025402"/>
          </a:xfrm>
        </p:spPr>
      </p:pic>
      <p:sp>
        <p:nvSpPr>
          <p:cNvPr id="7" name="TextBox 6">
            <a:extLst>
              <a:ext uri="{FF2B5EF4-FFF2-40B4-BE49-F238E27FC236}">
                <a16:creationId xmlns:a16="http://schemas.microsoft.com/office/drawing/2014/main" xmlns="" id="{042FFFB4-6686-4081-9D3A-49ABC4BB1294}"/>
              </a:ext>
            </a:extLst>
          </p:cNvPr>
          <p:cNvSpPr txBox="1"/>
          <p:nvPr/>
        </p:nvSpPr>
        <p:spPr>
          <a:xfrm>
            <a:off x="1384509" y="2014194"/>
            <a:ext cx="10058400"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Goal-Based Approach, the business architecture is designed to establish essentials of business goals and relationships between business goals.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approach identifies all critical business processes which are essential to achieve business goals.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91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Based</a:t>
            </a:r>
            <a:endParaRPr lang="en-US" dirty="0"/>
          </a:p>
        </p:txBody>
      </p:sp>
      <p:sp>
        <p:nvSpPr>
          <p:cNvPr id="3" name="Content Placeholder 2"/>
          <p:cNvSpPr>
            <a:spLocks noGrp="1"/>
          </p:cNvSpPr>
          <p:nvPr>
            <p:ph idx="1"/>
          </p:nvPr>
        </p:nvSpPr>
        <p:spPr/>
        <p:txBody>
          <a:bodyPr/>
          <a:lstStyle/>
          <a:p>
            <a:r>
              <a:rPr lang="en-US" dirty="0"/>
              <a:t>In a function-based approach, companies design the BPA hierarchy to represent the decomposition of business functions into details. </a:t>
            </a:r>
            <a:endParaRPr lang="en-US" dirty="0" smtClean="0"/>
          </a:p>
          <a:p>
            <a:r>
              <a:rPr lang="en-US" dirty="0" smtClean="0"/>
              <a:t>Decomposition </a:t>
            </a:r>
            <a:r>
              <a:rPr lang="en-US" dirty="0"/>
              <a:t>is the practice of documenting all the sub-processes and tasks within a business. </a:t>
            </a:r>
            <a:endParaRPr lang="en-US" dirty="0" smtClean="0"/>
          </a:p>
          <a:p>
            <a:r>
              <a:rPr lang="en-US" dirty="0" smtClean="0"/>
              <a:t>For </a:t>
            </a:r>
            <a:r>
              <a:rPr lang="en-US" dirty="0"/>
              <a:t>example, procurement and production are business functions. Using this approach can make it simpler to identify processes, allowing businesses to focus on their capabilities rather than on how they accomplish tasks.</a:t>
            </a:r>
          </a:p>
        </p:txBody>
      </p:sp>
    </p:spTree>
    <p:extLst>
      <p:ext uri="{BB962C8B-B14F-4D97-AF65-F5344CB8AC3E}">
        <p14:creationId xmlns:p14="http://schemas.microsoft.com/office/powerpoint/2010/main" val="313926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15CC3-DAA1-4B55-93AA-D2DA8C5B23B3}"/>
              </a:ext>
            </a:extLst>
          </p:cNvPr>
          <p:cNvSpPr>
            <a:spLocks noGrp="1"/>
          </p:cNvSpPr>
          <p:nvPr>
            <p:ph type="title"/>
          </p:nvPr>
        </p:nvSpPr>
        <p:spPr/>
        <p:txBody>
          <a:bodyPr/>
          <a:lstStyle/>
          <a:p>
            <a:r>
              <a:rPr lang="en-US" dirty="0"/>
              <a:t>Function Based</a:t>
            </a:r>
            <a:endParaRPr lang="x-none" dirty="0"/>
          </a:p>
        </p:txBody>
      </p:sp>
      <p:pic>
        <p:nvPicPr>
          <p:cNvPr id="5" name="Content Placeholder 4">
            <a:extLst>
              <a:ext uri="{FF2B5EF4-FFF2-40B4-BE49-F238E27FC236}">
                <a16:creationId xmlns:a16="http://schemas.microsoft.com/office/drawing/2014/main" xmlns="" id="{0FA09DD4-7ECE-4F95-A6DB-3F6F5ECFC736}"/>
              </a:ext>
            </a:extLst>
          </p:cNvPr>
          <p:cNvPicPr>
            <a:picLocks noGrp="1" noChangeAspect="1"/>
          </p:cNvPicPr>
          <p:nvPr>
            <p:ph idx="1"/>
          </p:nvPr>
        </p:nvPicPr>
        <p:blipFill>
          <a:blip r:embed="rId2"/>
          <a:stretch>
            <a:fillRect/>
          </a:stretch>
        </p:blipFill>
        <p:spPr>
          <a:xfrm>
            <a:off x="6277714" y="2162618"/>
            <a:ext cx="5346369" cy="2506377"/>
          </a:xfrm>
        </p:spPr>
      </p:pic>
      <p:sp>
        <p:nvSpPr>
          <p:cNvPr id="7" name="TextBox 6">
            <a:extLst>
              <a:ext uri="{FF2B5EF4-FFF2-40B4-BE49-F238E27FC236}">
                <a16:creationId xmlns:a16="http://schemas.microsoft.com/office/drawing/2014/main" xmlns="" id="{751FC0E8-A09D-4365-B417-1B343337E656}"/>
              </a:ext>
            </a:extLst>
          </p:cNvPr>
          <p:cNvSpPr txBox="1"/>
          <p:nvPr/>
        </p:nvSpPr>
        <p:spPr>
          <a:xfrm>
            <a:off x="896470" y="1932474"/>
            <a:ext cx="5381244"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companies can decompose a production function into material planning, production planning, finished goods delivery, and receipt of goods. With this approach, companies can organize their business processes according to their functions and define them in more detail. Through this, they can gain the insight necessary to make informed decisions when considering the right process improvement strategies. The function-based approach is also helpful in finding the end-to-end value chain associated with a function, which comprises the process from purchasing raw materials to the product reaching the consumer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i="1" dirty="0" smtClean="0">
                <a:effectLst/>
                <a:latin typeface="Times New Roman" panose="02020603050405020304" pitchFamily="18" charset="0"/>
                <a:cs typeface="Times New Roman" panose="02020603050405020304" pitchFamily="18" charset="0"/>
              </a:rPr>
              <a:t>The </a:t>
            </a:r>
            <a:r>
              <a:rPr lang="en-US" b="1" i="1" dirty="0">
                <a:effectLst/>
                <a:latin typeface="Times New Roman" panose="02020603050405020304" pitchFamily="18" charset="0"/>
                <a:cs typeface="Times New Roman" panose="02020603050405020304" pitchFamily="18" charset="0"/>
              </a:rPr>
              <a:t>advantage of this approach is to find the End-to-End value chain associated with a function and assign a process owner along with the process measurement system</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920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F9B96-2025-41D7-AE17-F4ED67254108}"/>
              </a:ext>
            </a:extLst>
          </p:cNvPr>
          <p:cNvSpPr>
            <a:spLocks noGrp="1"/>
          </p:cNvSpPr>
          <p:nvPr>
            <p:ph type="title"/>
          </p:nvPr>
        </p:nvSpPr>
        <p:spPr/>
        <p:txBody>
          <a:bodyPr/>
          <a:lstStyle/>
          <a:p>
            <a:r>
              <a:rPr lang="en-US" dirty="0"/>
              <a:t>Action Based</a:t>
            </a:r>
            <a:endParaRPr lang="x-none" dirty="0"/>
          </a:p>
        </p:txBody>
      </p:sp>
      <p:pic>
        <p:nvPicPr>
          <p:cNvPr id="5" name="Content Placeholder 4">
            <a:extLst>
              <a:ext uri="{FF2B5EF4-FFF2-40B4-BE49-F238E27FC236}">
                <a16:creationId xmlns:a16="http://schemas.microsoft.com/office/drawing/2014/main" xmlns="" id="{1D9BFCC2-9376-4BCA-9FFC-6388D3E1FABF}"/>
              </a:ext>
            </a:extLst>
          </p:cNvPr>
          <p:cNvPicPr>
            <a:picLocks noGrp="1" noChangeAspect="1"/>
          </p:cNvPicPr>
          <p:nvPr>
            <p:ph idx="1"/>
          </p:nvPr>
        </p:nvPicPr>
        <p:blipFill>
          <a:blip r:embed="rId2"/>
          <a:stretch>
            <a:fillRect/>
          </a:stretch>
        </p:blipFill>
        <p:spPr>
          <a:xfrm>
            <a:off x="1977936" y="3574365"/>
            <a:ext cx="8359864" cy="3033023"/>
          </a:xfrm>
        </p:spPr>
      </p:pic>
      <p:sp>
        <p:nvSpPr>
          <p:cNvPr id="3" name="Rectangle 2"/>
          <p:cNvSpPr/>
          <p:nvPr/>
        </p:nvSpPr>
        <p:spPr>
          <a:xfrm>
            <a:off x="1066800" y="1820039"/>
            <a:ext cx="10851665" cy="1754326"/>
          </a:xfrm>
          <a:prstGeom prst="rect">
            <a:avLst/>
          </a:prstGeom>
        </p:spPr>
        <p:txBody>
          <a:bodyPr wrap="square">
            <a:spAutoFit/>
          </a:bodyPr>
          <a:lstStyle/>
          <a:p>
            <a:r>
              <a:rPr lang="en-US" dirty="0">
                <a:solidFill>
                  <a:srgbClr val="2D2D2D"/>
                </a:solidFill>
                <a:latin typeface="Times New Roman" panose="02020603050405020304" pitchFamily="18" charset="0"/>
                <a:cs typeface="Times New Roman" panose="02020603050405020304" pitchFamily="18" charset="0"/>
              </a:rPr>
              <a:t>When building this approach, organizations usually design a structure that includes business actions and their relationship.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A </a:t>
            </a:r>
            <a:r>
              <a:rPr lang="en-US" dirty="0">
                <a:solidFill>
                  <a:srgbClr val="2D2D2D"/>
                </a:solidFill>
                <a:latin typeface="Times New Roman" panose="02020603050405020304" pitchFamily="18" charset="0"/>
                <a:cs typeface="Times New Roman" panose="02020603050405020304" pitchFamily="18" charset="0"/>
              </a:rPr>
              <a:t>business action lists the activities necessary for a company to complete for its customers.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In </a:t>
            </a:r>
            <a:r>
              <a:rPr lang="en-US" dirty="0">
                <a:solidFill>
                  <a:srgbClr val="2D2D2D"/>
                </a:solidFill>
                <a:latin typeface="Times New Roman" panose="02020603050405020304" pitchFamily="18" charset="0"/>
                <a:cs typeface="Times New Roman" panose="02020603050405020304" pitchFamily="18" charset="0"/>
              </a:rPr>
              <a:t>this approach, each action generally follows a certain phase or pattern.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This </a:t>
            </a:r>
            <a:r>
              <a:rPr lang="en-US" dirty="0">
                <a:solidFill>
                  <a:srgbClr val="2D2D2D"/>
                </a:solidFill>
                <a:latin typeface="Times New Roman" panose="02020603050405020304" pitchFamily="18" charset="0"/>
                <a:cs typeface="Times New Roman" panose="02020603050405020304" pitchFamily="18" charset="0"/>
              </a:rPr>
              <a:t>often makes it suitable for identifying, delimiting, and dividing a process into variants or </a:t>
            </a:r>
            <a:r>
              <a:rPr lang="en-US" dirty="0" smtClean="0">
                <a:solidFill>
                  <a:srgbClr val="2D2D2D"/>
                </a:solidFill>
                <a:latin typeface="Times New Roman" panose="02020603050405020304" pitchFamily="18" charset="0"/>
                <a:cs typeface="Times New Roman" panose="02020603050405020304" pitchFamily="18" charset="0"/>
              </a:rPr>
              <a:t>sub processes. </a:t>
            </a:r>
          </a:p>
          <a:p>
            <a:r>
              <a:rPr lang="en-US" dirty="0" smtClean="0">
                <a:solidFill>
                  <a:srgbClr val="2D2D2D"/>
                </a:solidFill>
                <a:latin typeface="Times New Roman" panose="02020603050405020304" pitchFamily="18" charset="0"/>
                <a:cs typeface="Times New Roman" panose="02020603050405020304" pitchFamily="18" charset="0"/>
              </a:rPr>
              <a:t>It </a:t>
            </a:r>
            <a:r>
              <a:rPr lang="en-US" dirty="0">
                <a:solidFill>
                  <a:srgbClr val="2D2D2D"/>
                </a:solidFill>
                <a:latin typeface="Times New Roman" panose="02020603050405020304" pitchFamily="18" charset="0"/>
                <a:cs typeface="Times New Roman" panose="02020603050405020304" pitchFamily="18" charset="0"/>
              </a:rPr>
              <a:t>also ensures consistency in business operations, as every pattern follows the same basic guidelines.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35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1FDD9-C026-4056-B7BA-0559A1988839}"/>
              </a:ext>
            </a:extLst>
          </p:cNvPr>
          <p:cNvSpPr>
            <a:spLocks noGrp="1"/>
          </p:cNvSpPr>
          <p:nvPr>
            <p:ph type="title"/>
          </p:nvPr>
        </p:nvSpPr>
        <p:spPr/>
        <p:txBody>
          <a:bodyPr/>
          <a:lstStyle/>
          <a:p>
            <a:r>
              <a:rPr lang="en-US" dirty="0"/>
              <a:t>Object Based</a:t>
            </a:r>
            <a:endParaRPr lang="x-none" dirty="0"/>
          </a:p>
        </p:txBody>
      </p:sp>
      <p:pic>
        <p:nvPicPr>
          <p:cNvPr id="5" name="Content Placeholder 4">
            <a:extLst>
              <a:ext uri="{FF2B5EF4-FFF2-40B4-BE49-F238E27FC236}">
                <a16:creationId xmlns:a16="http://schemas.microsoft.com/office/drawing/2014/main" xmlns="" id="{5D50837B-80EC-4805-A4A7-C30C8D42FA74}"/>
              </a:ext>
            </a:extLst>
          </p:cNvPr>
          <p:cNvPicPr>
            <a:picLocks noGrp="1" noChangeAspect="1"/>
          </p:cNvPicPr>
          <p:nvPr>
            <p:ph idx="1"/>
          </p:nvPr>
        </p:nvPicPr>
        <p:blipFill>
          <a:blip r:embed="rId2"/>
          <a:stretch>
            <a:fillRect/>
          </a:stretch>
        </p:blipFill>
        <p:spPr>
          <a:xfrm>
            <a:off x="4019370" y="2537804"/>
            <a:ext cx="4153260" cy="3063505"/>
          </a:xfrm>
        </p:spPr>
      </p:pic>
    </p:spTree>
    <p:extLst>
      <p:ext uri="{BB962C8B-B14F-4D97-AF65-F5344CB8AC3E}">
        <p14:creationId xmlns:p14="http://schemas.microsoft.com/office/powerpoint/2010/main" val="1166543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Business Process Architecture</a:t>
            </a:r>
          </a:p>
          <a:p>
            <a:endParaRPr lang="en-US" dirty="0"/>
          </a:p>
        </p:txBody>
      </p:sp>
    </p:spTree>
    <p:extLst>
      <p:ext uri="{BB962C8B-B14F-4D97-AF65-F5344CB8AC3E}">
        <p14:creationId xmlns:p14="http://schemas.microsoft.com/office/powerpoint/2010/main" val="19062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C02C0-7D0F-4899-B418-F167D49C6C0E}"/>
              </a:ext>
            </a:extLst>
          </p:cNvPr>
          <p:cNvSpPr>
            <a:spLocks noGrp="1"/>
          </p:cNvSpPr>
          <p:nvPr>
            <p:ph type="title"/>
          </p:nvPr>
        </p:nvSpPr>
        <p:spPr/>
        <p:txBody>
          <a:bodyPr/>
          <a:lstStyle/>
          <a:p>
            <a:r>
              <a:rPr lang="en-US" dirty="0"/>
              <a:t>Reference Based</a:t>
            </a:r>
            <a:endParaRPr lang="x-none" dirty="0"/>
          </a:p>
        </p:txBody>
      </p:sp>
      <p:pic>
        <p:nvPicPr>
          <p:cNvPr id="5" name="Content Placeholder 4">
            <a:extLst>
              <a:ext uri="{FF2B5EF4-FFF2-40B4-BE49-F238E27FC236}">
                <a16:creationId xmlns:a16="http://schemas.microsoft.com/office/drawing/2014/main" xmlns="" id="{54096DBE-07FB-48AC-9201-3852BBBC883B}"/>
              </a:ext>
            </a:extLst>
          </p:cNvPr>
          <p:cNvPicPr>
            <a:picLocks noGrp="1" noChangeAspect="1"/>
          </p:cNvPicPr>
          <p:nvPr>
            <p:ph idx="1"/>
          </p:nvPr>
        </p:nvPicPr>
        <p:blipFill>
          <a:blip r:embed="rId2"/>
          <a:stretch>
            <a:fillRect/>
          </a:stretch>
        </p:blipFill>
        <p:spPr>
          <a:xfrm>
            <a:off x="7055226" y="2226740"/>
            <a:ext cx="4507383" cy="3563072"/>
          </a:xfrm>
        </p:spPr>
      </p:pic>
      <p:sp>
        <p:nvSpPr>
          <p:cNvPr id="7" name="TextBox 6">
            <a:extLst>
              <a:ext uri="{FF2B5EF4-FFF2-40B4-BE49-F238E27FC236}">
                <a16:creationId xmlns:a16="http://schemas.microsoft.com/office/drawing/2014/main" xmlns="" id="{641E2325-9530-4F5A-9379-EF4EDB506BF6}"/>
              </a:ext>
            </a:extLst>
          </p:cNvPr>
          <p:cNvSpPr txBox="1"/>
          <p:nvPr/>
        </p:nvSpPr>
        <p:spPr>
          <a:xfrm>
            <a:off x="1066800" y="2414312"/>
            <a:ext cx="6096000"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These reference models can be re-used and adapted by the organization, as per their requirement to design their business process architecture.</a:t>
            </a:r>
            <a:endParaRPr lang="x-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5CA26C7-5F9B-4B77-BE3A-207EB397CAFB}"/>
              </a:ext>
            </a:extLst>
          </p:cNvPr>
          <p:cNvSpPr txBox="1"/>
          <p:nvPr/>
        </p:nvSpPr>
        <p:spPr>
          <a:xfrm>
            <a:off x="995083" y="3905580"/>
            <a:ext cx="6096000" cy="2031325"/>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There are various industry-specific as well as management-related reference models are available. Some of these are APQC process frameworks for specific industries, Malcolm Baldridge Industry-specific Frameworks (like Healthcare, Education, </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 European Framework for Quality Management System (EFQM), or standards like ISO 27001 for Information Security, etc.</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402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A0E85-83D1-4142-B481-09585198F846}"/>
              </a:ext>
            </a:extLst>
          </p:cNvPr>
          <p:cNvSpPr>
            <a:spLocks noGrp="1"/>
          </p:cNvSpPr>
          <p:nvPr>
            <p:ph type="title"/>
          </p:nvPr>
        </p:nvSpPr>
        <p:spPr/>
        <p:txBody>
          <a:bodyPr>
            <a:normAutofit fontScale="90000"/>
          </a:bodyPr>
          <a:lstStyle/>
          <a:p>
            <a:r>
              <a:rPr lang="en-US" b="0" i="0" dirty="0">
                <a:solidFill>
                  <a:schemeClr val="tx1"/>
                </a:solidFill>
                <a:effectLst/>
                <a:latin typeface="Fira Sans" panose="020B0503050000020004" pitchFamily="34" charset="0"/>
              </a:rPr>
              <a:t>European Framework for Quality Management System (EFQM)</a:t>
            </a:r>
            <a:endParaRPr lang="x-none" dirty="0">
              <a:solidFill>
                <a:schemeClr val="tx1"/>
              </a:solidFill>
            </a:endParaRPr>
          </a:p>
        </p:txBody>
      </p:sp>
      <p:sp>
        <p:nvSpPr>
          <p:cNvPr id="3" name="Content Placeholder 2">
            <a:extLst>
              <a:ext uri="{FF2B5EF4-FFF2-40B4-BE49-F238E27FC236}">
                <a16:creationId xmlns:a16="http://schemas.microsoft.com/office/drawing/2014/main" xmlns="" id="{8019EDEB-AAA8-43ED-B41F-194E67E7525D}"/>
              </a:ext>
            </a:extLst>
          </p:cNvPr>
          <p:cNvSpPr>
            <a:spLocks noGrp="1"/>
          </p:cNvSpPr>
          <p:nvPr>
            <p:ph idx="1"/>
          </p:nvPr>
        </p:nvSpPr>
        <p:spPr>
          <a:xfrm>
            <a:off x="1066800" y="2103120"/>
            <a:ext cx="4948518" cy="3931920"/>
          </a:xfrm>
        </p:spPr>
        <p:txBody>
          <a:bodyPr/>
          <a:lstStyle/>
          <a:p>
            <a:r>
              <a:rPr lang="en-US" b="0" i="0" dirty="0">
                <a:effectLst/>
                <a:latin typeface="Times New Roman" panose="02020603050405020304" pitchFamily="18" charset="0"/>
                <a:cs typeface="Times New Roman" panose="02020603050405020304" pitchFamily="18" charset="0"/>
              </a:rPr>
              <a:t> EFQM was founded in 1988 with the objective to create a platform where organizations can learn from each other to continuously improve their performance.</a:t>
            </a:r>
          </a:p>
          <a:p>
            <a:r>
              <a:rPr lang="en-US" b="0" i="0" dirty="0">
                <a:effectLst/>
                <a:latin typeface="Times New Roman" panose="02020603050405020304" pitchFamily="18" charset="0"/>
                <a:cs typeface="Times New Roman" panose="02020603050405020304" pitchFamily="18" charset="0"/>
              </a:rPr>
              <a:t>The EFQM Model or EFQM business excellence model is the most popular quality management tool in Europe, used by more than 30.000 </a:t>
            </a:r>
            <a:r>
              <a:rPr lang="en-US" b="0" i="0" dirty="0" smtClean="0">
                <a:effectLst/>
                <a:latin typeface="Times New Roman" panose="02020603050405020304" pitchFamily="18" charset="0"/>
                <a:cs typeface="Times New Roman" panose="02020603050405020304" pitchFamily="18" charset="0"/>
              </a:rPr>
              <a:t>organizations </a:t>
            </a:r>
            <a:r>
              <a:rPr lang="en-US" b="0" i="0" dirty="0">
                <a:effectLst/>
                <a:latin typeface="Times New Roman" panose="02020603050405020304" pitchFamily="18" charset="0"/>
                <a:cs typeface="Times New Roman" panose="02020603050405020304" pitchFamily="18" charset="0"/>
              </a:rPr>
              <a:t>to improve performance. It supports you to self-assess and reflect. 84% of our members say that the EFQM model helps to improve their organization.</a:t>
            </a:r>
          </a:p>
        </p:txBody>
      </p:sp>
      <p:pic>
        <p:nvPicPr>
          <p:cNvPr id="1026" name="Picture 2" descr="EFQM model example - toolshero">
            <a:extLst>
              <a:ext uri="{FF2B5EF4-FFF2-40B4-BE49-F238E27FC236}">
                <a16:creationId xmlns:a16="http://schemas.microsoft.com/office/drawing/2014/main" xmlns="" id="{8BF5DE03-848A-4106-AAA4-24016BE7A6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2" t="12973" r="220" b="13094"/>
          <a:stretch/>
        </p:blipFill>
        <p:spPr bwMode="auto">
          <a:xfrm>
            <a:off x="5907741" y="2014194"/>
            <a:ext cx="6042212" cy="3400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8F92E453-4155-47A7-AF4E-41EAEB462D4A}"/>
              </a:ext>
            </a:extLst>
          </p:cNvPr>
          <p:cNvSpPr/>
          <p:nvPr/>
        </p:nvSpPr>
        <p:spPr>
          <a:xfrm>
            <a:off x="9018494" y="277905"/>
            <a:ext cx="1389530" cy="448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421344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Management Architectures</a:t>
            </a:r>
          </a:p>
        </p:txBody>
      </p:sp>
      <p:sp>
        <p:nvSpPr>
          <p:cNvPr id="3" name="Content Placeholder 2"/>
          <p:cNvSpPr>
            <a:spLocks noGrp="1"/>
          </p:cNvSpPr>
          <p:nvPr>
            <p:ph idx="1"/>
          </p:nvPr>
        </p:nvSpPr>
        <p:spPr/>
        <p:txBody>
          <a:bodyPr/>
          <a:lstStyle/>
          <a:p>
            <a:r>
              <a:rPr lang="en-US" dirty="0"/>
              <a:t>business process management </a:t>
            </a:r>
            <a:r>
              <a:rPr lang="en-US" dirty="0" smtClean="0"/>
              <a:t>architectures </a:t>
            </a:r>
            <a:r>
              <a:rPr lang="en-US" dirty="0"/>
              <a:t>and evaluates them with respect to their properties. It is organized </a:t>
            </a:r>
            <a:r>
              <a:rPr lang="en-US" dirty="0" smtClean="0"/>
              <a:t>as follows.</a:t>
            </a:r>
          </a:p>
          <a:p>
            <a:pPr lvl="1"/>
            <a:r>
              <a:rPr lang="en-US" dirty="0"/>
              <a:t>workflow management systems </a:t>
            </a:r>
            <a:r>
              <a:rPr lang="en-US" dirty="0" smtClean="0"/>
              <a:t>architectures</a:t>
            </a:r>
          </a:p>
          <a:p>
            <a:pPr lvl="1"/>
            <a:r>
              <a:rPr lang="en-US" dirty="0"/>
              <a:t>Service-oriented </a:t>
            </a:r>
            <a:r>
              <a:rPr lang="en-US" dirty="0" smtClean="0"/>
              <a:t>architectures</a:t>
            </a:r>
          </a:p>
          <a:p>
            <a:pPr lvl="1"/>
            <a:r>
              <a:rPr lang="en-US" dirty="0"/>
              <a:t>Data-driven approaches</a:t>
            </a:r>
          </a:p>
        </p:txBody>
      </p:sp>
    </p:spTree>
    <p:extLst>
      <p:ext uri="{BB962C8B-B14F-4D97-AF65-F5344CB8AC3E}">
        <p14:creationId xmlns:p14="http://schemas.microsoft.com/office/powerpoint/2010/main" val="20666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Services and their Composition</a:t>
            </a:r>
          </a:p>
        </p:txBody>
      </p:sp>
      <p:pic>
        <p:nvPicPr>
          <p:cNvPr id="4" name="Content Placeholder 3"/>
          <p:cNvPicPr>
            <a:picLocks noGrp="1" noChangeAspect="1"/>
          </p:cNvPicPr>
          <p:nvPr>
            <p:ph idx="1"/>
          </p:nvPr>
        </p:nvPicPr>
        <p:blipFill>
          <a:blip r:embed="rId2"/>
          <a:stretch>
            <a:fillRect/>
          </a:stretch>
        </p:blipFill>
        <p:spPr>
          <a:xfrm>
            <a:off x="3538732" y="2103438"/>
            <a:ext cx="5114535" cy="3932237"/>
          </a:xfrm>
          <a:prstGeom prst="rect">
            <a:avLst/>
          </a:prstGeom>
        </p:spPr>
      </p:pic>
    </p:spTree>
    <p:extLst>
      <p:ext uri="{BB962C8B-B14F-4D97-AF65-F5344CB8AC3E}">
        <p14:creationId xmlns:p14="http://schemas.microsoft.com/office/powerpoint/2010/main" val="410819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Can we align Business Process Management (BPM) and Business Process Architecture (BPA) together?</a:t>
            </a:r>
            <a:endParaRPr lang="en-US" sz="2800" dirty="0"/>
          </a:p>
        </p:txBody>
      </p:sp>
      <p:sp>
        <p:nvSpPr>
          <p:cNvPr id="3" name="Content Placeholder 2"/>
          <p:cNvSpPr>
            <a:spLocks noGrp="1"/>
          </p:cNvSpPr>
          <p:nvPr>
            <p:ph idx="1"/>
          </p:nvPr>
        </p:nvSpPr>
        <p:spPr/>
        <p:txBody>
          <a:bodyPr/>
          <a:lstStyle/>
          <a:p>
            <a:r>
              <a:rPr lang="en-US" dirty="0"/>
              <a:t>Incorporating business process management (BPM) and business process architecture (BPA) together is definitely the way forward.</a:t>
            </a:r>
          </a:p>
          <a:p>
            <a:r>
              <a:rPr lang="en-US" dirty="0"/>
              <a:t> It can be rightly said that BPA is the one of the cores of BPM. </a:t>
            </a:r>
          </a:p>
          <a:p>
            <a:r>
              <a:rPr lang="en-US" dirty="0"/>
              <a:t>BPA allows you to manage your processes much more efficiently.</a:t>
            </a:r>
          </a:p>
          <a:p>
            <a:r>
              <a:rPr lang="en-US" dirty="0"/>
              <a:t>For BPM to work effectively, it needs appropriate and structured methodologies. Business process architecture model provides that structure.</a:t>
            </a:r>
          </a:p>
          <a:p>
            <a:endParaRPr lang="en-US" dirty="0"/>
          </a:p>
        </p:txBody>
      </p:sp>
    </p:spTree>
    <p:extLst>
      <p:ext uri="{BB962C8B-B14F-4D97-AF65-F5344CB8AC3E}">
        <p14:creationId xmlns:p14="http://schemas.microsoft.com/office/powerpoint/2010/main" val="956174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Management Architecture </a:t>
            </a:r>
            <a:endParaRPr lang="en-US" dirty="0"/>
          </a:p>
        </p:txBody>
      </p:sp>
      <p:sp>
        <p:nvSpPr>
          <p:cNvPr id="3" name="Content Placeholder 2"/>
          <p:cNvSpPr>
            <a:spLocks noGrp="1"/>
          </p:cNvSpPr>
          <p:nvPr>
            <p:ph idx="1"/>
          </p:nvPr>
        </p:nvSpPr>
        <p:spPr/>
        <p:txBody>
          <a:bodyPr/>
          <a:lstStyle/>
          <a:p>
            <a:r>
              <a:rPr lang="en-US" dirty="0" smtClean="0"/>
              <a:t> Purpose:</a:t>
            </a:r>
          </a:p>
          <a:p>
            <a:pPr lvl="1"/>
            <a:r>
              <a:rPr lang="en-US" dirty="0" smtClean="0"/>
              <a:t>To discuss the evolution of enterprise systems architecture</a:t>
            </a:r>
          </a:p>
          <a:p>
            <a:pPr lvl="1"/>
            <a:r>
              <a:rPr lang="en-US" dirty="0"/>
              <a:t>Investigate </a:t>
            </a:r>
            <a:r>
              <a:rPr lang="en-US" dirty="0" smtClean="0"/>
              <a:t>business </a:t>
            </a:r>
            <a:r>
              <a:rPr lang="en-US" dirty="0"/>
              <a:t>process management architectures and evaluates them with respect to their properties</a:t>
            </a:r>
            <a:r>
              <a:rPr lang="en-US" dirty="0" smtClean="0"/>
              <a:t>.</a:t>
            </a:r>
          </a:p>
          <a:p>
            <a:pPr lvl="2"/>
            <a:r>
              <a:rPr lang="en-US" dirty="0" smtClean="0"/>
              <a:t>We will look in following manner:</a:t>
            </a:r>
          </a:p>
          <a:p>
            <a:pPr marL="1165860" lvl="3" indent="-342900">
              <a:buFont typeface="+mj-lt"/>
              <a:buAutoNum type="arabicPeriod"/>
            </a:pPr>
            <a:r>
              <a:rPr lang="en-US" dirty="0" smtClean="0"/>
              <a:t>workflow </a:t>
            </a:r>
            <a:r>
              <a:rPr lang="en-US" dirty="0"/>
              <a:t>management systems </a:t>
            </a:r>
            <a:r>
              <a:rPr lang="en-US" dirty="0" smtClean="0"/>
              <a:t>architectures</a:t>
            </a:r>
          </a:p>
          <a:p>
            <a:pPr marL="1165860" lvl="3" indent="-342900">
              <a:buFont typeface="+mj-lt"/>
              <a:buAutoNum type="arabicPeriod"/>
            </a:pPr>
            <a:r>
              <a:rPr lang="en-US" dirty="0" smtClean="0"/>
              <a:t>Web Service Technology (Service Oriented Architecture)</a:t>
            </a:r>
          </a:p>
          <a:p>
            <a:pPr marL="1165860" lvl="3" indent="-342900">
              <a:buFont typeface="+mj-lt"/>
              <a:buAutoNum type="arabicPeriod"/>
            </a:pPr>
            <a:r>
              <a:rPr lang="en-US" dirty="0" smtClean="0"/>
              <a:t>Web Service Composition</a:t>
            </a:r>
            <a:endParaRPr lang="en-US" dirty="0" smtClean="0"/>
          </a:p>
          <a:p>
            <a:pPr marL="1165860" lvl="3" indent="-342900">
              <a:buFont typeface="+mj-lt"/>
              <a:buAutoNum type="arabicPeriod"/>
            </a:pPr>
            <a:r>
              <a:rPr lang="en-US" dirty="0"/>
              <a:t>Data-driven approaches</a:t>
            </a:r>
            <a:endParaRPr lang="en-US" dirty="0" smtClean="0"/>
          </a:p>
          <a:p>
            <a:pPr lvl="3"/>
            <a:endParaRPr lang="en-US" dirty="0"/>
          </a:p>
          <a:p>
            <a:pPr lvl="1"/>
            <a:endParaRPr lang="en-US" dirty="0"/>
          </a:p>
        </p:txBody>
      </p:sp>
    </p:spTree>
    <p:extLst>
      <p:ext uri="{BB962C8B-B14F-4D97-AF65-F5344CB8AC3E}">
        <p14:creationId xmlns:p14="http://schemas.microsoft.com/office/powerpoint/2010/main" val="254726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workflow management systems architectures</a:t>
            </a:r>
          </a:p>
        </p:txBody>
      </p:sp>
      <p:sp>
        <p:nvSpPr>
          <p:cNvPr id="3" name="Content Placeholder 2"/>
          <p:cNvSpPr>
            <a:spLocks noGrp="1"/>
          </p:cNvSpPr>
          <p:nvPr>
            <p:ph idx="1"/>
          </p:nvPr>
        </p:nvSpPr>
        <p:spPr>
          <a:xfrm>
            <a:off x="1066800" y="2103120"/>
            <a:ext cx="5198533" cy="3931920"/>
          </a:xfrm>
        </p:spPr>
        <p:txBody>
          <a:bodyPr/>
          <a:lstStyle/>
          <a:p>
            <a:r>
              <a:rPr lang="en-US" dirty="0"/>
              <a:t>Workflow models are the blueprint for implemented business processes in workflow management systems</a:t>
            </a:r>
            <a:r>
              <a:rPr lang="en-US" dirty="0" smtClean="0"/>
              <a:t>.</a:t>
            </a:r>
          </a:p>
          <a:p>
            <a:r>
              <a:rPr lang="en-US" dirty="0"/>
              <a:t>Workflow models need to be in line with business process models that capture the operational business processes</a:t>
            </a:r>
          </a:p>
        </p:txBody>
      </p:sp>
      <p:pic>
        <p:nvPicPr>
          <p:cNvPr id="4" name="Picture 3"/>
          <p:cNvPicPr>
            <a:picLocks noChangeAspect="1"/>
          </p:cNvPicPr>
          <p:nvPr/>
        </p:nvPicPr>
        <p:blipFill>
          <a:blip r:embed="rId2"/>
          <a:stretch>
            <a:fillRect/>
          </a:stretch>
        </p:blipFill>
        <p:spPr>
          <a:xfrm>
            <a:off x="6650038" y="1878541"/>
            <a:ext cx="4911476" cy="1685925"/>
          </a:xfrm>
          <a:prstGeom prst="rect">
            <a:avLst/>
          </a:prstGeom>
        </p:spPr>
      </p:pic>
      <p:sp>
        <p:nvSpPr>
          <p:cNvPr id="5" name="Rectangle 4"/>
          <p:cNvSpPr/>
          <p:nvPr/>
        </p:nvSpPr>
        <p:spPr>
          <a:xfrm>
            <a:off x="6942666" y="3877083"/>
            <a:ext cx="4732867" cy="1200329"/>
          </a:xfrm>
          <a:prstGeom prst="rect">
            <a:avLst/>
          </a:prstGeom>
        </p:spPr>
        <p:txBody>
          <a:bodyPr wrap="square">
            <a:spAutoFit/>
          </a:bodyPr>
          <a:lstStyle/>
          <a:p>
            <a:r>
              <a:rPr lang="en-US" dirty="0"/>
              <a:t>workflow management systems have been identified as an important step in the evolution of business process management systems</a:t>
            </a:r>
          </a:p>
        </p:txBody>
      </p:sp>
    </p:spTree>
    <p:extLst>
      <p:ext uri="{BB962C8B-B14F-4D97-AF65-F5344CB8AC3E}">
        <p14:creationId xmlns:p14="http://schemas.microsoft.com/office/powerpoint/2010/main" val="393063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workflow management systems architectures</a:t>
            </a:r>
          </a:p>
        </p:txBody>
      </p:sp>
      <p:sp>
        <p:nvSpPr>
          <p:cNvPr id="3" name="Content Placeholder 2"/>
          <p:cNvSpPr>
            <a:spLocks noGrp="1"/>
          </p:cNvSpPr>
          <p:nvPr>
            <p:ph idx="1"/>
          </p:nvPr>
        </p:nvSpPr>
        <p:spPr>
          <a:xfrm>
            <a:off x="465667" y="2111586"/>
            <a:ext cx="6002867" cy="3931920"/>
          </a:xfrm>
        </p:spPr>
        <p:txBody>
          <a:bodyPr/>
          <a:lstStyle/>
          <a:p>
            <a:r>
              <a:rPr lang="en-US" dirty="0"/>
              <a:t>When a workflow model has been created that satisfies the requirements imposed by the business process, workflow modelling has completed</a:t>
            </a:r>
            <a:r>
              <a:rPr lang="en-US" dirty="0" smtClean="0"/>
              <a:t>.</a:t>
            </a:r>
          </a:p>
          <a:p>
            <a:r>
              <a:rPr lang="en-US" dirty="0" smtClean="0"/>
              <a:t>workflow </a:t>
            </a:r>
            <a:r>
              <a:rPr lang="en-US" dirty="0"/>
              <a:t>model is represented by a script, written in the workflow language of that system. </a:t>
            </a:r>
            <a:endParaRPr lang="en-US" dirty="0" smtClean="0"/>
          </a:p>
          <a:p>
            <a:r>
              <a:rPr lang="en-US" dirty="0" smtClean="0"/>
              <a:t>Workflow </a:t>
            </a:r>
            <a:r>
              <a:rPr lang="en-US" dirty="0"/>
              <a:t>models can also be stored in a database or workflow model repository. </a:t>
            </a:r>
            <a:endParaRPr lang="en-US" dirty="0" smtClean="0"/>
          </a:p>
          <a:p>
            <a:r>
              <a:rPr lang="en-US" dirty="0" smtClean="0"/>
              <a:t>In </a:t>
            </a:r>
            <a:r>
              <a:rPr lang="en-US" dirty="0"/>
              <a:t>any case, the workflow modelling tool is terminated after workflow modelling has completed, i.e., after the build time of the workflow.</a:t>
            </a:r>
          </a:p>
        </p:txBody>
      </p:sp>
      <p:pic>
        <p:nvPicPr>
          <p:cNvPr id="4" name="Picture 3"/>
          <p:cNvPicPr>
            <a:picLocks noChangeAspect="1"/>
          </p:cNvPicPr>
          <p:nvPr/>
        </p:nvPicPr>
        <p:blipFill>
          <a:blip r:embed="rId2"/>
          <a:stretch>
            <a:fillRect/>
          </a:stretch>
        </p:blipFill>
        <p:spPr>
          <a:xfrm>
            <a:off x="6568017" y="2327804"/>
            <a:ext cx="5372100" cy="2828925"/>
          </a:xfrm>
          <a:prstGeom prst="rect">
            <a:avLst/>
          </a:prstGeom>
        </p:spPr>
      </p:pic>
    </p:spTree>
    <p:extLst>
      <p:ext uri="{BB962C8B-B14F-4D97-AF65-F5344CB8AC3E}">
        <p14:creationId xmlns:p14="http://schemas.microsoft.com/office/powerpoint/2010/main" val="291460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workflow management systems architectures</a:t>
            </a:r>
          </a:p>
        </p:txBody>
      </p:sp>
      <p:sp>
        <p:nvSpPr>
          <p:cNvPr id="3" name="Content Placeholder 2"/>
          <p:cNvSpPr>
            <a:spLocks noGrp="1"/>
          </p:cNvSpPr>
          <p:nvPr>
            <p:ph idx="1"/>
          </p:nvPr>
        </p:nvSpPr>
        <p:spPr/>
        <p:txBody>
          <a:bodyPr/>
          <a:lstStyle/>
          <a:p>
            <a:r>
              <a:rPr lang="en-US" dirty="0"/>
              <a:t>Workflow instances typically live in the main memory of the process engine, </a:t>
            </a:r>
            <a:endParaRPr lang="en-US" dirty="0" smtClean="0"/>
          </a:p>
          <a:p>
            <a:r>
              <a:rPr lang="en-US" dirty="0" smtClean="0"/>
              <a:t>which </a:t>
            </a:r>
            <a:r>
              <a:rPr lang="en-US" dirty="0"/>
              <a:t>controls the execution of workflow instances</a:t>
            </a:r>
            <a:r>
              <a:rPr lang="en-US" dirty="0" smtClean="0"/>
              <a:t>.</a:t>
            </a:r>
          </a:p>
          <a:p>
            <a:r>
              <a:rPr lang="en-US" dirty="0" smtClean="0"/>
              <a:t>The </a:t>
            </a:r>
            <a:r>
              <a:rPr lang="en-US" dirty="0"/>
              <a:t>process engine decides for a given workflow instance which activities can be started, and it communicates with workflow client applications, which are accessed by process participants. </a:t>
            </a:r>
          </a:p>
        </p:txBody>
      </p:sp>
    </p:spTree>
    <p:extLst>
      <p:ext uri="{BB962C8B-B14F-4D97-AF65-F5344CB8AC3E}">
        <p14:creationId xmlns:p14="http://schemas.microsoft.com/office/powerpoint/2010/main" val="208436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workflow management systems architectures</a:t>
            </a:r>
          </a:p>
        </p:txBody>
      </p:sp>
      <p:sp>
        <p:nvSpPr>
          <p:cNvPr id="3" name="Content Placeholder 2"/>
          <p:cNvSpPr>
            <a:spLocks noGrp="1"/>
          </p:cNvSpPr>
          <p:nvPr>
            <p:ph idx="1"/>
          </p:nvPr>
        </p:nvSpPr>
        <p:spPr/>
        <p:txBody>
          <a:bodyPr/>
          <a:lstStyle/>
          <a:p>
            <a:r>
              <a:rPr lang="en-US" dirty="0"/>
              <a:t>Workflow management systems architectures organize the subsystems that are involved in the design and enactment of both system workflows and human interaction </a:t>
            </a:r>
            <a:r>
              <a:rPr lang="en-US" dirty="0" smtClean="0"/>
              <a:t>workflows</a:t>
            </a:r>
          </a:p>
          <a:p>
            <a:r>
              <a:rPr lang="en-US" dirty="0"/>
              <a:t>The architecture contains the following subsystems and roles, whose responsibilities are described as follows</a:t>
            </a:r>
            <a:r>
              <a:rPr lang="en-US" dirty="0" smtClean="0"/>
              <a:t>:</a:t>
            </a:r>
          </a:p>
          <a:p>
            <a:pPr lvl="1"/>
            <a:r>
              <a:rPr lang="en-US" dirty="0"/>
              <a:t>Workflow </a:t>
            </a:r>
            <a:r>
              <a:rPr lang="en-US" dirty="0" smtClean="0"/>
              <a:t>Modelling: </a:t>
            </a:r>
            <a:r>
              <a:rPr lang="en-US" dirty="0"/>
              <a:t>subsystem provides means to model the technical aspects of implemented business processes The workflow models are stored in a Workflow Model Repository.</a:t>
            </a:r>
            <a:endParaRPr lang="en-US" dirty="0" smtClean="0"/>
          </a:p>
          <a:p>
            <a:pPr lvl="1"/>
            <a:r>
              <a:rPr lang="en-US" dirty="0" smtClean="0"/>
              <a:t>Workflow Engine: is </a:t>
            </a:r>
            <a:r>
              <a:rPr lang="en-US" dirty="0"/>
              <a:t>responsible for enacting workflow processes</a:t>
            </a:r>
          </a:p>
        </p:txBody>
      </p:sp>
    </p:spTree>
    <p:extLst>
      <p:ext uri="{BB962C8B-B14F-4D97-AF65-F5344CB8AC3E}">
        <p14:creationId xmlns:p14="http://schemas.microsoft.com/office/powerpoint/2010/main" val="55220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Architecture </a:t>
            </a:r>
          </a:p>
        </p:txBody>
      </p:sp>
      <p:sp>
        <p:nvSpPr>
          <p:cNvPr id="3" name="Content Placeholder 2"/>
          <p:cNvSpPr>
            <a:spLocks noGrp="1"/>
          </p:cNvSpPr>
          <p:nvPr>
            <p:ph idx="1"/>
          </p:nvPr>
        </p:nvSpPr>
        <p:spPr/>
        <p:txBody>
          <a:bodyPr>
            <a:normAutofit/>
          </a:bodyPr>
          <a:lstStyle/>
          <a:p>
            <a:r>
              <a:rPr lang="en-US" sz="2000" dirty="0"/>
              <a:t>A Business Process Architecture is the overview of a set of business processes that reveals their inter-relations</a:t>
            </a:r>
          </a:p>
          <a:p>
            <a:r>
              <a:rPr lang="en-US" sz="2000" dirty="0" smtClean="0"/>
              <a:t>Every </a:t>
            </a:r>
            <a:r>
              <a:rPr lang="en-US" sz="2000" dirty="0"/>
              <a:t>company has a different process architecture that keeps on changing with time. </a:t>
            </a:r>
          </a:p>
          <a:p>
            <a:r>
              <a:rPr lang="en-US" sz="2000" dirty="0"/>
              <a:t>Process architecture recognizes the important concepts involved in company’s processes</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89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workflow management systems architectures</a:t>
            </a:r>
          </a:p>
        </p:txBody>
      </p:sp>
      <p:pic>
        <p:nvPicPr>
          <p:cNvPr id="4" name="Content Placeholder 3"/>
          <p:cNvPicPr>
            <a:picLocks noGrp="1" noChangeAspect="1"/>
          </p:cNvPicPr>
          <p:nvPr>
            <p:ph idx="1"/>
          </p:nvPr>
        </p:nvPicPr>
        <p:blipFill>
          <a:blip r:embed="rId2"/>
          <a:stretch>
            <a:fillRect/>
          </a:stretch>
        </p:blipFill>
        <p:spPr>
          <a:xfrm>
            <a:off x="7173044" y="1849438"/>
            <a:ext cx="4568446" cy="3932237"/>
          </a:xfrm>
          <a:prstGeom prst="rect">
            <a:avLst/>
          </a:prstGeom>
        </p:spPr>
      </p:pic>
      <p:pic>
        <p:nvPicPr>
          <p:cNvPr id="6" name="Picture 5"/>
          <p:cNvPicPr>
            <a:picLocks noChangeAspect="1"/>
          </p:cNvPicPr>
          <p:nvPr/>
        </p:nvPicPr>
        <p:blipFill>
          <a:blip r:embed="rId3"/>
          <a:stretch>
            <a:fillRect/>
          </a:stretch>
        </p:blipFill>
        <p:spPr>
          <a:xfrm>
            <a:off x="1066800" y="2495276"/>
            <a:ext cx="5436658" cy="2462486"/>
          </a:xfrm>
          <a:prstGeom prst="rect">
            <a:avLst/>
          </a:prstGeom>
        </p:spPr>
      </p:pic>
    </p:spTree>
    <p:extLst>
      <p:ext uri="{BB962C8B-B14F-4D97-AF65-F5344CB8AC3E}">
        <p14:creationId xmlns:p14="http://schemas.microsoft.com/office/powerpoint/2010/main" val="2493935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workflow management</a:t>
            </a:r>
            <a:br>
              <a:rPr lang="en-US" dirty="0"/>
            </a:br>
            <a:endParaRPr lang="en-US" dirty="0"/>
          </a:p>
        </p:txBody>
      </p:sp>
      <p:sp>
        <p:nvSpPr>
          <p:cNvPr id="3" name="Content Placeholder 2"/>
          <p:cNvSpPr>
            <a:spLocks noGrp="1"/>
          </p:cNvSpPr>
          <p:nvPr>
            <p:ph idx="1"/>
          </p:nvPr>
        </p:nvSpPr>
        <p:spPr/>
        <p:txBody>
          <a:bodyPr/>
          <a:lstStyle/>
          <a:p>
            <a:r>
              <a:rPr lang="en-US" dirty="0"/>
              <a:t>https://fioriappslibrary.hana.ondemand.com/sap/fix/externalViewer/#/detail/Apps('F5343')/S21OP</a:t>
            </a:r>
          </a:p>
        </p:txBody>
      </p:sp>
    </p:spTree>
    <p:extLst>
      <p:ext uri="{BB962C8B-B14F-4D97-AF65-F5344CB8AC3E}">
        <p14:creationId xmlns:p14="http://schemas.microsoft.com/office/powerpoint/2010/main" val="2158166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394"/>
            <a:ext cx="10058400" cy="1371600"/>
          </a:xfrm>
        </p:spPr>
        <p:txBody>
          <a:bodyPr>
            <a:normAutofit fontScale="90000"/>
          </a:bodyPr>
          <a:lstStyle/>
          <a:p>
            <a:r>
              <a:rPr lang="en-US" dirty="0"/>
              <a:t>Web Services and their </a:t>
            </a:r>
            <a:r>
              <a:rPr lang="en-US" dirty="0" smtClean="0"/>
              <a:t>Composition</a:t>
            </a:r>
            <a:br>
              <a:rPr lang="en-US" dirty="0" smtClean="0"/>
            </a:br>
            <a:r>
              <a:rPr lang="en-US" sz="2700" dirty="0" smtClean="0"/>
              <a:t>Web service Technology</a:t>
            </a:r>
            <a:endParaRPr lang="en-US" sz="2700" dirty="0"/>
          </a:p>
        </p:txBody>
      </p:sp>
      <p:sp>
        <p:nvSpPr>
          <p:cNvPr id="3" name="Content Placeholder 2"/>
          <p:cNvSpPr>
            <a:spLocks noGrp="1"/>
          </p:cNvSpPr>
          <p:nvPr>
            <p:ph idx="1"/>
          </p:nvPr>
        </p:nvSpPr>
        <p:spPr>
          <a:xfrm>
            <a:off x="1066800" y="2103120"/>
            <a:ext cx="4512733" cy="3931920"/>
          </a:xfrm>
        </p:spPr>
        <p:txBody>
          <a:bodyPr/>
          <a:lstStyle/>
          <a:p>
            <a:r>
              <a:rPr lang="en-US" b="1" i="1" dirty="0" smtClean="0"/>
              <a:t>WEB PAGE</a:t>
            </a:r>
          </a:p>
          <a:p>
            <a:r>
              <a:rPr lang="en-US" dirty="0" smtClean="0"/>
              <a:t>Enter  address</a:t>
            </a:r>
          </a:p>
          <a:p>
            <a:r>
              <a:rPr lang="en-US" dirty="0" smtClean="0"/>
              <a:t>Browser Send request to web application Protocol (http)</a:t>
            </a:r>
          </a:p>
          <a:p>
            <a:r>
              <a:rPr lang="en-US" dirty="0" smtClean="0"/>
              <a:t>Mac OS</a:t>
            </a:r>
          </a:p>
          <a:p>
            <a:r>
              <a:rPr lang="en-US" dirty="0" err="1" smtClean="0"/>
              <a:t>Tc</a:t>
            </a:r>
            <a:r>
              <a:rPr lang="en-US" dirty="0" smtClean="0"/>
              <a:t>/IP</a:t>
            </a:r>
          </a:p>
          <a:p>
            <a:r>
              <a:rPr lang="en-US" dirty="0" smtClean="0"/>
              <a:t>Receiving OS</a:t>
            </a:r>
          </a:p>
          <a:p>
            <a:r>
              <a:rPr lang="en-US" dirty="0" smtClean="0"/>
              <a:t>Web server to application retrieve the page from data base</a:t>
            </a:r>
          </a:p>
          <a:p>
            <a:r>
              <a:rPr lang="en-US" dirty="0" smtClean="0"/>
              <a:t>HTML Send back to my computer</a:t>
            </a:r>
            <a:endParaRPr lang="en-US" dirty="0"/>
          </a:p>
        </p:txBody>
      </p:sp>
      <p:pic>
        <p:nvPicPr>
          <p:cNvPr id="4" name="Picture 3"/>
          <p:cNvPicPr>
            <a:picLocks noChangeAspect="1"/>
          </p:cNvPicPr>
          <p:nvPr/>
        </p:nvPicPr>
        <p:blipFill>
          <a:blip r:embed="rId2"/>
          <a:stretch>
            <a:fillRect/>
          </a:stretch>
        </p:blipFill>
        <p:spPr>
          <a:xfrm>
            <a:off x="6206067" y="1782499"/>
            <a:ext cx="5327650" cy="3676570"/>
          </a:xfrm>
          <a:prstGeom prst="rect">
            <a:avLst/>
          </a:prstGeom>
        </p:spPr>
      </p:pic>
    </p:spTree>
    <p:extLst>
      <p:ext uri="{BB962C8B-B14F-4D97-AF65-F5344CB8AC3E}">
        <p14:creationId xmlns:p14="http://schemas.microsoft.com/office/powerpoint/2010/main" val="209074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394"/>
            <a:ext cx="10058400" cy="1371600"/>
          </a:xfrm>
        </p:spPr>
        <p:txBody>
          <a:bodyPr>
            <a:normAutofit fontScale="90000"/>
          </a:bodyPr>
          <a:lstStyle/>
          <a:p>
            <a:r>
              <a:rPr lang="en-US" dirty="0"/>
              <a:t>Web Services and their </a:t>
            </a:r>
            <a:r>
              <a:rPr lang="en-US" dirty="0" smtClean="0"/>
              <a:t>Composition</a:t>
            </a:r>
            <a:r>
              <a:rPr lang="en-US" dirty="0"/>
              <a:t/>
            </a:r>
            <a:br>
              <a:rPr lang="en-US" dirty="0"/>
            </a:br>
            <a:r>
              <a:rPr lang="en-US" sz="2700" dirty="0"/>
              <a:t>Web service Technology</a:t>
            </a:r>
            <a:endParaRPr lang="en-US" sz="2700" dirty="0"/>
          </a:p>
        </p:txBody>
      </p:sp>
      <p:sp>
        <p:nvSpPr>
          <p:cNvPr id="3" name="Content Placeholder 2"/>
          <p:cNvSpPr>
            <a:spLocks noGrp="1"/>
          </p:cNvSpPr>
          <p:nvPr>
            <p:ph idx="1"/>
          </p:nvPr>
        </p:nvSpPr>
        <p:spPr>
          <a:xfrm>
            <a:off x="1066800" y="2103120"/>
            <a:ext cx="4512733" cy="3931920"/>
          </a:xfrm>
        </p:spPr>
        <p:txBody>
          <a:bodyPr/>
          <a:lstStyle/>
          <a:p>
            <a:r>
              <a:rPr lang="en-US" b="1" i="1" dirty="0" smtClean="0"/>
              <a:t>WEB Service</a:t>
            </a:r>
          </a:p>
          <a:p>
            <a:r>
              <a:rPr lang="en-US" dirty="0" smtClean="0"/>
              <a:t>Enter  address</a:t>
            </a:r>
          </a:p>
          <a:p>
            <a:r>
              <a:rPr lang="en-US" dirty="0" smtClean="0"/>
              <a:t>Browser Send request to web application Protocol (http)</a:t>
            </a:r>
          </a:p>
          <a:p>
            <a:r>
              <a:rPr lang="en-US" dirty="0" smtClean="0"/>
              <a:t>Mac OS</a:t>
            </a:r>
          </a:p>
          <a:p>
            <a:r>
              <a:rPr lang="en-US" dirty="0" err="1" smtClean="0"/>
              <a:t>Tc</a:t>
            </a:r>
            <a:r>
              <a:rPr lang="en-US" dirty="0" smtClean="0"/>
              <a:t>/IP</a:t>
            </a:r>
          </a:p>
          <a:p>
            <a:r>
              <a:rPr lang="en-US" dirty="0" smtClean="0"/>
              <a:t>Receiving OS</a:t>
            </a:r>
          </a:p>
          <a:p>
            <a:r>
              <a:rPr lang="en-US" dirty="0" smtClean="0"/>
              <a:t>Web server to application retrieve the page from data base</a:t>
            </a:r>
          </a:p>
          <a:p>
            <a:r>
              <a:rPr lang="en-US" dirty="0" smtClean="0"/>
              <a:t>HTML Send back to my computer</a:t>
            </a:r>
            <a:endParaRPr lang="en-US" dirty="0"/>
          </a:p>
        </p:txBody>
      </p:sp>
      <p:pic>
        <p:nvPicPr>
          <p:cNvPr id="5" name="Picture 4"/>
          <p:cNvPicPr>
            <a:picLocks noChangeAspect="1"/>
          </p:cNvPicPr>
          <p:nvPr/>
        </p:nvPicPr>
        <p:blipFill>
          <a:blip r:embed="rId2"/>
          <a:stretch>
            <a:fillRect/>
          </a:stretch>
        </p:blipFill>
        <p:spPr>
          <a:xfrm>
            <a:off x="6612757" y="2269067"/>
            <a:ext cx="4697651" cy="3310995"/>
          </a:xfrm>
          <a:prstGeom prst="rect">
            <a:avLst/>
          </a:prstGeom>
        </p:spPr>
      </p:pic>
    </p:spTree>
    <p:extLst>
      <p:ext uri="{BB962C8B-B14F-4D97-AF65-F5344CB8AC3E}">
        <p14:creationId xmlns:p14="http://schemas.microsoft.com/office/powerpoint/2010/main" val="194170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US" dirty="0"/>
          </a:p>
        </p:txBody>
      </p:sp>
      <p:sp>
        <p:nvSpPr>
          <p:cNvPr id="3" name="Content Placeholder 2"/>
          <p:cNvSpPr>
            <a:spLocks noGrp="1"/>
          </p:cNvSpPr>
          <p:nvPr>
            <p:ph idx="1"/>
          </p:nvPr>
        </p:nvSpPr>
        <p:spPr/>
        <p:txBody>
          <a:bodyPr/>
          <a:lstStyle/>
          <a:p>
            <a:r>
              <a:rPr lang="en-US" dirty="0" smtClean="0"/>
              <a:t>Mobile Phone </a:t>
            </a:r>
          </a:p>
          <a:p>
            <a:r>
              <a:rPr lang="en-US" dirty="0" smtClean="0"/>
              <a:t>AI devices</a:t>
            </a:r>
          </a:p>
          <a:p>
            <a:r>
              <a:rPr lang="en-US" dirty="0" smtClean="0"/>
              <a:t>Web pages</a:t>
            </a:r>
          </a:p>
          <a:p>
            <a:pPr lvl="1"/>
            <a:r>
              <a:rPr lang="en-US" dirty="0" smtClean="0"/>
              <a:t>All can use same web service bus in a different way.</a:t>
            </a:r>
          </a:p>
          <a:p>
            <a:pPr lvl="1"/>
            <a:r>
              <a:rPr lang="en-US" dirty="0" smtClean="0"/>
              <a:t>Web services provide the raw data</a:t>
            </a:r>
          </a:p>
        </p:txBody>
      </p:sp>
    </p:spTree>
    <p:extLst>
      <p:ext uri="{BB962C8B-B14F-4D97-AF65-F5344CB8AC3E}">
        <p14:creationId xmlns:p14="http://schemas.microsoft.com/office/powerpoint/2010/main" val="2600504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131868"/>
            <a:ext cx="10058400" cy="1371600"/>
          </a:xfrm>
        </p:spPr>
        <p:txBody>
          <a:bodyPr>
            <a:normAutofit fontScale="90000"/>
          </a:bodyPr>
          <a:lstStyle/>
          <a:p>
            <a:r>
              <a:rPr lang="en-US" dirty="0"/>
              <a:t>Web Services and their </a:t>
            </a:r>
            <a:r>
              <a:rPr lang="en-US" dirty="0"/>
              <a:t>Composition</a:t>
            </a:r>
            <a:br>
              <a:rPr lang="en-US" dirty="0"/>
            </a:br>
            <a:r>
              <a:rPr lang="en-US" sz="2700" dirty="0"/>
              <a:t>Web service Technology</a:t>
            </a:r>
            <a:endParaRPr lang="en-US" sz="2700" dirty="0"/>
          </a:p>
        </p:txBody>
      </p:sp>
      <p:sp>
        <p:nvSpPr>
          <p:cNvPr id="3" name="Content Placeholder 2"/>
          <p:cNvSpPr>
            <a:spLocks noGrp="1"/>
          </p:cNvSpPr>
          <p:nvPr>
            <p:ph idx="1"/>
          </p:nvPr>
        </p:nvSpPr>
        <p:spPr>
          <a:xfrm>
            <a:off x="508000" y="1569720"/>
            <a:ext cx="10058400" cy="3931920"/>
          </a:xfrm>
        </p:spPr>
        <p:txBody>
          <a:bodyPr/>
          <a:lstStyle/>
          <a:p>
            <a:r>
              <a:rPr lang="en-US" dirty="0" smtClean="0"/>
              <a:t>Soap: 	Simple Object Access Protocol</a:t>
            </a:r>
          </a:p>
          <a:p>
            <a:pPr lvl="1"/>
            <a:r>
              <a:rPr lang="en-US" dirty="0" smtClean="0"/>
              <a:t>Its is a COMMUNICATION protocol . How two Application will take to each other</a:t>
            </a:r>
          </a:p>
          <a:p>
            <a:r>
              <a:rPr lang="en-US" dirty="0" smtClean="0"/>
              <a:t>WSDL</a:t>
            </a:r>
          </a:p>
          <a:p>
            <a:r>
              <a:rPr lang="en-US" dirty="0" smtClean="0"/>
              <a:t>UDDI 	</a:t>
            </a:r>
            <a:endParaRPr lang="en-US" dirty="0"/>
          </a:p>
        </p:txBody>
      </p:sp>
      <p:pic>
        <p:nvPicPr>
          <p:cNvPr id="6" name="Picture 5"/>
          <p:cNvPicPr>
            <a:picLocks noChangeAspect="1"/>
          </p:cNvPicPr>
          <p:nvPr/>
        </p:nvPicPr>
        <p:blipFill>
          <a:blip r:embed="rId2"/>
          <a:stretch>
            <a:fillRect/>
          </a:stretch>
        </p:blipFill>
        <p:spPr>
          <a:xfrm>
            <a:off x="7348095" y="2446866"/>
            <a:ext cx="4125825" cy="3394075"/>
          </a:xfrm>
          <a:prstGeom prst="rect">
            <a:avLst/>
          </a:prstGeom>
        </p:spPr>
      </p:pic>
      <p:pic>
        <p:nvPicPr>
          <p:cNvPr id="8" name="Picture 7"/>
          <p:cNvPicPr>
            <a:picLocks noChangeAspect="1"/>
          </p:cNvPicPr>
          <p:nvPr/>
        </p:nvPicPr>
        <p:blipFill>
          <a:blip r:embed="rId3"/>
          <a:stretch>
            <a:fillRect/>
          </a:stretch>
        </p:blipFill>
        <p:spPr>
          <a:xfrm>
            <a:off x="1749799" y="4394200"/>
            <a:ext cx="5039496" cy="1827212"/>
          </a:xfrm>
          <a:prstGeom prst="rect">
            <a:avLst/>
          </a:prstGeom>
        </p:spPr>
      </p:pic>
      <p:pic>
        <p:nvPicPr>
          <p:cNvPr id="9" name="Picture 8"/>
          <p:cNvPicPr>
            <a:picLocks noChangeAspect="1"/>
          </p:cNvPicPr>
          <p:nvPr/>
        </p:nvPicPr>
        <p:blipFill>
          <a:blip r:embed="rId4"/>
          <a:stretch>
            <a:fillRect/>
          </a:stretch>
        </p:blipFill>
        <p:spPr>
          <a:xfrm>
            <a:off x="2444293" y="2808816"/>
            <a:ext cx="3092907" cy="1335087"/>
          </a:xfrm>
          <a:prstGeom prst="rect">
            <a:avLst/>
          </a:prstGeom>
        </p:spPr>
      </p:pic>
    </p:spTree>
    <p:extLst>
      <p:ext uri="{BB962C8B-B14F-4D97-AF65-F5344CB8AC3E}">
        <p14:creationId xmlns:p14="http://schemas.microsoft.com/office/powerpoint/2010/main" val="649642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53657"/>
            <a:ext cx="10058400" cy="1371600"/>
          </a:xfrm>
        </p:spPr>
        <p:txBody>
          <a:bodyPr>
            <a:normAutofit fontScale="90000"/>
          </a:bodyPr>
          <a:lstStyle/>
          <a:p>
            <a:r>
              <a:rPr lang="en-US" dirty="0"/>
              <a:t>Web Services and their </a:t>
            </a:r>
            <a:r>
              <a:rPr lang="en-US" dirty="0"/>
              <a:t>Composition</a:t>
            </a:r>
            <a:br>
              <a:rPr lang="en-US" dirty="0"/>
            </a:br>
            <a:r>
              <a:rPr lang="en-US" sz="3100" dirty="0"/>
              <a:t>Web service Technology</a:t>
            </a:r>
            <a:endParaRPr lang="en-US" sz="3100" dirty="0"/>
          </a:p>
        </p:txBody>
      </p:sp>
      <p:sp>
        <p:nvSpPr>
          <p:cNvPr id="3" name="Content Placeholder 2"/>
          <p:cNvSpPr>
            <a:spLocks noGrp="1"/>
          </p:cNvSpPr>
          <p:nvPr>
            <p:ph idx="1"/>
          </p:nvPr>
        </p:nvSpPr>
        <p:spPr>
          <a:xfrm>
            <a:off x="508000" y="1569720"/>
            <a:ext cx="10058400" cy="3931920"/>
          </a:xfrm>
        </p:spPr>
        <p:txBody>
          <a:bodyPr/>
          <a:lstStyle/>
          <a:p>
            <a:r>
              <a:rPr lang="en-US" dirty="0" smtClean="0"/>
              <a:t>Soap: 	Simple Object Access Protocol</a:t>
            </a:r>
          </a:p>
          <a:p>
            <a:pPr lvl="1"/>
            <a:r>
              <a:rPr lang="en-US" dirty="0" smtClean="0"/>
              <a:t>Its is a COMMUNICATION protocol . How two Application will take to each other</a:t>
            </a:r>
          </a:p>
          <a:p>
            <a:r>
              <a:rPr lang="en-US" dirty="0" smtClean="0"/>
              <a:t>WSDL</a:t>
            </a:r>
          </a:p>
          <a:p>
            <a:r>
              <a:rPr lang="en-US" dirty="0" smtClean="0"/>
              <a:t>UDDI 	</a:t>
            </a:r>
            <a:endParaRPr lang="en-US" dirty="0"/>
          </a:p>
        </p:txBody>
      </p:sp>
      <p:pic>
        <p:nvPicPr>
          <p:cNvPr id="4" name="Picture 3"/>
          <p:cNvPicPr>
            <a:picLocks noChangeAspect="1"/>
          </p:cNvPicPr>
          <p:nvPr/>
        </p:nvPicPr>
        <p:blipFill>
          <a:blip r:embed="rId2"/>
          <a:stretch>
            <a:fillRect/>
          </a:stretch>
        </p:blipFill>
        <p:spPr>
          <a:xfrm>
            <a:off x="5799665" y="2880407"/>
            <a:ext cx="5995987" cy="1579844"/>
          </a:xfrm>
          <a:prstGeom prst="rect">
            <a:avLst/>
          </a:prstGeom>
        </p:spPr>
      </p:pic>
      <p:pic>
        <p:nvPicPr>
          <p:cNvPr id="2050" name="Picture 2" descr="SOAP Web Services Tutorial: What is SOAP Protocol? EX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1647" y="4549177"/>
            <a:ext cx="2232025" cy="21131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41356" y="3361267"/>
            <a:ext cx="5024954" cy="2787120"/>
          </a:xfrm>
          <a:prstGeom prst="rect">
            <a:avLst/>
          </a:prstGeom>
        </p:spPr>
      </p:pic>
    </p:spTree>
    <p:extLst>
      <p:ext uri="{BB962C8B-B14F-4D97-AF65-F5344CB8AC3E}">
        <p14:creationId xmlns:p14="http://schemas.microsoft.com/office/powerpoint/2010/main" val="3145189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Composition (BPEL)</a:t>
            </a:r>
            <a:endParaRPr lang="en-US" dirty="0"/>
          </a:p>
        </p:txBody>
      </p:sp>
      <p:sp>
        <p:nvSpPr>
          <p:cNvPr id="3" name="Content Placeholder 2"/>
          <p:cNvSpPr>
            <a:spLocks noGrp="1"/>
          </p:cNvSpPr>
          <p:nvPr>
            <p:ph idx="1"/>
          </p:nvPr>
        </p:nvSpPr>
        <p:spPr>
          <a:xfrm>
            <a:off x="1066800" y="2128520"/>
            <a:ext cx="10058400" cy="3931920"/>
          </a:xfrm>
        </p:spPr>
        <p:txBody>
          <a:bodyPr/>
          <a:lstStyle/>
          <a:p>
            <a:r>
              <a:rPr lang="en-US" dirty="0">
                <a:hlinkClick r:id="rId2"/>
              </a:rPr>
              <a:t>https://</a:t>
            </a:r>
            <a:r>
              <a:rPr lang="en-US" dirty="0" smtClean="0">
                <a:hlinkClick r:id="rId2"/>
              </a:rPr>
              <a:t>langrid.org/services/en/exercise3.html</a:t>
            </a:r>
            <a:endParaRPr lang="en-US" dirty="0" smtClean="0"/>
          </a:p>
          <a:p>
            <a:r>
              <a:rPr lang="en-US" dirty="0"/>
              <a:t>Web service composition involves integration of two or more web service to achieve more added value of business functionality. A work flow composer is responsible of aggregating different web services to act as a single service according to functional requirements as well as </a:t>
            </a:r>
            <a:r>
              <a:rPr lang="en-US" dirty="0" err="1"/>
              <a:t>QoS</a:t>
            </a:r>
            <a:r>
              <a:rPr lang="en-US" dirty="0"/>
              <a:t> constrains. BPEL is one of the popular composers uses XML language to perform service composition. Fine-grained services perform single business task and provides higher flexibility and reusability. However, coarse-grained service involves performing complex business functionality leading to lower flexibility</a:t>
            </a:r>
            <a:endParaRPr lang="en-US" dirty="0"/>
          </a:p>
        </p:txBody>
      </p:sp>
    </p:spTree>
    <p:extLst>
      <p:ext uri="{BB962C8B-B14F-4D97-AF65-F5344CB8AC3E}">
        <p14:creationId xmlns:p14="http://schemas.microsoft.com/office/powerpoint/2010/main" val="919813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Composition </a:t>
            </a:r>
            <a:endParaRPr lang="en-US" dirty="0"/>
          </a:p>
        </p:txBody>
      </p:sp>
      <p:pic>
        <p:nvPicPr>
          <p:cNvPr id="4" name="Content Placeholder 3"/>
          <p:cNvPicPr>
            <a:picLocks noGrp="1" noChangeAspect="1"/>
          </p:cNvPicPr>
          <p:nvPr>
            <p:ph idx="1"/>
          </p:nvPr>
        </p:nvPicPr>
        <p:blipFill>
          <a:blip r:embed="rId2"/>
          <a:stretch>
            <a:fillRect/>
          </a:stretch>
        </p:blipFill>
        <p:spPr>
          <a:xfrm>
            <a:off x="2600325" y="2221706"/>
            <a:ext cx="6991350" cy="3695700"/>
          </a:xfrm>
          <a:prstGeom prst="rect">
            <a:avLst/>
          </a:prstGeom>
        </p:spPr>
      </p:pic>
    </p:spTree>
    <p:extLst>
      <p:ext uri="{BB962C8B-B14F-4D97-AF65-F5344CB8AC3E}">
        <p14:creationId xmlns:p14="http://schemas.microsoft.com/office/powerpoint/2010/main" val="60165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Composition </a:t>
            </a:r>
            <a:endParaRPr lang="en-US" dirty="0"/>
          </a:p>
        </p:txBody>
      </p:sp>
      <p:pic>
        <p:nvPicPr>
          <p:cNvPr id="4" name="Content Placeholder 3"/>
          <p:cNvPicPr>
            <a:picLocks noGrp="1" noChangeAspect="1"/>
          </p:cNvPicPr>
          <p:nvPr>
            <p:ph idx="1"/>
          </p:nvPr>
        </p:nvPicPr>
        <p:blipFill>
          <a:blip r:embed="rId2"/>
          <a:stretch>
            <a:fillRect/>
          </a:stretch>
        </p:blipFill>
        <p:spPr>
          <a:xfrm>
            <a:off x="5668184" y="2094972"/>
            <a:ext cx="5580031" cy="3932237"/>
          </a:xfrm>
          <a:prstGeom prst="rect">
            <a:avLst/>
          </a:prstGeom>
        </p:spPr>
      </p:pic>
      <p:sp>
        <p:nvSpPr>
          <p:cNvPr id="5" name="TextBox 4"/>
          <p:cNvSpPr txBox="1"/>
          <p:nvPr/>
        </p:nvSpPr>
        <p:spPr>
          <a:xfrm>
            <a:off x="2226733" y="2480733"/>
            <a:ext cx="2523448" cy="923330"/>
          </a:xfrm>
          <a:prstGeom prst="rect">
            <a:avLst/>
          </a:prstGeom>
          <a:noFill/>
        </p:spPr>
        <p:txBody>
          <a:bodyPr wrap="none" rtlCol="0">
            <a:spAutoFit/>
          </a:bodyPr>
          <a:lstStyle/>
          <a:p>
            <a:r>
              <a:rPr lang="en-US" dirty="0" smtClean="0"/>
              <a:t>Invoke by Soap</a:t>
            </a:r>
          </a:p>
          <a:p>
            <a:r>
              <a:rPr lang="en-US" dirty="0" smtClean="0"/>
              <a:t>Describe by WSDL</a:t>
            </a:r>
          </a:p>
          <a:p>
            <a:r>
              <a:rPr lang="en-US" dirty="0" smtClean="0"/>
              <a:t>Catalogued by UDDI</a:t>
            </a:r>
            <a:endParaRPr lang="en-US" dirty="0"/>
          </a:p>
        </p:txBody>
      </p:sp>
    </p:spTree>
    <p:extLst>
      <p:ext uri="{BB962C8B-B14F-4D97-AF65-F5344CB8AC3E}">
        <p14:creationId xmlns:p14="http://schemas.microsoft.com/office/powerpoint/2010/main" val="374778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Business Process Architecture (BPA) is the primary artifact of process management and improvement. If you don't have a </a:t>
            </a:r>
            <a:r>
              <a:rPr lang="en-US" dirty="0" smtClean="0"/>
              <a:t>BPA.</a:t>
            </a:r>
          </a:p>
          <a:p>
            <a:r>
              <a:rPr lang="en-US" dirty="0"/>
              <a:t>Creating a BPA is not a trivial exercise, and since it will always be subject to change and the exploration of greater detail, it is a never-ending </a:t>
            </a:r>
            <a:r>
              <a:rPr lang="en-US" dirty="0" smtClean="0"/>
              <a:t>job</a:t>
            </a:r>
          </a:p>
          <a:p>
            <a:r>
              <a:rPr lang="en-US" dirty="0"/>
              <a:t>For me, a BPA is something quite specific. It is a hierarchical model of the business processes of an organization. Usually created, initially at least, to include the three highest levels, the process architecture provides a powerful visualization and management </a:t>
            </a:r>
            <a:r>
              <a:rPr lang="en-US" dirty="0" smtClean="0"/>
              <a:t>tool</a:t>
            </a:r>
          </a:p>
          <a:p>
            <a:r>
              <a:rPr lang="en-US" dirty="0"/>
              <a:t>Organizational management is difficult enough without creating more complexity.</a:t>
            </a:r>
          </a:p>
        </p:txBody>
      </p:sp>
    </p:spTree>
    <p:extLst>
      <p:ext uri="{BB962C8B-B14F-4D97-AF65-F5344CB8AC3E}">
        <p14:creationId xmlns:p14="http://schemas.microsoft.com/office/powerpoint/2010/main" val="2139471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BPEL </a:t>
            </a:r>
            <a:endParaRPr lang="en-US" dirty="0"/>
          </a:p>
        </p:txBody>
      </p:sp>
      <p:sp>
        <p:nvSpPr>
          <p:cNvPr id="3" name="Content Placeholder 2"/>
          <p:cNvSpPr>
            <a:spLocks noGrp="1"/>
          </p:cNvSpPr>
          <p:nvPr>
            <p:ph idx="1"/>
          </p:nvPr>
        </p:nvSpPr>
        <p:spPr>
          <a:xfrm>
            <a:off x="1066800" y="2103120"/>
            <a:ext cx="3810000" cy="3931920"/>
          </a:xfrm>
        </p:spPr>
        <p:txBody>
          <a:bodyPr/>
          <a:lstStyle/>
          <a:p>
            <a:r>
              <a:rPr lang="en-US" dirty="0" smtClean="0"/>
              <a:t>It’s a high level composition language.</a:t>
            </a:r>
          </a:p>
          <a:p>
            <a:r>
              <a:rPr lang="en-US" dirty="0" smtClean="0"/>
              <a:t>Its also called WS-BPEL</a:t>
            </a:r>
          </a:p>
          <a:p>
            <a:r>
              <a:rPr lang="en-US" dirty="0" smtClean="0"/>
              <a:t>Developer can compose multiple services into one services. </a:t>
            </a:r>
          </a:p>
          <a:p>
            <a:endParaRPr lang="en-US" dirty="0"/>
          </a:p>
        </p:txBody>
      </p:sp>
      <p:pic>
        <p:nvPicPr>
          <p:cNvPr id="4" name="Picture 3"/>
          <p:cNvPicPr>
            <a:picLocks noChangeAspect="1"/>
          </p:cNvPicPr>
          <p:nvPr/>
        </p:nvPicPr>
        <p:blipFill>
          <a:blip r:embed="rId2"/>
          <a:stretch>
            <a:fillRect/>
          </a:stretch>
        </p:blipFill>
        <p:spPr>
          <a:xfrm>
            <a:off x="5676370" y="2103120"/>
            <a:ext cx="6867525" cy="4000500"/>
          </a:xfrm>
          <a:prstGeom prst="rect">
            <a:avLst/>
          </a:prstGeom>
        </p:spPr>
      </p:pic>
    </p:spTree>
    <p:extLst>
      <p:ext uri="{BB962C8B-B14F-4D97-AF65-F5344CB8AC3E}">
        <p14:creationId xmlns:p14="http://schemas.microsoft.com/office/powerpoint/2010/main" val="1742653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61046" y="236723"/>
            <a:ext cx="7533451" cy="3554942"/>
          </a:xfrm>
          <a:prstGeom prst="rect">
            <a:avLst/>
          </a:prstGeom>
        </p:spPr>
      </p:pic>
      <p:pic>
        <p:nvPicPr>
          <p:cNvPr id="5" name="Picture 4"/>
          <p:cNvPicPr>
            <a:picLocks noChangeAspect="1"/>
          </p:cNvPicPr>
          <p:nvPr/>
        </p:nvPicPr>
        <p:blipFill>
          <a:blip r:embed="rId3"/>
          <a:stretch>
            <a:fillRect/>
          </a:stretch>
        </p:blipFill>
        <p:spPr>
          <a:xfrm>
            <a:off x="715433" y="3310467"/>
            <a:ext cx="5582722" cy="2856970"/>
          </a:xfrm>
          <a:prstGeom prst="rect">
            <a:avLst/>
          </a:prstGeom>
        </p:spPr>
      </p:pic>
    </p:spTree>
    <p:extLst>
      <p:ext uri="{BB962C8B-B14F-4D97-AF65-F5344CB8AC3E}">
        <p14:creationId xmlns:p14="http://schemas.microsoft.com/office/powerpoint/2010/main" val="4282842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types of activities are available in BPEL.</a:t>
            </a:r>
          </a:p>
        </p:txBody>
      </p:sp>
      <p:sp>
        <p:nvSpPr>
          <p:cNvPr id="3" name="Content Placeholder 2"/>
          <p:cNvSpPr>
            <a:spLocks noGrp="1"/>
          </p:cNvSpPr>
          <p:nvPr>
            <p:ph idx="1"/>
          </p:nvPr>
        </p:nvSpPr>
        <p:spPr/>
        <p:txBody>
          <a:bodyPr/>
          <a:lstStyle/>
          <a:p>
            <a:r>
              <a:rPr lang="en-US" dirty="0"/>
              <a:t>• Invoke: Invoke an operation offered by a Web service; this invocation may</a:t>
            </a:r>
          </a:p>
          <a:p>
            <a:r>
              <a:rPr lang="en-US" dirty="0"/>
              <a:t>or may not have a response</a:t>
            </a:r>
          </a:p>
          <a:p>
            <a:r>
              <a:rPr lang="en-US" dirty="0"/>
              <a:t>• Receive: Wait for a message to arrive</a:t>
            </a:r>
          </a:p>
          <a:p>
            <a:r>
              <a:rPr lang="en-US" dirty="0"/>
              <a:t>• Reply: Send a reply in response to a receive message</a:t>
            </a:r>
          </a:p>
          <a:p>
            <a:r>
              <a:rPr lang="en-US" dirty="0"/>
              <a:t>• Wait: Wait for a specified time period</a:t>
            </a:r>
          </a:p>
          <a:p>
            <a:r>
              <a:rPr lang="en-US" dirty="0"/>
              <a:t>• Assign: Assign data values, for instance, from received messages to process</a:t>
            </a:r>
          </a:p>
          <a:p>
            <a:r>
              <a:rPr lang="en-US" dirty="0"/>
              <a:t>variables</a:t>
            </a:r>
          </a:p>
          <a:p>
            <a:r>
              <a:rPr lang="en-US" dirty="0"/>
              <a:t>• Throw: Indicate that an error has occurred; used for exception handling</a:t>
            </a:r>
          </a:p>
          <a:p>
            <a:r>
              <a:rPr lang="en-US" dirty="0"/>
              <a:t>• Terminate: Complete the process</a:t>
            </a:r>
          </a:p>
        </p:txBody>
      </p:sp>
    </p:spTree>
    <p:extLst>
      <p:ext uri="{BB962C8B-B14F-4D97-AF65-F5344CB8AC3E}">
        <p14:creationId xmlns:p14="http://schemas.microsoft.com/office/powerpoint/2010/main" val="119570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Activities in BPEL can be related to each other using the following </a:t>
            </a:r>
            <a:r>
              <a:rPr lang="en-US" sz="2800" dirty="0" smtClean="0"/>
              <a:t>control flow </a:t>
            </a:r>
            <a:r>
              <a:rPr lang="en-US" sz="2800" dirty="0"/>
              <a:t>structures.</a:t>
            </a:r>
          </a:p>
        </p:txBody>
      </p:sp>
      <p:sp>
        <p:nvSpPr>
          <p:cNvPr id="3" name="Content Placeholder 2"/>
          <p:cNvSpPr>
            <a:spLocks noGrp="1"/>
          </p:cNvSpPr>
          <p:nvPr>
            <p:ph idx="1"/>
          </p:nvPr>
        </p:nvSpPr>
        <p:spPr/>
        <p:txBody>
          <a:bodyPr/>
          <a:lstStyle/>
          <a:p>
            <a:r>
              <a:rPr lang="en-US" dirty="0"/>
              <a:t>Sequence: Define a block consisting of an ordered sequence of activities</a:t>
            </a:r>
          </a:p>
          <a:p>
            <a:r>
              <a:rPr lang="en-US" dirty="0"/>
              <a:t>• Switch: Based on an expression, select a particular activity from a set of</a:t>
            </a:r>
          </a:p>
          <a:p>
            <a:r>
              <a:rPr lang="en-US" dirty="0"/>
              <a:t>possible alternatives</a:t>
            </a:r>
          </a:p>
          <a:p>
            <a:r>
              <a:rPr lang="en-US" dirty="0"/>
              <a:t>• Pick: Wait for a suitable message to arrive or for a time-out event. On</a:t>
            </a:r>
          </a:p>
          <a:p>
            <a:r>
              <a:rPr lang="en-US" dirty="0"/>
              <a:t>receipt of the message (or the time-out event), start a defined activity</a:t>
            </a:r>
          </a:p>
          <a:p>
            <a:r>
              <a:rPr lang="en-US" dirty="0"/>
              <a:t>• While: Execute a set of activities as long as a condition is evaluated to</a:t>
            </a:r>
          </a:p>
          <a:p>
            <a:r>
              <a:rPr lang="en-US" dirty="0"/>
              <a:t>true</a:t>
            </a:r>
          </a:p>
          <a:p>
            <a:r>
              <a:rPr lang="en-US" dirty="0"/>
              <a:t>• Flow: Concurrently execute a set of activities</a:t>
            </a:r>
          </a:p>
          <a:p>
            <a:r>
              <a:rPr lang="en-US" dirty="0"/>
              <a:t>• Link: Execution constraint between activities</a:t>
            </a:r>
          </a:p>
        </p:txBody>
      </p:sp>
    </p:spTree>
    <p:extLst>
      <p:ext uri="{BB962C8B-B14F-4D97-AF65-F5344CB8AC3E}">
        <p14:creationId xmlns:p14="http://schemas.microsoft.com/office/powerpoint/2010/main" val="3448506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917114" y="2201334"/>
            <a:ext cx="4822606" cy="3123141"/>
          </a:xfrm>
          <a:prstGeom prst="rect">
            <a:avLst/>
          </a:prstGeom>
        </p:spPr>
      </p:pic>
    </p:spTree>
    <p:extLst>
      <p:ext uri="{BB962C8B-B14F-4D97-AF65-F5344CB8AC3E}">
        <p14:creationId xmlns:p14="http://schemas.microsoft.com/office/powerpoint/2010/main" val="349230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2103120"/>
            <a:ext cx="4157133" cy="3931920"/>
          </a:xfrm>
        </p:spPr>
        <p:txBody>
          <a:bodyPr/>
          <a:lstStyle/>
          <a:p>
            <a:r>
              <a:rPr lang="en-US" dirty="0"/>
              <a:t>BPA is a simple, but not simplistic, view of how the organization creates, accumulates, and delivers value</a:t>
            </a:r>
          </a:p>
        </p:txBody>
      </p:sp>
      <p:pic>
        <p:nvPicPr>
          <p:cNvPr id="1026" name="Picture 2" descr="Process Architecture for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41" y="955146"/>
            <a:ext cx="4619625" cy="4562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5733" y="5517622"/>
            <a:ext cx="6096000" cy="923330"/>
          </a:xfrm>
          <a:prstGeom prst="rect">
            <a:avLst/>
          </a:prstGeom>
        </p:spPr>
        <p:txBody>
          <a:bodyPr>
            <a:spAutoFit/>
          </a:bodyPr>
          <a:lstStyle/>
          <a:p>
            <a:r>
              <a:rPr lang="en-US" dirty="0">
                <a:solidFill>
                  <a:srgbClr val="616161"/>
                </a:solidFill>
                <a:latin typeface="proxima-nova"/>
              </a:rPr>
              <a:t>The format of the BPA picture used here is common enough showing management, core, and supporting </a:t>
            </a:r>
            <a:r>
              <a:rPr lang="en-US" dirty="0" smtClean="0">
                <a:solidFill>
                  <a:srgbClr val="616161"/>
                </a:solidFill>
                <a:latin typeface="proxima-nova"/>
              </a:rPr>
              <a:t> </a:t>
            </a:r>
            <a:r>
              <a:rPr lang="en-US" dirty="0">
                <a:solidFill>
                  <a:srgbClr val="616161"/>
                </a:solidFill>
                <a:latin typeface="proxima-nova"/>
              </a:rPr>
              <a:t>processes.</a:t>
            </a:r>
            <a:endParaRPr lang="en-US" dirty="0"/>
          </a:p>
        </p:txBody>
      </p:sp>
    </p:spTree>
    <p:extLst>
      <p:ext uri="{BB962C8B-B14F-4D97-AF65-F5344CB8AC3E}">
        <p14:creationId xmlns:p14="http://schemas.microsoft.com/office/powerpoint/2010/main" val="1549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2103120"/>
            <a:ext cx="4157133" cy="3931920"/>
          </a:xfrm>
        </p:spPr>
        <p:txBody>
          <a:bodyPr/>
          <a:lstStyle/>
          <a:p>
            <a:r>
              <a:rPr lang="en-US" dirty="0"/>
              <a:t>The hospital cares for patients, develops healthcare professionals</a:t>
            </a:r>
          </a:p>
        </p:txBody>
      </p:sp>
      <p:sp>
        <p:nvSpPr>
          <p:cNvPr id="4" name="Rectangle 3"/>
          <p:cNvSpPr/>
          <p:nvPr/>
        </p:nvSpPr>
        <p:spPr>
          <a:xfrm>
            <a:off x="508000" y="3675056"/>
            <a:ext cx="6096000" cy="2031325"/>
          </a:xfrm>
          <a:prstGeom prst="rect">
            <a:avLst/>
          </a:prstGeom>
        </p:spPr>
        <p:txBody>
          <a:bodyPr>
            <a:spAutoFit/>
          </a:bodyPr>
          <a:lstStyle/>
          <a:p>
            <a:r>
              <a:rPr lang="en-US" dirty="0"/>
              <a:t>The value propositions of, for example, </a:t>
            </a:r>
            <a:r>
              <a:rPr lang="en-US" i="1" dirty="0"/>
              <a:t>create graduates</a:t>
            </a:r>
            <a:r>
              <a:rPr lang="en-US" dirty="0"/>
              <a:t> and </a:t>
            </a:r>
            <a:r>
              <a:rPr lang="en-US" i="1" dirty="0"/>
              <a:t>care for patients</a:t>
            </a:r>
            <a:r>
              <a:rPr lang="en-US" dirty="0"/>
              <a:t> are embedded in the BPA because the highest level processes were derived from the organization's strategy. An organization's strategic intent is executed via its business processes so the BPA shows how strategy is operationalized.</a:t>
            </a:r>
          </a:p>
        </p:txBody>
      </p:sp>
      <p:pic>
        <p:nvPicPr>
          <p:cNvPr id="2050" name="Picture 2" descr="Business Process Architecture for a Hosp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659" y="1624727"/>
            <a:ext cx="36480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5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 TO BPM</a:t>
            </a:r>
            <a:endParaRPr lang="en-US" dirty="0"/>
          </a:p>
        </p:txBody>
      </p:sp>
      <p:pic>
        <p:nvPicPr>
          <p:cNvPr id="4098" name="Picture 2" descr="https://bpmtips.com/wp-content/uploads/2021/08/Imperial-College.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44533" y="906692"/>
            <a:ext cx="6793639" cy="512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9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g.leonardo.com.au/hs-fs/hubfs/e.jpg?width=1800&amp;nam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440" y="397933"/>
            <a:ext cx="10213002" cy="530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96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Architecture</a:t>
            </a:r>
          </a:p>
        </p:txBody>
      </p:sp>
      <p:pic>
        <p:nvPicPr>
          <p:cNvPr id="9218" name="Picture 2" descr="Business Proces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6962" y="2161103"/>
            <a:ext cx="4586247" cy="3932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6119" y="2670773"/>
            <a:ext cx="6096000" cy="1754326"/>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critical business blueprint that guides decision makers in executing strategy. Usually created to include, initially, the two or three highest levels,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Cross-functional business processes are the only way any organization can deliver value to customers and external stakeholders</a:t>
            </a:r>
          </a:p>
        </p:txBody>
      </p:sp>
    </p:spTree>
    <p:extLst>
      <p:ext uri="{BB962C8B-B14F-4D97-AF65-F5344CB8AC3E}">
        <p14:creationId xmlns:p14="http://schemas.microsoft.com/office/powerpoint/2010/main" val="2616886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12976</TotalTime>
  <Words>1568</Words>
  <Application>Microsoft Office PowerPoint</Application>
  <PresentationFormat>Widescreen</PresentationFormat>
  <Paragraphs>174</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Century Gothic</vt:lpstr>
      <vt:lpstr>Fira Sans</vt:lpstr>
      <vt:lpstr>Garamond</vt:lpstr>
      <vt:lpstr>proxima-nova</vt:lpstr>
      <vt:lpstr>Roboto</vt:lpstr>
      <vt:lpstr>Times New Roman</vt:lpstr>
      <vt:lpstr>Savon</vt:lpstr>
      <vt:lpstr>Business Process Engineering </vt:lpstr>
      <vt:lpstr>Content</vt:lpstr>
      <vt:lpstr>Business Process Architecture </vt:lpstr>
      <vt:lpstr>PowerPoint Presentation</vt:lpstr>
      <vt:lpstr>Example</vt:lpstr>
      <vt:lpstr>Example</vt:lpstr>
      <vt:lpstr>BPA TO BPM</vt:lpstr>
      <vt:lpstr>PowerPoint Presentation</vt:lpstr>
      <vt:lpstr>Business Process Architecture</vt:lpstr>
      <vt:lpstr>Focus for process</vt:lpstr>
      <vt:lpstr>A Business Process Architecture</vt:lpstr>
      <vt:lpstr>Using a Process Architecture </vt:lpstr>
      <vt:lpstr>Business Process Architecture Design Models. </vt:lpstr>
      <vt:lpstr>Goal Based</vt:lpstr>
      <vt:lpstr>Goal Based</vt:lpstr>
      <vt:lpstr>Function Based</vt:lpstr>
      <vt:lpstr>Function Based</vt:lpstr>
      <vt:lpstr>Action Based</vt:lpstr>
      <vt:lpstr>Object Based</vt:lpstr>
      <vt:lpstr>Reference Based</vt:lpstr>
      <vt:lpstr>European Framework for Quality Management System (EFQM)</vt:lpstr>
      <vt:lpstr>Business Process Management Architectures</vt:lpstr>
      <vt:lpstr>Web Services and their Composition</vt:lpstr>
      <vt:lpstr>Can we align Business Process Management (BPM) and Business Process Architecture (BPA) together?</vt:lpstr>
      <vt:lpstr>Business Process Management Architecture </vt:lpstr>
      <vt:lpstr>workflow management systems architectures</vt:lpstr>
      <vt:lpstr>workflow management systems architectures</vt:lpstr>
      <vt:lpstr>workflow management systems architectures</vt:lpstr>
      <vt:lpstr>workflow management systems architectures</vt:lpstr>
      <vt:lpstr>workflow management systems architectures</vt:lpstr>
      <vt:lpstr>flexible workflow management </vt:lpstr>
      <vt:lpstr>Web Services and their Composition Web service Technology</vt:lpstr>
      <vt:lpstr>Web Services and their Composition Web service Technology</vt:lpstr>
      <vt:lpstr>Web service</vt:lpstr>
      <vt:lpstr>Web Services and their Composition Web service Technology</vt:lpstr>
      <vt:lpstr>Web Services and their Composition Web service Technology</vt:lpstr>
      <vt:lpstr>Web Service Composition (BPEL)</vt:lpstr>
      <vt:lpstr>Service Composition </vt:lpstr>
      <vt:lpstr>Service Composition </vt:lpstr>
      <vt:lpstr>BPEL </vt:lpstr>
      <vt:lpstr>PowerPoint Presentation</vt:lpstr>
      <vt:lpstr>The following types of activities are available in BPEL.</vt:lpstr>
      <vt:lpstr>Activities in BPEL can be related to each other using the following control flow structures.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193</cp:revision>
  <dcterms:created xsi:type="dcterms:W3CDTF">2022-02-09T04:55:57Z</dcterms:created>
  <dcterms:modified xsi:type="dcterms:W3CDTF">2023-03-24T06:59:48Z</dcterms:modified>
</cp:coreProperties>
</file>