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264" r:id="rId5"/>
    <p:sldId id="263" r:id="rId6"/>
    <p:sldId id="260" r:id="rId7"/>
    <p:sldId id="261" r:id="rId8"/>
    <p:sldId id="262" r:id="rId9"/>
    <p:sldId id="265" r:id="rId10"/>
    <p:sldId id="266" r:id="rId11"/>
    <p:sldId id="275" r:id="rId12"/>
    <p:sldId id="286" r:id="rId13"/>
    <p:sldId id="289" r:id="rId14"/>
    <p:sldId id="290" r:id="rId15"/>
    <p:sldId id="287" r:id="rId16"/>
    <p:sldId id="288" r:id="rId17"/>
    <p:sldId id="291" r:id="rId18"/>
    <p:sldId id="277" r:id="rId19"/>
    <p:sldId id="278" r:id="rId20"/>
    <p:sldId id="279" r:id="rId21"/>
    <p:sldId id="280" r:id="rId22"/>
    <p:sldId id="274" r:id="rId23"/>
    <p:sldId id="281" r:id="rId24"/>
    <p:sldId id="285" r:id="rId25"/>
    <p:sldId id="267" r:id="rId26"/>
    <p:sldId id="268" r:id="rId27"/>
    <p:sldId id="272" r:id="rId28"/>
    <p:sldId id="270" r:id="rId29"/>
    <p:sldId id="283" r:id="rId30"/>
    <p:sldId id="282" r:id="rId31"/>
    <p:sldId id="284" r:id="rId32"/>
    <p:sldId id="276" r:id="rId33"/>
    <p:sldId id="26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C9A6E0-1535-4694-8905-D97BDEE6010B}" type="doc">
      <dgm:prSet loTypeId="urn:microsoft.com/office/officeart/2005/8/layout/hProcess11" loCatId="process" qsTypeId="urn:microsoft.com/office/officeart/2005/8/quickstyle/simple1" qsCatId="simple" csTypeId="urn:microsoft.com/office/officeart/2005/8/colors/accent2_4" csCatId="accent2"/>
      <dgm:spPr/>
      <dgm:t>
        <a:bodyPr/>
        <a:lstStyle/>
        <a:p>
          <a:endParaRPr lang="en-US"/>
        </a:p>
      </dgm:t>
    </dgm:pt>
    <dgm:pt modelId="{460A9E6A-2F23-46F5-8D6F-F0C2BFC0CAB3}">
      <dgm:prSet/>
      <dgm:spPr/>
      <dgm:t>
        <a:bodyPr/>
        <a:lstStyle/>
        <a:p>
          <a:pPr rtl="0"/>
          <a:r>
            <a:rPr lang="en-US" smtClean="0">
              <a:latin typeface="Times New Roman" panose="02020603050405020304" pitchFamily="18" charset="0"/>
              <a:cs typeface="Times New Roman" panose="02020603050405020304" pitchFamily="18" charset="0"/>
            </a:rPr>
            <a:t>redesigns existing business tasks </a:t>
          </a:r>
          <a:endParaRPr lang="en-US">
            <a:latin typeface="Times New Roman" panose="02020603050405020304" pitchFamily="18" charset="0"/>
            <a:cs typeface="Times New Roman" panose="02020603050405020304" pitchFamily="18" charset="0"/>
          </a:endParaRPr>
        </a:p>
      </dgm:t>
    </dgm:pt>
    <dgm:pt modelId="{55146CEE-E5DE-45A9-BA22-8D960673FFE8}" type="parTrans" cxnId="{D79B73CE-B0D0-4106-AF9A-387B2F600CA9}">
      <dgm:prSet/>
      <dgm:spPr/>
      <dgm:t>
        <a:bodyPr/>
        <a:lstStyle/>
        <a:p>
          <a:endParaRPr lang="en-US">
            <a:latin typeface="Times New Roman" panose="02020603050405020304" pitchFamily="18" charset="0"/>
            <a:cs typeface="Times New Roman" panose="02020603050405020304" pitchFamily="18" charset="0"/>
          </a:endParaRPr>
        </a:p>
      </dgm:t>
    </dgm:pt>
    <dgm:pt modelId="{DE057332-2EBE-46AF-B668-FB03F3369167}" type="sibTrans" cxnId="{D79B73CE-B0D0-4106-AF9A-387B2F600CA9}">
      <dgm:prSet/>
      <dgm:spPr/>
      <dgm:t>
        <a:bodyPr/>
        <a:lstStyle/>
        <a:p>
          <a:endParaRPr lang="en-US">
            <a:latin typeface="Times New Roman" panose="02020603050405020304" pitchFamily="18" charset="0"/>
            <a:cs typeface="Times New Roman" panose="02020603050405020304" pitchFamily="18" charset="0"/>
          </a:endParaRPr>
        </a:p>
      </dgm:t>
    </dgm:pt>
    <dgm:pt modelId="{2389931B-60E9-458D-A67C-98A0E1678AF8}">
      <dgm:prSet/>
      <dgm:spPr/>
      <dgm:t>
        <a:bodyPr/>
        <a:lstStyle/>
        <a:p>
          <a:pPr rtl="0"/>
          <a:r>
            <a:rPr lang="en-US" smtClean="0">
              <a:latin typeface="Times New Roman" panose="02020603050405020304" pitchFamily="18" charset="0"/>
              <a:cs typeface="Times New Roman" panose="02020603050405020304" pitchFamily="18" charset="0"/>
            </a:rPr>
            <a:t>improving their effectiveness</a:t>
          </a:r>
          <a:endParaRPr lang="en-US">
            <a:latin typeface="Times New Roman" panose="02020603050405020304" pitchFamily="18" charset="0"/>
            <a:cs typeface="Times New Roman" panose="02020603050405020304" pitchFamily="18" charset="0"/>
          </a:endParaRPr>
        </a:p>
      </dgm:t>
    </dgm:pt>
    <dgm:pt modelId="{5B5DC2D9-8583-488F-BFDC-4781EF0DE752}" type="parTrans" cxnId="{BF6ECBDA-AAFB-4D6C-82EA-20DCD251601E}">
      <dgm:prSet/>
      <dgm:spPr/>
      <dgm:t>
        <a:bodyPr/>
        <a:lstStyle/>
        <a:p>
          <a:endParaRPr lang="en-US">
            <a:latin typeface="Times New Roman" panose="02020603050405020304" pitchFamily="18" charset="0"/>
            <a:cs typeface="Times New Roman" panose="02020603050405020304" pitchFamily="18" charset="0"/>
          </a:endParaRPr>
        </a:p>
      </dgm:t>
    </dgm:pt>
    <dgm:pt modelId="{A67616D9-C6D5-461E-B1C4-9E2C246075DF}" type="sibTrans" cxnId="{BF6ECBDA-AAFB-4D6C-82EA-20DCD251601E}">
      <dgm:prSet/>
      <dgm:spPr/>
      <dgm:t>
        <a:bodyPr/>
        <a:lstStyle/>
        <a:p>
          <a:endParaRPr lang="en-US">
            <a:latin typeface="Times New Roman" panose="02020603050405020304" pitchFamily="18" charset="0"/>
            <a:cs typeface="Times New Roman" panose="02020603050405020304" pitchFamily="18" charset="0"/>
          </a:endParaRPr>
        </a:p>
      </dgm:t>
    </dgm:pt>
    <dgm:pt modelId="{05F913B0-E3ED-4841-9AEB-435EEA5B2147}">
      <dgm:prSet/>
      <dgm:spPr/>
      <dgm:t>
        <a:bodyPr/>
        <a:lstStyle/>
        <a:p>
          <a:pPr rtl="0"/>
          <a:r>
            <a:rPr lang="en-US" smtClean="0">
              <a:latin typeface="Times New Roman" panose="02020603050405020304" pitchFamily="18" charset="0"/>
              <a:cs typeface="Times New Roman" panose="02020603050405020304" pitchFamily="18" charset="0"/>
            </a:rPr>
            <a:t>enhances the workflows </a:t>
          </a:r>
          <a:endParaRPr lang="en-US">
            <a:latin typeface="Times New Roman" panose="02020603050405020304" pitchFamily="18" charset="0"/>
            <a:cs typeface="Times New Roman" panose="02020603050405020304" pitchFamily="18" charset="0"/>
          </a:endParaRPr>
        </a:p>
      </dgm:t>
    </dgm:pt>
    <dgm:pt modelId="{08329F70-C2AC-458D-BC80-BAE3D0ACF9BE}" type="parTrans" cxnId="{A0506295-8473-4287-BDAF-45C298FFA20A}">
      <dgm:prSet/>
      <dgm:spPr/>
      <dgm:t>
        <a:bodyPr/>
        <a:lstStyle/>
        <a:p>
          <a:endParaRPr lang="en-US">
            <a:latin typeface="Times New Roman" panose="02020603050405020304" pitchFamily="18" charset="0"/>
            <a:cs typeface="Times New Roman" panose="02020603050405020304" pitchFamily="18" charset="0"/>
          </a:endParaRPr>
        </a:p>
      </dgm:t>
    </dgm:pt>
    <dgm:pt modelId="{3A729CB7-3A14-4B3A-BABF-7DD65D90AF7D}" type="sibTrans" cxnId="{A0506295-8473-4287-BDAF-45C298FFA20A}">
      <dgm:prSet/>
      <dgm:spPr/>
      <dgm:t>
        <a:bodyPr/>
        <a:lstStyle/>
        <a:p>
          <a:endParaRPr lang="en-US">
            <a:latin typeface="Times New Roman" panose="02020603050405020304" pitchFamily="18" charset="0"/>
            <a:cs typeface="Times New Roman" panose="02020603050405020304" pitchFamily="18" charset="0"/>
          </a:endParaRPr>
        </a:p>
      </dgm:t>
    </dgm:pt>
    <dgm:pt modelId="{49C2008B-7419-43EF-9FFD-719DF495C7F3}">
      <dgm:prSet/>
      <dgm:spPr/>
      <dgm:t>
        <a:bodyPr/>
        <a:lstStyle/>
        <a:p>
          <a:pPr rtl="0"/>
          <a:r>
            <a:rPr lang="en-US" smtClean="0">
              <a:latin typeface="Times New Roman" panose="02020603050405020304" pitchFamily="18" charset="0"/>
              <a:cs typeface="Times New Roman" panose="02020603050405020304" pitchFamily="18" charset="0"/>
            </a:rPr>
            <a:t>optimizes performance.</a:t>
          </a:r>
          <a:endParaRPr lang="en-US">
            <a:latin typeface="Times New Roman" panose="02020603050405020304" pitchFamily="18" charset="0"/>
            <a:cs typeface="Times New Roman" panose="02020603050405020304" pitchFamily="18" charset="0"/>
          </a:endParaRPr>
        </a:p>
      </dgm:t>
    </dgm:pt>
    <dgm:pt modelId="{2CB6679E-022D-42C0-B11D-F363B7BEC0C7}" type="parTrans" cxnId="{87CDCF1C-454F-415E-90D3-68F3A47E1243}">
      <dgm:prSet/>
      <dgm:spPr/>
      <dgm:t>
        <a:bodyPr/>
        <a:lstStyle/>
        <a:p>
          <a:endParaRPr lang="en-US">
            <a:latin typeface="Times New Roman" panose="02020603050405020304" pitchFamily="18" charset="0"/>
            <a:cs typeface="Times New Roman" panose="02020603050405020304" pitchFamily="18" charset="0"/>
          </a:endParaRPr>
        </a:p>
      </dgm:t>
    </dgm:pt>
    <dgm:pt modelId="{06AB10AD-BC15-4D51-8FAF-8149A503661E}" type="sibTrans" cxnId="{87CDCF1C-454F-415E-90D3-68F3A47E1243}">
      <dgm:prSet/>
      <dgm:spPr/>
      <dgm:t>
        <a:bodyPr/>
        <a:lstStyle/>
        <a:p>
          <a:endParaRPr lang="en-US">
            <a:latin typeface="Times New Roman" panose="02020603050405020304" pitchFamily="18" charset="0"/>
            <a:cs typeface="Times New Roman" panose="02020603050405020304" pitchFamily="18" charset="0"/>
          </a:endParaRPr>
        </a:p>
      </dgm:t>
    </dgm:pt>
    <dgm:pt modelId="{6950851C-B18E-40BB-A6EA-20955B10413A}" type="pres">
      <dgm:prSet presAssocID="{1AC9A6E0-1535-4694-8905-D97BDEE6010B}" presName="Name0" presStyleCnt="0">
        <dgm:presLayoutVars>
          <dgm:dir/>
          <dgm:resizeHandles val="exact"/>
        </dgm:presLayoutVars>
      </dgm:prSet>
      <dgm:spPr/>
      <dgm:t>
        <a:bodyPr/>
        <a:lstStyle/>
        <a:p>
          <a:endParaRPr lang="en-US"/>
        </a:p>
      </dgm:t>
    </dgm:pt>
    <dgm:pt modelId="{DA482AB7-733B-48DE-AC6D-5F75C026598A}" type="pres">
      <dgm:prSet presAssocID="{1AC9A6E0-1535-4694-8905-D97BDEE6010B}" presName="arrow" presStyleLbl="bgShp" presStyleIdx="0" presStyleCnt="1"/>
      <dgm:spPr/>
    </dgm:pt>
    <dgm:pt modelId="{175F79AD-D436-413F-8CD2-1DFA576D4F29}" type="pres">
      <dgm:prSet presAssocID="{1AC9A6E0-1535-4694-8905-D97BDEE6010B}" presName="points" presStyleCnt="0"/>
      <dgm:spPr/>
    </dgm:pt>
    <dgm:pt modelId="{ACDEC853-DEE7-4536-85ED-9E6AF2CEFB2D}" type="pres">
      <dgm:prSet presAssocID="{460A9E6A-2F23-46F5-8D6F-F0C2BFC0CAB3}" presName="compositeA" presStyleCnt="0"/>
      <dgm:spPr/>
    </dgm:pt>
    <dgm:pt modelId="{6E613F40-7E65-4625-BB88-3476F873BD2B}" type="pres">
      <dgm:prSet presAssocID="{460A9E6A-2F23-46F5-8D6F-F0C2BFC0CAB3}" presName="textA" presStyleLbl="revTx" presStyleIdx="0" presStyleCnt="4">
        <dgm:presLayoutVars>
          <dgm:bulletEnabled val="1"/>
        </dgm:presLayoutVars>
      </dgm:prSet>
      <dgm:spPr/>
      <dgm:t>
        <a:bodyPr/>
        <a:lstStyle/>
        <a:p>
          <a:endParaRPr lang="en-US"/>
        </a:p>
      </dgm:t>
    </dgm:pt>
    <dgm:pt modelId="{06697BB0-8436-4B2E-8DA3-8A7AE73CE9BC}" type="pres">
      <dgm:prSet presAssocID="{460A9E6A-2F23-46F5-8D6F-F0C2BFC0CAB3}" presName="circleA" presStyleLbl="node1" presStyleIdx="0" presStyleCnt="4"/>
      <dgm:spPr/>
    </dgm:pt>
    <dgm:pt modelId="{98D52AD2-1C4B-4DB1-8A46-CEFA80AD8F02}" type="pres">
      <dgm:prSet presAssocID="{460A9E6A-2F23-46F5-8D6F-F0C2BFC0CAB3}" presName="spaceA" presStyleCnt="0"/>
      <dgm:spPr/>
    </dgm:pt>
    <dgm:pt modelId="{0202C42D-95DE-4456-83BC-3E6BA9E16078}" type="pres">
      <dgm:prSet presAssocID="{DE057332-2EBE-46AF-B668-FB03F3369167}" presName="space" presStyleCnt="0"/>
      <dgm:spPr/>
    </dgm:pt>
    <dgm:pt modelId="{24F5055C-E08C-4502-AE0F-B46ACE776B1E}" type="pres">
      <dgm:prSet presAssocID="{2389931B-60E9-458D-A67C-98A0E1678AF8}" presName="compositeB" presStyleCnt="0"/>
      <dgm:spPr/>
    </dgm:pt>
    <dgm:pt modelId="{6FD55E8A-695A-466D-A9CA-0A8C9F146A7C}" type="pres">
      <dgm:prSet presAssocID="{2389931B-60E9-458D-A67C-98A0E1678AF8}" presName="textB" presStyleLbl="revTx" presStyleIdx="1" presStyleCnt="4">
        <dgm:presLayoutVars>
          <dgm:bulletEnabled val="1"/>
        </dgm:presLayoutVars>
      </dgm:prSet>
      <dgm:spPr/>
      <dgm:t>
        <a:bodyPr/>
        <a:lstStyle/>
        <a:p>
          <a:endParaRPr lang="en-US"/>
        </a:p>
      </dgm:t>
    </dgm:pt>
    <dgm:pt modelId="{7F620F35-F4C5-49CA-B2BE-EB17D1FD9902}" type="pres">
      <dgm:prSet presAssocID="{2389931B-60E9-458D-A67C-98A0E1678AF8}" presName="circleB" presStyleLbl="node1" presStyleIdx="1" presStyleCnt="4"/>
      <dgm:spPr/>
    </dgm:pt>
    <dgm:pt modelId="{9C9B118D-9B7C-40D9-8780-ACEF16DE4282}" type="pres">
      <dgm:prSet presAssocID="{2389931B-60E9-458D-A67C-98A0E1678AF8}" presName="spaceB" presStyleCnt="0"/>
      <dgm:spPr/>
    </dgm:pt>
    <dgm:pt modelId="{FF0104E1-59EA-4480-989E-C1F7522F2FC5}" type="pres">
      <dgm:prSet presAssocID="{A67616D9-C6D5-461E-B1C4-9E2C246075DF}" presName="space" presStyleCnt="0"/>
      <dgm:spPr/>
    </dgm:pt>
    <dgm:pt modelId="{EC53A4F6-3452-4409-8037-017AFC028F80}" type="pres">
      <dgm:prSet presAssocID="{05F913B0-E3ED-4841-9AEB-435EEA5B2147}" presName="compositeA" presStyleCnt="0"/>
      <dgm:spPr/>
    </dgm:pt>
    <dgm:pt modelId="{1936654B-C48B-4403-9C12-700AFC9846A2}" type="pres">
      <dgm:prSet presAssocID="{05F913B0-E3ED-4841-9AEB-435EEA5B2147}" presName="textA" presStyleLbl="revTx" presStyleIdx="2" presStyleCnt="4">
        <dgm:presLayoutVars>
          <dgm:bulletEnabled val="1"/>
        </dgm:presLayoutVars>
      </dgm:prSet>
      <dgm:spPr/>
      <dgm:t>
        <a:bodyPr/>
        <a:lstStyle/>
        <a:p>
          <a:endParaRPr lang="en-US"/>
        </a:p>
      </dgm:t>
    </dgm:pt>
    <dgm:pt modelId="{5059C374-CDC7-4563-9795-6DA59030CDD5}" type="pres">
      <dgm:prSet presAssocID="{05F913B0-E3ED-4841-9AEB-435EEA5B2147}" presName="circleA" presStyleLbl="node1" presStyleIdx="2" presStyleCnt="4"/>
      <dgm:spPr/>
    </dgm:pt>
    <dgm:pt modelId="{9202555A-4D67-4F8D-9AF7-EEE6728D6026}" type="pres">
      <dgm:prSet presAssocID="{05F913B0-E3ED-4841-9AEB-435EEA5B2147}" presName="spaceA" presStyleCnt="0"/>
      <dgm:spPr/>
    </dgm:pt>
    <dgm:pt modelId="{AF117377-44C1-445B-906F-A5A1EBAA60AC}" type="pres">
      <dgm:prSet presAssocID="{3A729CB7-3A14-4B3A-BABF-7DD65D90AF7D}" presName="space" presStyleCnt="0"/>
      <dgm:spPr/>
    </dgm:pt>
    <dgm:pt modelId="{408BD3C4-4338-4EF5-B2A0-6028DDD1C4E4}" type="pres">
      <dgm:prSet presAssocID="{49C2008B-7419-43EF-9FFD-719DF495C7F3}" presName="compositeB" presStyleCnt="0"/>
      <dgm:spPr/>
    </dgm:pt>
    <dgm:pt modelId="{5F4F4D72-82BB-45E3-9447-D4F5CCF3D928}" type="pres">
      <dgm:prSet presAssocID="{49C2008B-7419-43EF-9FFD-719DF495C7F3}" presName="textB" presStyleLbl="revTx" presStyleIdx="3" presStyleCnt="4">
        <dgm:presLayoutVars>
          <dgm:bulletEnabled val="1"/>
        </dgm:presLayoutVars>
      </dgm:prSet>
      <dgm:spPr/>
      <dgm:t>
        <a:bodyPr/>
        <a:lstStyle/>
        <a:p>
          <a:endParaRPr lang="en-US"/>
        </a:p>
      </dgm:t>
    </dgm:pt>
    <dgm:pt modelId="{456FD768-BCE7-4CEC-ABFE-9AFA6666E852}" type="pres">
      <dgm:prSet presAssocID="{49C2008B-7419-43EF-9FFD-719DF495C7F3}" presName="circleB" presStyleLbl="node1" presStyleIdx="3" presStyleCnt="4"/>
      <dgm:spPr/>
    </dgm:pt>
    <dgm:pt modelId="{11A1D8E3-2B52-45C6-BC3E-5CCBE94A1453}" type="pres">
      <dgm:prSet presAssocID="{49C2008B-7419-43EF-9FFD-719DF495C7F3}" presName="spaceB" presStyleCnt="0"/>
      <dgm:spPr/>
    </dgm:pt>
  </dgm:ptLst>
  <dgm:cxnLst>
    <dgm:cxn modelId="{5610EABD-9405-4A23-945C-B8741920C7CE}" type="presOf" srcId="{460A9E6A-2F23-46F5-8D6F-F0C2BFC0CAB3}" destId="{6E613F40-7E65-4625-BB88-3476F873BD2B}" srcOrd="0" destOrd="0" presId="urn:microsoft.com/office/officeart/2005/8/layout/hProcess11"/>
    <dgm:cxn modelId="{BF6ECBDA-AAFB-4D6C-82EA-20DCD251601E}" srcId="{1AC9A6E0-1535-4694-8905-D97BDEE6010B}" destId="{2389931B-60E9-458D-A67C-98A0E1678AF8}" srcOrd="1" destOrd="0" parTransId="{5B5DC2D9-8583-488F-BFDC-4781EF0DE752}" sibTransId="{A67616D9-C6D5-461E-B1C4-9E2C246075DF}"/>
    <dgm:cxn modelId="{DAB08AB2-D816-4C2D-8F41-CA72D6E744C5}" type="presOf" srcId="{1AC9A6E0-1535-4694-8905-D97BDEE6010B}" destId="{6950851C-B18E-40BB-A6EA-20955B10413A}" srcOrd="0" destOrd="0" presId="urn:microsoft.com/office/officeart/2005/8/layout/hProcess11"/>
    <dgm:cxn modelId="{A0506295-8473-4287-BDAF-45C298FFA20A}" srcId="{1AC9A6E0-1535-4694-8905-D97BDEE6010B}" destId="{05F913B0-E3ED-4841-9AEB-435EEA5B2147}" srcOrd="2" destOrd="0" parTransId="{08329F70-C2AC-458D-BC80-BAE3D0ACF9BE}" sibTransId="{3A729CB7-3A14-4B3A-BABF-7DD65D90AF7D}"/>
    <dgm:cxn modelId="{72DF8892-7E23-4738-9FE9-EF0417634090}" type="presOf" srcId="{05F913B0-E3ED-4841-9AEB-435EEA5B2147}" destId="{1936654B-C48B-4403-9C12-700AFC9846A2}" srcOrd="0" destOrd="0" presId="urn:microsoft.com/office/officeart/2005/8/layout/hProcess11"/>
    <dgm:cxn modelId="{B9866FAA-794E-461D-9BAA-187D0A7C48A3}" type="presOf" srcId="{2389931B-60E9-458D-A67C-98A0E1678AF8}" destId="{6FD55E8A-695A-466D-A9CA-0A8C9F146A7C}" srcOrd="0" destOrd="0" presId="urn:microsoft.com/office/officeart/2005/8/layout/hProcess11"/>
    <dgm:cxn modelId="{D79B73CE-B0D0-4106-AF9A-387B2F600CA9}" srcId="{1AC9A6E0-1535-4694-8905-D97BDEE6010B}" destId="{460A9E6A-2F23-46F5-8D6F-F0C2BFC0CAB3}" srcOrd="0" destOrd="0" parTransId="{55146CEE-E5DE-45A9-BA22-8D960673FFE8}" sibTransId="{DE057332-2EBE-46AF-B668-FB03F3369167}"/>
    <dgm:cxn modelId="{965D178D-8033-4E3E-A78A-CC5CE7C9AC86}" type="presOf" srcId="{49C2008B-7419-43EF-9FFD-719DF495C7F3}" destId="{5F4F4D72-82BB-45E3-9447-D4F5CCF3D928}" srcOrd="0" destOrd="0" presId="urn:microsoft.com/office/officeart/2005/8/layout/hProcess11"/>
    <dgm:cxn modelId="{87CDCF1C-454F-415E-90D3-68F3A47E1243}" srcId="{1AC9A6E0-1535-4694-8905-D97BDEE6010B}" destId="{49C2008B-7419-43EF-9FFD-719DF495C7F3}" srcOrd="3" destOrd="0" parTransId="{2CB6679E-022D-42C0-B11D-F363B7BEC0C7}" sibTransId="{06AB10AD-BC15-4D51-8FAF-8149A503661E}"/>
    <dgm:cxn modelId="{556BE029-57F4-4764-AB43-B0294916BE1A}" type="presParOf" srcId="{6950851C-B18E-40BB-A6EA-20955B10413A}" destId="{DA482AB7-733B-48DE-AC6D-5F75C026598A}" srcOrd="0" destOrd="0" presId="urn:microsoft.com/office/officeart/2005/8/layout/hProcess11"/>
    <dgm:cxn modelId="{7DC41356-3570-439C-A262-9BAE022C6D11}" type="presParOf" srcId="{6950851C-B18E-40BB-A6EA-20955B10413A}" destId="{175F79AD-D436-413F-8CD2-1DFA576D4F29}" srcOrd="1" destOrd="0" presId="urn:microsoft.com/office/officeart/2005/8/layout/hProcess11"/>
    <dgm:cxn modelId="{5CF10ADF-E1C9-4BBD-95FB-5AD9A99FF715}" type="presParOf" srcId="{175F79AD-D436-413F-8CD2-1DFA576D4F29}" destId="{ACDEC853-DEE7-4536-85ED-9E6AF2CEFB2D}" srcOrd="0" destOrd="0" presId="urn:microsoft.com/office/officeart/2005/8/layout/hProcess11"/>
    <dgm:cxn modelId="{3903F828-BA53-4053-97CD-2B837093F12E}" type="presParOf" srcId="{ACDEC853-DEE7-4536-85ED-9E6AF2CEFB2D}" destId="{6E613F40-7E65-4625-BB88-3476F873BD2B}" srcOrd="0" destOrd="0" presId="urn:microsoft.com/office/officeart/2005/8/layout/hProcess11"/>
    <dgm:cxn modelId="{EAC566F7-7901-41A9-9ACF-0219899D4687}" type="presParOf" srcId="{ACDEC853-DEE7-4536-85ED-9E6AF2CEFB2D}" destId="{06697BB0-8436-4B2E-8DA3-8A7AE73CE9BC}" srcOrd="1" destOrd="0" presId="urn:microsoft.com/office/officeart/2005/8/layout/hProcess11"/>
    <dgm:cxn modelId="{7BE273CC-E91B-4B22-A3A4-C473B07FCDF4}" type="presParOf" srcId="{ACDEC853-DEE7-4536-85ED-9E6AF2CEFB2D}" destId="{98D52AD2-1C4B-4DB1-8A46-CEFA80AD8F02}" srcOrd="2" destOrd="0" presId="urn:microsoft.com/office/officeart/2005/8/layout/hProcess11"/>
    <dgm:cxn modelId="{6BF60B0E-9FD3-4CAB-B3AF-9E5E46532C42}" type="presParOf" srcId="{175F79AD-D436-413F-8CD2-1DFA576D4F29}" destId="{0202C42D-95DE-4456-83BC-3E6BA9E16078}" srcOrd="1" destOrd="0" presId="urn:microsoft.com/office/officeart/2005/8/layout/hProcess11"/>
    <dgm:cxn modelId="{884704BF-FC9F-4025-A909-0ACDE77DAE42}" type="presParOf" srcId="{175F79AD-D436-413F-8CD2-1DFA576D4F29}" destId="{24F5055C-E08C-4502-AE0F-B46ACE776B1E}" srcOrd="2" destOrd="0" presId="urn:microsoft.com/office/officeart/2005/8/layout/hProcess11"/>
    <dgm:cxn modelId="{4FED36B9-AD76-4961-B8BE-992DE74C9E57}" type="presParOf" srcId="{24F5055C-E08C-4502-AE0F-B46ACE776B1E}" destId="{6FD55E8A-695A-466D-A9CA-0A8C9F146A7C}" srcOrd="0" destOrd="0" presId="urn:microsoft.com/office/officeart/2005/8/layout/hProcess11"/>
    <dgm:cxn modelId="{570FB5C3-461E-49FD-902B-CA8CE83C67D3}" type="presParOf" srcId="{24F5055C-E08C-4502-AE0F-B46ACE776B1E}" destId="{7F620F35-F4C5-49CA-B2BE-EB17D1FD9902}" srcOrd="1" destOrd="0" presId="urn:microsoft.com/office/officeart/2005/8/layout/hProcess11"/>
    <dgm:cxn modelId="{CE10C6F1-D9F1-4594-8FA8-79A787675B23}" type="presParOf" srcId="{24F5055C-E08C-4502-AE0F-B46ACE776B1E}" destId="{9C9B118D-9B7C-40D9-8780-ACEF16DE4282}" srcOrd="2" destOrd="0" presId="urn:microsoft.com/office/officeart/2005/8/layout/hProcess11"/>
    <dgm:cxn modelId="{0E6749AE-1260-407C-9359-B6CD14A45D93}" type="presParOf" srcId="{175F79AD-D436-413F-8CD2-1DFA576D4F29}" destId="{FF0104E1-59EA-4480-989E-C1F7522F2FC5}" srcOrd="3" destOrd="0" presId="urn:microsoft.com/office/officeart/2005/8/layout/hProcess11"/>
    <dgm:cxn modelId="{143B789A-91FC-4295-AD7A-34BEE49B9163}" type="presParOf" srcId="{175F79AD-D436-413F-8CD2-1DFA576D4F29}" destId="{EC53A4F6-3452-4409-8037-017AFC028F80}" srcOrd="4" destOrd="0" presId="urn:microsoft.com/office/officeart/2005/8/layout/hProcess11"/>
    <dgm:cxn modelId="{62059AFE-C717-47F3-B7AB-02A2BB1592CC}" type="presParOf" srcId="{EC53A4F6-3452-4409-8037-017AFC028F80}" destId="{1936654B-C48B-4403-9C12-700AFC9846A2}" srcOrd="0" destOrd="0" presId="urn:microsoft.com/office/officeart/2005/8/layout/hProcess11"/>
    <dgm:cxn modelId="{002CC576-E208-4AD2-BB98-239650468B7F}" type="presParOf" srcId="{EC53A4F6-3452-4409-8037-017AFC028F80}" destId="{5059C374-CDC7-4563-9795-6DA59030CDD5}" srcOrd="1" destOrd="0" presId="urn:microsoft.com/office/officeart/2005/8/layout/hProcess11"/>
    <dgm:cxn modelId="{4D479FFB-435A-4430-A90B-0BFF3908199A}" type="presParOf" srcId="{EC53A4F6-3452-4409-8037-017AFC028F80}" destId="{9202555A-4D67-4F8D-9AF7-EEE6728D6026}" srcOrd="2" destOrd="0" presId="urn:microsoft.com/office/officeart/2005/8/layout/hProcess11"/>
    <dgm:cxn modelId="{62F33559-23AB-4FA7-9BB9-13C34333357C}" type="presParOf" srcId="{175F79AD-D436-413F-8CD2-1DFA576D4F29}" destId="{AF117377-44C1-445B-906F-A5A1EBAA60AC}" srcOrd="5" destOrd="0" presId="urn:microsoft.com/office/officeart/2005/8/layout/hProcess11"/>
    <dgm:cxn modelId="{26E62085-983E-457A-9F08-3F15F8D1D55B}" type="presParOf" srcId="{175F79AD-D436-413F-8CD2-1DFA576D4F29}" destId="{408BD3C4-4338-4EF5-B2A0-6028DDD1C4E4}" srcOrd="6" destOrd="0" presId="urn:microsoft.com/office/officeart/2005/8/layout/hProcess11"/>
    <dgm:cxn modelId="{CC96DE45-CF21-4424-9FD7-D1066C50B127}" type="presParOf" srcId="{408BD3C4-4338-4EF5-B2A0-6028DDD1C4E4}" destId="{5F4F4D72-82BB-45E3-9447-D4F5CCF3D928}" srcOrd="0" destOrd="0" presId="urn:microsoft.com/office/officeart/2005/8/layout/hProcess11"/>
    <dgm:cxn modelId="{1EB29AA8-7796-462C-8E3B-5BC90BD895C3}" type="presParOf" srcId="{408BD3C4-4338-4EF5-B2A0-6028DDD1C4E4}" destId="{456FD768-BCE7-4CEC-ABFE-9AFA6666E852}" srcOrd="1" destOrd="0" presId="urn:microsoft.com/office/officeart/2005/8/layout/hProcess11"/>
    <dgm:cxn modelId="{0B762E5A-241E-4B87-8E0F-51A20953F537}" type="presParOf" srcId="{408BD3C4-4338-4EF5-B2A0-6028DDD1C4E4}" destId="{11A1D8E3-2B52-45C6-BC3E-5CCBE94A1453}"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2A3100-11AE-4193-AE7E-ED721A4F42D9}"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9E98E578-1256-4FE7-8D3B-DC22EC8EDF6E}">
      <dgm:prSet/>
      <dgm:spPr/>
      <dgm:t>
        <a:bodyPr/>
        <a:lstStyle/>
        <a:p>
          <a:pPr rtl="0"/>
          <a:r>
            <a:rPr lang="en-US" smtClean="0">
              <a:latin typeface="Times New Roman" panose="02020603050405020304" pitchFamily="18" charset="0"/>
              <a:cs typeface="Times New Roman" panose="02020603050405020304" pitchFamily="18" charset="0"/>
            </a:rPr>
            <a:t>Step 1 – Mapping</a:t>
          </a:r>
          <a:endParaRPr lang="en-US">
            <a:latin typeface="Times New Roman" panose="02020603050405020304" pitchFamily="18" charset="0"/>
            <a:cs typeface="Times New Roman" panose="02020603050405020304" pitchFamily="18" charset="0"/>
          </a:endParaRPr>
        </a:p>
      </dgm:t>
    </dgm:pt>
    <dgm:pt modelId="{92A68876-A58A-4905-976D-7E0031100D35}" type="parTrans" cxnId="{98D71560-7876-4470-9E26-02DC85602A32}">
      <dgm:prSet/>
      <dgm:spPr/>
      <dgm:t>
        <a:bodyPr/>
        <a:lstStyle/>
        <a:p>
          <a:endParaRPr lang="en-US">
            <a:latin typeface="Times New Roman" panose="02020603050405020304" pitchFamily="18" charset="0"/>
            <a:cs typeface="Times New Roman" panose="02020603050405020304" pitchFamily="18" charset="0"/>
          </a:endParaRPr>
        </a:p>
      </dgm:t>
    </dgm:pt>
    <dgm:pt modelId="{C8A79D1C-F651-4EDC-A89A-D4A84D72B261}" type="sibTrans" cxnId="{98D71560-7876-4470-9E26-02DC85602A32}">
      <dgm:prSet/>
      <dgm:spPr/>
      <dgm:t>
        <a:bodyPr/>
        <a:lstStyle/>
        <a:p>
          <a:endParaRPr lang="en-US">
            <a:latin typeface="Times New Roman" panose="02020603050405020304" pitchFamily="18" charset="0"/>
            <a:cs typeface="Times New Roman" panose="02020603050405020304" pitchFamily="18" charset="0"/>
          </a:endParaRPr>
        </a:p>
      </dgm:t>
    </dgm:pt>
    <dgm:pt modelId="{BA42F8B9-3B43-44AE-9F55-53187BB0E787}">
      <dgm:prSet/>
      <dgm:spPr/>
      <dgm:t>
        <a:bodyPr/>
        <a:lstStyle/>
        <a:p>
          <a:pPr rtl="0"/>
          <a:r>
            <a:rPr lang="en-US" dirty="0" smtClean="0">
              <a:latin typeface="Times New Roman" panose="02020603050405020304" pitchFamily="18" charset="0"/>
              <a:cs typeface="Times New Roman" panose="02020603050405020304" pitchFamily="18" charset="0"/>
            </a:rPr>
            <a:t>The first step presumes the identification of the problem requiring elimination. At this point, you have to use mapping. </a:t>
          </a:r>
          <a:endParaRPr lang="en-US" dirty="0">
            <a:latin typeface="Times New Roman" panose="02020603050405020304" pitchFamily="18" charset="0"/>
            <a:cs typeface="Times New Roman" panose="02020603050405020304" pitchFamily="18" charset="0"/>
          </a:endParaRPr>
        </a:p>
      </dgm:t>
    </dgm:pt>
    <dgm:pt modelId="{0A3A8CF7-B08C-4D9D-821C-713E78F329B9}" type="parTrans" cxnId="{D99693B2-50FF-43B2-9F14-523D3E553E8F}">
      <dgm:prSet/>
      <dgm:spPr/>
      <dgm:t>
        <a:bodyPr/>
        <a:lstStyle/>
        <a:p>
          <a:endParaRPr lang="en-US">
            <a:latin typeface="Times New Roman" panose="02020603050405020304" pitchFamily="18" charset="0"/>
            <a:cs typeface="Times New Roman" panose="02020603050405020304" pitchFamily="18" charset="0"/>
          </a:endParaRPr>
        </a:p>
      </dgm:t>
    </dgm:pt>
    <dgm:pt modelId="{5C2192EC-830C-4F64-A2AA-82FE4EB34DB5}" type="sibTrans" cxnId="{D99693B2-50FF-43B2-9F14-523D3E553E8F}">
      <dgm:prSet/>
      <dgm:spPr/>
      <dgm:t>
        <a:bodyPr/>
        <a:lstStyle/>
        <a:p>
          <a:endParaRPr lang="en-US">
            <a:latin typeface="Times New Roman" panose="02020603050405020304" pitchFamily="18" charset="0"/>
            <a:cs typeface="Times New Roman" panose="02020603050405020304" pitchFamily="18" charset="0"/>
          </a:endParaRPr>
        </a:p>
      </dgm:t>
    </dgm:pt>
    <dgm:pt modelId="{A6CFF322-4B38-42F8-B544-F590BDD15AC4}">
      <dgm:prSet/>
      <dgm:spPr/>
      <dgm:t>
        <a:bodyPr/>
        <a:lstStyle/>
        <a:p>
          <a:pPr rtl="0"/>
          <a:r>
            <a:rPr lang="en-US" smtClean="0">
              <a:latin typeface="Times New Roman" panose="02020603050405020304" pitchFamily="18" charset="0"/>
              <a:cs typeface="Times New Roman" panose="02020603050405020304" pitchFamily="18" charset="0"/>
            </a:rPr>
            <a:t>Step 2 – Analysis</a:t>
          </a:r>
          <a:endParaRPr lang="en-US">
            <a:latin typeface="Times New Roman" panose="02020603050405020304" pitchFamily="18" charset="0"/>
            <a:cs typeface="Times New Roman" panose="02020603050405020304" pitchFamily="18" charset="0"/>
          </a:endParaRPr>
        </a:p>
      </dgm:t>
    </dgm:pt>
    <dgm:pt modelId="{CA5C1679-9880-417B-AA43-5CA16AC8D4B9}" type="parTrans" cxnId="{C3ADEDFB-7ABF-4E67-9B62-3D629DF69793}">
      <dgm:prSet/>
      <dgm:spPr/>
      <dgm:t>
        <a:bodyPr/>
        <a:lstStyle/>
        <a:p>
          <a:endParaRPr lang="en-US">
            <a:latin typeface="Times New Roman" panose="02020603050405020304" pitchFamily="18" charset="0"/>
            <a:cs typeface="Times New Roman" panose="02020603050405020304" pitchFamily="18" charset="0"/>
          </a:endParaRPr>
        </a:p>
      </dgm:t>
    </dgm:pt>
    <dgm:pt modelId="{16791AAB-E078-4BCC-A0CB-8AD31164BFE8}" type="sibTrans" cxnId="{C3ADEDFB-7ABF-4E67-9B62-3D629DF69793}">
      <dgm:prSet/>
      <dgm:spPr/>
      <dgm:t>
        <a:bodyPr/>
        <a:lstStyle/>
        <a:p>
          <a:endParaRPr lang="en-US">
            <a:latin typeface="Times New Roman" panose="02020603050405020304" pitchFamily="18" charset="0"/>
            <a:cs typeface="Times New Roman" panose="02020603050405020304" pitchFamily="18" charset="0"/>
          </a:endParaRPr>
        </a:p>
      </dgm:t>
    </dgm:pt>
    <dgm:pt modelId="{A3B3640A-1B99-4FAE-AE5C-92D12DC26E26}">
      <dgm:prSet/>
      <dgm:spPr/>
      <dgm:t>
        <a:bodyPr/>
        <a:lstStyle/>
        <a:p>
          <a:pPr rtl="0"/>
          <a:r>
            <a:rPr lang="en-US" smtClean="0">
              <a:latin typeface="Times New Roman" panose="02020603050405020304" pitchFamily="18" charset="0"/>
              <a:cs typeface="Times New Roman" panose="02020603050405020304" pitchFamily="18" charset="0"/>
            </a:rPr>
            <a:t>Does our company have jobs that are taking longer than required?</a:t>
          </a:r>
          <a:endParaRPr lang="en-US">
            <a:latin typeface="Times New Roman" panose="02020603050405020304" pitchFamily="18" charset="0"/>
            <a:cs typeface="Times New Roman" panose="02020603050405020304" pitchFamily="18" charset="0"/>
          </a:endParaRPr>
        </a:p>
      </dgm:t>
    </dgm:pt>
    <dgm:pt modelId="{B364F5A4-E72F-4D26-83CE-34F52488FE8B}" type="parTrans" cxnId="{24028B34-28B7-454B-9A9C-9DDDF56F58F6}">
      <dgm:prSet/>
      <dgm:spPr/>
      <dgm:t>
        <a:bodyPr/>
        <a:lstStyle/>
        <a:p>
          <a:endParaRPr lang="en-US">
            <a:latin typeface="Times New Roman" panose="02020603050405020304" pitchFamily="18" charset="0"/>
            <a:cs typeface="Times New Roman" panose="02020603050405020304" pitchFamily="18" charset="0"/>
          </a:endParaRPr>
        </a:p>
      </dgm:t>
    </dgm:pt>
    <dgm:pt modelId="{15F4A779-4E8C-4341-8F81-2054B1F74E4C}" type="sibTrans" cxnId="{24028B34-28B7-454B-9A9C-9DDDF56F58F6}">
      <dgm:prSet/>
      <dgm:spPr/>
      <dgm:t>
        <a:bodyPr/>
        <a:lstStyle/>
        <a:p>
          <a:endParaRPr lang="en-US">
            <a:latin typeface="Times New Roman" panose="02020603050405020304" pitchFamily="18" charset="0"/>
            <a:cs typeface="Times New Roman" panose="02020603050405020304" pitchFamily="18" charset="0"/>
          </a:endParaRPr>
        </a:p>
      </dgm:t>
    </dgm:pt>
    <dgm:pt modelId="{8263762F-F14C-4299-AAF6-49CF6B0D44ED}">
      <dgm:prSet/>
      <dgm:spPr/>
      <dgm:t>
        <a:bodyPr/>
        <a:lstStyle/>
        <a:p>
          <a:pPr rtl="0"/>
          <a:r>
            <a:rPr lang="en-US" dirty="0" smtClean="0">
              <a:latin typeface="Times New Roman" panose="02020603050405020304" pitchFamily="18" charset="0"/>
              <a:cs typeface="Times New Roman" panose="02020603050405020304" pitchFamily="18" charset="0"/>
            </a:rPr>
            <a:t>In case we miss deadlines, what are the factors causing these situations?</a:t>
          </a:r>
          <a:endParaRPr lang="en-US" dirty="0">
            <a:latin typeface="Times New Roman" panose="02020603050405020304" pitchFamily="18" charset="0"/>
            <a:cs typeface="Times New Roman" panose="02020603050405020304" pitchFamily="18" charset="0"/>
          </a:endParaRPr>
        </a:p>
      </dgm:t>
    </dgm:pt>
    <dgm:pt modelId="{455871D3-F464-4E05-9CCF-E2F6B357828B}" type="parTrans" cxnId="{1B48F4A4-4725-4FFD-9D3B-31EAC70AC8B6}">
      <dgm:prSet/>
      <dgm:spPr/>
      <dgm:t>
        <a:bodyPr/>
        <a:lstStyle/>
        <a:p>
          <a:endParaRPr lang="en-US">
            <a:latin typeface="Times New Roman" panose="02020603050405020304" pitchFamily="18" charset="0"/>
            <a:cs typeface="Times New Roman" panose="02020603050405020304" pitchFamily="18" charset="0"/>
          </a:endParaRPr>
        </a:p>
      </dgm:t>
    </dgm:pt>
    <dgm:pt modelId="{C13A2AF4-D469-47A9-9B7F-5DE8C9AB5D40}" type="sibTrans" cxnId="{1B48F4A4-4725-4FFD-9D3B-31EAC70AC8B6}">
      <dgm:prSet/>
      <dgm:spPr/>
      <dgm:t>
        <a:bodyPr/>
        <a:lstStyle/>
        <a:p>
          <a:endParaRPr lang="en-US">
            <a:latin typeface="Times New Roman" panose="02020603050405020304" pitchFamily="18" charset="0"/>
            <a:cs typeface="Times New Roman" panose="02020603050405020304" pitchFamily="18" charset="0"/>
          </a:endParaRPr>
        </a:p>
      </dgm:t>
    </dgm:pt>
    <dgm:pt modelId="{88FE65E4-4A13-401E-900D-B8262B968FB3}">
      <dgm:prSet/>
      <dgm:spPr/>
      <dgm:t>
        <a:bodyPr/>
        <a:lstStyle/>
        <a:p>
          <a:pPr rtl="0"/>
          <a:r>
            <a:rPr lang="en-US" dirty="0" smtClean="0">
              <a:latin typeface="Times New Roman" panose="02020603050405020304" pitchFamily="18" charset="0"/>
              <a:cs typeface="Times New Roman" panose="02020603050405020304" pitchFamily="18" charset="0"/>
            </a:rPr>
            <a:t>What are the main factors influencing the inefficiencies within the organization?</a:t>
          </a:r>
          <a:endParaRPr lang="en-US" dirty="0">
            <a:latin typeface="Times New Roman" panose="02020603050405020304" pitchFamily="18" charset="0"/>
            <a:cs typeface="Times New Roman" panose="02020603050405020304" pitchFamily="18" charset="0"/>
          </a:endParaRPr>
        </a:p>
      </dgm:t>
    </dgm:pt>
    <dgm:pt modelId="{37537063-30D3-4BBA-964D-FEF17988CA0C}" type="parTrans" cxnId="{12B0E75C-0A83-43D0-AC41-AF5CCC33763F}">
      <dgm:prSet/>
      <dgm:spPr/>
      <dgm:t>
        <a:bodyPr/>
        <a:lstStyle/>
        <a:p>
          <a:endParaRPr lang="en-US">
            <a:latin typeface="Times New Roman" panose="02020603050405020304" pitchFamily="18" charset="0"/>
            <a:cs typeface="Times New Roman" panose="02020603050405020304" pitchFamily="18" charset="0"/>
          </a:endParaRPr>
        </a:p>
      </dgm:t>
    </dgm:pt>
    <dgm:pt modelId="{4FF19578-D8C9-43B7-A265-F014D0F0903F}" type="sibTrans" cxnId="{12B0E75C-0A83-43D0-AC41-AF5CCC33763F}">
      <dgm:prSet/>
      <dgm:spPr/>
      <dgm:t>
        <a:bodyPr/>
        <a:lstStyle/>
        <a:p>
          <a:endParaRPr lang="en-US">
            <a:latin typeface="Times New Roman" panose="02020603050405020304" pitchFamily="18" charset="0"/>
            <a:cs typeface="Times New Roman" panose="02020603050405020304" pitchFamily="18" charset="0"/>
          </a:endParaRPr>
        </a:p>
      </dgm:t>
    </dgm:pt>
    <dgm:pt modelId="{17802BB7-F49D-4CC7-A944-8B06779D39EC}">
      <dgm:prSet/>
      <dgm:spPr/>
      <dgm:t>
        <a:bodyPr/>
        <a:lstStyle/>
        <a:p>
          <a:pPr rtl="0"/>
          <a:r>
            <a:rPr lang="en-US" dirty="0" smtClean="0">
              <a:latin typeface="Times New Roman" panose="02020603050405020304" pitchFamily="18" charset="0"/>
              <a:cs typeface="Times New Roman" panose="02020603050405020304" pitchFamily="18" charset="0"/>
            </a:rPr>
            <a:t>Step 3 – Get Buy-In</a:t>
          </a:r>
          <a:endParaRPr lang="en-US" dirty="0">
            <a:latin typeface="Times New Roman" panose="02020603050405020304" pitchFamily="18" charset="0"/>
            <a:cs typeface="Times New Roman" panose="02020603050405020304" pitchFamily="18" charset="0"/>
          </a:endParaRPr>
        </a:p>
      </dgm:t>
    </dgm:pt>
    <dgm:pt modelId="{6B4FF1A5-0C5E-487C-BD06-95B793CF20F5}" type="parTrans" cxnId="{A0D72E0D-2BB6-4E77-AB13-3D38E2DEB1BE}">
      <dgm:prSet/>
      <dgm:spPr/>
      <dgm:t>
        <a:bodyPr/>
        <a:lstStyle/>
        <a:p>
          <a:endParaRPr lang="en-US">
            <a:latin typeface="Times New Roman" panose="02020603050405020304" pitchFamily="18" charset="0"/>
            <a:cs typeface="Times New Roman" panose="02020603050405020304" pitchFamily="18" charset="0"/>
          </a:endParaRPr>
        </a:p>
      </dgm:t>
    </dgm:pt>
    <dgm:pt modelId="{BF3FDA53-7A44-46F3-A84F-F1ED79CE3032}" type="sibTrans" cxnId="{A0D72E0D-2BB6-4E77-AB13-3D38E2DEB1BE}">
      <dgm:prSet/>
      <dgm:spPr/>
      <dgm:t>
        <a:bodyPr/>
        <a:lstStyle/>
        <a:p>
          <a:endParaRPr lang="en-US">
            <a:latin typeface="Times New Roman" panose="02020603050405020304" pitchFamily="18" charset="0"/>
            <a:cs typeface="Times New Roman" panose="02020603050405020304" pitchFamily="18" charset="0"/>
          </a:endParaRPr>
        </a:p>
      </dgm:t>
    </dgm:pt>
    <dgm:pt modelId="{CB0E5A64-F2C4-4723-B7FA-192449D9915C}">
      <dgm:prSet/>
      <dgm:spPr/>
      <dgm:t>
        <a:bodyPr/>
        <a:lstStyle/>
        <a:p>
          <a:pPr rtl="0"/>
          <a:r>
            <a:rPr lang="en-US" smtClean="0">
              <a:latin typeface="Times New Roman" panose="02020603050405020304" pitchFamily="18" charset="0"/>
              <a:cs typeface="Times New Roman" panose="02020603050405020304" pitchFamily="18" charset="0"/>
            </a:rPr>
            <a:t>you have to display the existing problem before the senior management. As you understand, any change requires resources. It means you have to get approval for the action plan you are going to implement</a:t>
          </a:r>
          <a:endParaRPr lang="en-US">
            <a:latin typeface="Times New Roman" panose="02020603050405020304" pitchFamily="18" charset="0"/>
            <a:cs typeface="Times New Roman" panose="02020603050405020304" pitchFamily="18" charset="0"/>
          </a:endParaRPr>
        </a:p>
      </dgm:t>
    </dgm:pt>
    <dgm:pt modelId="{5D5BA6B0-B531-486E-A470-7F89CFE87F8A}" type="parTrans" cxnId="{BF3C42AD-1F44-4E2A-A5CC-045DCDA17F67}">
      <dgm:prSet/>
      <dgm:spPr/>
      <dgm:t>
        <a:bodyPr/>
        <a:lstStyle/>
        <a:p>
          <a:endParaRPr lang="en-US">
            <a:latin typeface="Times New Roman" panose="02020603050405020304" pitchFamily="18" charset="0"/>
            <a:cs typeface="Times New Roman" panose="02020603050405020304" pitchFamily="18" charset="0"/>
          </a:endParaRPr>
        </a:p>
      </dgm:t>
    </dgm:pt>
    <dgm:pt modelId="{F83443E4-53E8-4BD4-B76C-AC16E4669304}" type="sibTrans" cxnId="{BF3C42AD-1F44-4E2A-A5CC-045DCDA17F67}">
      <dgm:prSet/>
      <dgm:spPr/>
      <dgm:t>
        <a:bodyPr/>
        <a:lstStyle/>
        <a:p>
          <a:endParaRPr lang="en-US">
            <a:latin typeface="Times New Roman" panose="02020603050405020304" pitchFamily="18" charset="0"/>
            <a:cs typeface="Times New Roman" panose="02020603050405020304" pitchFamily="18" charset="0"/>
          </a:endParaRPr>
        </a:p>
      </dgm:t>
    </dgm:pt>
    <dgm:pt modelId="{C6509D82-7D09-4787-9B94-37549CFD9977}">
      <dgm:prSet/>
      <dgm:spPr/>
      <dgm:t>
        <a:bodyPr/>
        <a:lstStyle/>
        <a:p>
          <a:pPr rtl="0"/>
          <a:r>
            <a:rPr lang="en-US" smtClean="0">
              <a:latin typeface="Times New Roman" panose="02020603050405020304" pitchFamily="18" charset="0"/>
              <a:cs typeface="Times New Roman" panose="02020603050405020304" pitchFamily="18" charset="0"/>
            </a:rPr>
            <a:t>Step 4 – Implement</a:t>
          </a:r>
          <a:endParaRPr lang="en-US">
            <a:latin typeface="Times New Roman" panose="02020603050405020304" pitchFamily="18" charset="0"/>
            <a:cs typeface="Times New Roman" panose="02020603050405020304" pitchFamily="18" charset="0"/>
          </a:endParaRPr>
        </a:p>
      </dgm:t>
    </dgm:pt>
    <dgm:pt modelId="{8E0ADFDC-2994-42F9-B71E-925A9ADAB19D}" type="parTrans" cxnId="{5C0FD9E4-304D-4DE7-8124-D1BBDE99707B}">
      <dgm:prSet/>
      <dgm:spPr/>
      <dgm:t>
        <a:bodyPr/>
        <a:lstStyle/>
        <a:p>
          <a:endParaRPr lang="en-US">
            <a:latin typeface="Times New Roman" panose="02020603050405020304" pitchFamily="18" charset="0"/>
            <a:cs typeface="Times New Roman" panose="02020603050405020304" pitchFamily="18" charset="0"/>
          </a:endParaRPr>
        </a:p>
      </dgm:t>
    </dgm:pt>
    <dgm:pt modelId="{6849D8BC-C9D5-437C-8C2F-E6F0011CBAB3}" type="sibTrans" cxnId="{5C0FD9E4-304D-4DE7-8124-D1BBDE99707B}">
      <dgm:prSet/>
      <dgm:spPr/>
      <dgm:t>
        <a:bodyPr/>
        <a:lstStyle/>
        <a:p>
          <a:endParaRPr lang="en-US">
            <a:latin typeface="Times New Roman" panose="02020603050405020304" pitchFamily="18" charset="0"/>
            <a:cs typeface="Times New Roman" panose="02020603050405020304" pitchFamily="18" charset="0"/>
          </a:endParaRPr>
        </a:p>
      </dgm:t>
    </dgm:pt>
    <dgm:pt modelId="{9C35ECA1-A867-4AC5-9C08-8C075FB2046A}">
      <dgm:prSet/>
      <dgm:spPr/>
      <dgm:t>
        <a:bodyPr/>
        <a:lstStyle/>
        <a:p>
          <a:pPr rtl="0"/>
          <a:r>
            <a:rPr lang="en-US" smtClean="0">
              <a:latin typeface="Times New Roman" panose="02020603050405020304" pitchFamily="18" charset="0"/>
              <a:cs typeface="Times New Roman" panose="02020603050405020304" pitchFamily="18" charset="0"/>
            </a:rPr>
            <a:t>Step 5 – Review and Refine</a:t>
          </a:r>
          <a:endParaRPr lang="en-US">
            <a:latin typeface="Times New Roman" panose="02020603050405020304" pitchFamily="18" charset="0"/>
            <a:cs typeface="Times New Roman" panose="02020603050405020304" pitchFamily="18" charset="0"/>
          </a:endParaRPr>
        </a:p>
      </dgm:t>
    </dgm:pt>
    <dgm:pt modelId="{6A3064FA-6C4C-4C83-91EE-1A0872C0C44E}" type="parTrans" cxnId="{FDB17D6B-AFB1-4971-91AB-1081CCC1597E}">
      <dgm:prSet/>
      <dgm:spPr/>
      <dgm:t>
        <a:bodyPr/>
        <a:lstStyle/>
        <a:p>
          <a:endParaRPr lang="en-US">
            <a:latin typeface="Times New Roman" panose="02020603050405020304" pitchFamily="18" charset="0"/>
            <a:cs typeface="Times New Roman" panose="02020603050405020304" pitchFamily="18" charset="0"/>
          </a:endParaRPr>
        </a:p>
      </dgm:t>
    </dgm:pt>
    <dgm:pt modelId="{269F9C5B-9700-473C-94DD-EAFB724AEB69}" type="sibTrans" cxnId="{FDB17D6B-AFB1-4971-91AB-1081CCC1597E}">
      <dgm:prSet/>
      <dgm:spPr/>
      <dgm:t>
        <a:bodyPr/>
        <a:lstStyle/>
        <a:p>
          <a:endParaRPr lang="en-US">
            <a:latin typeface="Times New Roman" panose="02020603050405020304" pitchFamily="18" charset="0"/>
            <a:cs typeface="Times New Roman" panose="02020603050405020304" pitchFamily="18" charset="0"/>
          </a:endParaRPr>
        </a:p>
      </dgm:t>
    </dgm:pt>
    <dgm:pt modelId="{85B58A3A-DC97-4615-B646-9D342C059958}" type="pres">
      <dgm:prSet presAssocID="{242A3100-11AE-4193-AE7E-ED721A4F42D9}" presName="linear" presStyleCnt="0">
        <dgm:presLayoutVars>
          <dgm:animLvl val="lvl"/>
          <dgm:resizeHandles val="exact"/>
        </dgm:presLayoutVars>
      </dgm:prSet>
      <dgm:spPr/>
      <dgm:t>
        <a:bodyPr/>
        <a:lstStyle/>
        <a:p>
          <a:endParaRPr lang="en-US"/>
        </a:p>
      </dgm:t>
    </dgm:pt>
    <dgm:pt modelId="{66DE202F-F28F-49A7-A8C4-9AA57355BBE8}" type="pres">
      <dgm:prSet presAssocID="{9E98E578-1256-4FE7-8D3B-DC22EC8EDF6E}" presName="parentText" presStyleLbl="node1" presStyleIdx="0" presStyleCnt="5">
        <dgm:presLayoutVars>
          <dgm:chMax val="0"/>
          <dgm:bulletEnabled val="1"/>
        </dgm:presLayoutVars>
      </dgm:prSet>
      <dgm:spPr/>
      <dgm:t>
        <a:bodyPr/>
        <a:lstStyle/>
        <a:p>
          <a:endParaRPr lang="en-US"/>
        </a:p>
      </dgm:t>
    </dgm:pt>
    <dgm:pt modelId="{A3C1CDC7-9C77-4638-A0F2-0A52B961F022}" type="pres">
      <dgm:prSet presAssocID="{9E98E578-1256-4FE7-8D3B-DC22EC8EDF6E}" presName="childText" presStyleLbl="revTx" presStyleIdx="0" presStyleCnt="3">
        <dgm:presLayoutVars>
          <dgm:bulletEnabled val="1"/>
        </dgm:presLayoutVars>
      </dgm:prSet>
      <dgm:spPr/>
      <dgm:t>
        <a:bodyPr/>
        <a:lstStyle/>
        <a:p>
          <a:endParaRPr lang="en-US"/>
        </a:p>
      </dgm:t>
    </dgm:pt>
    <dgm:pt modelId="{9219C546-C26A-4B59-9D56-2BE589661122}" type="pres">
      <dgm:prSet presAssocID="{A6CFF322-4B38-42F8-B544-F590BDD15AC4}" presName="parentText" presStyleLbl="node1" presStyleIdx="1" presStyleCnt="5">
        <dgm:presLayoutVars>
          <dgm:chMax val="0"/>
          <dgm:bulletEnabled val="1"/>
        </dgm:presLayoutVars>
      </dgm:prSet>
      <dgm:spPr/>
      <dgm:t>
        <a:bodyPr/>
        <a:lstStyle/>
        <a:p>
          <a:endParaRPr lang="en-US"/>
        </a:p>
      </dgm:t>
    </dgm:pt>
    <dgm:pt modelId="{5877F451-9D06-4716-A5B7-611A1B2BA2BD}" type="pres">
      <dgm:prSet presAssocID="{A6CFF322-4B38-42F8-B544-F590BDD15AC4}" presName="childText" presStyleLbl="revTx" presStyleIdx="1" presStyleCnt="3">
        <dgm:presLayoutVars>
          <dgm:bulletEnabled val="1"/>
        </dgm:presLayoutVars>
      </dgm:prSet>
      <dgm:spPr/>
      <dgm:t>
        <a:bodyPr/>
        <a:lstStyle/>
        <a:p>
          <a:endParaRPr lang="en-US"/>
        </a:p>
      </dgm:t>
    </dgm:pt>
    <dgm:pt modelId="{E98025CC-1C09-4269-878D-4B6B0829E93A}" type="pres">
      <dgm:prSet presAssocID="{17802BB7-F49D-4CC7-A944-8B06779D39EC}" presName="parentText" presStyleLbl="node1" presStyleIdx="2" presStyleCnt="5">
        <dgm:presLayoutVars>
          <dgm:chMax val="0"/>
          <dgm:bulletEnabled val="1"/>
        </dgm:presLayoutVars>
      </dgm:prSet>
      <dgm:spPr/>
      <dgm:t>
        <a:bodyPr/>
        <a:lstStyle/>
        <a:p>
          <a:endParaRPr lang="en-US"/>
        </a:p>
      </dgm:t>
    </dgm:pt>
    <dgm:pt modelId="{65804A78-DD3F-41E9-B142-37AC34462B4F}" type="pres">
      <dgm:prSet presAssocID="{17802BB7-F49D-4CC7-A944-8B06779D39EC}" presName="childText" presStyleLbl="revTx" presStyleIdx="2" presStyleCnt="3">
        <dgm:presLayoutVars>
          <dgm:bulletEnabled val="1"/>
        </dgm:presLayoutVars>
      </dgm:prSet>
      <dgm:spPr/>
      <dgm:t>
        <a:bodyPr/>
        <a:lstStyle/>
        <a:p>
          <a:endParaRPr lang="en-US"/>
        </a:p>
      </dgm:t>
    </dgm:pt>
    <dgm:pt modelId="{78230B8C-E2E5-4B74-A713-A24EBAEF2F14}" type="pres">
      <dgm:prSet presAssocID="{C6509D82-7D09-4787-9B94-37549CFD9977}" presName="parentText" presStyleLbl="node1" presStyleIdx="3" presStyleCnt="5">
        <dgm:presLayoutVars>
          <dgm:chMax val="0"/>
          <dgm:bulletEnabled val="1"/>
        </dgm:presLayoutVars>
      </dgm:prSet>
      <dgm:spPr/>
      <dgm:t>
        <a:bodyPr/>
        <a:lstStyle/>
        <a:p>
          <a:endParaRPr lang="en-US"/>
        </a:p>
      </dgm:t>
    </dgm:pt>
    <dgm:pt modelId="{8C9205E8-B4D6-4EBA-9179-0953D70B3017}" type="pres">
      <dgm:prSet presAssocID="{6849D8BC-C9D5-437C-8C2F-E6F0011CBAB3}" presName="spacer" presStyleCnt="0"/>
      <dgm:spPr/>
    </dgm:pt>
    <dgm:pt modelId="{36024128-2B9F-419E-97BA-7F271212949B}" type="pres">
      <dgm:prSet presAssocID="{9C35ECA1-A867-4AC5-9C08-8C075FB2046A}" presName="parentText" presStyleLbl="node1" presStyleIdx="4" presStyleCnt="5">
        <dgm:presLayoutVars>
          <dgm:chMax val="0"/>
          <dgm:bulletEnabled val="1"/>
        </dgm:presLayoutVars>
      </dgm:prSet>
      <dgm:spPr/>
      <dgm:t>
        <a:bodyPr/>
        <a:lstStyle/>
        <a:p>
          <a:endParaRPr lang="en-US"/>
        </a:p>
      </dgm:t>
    </dgm:pt>
  </dgm:ptLst>
  <dgm:cxnLst>
    <dgm:cxn modelId="{BF3C42AD-1F44-4E2A-A5CC-045DCDA17F67}" srcId="{17802BB7-F49D-4CC7-A944-8B06779D39EC}" destId="{CB0E5A64-F2C4-4723-B7FA-192449D9915C}" srcOrd="0" destOrd="0" parTransId="{5D5BA6B0-B531-486E-A470-7F89CFE87F8A}" sibTransId="{F83443E4-53E8-4BD4-B76C-AC16E4669304}"/>
    <dgm:cxn modelId="{A6B6B490-D661-4708-A9B1-B63EFAEBE943}" type="presOf" srcId="{A6CFF322-4B38-42F8-B544-F590BDD15AC4}" destId="{9219C546-C26A-4B59-9D56-2BE589661122}" srcOrd="0" destOrd="0" presId="urn:microsoft.com/office/officeart/2005/8/layout/vList2"/>
    <dgm:cxn modelId="{FDB17D6B-AFB1-4971-91AB-1081CCC1597E}" srcId="{242A3100-11AE-4193-AE7E-ED721A4F42D9}" destId="{9C35ECA1-A867-4AC5-9C08-8C075FB2046A}" srcOrd="4" destOrd="0" parTransId="{6A3064FA-6C4C-4C83-91EE-1A0872C0C44E}" sibTransId="{269F9C5B-9700-473C-94DD-EAFB724AEB69}"/>
    <dgm:cxn modelId="{EA913112-D721-4A14-82F4-904B8CDCDD13}" type="presOf" srcId="{242A3100-11AE-4193-AE7E-ED721A4F42D9}" destId="{85B58A3A-DC97-4615-B646-9D342C059958}" srcOrd="0" destOrd="0" presId="urn:microsoft.com/office/officeart/2005/8/layout/vList2"/>
    <dgm:cxn modelId="{1B48F4A4-4725-4FFD-9D3B-31EAC70AC8B6}" srcId="{A6CFF322-4B38-42F8-B544-F590BDD15AC4}" destId="{8263762F-F14C-4299-AAF6-49CF6B0D44ED}" srcOrd="1" destOrd="0" parTransId="{455871D3-F464-4E05-9CCF-E2F6B357828B}" sibTransId="{C13A2AF4-D469-47A9-9B7F-5DE8C9AB5D40}"/>
    <dgm:cxn modelId="{157424D5-7760-4A0E-BCB0-EDB8F9B01938}" type="presOf" srcId="{17802BB7-F49D-4CC7-A944-8B06779D39EC}" destId="{E98025CC-1C09-4269-878D-4B6B0829E93A}" srcOrd="0" destOrd="0" presId="urn:microsoft.com/office/officeart/2005/8/layout/vList2"/>
    <dgm:cxn modelId="{24028B34-28B7-454B-9A9C-9DDDF56F58F6}" srcId="{A6CFF322-4B38-42F8-B544-F590BDD15AC4}" destId="{A3B3640A-1B99-4FAE-AE5C-92D12DC26E26}" srcOrd="0" destOrd="0" parTransId="{B364F5A4-E72F-4D26-83CE-34F52488FE8B}" sibTransId="{15F4A779-4E8C-4341-8F81-2054B1F74E4C}"/>
    <dgm:cxn modelId="{C037BE4A-E311-43EE-B945-697464818ADA}" type="presOf" srcId="{88FE65E4-4A13-401E-900D-B8262B968FB3}" destId="{5877F451-9D06-4716-A5B7-611A1B2BA2BD}" srcOrd="0" destOrd="2" presId="urn:microsoft.com/office/officeart/2005/8/layout/vList2"/>
    <dgm:cxn modelId="{38B4E194-26CD-4623-BA39-26E9DC7A7C9F}" type="presOf" srcId="{A3B3640A-1B99-4FAE-AE5C-92D12DC26E26}" destId="{5877F451-9D06-4716-A5B7-611A1B2BA2BD}" srcOrd="0" destOrd="0" presId="urn:microsoft.com/office/officeart/2005/8/layout/vList2"/>
    <dgm:cxn modelId="{A0D72E0D-2BB6-4E77-AB13-3D38E2DEB1BE}" srcId="{242A3100-11AE-4193-AE7E-ED721A4F42D9}" destId="{17802BB7-F49D-4CC7-A944-8B06779D39EC}" srcOrd="2" destOrd="0" parTransId="{6B4FF1A5-0C5E-487C-BD06-95B793CF20F5}" sibTransId="{BF3FDA53-7A44-46F3-A84F-F1ED79CE3032}"/>
    <dgm:cxn modelId="{4394EAAC-370F-4BBE-9EDD-9AEBEA44AE71}" type="presOf" srcId="{8263762F-F14C-4299-AAF6-49CF6B0D44ED}" destId="{5877F451-9D06-4716-A5B7-611A1B2BA2BD}" srcOrd="0" destOrd="1" presId="urn:microsoft.com/office/officeart/2005/8/layout/vList2"/>
    <dgm:cxn modelId="{12B0E75C-0A83-43D0-AC41-AF5CCC33763F}" srcId="{A6CFF322-4B38-42F8-B544-F590BDD15AC4}" destId="{88FE65E4-4A13-401E-900D-B8262B968FB3}" srcOrd="2" destOrd="0" parTransId="{37537063-30D3-4BBA-964D-FEF17988CA0C}" sibTransId="{4FF19578-D8C9-43B7-A265-F014D0F0903F}"/>
    <dgm:cxn modelId="{1B32671B-7948-4EDF-833F-660D5432AE65}" type="presOf" srcId="{9C35ECA1-A867-4AC5-9C08-8C075FB2046A}" destId="{36024128-2B9F-419E-97BA-7F271212949B}" srcOrd="0" destOrd="0" presId="urn:microsoft.com/office/officeart/2005/8/layout/vList2"/>
    <dgm:cxn modelId="{5C0FD9E4-304D-4DE7-8124-D1BBDE99707B}" srcId="{242A3100-11AE-4193-AE7E-ED721A4F42D9}" destId="{C6509D82-7D09-4787-9B94-37549CFD9977}" srcOrd="3" destOrd="0" parTransId="{8E0ADFDC-2994-42F9-B71E-925A9ADAB19D}" sibTransId="{6849D8BC-C9D5-437C-8C2F-E6F0011CBAB3}"/>
    <dgm:cxn modelId="{C3ADEDFB-7ABF-4E67-9B62-3D629DF69793}" srcId="{242A3100-11AE-4193-AE7E-ED721A4F42D9}" destId="{A6CFF322-4B38-42F8-B544-F590BDD15AC4}" srcOrd="1" destOrd="0" parTransId="{CA5C1679-9880-417B-AA43-5CA16AC8D4B9}" sibTransId="{16791AAB-E078-4BCC-A0CB-8AD31164BFE8}"/>
    <dgm:cxn modelId="{1D9AC6FF-2B92-4463-9A24-2193D06644AB}" type="presOf" srcId="{BA42F8B9-3B43-44AE-9F55-53187BB0E787}" destId="{A3C1CDC7-9C77-4638-A0F2-0A52B961F022}" srcOrd="0" destOrd="0" presId="urn:microsoft.com/office/officeart/2005/8/layout/vList2"/>
    <dgm:cxn modelId="{3666E6FE-D908-487C-AC64-86E3315EAA0F}" type="presOf" srcId="{CB0E5A64-F2C4-4723-B7FA-192449D9915C}" destId="{65804A78-DD3F-41E9-B142-37AC34462B4F}" srcOrd="0" destOrd="0" presId="urn:microsoft.com/office/officeart/2005/8/layout/vList2"/>
    <dgm:cxn modelId="{173881A9-B473-45A0-8A43-C2F4A59AC3FB}" type="presOf" srcId="{9E98E578-1256-4FE7-8D3B-DC22EC8EDF6E}" destId="{66DE202F-F28F-49A7-A8C4-9AA57355BBE8}" srcOrd="0" destOrd="0" presId="urn:microsoft.com/office/officeart/2005/8/layout/vList2"/>
    <dgm:cxn modelId="{B69B31F0-72CC-40D2-BD75-102C0103A148}" type="presOf" srcId="{C6509D82-7D09-4787-9B94-37549CFD9977}" destId="{78230B8C-E2E5-4B74-A713-A24EBAEF2F14}" srcOrd="0" destOrd="0" presId="urn:microsoft.com/office/officeart/2005/8/layout/vList2"/>
    <dgm:cxn modelId="{D99693B2-50FF-43B2-9F14-523D3E553E8F}" srcId="{9E98E578-1256-4FE7-8D3B-DC22EC8EDF6E}" destId="{BA42F8B9-3B43-44AE-9F55-53187BB0E787}" srcOrd="0" destOrd="0" parTransId="{0A3A8CF7-B08C-4D9D-821C-713E78F329B9}" sibTransId="{5C2192EC-830C-4F64-A2AA-82FE4EB34DB5}"/>
    <dgm:cxn modelId="{98D71560-7876-4470-9E26-02DC85602A32}" srcId="{242A3100-11AE-4193-AE7E-ED721A4F42D9}" destId="{9E98E578-1256-4FE7-8D3B-DC22EC8EDF6E}" srcOrd="0" destOrd="0" parTransId="{92A68876-A58A-4905-976D-7E0031100D35}" sibTransId="{C8A79D1C-F651-4EDC-A89A-D4A84D72B261}"/>
    <dgm:cxn modelId="{B3CFE318-FC60-4FC3-89E8-D5636B1D206C}" type="presParOf" srcId="{85B58A3A-DC97-4615-B646-9D342C059958}" destId="{66DE202F-F28F-49A7-A8C4-9AA57355BBE8}" srcOrd="0" destOrd="0" presId="urn:microsoft.com/office/officeart/2005/8/layout/vList2"/>
    <dgm:cxn modelId="{849291F3-42CE-4617-A143-0C580BADF756}" type="presParOf" srcId="{85B58A3A-DC97-4615-B646-9D342C059958}" destId="{A3C1CDC7-9C77-4638-A0F2-0A52B961F022}" srcOrd="1" destOrd="0" presId="urn:microsoft.com/office/officeart/2005/8/layout/vList2"/>
    <dgm:cxn modelId="{E1E3CA96-DA64-4ADB-80D4-A7FD27600A0B}" type="presParOf" srcId="{85B58A3A-DC97-4615-B646-9D342C059958}" destId="{9219C546-C26A-4B59-9D56-2BE589661122}" srcOrd="2" destOrd="0" presId="urn:microsoft.com/office/officeart/2005/8/layout/vList2"/>
    <dgm:cxn modelId="{DA13200B-EC1E-4E28-85C0-4EA9414B92BB}" type="presParOf" srcId="{85B58A3A-DC97-4615-B646-9D342C059958}" destId="{5877F451-9D06-4716-A5B7-611A1B2BA2BD}" srcOrd="3" destOrd="0" presId="urn:microsoft.com/office/officeart/2005/8/layout/vList2"/>
    <dgm:cxn modelId="{C9D18BE5-6479-4748-9D0D-D39B4AC70EF6}" type="presParOf" srcId="{85B58A3A-DC97-4615-B646-9D342C059958}" destId="{E98025CC-1C09-4269-878D-4B6B0829E93A}" srcOrd="4" destOrd="0" presId="urn:microsoft.com/office/officeart/2005/8/layout/vList2"/>
    <dgm:cxn modelId="{7A4E0721-F008-498D-967A-5C3039FB0E7A}" type="presParOf" srcId="{85B58A3A-DC97-4615-B646-9D342C059958}" destId="{65804A78-DD3F-41E9-B142-37AC34462B4F}" srcOrd="5" destOrd="0" presId="urn:microsoft.com/office/officeart/2005/8/layout/vList2"/>
    <dgm:cxn modelId="{10B09260-725A-44B7-86F0-273F0C86D5A6}" type="presParOf" srcId="{85B58A3A-DC97-4615-B646-9D342C059958}" destId="{78230B8C-E2E5-4B74-A713-A24EBAEF2F14}" srcOrd="6" destOrd="0" presId="urn:microsoft.com/office/officeart/2005/8/layout/vList2"/>
    <dgm:cxn modelId="{96F88878-A76C-4B46-B430-4D2973A28F1A}" type="presParOf" srcId="{85B58A3A-DC97-4615-B646-9D342C059958}" destId="{8C9205E8-B4D6-4EBA-9179-0953D70B3017}" srcOrd="7" destOrd="0" presId="urn:microsoft.com/office/officeart/2005/8/layout/vList2"/>
    <dgm:cxn modelId="{EB35443C-757B-4912-9EDC-B90811601766}" type="presParOf" srcId="{85B58A3A-DC97-4615-B646-9D342C059958}" destId="{36024128-2B9F-419E-97BA-7F271212949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64FB69-6C54-49E5-A2AB-F73EEF2ACC52}"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US"/>
        </a:p>
      </dgm:t>
    </dgm:pt>
    <dgm:pt modelId="{6C563AE9-3799-44BE-9AF7-A3298B29F3A4}">
      <dgm:prSet/>
      <dgm:spPr/>
      <dgm:t>
        <a:bodyPr/>
        <a:lstStyle/>
        <a:p>
          <a:pPr rtl="0"/>
          <a:r>
            <a:rPr lang="en-US" smtClean="0"/>
            <a:t>Marketing</a:t>
          </a:r>
          <a:endParaRPr lang="en-US"/>
        </a:p>
      </dgm:t>
    </dgm:pt>
    <dgm:pt modelId="{25C8E944-F857-4FC8-9EA2-FB38135CE379}" type="parTrans" cxnId="{5F1F6E2A-CFCF-4CA1-87BB-C60256D6DAA7}">
      <dgm:prSet/>
      <dgm:spPr/>
      <dgm:t>
        <a:bodyPr/>
        <a:lstStyle/>
        <a:p>
          <a:endParaRPr lang="en-US"/>
        </a:p>
      </dgm:t>
    </dgm:pt>
    <dgm:pt modelId="{AB8C964F-6AAB-41E4-89E7-309C33DF30D1}" type="sibTrans" cxnId="{5F1F6E2A-CFCF-4CA1-87BB-C60256D6DAA7}">
      <dgm:prSet/>
      <dgm:spPr/>
      <dgm:t>
        <a:bodyPr/>
        <a:lstStyle/>
        <a:p>
          <a:endParaRPr lang="en-US"/>
        </a:p>
      </dgm:t>
    </dgm:pt>
    <dgm:pt modelId="{1B9DFD57-E705-42B3-8BF0-2FE520CFC008}">
      <dgm:prSet/>
      <dgm:spPr/>
      <dgm:t>
        <a:bodyPr/>
        <a:lstStyle/>
        <a:p>
          <a:pPr rtl="0"/>
          <a:r>
            <a:rPr lang="en-US" smtClean="0"/>
            <a:t>HR</a:t>
          </a:r>
          <a:endParaRPr lang="en-US"/>
        </a:p>
      </dgm:t>
    </dgm:pt>
    <dgm:pt modelId="{B8405AA9-1E79-42CC-9293-3FC2E8DD3B73}" type="parTrans" cxnId="{D9C44B8D-BDE7-4B46-9BC0-7F6285975EB7}">
      <dgm:prSet/>
      <dgm:spPr/>
      <dgm:t>
        <a:bodyPr/>
        <a:lstStyle/>
        <a:p>
          <a:endParaRPr lang="en-US"/>
        </a:p>
      </dgm:t>
    </dgm:pt>
    <dgm:pt modelId="{132E9114-8249-4A3F-8C20-358A70EB29D6}" type="sibTrans" cxnId="{D9C44B8D-BDE7-4B46-9BC0-7F6285975EB7}">
      <dgm:prSet/>
      <dgm:spPr/>
      <dgm:t>
        <a:bodyPr/>
        <a:lstStyle/>
        <a:p>
          <a:endParaRPr lang="en-US"/>
        </a:p>
      </dgm:t>
    </dgm:pt>
    <dgm:pt modelId="{FEBDA919-1154-458F-B5B0-08E324103602}">
      <dgm:prSet/>
      <dgm:spPr/>
      <dgm:t>
        <a:bodyPr/>
        <a:lstStyle/>
        <a:p>
          <a:pPr rtl="0"/>
          <a:r>
            <a:rPr lang="en-US" smtClean="0"/>
            <a:t>SALES</a:t>
          </a:r>
          <a:endParaRPr lang="en-US"/>
        </a:p>
      </dgm:t>
    </dgm:pt>
    <dgm:pt modelId="{B667C6E0-B59E-43C3-8700-F9737F3DB2E4}" type="parTrans" cxnId="{6F72A238-F57A-4695-A157-FE079E33077A}">
      <dgm:prSet/>
      <dgm:spPr/>
      <dgm:t>
        <a:bodyPr/>
        <a:lstStyle/>
        <a:p>
          <a:endParaRPr lang="en-US"/>
        </a:p>
      </dgm:t>
    </dgm:pt>
    <dgm:pt modelId="{3F2B90AB-0B50-4075-9169-2D42CD773279}" type="sibTrans" cxnId="{6F72A238-F57A-4695-A157-FE079E33077A}">
      <dgm:prSet/>
      <dgm:spPr/>
      <dgm:t>
        <a:bodyPr/>
        <a:lstStyle/>
        <a:p>
          <a:endParaRPr lang="en-US"/>
        </a:p>
      </dgm:t>
    </dgm:pt>
    <dgm:pt modelId="{E47D4A3B-C418-41C8-936B-89C188946AE8}">
      <dgm:prSet/>
      <dgm:spPr/>
      <dgm:t>
        <a:bodyPr/>
        <a:lstStyle/>
        <a:p>
          <a:pPr rtl="0"/>
          <a:r>
            <a:rPr lang="en-US" smtClean="0"/>
            <a:t>IT</a:t>
          </a:r>
          <a:endParaRPr lang="en-US"/>
        </a:p>
      </dgm:t>
    </dgm:pt>
    <dgm:pt modelId="{6EEB5DDB-27FB-4185-89D7-F1B8FFEB0668}" type="parTrans" cxnId="{41D22A3C-3FBB-4496-B121-8214B151F82F}">
      <dgm:prSet/>
      <dgm:spPr/>
      <dgm:t>
        <a:bodyPr/>
        <a:lstStyle/>
        <a:p>
          <a:endParaRPr lang="en-US"/>
        </a:p>
      </dgm:t>
    </dgm:pt>
    <dgm:pt modelId="{2B1500AA-3CF1-484D-9C10-A84DA007671C}" type="sibTrans" cxnId="{41D22A3C-3FBB-4496-B121-8214B151F82F}">
      <dgm:prSet/>
      <dgm:spPr/>
      <dgm:t>
        <a:bodyPr/>
        <a:lstStyle/>
        <a:p>
          <a:endParaRPr lang="en-US"/>
        </a:p>
      </dgm:t>
    </dgm:pt>
    <dgm:pt modelId="{E4F97DFE-9E8B-45A1-AAD8-66ACB283A248}">
      <dgm:prSet custT="1"/>
      <dgm:spPr/>
      <dgm:t>
        <a:bodyPr/>
        <a:lstStyle/>
        <a:p>
          <a:r>
            <a:rPr lang="en-US" sz="1400" b="0" i="0" dirty="0" smtClean="0"/>
            <a:t>Reduce the time it takes to get a campaign out the door with automated communication</a:t>
          </a:r>
          <a:endParaRPr lang="en-US" sz="1400" dirty="0"/>
        </a:p>
      </dgm:t>
    </dgm:pt>
    <dgm:pt modelId="{F83BE0D2-E75D-4DAC-83F0-187231290693}" type="parTrans" cxnId="{03FD1F00-4ECD-488C-AF55-C14CF9A7501B}">
      <dgm:prSet/>
      <dgm:spPr/>
      <dgm:t>
        <a:bodyPr/>
        <a:lstStyle/>
        <a:p>
          <a:endParaRPr lang="en-US"/>
        </a:p>
      </dgm:t>
    </dgm:pt>
    <dgm:pt modelId="{FADE5C57-BF1E-4B80-B7B9-C833CB1E3ADA}" type="sibTrans" cxnId="{03FD1F00-4ECD-488C-AF55-C14CF9A7501B}">
      <dgm:prSet/>
      <dgm:spPr/>
      <dgm:t>
        <a:bodyPr/>
        <a:lstStyle/>
        <a:p>
          <a:endParaRPr lang="en-US"/>
        </a:p>
      </dgm:t>
    </dgm:pt>
    <dgm:pt modelId="{92A71F84-4F88-4CC8-844E-4CE0570AF74D}">
      <dgm:prSet custT="1"/>
      <dgm:spPr/>
      <dgm:t>
        <a:bodyPr/>
        <a:lstStyle/>
        <a:p>
          <a:r>
            <a:rPr lang="en-US" sz="1400" b="0" i="0" dirty="0" smtClean="0"/>
            <a:t>Integrate your onboarding process with your HRMS to reduce manual data transfers</a:t>
          </a:r>
          <a:endParaRPr lang="en-US" sz="1400" dirty="0"/>
        </a:p>
      </dgm:t>
    </dgm:pt>
    <dgm:pt modelId="{76FEAAE6-2773-45C1-8041-7BEC2BAFFDDD}" type="parTrans" cxnId="{1DC9233A-0D4F-40CB-B144-BF872D95EBEF}">
      <dgm:prSet/>
      <dgm:spPr/>
      <dgm:t>
        <a:bodyPr/>
        <a:lstStyle/>
        <a:p>
          <a:endParaRPr lang="en-US"/>
        </a:p>
      </dgm:t>
    </dgm:pt>
    <dgm:pt modelId="{A8887468-4032-482E-8EC2-2BEE1E9D2A1B}" type="sibTrans" cxnId="{1DC9233A-0D4F-40CB-B144-BF872D95EBEF}">
      <dgm:prSet/>
      <dgm:spPr/>
      <dgm:t>
        <a:bodyPr/>
        <a:lstStyle/>
        <a:p>
          <a:endParaRPr lang="en-US"/>
        </a:p>
      </dgm:t>
    </dgm:pt>
    <dgm:pt modelId="{D6975CB7-F93C-4487-89EE-90AA0A1267EF}">
      <dgm:prSet custT="1"/>
      <dgm:spPr/>
      <dgm:t>
        <a:bodyPr/>
        <a:lstStyle/>
        <a:p>
          <a:r>
            <a:rPr lang="en-US" sz="1600" b="0" i="0" dirty="0" smtClean="0"/>
            <a:t>Add in conditional steps to get approvals for large orders over a certain value</a:t>
          </a:r>
          <a:endParaRPr lang="en-US" sz="1600" dirty="0"/>
        </a:p>
      </dgm:t>
    </dgm:pt>
    <dgm:pt modelId="{A91A2367-740C-4993-A5A6-041D3AED3AF0}" type="parTrans" cxnId="{85302BFF-48BA-4BC9-BE39-ADD1E2FE939E}">
      <dgm:prSet/>
      <dgm:spPr/>
    </dgm:pt>
    <dgm:pt modelId="{0A17E5A5-A68B-49A8-BCBB-27A24515BEDB}" type="sibTrans" cxnId="{85302BFF-48BA-4BC9-BE39-ADD1E2FE939E}">
      <dgm:prSet/>
      <dgm:spPr/>
    </dgm:pt>
    <dgm:pt modelId="{5AEACE92-6741-4A27-87E5-ECCF6364BE04}">
      <dgm:prSet custT="1"/>
      <dgm:spPr/>
      <dgm:t>
        <a:bodyPr/>
        <a:lstStyle/>
        <a:p>
          <a:r>
            <a:rPr lang="en-US" sz="1600" b="0" i="0" dirty="0" smtClean="0"/>
            <a:t>Improve response time to service requests by auto-assigning tickets to specialists</a:t>
          </a:r>
          <a:endParaRPr lang="en-US" sz="1600" dirty="0"/>
        </a:p>
      </dgm:t>
    </dgm:pt>
    <dgm:pt modelId="{89488729-4286-4EAF-8C40-0DD09F84D519}" type="parTrans" cxnId="{3B4332CD-452E-4DDE-870A-5E988DED3D22}">
      <dgm:prSet/>
      <dgm:spPr/>
    </dgm:pt>
    <dgm:pt modelId="{13410A09-1F3A-48DD-ACF8-56A5BC9D9D36}" type="sibTrans" cxnId="{3B4332CD-452E-4DDE-870A-5E988DED3D22}">
      <dgm:prSet/>
      <dgm:spPr/>
    </dgm:pt>
    <dgm:pt modelId="{DDD83AEB-66E0-4DFF-BCB2-B572CC093B39}" type="pres">
      <dgm:prSet presAssocID="{4F64FB69-6C54-49E5-A2AB-F73EEF2ACC52}" presName="diagram" presStyleCnt="0">
        <dgm:presLayoutVars>
          <dgm:dir/>
          <dgm:animLvl val="lvl"/>
          <dgm:resizeHandles val="exact"/>
        </dgm:presLayoutVars>
      </dgm:prSet>
      <dgm:spPr/>
      <dgm:t>
        <a:bodyPr/>
        <a:lstStyle/>
        <a:p>
          <a:endParaRPr lang="en-US"/>
        </a:p>
      </dgm:t>
    </dgm:pt>
    <dgm:pt modelId="{5D1CC8B5-D35F-45EC-A851-E015CC02CE7F}" type="pres">
      <dgm:prSet presAssocID="{6C563AE9-3799-44BE-9AF7-A3298B29F3A4}" presName="compNode" presStyleCnt="0"/>
      <dgm:spPr/>
    </dgm:pt>
    <dgm:pt modelId="{553DB616-CD15-4054-9B13-6EDA046C8415}" type="pres">
      <dgm:prSet presAssocID="{6C563AE9-3799-44BE-9AF7-A3298B29F3A4}" presName="childRect" presStyleLbl="bgAcc1" presStyleIdx="0" presStyleCnt="4">
        <dgm:presLayoutVars>
          <dgm:bulletEnabled val="1"/>
        </dgm:presLayoutVars>
      </dgm:prSet>
      <dgm:spPr/>
      <dgm:t>
        <a:bodyPr/>
        <a:lstStyle/>
        <a:p>
          <a:endParaRPr lang="en-US"/>
        </a:p>
      </dgm:t>
    </dgm:pt>
    <dgm:pt modelId="{BE6FB5C8-55A0-47F1-B449-CFE4F2A40D96}" type="pres">
      <dgm:prSet presAssocID="{6C563AE9-3799-44BE-9AF7-A3298B29F3A4}" presName="parentText" presStyleLbl="node1" presStyleIdx="0" presStyleCnt="0">
        <dgm:presLayoutVars>
          <dgm:chMax val="0"/>
          <dgm:bulletEnabled val="1"/>
        </dgm:presLayoutVars>
      </dgm:prSet>
      <dgm:spPr/>
      <dgm:t>
        <a:bodyPr/>
        <a:lstStyle/>
        <a:p>
          <a:endParaRPr lang="en-US"/>
        </a:p>
      </dgm:t>
    </dgm:pt>
    <dgm:pt modelId="{9EE1E13A-C105-4F71-85DF-7B1E5F2F7AD2}" type="pres">
      <dgm:prSet presAssocID="{6C563AE9-3799-44BE-9AF7-A3298B29F3A4}" presName="parentRect" presStyleLbl="alignNode1" presStyleIdx="0" presStyleCnt="4"/>
      <dgm:spPr/>
      <dgm:t>
        <a:bodyPr/>
        <a:lstStyle/>
        <a:p>
          <a:endParaRPr lang="en-US"/>
        </a:p>
      </dgm:t>
    </dgm:pt>
    <dgm:pt modelId="{AB982715-C795-4950-BDD2-11CD41205BF0}" type="pres">
      <dgm:prSet presAssocID="{6C563AE9-3799-44BE-9AF7-A3298B29F3A4}" presName="adorn" presStyleLbl="fgAccFollowNode1" presStyleIdx="0" presStyleCnt="4"/>
      <dgm:spPr/>
    </dgm:pt>
    <dgm:pt modelId="{FD93DC18-F115-400E-BE40-6AD64E4DD8A6}" type="pres">
      <dgm:prSet presAssocID="{AB8C964F-6AAB-41E4-89E7-309C33DF30D1}" presName="sibTrans" presStyleLbl="sibTrans2D1" presStyleIdx="0" presStyleCnt="0"/>
      <dgm:spPr/>
      <dgm:t>
        <a:bodyPr/>
        <a:lstStyle/>
        <a:p>
          <a:endParaRPr lang="en-US"/>
        </a:p>
      </dgm:t>
    </dgm:pt>
    <dgm:pt modelId="{AD40B759-0349-4080-BF80-E3D23955187D}" type="pres">
      <dgm:prSet presAssocID="{1B9DFD57-E705-42B3-8BF0-2FE520CFC008}" presName="compNode" presStyleCnt="0"/>
      <dgm:spPr/>
    </dgm:pt>
    <dgm:pt modelId="{2FC3FD34-0BCC-4CDC-B567-078288E45283}" type="pres">
      <dgm:prSet presAssocID="{1B9DFD57-E705-42B3-8BF0-2FE520CFC008}" presName="childRect" presStyleLbl="bgAcc1" presStyleIdx="1" presStyleCnt="4">
        <dgm:presLayoutVars>
          <dgm:bulletEnabled val="1"/>
        </dgm:presLayoutVars>
      </dgm:prSet>
      <dgm:spPr/>
      <dgm:t>
        <a:bodyPr/>
        <a:lstStyle/>
        <a:p>
          <a:endParaRPr lang="en-US"/>
        </a:p>
      </dgm:t>
    </dgm:pt>
    <dgm:pt modelId="{3BE45F12-8766-4C03-BDAF-27BE9433F340}" type="pres">
      <dgm:prSet presAssocID="{1B9DFD57-E705-42B3-8BF0-2FE520CFC008}" presName="parentText" presStyleLbl="node1" presStyleIdx="0" presStyleCnt="0">
        <dgm:presLayoutVars>
          <dgm:chMax val="0"/>
          <dgm:bulletEnabled val="1"/>
        </dgm:presLayoutVars>
      </dgm:prSet>
      <dgm:spPr/>
      <dgm:t>
        <a:bodyPr/>
        <a:lstStyle/>
        <a:p>
          <a:endParaRPr lang="en-US"/>
        </a:p>
      </dgm:t>
    </dgm:pt>
    <dgm:pt modelId="{80BA4FA3-EC2A-4E06-80F6-D76A4FFFC4DB}" type="pres">
      <dgm:prSet presAssocID="{1B9DFD57-E705-42B3-8BF0-2FE520CFC008}" presName="parentRect" presStyleLbl="alignNode1" presStyleIdx="1" presStyleCnt="4"/>
      <dgm:spPr/>
      <dgm:t>
        <a:bodyPr/>
        <a:lstStyle/>
        <a:p>
          <a:endParaRPr lang="en-US"/>
        </a:p>
      </dgm:t>
    </dgm:pt>
    <dgm:pt modelId="{6E5FE90F-4CD0-4673-BCBD-7D8EE0423158}" type="pres">
      <dgm:prSet presAssocID="{1B9DFD57-E705-42B3-8BF0-2FE520CFC008}" presName="adorn" presStyleLbl="fgAccFollowNode1" presStyleIdx="1" presStyleCnt="4"/>
      <dgm:spPr/>
    </dgm:pt>
    <dgm:pt modelId="{22B97CC9-3F40-4F67-8A10-F016554EB04E}" type="pres">
      <dgm:prSet presAssocID="{132E9114-8249-4A3F-8C20-358A70EB29D6}" presName="sibTrans" presStyleLbl="sibTrans2D1" presStyleIdx="0" presStyleCnt="0"/>
      <dgm:spPr/>
      <dgm:t>
        <a:bodyPr/>
        <a:lstStyle/>
        <a:p>
          <a:endParaRPr lang="en-US"/>
        </a:p>
      </dgm:t>
    </dgm:pt>
    <dgm:pt modelId="{9789BAA6-AF18-4578-B742-54BCCE8E1792}" type="pres">
      <dgm:prSet presAssocID="{FEBDA919-1154-458F-B5B0-08E324103602}" presName="compNode" presStyleCnt="0"/>
      <dgm:spPr/>
    </dgm:pt>
    <dgm:pt modelId="{28E8C2C3-EF8E-4B0B-8E04-7B0A7B37AB7A}" type="pres">
      <dgm:prSet presAssocID="{FEBDA919-1154-458F-B5B0-08E324103602}" presName="childRect" presStyleLbl="bgAcc1" presStyleIdx="2" presStyleCnt="4">
        <dgm:presLayoutVars>
          <dgm:bulletEnabled val="1"/>
        </dgm:presLayoutVars>
      </dgm:prSet>
      <dgm:spPr/>
      <dgm:t>
        <a:bodyPr/>
        <a:lstStyle/>
        <a:p>
          <a:endParaRPr lang="en-US"/>
        </a:p>
      </dgm:t>
    </dgm:pt>
    <dgm:pt modelId="{1D7DC138-9C03-4BC0-92D6-D421044F1E5A}" type="pres">
      <dgm:prSet presAssocID="{FEBDA919-1154-458F-B5B0-08E324103602}" presName="parentText" presStyleLbl="node1" presStyleIdx="0" presStyleCnt="0">
        <dgm:presLayoutVars>
          <dgm:chMax val="0"/>
          <dgm:bulletEnabled val="1"/>
        </dgm:presLayoutVars>
      </dgm:prSet>
      <dgm:spPr/>
      <dgm:t>
        <a:bodyPr/>
        <a:lstStyle/>
        <a:p>
          <a:endParaRPr lang="en-US"/>
        </a:p>
      </dgm:t>
    </dgm:pt>
    <dgm:pt modelId="{8D18F049-2446-4035-BE50-26ABEA942E80}" type="pres">
      <dgm:prSet presAssocID="{FEBDA919-1154-458F-B5B0-08E324103602}" presName="parentRect" presStyleLbl="alignNode1" presStyleIdx="2" presStyleCnt="4"/>
      <dgm:spPr/>
      <dgm:t>
        <a:bodyPr/>
        <a:lstStyle/>
        <a:p>
          <a:endParaRPr lang="en-US"/>
        </a:p>
      </dgm:t>
    </dgm:pt>
    <dgm:pt modelId="{FB6118ED-2016-4378-BAD6-0249F3AB3483}" type="pres">
      <dgm:prSet presAssocID="{FEBDA919-1154-458F-B5B0-08E324103602}" presName="adorn" presStyleLbl="fgAccFollowNode1" presStyleIdx="2" presStyleCnt="4"/>
      <dgm:spPr/>
    </dgm:pt>
    <dgm:pt modelId="{565BD637-2FA8-4731-A64F-774C02BC3C5B}" type="pres">
      <dgm:prSet presAssocID="{3F2B90AB-0B50-4075-9169-2D42CD773279}" presName="sibTrans" presStyleLbl="sibTrans2D1" presStyleIdx="0" presStyleCnt="0"/>
      <dgm:spPr/>
      <dgm:t>
        <a:bodyPr/>
        <a:lstStyle/>
        <a:p>
          <a:endParaRPr lang="en-US"/>
        </a:p>
      </dgm:t>
    </dgm:pt>
    <dgm:pt modelId="{7881B52D-F2DF-47B1-9556-742BB0B0E059}" type="pres">
      <dgm:prSet presAssocID="{E47D4A3B-C418-41C8-936B-89C188946AE8}" presName="compNode" presStyleCnt="0"/>
      <dgm:spPr/>
    </dgm:pt>
    <dgm:pt modelId="{D205463C-7AD4-401A-9369-1FEC2C84733D}" type="pres">
      <dgm:prSet presAssocID="{E47D4A3B-C418-41C8-936B-89C188946AE8}" presName="childRect" presStyleLbl="bgAcc1" presStyleIdx="3" presStyleCnt="4">
        <dgm:presLayoutVars>
          <dgm:bulletEnabled val="1"/>
        </dgm:presLayoutVars>
      </dgm:prSet>
      <dgm:spPr/>
      <dgm:t>
        <a:bodyPr/>
        <a:lstStyle/>
        <a:p>
          <a:endParaRPr lang="en-US"/>
        </a:p>
      </dgm:t>
    </dgm:pt>
    <dgm:pt modelId="{FB932FDE-F6D5-4990-9632-8BFFC159E1BD}" type="pres">
      <dgm:prSet presAssocID="{E47D4A3B-C418-41C8-936B-89C188946AE8}" presName="parentText" presStyleLbl="node1" presStyleIdx="0" presStyleCnt="0">
        <dgm:presLayoutVars>
          <dgm:chMax val="0"/>
          <dgm:bulletEnabled val="1"/>
        </dgm:presLayoutVars>
      </dgm:prSet>
      <dgm:spPr/>
      <dgm:t>
        <a:bodyPr/>
        <a:lstStyle/>
        <a:p>
          <a:endParaRPr lang="en-US"/>
        </a:p>
      </dgm:t>
    </dgm:pt>
    <dgm:pt modelId="{0D59D9C7-427B-4795-9B16-0E471C0C9D05}" type="pres">
      <dgm:prSet presAssocID="{E47D4A3B-C418-41C8-936B-89C188946AE8}" presName="parentRect" presStyleLbl="alignNode1" presStyleIdx="3" presStyleCnt="4"/>
      <dgm:spPr/>
      <dgm:t>
        <a:bodyPr/>
        <a:lstStyle/>
        <a:p>
          <a:endParaRPr lang="en-US"/>
        </a:p>
      </dgm:t>
    </dgm:pt>
    <dgm:pt modelId="{E60843E8-F674-4B99-B7C2-2034A4674821}" type="pres">
      <dgm:prSet presAssocID="{E47D4A3B-C418-41C8-936B-89C188946AE8}" presName="adorn" presStyleLbl="fgAccFollowNode1" presStyleIdx="3" presStyleCnt="4"/>
      <dgm:spPr/>
    </dgm:pt>
  </dgm:ptLst>
  <dgm:cxnLst>
    <dgm:cxn modelId="{CA96703A-5570-4FE8-B088-7CF659D55C6B}" type="presOf" srcId="{E4F97DFE-9E8B-45A1-AAD8-66ACB283A248}" destId="{553DB616-CD15-4054-9B13-6EDA046C8415}" srcOrd="0" destOrd="0" presId="urn:microsoft.com/office/officeart/2005/8/layout/bList2"/>
    <dgm:cxn modelId="{A5706DFE-844F-4B34-9686-6326E80A7861}" type="presOf" srcId="{AB8C964F-6AAB-41E4-89E7-309C33DF30D1}" destId="{FD93DC18-F115-400E-BE40-6AD64E4DD8A6}" srcOrd="0" destOrd="0" presId="urn:microsoft.com/office/officeart/2005/8/layout/bList2"/>
    <dgm:cxn modelId="{5F1F6E2A-CFCF-4CA1-87BB-C60256D6DAA7}" srcId="{4F64FB69-6C54-49E5-A2AB-F73EEF2ACC52}" destId="{6C563AE9-3799-44BE-9AF7-A3298B29F3A4}" srcOrd="0" destOrd="0" parTransId="{25C8E944-F857-4FC8-9EA2-FB38135CE379}" sibTransId="{AB8C964F-6AAB-41E4-89E7-309C33DF30D1}"/>
    <dgm:cxn modelId="{1DC9233A-0D4F-40CB-B144-BF872D95EBEF}" srcId="{1B9DFD57-E705-42B3-8BF0-2FE520CFC008}" destId="{92A71F84-4F88-4CC8-844E-4CE0570AF74D}" srcOrd="0" destOrd="0" parTransId="{76FEAAE6-2773-45C1-8041-7BEC2BAFFDDD}" sibTransId="{A8887468-4032-482E-8EC2-2BEE1E9D2A1B}"/>
    <dgm:cxn modelId="{3B4332CD-452E-4DDE-870A-5E988DED3D22}" srcId="{E47D4A3B-C418-41C8-936B-89C188946AE8}" destId="{5AEACE92-6741-4A27-87E5-ECCF6364BE04}" srcOrd="0" destOrd="0" parTransId="{89488729-4286-4EAF-8C40-0DD09F84D519}" sibTransId="{13410A09-1F3A-48DD-ACF8-56A5BC9D9D36}"/>
    <dgm:cxn modelId="{41D22A3C-3FBB-4496-B121-8214B151F82F}" srcId="{4F64FB69-6C54-49E5-A2AB-F73EEF2ACC52}" destId="{E47D4A3B-C418-41C8-936B-89C188946AE8}" srcOrd="3" destOrd="0" parTransId="{6EEB5DDB-27FB-4185-89D7-F1B8FFEB0668}" sibTransId="{2B1500AA-3CF1-484D-9C10-A84DA007671C}"/>
    <dgm:cxn modelId="{85302BFF-48BA-4BC9-BE39-ADD1E2FE939E}" srcId="{FEBDA919-1154-458F-B5B0-08E324103602}" destId="{D6975CB7-F93C-4487-89EE-90AA0A1267EF}" srcOrd="0" destOrd="0" parTransId="{A91A2367-740C-4993-A5A6-041D3AED3AF0}" sibTransId="{0A17E5A5-A68B-49A8-BCBB-27A24515BEDB}"/>
    <dgm:cxn modelId="{AAAC2084-DDF0-41A3-AF9A-004404704570}" type="presOf" srcId="{FEBDA919-1154-458F-B5B0-08E324103602}" destId="{8D18F049-2446-4035-BE50-26ABEA942E80}" srcOrd="1" destOrd="0" presId="urn:microsoft.com/office/officeart/2005/8/layout/bList2"/>
    <dgm:cxn modelId="{6F72A238-F57A-4695-A157-FE079E33077A}" srcId="{4F64FB69-6C54-49E5-A2AB-F73EEF2ACC52}" destId="{FEBDA919-1154-458F-B5B0-08E324103602}" srcOrd="2" destOrd="0" parTransId="{B667C6E0-B59E-43C3-8700-F9737F3DB2E4}" sibTransId="{3F2B90AB-0B50-4075-9169-2D42CD773279}"/>
    <dgm:cxn modelId="{DC43CAB7-60F1-4238-88F2-C1CD629838C1}" type="presOf" srcId="{FEBDA919-1154-458F-B5B0-08E324103602}" destId="{1D7DC138-9C03-4BC0-92D6-D421044F1E5A}" srcOrd="0" destOrd="0" presId="urn:microsoft.com/office/officeart/2005/8/layout/bList2"/>
    <dgm:cxn modelId="{474F74CD-837B-43F3-AED5-F62C3FED8A99}" type="presOf" srcId="{1B9DFD57-E705-42B3-8BF0-2FE520CFC008}" destId="{3BE45F12-8766-4C03-BDAF-27BE9433F340}" srcOrd="0" destOrd="0" presId="urn:microsoft.com/office/officeart/2005/8/layout/bList2"/>
    <dgm:cxn modelId="{9152A2FF-D189-423A-AE5F-CF03F1885BB9}" type="presOf" srcId="{D6975CB7-F93C-4487-89EE-90AA0A1267EF}" destId="{28E8C2C3-EF8E-4B0B-8E04-7B0A7B37AB7A}" srcOrd="0" destOrd="0" presId="urn:microsoft.com/office/officeart/2005/8/layout/bList2"/>
    <dgm:cxn modelId="{78126E0F-6C72-4DE8-AD7F-0C90611C6F86}" type="presOf" srcId="{132E9114-8249-4A3F-8C20-358A70EB29D6}" destId="{22B97CC9-3F40-4F67-8A10-F016554EB04E}" srcOrd="0" destOrd="0" presId="urn:microsoft.com/office/officeart/2005/8/layout/bList2"/>
    <dgm:cxn modelId="{8E3042BC-2103-456F-8C59-9AA77F848E69}" type="presOf" srcId="{4F64FB69-6C54-49E5-A2AB-F73EEF2ACC52}" destId="{DDD83AEB-66E0-4DFF-BCB2-B572CC093B39}" srcOrd="0" destOrd="0" presId="urn:microsoft.com/office/officeart/2005/8/layout/bList2"/>
    <dgm:cxn modelId="{DAC07E53-7964-4F0B-9AED-46CBB7626BF6}" type="presOf" srcId="{6C563AE9-3799-44BE-9AF7-A3298B29F3A4}" destId="{9EE1E13A-C105-4F71-85DF-7B1E5F2F7AD2}" srcOrd="1" destOrd="0" presId="urn:microsoft.com/office/officeart/2005/8/layout/bList2"/>
    <dgm:cxn modelId="{A81A6D19-ED5A-4BAD-828D-8F77DF3BE36F}" type="presOf" srcId="{3F2B90AB-0B50-4075-9169-2D42CD773279}" destId="{565BD637-2FA8-4731-A64F-774C02BC3C5B}" srcOrd="0" destOrd="0" presId="urn:microsoft.com/office/officeart/2005/8/layout/bList2"/>
    <dgm:cxn modelId="{9AA81DA5-7F2A-41ED-A2A8-E718DD81EDC9}" type="presOf" srcId="{E47D4A3B-C418-41C8-936B-89C188946AE8}" destId="{FB932FDE-F6D5-4990-9632-8BFFC159E1BD}" srcOrd="0" destOrd="0" presId="urn:microsoft.com/office/officeart/2005/8/layout/bList2"/>
    <dgm:cxn modelId="{03FD1F00-4ECD-488C-AF55-C14CF9A7501B}" srcId="{6C563AE9-3799-44BE-9AF7-A3298B29F3A4}" destId="{E4F97DFE-9E8B-45A1-AAD8-66ACB283A248}" srcOrd="0" destOrd="0" parTransId="{F83BE0D2-E75D-4DAC-83F0-187231290693}" sibTransId="{FADE5C57-BF1E-4B80-B7B9-C833CB1E3ADA}"/>
    <dgm:cxn modelId="{C128BFCD-BEA9-4D95-9A6B-81D8E4D7FB87}" type="presOf" srcId="{5AEACE92-6741-4A27-87E5-ECCF6364BE04}" destId="{D205463C-7AD4-401A-9369-1FEC2C84733D}" srcOrd="0" destOrd="0" presId="urn:microsoft.com/office/officeart/2005/8/layout/bList2"/>
    <dgm:cxn modelId="{9B476C41-0F5A-432F-9D88-96BA4E220F2A}" type="presOf" srcId="{92A71F84-4F88-4CC8-844E-4CE0570AF74D}" destId="{2FC3FD34-0BCC-4CDC-B567-078288E45283}" srcOrd="0" destOrd="0" presId="urn:microsoft.com/office/officeart/2005/8/layout/bList2"/>
    <dgm:cxn modelId="{4813A3BA-86C1-4348-AAE0-2763C206B153}" type="presOf" srcId="{E47D4A3B-C418-41C8-936B-89C188946AE8}" destId="{0D59D9C7-427B-4795-9B16-0E471C0C9D05}" srcOrd="1" destOrd="0" presId="urn:microsoft.com/office/officeart/2005/8/layout/bList2"/>
    <dgm:cxn modelId="{D9C44B8D-BDE7-4B46-9BC0-7F6285975EB7}" srcId="{4F64FB69-6C54-49E5-A2AB-F73EEF2ACC52}" destId="{1B9DFD57-E705-42B3-8BF0-2FE520CFC008}" srcOrd="1" destOrd="0" parTransId="{B8405AA9-1E79-42CC-9293-3FC2E8DD3B73}" sibTransId="{132E9114-8249-4A3F-8C20-358A70EB29D6}"/>
    <dgm:cxn modelId="{8BBF7A21-00E6-48AE-B7E6-ED62451F7998}" type="presOf" srcId="{1B9DFD57-E705-42B3-8BF0-2FE520CFC008}" destId="{80BA4FA3-EC2A-4E06-80F6-D76A4FFFC4DB}" srcOrd="1" destOrd="0" presId="urn:microsoft.com/office/officeart/2005/8/layout/bList2"/>
    <dgm:cxn modelId="{051C703F-5700-48F1-B89F-6DFDFC74B172}" type="presOf" srcId="{6C563AE9-3799-44BE-9AF7-A3298B29F3A4}" destId="{BE6FB5C8-55A0-47F1-B449-CFE4F2A40D96}" srcOrd="0" destOrd="0" presId="urn:microsoft.com/office/officeart/2005/8/layout/bList2"/>
    <dgm:cxn modelId="{27D6FC06-B3A7-431B-8ACB-0227D949C8ED}" type="presParOf" srcId="{DDD83AEB-66E0-4DFF-BCB2-B572CC093B39}" destId="{5D1CC8B5-D35F-45EC-A851-E015CC02CE7F}" srcOrd="0" destOrd="0" presId="urn:microsoft.com/office/officeart/2005/8/layout/bList2"/>
    <dgm:cxn modelId="{C47166F1-CA0E-4021-B3BC-86525C21B028}" type="presParOf" srcId="{5D1CC8B5-D35F-45EC-A851-E015CC02CE7F}" destId="{553DB616-CD15-4054-9B13-6EDA046C8415}" srcOrd="0" destOrd="0" presId="urn:microsoft.com/office/officeart/2005/8/layout/bList2"/>
    <dgm:cxn modelId="{347A4834-74D6-4841-8E0D-944E72C8DBDE}" type="presParOf" srcId="{5D1CC8B5-D35F-45EC-A851-E015CC02CE7F}" destId="{BE6FB5C8-55A0-47F1-B449-CFE4F2A40D96}" srcOrd="1" destOrd="0" presId="urn:microsoft.com/office/officeart/2005/8/layout/bList2"/>
    <dgm:cxn modelId="{D5FBC903-B07D-4622-B178-300AE6EEA0BE}" type="presParOf" srcId="{5D1CC8B5-D35F-45EC-A851-E015CC02CE7F}" destId="{9EE1E13A-C105-4F71-85DF-7B1E5F2F7AD2}" srcOrd="2" destOrd="0" presId="urn:microsoft.com/office/officeart/2005/8/layout/bList2"/>
    <dgm:cxn modelId="{DCA2B92A-9708-4027-8D30-E5341BC33A67}" type="presParOf" srcId="{5D1CC8B5-D35F-45EC-A851-E015CC02CE7F}" destId="{AB982715-C795-4950-BDD2-11CD41205BF0}" srcOrd="3" destOrd="0" presId="urn:microsoft.com/office/officeart/2005/8/layout/bList2"/>
    <dgm:cxn modelId="{17A50BCC-529B-4A74-A60C-719B2445B71D}" type="presParOf" srcId="{DDD83AEB-66E0-4DFF-BCB2-B572CC093B39}" destId="{FD93DC18-F115-400E-BE40-6AD64E4DD8A6}" srcOrd="1" destOrd="0" presId="urn:microsoft.com/office/officeart/2005/8/layout/bList2"/>
    <dgm:cxn modelId="{B74F750C-F82D-4474-A9EC-0E3A7C158B71}" type="presParOf" srcId="{DDD83AEB-66E0-4DFF-BCB2-B572CC093B39}" destId="{AD40B759-0349-4080-BF80-E3D23955187D}" srcOrd="2" destOrd="0" presId="urn:microsoft.com/office/officeart/2005/8/layout/bList2"/>
    <dgm:cxn modelId="{88774B2F-1371-41A9-8219-44717164460D}" type="presParOf" srcId="{AD40B759-0349-4080-BF80-E3D23955187D}" destId="{2FC3FD34-0BCC-4CDC-B567-078288E45283}" srcOrd="0" destOrd="0" presId="urn:microsoft.com/office/officeart/2005/8/layout/bList2"/>
    <dgm:cxn modelId="{3D52381D-70FB-4436-A7E2-B494536D690D}" type="presParOf" srcId="{AD40B759-0349-4080-BF80-E3D23955187D}" destId="{3BE45F12-8766-4C03-BDAF-27BE9433F340}" srcOrd="1" destOrd="0" presId="urn:microsoft.com/office/officeart/2005/8/layout/bList2"/>
    <dgm:cxn modelId="{7E648B49-A5A9-47A9-9BBA-1A9C11A9FACF}" type="presParOf" srcId="{AD40B759-0349-4080-BF80-E3D23955187D}" destId="{80BA4FA3-EC2A-4E06-80F6-D76A4FFFC4DB}" srcOrd="2" destOrd="0" presId="urn:microsoft.com/office/officeart/2005/8/layout/bList2"/>
    <dgm:cxn modelId="{7D366ED1-1492-4B3F-BD3C-FB8418424C23}" type="presParOf" srcId="{AD40B759-0349-4080-BF80-E3D23955187D}" destId="{6E5FE90F-4CD0-4673-BCBD-7D8EE0423158}" srcOrd="3" destOrd="0" presId="urn:microsoft.com/office/officeart/2005/8/layout/bList2"/>
    <dgm:cxn modelId="{C1FF38DD-2018-4E1E-B898-740202E5ED73}" type="presParOf" srcId="{DDD83AEB-66E0-4DFF-BCB2-B572CC093B39}" destId="{22B97CC9-3F40-4F67-8A10-F016554EB04E}" srcOrd="3" destOrd="0" presId="urn:microsoft.com/office/officeart/2005/8/layout/bList2"/>
    <dgm:cxn modelId="{33B661B6-A892-42AE-8B0F-18A72A005B71}" type="presParOf" srcId="{DDD83AEB-66E0-4DFF-BCB2-B572CC093B39}" destId="{9789BAA6-AF18-4578-B742-54BCCE8E1792}" srcOrd="4" destOrd="0" presId="urn:microsoft.com/office/officeart/2005/8/layout/bList2"/>
    <dgm:cxn modelId="{46044A59-90FD-4BED-848F-2F1CD23E442C}" type="presParOf" srcId="{9789BAA6-AF18-4578-B742-54BCCE8E1792}" destId="{28E8C2C3-EF8E-4B0B-8E04-7B0A7B37AB7A}" srcOrd="0" destOrd="0" presId="urn:microsoft.com/office/officeart/2005/8/layout/bList2"/>
    <dgm:cxn modelId="{D2919F60-0DB8-473F-8FA5-6055B4262D35}" type="presParOf" srcId="{9789BAA6-AF18-4578-B742-54BCCE8E1792}" destId="{1D7DC138-9C03-4BC0-92D6-D421044F1E5A}" srcOrd="1" destOrd="0" presId="urn:microsoft.com/office/officeart/2005/8/layout/bList2"/>
    <dgm:cxn modelId="{2DCE3205-6DFD-438C-86A0-AD34F15B614B}" type="presParOf" srcId="{9789BAA6-AF18-4578-B742-54BCCE8E1792}" destId="{8D18F049-2446-4035-BE50-26ABEA942E80}" srcOrd="2" destOrd="0" presId="urn:microsoft.com/office/officeart/2005/8/layout/bList2"/>
    <dgm:cxn modelId="{65B44CF1-1DB4-41BE-886E-6797CEF0D48D}" type="presParOf" srcId="{9789BAA6-AF18-4578-B742-54BCCE8E1792}" destId="{FB6118ED-2016-4378-BAD6-0249F3AB3483}" srcOrd="3" destOrd="0" presId="urn:microsoft.com/office/officeart/2005/8/layout/bList2"/>
    <dgm:cxn modelId="{25EFB0F4-ED3F-40CF-B121-63F8BB3BD181}" type="presParOf" srcId="{DDD83AEB-66E0-4DFF-BCB2-B572CC093B39}" destId="{565BD637-2FA8-4731-A64F-774C02BC3C5B}" srcOrd="5" destOrd="0" presId="urn:microsoft.com/office/officeart/2005/8/layout/bList2"/>
    <dgm:cxn modelId="{7E41F821-FE72-4AB1-9F64-1E4120CCF44B}" type="presParOf" srcId="{DDD83AEB-66E0-4DFF-BCB2-B572CC093B39}" destId="{7881B52D-F2DF-47B1-9556-742BB0B0E059}" srcOrd="6" destOrd="0" presId="urn:microsoft.com/office/officeart/2005/8/layout/bList2"/>
    <dgm:cxn modelId="{075151F3-37CE-4CA6-BAC9-E92709BEA569}" type="presParOf" srcId="{7881B52D-F2DF-47B1-9556-742BB0B0E059}" destId="{D205463C-7AD4-401A-9369-1FEC2C84733D}" srcOrd="0" destOrd="0" presId="urn:microsoft.com/office/officeart/2005/8/layout/bList2"/>
    <dgm:cxn modelId="{0DA3C47D-F7C6-4517-A5F0-BA317A207975}" type="presParOf" srcId="{7881B52D-F2DF-47B1-9556-742BB0B0E059}" destId="{FB932FDE-F6D5-4990-9632-8BFFC159E1BD}" srcOrd="1" destOrd="0" presId="urn:microsoft.com/office/officeart/2005/8/layout/bList2"/>
    <dgm:cxn modelId="{83708A5B-F988-42F8-ACF2-3BBAE31EA399}" type="presParOf" srcId="{7881B52D-F2DF-47B1-9556-742BB0B0E059}" destId="{0D59D9C7-427B-4795-9B16-0E471C0C9D05}" srcOrd="2" destOrd="0" presId="urn:microsoft.com/office/officeart/2005/8/layout/bList2"/>
    <dgm:cxn modelId="{9885C405-EA05-4007-B03F-2C3C1F004E3E}" type="presParOf" srcId="{7881B52D-F2DF-47B1-9556-742BB0B0E059}" destId="{E60843E8-F674-4B99-B7C2-2034A4674821}"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F64E00-880C-4559-B21D-53614561A0D7}" type="doc">
      <dgm:prSet loTypeId="urn:microsoft.com/office/officeart/2005/8/layout/chart3" loCatId="relationship" qsTypeId="urn:microsoft.com/office/officeart/2005/8/quickstyle/simple1" qsCatId="simple" csTypeId="urn:microsoft.com/office/officeart/2005/8/colors/accent1_2" csCatId="accent1"/>
      <dgm:spPr/>
      <dgm:t>
        <a:bodyPr/>
        <a:lstStyle/>
        <a:p>
          <a:endParaRPr lang="en-US"/>
        </a:p>
      </dgm:t>
    </dgm:pt>
    <dgm:pt modelId="{E2F941B5-2F8E-4A0B-A95B-21F26CC73E86}">
      <dgm:prSet/>
      <dgm:spPr/>
      <dgm:t>
        <a:bodyPr/>
        <a:lstStyle/>
        <a:p>
          <a:pPr rtl="0"/>
          <a:r>
            <a:rPr lang="en-US" smtClean="0"/>
            <a:t>Sometimes there may be a failure to communicate plans across the organization</a:t>
          </a:r>
          <a:endParaRPr lang="en-US"/>
        </a:p>
      </dgm:t>
    </dgm:pt>
    <dgm:pt modelId="{2E7B465D-8B35-4AB3-A667-0CE7895B7131}" type="parTrans" cxnId="{9C2B5496-8880-424B-B2C4-66B4D838B5B2}">
      <dgm:prSet/>
      <dgm:spPr/>
      <dgm:t>
        <a:bodyPr/>
        <a:lstStyle/>
        <a:p>
          <a:endParaRPr lang="en-US"/>
        </a:p>
      </dgm:t>
    </dgm:pt>
    <dgm:pt modelId="{590A2E8B-29FF-4EC5-A24F-8CD26F027A55}" type="sibTrans" cxnId="{9C2B5496-8880-424B-B2C4-66B4D838B5B2}">
      <dgm:prSet/>
      <dgm:spPr/>
      <dgm:t>
        <a:bodyPr/>
        <a:lstStyle/>
        <a:p>
          <a:endParaRPr lang="en-US"/>
        </a:p>
      </dgm:t>
    </dgm:pt>
    <dgm:pt modelId="{96FDBA4F-2888-4FF7-9B48-34E5250DF164}">
      <dgm:prSet/>
      <dgm:spPr/>
      <dgm:t>
        <a:bodyPr/>
        <a:lstStyle/>
        <a:p>
          <a:pPr rtl="0"/>
          <a:r>
            <a:rPr lang="en-US" smtClean="0"/>
            <a:t>work teams may be resistant to change, </a:t>
          </a:r>
          <a:endParaRPr lang="en-US"/>
        </a:p>
      </dgm:t>
    </dgm:pt>
    <dgm:pt modelId="{7C02DAE8-63FC-4BD7-B509-346C7A47E0F0}" type="parTrans" cxnId="{0D49C751-AF78-4739-82BA-9655E2ED9294}">
      <dgm:prSet/>
      <dgm:spPr/>
      <dgm:t>
        <a:bodyPr/>
        <a:lstStyle/>
        <a:p>
          <a:endParaRPr lang="en-US"/>
        </a:p>
      </dgm:t>
    </dgm:pt>
    <dgm:pt modelId="{894E58D4-3B3C-43C0-89D5-A1E7DE115EDB}" type="sibTrans" cxnId="{0D49C751-AF78-4739-82BA-9655E2ED9294}">
      <dgm:prSet/>
      <dgm:spPr/>
      <dgm:t>
        <a:bodyPr/>
        <a:lstStyle/>
        <a:p>
          <a:endParaRPr lang="en-US"/>
        </a:p>
      </dgm:t>
    </dgm:pt>
    <dgm:pt modelId="{8C780C39-0551-4CA0-B432-B7A8FF6E4987}">
      <dgm:prSet/>
      <dgm:spPr/>
      <dgm:t>
        <a:bodyPr/>
        <a:lstStyle/>
        <a:p>
          <a:pPr rtl="0"/>
          <a:r>
            <a:rPr lang="en-US" dirty="0" smtClean="0"/>
            <a:t>avoiding scheduled improvements that are not in line with the business goals. </a:t>
          </a:r>
          <a:endParaRPr lang="en-US" dirty="0"/>
        </a:p>
      </dgm:t>
    </dgm:pt>
    <dgm:pt modelId="{488CC0DA-8E2F-4363-8C12-943355858DF7}" type="parTrans" cxnId="{149659D3-1059-42C3-8D35-D070F3D819D5}">
      <dgm:prSet/>
      <dgm:spPr/>
      <dgm:t>
        <a:bodyPr/>
        <a:lstStyle/>
        <a:p>
          <a:endParaRPr lang="en-US"/>
        </a:p>
      </dgm:t>
    </dgm:pt>
    <dgm:pt modelId="{0FCC57E6-71A9-4A15-82CD-C4E3EDF8EA51}" type="sibTrans" cxnId="{149659D3-1059-42C3-8D35-D070F3D819D5}">
      <dgm:prSet/>
      <dgm:spPr/>
      <dgm:t>
        <a:bodyPr/>
        <a:lstStyle/>
        <a:p>
          <a:endParaRPr lang="en-US"/>
        </a:p>
      </dgm:t>
    </dgm:pt>
    <dgm:pt modelId="{8DD15AD1-B0C3-46A0-8FBA-78880D1F949A}" type="pres">
      <dgm:prSet presAssocID="{38F64E00-880C-4559-B21D-53614561A0D7}" presName="compositeShape" presStyleCnt="0">
        <dgm:presLayoutVars>
          <dgm:chMax val="7"/>
          <dgm:dir/>
          <dgm:resizeHandles val="exact"/>
        </dgm:presLayoutVars>
      </dgm:prSet>
      <dgm:spPr/>
      <dgm:t>
        <a:bodyPr/>
        <a:lstStyle/>
        <a:p>
          <a:endParaRPr lang="en-US"/>
        </a:p>
      </dgm:t>
    </dgm:pt>
    <dgm:pt modelId="{44886A8E-2E22-4B42-BF63-2BDA15D39A5E}" type="pres">
      <dgm:prSet presAssocID="{38F64E00-880C-4559-B21D-53614561A0D7}" presName="wedge1" presStyleLbl="node1" presStyleIdx="0" presStyleCnt="3"/>
      <dgm:spPr/>
      <dgm:t>
        <a:bodyPr/>
        <a:lstStyle/>
        <a:p>
          <a:endParaRPr lang="en-US"/>
        </a:p>
      </dgm:t>
    </dgm:pt>
    <dgm:pt modelId="{9ADBCCDF-57FA-45A8-ACC3-7B6256B3C773}" type="pres">
      <dgm:prSet presAssocID="{38F64E00-880C-4559-B21D-53614561A0D7}" presName="wedge1Tx" presStyleLbl="node1" presStyleIdx="0" presStyleCnt="3">
        <dgm:presLayoutVars>
          <dgm:chMax val="0"/>
          <dgm:chPref val="0"/>
          <dgm:bulletEnabled val="1"/>
        </dgm:presLayoutVars>
      </dgm:prSet>
      <dgm:spPr/>
      <dgm:t>
        <a:bodyPr/>
        <a:lstStyle/>
        <a:p>
          <a:endParaRPr lang="en-US"/>
        </a:p>
      </dgm:t>
    </dgm:pt>
    <dgm:pt modelId="{7E164747-ACDC-49D7-ACE4-C194AFE15F73}" type="pres">
      <dgm:prSet presAssocID="{38F64E00-880C-4559-B21D-53614561A0D7}" presName="wedge2" presStyleLbl="node1" presStyleIdx="1" presStyleCnt="3"/>
      <dgm:spPr/>
      <dgm:t>
        <a:bodyPr/>
        <a:lstStyle/>
        <a:p>
          <a:endParaRPr lang="en-US"/>
        </a:p>
      </dgm:t>
    </dgm:pt>
    <dgm:pt modelId="{1962FD35-133F-4512-9FA1-AA0B4FD53A10}" type="pres">
      <dgm:prSet presAssocID="{38F64E00-880C-4559-B21D-53614561A0D7}" presName="wedge2Tx" presStyleLbl="node1" presStyleIdx="1" presStyleCnt="3">
        <dgm:presLayoutVars>
          <dgm:chMax val="0"/>
          <dgm:chPref val="0"/>
          <dgm:bulletEnabled val="1"/>
        </dgm:presLayoutVars>
      </dgm:prSet>
      <dgm:spPr/>
      <dgm:t>
        <a:bodyPr/>
        <a:lstStyle/>
        <a:p>
          <a:endParaRPr lang="en-US"/>
        </a:p>
      </dgm:t>
    </dgm:pt>
    <dgm:pt modelId="{BEAF4E69-F432-43C5-A28A-B8C2B6FE9542}" type="pres">
      <dgm:prSet presAssocID="{38F64E00-880C-4559-B21D-53614561A0D7}" presName="wedge3" presStyleLbl="node1" presStyleIdx="2" presStyleCnt="3"/>
      <dgm:spPr/>
      <dgm:t>
        <a:bodyPr/>
        <a:lstStyle/>
        <a:p>
          <a:endParaRPr lang="en-US"/>
        </a:p>
      </dgm:t>
    </dgm:pt>
    <dgm:pt modelId="{5C8EA4F4-BE4D-4FCC-87C4-37C57C3312A1}" type="pres">
      <dgm:prSet presAssocID="{38F64E00-880C-4559-B21D-53614561A0D7}" presName="wedge3Tx" presStyleLbl="node1" presStyleIdx="2" presStyleCnt="3">
        <dgm:presLayoutVars>
          <dgm:chMax val="0"/>
          <dgm:chPref val="0"/>
          <dgm:bulletEnabled val="1"/>
        </dgm:presLayoutVars>
      </dgm:prSet>
      <dgm:spPr/>
      <dgm:t>
        <a:bodyPr/>
        <a:lstStyle/>
        <a:p>
          <a:endParaRPr lang="en-US"/>
        </a:p>
      </dgm:t>
    </dgm:pt>
  </dgm:ptLst>
  <dgm:cxnLst>
    <dgm:cxn modelId="{0D49C751-AF78-4739-82BA-9655E2ED9294}" srcId="{38F64E00-880C-4559-B21D-53614561A0D7}" destId="{96FDBA4F-2888-4FF7-9B48-34E5250DF164}" srcOrd="1" destOrd="0" parTransId="{7C02DAE8-63FC-4BD7-B509-346C7A47E0F0}" sibTransId="{894E58D4-3B3C-43C0-89D5-A1E7DE115EDB}"/>
    <dgm:cxn modelId="{149659D3-1059-42C3-8D35-D070F3D819D5}" srcId="{38F64E00-880C-4559-B21D-53614561A0D7}" destId="{8C780C39-0551-4CA0-B432-B7A8FF6E4987}" srcOrd="2" destOrd="0" parTransId="{488CC0DA-8E2F-4363-8C12-943355858DF7}" sibTransId="{0FCC57E6-71A9-4A15-82CD-C4E3EDF8EA51}"/>
    <dgm:cxn modelId="{4F6FF7FE-7817-4FBD-B84C-30FFB6ACA5E3}" type="presOf" srcId="{38F64E00-880C-4559-B21D-53614561A0D7}" destId="{8DD15AD1-B0C3-46A0-8FBA-78880D1F949A}" srcOrd="0" destOrd="0" presId="urn:microsoft.com/office/officeart/2005/8/layout/chart3"/>
    <dgm:cxn modelId="{B2C735C1-785B-4DA8-A33A-4F71BCFF71EF}" type="presOf" srcId="{96FDBA4F-2888-4FF7-9B48-34E5250DF164}" destId="{7E164747-ACDC-49D7-ACE4-C194AFE15F73}" srcOrd="0" destOrd="0" presId="urn:microsoft.com/office/officeart/2005/8/layout/chart3"/>
    <dgm:cxn modelId="{0BCE41E6-5100-46BE-90F9-1C82780766C2}" type="presOf" srcId="{E2F941B5-2F8E-4A0B-A95B-21F26CC73E86}" destId="{44886A8E-2E22-4B42-BF63-2BDA15D39A5E}" srcOrd="0" destOrd="0" presId="urn:microsoft.com/office/officeart/2005/8/layout/chart3"/>
    <dgm:cxn modelId="{9C2B5496-8880-424B-B2C4-66B4D838B5B2}" srcId="{38F64E00-880C-4559-B21D-53614561A0D7}" destId="{E2F941B5-2F8E-4A0B-A95B-21F26CC73E86}" srcOrd="0" destOrd="0" parTransId="{2E7B465D-8B35-4AB3-A667-0CE7895B7131}" sibTransId="{590A2E8B-29FF-4EC5-A24F-8CD26F027A55}"/>
    <dgm:cxn modelId="{6BBB68AE-4B88-426E-9E91-929537495EE9}" type="presOf" srcId="{96FDBA4F-2888-4FF7-9B48-34E5250DF164}" destId="{1962FD35-133F-4512-9FA1-AA0B4FD53A10}" srcOrd="1" destOrd="0" presId="urn:microsoft.com/office/officeart/2005/8/layout/chart3"/>
    <dgm:cxn modelId="{65686746-C541-493F-BD97-06D3D3EDF8DF}" type="presOf" srcId="{E2F941B5-2F8E-4A0B-A95B-21F26CC73E86}" destId="{9ADBCCDF-57FA-45A8-ACC3-7B6256B3C773}" srcOrd="1" destOrd="0" presId="urn:microsoft.com/office/officeart/2005/8/layout/chart3"/>
    <dgm:cxn modelId="{1A081E0E-6D80-400A-AB8C-E0F60ADBA687}" type="presOf" srcId="{8C780C39-0551-4CA0-B432-B7A8FF6E4987}" destId="{BEAF4E69-F432-43C5-A28A-B8C2B6FE9542}" srcOrd="0" destOrd="0" presId="urn:microsoft.com/office/officeart/2005/8/layout/chart3"/>
    <dgm:cxn modelId="{6D472207-D365-4655-BFF0-24834EAD3F86}" type="presOf" srcId="{8C780C39-0551-4CA0-B432-B7A8FF6E4987}" destId="{5C8EA4F4-BE4D-4FCC-87C4-37C57C3312A1}" srcOrd="1" destOrd="0" presId="urn:microsoft.com/office/officeart/2005/8/layout/chart3"/>
    <dgm:cxn modelId="{66723707-29C2-44FA-B82F-430E0FCDC783}" type="presParOf" srcId="{8DD15AD1-B0C3-46A0-8FBA-78880D1F949A}" destId="{44886A8E-2E22-4B42-BF63-2BDA15D39A5E}" srcOrd="0" destOrd="0" presId="urn:microsoft.com/office/officeart/2005/8/layout/chart3"/>
    <dgm:cxn modelId="{400663B4-E82F-41E3-A871-BFC88988D600}" type="presParOf" srcId="{8DD15AD1-B0C3-46A0-8FBA-78880D1F949A}" destId="{9ADBCCDF-57FA-45A8-ACC3-7B6256B3C773}" srcOrd="1" destOrd="0" presId="urn:microsoft.com/office/officeart/2005/8/layout/chart3"/>
    <dgm:cxn modelId="{B049E749-2F5F-4DF6-B9F8-81C05DB5B0B4}" type="presParOf" srcId="{8DD15AD1-B0C3-46A0-8FBA-78880D1F949A}" destId="{7E164747-ACDC-49D7-ACE4-C194AFE15F73}" srcOrd="2" destOrd="0" presId="urn:microsoft.com/office/officeart/2005/8/layout/chart3"/>
    <dgm:cxn modelId="{90A197F2-654C-4C89-B7F0-AC9841DF4B11}" type="presParOf" srcId="{8DD15AD1-B0C3-46A0-8FBA-78880D1F949A}" destId="{1962FD35-133F-4512-9FA1-AA0B4FD53A10}" srcOrd="3" destOrd="0" presId="urn:microsoft.com/office/officeart/2005/8/layout/chart3"/>
    <dgm:cxn modelId="{13829092-5A4E-4125-8974-EAFCEED804FC}" type="presParOf" srcId="{8DD15AD1-B0C3-46A0-8FBA-78880D1F949A}" destId="{BEAF4E69-F432-43C5-A28A-B8C2B6FE9542}" srcOrd="4" destOrd="0" presId="urn:microsoft.com/office/officeart/2005/8/layout/chart3"/>
    <dgm:cxn modelId="{9D0F7094-E4DC-4D5C-97A6-53734CC67172}" type="presParOf" srcId="{8DD15AD1-B0C3-46A0-8FBA-78880D1F949A}" destId="{5C8EA4F4-BE4D-4FCC-87C4-37C57C3312A1}"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3DB616-CD15-4054-9B13-6EDA046C8415}">
      <dsp:nvSpPr>
        <dsp:cNvPr id="0" name=""/>
        <dsp:cNvSpPr/>
      </dsp:nvSpPr>
      <dsp:spPr>
        <a:xfrm>
          <a:off x="6171" y="710292"/>
          <a:ext cx="2188594" cy="163373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smtClean="0"/>
            <a:t>Reduce the time it takes to get a campaign out the door with automated communication</a:t>
          </a:r>
          <a:endParaRPr lang="en-US" sz="1400" kern="1200" dirty="0"/>
        </a:p>
      </dsp:txBody>
      <dsp:txXfrm>
        <a:off x="44451" y="748572"/>
        <a:ext cx="2112034" cy="1595459"/>
      </dsp:txXfrm>
    </dsp:sp>
    <dsp:sp modelId="{9EE1E13A-C105-4F71-85DF-7B1E5F2F7AD2}">
      <dsp:nvSpPr>
        <dsp:cNvPr id="0" name=""/>
        <dsp:cNvSpPr/>
      </dsp:nvSpPr>
      <dsp:spPr>
        <a:xfrm>
          <a:off x="6171" y="2344032"/>
          <a:ext cx="2188594" cy="70250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29210" bIns="0" numCol="1" spcCol="1270" anchor="ctr" anchorCtr="0">
          <a:noAutofit/>
        </a:bodyPr>
        <a:lstStyle/>
        <a:p>
          <a:pPr lvl="0" algn="l" defTabSz="1022350" rtl="0">
            <a:lnSpc>
              <a:spcPct val="90000"/>
            </a:lnSpc>
            <a:spcBef>
              <a:spcPct val="0"/>
            </a:spcBef>
            <a:spcAft>
              <a:spcPct val="35000"/>
            </a:spcAft>
          </a:pPr>
          <a:r>
            <a:rPr lang="en-US" sz="2300" kern="1200" smtClean="0"/>
            <a:t>Marketing</a:t>
          </a:r>
          <a:endParaRPr lang="en-US" sz="2300" kern="1200"/>
        </a:p>
      </dsp:txBody>
      <dsp:txXfrm>
        <a:off x="6171" y="2344032"/>
        <a:ext cx="1541263" cy="702508"/>
      </dsp:txXfrm>
    </dsp:sp>
    <dsp:sp modelId="{AB982715-C795-4950-BDD2-11CD41205BF0}">
      <dsp:nvSpPr>
        <dsp:cNvPr id="0" name=""/>
        <dsp:cNvSpPr/>
      </dsp:nvSpPr>
      <dsp:spPr>
        <a:xfrm>
          <a:off x="1609347" y="2455619"/>
          <a:ext cx="766008" cy="766008"/>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C3FD34-0BCC-4CDC-B567-078288E45283}">
      <dsp:nvSpPr>
        <dsp:cNvPr id="0" name=""/>
        <dsp:cNvSpPr/>
      </dsp:nvSpPr>
      <dsp:spPr>
        <a:xfrm>
          <a:off x="2565129" y="710292"/>
          <a:ext cx="2188594" cy="163373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smtClean="0"/>
            <a:t>Integrate your onboarding process with your HRMS to reduce manual data transfers</a:t>
          </a:r>
          <a:endParaRPr lang="en-US" sz="1400" kern="1200" dirty="0"/>
        </a:p>
      </dsp:txBody>
      <dsp:txXfrm>
        <a:off x="2603409" y="748572"/>
        <a:ext cx="2112034" cy="1595459"/>
      </dsp:txXfrm>
    </dsp:sp>
    <dsp:sp modelId="{80BA4FA3-EC2A-4E06-80F6-D76A4FFFC4DB}">
      <dsp:nvSpPr>
        <dsp:cNvPr id="0" name=""/>
        <dsp:cNvSpPr/>
      </dsp:nvSpPr>
      <dsp:spPr>
        <a:xfrm>
          <a:off x="2565129" y="2344032"/>
          <a:ext cx="2188594" cy="70250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29210" bIns="0" numCol="1" spcCol="1270" anchor="ctr" anchorCtr="0">
          <a:noAutofit/>
        </a:bodyPr>
        <a:lstStyle/>
        <a:p>
          <a:pPr lvl="0" algn="l" defTabSz="1022350" rtl="0">
            <a:lnSpc>
              <a:spcPct val="90000"/>
            </a:lnSpc>
            <a:spcBef>
              <a:spcPct val="0"/>
            </a:spcBef>
            <a:spcAft>
              <a:spcPct val="35000"/>
            </a:spcAft>
          </a:pPr>
          <a:r>
            <a:rPr lang="en-US" sz="2300" kern="1200" smtClean="0"/>
            <a:t>HR</a:t>
          </a:r>
          <a:endParaRPr lang="en-US" sz="2300" kern="1200"/>
        </a:p>
      </dsp:txBody>
      <dsp:txXfrm>
        <a:off x="2565129" y="2344032"/>
        <a:ext cx="1541263" cy="702508"/>
      </dsp:txXfrm>
    </dsp:sp>
    <dsp:sp modelId="{6E5FE90F-4CD0-4673-BCBD-7D8EE0423158}">
      <dsp:nvSpPr>
        <dsp:cNvPr id="0" name=""/>
        <dsp:cNvSpPr/>
      </dsp:nvSpPr>
      <dsp:spPr>
        <a:xfrm>
          <a:off x="4168305" y="2455619"/>
          <a:ext cx="766008" cy="766008"/>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E8C2C3-EF8E-4B0B-8E04-7B0A7B37AB7A}">
      <dsp:nvSpPr>
        <dsp:cNvPr id="0" name=""/>
        <dsp:cNvSpPr/>
      </dsp:nvSpPr>
      <dsp:spPr>
        <a:xfrm>
          <a:off x="5124086" y="710292"/>
          <a:ext cx="2188594" cy="163373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smtClean="0"/>
            <a:t>Add in conditional steps to get approvals for large orders over a certain value</a:t>
          </a:r>
          <a:endParaRPr lang="en-US" sz="1600" kern="1200" dirty="0"/>
        </a:p>
      </dsp:txBody>
      <dsp:txXfrm>
        <a:off x="5162366" y="748572"/>
        <a:ext cx="2112034" cy="1595459"/>
      </dsp:txXfrm>
    </dsp:sp>
    <dsp:sp modelId="{8D18F049-2446-4035-BE50-26ABEA942E80}">
      <dsp:nvSpPr>
        <dsp:cNvPr id="0" name=""/>
        <dsp:cNvSpPr/>
      </dsp:nvSpPr>
      <dsp:spPr>
        <a:xfrm>
          <a:off x="5124086" y="2344032"/>
          <a:ext cx="2188594" cy="70250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29210" bIns="0" numCol="1" spcCol="1270" anchor="ctr" anchorCtr="0">
          <a:noAutofit/>
        </a:bodyPr>
        <a:lstStyle/>
        <a:p>
          <a:pPr lvl="0" algn="l" defTabSz="1022350" rtl="0">
            <a:lnSpc>
              <a:spcPct val="90000"/>
            </a:lnSpc>
            <a:spcBef>
              <a:spcPct val="0"/>
            </a:spcBef>
            <a:spcAft>
              <a:spcPct val="35000"/>
            </a:spcAft>
          </a:pPr>
          <a:r>
            <a:rPr lang="en-US" sz="2300" kern="1200" smtClean="0"/>
            <a:t>SALES</a:t>
          </a:r>
          <a:endParaRPr lang="en-US" sz="2300" kern="1200"/>
        </a:p>
      </dsp:txBody>
      <dsp:txXfrm>
        <a:off x="5124086" y="2344032"/>
        <a:ext cx="1541263" cy="702508"/>
      </dsp:txXfrm>
    </dsp:sp>
    <dsp:sp modelId="{FB6118ED-2016-4378-BAD6-0249F3AB3483}">
      <dsp:nvSpPr>
        <dsp:cNvPr id="0" name=""/>
        <dsp:cNvSpPr/>
      </dsp:nvSpPr>
      <dsp:spPr>
        <a:xfrm>
          <a:off x="6727262" y="2455619"/>
          <a:ext cx="766008" cy="766008"/>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05463C-7AD4-401A-9369-1FEC2C84733D}">
      <dsp:nvSpPr>
        <dsp:cNvPr id="0" name=""/>
        <dsp:cNvSpPr/>
      </dsp:nvSpPr>
      <dsp:spPr>
        <a:xfrm>
          <a:off x="7683044" y="710292"/>
          <a:ext cx="2188594" cy="163373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smtClean="0"/>
            <a:t>Improve response time to service requests by auto-assigning tickets to specialists</a:t>
          </a:r>
          <a:endParaRPr lang="en-US" sz="1600" kern="1200" dirty="0"/>
        </a:p>
      </dsp:txBody>
      <dsp:txXfrm>
        <a:off x="7721324" y="748572"/>
        <a:ext cx="2112034" cy="1595459"/>
      </dsp:txXfrm>
    </dsp:sp>
    <dsp:sp modelId="{0D59D9C7-427B-4795-9B16-0E471C0C9D05}">
      <dsp:nvSpPr>
        <dsp:cNvPr id="0" name=""/>
        <dsp:cNvSpPr/>
      </dsp:nvSpPr>
      <dsp:spPr>
        <a:xfrm>
          <a:off x="7683044" y="2344032"/>
          <a:ext cx="2188594" cy="70250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29210" bIns="0" numCol="1" spcCol="1270" anchor="ctr" anchorCtr="0">
          <a:noAutofit/>
        </a:bodyPr>
        <a:lstStyle/>
        <a:p>
          <a:pPr lvl="0" algn="l" defTabSz="1022350" rtl="0">
            <a:lnSpc>
              <a:spcPct val="90000"/>
            </a:lnSpc>
            <a:spcBef>
              <a:spcPct val="0"/>
            </a:spcBef>
            <a:spcAft>
              <a:spcPct val="35000"/>
            </a:spcAft>
          </a:pPr>
          <a:r>
            <a:rPr lang="en-US" sz="2300" kern="1200" smtClean="0"/>
            <a:t>IT</a:t>
          </a:r>
          <a:endParaRPr lang="en-US" sz="2300" kern="1200"/>
        </a:p>
      </dsp:txBody>
      <dsp:txXfrm>
        <a:off x="7683044" y="2344032"/>
        <a:ext cx="1541263" cy="702508"/>
      </dsp:txXfrm>
    </dsp:sp>
    <dsp:sp modelId="{E60843E8-F674-4B99-B7C2-2034A4674821}">
      <dsp:nvSpPr>
        <dsp:cNvPr id="0" name=""/>
        <dsp:cNvSpPr/>
      </dsp:nvSpPr>
      <dsp:spPr>
        <a:xfrm>
          <a:off x="9286220" y="2455619"/>
          <a:ext cx="766008" cy="766008"/>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86A8E-2E22-4B42-BF63-2BDA15D39A5E}">
      <dsp:nvSpPr>
        <dsp:cNvPr id="0" name=""/>
        <dsp:cNvSpPr/>
      </dsp:nvSpPr>
      <dsp:spPr>
        <a:xfrm>
          <a:off x="3462919" y="265404"/>
          <a:ext cx="3302812" cy="3302812"/>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rtl="0">
            <a:lnSpc>
              <a:spcPct val="90000"/>
            </a:lnSpc>
            <a:spcBef>
              <a:spcPct val="0"/>
            </a:spcBef>
            <a:spcAft>
              <a:spcPct val="35000"/>
            </a:spcAft>
          </a:pPr>
          <a:r>
            <a:rPr lang="en-US" sz="1100" kern="1200" smtClean="0"/>
            <a:t>Sometimes there may be a failure to communicate plans across the organization</a:t>
          </a:r>
          <a:endParaRPr lang="en-US" sz="1100" kern="1200"/>
        </a:p>
      </dsp:txBody>
      <dsp:txXfrm>
        <a:off x="5258627" y="874852"/>
        <a:ext cx="1120597" cy="1100937"/>
      </dsp:txXfrm>
    </dsp:sp>
    <dsp:sp modelId="{7E164747-ACDC-49D7-ACE4-C194AFE15F73}">
      <dsp:nvSpPr>
        <dsp:cNvPr id="0" name=""/>
        <dsp:cNvSpPr/>
      </dsp:nvSpPr>
      <dsp:spPr>
        <a:xfrm>
          <a:off x="3292667" y="363702"/>
          <a:ext cx="3302812" cy="3302812"/>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rtl="0">
            <a:lnSpc>
              <a:spcPct val="90000"/>
            </a:lnSpc>
            <a:spcBef>
              <a:spcPct val="0"/>
            </a:spcBef>
            <a:spcAft>
              <a:spcPct val="35000"/>
            </a:spcAft>
          </a:pPr>
          <a:r>
            <a:rPr lang="en-US" sz="1100" kern="1200" smtClean="0"/>
            <a:t>work teams may be resistant to change, </a:t>
          </a:r>
          <a:endParaRPr lang="en-US" sz="1100" kern="1200"/>
        </a:p>
      </dsp:txBody>
      <dsp:txXfrm>
        <a:off x="4197009" y="2447620"/>
        <a:ext cx="1494129" cy="1022299"/>
      </dsp:txXfrm>
    </dsp:sp>
    <dsp:sp modelId="{BEAF4E69-F432-43C5-A28A-B8C2B6FE9542}">
      <dsp:nvSpPr>
        <dsp:cNvPr id="0" name=""/>
        <dsp:cNvSpPr/>
      </dsp:nvSpPr>
      <dsp:spPr>
        <a:xfrm>
          <a:off x="3292667" y="363702"/>
          <a:ext cx="3302812" cy="3302812"/>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rtl="0">
            <a:lnSpc>
              <a:spcPct val="90000"/>
            </a:lnSpc>
            <a:spcBef>
              <a:spcPct val="0"/>
            </a:spcBef>
            <a:spcAft>
              <a:spcPct val="35000"/>
            </a:spcAft>
          </a:pPr>
          <a:r>
            <a:rPr lang="en-US" sz="1100" kern="1200" dirty="0" smtClean="0"/>
            <a:t>avoiding scheduled improvements that are not in line with the business goals. </a:t>
          </a:r>
          <a:endParaRPr lang="en-US" sz="1100" kern="1200" dirty="0"/>
        </a:p>
      </dsp:txBody>
      <dsp:txXfrm>
        <a:off x="3646540" y="1012469"/>
        <a:ext cx="1120597" cy="110093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CE513DB2-BE89-422D-B629-347966350C90}" type="datetimeFigureOut">
              <a:rPr lang="en-US" smtClean="0"/>
              <a:t>3/31/2023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86294241-ED2E-4E64-976D-57C374767D26}" type="slidenum">
              <a:rPr lang="en-US" smtClean="0"/>
              <a:t>‹#›</a:t>
            </a:fld>
            <a:endParaRPr lang="en-US"/>
          </a:p>
        </p:txBody>
      </p:sp>
    </p:spTree>
    <p:extLst>
      <p:ext uri="{BB962C8B-B14F-4D97-AF65-F5344CB8AC3E}">
        <p14:creationId xmlns:p14="http://schemas.microsoft.com/office/powerpoint/2010/main" val="147637255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13DB2-BE89-422D-B629-347966350C90}"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3169173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13DB2-BE89-422D-B629-347966350C90}"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11399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513DB2-BE89-422D-B629-347966350C90}" type="datetimeFigureOut">
              <a:rPr lang="en-US" smtClean="0"/>
              <a:t>3/31/2023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134348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E513DB2-BE89-422D-B629-347966350C90}" type="datetimeFigureOut">
              <a:rPr lang="en-US" smtClean="0"/>
              <a:t>3/31/2023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78347120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513DB2-BE89-422D-B629-347966350C90}"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337941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513DB2-BE89-422D-B629-347966350C90}" type="datetimeFigureOut">
              <a:rPr lang="en-US" smtClean="0"/>
              <a:t>3/31/2023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27074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513DB2-BE89-422D-B629-347966350C90}" type="datetimeFigureOut">
              <a:rPr lang="en-US" smtClean="0"/>
              <a:t>3/31/2023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193217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13DB2-BE89-422D-B629-347966350C90}" type="datetimeFigureOut">
              <a:rPr lang="en-US" smtClean="0"/>
              <a:t>3/31/2023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341321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E513DB2-BE89-422D-B629-347966350C90}" type="datetimeFigureOut">
              <a:rPr lang="en-US" smtClean="0"/>
              <a:t>3/31/2023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86294241-ED2E-4E64-976D-57C374767D26}"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6187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E513DB2-BE89-422D-B629-347966350C90}" type="datetimeFigureOut">
              <a:rPr lang="en-US" smtClean="0"/>
              <a:t>3/31/2023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86294241-ED2E-4E64-976D-57C374767D26}"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019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E513DB2-BE89-422D-B629-347966350C90}" type="datetimeFigureOut">
              <a:rPr lang="en-US" smtClean="0"/>
              <a:t>3/31/2023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86294241-ED2E-4E64-976D-57C374767D26}" type="slidenum">
              <a:rPr lang="en-US" smtClean="0"/>
              <a:t>‹#›</a:t>
            </a:fld>
            <a:endParaRPr lang="en-US"/>
          </a:p>
        </p:txBody>
      </p:sp>
    </p:spTree>
    <p:extLst>
      <p:ext uri="{BB962C8B-B14F-4D97-AF65-F5344CB8AC3E}">
        <p14:creationId xmlns:p14="http://schemas.microsoft.com/office/powerpoint/2010/main" val="1906264527"/>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Process Engineering </a:t>
            </a:r>
          </a:p>
        </p:txBody>
      </p:sp>
      <p:sp>
        <p:nvSpPr>
          <p:cNvPr id="3" name="Subtitle 2"/>
          <p:cNvSpPr>
            <a:spLocks noGrp="1"/>
          </p:cNvSpPr>
          <p:nvPr>
            <p:ph type="subTitle" idx="1"/>
          </p:nvPr>
        </p:nvSpPr>
        <p:spPr/>
        <p:txBody>
          <a:bodyPr/>
          <a:lstStyle/>
          <a:p>
            <a:r>
              <a:rPr lang="en-US" dirty="0"/>
              <a:t>Sobia Iftikhar </a:t>
            </a:r>
          </a:p>
        </p:txBody>
      </p:sp>
    </p:spTree>
    <p:extLst>
      <p:ext uri="{BB962C8B-B14F-4D97-AF65-F5344CB8AC3E}">
        <p14:creationId xmlns:p14="http://schemas.microsoft.com/office/powerpoint/2010/main" val="75554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The Plan, Do, Check, Act </a:t>
            </a:r>
            <a:r>
              <a:rPr lang="en-US" sz="3600" dirty="0" smtClean="0"/>
              <a:t>methodology</a:t>
            </a:r>
            <a:endParaRPr lang="en-US" sz="3600" dirty="0"/>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1. Plan</a:t>
            </a:r>
          </a:p>
          <a:p>
            <a:pPr lvl="1"/>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is the core problem that needs solving?</a:t>
            </a:r>
          </a:p>
          <a:p>
            <a:pPr lvl="1"/>
            <a:r>
              <a:rPr lang="en-US" dirty="0">
                <a:latin typeface="Times New Roman" panose="02020603050405020304" pitchFamily="18" charset="0"/>
                <a:cs typeface="Times New Roman" panose="02020603050405020304" pitchFamily="18" charset="0"/>
              </a:rPr>
              <a:t>What resources do we need?</a:t>
            </a:r>
          </a:p>
          <a:p>
            <a:pPr lvl="1"/>
            <a:r>
              <a:rPr lang="en-US" dirty="0">
                <a:latin typeface="Times New Roman" panose="02020603050405020304" pitchFamily="18" charset="0"/>
                <a:cs typeface="Times New Roman" panose="02020603050405020304" pitchFamily="18" charset="0"/>
              </a:rPr>
              <a:t>What resources do we have?</a:t>
            </a:r>
          </a:p>
          <a:p>
            <a:pPr lvl="1"/>
            <a:r>
              <a:rPr lang="en-US" dirty="0">
                <a:latin typeface="Times New Roman" panose="02020603050405020304" pitchFamily="18" charset="0"/>
                <a:cs typeface="Times New Roman" panose="02020603050405020304" pitchFamily="18" charset="0"/>
              </a:rPr>
              <a:t>What is the best solution for fixing the problem with the available resources?</a:t>
            </a:r>
          </a:p>
          <a:p>
            <a:r>
              <a:rPr lang="en-US" b="1" dirty="0" smtClean="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Do</a:t>
            </a:r>
          </a:p>
          <a:p>
            <a:pPr lvl="1"/>
            <a:r>
              <a:rPr lang="en-US" dirty="0">
                <a:latin typeface="Times New Roman" panose="02020603050405020304" pitchFamily="18" charset="0"/>
                <a:cs typeface="Times New Roman" panose="02020603050405020304" pitchFamily="18" charset="0"/>
              </a:rPr>
              <a:t>Apply what was considered at the planning stage and put things into </a:t>
            </a:r>
            <a:r>
              <a:rPr lang="en-US" dirty="0" smtClean="0">
                <a:latin typeface="Times New Roman" panose="02020603050405020304" pitchFamily="18" charset="0"/>
                <a:cs typeface="Times New Roman" panose="02020603050405020304" pitchFamily="18" charset="0"/>
              </a:rPr>
              <a:t>action</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 </a:t>
            </a:r>
            <a:r>
              <a:rPr lang="en-US" b="1" dirty="0" smtClean="0">
                <a:latin typeface="Times New Roman" panose="02020603050405020304" pitchFamily="18" charset="0"/>
                <a:cs typeface="Times New Roman" panose="02020603050405020304" pitchFamily="18" charset="0"/>
              </a:rPr>
              <a:t>Check</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Audit your plan’s execution and see if your initial plan worked. It will become clear what the more problematic parts of the process are, which can be eliminated later down the line.</a:t>
            </a:r>
          </a:p>
          <a:p>
            <a:r>
              <a:rPr lang="en-US" b="1" dirty="0">
                <a:latin typeface="Times New Roman" panose="02020603050405020304" pitchFamily="18" charset="0"/>
                <a:cs typeface="Times New Roman" panose="02020603050405020304" pitchFamily="18" charset="0"/>
              </a:rPr>
              <a:t>4. Act</a:t>
            </a:r>
          </a:p>
          <a:p>
            <a:pPr lvl="1"/>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things didn’t go so well, you’ll need to begin the cycle again</a:t>
            </a:r>
          </a:p>
          <a:p>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5511114" y="2014194"/>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Also known as the Deming Cycle, the Plan-Do-Check-Act</a:t>
            </a:r>
            <a:r>
              <a:rPr lang="en-US" u="sng"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cycle is a key instrument of the lean manufacturing toolkit.</a:t>
            </a:r>
          </a:p>
        </p:txBody>
      </p:sp>
    </p:spTree>
    <p:extLst>
      <p:ext uri="{BB962C8B-B14F-4D97-AF65-F5344CB8AC3E}">
        <p14:creationId xmlns:p14="http://schemas.microsoft.com/office/powerpoint/2010/main" val="3851323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the value </a:t>
            </a:r>
            <a:endParaRPr lang="en-US" dirty="0"/>
          </a:p>
        </p:txBody>
      </p:sp>
      <p:sp>
        <p:nvSpPr>
          <p:cNvPr id="3" name="Content Placeholder 2"/>
          <p:cNvSpPr>
            <a:spLocks noGrp="1"/>
          </p:cNvSpPr>
          <p:nvPr>
            <p:ph idx="1"/>
          </p:nvPr>
        </p:nvSpPr>
        <p:spPr/>
        <p:txBody>
          <a:bodyPr/>
          <a:lstStyle/>
          <a:p>
            <a:r>
              <a:rPr lang="en-US" dirty="0" smtClean="0"/>
              <a:t>Value is every thing, that </a:t>
            </a:r>
            <a:r>
              <a:rPr lang="en-US" dirty="0"/>
              <a:t>your customer is </a:t>
            </a:r>
            <a:r>
              <a:rPr lang="en-US" dirty="0" smtClean="0"/>
              <a:t>willing </a:t>
            </a:r>
            <a:r>
              <a:rPr lang="en-US" dirty="0"/>
              <a:t>to pay</a:t>
            </a:r>
            <a:r>
              <a:rPr lang="en-US" dirty="0" smtClean="0"/>
              <a:t>.</a:t>
            </a:r>
          </a:p>
          <a:p>
            <a:r>
              <a:rPr lang="en-US" dirty="0"/>
              <a:t>Identify Waste Activities and Where Value Is </a:t>
            </a:r>
            <a:r>
              <a:rPr lang="en-US" dirty="0" smtClean="0"/>
              <a:t>Added</a:t>
            </a:r>
          </a:p>
          <a:p>
            <a:r>
              <a:rPr lang="en-US" b="1" dirty="0"/>
              <a:t>seven types of </a:t>
            </a:r>
            <a:r>
              <a:rPr lang="en-US" b="1" dirty="0" smtClean="0"/>
              <a:t>waste: </a:t>
            </a:r>
            <a:r>
              <a:rPr lang="en-US" dirty="0" smtClean="0"/>
              <a:t>TIMWOOD</a:t>
            </a:r>
            <a:endParaRPr lang="en-US" b="1" dirty="0" smtClean="0"/>
          </a:p>
          <a:p>
            <a:pPr lvl="1"/>
            <a:r>
              <a:rPr lang="en-US" dirty="0"/>
              <a:t>Transport</a:t>
            </a:r>
          </a:p>
          <a:p>
            <a:pPr lvl="1"/>
            <a:r>
              <a:rPr lang="en-US" dirty="0"/>
              <a:t>Inventory</a:t>
            </a:r>
          </a:p>
          <a:p>
            <a:pPr lvl="1"/>
            <a:r>
              <a:rPr lang="en-US" dirty="0"/>
              <a:t>Motion</a:t>
            </a:r>
          </a:p>
          <a:p>
            <a:pPr lvl="1"/>
            <a:r>
              <a:rPr lang="en-US" dirty="0"/>
              <a:t>Waiting</a:t>
            </a:r>
          </a:p>
          <a:p>
            <a:pPr lvl="1"/>
            <a:r>
              <a:rPr lang="en-US" dirty="0"/>
              <a:t>Overproduction</a:t>
            </a:r>
          </a:p>
          <a:p>
            <a:pPr lvl="1"/>
            <a:r>
              <a:rPr lang="en-US" dirty="0"/>
              <a:t>Over-processing</a:t>
            </a:r>
          </a:p>
          <a:p>
            <a:pPr lvl="1"/>
            <a:r>
              <a:rPr lang="en-US" dirty="0"/>
              <a:t>Defects</a:t>
            </a:r>
          </a:p>
          <a:p>
            <a:pPr lvl="1"/>
            <a:endParaRPr lang="en-US" b="1" dirty="0"/>
          </a:p>
          <a:p>
            <a:endParaRPr lang="en-US" dirty="0"/>
          </a:p>
        </p:txBody>
      </p:sp>
    </p:spTree>
    <p:extLst>
      <p:ext uri="{BB962C8B-B14F-4D97-AF65-F5344CB8AC3E}">
        <p14:creationId xmlns:p14="http://schemas.microsoft.com/office/powerpoint/2010/main" val="396737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3M Waste are:</a:t>
            </a:r>
            <a:r>
              <a:rPr lang="en-US" dirty="0"/>
              <a:t/>
            </a:r>
            <a:br>
              <a:rPr lang="en-US" dirty="0"/>
            </a:br>
            <a:endParaRPr lang="en-US" dirty="0"/>
          </a:p>
        </p:txBody>
      </p:sp>
      <p:sp>
        <p:nvSpPr>
          <p:cNvPr id="3" name="Content Placeholder 2"/>
          <p:cNvSpPr>
            <a:spLocks noGrp="1"/>
          </p:cNvSpPr>
          <p:nvPr>
            <p:ph idx="1"/>
          </p:nvPr>
        </p:nvSpPr>
        <p:spPr/>
        <p:txBody>
          <a:bodyPr/>
          <a:lstStyle/>
          <a:p>
            <a:pPr fontAlgn="base"/>
            <a:r>
              <a:rPr lang="en-US" b="1" dirty="0" smtClean="0"/>
              <a:t>MUDA</a:t>
            </a:r>
            <a:r>
              <a:rPr lang="en-US" dirty="0"/>
              <a:t> means Waste</a:t>
            </a:r>
          </a:p>
          <a:p>
            <a:pPr fontAlgn="base"/>
            <a:r>
              <a:rPr lang="en-US" b="1" dirty="0"/>
              <a:t>MURA</a:t>
            </a:r>
            <a:r>
              <a:rPr lang="en-US" dirty="0"/>
              <a:t> means Inconsistency/Unevenness/Imbalance</a:t>
            </a:r>
          </a:p>
          <a:p>
            <a:pPr fontAlgn="base"/>
            <a:r>
              <a:rPr lang="en-US" b="1" dirty="0"/>
              <a:t>MURI</a:t>
            </a:r>
            <a:r>
              <a:rPr lang="en-US" dirty="0"/>
              <a:t> means Strain/Overburden/Fatigue</a:t>
            </a:r>
          </a:p>
          <a:p>
            <a:endParaRPr lang="en-US" dirty="0"/>
          </a:p>
        </p:txBody>
      </p:sp>
    </p:spTree>
    <p:extLst>
      <p:ext uri="{BB962C8B-B14F-4D97-AF65-F5344CB8AC3E}">
        <p14:creationId xmlns:p14="http://schemas.microsoft.com/office/powerpoint/2010/main" val="3804406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47855"/>
            <a:ext cx="10058400" cy="1371600"/>
          </a:xfrm>
        </p:spPr>
        <p:txBody>
          <a:bodyPr/>
          <a:lstStyle/>
          <a:p>
            <a:r>
              <a:rPr lang="en-US" dirty="0" smtClean="0"/>
              <a:t>The Three waste Aspects</a:t>
            </a:r>
            <a:endParaRPr lang="en-US" dirty="0"/>
          </a:p>
        </p:txBody>
      </p:sp>
      <p:pic>
        <p:nvPicPr>
          <p:cNvPr id="4" name="Content Placeholder 3"/>
          <p:cNvPicPr>
            <a:picLocks noGrp="1" noChangeAspect="1"/>
          </p:cNvPicPr>
          <p:nvPr>
            <p:ph idx="1"/>
          </p:nvPr>
        </p:nvPicPr>
        <p:blipFill>
          <a:blip r:embed="rId2"/>
          <a:stretch>
            <a:fillRect/>
          </a:stretch>
        </p:blipFill>
        <p:spPr>
          <a:xfrm>
            <a:off x="4741334" y="4147110"/>
            <a:ext cx="7018867" cy="2361365"/>
          </a:xfrm>
          <a:prstGeom prst="rect">
            <a:avLst/>
          </a:prstGeom>
        </p:spPr>
      </p:pic>
      <p:pic>
        <p:nvPicPr>
          <p:cNvPr id="5" name="Picture 4"/>
          <p:cNvPicPr>
            <a:picLocks noChangeAspect="1"/>
          </p:cNvPicPr>
          <p:nvPr/>
        </p:nvPicPr>
        <p:blipFill>
          <a:blip r:embed="rId3"/>
          <a:stretch>
            <a:fillRect/>
          </a:stretch>
        </p:blipFill>
        <p:spPr>
          <a:xfrm>
            <a:off x="558800" y="932428"/>
            <a:ext cx="5300134" cy="3086404"/>
          </a:xfrm>
          <a:prstGeom prst="rect">
            <a:avLst/>
          </a:prstGeom>
        </p:spPr>
      </p:pic>
    </p:spTree>
    <p:extLst>
      <p:ext uri="{BB962C8B-B14F-4D97-AF65-F5344CB8AC3E}">
        <p14:creationId xmlns:p14="http://schemas.microsoft.com/office/powerpoint/2010/main" val="3065830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3M Waste | Muda | Mura | Mur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6265" y="2103438"/>
            <a:ext cx="6119469" cy="393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471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MUDA means Waste</a:t>
            </a:r>
            <a:br>
              <a:rPr lang="en-US" b="1" dirty="0"/>
            </a:br>
            <a:endParaRPr lang="en-US" dirty="0"/>
          </a:p>
        </p:txBody>
      </p:sp>
      <p:sp>
        <p:nvSpPr>
          <p:cNvPr id="3" name="Content Placeholder 2"/>
          <p:cNvSpPr>
            <a:spLocks noGrp="1"/>
          </p:cNvSpPr>
          <p:nvPr>
            <p:ph idx="1"/>
          </p:nvPr>
        </p:nvSpPr>
        <p:spPr/>
        <p:txBody>
          <a:bodyPr>
            <a:normAutofit/>
          </a:bodyPr>
          <a:lstStyle/>
          <a:p>
            <a:pPr fontAlgn="base"/>
            <a:r>
              <a:rPr lang="en-US" dirty="0"/>
              <a:t>MUDA stands for eliminating waste or non-value-added activities from the manufacturing process. It can be anything that does not add value from the customer’s point of view.</a:t>
            </a:r>
          </a:p>
          <a:p>
            <a:pPr fontAlgn="base"/>
            <a:r>
              <a:rPr lang="en-US" dirty="0"/>
              <a:t>There are </a:t>
            </a:r>
            <a:r>
              <a:rPr lang="en-US" b="1" dirty="0"/>
              <a:t>7 types of MUDA</a:t>
            </a:r>
            <a:r>
              <a:rPr lang="en-US" dirty="0"/>
              <a:t> or</a:t>
            </a:r>
            <a:r>
              <a:rPr lang="en-US" b="1" dirty="0"/>
              <a:t> 7 types of Waste</a:t>
            </a:r>
            <a:r>
              <a:rPr lang="en-US" dirty="0"/>
              <a:t> identified in the lean manufacturing process which is as follow:</a:t>
            </a:r>
          </a:p>
          <a:p>
            <a:pPr lvl="3" fontAlgn="base"/>
            <a:r>
              <a:rPr lang="en-US" i="1" dirty="0"/>
              <a:t>MUDA of</a:t>
            </a:r>
            <a:r>
              <a:rPr lang="en-US" b="1" i="1" dirty="0"/>
              <a:t> Overproduction</a:t>
            </a:r>
            <a:endParaRPr lang="en-US" dirty="0"/>
          </a:p>
          <a:p>
            <a:pPr lvl="3" fontAlgn="base"/>
            <a:r>
              <a:rPr lang="en-US" i="1" dirty="0"/>
              <a:t>MUDA of</a:t>
            </a:r>
            <a:r>
              <a:rPr lang="en-US" b="1" i="1" dirty="0"/>
              <a:t> Process Itself/Over Processing</a:t>
            </a:r>
            <a:endParaRPr lang="en-US" dirty="0"/>
          </a:p>
          <a:p>
            <a:pPr lvl="3" fontAlgn="base"/>
            <a:r>
              <a:rPr lang="en-US" i="1" dirty="0"/>
              <a:t>MUDA of</a:t>
            </a:r>
            <a:r>
              <a:rPr lang="en-US" b="1" i="1" dirty="0"/>
              <a:t> Inventory/Stocks</a:t>
            </a:r>
            <a:endParaRPr lang="en-US" dirty="0"/>
          </a:p>
          <a:p>
            <a:pPr lvl="3" fontAlgn="base"/>
            <a:r>
              <a:rPr lang="en-US" i="1" dirty="0"/>
              <a:t>MUDA of</a:t>
            </a:r>
            <a:r>
              <a:rPr lang="en-US" b="1" i="1" dirty="0"/>
              <a:t> Transport</a:t>
            </a:r>
            <a:endParaRPr lang="en-US" dirty="0"/>
          </a:p>
          <a:p>
            <a:pPr lvl="3" fontAlgn="base"/>
            <a:r>
              <a:rPr lang="en-US" i="1" dirty="0"/>
              <a:t>MUDA of</a:t>
            </a:r>
            <a:r>
              <a:rPr lang="en-US" b="1" i="1" dirty="0"/>
              <a:t> Waiting</a:t>
            </a:r>
            <a:endParaRPr lang="en-US" dirty="0"/>
          </a:p>
          <a:p>
            <a:pPr lvl="3" fontAlgn="base"/>
            <a:r>
              <a:rPr lang="en-US" i="1" dirty="0"/>
              <a:t>MUDA of </a:t>
            </a:r>
            <a:r>
              <a:rPr lang="en-US" b="1" i="1" dirty="0"/>
              <a:t>Motion</a:t>
            </a:r>
            <a:endParaRPr lang="en-US" dirty="0"/>
          </a:p>
          <a:p>
            <a:pPr lvl="3" fontAlgn="base"/>
            <a:r>
              <a:rPr lang="en-US" i="1" dirty="0"/>
              <a:t>MUDA of </a:t>
            </a:r>
            <a:r>
              <a:rPr lang="en-US" b="1" i="1" dirty="0"/>
              <a:t>Defects</a:t>
            </a:r>
            <a:endParaRPr lang="en-US" dirty="0"/>
          </a:p>
          <a:p>
            <a:endParaRPr lang="en-US" dirty="0"/>
          </a:p>
        </p:txBody>
      </p:sp>
    </p:spTree>
    <p:extLst>
      <p:ext uri="{BB962C8B-B14F-4D97-AF65-F5344CB8AC3E}">
        <p14:creationId xmlns:p14="http://schemas.microsoft.com/office/powerpoint/2010/main" val="2247034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333" y="134594"/>
            <a:ext cx="11328400" cy="1371600"/>
          </a:xfrm>
        </p:spPr>
        <p:txBody>
          <a:bodyPr>
            <a:normAutofit/>
          </a:bodyPr>
          <a:lstStyle/>
          <a:p>
            <a:r>
              <a:rPr lang="en-US" sz="3600" dirty="0"/>
              <a:t>Seven types of </a:t>
            </a:r>
            <a:r>
              <a:rPr lang="en-US" sz="3600" b="1" dirty="0"/>
              <a:t>Muda</a:t>
            </a:r>
            <a:r>
              <a:rPr lang="en-US" sz="3600" dirty="0"/>
              <a:t> or </a:t>
            </a:r>
            <a:r>
              <a:rPr lang="en-US" sz="3600" b="1" dirty="0"/>
              <a:t>7 types of Waste</a:t>
            </a:r>
            <a:r>
              <a:rPr lang="en-US" sz="3600" dirty="0"/>
              <a:t> 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7686259"/>
              </p:ext>
            </p:extLst>
          </p:nvPr>
        </p:nvGraphicFramePr>
        <p:xfrm>
          <a:off x="1075266" y="1155171"/>
          <a:ext cx="10058400" cy="5613400"/>
        </p:xfrm>
        <a:graphic>
          <a:graphicData uri="http://schemas.openxmlformats.org/drawingml/2006/table">
            <a:tbl>
              <a:tblPr firstRow="1" bandRow="1">
                <a:tableStyleId>{5C22544A-7EE6-4342-B048-85BDC9FD1C3A}</a:tableStyleId>
              </a:tblPr>
              <a:tblGrid>
                <a:gridCol w="685800"/>
                <a:gridCol w="1938867"/>
                <a:gridCol w="7433733"/>
              </a:tblGrid>
              <a:tr h="370840">
                <a:tc>
                  <a:txBody>
                    <a:bodyPr/>
                    <a:lstStyle/>
                    <a:p>
                      <a:r>
                        <a:rPr lang="en-US" dirty="0" smtClean="0"/>
                        <a:t>SNO</a:t>
                      </a:r>
                      <a:endParaRPr lang="en-US" dirty="0"/>
                    </a:p>
                  </a:txBody>
                  <a:tcPr/>
                </a:tc>
                <a:tc>
                  <a:txBody>
                    <a:bodyPr/>
                    <a:lstStyle/>
                    <a:p>
                      <a:r>
                        <a:rPr lang="en-US" dirty="0" smtClean="0"/>
                        <a:t>Factor</a:t>
                      </a:r>
                      <a:endParaRPr lang="en-US" dirty="0"/>
                    </a:p>
                  </a:txBody>
                  <a:tcPr/>
                </a:tc>
                <a:tc>
                  <a:txBody>
                    <a:bodyPr/>
                    <a:lstStyle/>
                    <a:p>
                      <a:r>
                        <a:rPr lang="en-US" dirty="0" smtClean="0"/>
                        <a:t>Example</a:t>
                      </a:r>
                      <a:endParaRPr lang="en-US" dirty="0"/>
                    </a:p>
                  </a:txBody>
                  <a:tcPr/>
                </a:tc>
              </a:tr>
              <a:tr h="370840">
                <a:tc>
                  <a:txBody>
                    <a:bodyPr/>
                    <a:lstStyle/>
                    <a:p>
                      <a:r>
                        <a:rPr lang="en-US" dirty="0" smtClean="0"/>
                        <a:t>01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Overproduction</a:t>
                      </a:r>
                    </a:p>
                    <a:p>
                      <a:endParaRPr lang="en-US" sz="1600" b="0" dirty="0"/>
                    </a:p>
                  </a:txBody>
                  <a:tcPr/>
                </a:tc>
                <a:tc>
                  <a:txBody>
                    <a:bodyPr/>
                    <a:lstStyle/>
                    <a:p>
                      <a:r>
                        <a:rPr lang="en-US" sz="1800" b="0" i="0" kern="1200" dirty="0" smtClean="0">
                          <a:solidFill>
                            <a:schemeClr val="dk1"/>
                          </a:solidFill>
                          <a:effectLst/>
                          <a:latin typeface="+mn-lt"/>
                          <a:ea typeface="+mn-ea"/>
                          <a:cs typeface="+mn-cs"/>
                        </a:rPr>
                        <a:t>occurs when items are manufactured before they are required.</a:t>
                      </a:r>
                      <a:endParaRPr lang="en-US" dirty="0"/>
                    </a:p>
                  </a:txBody>
                  <a:tcPr/>
                </a:tc>
              </a:tr>
              <a:tr h="370840">
                <a:tc>
                  <a:txBody>
                    <a:bodyPr/>
                    <a:lstStyle/>
                    <a:p>
                      <a:r>
                        <a:rPr lang="en-US" dirty="0" smtClean="0"/>
                        <a:t>02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Over Processing</a:t>
                      </a:r>
                    </a:p>
                    <a:p>
                      <a:endParaRPr lang="en-US" sz="1600" b="0" dirty="0"/>
                    </a:p>
                  </a:txBody>
                  <a:tcPr/>
                </a:tc>
                <a:tc>
                  <a:txBody>
                    <a:bodyPr/>
                    <a:lstStyle/>
                    <a:p>
                      <a:r>
                        <a:rPr lang="en-US" sz="1800" b="0" i="0" kern="1200" dirty="0" smtClean="0">
                          <a:solidFill>
                            <a:schemeClr val="dk1"/>
                          </a:solidFill>
                          <a:effectLst/>
                          <a:latin typeface="+mn-lt"/>
                          <a:ea typeface="+mn-ea"/>
                          <a:cs typeface="+mn-cs"/>
                        </a:rPr>
                        <a:t>occurs when more work is put into a product or service than is actually required.</a:t>
                      </a:r>
                      <a:endParaRPr lang="en-US" dirty="0"/>
                    </a:p>
                  </a:txBody>
                  <a:tcPr/>
                </a:tc>
              </a:tr>
              <a:tr h="370840">
                <a:tc>
                  <a:txBody>
                    <a:bodyPr/>
                    <a:lstStyle/>
                    <a:p>
                      <a:r>
                        <a:rPr lang="en-US" dirty="0" smtClean="0"/>
                        <a:t>03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Inventory</a:t>
                      </a:r>
                    </a:p>
                    <a:p>
                      <a:endParaRPr lang="en-US" sz="1600" b="0" dirty="0"/>
                    </a:p>
                  </a:txBody>
                  <a:tcPr/>
                </a:tc>
                <a:tc>
                  <a:txBody>
                    <a:bodyPr/>
                    <a:lstStyle/>
                    <a:p>
                      <a:r>
                        <a:rPr lang="en-US" sz="1800" b="0" i="0" kern="1200" dirty="0" smtClean="0">
                          <a:solidFill>
                            <a:schemeClr val="dk1"/>
                          </a:solidFill>
                          <a:effectLst/>
                          <a:latin typeface="+mn-lt"/>
                          <a:ea typeface="+mn-ea"/>
                          <a:cs typeface="+mn-cs"/>
                        </a:rPr>
                        <a:t>Inventory is important, but storing too many or too few supplies and finished goods increases costs and can take valuable space.</a:t>
                      </a:r>
                      <a:endParaRPr lang="en-US" dirty="0"/>
                    </a:p>
                  </a:txBody>
                  <a:tcPr/>
                </a:tc>
              </a:tr>
              <a:tr h="370840">
                <a:tc>
                  <a:txBody>
                    <a:bodyPr/>
                    <a:lstStyle/>
                    <a:p>
                      <a:r>
                        <a:rPr lang="en-US" dirty="0" smtClean="0"/>
                        <a:t>04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Transport</a:t>
                      </a:r>
                    </a:p>
                    <a:p>
                      <a:endParaRPr lang="en-US" sz="1600" b="0" dirty="0"/>
                    </a:p>
                  </a:txBody>
                  <a:tcPr/>
                </a:tc>
                <a:tc>
                  <a:txBody>
                    <a:bodyPr/>
                    <a:lstStyle/>
                    <a:p>
                      <a:r>
                        <a:rPr lang="en-US" sz="1800" b="0" i="0" kern="1200" dirty="0" smtClean="0">
                          <a:solidFill>
                            <a:schemeClr val="dk1"/>
                          </a:solidFill>
                          <a:effectLst/>
                          <a:latin typeface="+mn-lt"/>
                          <a:ea typeface="+mn-ea"/>
                          <a:cs typeface="+mn-cs"/>
                        </a:rPr>
                        <a:t>Transportation is the movement of products and supplies from one area to another.</a:t>
                      </a:r>
                      <a:endParaRPr lang="en-US" dirty="0"/>
                    </a:p>
                  </a:txBody>
                  <a:tcPr/>
                </a:tc>
              </a:tr>
              <a:tr h="370840">
                <a:tc>
                  <a:txBody>
                    <a:bodyPr/>
                    <a:lstStyle/>
                    <a:p>
                      <a:r>
                        <a:rPr lang="en-US" dirty="0" smtClean="0"/>
                        <a:t>05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Waiting</a:t>
                      </a:r>
                    </a:p>
                    <a:p>
                      <a:endParaRPr lang="en-US" sz="1600" b="0" dirty="0"/>
                    </a:p>
                  </a:txBody>
                  <a:tcPr/>
                </a:tc>
                <a:tc>
                  <a:txBody>
                    <a:bodyPr/>
                    <a:lstStyle/>
                    <a:p>
                      <a:r>
                        <a:rPr lang="en-US" sz="1800" b="0" i="0" kern="1200" dirty="0" smtClean="0">
                          <a:solidFill>
                            <a:schemeClr val="dk1"/>
                          </a:solidFill>
                          <a:effectLst/>
                          <a:latin typeface="+mn-lt"/>
                          <a:ea typeface="+mn-ea"/>
                          <a:cs typeface="+mn-cs"/>
                        </a:rPr>
                        <a:t>Waiting is when work or projects come to a halt or slow because machines have yet to finish producing the required goods, products have not arrived, or some other task is holding up the rest of the project.</a:t>
                      </a:r>
                      <a:endParaRPr lang="en-US" dirty="0"/>
                    </a:p>
                  </a:txBody>
                  <a:tcPr/>
                </a:tc>
              </a:tr>
              <a:tr h="370840">
                <a:tc>
                  <a:txBody>
                    <a:bodyPr/>
                    <a:lstStyle/>
                    <a:p>
                      <a:r>
                        <a:rPr lang="en-US" dirty="0" smtClean="0"/>
                        <a:t>06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Motion</a:t>
                      </a:r>
                    </a:p>
                    <a:p>
                      <a:endParaRPr lang="en-US" sz="1600" b="0" dirty="0"/>
                    </a:p>
                  </a:txBody>
                  <a:tcPr/>
                </a:tc>
                <a:tc>
                  <a:txBody>
                    <a:bodyPr/>
                    <a:lstStyle/>
                    <a:p>
                      <a:r>
                        <a:rPr lang="en-US" sz="1800" b="0" i="0" kern="1200" dirty="0" smtClean="0">
                          <a:solidFill>
                            <a:schemeClr val="dk1"/>
                          </a:solidFill>
                          <a:effectLst/>
                          <a:latin typeface="+mn-lt"/>
                          <a:ea typeface="+mn-ea"/>
                          <a:cs typeface="+mn-cs"/>
                        </a:rPr>
                        <a:t>Motion is the physical movement of a person or machine required to complete work.</a:t>
                      </a:r>
                      <a:endParaRPr lang="en-US" dirty="0"/>
                    </a:p>
                  </a:txBody>
                  <a:tcPr/>
                </a:tc>
              </a:tr>
              <a:tr h="370840">
                <a:tc>
                  <a:txBody>
                    <a:bodyPr/>
                    <a:lstStyle/>
                    <a:p>
                      <a:r>
                        <a:rPr lang="en-US" dirty="0" smtClean="0"/>
                        <a:t>07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Defects</a:t>
                      </a:r>
                    </a:p>
                    <a:p>
                      <a:endParaRPr lang="en-US" sz="1600" b="0" dirty="0"/>
                    </a:p>
                  </a:txBody>
                  <a:tcPr/>
                </a:tc>
                <a:tc>
                  <a:txBody>
                    <a:bodyPr/>
                    <a:lstStyle/>
                    <a:p>
                      <a:r>
                        <a:rPr lang="en-US" sz="1800" b="0" i="0" kern="1200" dirty="0" smtClean="0">
                          <a:solidFill>
                            <a:schemeClr val="dk1"/>
                          </a:solidFill>
                          <a:effectLst/>
                          <a:latin typeface="+mn-lt"/>
                          <a:ea typeface="+mn-ea"/>
                          <a:cs typeface="+mn-cs"/>
                        </a:rPr>
                        <a:t>Defects occur when errors and rework are created because of your processes.</a:t>
                      </a:r>
                      <a:endParaRPr lang="en-US" dirty="0"/>
                    </a:p>
                  </a:txBody>
                  <a:tcPr/>
                </a:tc>
              </a:tr>
            </a:tbl>
          </a:graphicData>
        </a:graphic>
      </p:graphicFrame>
    </p:spTree>
    <p:extLst>
      <p:ext uri="{BB962C8B-B14F-4D97-AF65-F5344CB8AC3E}">
        <p14:creationId xmlns:p14="http://schemas.microsoft.com/office/powerpoint/2010/main" val="3082197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b="1" dirty="0"/>
              <a:t>The Wastes In Lean Software Development</a:t>
            </a:r>
          </a:p>
        </p:txBody>
      </p:sp>
      <p:pic>
        <p:nvPicPr>
          <p:cNvPr id="2050" name="Picture 2" descr="Eight Types of Waste in Lean Manufacturing and Lean Software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5" y="2675915"/>
            <a:ext cx="8172450" cy="344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590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the value stream </a:t>
            </a:r>
            <a:endParaRPr lang="en-US" dirty="0"/>
          </a:p>
        </p:txBody>
      </p:sp>
      <p:sp>
        <p:nvSpPr>
          <p:cNvPr id="3" name="Content Placeholder 2"/>
          <p:cNvSpPr>
            <a:spLocks noGrp="1"/>
          </p:cNvSpPr>
          <p:nvPr>
            <p:ph idx="1"/>
          </p:nvPr>
        </p:nvSpPr>
        <p:spPr/>
        <p:txBody>
          <a:bodyPr/>
          <a:lstStyle/>
          <a:p>
            <a:r>
              <a:rPr lang="en-US" i="1" dirty="0"/>
              <a:t>"Value stream mapping is a Lean management method that allows you to visualize, analyze and improve all the steps in a product delivery process." </a:t>
            </a:r>
            <a:endParaRPr lang="en-US" i="1" dirty="0" smtClean="0"/>
          </a:p>
          <a:p>
            <a:r>
              <a:rPr lang="en-US" dirty="0"/>
              <a:t>Even individual contributors can have a bird’s eye overview of how the team’s work is progressing</a:t>
            </a:r>
            <a:r>
              <a:rPr lang="en-US" dirty="0" smtClean="0"/>
              <a:t>.</a:t>
            </a:r>
          </a:p>
          <a:p>
            <a:r>
              <a:rPr lang="en-US" dirty="0"/>
              <a:t>Kanban is probably one of the most reliable value stream mapping tools</a:t>
            </a:r>
          </a:p>
        </p:txBody>
      </p:sp>
    </p:spTree>
    <p:extLst>
      <p:ext uri="{BB962C8B-B14F-4D97-AF65-F5344CB8AC3E}">
        <p14:creationId xmlns:p14="http://schemas.microsoft.com/office/powerpoint/2010/main" val="4093099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Value stream mapping </a:t>
            </a:r>
          </a:p>
        </p:txBody>
      </p:sp>
      <p:pic>
        <p:nvPicPr>
          <p:cNvPr id="4" name="Picture 2" descr="Kanban board manufacturing procurem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1719" y="2502929"/>
            <a:ext cx="8235051" cy="393223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7314" y="1764265"/>
            <a:ext cx="5126885" cy="1477328"/>
          </a:xfrm>
          <a:prstGeom prst="rect">
            <a:avLst/>
          </a:prstGeom>
        </p:spPr>
        <p:txBody>
          <a:bodyPr wrap="square">
            <a:spAutoFit/>
          </a:bodyPr>
          <a:lstStyle/>
          <a:p>
            <a:pPr marL="342900" indent="-342900">
              <a:buFont typeface="+mj-lt"/>
              <a:buAutoNum type="arabicPeriod"/>
            </a:pPr>
            <a:r>
              <a:rPr lang="en-US" b="1" dirty="0">
                <a:solidFill>
                  <a:srgbClr val="1F1F1F"/>
                </a:solidFill>
                <a:latin typeface="Mont"/>
              </a:rPr>
              <a:t>Choose a Kanban </a:t>
            </a:r>
            <a:r>
              <a:rPr lang="en-US" b="1" dirty="0" smtClean="0">
                <a:solidFill>
                  <a:srgbClr val="1F1F1F"/>
                </a:solidFill>
                <a:latin typeface="Mont"/>
              </a:rPr>
              <a:t>Board</a:t>
            </a:r>
          </a:p>
          <a:p>
            <a:pPr marL="342900" indent="-342900">
              <a:buFont typeface="+mj-lt"/>
              <a:buAutoNum type="arabicPeriod"/>
            </a:pPr>
            <a:r>
              <a:rPr lang="en-US" b="1" dirty="0"/>
              <a:t>Define VSM Purpose and Expectations</a:t>
            </a:r>
          </a:p>
          <a:p>
            <a:pPr marL="342900" indent="-342900">
              <a:buFont typeface="+mj-lt"/>
              <a:buAutoNum type="arabicPeriod"/>
            </a:pPr>
            <a:r>
              <a:rPr lang="en-US" b="1" dirty="0"/>
              <a:t>Visualize the Key Stages of Your Workflow</a:t>
            </a:r>
          </a:p>
          <a:p>
            <a:pPr marL="342900" indent="-342900">
              <a:buFont typeface="+mj-lt"/>
              <a:buAutoNum type="arabicPeriod"/>
            </a:pPr>
            <a:r>
              <a:rPr lang="en-US" b="1" dirty="0"/>
              <a:t> Perform Value Stream Map Analysis</a:t>
            </a:r>
          </a:p>
          <a:p>
            <a:pPr marL="342900" indent="-342900">
              <a:buFont typeface="+mj-lt"/>
              <a:buAutoNum type="arabicPeriod"/>
            </a:pPr>
            <a:endParaRPr lang="en-US" b="1" i="0" dirty="0">
              <a:solidFill>
                <a:srgbClr val="1F1F1F"/>
              </a:solidFill>
              <a:effectLst/>
              <a:latin typeface="Mont"/>
            </a:endParaRPr>
          </a:p>
        </p:txBody>
      </p:sp>
    </p:spTree>
    <p:extLst>
      <p:ext uri="{BB962C8B-B14F-4D97-AF65-F5344CB8AC3E}">
        <p14:creationId xmlns:p14="http://schemas.microsoft.com/office/powerpoint/2010/main" val="112249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a:xfrm>
            <a:off x="1066800" y="2103120"/>
            <a:ext cx="10301416" cy="3931920"/>
          </a:xfrm>
        </p:spPr>
        <p:txBody>
          <a:bodyPr/>
          <a:lstStyle/>
          <a:p>
            <a:pPr lvl="0"/>
            <a:r>
              <a:rPr lang="en-US" dirty="0"/>
              <a:t>Business Process </a:t>
            </a:r>
            <a:r>
              <a:rPr lang="en-US" dirty="0" smtClean="0"/>
              <a:t>Improvement</a:t>
            </a:r>
          </a:p>
          <a:p>
            <a:pPr lvl="0"/>
            <a:r>
              <a:rPr lang="en-US" dirty="0" smtClean="0"/>
              <a:t>How </a:t>
            </a:r>
            <a:r>
              <a:rPr lang="en-US" dirty="0"/>
              <a:t>it effects on business </a:t>
            </a:r>
            <a:r>
              <a:rPr lang="en-US" dirty="0" smtClean="0"/>
              <a:t>process</a:t>
            </a:r>
          </a:p>
          <a:p>
            <a:pPr lvl="0"/>
            <a:r>
              <a:rPr lang="en-US" dirty="0" smtClean="0"/>
              <a:t>Business </a:t>
            </a:r>
            <a:r>
              <a:rPr lang="en-US" dirty="0"/>
              <a:t>Process Methodology </a:t>
            </a:r>
            <a:endParaRPr lang="en-US" dirty="0" smtClean="0"/>
          </a:p>
          <a:p>
            <a:pPr lvl="0"/>
            <a:r>
              <a:rPr lang="en-US" dirty="0" smtClean="0"/>
              <a:t>(</a:t>
            </a:r>
            <a:r>
              <a:rPr lang="en-US" dirty="0"/>
              <a:t>Lean Management, Six Sigma, Agile Management, Kaizen, Total </a:t>
            </a:r>
            <a:r>
              <a:rPr lang="en-US" dirty="0" err="1" smtClean="0"/>
              <a:t>QualitY</a:t>
            </a:r>
            <a:r>
              <a:rPr lang="en-US" dirty="0" smtClean="0"/>
              <a:t> Management</a:t>
            </a:r>
            <a:r>
              <a:rPr lang="en-US" dirty="0"/>
              <a:t>).</a:t>
            </a:r>
          </a:p>
          <a:p>
            <a:pPr lvl="0"/>
            <a:r>
              <a:rPr lang="en-US" dirty="0"/>
              <a:t>Lean Management</a:t>
            </a:r>
          </a:p>
          <a:p>
            <a:r>
              <a:rPr lang="en-US" dirty="0"/>
              <a:t>Six </a:t>
            </a:r>
            <a:r>
              <a:rPr lang="en-US" dirty="0" smtClean="0"/>
              <a:t>Sigma</a:t>
            </a:r>
          </a:p>
          <a:p>
            <a:r>
              <a:rPr lang="en-US" dirty="0" smtClean="0"/>
              <a:t>TQM</a:t>
            </a:r>
            <a:endParaRPr lang="en-US" dirty="0"/>
          </a:p>
        </p:txBody>
      </p:sp>
    </p:spTree>
    <p:extLst>
      <p:ext uri="{BB962C8B-B14F-4D97-AF65-F5344CB8AC3E}">
        <p14:creationId xmlns:p14="http://schemas.microsoft.com/office/powerpoint/2010/main" val="60968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flow</a:t>
            </a:r>
            <a:endParaRPr lang="en-US" dirty="0"/>
          </a:p>
        </p:txBody>
      </p:sp>
      <p:pic>
        <p:nvPicPr>
          <p:cNvPr id="1026" name="Picture 2" descr="Process Bottlenec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9495" y="1765686"/>
            <a:ext cx="9384813" cy="39322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01578" y="5697923"/>
            <a:ext cx="9053384" cy="461665"/>
          </a:xfrm>
          <a:prstGeom prst="rect">
            <a:avLst/>
          </a:prstGeom>
        </p:spPr>
        <p:txBody>
          <a:bodyPr wrap="square">
            <a:spAutoFit/>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Having removed all these, your process will be stable and will allow you to use the project resources more </a:t>
            </a:r>
            <a:r>
              <a:rPr lang="en-US" sz="1200" dirty="0" smtClean="0">
                <a:latin typeface="Times New Roman" panose="02020603050405020304" pitchFamily="18" charset="0"/>
                <a:cs typeface="Times New Roman" panose="02020603050405020304" pitchFamily="18" charset="0"/>
              </a:rPr>
              <a:t>efficiently</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Identify steps that do not create value and if you can, eliminate them. If you can’t eliminate, improve them. Make the value-creating steps</a:t>
            </a:r>
          </a:p>
        </p:txBody>
      </p:sp>
    </p:spTree>
    <p:extLst>
      <p:ext uri="{BB962C8B-B14F-4D97-AF65-F5344CB8AC3E}">
        <p14:creationId xmlns:p14="http://schemas.microsoft.com/office/powerpoint/2010/main" val="937668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Pull System</a:t>
            </a:r>
            <a:endParaRPr lang="en-US" dirty="0"/>
          </a:p>
        </p:txBody>
      </p:sp>
      <p:sp>
        <p:nvSpPr>
          <p:cNvPr id="4" name="Content Placeholder 3"/>
          <p:cNvSpPr>
            <a:spLocks noGrp="1"/>
          </p:cNvSpPr>
          <p:nvPr>
            <p:ph idx="1"/>
          </p:nvPr>
        </p:nvSpPr>
        <p:spPr>
          <a:xfrm>
            <a:off x="1066800" y="2103120"/>
            <a:ext cx="10058400" cy="1332058"/>
          </a:xfrm>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A pull system is a Lean technique for reducing the waste of any production process. Applying a pull system allows you to start new work only when there is customer demand for it. This allows you to reduce overhead and optimize storage costs.</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work item has to be in progress only if there is a demand for </a:t>
            </a:r>
            <a:r>
              <a:rPr lang="en-US" b="1" dirty="0" smtClean="0">
                <a:latin typeface="Times New Roman" panose="02020603050405020304" pitchFamily="18" charset="0"/>
                <a:cs typeface="Times New Roman" panose="02020603050405020304" pitchFamily="18" charset="0"/>
              </a:rPr>
              <a:t>it.</a:t>
            </a:r>
          </a:p>
          <a:p>
            <a:r>
              <a:rPr lang="en-US" b="1" dirty="0" smtClean="0">
                <a:latin typeface="Times New Roman" panose="02020603050405020304" pitchFamily="18" charset="0"/>
                <a:cs typeface="Times New Roman" panose="02020603050405020304" pitchFamily="18" charset="0"/>
              </a:rPr>
              <a:t>Example:</a:t>
            </a:r>
          </a:p>
          <a:p>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1977081" y="3435178"/>
            <a:ext cx="8798011" cy="294914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rPr>
              <a:t>Apple is one of the brightest examples of how a pull system can be successful. Have you ever seen these long waiting queues in front of the Apple stores during the iPhone's latest </a:t>
            </a:r>
            <a:r>
              <a:rPr lang="en-US" sz="1600" dirty="0" smtClean="0">
                <a:solidFill>
                  <a:schemeClr val="tx1"/>
                </a:solidFill>
                <a:latin typeface="Times New Roman" panose="02020603050405020304" pitchFamily="18" charset="0"/>
                <a:cs typeface="Times New Roman" panose="02020603050405020304" pitchFamily="18" charset="0"/>
              </a:rPr>
              <a:t>release?</a:t>
            </a:r>
          </a:p>
          <a:p>
            <a:pPr marL="342900" indent="-342900">
              <a:buFont typeface="+mj-lt"/>
              <a:buAutoNum type="arabicPeriod"/>
            </a:pPr>
            <a:r>
              <a:rPr lang="en-US" sz="1600" dirty="0" smtClean="0">
                <a:solidFill>
                  <a:schemeClr val="tx1"/>
                </a:solidFill>
                <a:latin typeface="Times New Roman" panose="02020603050405020304" pitchFamily="18" charset="0"/>
                <a:cs typeface="Times New Roman" panose="02020603050405020304" pitchFamily="18" charset="0"/>
              </a:rPr>
              <a:t>Apple </a:t>
            </a:r>
            <a:r>
              <a:rPr lang="en-US" sz="1600" dirty="0">
                <a:solidFill>
                  <a:schemeClr val="tx1"/>
                </a:solidFill>
                <a:latin typeface="Times New Roman" panose="02020603050405020304" pitchFamily="18" charset="0"/>
                <a:cs typeface="Times New Roman" panose="02020603050405020304" pitchFamily="18" charset="0"/>
              </a:rPr>
              <a:t>always creates a buzz around their new products, and consumers are always ready to buy. They want to pull the product from the </a:t>
            </a:r>
            <a:r>
              <a:rPr lang="en-US" sz="1600" dirty="0" smtClean="0">
                <a:solidFill>
                  <a:schemeClr val="tx1"/>
                </a:solidFill>
                <a:latin typeface="Times New Roman" panose="02020603050405020304" pitchFamily="18" charset="0"/>
                <a:cs typeface="Times New Roman" panose="02020603050405020304" pitchFamily="18" charset="0"/>
              </a:rPr>
              <a:t>stores.</a:t>
            </a:r>
          </a:p>
          <a:p>
            <a:pPr marL="342900" indent="-342900">
              <a:buFont typeface="+mj-lt"/>
              <a:buAutoNum type="arabicPeriod"/>
            </a:pPr>
            <a:r>
              <a:rPr lang="en-US" sz="1600" dirty="0" smtClean="0">
                <a:solidFill>
                  <a:schemeClr val="tx1"/>
                </a:solidFill>
                <a:latin typeface="Times New Roman" panose="02020603050405020304" pitchFamily="18" charset="0"/>
                <a:cs typeface="Times New Roman" panose="02020603050405020304" pitchFamily="18" charset="0"/>
              </a:rPr>
              <a:t>Apple </a:t>
            </a:r>
            <a:r>
              <a:rPr lang="en-US" sz="1600" dirty="0">
                <a:solidFill>
                  <a:schemeClr val="tx1"/>
                </a:solidFill>
                <a:latin typeface="Times New Roman" panose="02020603050405020304" pitchFamily="18" charset="0"/>
                <a:cs typeface="Times New Roman" panose="02020603050405020304" pitchFamily="18" charset="0"/>
              </a:rPr>
              <a:t>doesn’t overstock their shops or retail partners. They wait to see if there is a demand for more, and if it increases, they produce more. This way, the company optimizes its resources and achieves high-cost efficiency.</a:t>
            </a:r>
          </a:p>
          <a:p>
            <a:pPr algn="ct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6633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-01 </a:t>
            </a:r>
            <a:endParaRPr lang="en-US" dirty="0"/>
          </a:p>
        </p:txBody>
      </p:sp>
      <p:sp>
        <p:nvSpPr>
          <p:cNvPr id="3" name="Content Placeholder 2"/>
          <p:cNvSpPr>
            <a:spLocks noGrp="1"/>
          </p:cNvSpPr>
          <p:nvPr>
            <p:ph idx="1"/>
          </p:nvPr>
        </p:nvSpPr>
        <p:spPr/>
        <p:txBody>
          <a:bodyPr/>
          <a:lstStyle/>
          <a:p>
            <a:r>
              <a:rPr lang="en-US" b="1" dirty="0" smtClean="0"/>
              <a:t>Truck </a:t>
            </a:r>
            <a:r>
              <a:rPr lang="en-US" b="1" dirty="0"/>
              <a:t>Manufacturing</a:t>
            </a:r>
          </a:p>
          <a:p>
            <a:r>
              <a:rPr lang="en-US" dirty="0"/>
              <a:t> </a:t>
            </a:r>
            <a:br>
              <a:rPr lang="en-US" dirty="0"/>
            </a:br>
            <a:r>
              <a:rPr lang="en-US" dirty="0"/>
              <a:t>Dakota Bodies in South Dakota builds truck bodies for the service and industrial markets. To keep up with market demands, a lean team was established to work with company leaders to define their goals for the lean program. Lean 101 training was provided for supervisors, managers, and key operators. A Kanban system was installed to support just-in-time manufacturing and reduce inventory levels.</a:t>
            </a:r>
            <a:br>
              <a:rPr lang="en-US" dirty="0"/>
            </a:br>
            <a:r>
              <a:rPr lang="en-US" dirty="0"/>
              <a:t> </a:t>
            </a:r>
            <a:br>
              <a:rPr lang="en-US" dirty="0"/>
            </a:br>
            <a:r>
              <a:rPr lang="en-US" dirty="0"/>
              <a:t>Results: Revenues improved by 20 percent and with an overall increase in productivity of 5 percent. </a:t>
            </a:r>
          </a:p>
        </p:txBody>
      </p:sp>
    </p:spTree>
    <p:extLst>
      <p:ext uri="{BB962C8B-B14F-4D97-AF65-F5344CB8AC3E}">
        <p14:creationId xmlns:p14="http://schemas.microsoft.com/office/powerpoint/2010/main" val="1804571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02 </a:t>
            </a:r>
            <a:endParaRPr lang="en-US" dirty="0"/>
          </a:p>
        </p:txBody>
      </p:sp>
      <p:sp>
        <p:nvSpPr>
          <p:cNvPr id="3" name="Content Placeholder 2"/>
          <p:cNvSpPr>
            <a:spLocks noGrp="1"/>
          </p:cNvSpPr>
          <p:nvPr>
            <p:ph idx="1"/>
          </p:nvPr>
        </p:nvSpPr>
        <p:spPr/>
        <p:txBody>
          <a:bodyPr/>
          <a:lstStyle/>
          <a:p>
            <a:r>
              <a:rPr lang="en-US" dirty="0"/>
              <a:t>A printing company was struggling with late orders and long lead times. Inventory piled up in its warehouse, with more than 10 percent of the finished product being thrown away. To improve efficiency, a lean team was assembled to map the value stream and identify waste that could be removed from the workflow. 5S (visual workplace) was also used to maximize workflow before deploying cellular manufacturing systems.</a:t>
            </a:r>
            <a:br>
              <a:rPr lang="en-US" dirty="0"/>
            </a:br>
            <a:r>
              <a:rPr lang="en-US" dirty="0"/>
              <a:t> </a:t>
            </a:r>
            <a:br>
              <a:rPr lang="en-US" dirty="0"/>
            </a:br>
            <a:r>
              <a:rPr lang="en-US" dirty="0"/>
              <a:t>Results: On-time delivery increased to 95 percent with much-shortened lead times; improved inventory management resulted in less waste of finished product</a:t>
            </a:r>
          </a:p>
        </p:txBody>
      </p:sp>
    </p:spTree>
    <p:extLst>
      <p:ext uri="{BB962C8B-B14F-4D97-AF65-F5344CB8AC3E}">
        <p14:creationId xmlns:p14="http://schemas.microsoft.com/office/powerpoint/2010/main" val="804045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sz="1600" cap="all" dirty="0">
                <a:latin typeface="Calibri" panose="020F0502020204030204" pitchFamily="34" charset="0"/>
                <a:cs typeface="Times New Roman" panose="02020603050405020304" pitchFamily="18" charset="0"/>
              </a:rPr>
              <a:t>TOYOTA</a:t>
            </a:r>
            <a:endParaRPr lang="en-US" sz="1600" b="1" cap="all" dirty="0">
              <a:latin typeface="Calibri" panose="020F0502020204030204" pitchFamily="34" charset="0"/>
              <a:cs typeface="Times New Roman" panose="02020603050405020304" pitchFamily="18" charset="0"/>
            </a:endParaRPr>
          </a:p>
          <a:p>
            <a:r>
              <a:rPr lang="en-US" sz="1600" dirty="0">
                <a:latin typeface="Calibri" panose="020F0502020204030204" pitchFamily="34" charset="0"/>
                <a:cs typeface="Times New Roman" panose="02020603050405020304" pitchFamily="18" charset="0"/>
              </a:rPr>
              <a:t>The automobile giant was perhaps the first major company to adopt this lean ideology in their manufacturing processes, initially calling the method the Toyota Production System. Not only have they eliminated waste but they have also mastered the techniques required to minimize faulty products that do not meet customer needs. Toyota works with two primary processes that allow these goals to be reached. The first is a process called </a:t>
            </a:r>
            <a:r>
              <a:rPr lang="en-US" sz="1600" b="1" dirty="0" err="1">
                <a:latin typeface="Calibri" panose="020F0502020204030204" pitchFamily="34" charset="0"/>
                <a:cs typeface="Times New Roman" panose="02020603050405020304" pitchFamily="18" charset="0"/>
              </a:rPr>
              <a:t>Jidoka</a:t>
            </a:r>
            <a:r>
              <a:rPr lang="en-US" sz="1600" dirty="0">
                <a:latin typeface="Calibri" panose="020F0502020204030204" pitchFamily="34" charset="0"/>
                <a:cs typeface="Times New Roman" panose="02020603050405020304" pitchFamily="18" charset="0"/>
              </a:rPr>
              <a:t>, which translates roughly to “mechanization with the help of humans.” This means that although some aspects of the job are automated, humans are continually checking the quality of the product. There are also programs built into the system that allows the machines to shut themselves down if someone spots a problem. The second part is known as the Just In Time or JIT model. This ensures that the next step of a process is only started once the previous phase is completed. This way, if there is a flaw in the assembly line, no extra and unnecessary work will be completed. This lean manufacturing technique has paved the way for dozens of other companies to follow in their footsteps.</a:t>
            </a:r>
          </a:p>
          <a:p>
            <a:endParaRPr lang="en-US" sz="16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8288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Six Sigma</a:t>
            </a:r>
            <a:endParaRPr lang="en-US" dirty="0"/>
          </a:p>
        </p:txBody>
      </p:sp>
      <p:sp>
        <p:nvSpPr>
          <p:cNvPr id="3" name="Content Placeholder 2"/>
          <p:cNvSpPr>
            <a:spLocks noGrp="1"/>
          </p:cNvSpPr>
          <p:nvPr>
            <p:ph idx="1"/>
          </p:nvPr>
        </p:nvSpPr>
        <p:spPr/>
        <p:txBody>
          <a:bodyPr/>
          <a:lstStyle/>
          <a:p>
            <a:r>
              <a:rPr lang="en-US" dirty="0"/>
              <a:t>Six Sigma measures inconsistencies or defects in a process.</a:t>
            </a:r>
          </a:p>
          <a:p>
            <a:r>
              <a:rPr lang="en-US" dirty="0"/>
              <a:t>The methodology focuses on perfecting the end product.</a:t>
            </a:r>
          </a:p>
          <a:p>
            <a:r>
              <a:rPr lang="en-US" dirty="0"/>
              <a:t>Experts refer to a Six Sigma Process as a process that doesn’t produce more than three defects out of a million output. </a:t>
            </a:r>
          </a:p>
          <a:p>
            <a:r>
              <a:rPr lang="en-US" dirty="0"/>
              <a:t>DMAIC is a core tool under the Six Sigma and consists of five parts that include:</a:t>
            </a:r>
          </a:p>
          <a:p>
            <a:pPr lvl="1"/>
            <a:r>
              <a:rPr lang="en-US" b="1" dirty="0"/>
              <a:t>Define:</a:t>
            </a:r>
            <a:r>
              <a:rPr lang="en-US" dirty="0"/>
              <a:t> </a:t>
            </a:r>
            <a:r>
              <a:rPr lang="en-US" dirty="0" smtClean="0"/>
              <a:t>S</a:t>
            </a:r>
            <a:r>
              <a:rPr lang="en-US" dirty="0"/>
              <a:t>eek out areas where you can improve.</a:t>
            </a:r>
          </a:p>
          <a:p>
            <a:pPr lvl="1"/>
            <a:r>
              <a:rPr lang="en-US" b="1" dirty="0"/>
              <a:t>Measure:</a:t>
            </a:r>
            <a:r>
              <a:rPr lang="en-US" dirty="0"/>
              <a:t> </a:t>
            </a:r>
            <a:r>
              <a:rPr lang="en-US" dirty="0" smtClean="0"/>
              <a:t>Determine the metrics you’ll use to benchmark new processes</a:t>
            </a:r>
            <a:endParaRPr lang="en-US" dirty="0"/>
          </a:p>
          <a:p>
            <a:pPr lvl="1"/>
            <a:r>
              <a:rPr lang="en-US" b="1" dirty="0" smtClean="0"/>
              <a:t>Analyze:</a:t>
            </a:r>
            <a:r>
              <a:rPr lang="en-US" dirty="0"/>
              <a:t> Check for any inconsistencies or defects in the process</a:t>
            </a:r>
          </a:p>
          <a:p>
            <a:pPr lvl="1"/>
            <a:r>
              <a:rPr lang="en-US" b="1" dirty="0"/>
              <a:t>Improve:</a:t>
            </a:r>
            <a:r>
              <a:rPr lang="en-US" dirty="0"/>
              <a:t> Remove the aforementioned problems</a:t>
            </a:r>
          </a:p>
          <a:p>
            <a:pPr lvl="1"/>
            <a:r>
              <a:rPr lang="en-US" b="1" dirty="0"/>
              <a:t>Control</a:t>
            </a:r>
            <a:endParaRPr lang="en-US" dirty="0"/>
          </a:p>
          <a:p>
            <a:endParaRPr lang="en-US" dirty="0"/>
          </a:p>
        </p:txBody>
      </p:sp>
    </p:spTree>
    <p:extLst>
      <p:ext uri="{BB962C8B-B14F-4D97-AF65-F5344CB8AC3E}">
        <p14:creationId xmlns:p14="http://schemas.microsoft.com/office/powerpoint/2010/main" val="39427504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descr="Lean and six sigma schem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6975" y="2335388"/>
            <a:ext cx="7918049" cy="3468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0414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What Are the Lean Six Sigma Techniques?</a:t>
            </a:r>
            <a:br>
              <a:rPr lang="en-US" sz="3600" dirty="0"/>
            </a:br>
            <a:endParaRPr lang="en-US" sz="3600" dirty="0"/>
          </a:p>
        </p:txBody>
      </p:sp>
      <p:sp>
        <p:nvSpPr>
          <p:cNvPr id="3" name="Content Placeholder 2"/>
          <p:cNvSpPr>
            <a:spLocks noGrp="1"/>
          </p:cNvSpPr>
          <p:nvPr>
            <p:ph idx="1"/>
          </p:nvPr>
        </p:nvSpPr>
        <p:spPr/>
        <p:txBody>
          <a:bodyPr/>
          <a:lstStyle/>
          <a:p>
            <a:pPr marL="342900" indent="-342900">
              <a:buFont typeface="+mj-lt"/>
              <a:buAutoNum type="arabicPeriod"/>
            </a:pPr>
            <a:r>
              <a:rPr lang="en-US" dirty="0"/>
              <a:t>Kanban approach </a:t>
            </a:r>
            <a:endParaRPr lang="en-US" dirty="0" smtClean="0"/>
          </a:p>
          <a:p>
            <a:pPr marL="342900" indent="-342900">
              <a:buFont typeface="+mj-lt"/>
              <a:buAutoNum type="arabicPeriod"/>
            </a:pPr>
            <a:r>
              <a:rPr lang="en-US" dirty="0" smtClean="0"/>
              <a:t>Kaizen</a:t>
            </a:r>
            <a:r>
              <a:rPr lang="en-US" dirty="0"/>
              <a:t> </a:t>
            </a:r>
            <a:endParaRPr lang="en-US" dirty="0" smtClean="0"/>
          </a:p>
          <a:p>
            <a:pPr marL="342900" indent="-342900">
              <a:buFont typeface="+mj-lt"/>
              <a:buAutoNum type="arabicPeriod"/>
            </a:pPr>
            <a:r>
              <a:rPr lang="en-US" dirty="0" smtClean="0"/>
              <a:t>Value </a:t>
            </a:r>
            <a:r>
              <a:rPr lang="en-US" dirty="0"/>
              <a:t>stream mapping </a:t>
            </a:r>
            <a:endParaRPr lang="en-US" dirty="0" smtClean="0"/>
          </a:p>
          <a:p>
            <a:pPr marL="342900" indent="-342900">
              <a:buFont typeface="+mj-lt"/>
              <a:buAutoNum type="arabicPeriod"/>
            </a:pPr>
            <a:r>
              <a:rPr lang="en-US" dirty="0" smtClean="0"/>
              <a:t>5S model</a:t>
            </a:r>
            <a:endParaRPr lang="en-US" dirty="0"/>
          </a:p>
          <a:p>
            <a:endParaRPr lang="en-US" dirty="0"/>
          </a:p>
        </p:txBody>
      </p:sp>
      <p:pic>
        <p:nvPicPr>
          <p:cNvPr id="4098" name="Picture 2" descr="Kanban board el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8595" y="1584136"/>
            <a:ext cx="6696075" cy="4124326"/>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2314831" y="4069080"/>
            <a:ext cx="4629665" cy="262828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Everyone Speaks the Same Language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Creates a Growth Mindset</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Increases Motivation</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Better Acceptance of New Ideas</a:t>
            </a:r>
          </a:p>
          <a:p>
            <a:pPr algn="ctr"/>
            <a:endParaRPr lang="en-US" dirty="0"/>
          </a:p>
        </p:txBody>
      </p:sp>
    </p:spTree>
    <p:extLst>
      <p:ext uri="{BB962C8B-B14F-4D97-AF65-F5344CB8AC3E}">
        <p14:creationId xmlns:p14="http://schemas.microsoft.com/office/powerpoint/2010/main" val="120660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4098"/>
                                        </p:tgtEl>
                                      </p:cBhvr>
                                    </p:animEffect>
                                    <p:set>
                                      <p:cBhvr>
                                        <p:cTn id="7" dur="1" fill="hold">
                                          <p:stCondLst>
                                            <p:cond delay="1999"/>
                                          </p:stCondLst>
                                        </p:cTn>
                                        <p:tgtEl>
                                          <p:spTgt spid="409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5s of lean</a:t>
            </a:r>
            <a:endParaRPr lang="en-US" dirty="0"/>
          </a:p>
        </p:txBody>
      </p:sp>
      <p:sp>
        <p:nvSpPr>
          <p:cNvPr id="3" name="Content Placeholder 2"/>
          <p:cNvSpPr>
            <a:spLocks noGrp="1"/>
          </p:cNvSpPr>
          <p:nvPr>
            <p:ph idx="1"/>
          </p:nvPr>
        </p:nvSpPr>
        <p:spPr>
          <a:xfrm>
            <a:off x="1066800" y="2103120"/>
            <a:ext cx="10058400" cy="1216729"/>
          </a:xfrm>
        </p:spPr>
        <p:txBody>
          <a:bodyPr/>
          <a:lstStyle/>
          <a:p>
            <a:r>
              <a:rPr lang="en-US" dirty="0"/>
              <a:t>One of the most popular Lean </a:t>
            </a:r>
            <a:r>
              <a:rPr lang="en-US" dirty="0" smtClean="0"/>
              <a:t>tool. 5S </a:t>
            </a:r>
            <a:r>
              <a:rPr lang="en-US" dirty="0"/>
              <a:t>is a system for organizing spaces so work can be performed efficiently, effectively, and safely. This system focuses on putting everything where it belongs and keeping the workplace clean, which makes it easier for people to do their jobs without wasting time or risking injury.</a:t>
            </a:r>
            <a:endParaRPr lang="en-US" dirty="0" smtClean="0"/>
          </a:p>
        </p:txBody>
      </p:sp>
      <p:pic>
        <p:nvPicPr>
          <p:cNvPr id="3074" name="Picture 2" descr="5s-infor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0637" y="3408775"/>
            <a:ext cx="3890857" cy="2593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6922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TQM</a:t>
            </a:r>
            <a:endParaRPr lang="en-US" dirty="0"/>
          </a:p>
        </p:txBody>
      </p:sp>
      <p:sp>
        <p:nvSpPr>
          <p:cNvPr id="3" name="Content Placeholder 2"/>
          <p:cNvSpPr>
            <a:spLocks noGrp="1"/>
          </p:cNvSpPr>
          <p:nvPr>
            <p:ph idx="1"/>
          </p:nvPr>
        </p:nvSpPr>
        <p:spPr/>
        <p:txBody>
          <a:bodyPr/>
          <a:lstStyle/>
          <a:p>
            <a:r>
              <a:rPr lang="en-US" dirty="0"/>
              <a:t>Total Quality Management  (TQM) is a methodology that originated in the 1950s, but only becoming popular in the early 1980s.</a:t>
            </a:r>
          </a:p>
          <a:p>
            <a:r>
              <a:rPr lang="en-US" dirty="0"/>
              <a:t>As with the Lean methodology, it’s main priority is delivering value to the end-customer. The difference is, however, that TQM focuses on the organization as a whole, rather than individual processes. The key idea here is that every department (anything from engineering to marketing) within the company should be optimized with customer values in mind.</a:t>
            </a:r>
          </a:p>
          <a:p>
            <a:r>
              <a:rPr lang="en-US" dirty="0"/>
              <a:t>What really makes TQM shine, however, is that it involves the alignment of an entire organization. It’s not just the responsibility of the senior management to carry out change – rather, it’s a company-wide initiative, all the way down to the lowest level employees.</a:t>
            </a:r>
          </a:p>
          <a:p>
            <a:endParaRPr lang="en-US" dirty="0"/>
          </a:p>
        </p:txBody>
      </p:sp>
    </p:spTree>
    <p:extLst>
      <p:ext uri="{BB962C8B-B14F-4D97-AF65-F5344CB8AC3E}">
        <p14:creationId xmlns:p14="http://schemas.microsoft.com/office/powerpoint/2010/main" val="2534817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is Business Process Improvement</a:t>
            </a:r>
            <a:r>
              <a:rPr lang="en-US" sz="4000" dirty="0" smtClean="0"/>
              <a:t>?</a:t>
            </a:r>
            <a:endParaRPr lang="en-US" sz="4000" dirty="0"/>
          </a:p>
        </p:txBody>
      </p:sp>
      <p:sp>
        <p:nvSpPr>
          <p:cNvPr id="3" name="Content Placeholder 2"/>
          <p:cNvSpPr>
            <a:spLocks noGrp="1"/>
          </p:cNvSpPr>
          <p:nvPr>
            <p:ph idx="1"/>
          </p:nvPr>
        </p:nvSpPr>
        <p:spPr>
          <a:xfrm>
            <a:off x="1066800" y="2103120"/>
            <a:ext cx="10058400" cy="1290869"/>
          </a:xfrm>
        </p:spPr>
        <p:txBody>
          <a:bodyPr>
            <a:normAutofit fontScale="85000" lnSpcReduction="10000"/>
          </a:bodyPr>
          <a:lstStyle/>
          <a:p>
            <a:r>
              <a:rPr lang="en-US" dirty="0" smtClean="0">
                <a:latin typeface="Times New Roman" panose="02020603050405020304" pitchFamily="18" charset="0"/>
                <a:cs typeface="Times New Roman" panose="02020603050405020304" pitchFamily="18" charset="0"/>
              </a:rPr>
              <a:t>Business </a:t>
            </a:r>
            <a:r>
              <a:rPr lang="en-US" dirty="0">
                <a:latin typeface="Times New Roman" panose="02020603050405020304" pitchFamily="18" charset="0"/>
                <a:cs typeface="Times New Roman" panose="02020603050405020304" pitchFamily="18" charset="0"/>
              </a:rPr>
              <a:t>process </a:t>
            </a:r>
            <a:r>
              <a:rPr lang="en-US" dirty="0" smtClean="0">
                <a:latin typeface="Times New Roman" panose="02020603050405020304" pitchFamily="18" charset="0"/>
                <a:cs typeface="Times New Roman" panose="02020603050405020304" pitchFamily="18" charset="0"/>
              </a:rPr>
              <a:t>improvement </a:t>
            </a:r>
            <a:r>
              <a:rPr lang="en-US" dirty="0">
                <a:latin typeface="Times New Roman" panose="02020603050405020304" pitchFamily="18" charset="0"/>
                <a:cs typeface="Times New Roman" panose="02020603050405020304" pitchFamily="18" charset="0"/>
              </a:rPr>
              <a:t>is an exercise in which leaders use different methods to analyze their procedures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Business process improvement (BPI) is an approach used to identify and evaluate inefficiencies within the </a:t>
            </a:r>
            <a:r>
              <a:rPr lang="en-US" dirty="0" smtClean="0">
                <a:latin typeface="Times New Roman" panose="02020603050405020304" pitchFamily="18" charset="0"/>
                <a:cs typeface="Times New Roman" panose="02020603050405020304" pitchFamily="18" charset="0"/>
              </a:rPr>
              <a:t>organization.</a:t>
            </a:r>
          </a:p>
          <a:p>
            <a:r>
              <a:rPr lang="en-US" dirty="0" smtClean="0">
                <a:latin typeface="Times New Roman" panose="02020603050405020304" pitchFamily="18" charset="0"/>
                <a:cs typeface="Times New Roman" panose="02020603050405020304" pitchFamily="18" charset="0"/>
              </a:rPr>
              <a:t>It focus on following:</a:t>
            </a:r>
          </a:p>
          <a:p>
            <a:endParaRPr lang="en-US" dirty="0">
              <a:latin typeface="Times New Roman" panose="02020603050405020304" pitchFamily="18" charset="0"/>
              <a:cs typeface="Times New Roman" panose="02020603050405020304" pitchFamily="18" charset="0"/>
            </a:endParaRPr>
          </a:p>
        </p:txBody>
      </p:sp>
      <p:graphicFrame>
        <p:nvGraphicFramePr>
          <p:cNvPr id="5" name="Diagram 4"/>
          <p:cNvGraphicFramePr/>
          <p:nvPr>
            <p:extLst>
              <p:ext uri="{D42A27DB-BD31-4B8C-83A1-F6EECF244321}">
                <p14:modId xmlns:p14="http://schemas.microsoft.com/office/powerpoint/2010/main" val="2783528493"/>
              </p:ext>
            </p:extLst>
          </p:nvPr>
        </p:nvGraphicFramePr>
        <p:xfrm>
          <a:off x="2463113" y="3738288"/>
          <a:ext cx="7661189" cy="1912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8227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Quality Management Tools</a:t>
            </a:r>
          </a:p>
        </p:txBody>
      </p:sp>
      <p:sp>
        <p:nvSpPr>
          <p:cNvPr id="3" name="Content Placeholder 2"/>
          <p:cNvSpPr>
            <a:spLocks noGrp="1"/>
          </p:cNvSpPr>
          <p:nvPr>
            <p:ph idx="1"/>
          </p:nvPr>
        </p:nvSpPr>
        <p:spPr/>
        <p:txBody>
          <a:bodyPr>
            <a:normAutofit/>
          </a:bodyPr>
          <a:lstStyle/>
          <a:p>
            <a:r>
              <a:rPr lang="en-US" dirty="0" smtClean="0"/>
              <a:t>Total </a:t>
            </a:r>
            <a:r>
              <a:rPr lang="en-US" dirty="0"/>
              <a:t>quality management relies on what is known as the Seven Quality Tools, a set of charting and graphing techniques to help identify quality issues. The tools used in TQM are:</a:t>
            </a:r>
          </a:p>
          <a:p>
            <a:pPr lvl="2"/>
            <a:r>
              <a:rPr lang="en-US" b="1" dirty="0"/>
              <a:t>Fishbone Diagram / Ishikawa Chart:</a:t>
            </a:r>
            <a:r>
              <a:rPr lang="en-US" dirty="0"/>
              <a:t> Used to visualize cause and effect and identify the root cause.</a:t>
            </a:r>
          </a:p>
          <a:p>
            <a:pPr lvl="2"/>
            <a:r>
              <a:rPr lang="en-US" b="1" dirty="0"/>
              <a:t>Check Sheet Template:</a:t>
            </a:r>
            <a:r>
              <a:rPr lang="en-US" dirty="0"/>
              <a:t> Used to collect data in real time.</a:t>
            </a:r>
          </a:p>
          <a:p>
            <a:pPr lvl="2"/>
            <a:r>
              <a:rPr lang="en-US" b="1" dirty="0"/>
              <a:t>Control Chart:</a:t>
            </a:r>
            <a:r>
              <a:rPr lang="en-US" dirty="0"/>
              <a:t> Used to check if the process is in a state of control.</a:t>
            </a:r>
          </a:p>
          <a:p>
            <a:pPr lvl="2"/>
            <a:r>
              <a:rPr lang="en-US" b="1" dirty="0"/>
              <a:t>Histogram:</a:t>
            </a:r>
            <a:r>
              <a:rPr lang="en-US" dirty="0"/>
              <a:t> Used to estimate probability distribution based on values within a certain range.</a:t>
            </a:r>
          </a:p>
          <a:p>
            <a:pPr lvl="2"/>
            <a:r>
              <a:rPr lang="en-US" b="1" dirty="0"/>
              <a:t>Pareto Chart:</a:t>
            </a:r>
            <a:r>
              <a:rPr lang="en-US" dirty="0"/>
              <a:t> Used to evaluate the defects that are frequently occurring and assessing them by category.</a:t>
            </a:r>
          </a:p>
          <a:p>
            <a:pPr lvl="2"/>
            <a:r>
              <a:rPr lang="en-US" b="1" dirty="0"/>
              <a:t>Scatter Diagram:</a:t>
            </a:r>
            <a:r>
              <a:rPr lang="en-US" dirty="0"/>
              <a:t> Used to represent two values in a set of data.</a:t>
            </a:r>
          </a:p>
          <a:p>
            <a:pPr lvl="2"/>
            <a:r>
              <a:rPr lang="en-US" b="1" dirty="0"/>
              <a:t>Stratification Diagram:</a:t>
            </a:r>
            <a:r>
              <a:rPr lang="en-US" dirty="0"/>
              <a:t> Also called a flow diagram or a run diagram, stratification diagrams are used to sample a group.</a:t>
            </a:r>
          </a:p>
          <a:p>
            <a:endParaRPr lang="en-US" dirty="0"/>
          </a:p>
        </p:txBody>
      </p:sp>
    </p:spTree>
    <p:extLst>
      <p:ext uri="{BB962C8B-B14F-4D97-AF65-F5344CB8AC3E}">
        <p14:creationId xmlns:p14="http://schemas.microsoft.com/office/powerpoint/2010/main" val="2605118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87822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ajor </a:t>
            </a:r>
            <a:r>
              <a:rPr lang="en-US" dirty="0">
                <a:latin typeface="Times New Roman" panose="02020603050405020304" pitchFamily="18" charset="0"/>
                <a:cs typeface="Times New Roman" panose="02020603050405020304" pitchFamily="18" charset="0"/>
              </a:rPr>
              <a:t>roadblocks that can influence a company’s work processes </a:t>
            </a:r>
            <a:r>
              <a:rPr lang="en-US" dirty="0" smtClean="0">
                <a:latin typeface="Times New Roman" panose="02020603050405020304" pitchFamily="18" charset="0"/>
                <a:cs typeface="Times New Roman" panose="02020603050405020304" pitchFamily="18" charset="0"/>
              </a:rPr>
              <a:t>negatively: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There are three types of waste in Lean:</a:t>
            </a:r>
            <a:endParaRPr lang="en-US" dirty="0" smtClean="0"/>
          </a:p>
          <a:p>
            <a:pPr lvl="1"/>
            <a:r>
              <a:rPr lang="en-US" dirty="0" err="1" smtClean="0"/>
              <a:t>Muda</a:t>
            </a:r>
            <a:r>
              <a:rPr lang="en-US" dirty="0" smtClean="0"/>
              <a:t> </a:t>
            </a:r>
            <a:r>
              <a:rPr lang="en-US" dirty="0"/>
              <a:t>(wasteful </a:t>
            </a:r>
            <a:r>
              <a:rPr lang="en-US" dirty="0" smtClean="0"/>
              <a:t>activities)</a:t>
            </a:r>
          </a:p>
          <a:p>
            <a:pPr lvl="1"/>
            <a:r>
              <a:rPr lang="en-US" dirty="0" err="1" smtClean="0"/>
              <a:t>Muri</a:t>
            </a:r>
            <a:r>
              <a:rPr lang="en-US" dirty="0" smtClean="0"/>
              <a:t> </a:t>
            </a:r>
            <a:r>
              <a:rPr lang="en-US" dirty="0"/>
              <a:t>(overburden</a:t>
            </a:r>
            <a:r>
              <a:rPr lang="en-US" dirty="0" smtClean="0"/>
              <a:t>)</a:t>
            </a:r>
          </a:p>
          <a:p>
            <a:pPr lvl="1"/>
            <a:r>
              <a:rPr lang="en-US" dirty="0" smtClean="0"/>
              <a:t>Mura </a:t>
            </a:r>
            <a:r>
              <a:rPr lang="en-US" dirty="0"/>
              <a:t>(unevenness).</a:t>
            </a:r>
          </a:p>
        </p:txBody>
      </p:sp>
    </p:spTree>
    <p:extLst>
      <p:ext uri="{BB962C8B-B14F-4D97-AF65-F5344CB8AC3E}">
        <p14:creationId xmlns:p14="http://schemas.microsoft.com/office/powerpoint/2010/main" val="1832542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719" y="535502"/>
            <a:ext cx="10058400" cy="1371600"/>
          </a:xfrm>
        </p:spPr>
        <p:txBody>
          <a:bodyPr/>
          <a:lstStyle/>
          <a:p>
            <a:r>
              <a:rPr lang="en-US" dirty="0" smtClean="0"/>
              <a:t>Assignment </a:t>
            </a:r>
            <a:endParaRPr lang="en-US" dirty="0"/>
          </a:p>
        </p:txBody>
      </p:sp>
      <p:pic>
        <p:nvPicPr>
          <p:cNvPr id="3074" name="Picture 2" descr="muda mura mur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1096" y="1732735"/>
            <a:ext cx="8148662" cy="393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808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Process Improvement </a:t>
            </a:r>
            <a:r>
              <a:rPr lang="en-US" dirty="0" smtClean="0"/>
              <a:t>Steps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52948107"/>
              </p:ext>
            </p:extLst>
          </p:nvPr>
        </p:nvGraphicFramePr>
        <p:xfrm>
          <a:off x="1066800" y="2103120"/>
          <a:ext cx="10058400" cy="3931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922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2800" cap="all" dirty="0"/>
              <a:t>WHAT DOES BUSINESS PROCESS IMPROVEMENT LOOK LIKE FOR YOU?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0260728"/>
              </p:ext>
            </p:extLst>
          </p:nvPr>
        </p:nvGraphicFramePr>
        <p:xfrm>
          <a:off x="1066800" y="2103120"/>
          <a:ext cx="10058400" cy="3931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066800" y="5282168"/>
            <a:ext cx="6096000" cy="923330"/>
          </a:xfrm>
          <a:prstGeom prst="rect">
            <a:avLst/>
          </a:prstGeom>
        </p:spPr>
        <p:txBody>
          <a:bodyPr>
            <a:spAutoFit/>
          </a:bodyPr>
          <a:lstStyle/>
          <a:p>
            <a:r>
              <a:rPr lang="en-US" b="1" dirty="0">
                <a:latin typeface="ff-more-web-pro"/>
              </a:rPr>
              <a:t>BPI</a:t>
            </a:r>
            <a:r>
              <a:rPr lang="en-US" dirty="0">
                <a:latin typeface="ff-more-web-pro"/>
              </a:rPr>
              <a:t> aims to pinpoint the skills or processes that need improvement in ensuring smooth procedures, efficient workflow, and business expansion</a:t>
            </a:r>
            <a:endParaRPr lang="en-US" dirty="0"/>
          </a:p>
        </p:txBody>
      </p:sp>
    </p:spTree>
    <p:extLst>
      <p:ext uri="{BB962C8B-B14F-4D97-AF65-F5344CB8AC3E}">
        <p14:creationId xmlns:p14="http://schemas.microsoft.com/office/powerpoint/2010/main" val="2444494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BPI </a:t>
            </a:r>
            <a:r>
              <a:rPr lang="en-US" dirty="0" smtClean="0"/>
              <a:t>Methodologies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91258978"/>
              </p:ext>
            </p:extLst>
          </p:nvPr>
        </p:nvGraphicFramePr>
        <p:xfrm>
          <a:off x="1165654" y="2578778"/>
          <a:ext cx="10058400" cy="3931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165654" y="2111820"/>
            <a:ext cx="4717958" cy="369332"/>
          </a:xfrm>
          <a:prstGeom prst="rect">
            <a:avLst/>
          </a:prstGeom>
        </p:spPr>
        <p:txBody>
          <a:bodyPr wrap="none">
            <a:spAutoFit/>
          </a:bodyPr>
          <a:lstStyle/>
          <a:p>
            <a:r>
              <a:rPr lang="en-US" dirty="0"/>
              <a:t>Challenges are common in BPI activities.</a:t>
            </a:r>
          </a:p>
        </p:txBody>
      </p:sp>
      <p:sp>
        <p:nvSpPr>
          <p:cNvPr id="3" name="Rectangle 2"/>
          <p:cNvSpPr/>
          <p:nvPr/>
        </p:nvSpPr>
        <p:spPr>
          <a:xfrm>
            <a:off x="535459" y="2578778"/>
            <a:ext cx="4399005" cy="1169551"/>
          </a:xfrm>
          <a:prstGeom prst="rect">
            <a:avLst/>
          </a:prstGeom>
        </p:spPr>
        <p:txBody>
          <a:bodyPr wrap="square">
            <a:spAutoFit/>
          </a:bodyPr>
          <a:lstStyle/>
          <a:p>
            <a:pPr algn="just"/>
            <a:r>
              <a:rPr lang="en-US" sz="1400" dirty="0">
                <a:latin typeface="Times New Roman" panose="02020603050405020304" pitchFamily="18" charset="0"/>
                <a:cs typeface="Times New Roman" panose="02020603050405020304" pitchFamily="18" charset="0"/>
              </a:rPr>
              <a:t>t’s possible that there will be a breakdown in communication strategies across the organization, that work teams will be opposed to change, and that planned improvements that are not consistent with business objectives will be avoided.</a:t>
            </a:r>
          </a:p>
        </p:txBody>
      </p:sp>
    </p:spTree>
    <p:extLst>
      <p:ext uri="{BB962C8B-B14F-4D97-AF65-F5344CB8AC3E}">
        <p14:creationId xmlns:p14="http://schemas.microsoft.com/office/powerpoint/2010/main" val="2696315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BPI </a:t>
            </a:r>
            <a:r>
              <a:rPr lang="en-US" dirty="0" smtClean="0"/>
              <a:t>Methodologies</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Implementing </a:t>
            </a:r>
            <a:r>
              <a:rPr lang="en-US" dirty="0" smtClean="0">
                <a:latin typeface="Times New Roman" panose="02020603050405020304" pitchFamily="18" charset="0"/>
                <a:cs typeface="Times New Roman" panose="02020603050405020304" pitchFamily="18" charset="0"/>
              </a:rPr>
              <a:t>these following </a:t>
            </a:r>
            <a:r>
              <a:rPr lang="en-US" dirty="0">
                <a:latin typeface="Times New Roman" panose="02020603050405020304" pitchFamily="18" charset="0"/>
                <a:cs typeface="Times New Roman" panose="02020603050405020304" pitchFamily="18" charset="0"/>
              </a:rPr>
              <a:t>methodologies can help organizations overcome </a:t>
            </a:r>
            <a:r>
              <a:rPr lang="en-US" dirty="0" smtClean="0">
                <a:latin typeface="Times New Roman" panose="02020603050405020304" pitchFamily="18" charset="0"/>
                <a:cs typeface="Times New Roman" panose="02020603050405020304" pitchFamily="18" charset="0"/>
              </a:rPr>
              <a:t>previous mentioned obstacles</a:t>
            </a:r>
            <a:r>
              <a:rPr lang="en-US" dirty="0">
                <a:latin typeface="Times New Roman" panose="02020603050405020304" pitchFamily="18" charset="0"/>
                <a:cs typeface="Times New Roman" panose="02020603050405020304" pitchFamily="18" charset="0"/>
              </a:rPr>
              <a:t>. The common BPI methodologies include:</a:t>
            </a:r>
          </a:p>
        </p:txBody>
      </p:sp>
      <p:sp>
        <p:nvSpPr>
          <p:cNvPr id="4" name="Rectangle 3"/>
          <p:cNvSpPr/>
          <p:nvPr/>
        </p:nvSpPr>
        <p:spPr>
          <a:xfrm>
            <a:off x="1294701" y="3084619"/>
            <a:ext cx="6096000" cy="1477328"/>
          </a:xfrm>
          <a:prstGeom prst="rect">
            <a:avLst/>
          </a:prstGeom>
        </p:spPr>
        <p:txBody>
          <a:bodyPr>
            <a:spAutoFit/>
          </a:bodyPr>
          <a:lstStyle/>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Lean management</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Six sigma</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Agile management</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Kaizen</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Total quality management</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808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Management</a:t>
            </a:r>
            <a:endParaRPr lang="en-US" dirty="0"/>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Lean Management</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Lean Management is a unique approach to identify waste. It involves employees and relies on continuous improvement to </a:t>
            </a:r>
            <a:r>
              <a:rPr lang="en-US" dirty="0" smtClean="0">
                <a:latin typeface="Times New Roman" panose="02020603050405020304" pitchFamily="18" charset="0"/>
                <a:cs typeface="Times New Roman" panose="02020603050405020304" pitchFamily="18" charset="0"/>
              </a:rPr>
              <a:t>maximize </a:t>
            </a:r>
            <a:r>
              <a:rPr lang="en-US" dirty="0">
                <a:latin typeface="Times New Roman" panose="02020603050405020304" pitchFamily="18" charset="0"/>
                <a:cs typeface="Times New Roman" panose="02020603050405020304" pitchFamily="18" charset="0"/>
              </a:rPr>
              <a:t>customer value and </a:t>
            </a:r>
            <a:r>
              <a:rPr lang="en-US" dirty="0" smtClean="0">
                <a:latin typeface="Times New Roman" panose="02020603050405020304" pitchFamily="18" charset="0"/>
                <a:cs typeface="Times New Roman" panose="02020603050405020304" pitchFamily="18" charset="0"/>
              </a:rPr>
              <a:t>minimize </a:t>
            </a:r>
            <a:r>
              <a:rPr lang="en-US" dirty="0">
                <a:latin typeface="Times New Roman" panose="02020603050405020304" pitchFamily="18" charset="0"/>
                <a:cs typeface="Times New Roman" panose="02020603050405020304" pitchFamily="18" charset="0"/>
              </a:rPr>
              <a:t>waste.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main purpose of lean management is to reduce factors that waste time, effort or money. The only way to manage with it is to analyze a business process and then revise it and cut out every step that does not create value for customers</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579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Lean Principles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Lean management principles include:</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Defining </a:t>
            </a:r>
            <a:r>
              <a:rPr lang="en-US" dirty="0">
                <a:latin typeface="Times New Roman" panose="02020603050405020304" pitchFamily="18" charset="0"/>
                <a:cs typeface="Times New Roman" panose="02020603050405020304" pitchFamily="18" charset="0"/>
              </a:rPr>
              <a:t>value from the standpoint of the end customer.</a:t>
            </a:r>
          </a:p>
          <a:p>
            <a:pPr lvl="1"/>
            <a:r>
              <a:rPr lang="en-US" dirty="0">
                <a:latin typeface="Times New Roman" panose="02020603050405020304" pitchFamily="18" charset="0"/>
                <a:cs typeface="Times New Roman" panose="02020603050405020304" pitchFamily="18" charset="0"/>
              </a:rPr>
              <a:t>Identifying each step in a business process and eliminating those steps that do not create value.</a:t>
            </a:r>
          </a:p>
          <a:p>
            <a:pPr lvl="1"/>
            <a:r>
              <a:rPr lang="en-US" dirty="0">
                <a:latin typeface="Times New Roman" panose="02020603050405020304" pitchFamily="18" charset="0"/>
                <a:cs typeface="Times New Roman" panose="02020603050405020304" pitchFamily="18" charset="0"/>
              </a:rPr>
              <a:t>Making the value-creating steps occur in a tight sequence</a:t>
            </a:r>
            <a:r>
              <a:rPr lang="en-US" dirty="0" smtClean="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A pull system is characterized by work entering the workflow only when there is a demand for it</a:t>
            </a:r>
          </a:p>
          <a:p>
            <a:pPr lvl="1"/>
            <a:r>
              <a:rPr lang="en-US" dirty="0">
                <a:latin typeface="Times New Roman" panose="02020603050405020304" pitchFamily="18" charset="0"/>
                <a:cs typeface="Times New Roman" panose="02020603050405020304" pitchFamily="18" charset="0"/>
              </a:rPr>
              <a:t>Repeating the first three steps on a continuous basis until all waste has been eliminated.</a:t>
            </a:r>
          </a:p>
          <a:p>
            <a:endParaRPr lang="en-US" dirty="0">
              <a:latin typeface="Times New Roman" panose="02020603050405020304" pitchFamily="18" charset="0"/>
              <a:cs typeface="Times New Roman" panose="02020603050405020304" pitchFamily="18" charset="0"/>
            </a:endParaRPr>
          </a:p>
        </p:txBody>
      </p:sp>
      <p:pic>
        <p:nvPicPr>
          <p:cNvPr id="1026" name="Picture 2" descr="The 5 Basic Lean Principl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8595" y="4134486"/>
            <a:ext cx="4027405" cy="2326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3123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2356</TotalTime>
  <Words>1415</Words>
  <Application>Microsoft Office PowerPoint</Application>
  <PresentationFormat>Widescreen</PresentationFormat>
  <Paragraphs>195</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Century Gothic</vt:lpstr>
      <vt:lpstr>ff-more-web-pro</vt:lpstr>
      <vt:lpstr>Garamond</vt:lpstr>
      <vt:lpstr>Mont</vt:lpstr>
      <vt:lpstr>Times New Roman</vt:lpstr>
      <vt:lpstr>Wingdings</vt:lpstr>
      <vt:lpstr>Savon</vt:lpstr>
      <vt:lpstr>Business Process Engineering </vt:lpstr>
      <vt:lpstr>Content</vt:lpstr>
      <vt:lpstr>What is Business Process Improvement?</vt:lpstr>
      <vt:lpstr>Business Process Improvement Steps</vt:lpstr>
      <vt:lpstr>WHAT DOES BUSINESS PROCESS IMPROVEMENT LOOK LIKE FOR YOU?</vt:lpstr>
      <vt:lpstr>BPI Methodologies</vt:lpstr>
      <vt:lpstr>BPI Methodologies</vt:lpstr>
      <vt:lpstr>Lean Management</vt:lpstr>
      <vt:lpstr>Lean Principles</vt:lpstr>
      <vt:lpstr>The Plan, Do, Check, Act methodology</vt:lpstr>
      <vt:lpstr>Identify the value </vt:lpstr>
      <vt:lpstr>3M Waste are: </vt:lpstr>
      <vt:lpstr>The Three waste Aspects</vt:lpstr>
      <vt:lpstr>PowerPoint Presentation</vt:lpstr>
      <vt:lpstr>MUDA means Waste </vt:lpstr>
      <vt:lpstr>Seven types of Muda or 7 types of Waste are:</vt:lpstr>
      <vt:lpstr>Example</vt:lpstr>
      <vt:lpstr>Map the value stream </vt:lpstr>
      <vt:lpstr>Value stream mapping </vt:lpstr>
      <vt:lpstr>Create flow</vt:lpstr>
      <vt:lpstr>Create Pull System</vt:lpstr>
      <vt:lpstr>Example -01 </vt:lpstr>
      <vt:lpstr>Example 02 </vt:lpstr>
      <vt:lpstr>Example</vt:lpstr>
      <vt:lpstr>Six Sigma</vt:lpstr>
      <vt:lpstr>PowerPoint Presentation</vt:lpstr>
      <vt:lpstr>What Are the Lean Six Sigma Techniques? </vt:lpstr>
      <vt:lpstr>5s of lean</vt:lpstr>
      <vt:lpstr>TQM</vt:lpstr>
      <vt:lpstr>Total Quality Management Tools</vt:lpstr>
      <vt:lpstr>PowerPoint Presentation</vt:lpstr>
      <vt:lpstr>Major roadblocks that can influence a company’s work processes negatively:</vt:lpstr>
      <vt:lpstr>Assignment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Administrator</cp:lastModifiedBy>
  <cp:revision>79</cp:revision>
  <dcterms:created xsi:type="dcterms:W3CDTF">2022-02-09T04:55:57Z</dcterms:created>
  <dcterms:modified xsi:type="dcterms:W3CDTF">2023-03-31T06:47:02Z</dcterms:modified>
</cp:coreProperties>
</file>