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5" r:id="rId6"/>
    <p:sldId id="266" r:id="rId7"/>
    <p:sldId id="267" r:id="rId8"/>
    <p:sldId id="260" r:id="rId9"/>
    <p:sldId id="263" r:id="rId10"/>
    <p:sldId id="264" r:id="rId11"/>
    <p:sldId id="269" r:id="rId12"/>
    <p:sldId id="270"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6CDD471-570A-489F-BEA8-E01889783E3F}" type="datetimeFigureOut">
              <a:rPr lang="en-US" smtClean="0"/>
              <a:t>1/25/2023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9E25D88-C134-48DD-BCC8-F3D6150F4FAA}" type="slidenum">
              <a:rPr lang="en-US" smtClean="0"/>
              <a:t>‹#›</a:t>
            </a:fld>
            <a:endParaRPr lang="en-US"/>
          </a:p>
        </p:txBody>
      </p:sp>
    </p:spTree>
    <p:extLst>
      <p:ext uri="{BB962C8B-B14F-4D97-AF65-F5344CB8AC3E}">
        <p14:creationId xmlns:p14="http://schemas.microsoft.com/office/powerpoint/2010/main" val="54376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CDD471-570A-489F-BEA8-E01889783E3F}"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E25D88-C134-48DD-BCC8-F3D6150F4FAA}" type="slidenum">
              <a:rPr lang="en-US" smtClean="0"/>
              <a:t>‹#›</a:t>
            </a:fld>
            <a:endParaRPr lang="en-US"/>
          </a:p>
        </p:txBody>
      </p:sp>
    </p:spTree>
    <p:extLst>
      <p:ext uri="{BB962C8B-B14F-4D97-AF65-F5344CB8AC3E}">
        <p14:creationId xmlns:p14="http://schemas.microsoft.com/office/powerpoint/2010/main" val="301010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6CDD471-570A-489F-BEA8-E01889783E3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E25D88-C134-48DD-BCC8-F3D6150F4FAA}" type="slidenum">
              <a:rPr lang="en-US" smtClean="0"/>
              <a:t>‹#›</a:t>
            </a:fld>
            <a:endParaRPr lang="en-US"/>
          </a:p>
        </p:txBody>
      </p:sp>
    </p:spTree>
    <p:extLst>
      <p:ext uri="{BB962C8B-B14F-4D97-AF65-F5344CB8AC3E}">
        <p14:creationId xmlns:p14="http://schemas.microsoft.com/office/powerpoint/2010/main" val="30014141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6CDD471-570A-489F-BEA8-E01889783E3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E25D88-C134-48DD-BCC8-F3D6150F4FAA}" type="slidenum">
              <a:rPr lang="en-US" smtClean="0"/>
              <a:t>‹#›</a:t>
            </a:fld>
            <a:endParaRPr lang="en-US"/>
          </a:p>
        </p:txBody>
      </p:sp>
    </p:spTree>
    <p:extLst>
      <p:ext uri="{BB962C8B-B14F-4D97-AF65-F5344CB8AC3E}">
        <p14:creationId xmlns:p14="http://schemas.microsoft.com/office/powerpoint/2010/main" val="1039522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CDD471-570A-489F-BEA8-E01889783E3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E25D88-C134-48DD-BCC8-F3D6150F4FAA}" type="slidenum">
              <a:rPr lang="en-US" smtClean="0"/>
              <a:t>‹#›</a:t>
            </a:fld>
            <a:endParaRPr lang="en-US"/>
          </a:p>
        </p:txBody>
      </p:sp>
    </p:spTree>
    <p:extLst>
      <p:ext uri="{BB962C8B-B14F-4D97-AF65-F5344CB8AC3E}">
        <p14:creationId xmlns:p14="http://schemas.microsoft.com/office/powerpoint/2010/main" val="1244432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CDD471-570A-489F-BEA8-E01889783E3F}"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E25D88-C134-48DD-BCC8-F3D6150F4FAA}" type="slidenum">
              <a:rPr lang="en-US" smtClean="0"/>
              <a:t>‹#›</a:t>
            </a:fld>
            <a:endParaRPr lang="en-US"/>
          </a:p>
        </p:txBody>
      </p:sp>
    </p:spTree>
    <p:extLst>
      <p:ext uri="{BB962C8B-B14F-4D97-AF65-F5344CB8AC3E}">
        <p14:creationId xmlns:p14="http://schemas.microsoft.com/office/powerpoint/2010/main" val="24299044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6CDD471-570A-489F-BEA8-E01889783E3F}" type="datetimeFigureOut">
              <a:rPr lang="en-US" smtClean="0"/>
              <a:t>1/25/2023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79E25D88-C134-48DD-BCC8-F3D6150F4FAA}" type="slidenum">
              <a:rPr lang="en-US" smtClean="0"/>
              <a:t>‹#›</a:t>
            </a:fld>
            <a:endParaRPr lang="en-US"/>
          </a:p>
        </p:txBody>
      </p:sp>
    </p:spTree>
    <p:extLst>
      <p:ext uri="{BB962C8B-B14F-4D97-AF65-F5344CB8AC3E}">
        <p14:creationId xmlns:p14="http://schemas.microsoft.com/office/powerpoint/2010/main" val="1983158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6CDD471-570A-489F-BEA8-E01889783E3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25D88-C134-48DD-BCC8-F3D6150F4FAA}" type="slidenum">
              <a:rPr lang="en-US" smtClean="0"/>
              <a:t>‹#›</a:t>
            </a:fld>
            <a:endParaRPr lang="en-US"/>
          </a:p>
        </p:txBody>
      </p:sp>
    </p:spTree>
    <p:extLst>
      <p:ext uri="{BB962C8B-B14F-4D97-AF65-F5344CB8AC3E}">
        <p14:creationId xmlns:p14="http://schemas.microsoft.com/office/powerpoint/2010/main" val="28655529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6CDD471-570A-489F-BEA8-E01889783E3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E25D88-C134-48DD-BCC8-F3D6150F4FAA}" type="slidenum">
              <a:rPr lang="en-US" smtClean="0"/>
              <a:t>‹#›</a:t>
            </a:fld>
            <a:endParaRPr lang="en-US"/>
          </a:p>
        </p:txBody>
      </p:sp>
    </p:spTree>
    <p:extLst>
      <p:ext uri="{BB962C8B-B14F-4D97-AF65-F5344CB8AC3E}">
        <p14:creationId xmlns:p14="http://schemas.microsoft.com/office/powerpoint/2010/main" val="1549849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CDD471-570A-489F-BEA8-E01889783E3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9E25D88-C134-48DD-BCC8-F3D6150F4FAA}" type="slidenum">
              <a:rPr lang="en-US" smtClean="0"/>
              <a:t>‹#›</a:t>
            </a:fld>
            <a:endParaRPr lang="en-US"/>
          </a:p>
        </p:txBody>
      </p:sp>
    </p:spTree>
    <p:extLst>
      <p:ext uri="{BB962C8B-B14F-4D97-AF65-F5344CB8AC3E}">
        <p14:creationId xmlns:p14="http://schemas.microsoft.com/office/powerpoint/2010/main" val="1867178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6CDD471-570A-489F-BEA8-E01889783E3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9E25D88-C134-48DD-BCC8-F3D6150F4FAA}" type="slidenum">
              <a:rPr lang="en-US" smtClean="0"/>
              <a:t>‹#›</a:t>
            </a:fld>
            <a:endParaRPr lang="en-US"/>
          </a:p>
        </p:txBody>
      </p:sp>
    </p:spTree>
    <p:extLst>
      <p:ext uri="{BB962C8B-B14F-4D97-AF65-F5344CB8AC3E}">
        <p14:creationId xmlns:p14="http://schemas.microsoft.com/office/powerpoint/2010/main" val="3331480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CDD471-570A-489F-BEA8-E01889783E3F}"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9E25D88-C134-48DD-BCC8-F3D6150F4FAA}" type="slidenum">
              <a:rPr lang="en-US" smtClean="0"/>
              <a:t>‹#›</a:t>
            </a:fld>
            <a:endParaRPr lang="en-US"/>
          </a:p>
        </p:txBody>
      </p:sp>
    </p:spTree>
    <p:extLst>
      <p:ext uri="{BB962C8B-B14F-4D97-AF65-F5344CB8AC3E}">
        <p14:creationId xmlns:p14="http://schemas.microsoft.com/office/powerpoint/2010/main" val="4188597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CDD471-570A-489F-BEA8-E01889783E3F}" type="datetimeFigureOut">
              <a:rPr lang="en-US" smtClean="0"/>
              <a:t>1/25/2023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9E25D88-C134-48DD-BCC8-F3D6150F4FAA}" type="slidenum">
              <a:rPr lang="en-US" smtClean="0"/>
              <a:t>‹#›</a:t>
            </a:fld>
            <a:endParaRPr lang="en-US"/>
          </a:p>
        </p:txBody>
      </p:sp>
    </p:spTree>
    <p:extLst>
      <p:ext uri="{BB962C8B-B14F-4D97-AF65-F5344CB8AC3E}">
        <p14:creationId xmlns:p14="http://schemas.microsoft.com/office/powerpoint/2010/main" val="2820016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CDD471-570A-489F-BEA8-E01889783E3F}" type="datetimeFigureOut">
              <a:rPr lang="en-US" smtClean="0"/>
              <a:t>1/25/2023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9E25D88-C134-48DD-BCC8-F3D6150F4FAA}" type="slidenum">
              <a:rPr lang="en-US" smtClean="0"/>
              <a:t>‹#›</a:t>
            </a:fld>
            <a:endParaRPr lang="en-US"/>
          </a:p>
        </p:txBody>
      </p:sp>
    </p:spTree>
    <p:extLst>
      <p:ext uri="{BB962C8B-B14F-4D97-AF65-F5344CB8AC3E}">
        <p14:creationId xmlns:p14="http://schemas.microsoft.com/office/powerpoint/2010/main" val="3713655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DD471-570A-489F-BEA8-E01889783E3F}" type="datetimeFigureOut">
              <a:rPr lang="en-US" smtClean="0"/>
              <a:t>1/25/2023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9E25D88-C134-48DD-BCC8-F3D6150F4FAA}" type="slidenum">
              <a:rPr lang="en-US" smtClean="0"/>
              <a:t>‹#›</a:t>
            </a:fld>
            <a:endParaRPr lang="en-US"/>
          </a:p>
        </p:txBody>
      </p:sp>
    </p:spTree>
    <p:extLst>
      <p:ext uri="{BB962C8B-B14F-4D97-AF65-F5344CB8AC3E}">
        <p14:creationId xmlns:p14="http://schemas.microsoft.com/office/powerpoint/2010/main" val="3168624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CDD471-570A-489F-BEA8-E01889783E3F}"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E25D88-C134-48DD-BCC8-F3D6150F4FAA}" type="slidenum">
              <a:rPr lang="en-US" smtClean="0"/>
              <a:t>‹#›</a:t>
            </a:fld>
            <a:endParaRPr lang="en-US"/>
          </a:p>
        </p:txBody>
      </p:sp>
    </p:spTree>
    <p:extLst>
      <p:ext uri="{BB962C8B-B14F-4D97-AF65-F5344CB8AC3E}">
        <p14:creationId xmlns:p14="http://schemas.microsoft.com/office/powerpoint/2010/main" val="1777890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6CDD471-570A-489F-BEA8-E01889783E3F}" type="datetimeFigureOut">
              <a:rPr lang="en-US" smtClean="0"/>
              <a:t>1/25/2023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9E25D88-C134-48DD-BCC8-F3D6150F4FAA}" type="slidenum">
              <a:rPr lang="en-US" smtClean="0"/>
              <a:t>‹#›</a:t>
            </a:fld>
            <a:endParaRPr lang="en-US"/>
          </a:p>
        </p:txBody>
      </p:sp>
    </p:spTree>
    <p:extLst>
      <p:ext uri="{BB962C8B-B14F-4D97-AF65-F5344CB8AC3E}">
        <p14:creationId xmlns:p14="http://schemas.microsoft.com/office/powerpoint/2010/main" val="2880001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6CDD471-570A-489F-BEA8-E01889783E3F}" type="datetimeFigureOut">
              <a:rPr lang="en-US" smtClean="0"/>
              <a:t>1/25/2023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9E25D88-C134-48DD-BCC8-F3D6150F4FAA}" type="slidenum">
              <a:rPr lang="en-US" smtClean="0"/>
              <a:t>‹#›</a:t>
            </a:fld>
            <a:endParaRPr lang="en-US"/>
          </a:p>
        </p:txBody>
      </p:sp>
    </p:spTree>
    <p:extLst>
      <p:ext uri="{BB962C8B-B14F-4D97-AF65-F5344CB8AC3E}">
        <p14:creationId xmlns:p14="http://schemas.microsoft.com/office/powerpoint/2010/main" val="10018321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Web Engineering	</a:t>
            </a:r>
          </a:p>
        </p:txBody>
      </p:sp>
      <p:sp>
        <p:nvSpPr>
          <p:cNvPr id="3" name="Subtitle 2"/>
          <p:cNvSpPr>
            <a:spLocks noGrp="1"/>
          </p:cNvSpPr>
          <p:nvPr>
            <p:ph type="subTitle" idx="1"/>
          </p:nvPr>
        </p:nvSpPr>
        <p:spPr/>
        <p:txBody>
          <a:bodyPr/>
          <a:lstStyle/>
          <a:p>
            <a:r>
              <a:rPr lang="en-US" dirty="0"/>
              <a:t>Course code: SE3003</a:t>
            </a:r>
          </a:p>
          <a:p>
            <a:r>
              <a:rPr lang="en-US" dirty="0"/>
              <a:t>Instructor: </a:t>
            </a:r>
            <a:r>
              <a:rPr lang="en-US" dirty="0" err="1"/>
              <a:t>fahad</a:t>
            </a:r>
            <a:r>
              <a:rPr lang="en-US" dirty="0"/>
              <a:t> </a:t>
            </a:r>
            <a:r>
              <a:rPr lang="en-US" dirty="0" err="1"/>
              <a:t>hussain</a:t>
            </a:r>
            <a:endParaRPr lang="en-US" dirty="0"/>
          </a:p>
        </p:txBody>
      </p:sp>
    </p:spTree>
    <p:extLst>
      <p:ext uri="{BB962C8B-B14F-4D97-AF65-F5344CB8AC3E}">
        <p14:creationId xmlns:p14="http://schemas.microsoft.com/office/powerpoint/2010/main" val="172193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HTML Tags</a:t>
            </a:r>
          </a:p>
        </p:txBody>
      </p:sp>
      <p:sp>
        <p:nvSpPr>
          <p:cNvPr id="3" name="Content Placeholder 2"/>
          <p:cNvSpPr>
            <a:spLocks noGrp="1"/>
          </p:cNvSpPr>
          <p:nvPr>
            <p:ph idx="1"/>
          </p:nvPr>
        </p:nvSpPr>
        <p:spPr>
          <a:xfrm>
            <a:off x="1021789" y="2257270"/>
            <a:ext cx="9220317" cy="3851621"/>
          </a:xfrm>
        </p:spPr>
        <p:txBody>
          <a:bodyPr>
            <a:normAutofit/>
          </a:bodyPr>
          <a:lstStyle/>
          <a:p>
            <a:r>
              <a:rPr lang="pl-PL" sz="2800" dirty="0"/>
              <a:t>H</a:t>
            </a:r>
            <a:r>
              <a:rPr lang="en-US" sz="2800" dirty="0" err="1"/>
              <a:t>eading</a:t>
            </a:r>
            <a:r>
              <a:rPr lang="en-US" sz="2800" dirty="0"/>
              <a:t>.</a:t>
            </a:r>
          </a:p>
          <a:p>
            <a:r>
              <a:rPr lang="pl-PL" sz="2800" dirty="0"/>
              <a:t>P</a:t>
            </a:r>
            <a:r>
              <a:rPr lang="en-US" sz="2800" dirty="0" err="1"/>
              <a:t>aragraph</a:t>
            </a:r>
            <a:endParaRPr lang="en-US" sz="2800" dirty="0"/>
          </a:p>
          <a:p>
            <a:r>
              <a:rPr lang="pl-PL" sz="2800" dirty="0"/>
              <a:t>Div</a:t>
            </a:r>
            <a:endParaRPr lang="en-US" sz="2800" dirty="0"/>
          </a:p>
          <a:p>
            <a:r>
              <a:rPr lang="pl-PL" sz="2800" dirty="0"/>
              <a:t>Span</a:t>
            </a:r>
            <a:endParaRPr lang="en-US" sz="2800" dirty="0"/>
          </a:p>
          <a:p>
            <a:r>
              <a:rPr lang="en-US" sz="2800" dirty="0"/>
              <a:t>Strong</a:t>
            </a:r>
          </a:p>
          <a:p>
            <a:r>
              <a:rPr lang="en-US" sz="2800" dirty="0" err="1"/>
              <a:t>Emphasied</a:t>
            </a:r>
            <a:endParaRPr lang="en-US" sz="2800" dirty="0"/>
          </a:p>
          <a:p>
            <a:r>
              <a:rPr lang="en-US" sz="2800" dirty="0"/>
              <a:t>Small</a:t>
            </a:r>
          </a:p>
        </p:txBody>
      </p:sp>
      <p:sp>
        <p:nvSpPr>
          <p:cNvPr id="5" name="TextBox 4">
            <a:extLst>
              <a:ext uri="{FF2B5EF4-FFF2-40B4-BE49-F238E27FC236}">
                <a16:creationId xmlns:a16="http://schemas.microsoft.com/office/drawing/2014/main" id="{7A1D2BBF-5B49-4E0B-578F-2398F314D1FF}"/>
              </a:ext>
            </a:extLst>
          </p:cNvPr>
          <p:cNvSpPr txBox="1"/>
          <p:nvPr/>
        </p:nvSpPr>
        <p:spPr>
          <a:xfrm>
            <a:off x="5413042" y="2413365"/>
            <a:ext cx="6094520" cy="3539430"/>
          </a:xfrm>
          <a:prstGeom prst="rect">
            <a:avLst/>
          </a:prstGeom>
          <a:noFill/>
        </p:spPr>
        <p:txBody>
          <a:bodyPr wrap="square">
            <a:spAutoFit/>
          </a:bodyPr>
          <a:lstStyle/>
          <a:p>
            <a:pPr marL="285750" indent="-285750">
              <a:buFont typeface="Arial" panose="020B0604020202020204" pitchFamily="34" charset="0"/>
              <a:buChar char="•"/>
            </a:pPr>
            <a:r>
              <a:rPr lang="en-US" sz="2800" dirty="0"/>
              <a:t>Mark</a:t>
            </a:r>
          </a:p>
          <a:p>
            <a:pPr marL="285750" indent="-285750">
              <a:buFont typeface="Arial" panose="020B0604020202020204" pitchFamily="34" charset="0"/>
              <a:buChar char="•"/>
            </a:pPr>
            <a:r>
              <a:rPr lang="en-US" sz="2800" dirty="0"/>
              <a:t>Delete (strike </a:t>
            </a:r>
            <a:r>
              <a:rPr lang="en-US" sz="2800" dirty="0" err="1"/>
              <a:t>thorugh</a:t>
            </a:r>
            <a:r>
              <a:rPr lang="en-US" sz="2800" dirty="0"/>
              <a:t>)</a:t>
            </a:r>
          </a:p>
          <a:p>
            <a:pPr marL="285750" indent="-285750">
              <a:buFont typeface="Arial" panose="020B0604020202020204" pitchFamily="34" charset="0"/>
              <a:buChar char="•"/>
            </a:pPr>
            <a:r>
              <a:rPr lang="pl-PL" sz="2800" dirty="0"/>
              <a:t>B</a:t>
            </a:r>
            <a:r>
              <a:rPr lang="en-US" sz="2800" dirty="0"/>
              <a:t>old</a:t>
            </a:r>
          </a:p>
          <a:p>
            <a:pPr marL="285750" indent="-285750">
              <a:buFont typeface="Arial" panose="020B0604020202020204" pitchFamily="34" charset="0"/>
              <a:buChar char="•"/>
            </a:pPr>
            <a:r>
              <a:rPr lang="pl-PL" sz="2800" dirty="0"/>
              <a:t>I</a:t>
            </a:r>
            <a:r>
              <a:rPr lang="en-US" sz="2800" dirty="0" err="1"/>
              <a:t>talic</a:t>
            </a:r>
            <a:endParaRPr lang="en-US" sz="2800" dirty="0"/>
          </a:p>
          <a:p>
            <a:pPr marL="285750" indent="-285750">
              <a:buFont typeface="Arial" panose="020B0604020202020204" pitchFamily="34" charset="0"/>
              <a:buChar char="•"/>
            </a:pPr>
            <a:r>
              <a:rPr lang="pl-PL" sz="2800" dirty="0"/>
              <a:t>U</a:t>
            </a:r>
            <a:r>
              <a:rPr lang="en-US" sz="2800" dirty="0" err="1"/>
              <a:t>nderline</a:t>
            </a:r>
            <a:endParaRPr lang="en-US" sz="2800" dirty="0"/>
          </a:p>
          <a:p>
            <a:pPr marL="285750" indent="-285750">
              <a:buFont typeface="Arial" panose="020B0604020202020204" pitchFamily="34" charset="0"/>
              <a:buChar char="•"/>
            </a:pPr>
            <a:r>
              <a:rPr lang="pl-PL" sz="2800" dirty="0"/>
              <a:t>Pre</a:t>
            </a:r>
            <a:endParaRPr lang="en-US" sz="2800" dirty="0"/>
          </a:p>
          <a:p>
            <a:pPr marL="285750" indent="-285750">
              <a:buFont typeface="Arial" panose="020B0604020202020204" pitchFamily="34" charset="0"/>
              <a:buChar char="•"/>
            </a:pPr>
            <a:r>
              <a:rPr lang="en-US" sz="2800" dirty="0"/>
              <a:t>Ordered list</a:t>
            </a:r>
          </a:p>
          <a:p>
            <a:pPr marL="285750" indent="-285750">
              <a:buFont typeface="Arial" panose="020B0604020202020204" pitchFamily="34" charset="0"/>
              <a:buChar char="•"/>
            </a:pPr>
            <a:r>
              <a:rPr lang="en-US" sz="2800" dirty="0"/>
              <a:t>Unordered </a:t>
            </a:r>
            <a:r>
              <a:rPr lang="pl-PL" sz="2800" dirty="0"/>
              <a:t>l</a:t>
            </a:r>
            <a:r>
              <a:rPr lang="en-US" sz="2800" dirty="0" err="1"/>
              <a:t>ist</a:t>
            </a:r>
            <a:endParaRPr lang="en-US" sz="2800" dirty="0"/>
          </a:p>
        </p:txBody>
      </p:sp>
    </p:spTree>
    <p:extLst>
      <p:ext uri="{BB962C8B-B14F-4D97-AF65-F5344CB8AC3E}">
        <p14:creationId xmlns:p14="http://schemas.microsoft.com/office/powerpoint/2010/main" val="3411363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Basic HTML Tags</a:t>
            </a:r>
          </a:p>
        </p:txBody>
      </p:sp>
      <p:sp>
        <p:nvSpPr>
          <p:cNvPr id="3" name="Content Placeholder 2"/>
          <p:cNvSpPr>
            <a:spLocks noGrp="1"/>
          </p:cNvSpPr>
          <p:nvPr>
            <p:ph idx="1"/>
          </p:nvPr>
        </p:nvSpPr>
        <p:spPr>
          <a:xfrm>
            <a:off x="1154954" y="2603499"/>
            <a:ext cx="9220317" cy="3851621"/>
          </a:xfrm>
        </p:spPr>
        <p:txBody>
          <a:bodyPr>
            <a:normAutofit fontScale="92500" lnSpcReduction="10000"/>
          </a:bodyPr>
          <a:lstStyle/>
          <a:p>
            <a:r>
              <a:rPr lang="en-US" b="1" dirty="0"/>
              <a:t>Quotation and Citation</a:t>
            </a:r>
            <a:r>
              <a:rPr lang="en-US" dirty="0"/>
              <a:t>:</a:t>
            </a:r>
          </a:p>
          <a:p>
            <a:pPr lvl="1"/>
            <a:r>
              <a:rPr lang="en-US" dirty="0"/>
              <a:t>Abbreviations</a:t>
            </a:r>
          </a:p>
          <a:p>
            <a:pPr lvl="1"/>
            <a:r>
              <a:rPr lang="en-US" dirty="0"/>
              <a:t>Citation</a:t>
            </a:r>
          </a:p>
          <a:p>
            <a:pPr lvl="1"/>
            <a:r>
              <a:rPr lang="en-US" dirty="0"/>
              <a:t>Short quote</a:t>
            </a:r>
          </a:p>
          <a:p>
            <a:pPr lvl="1"/>
            <a:r>
              <a:rPr lang="en-US" dirty="0"/>
              <a:t>Address for Contact</a:t>
            </a:r>
          </a:p>
          <a:p>
            <a:pPr lvl="1"/>
            <a:r>
              <a:rPr lang="en-US" dirty="0"/>
              <a:t>Block Quote</a:t>
            </a:r>
          </a:p>
          <a:p>
            <a:r>
              <a:rPr lang="en-US" dirty="0"/>
              <a:t>Comment (!--   anything --&gt;)</a:t>
            </a:r>
          </a:p>
          <a:p>
            <a:r>
              <a:rPr lang="en-US" b="1" dirty="0"/>
              <a:t>HTML Colors </a:t>
            </a:r>
            <a:r>
              <a:rPr lang="en-US" dirty="0"/>
              <a:t>(Almost 140 colors supported by HTML):</a:t>
            </a:r>
          </a:p>
          <a:p>
            <a:pPr lvl="1"/>
            <a:r>
              <a:rPr lang="en-US" dirty="0"/>
              <a:t>Background Color</a:t>
            </a:r>
          </a:p>
          <a:p>
            <a:pPr lvl="1"/>
            <a:r>
              <a:rPr lang="en-US" dirty="0"/>
              <a:t>Text Color</a:t>
            </a:r>
          </a:p>
          <a:p>
            <a:pPr lvl="1"/>
            <a:r>
              <a:rPr lang="en-US" dirty="0"/>
              <a:t>Border Color </a:t>
            </a:r>
          </a:p>
          <a:p>
            <a:pPr lvl="1"/>
            <a:endParaRPr lang="en-US" b="1" dirty="0"/>
          </a:p>
          <a:p>
            <a:endParaRPr lang="en-US" dirty="0"/>
          </a:p>
        </p:txBody>
      </p:sp>
    </p:spTree>
    <p:extLst>
      <p:ext uri="{BB962C8B-B14F-4D97-AF65-F5344CB8AC3E}">
        <p14:creationId xmlns:p14="http://schemas.microsoft.com/office/powerpoint/2010/main" val="1654866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Block vs Inline Elements</a:t>
            </a:r>
          </a:p>
        </p:txBody>
      </p:sp>
      <p:sp>
        <p:nvSpPr>
          <p:cNvPr id="3" name="Content Placeholder 2"/>
          <p:cNvSpPr>
            <a:spLocks noGrp="1"/>
          </p:cNvSpPr>
          <p:nvPr>
            <p:ph idx="1"/>
          </p:nvPr>
        </p:nvSpPr>
        <p:spPr>
          <a:xfrm>
            <a:off x="1154955" y="2603500"/>
            <a:ext cx="6911684" cy="2212944"/>
          </a:xfrm>
        </p:spPr>
        <p:txBody>
          <a:bodyPr>
            <a:normAutofit fontScale="85000" lnSpcReduction="20000"/>
          </a:bodyPr>
          <a:lstStyle/>
          <a:p>
            <a:r>
              <a:rPr lang="en-US" dirty="0"/>
              <a:t>Depending on the type of element it is, every HTML element has a default display value. Block and inline are the two display settings available.</a:t>
            </a:r>
          </a:p>
          <a:p>
            <a:r>
              <a:rPr lang="en-US" dirty="0"/>
              <a:t>A block-level element always begins on a new line, and browsers add a margin (a space) before and after the element by default. A block-level element always occupies the entire available width (stretches out to the left and right as far as it can).</a:t>
            </a:r>
          </a:p>
          <a:p>
            <a:r>
              <a:rPr lang="en-US" dirty="0"/>
              <a:t>A line break is not used to begin an inline element.</a:t>
            </a:r>
          </a:p>
          <a:p>
            <a:r>
              <a:rPr lang="en-US" dirty="0"/>
              <a:t>An inline element only uses the space that is required.</a:t>
            </a:r>
          </a:p>
          <a:p>
            <a:endParaRPr lang="en-US" dirty="0"/>
          </a:p>
        </p:txBody>
      </p:sp>
      <p:pic>
        <p:nvPicPr>
          <p:cNvPr id="6" name="Picture 5"/>
          <p:cNvPicPr>
            <a:picLocks noChangeAspect="1"/>
          </p:cNvPicPr>
          <p:nvPr/>
        </p:nvPicPr>
        <p:blipFill>
          <a:blip r:embed="rId2"/>
          <a:stretch>
            <a:fillRect/>
          </a:stretch>
        </p:blipFill>
        <p:spPr>
          <a:xfrm>
            <a:off x="6078836" y="4816444"/>
            <a:ext cx="5448300" cy="1711105"/>
          </a:xfrm>
          <a:prstGeom prst="rect">
            <a:avLst/>
          </a:prstGeom>
        </p:spPr>
      </p:pic>
      <p:pic>
        <p:nvPicPr>
          <p:cNvPr id="7" name="Picture 6"/>
          <p:cNvPicPr>
            <a:picLocks noChangeAspect="1"/>
          </p:cNvPicPr>
          <p:nvPr/>
        </p:nvPicPr>
        <p:blipFill>
          <a:blip r:embed="rId3"/>
          <a:stretch>
            <a:fillRect/>
          </a:stretch>
        </p:blipFill>
        <p:spPr>
          <a:xfrm>
            <a:off x="1154954" y="4816444"/>
            <a:ext cx="4853858" cy="1711105"/>
          </a:xfrm>
          <a:prstGeom prst="rect">
            <a:avLst/>
          </a:prstGeom>
        </p:spPr>
      </p:pic>
    </p:spTree>
    <p:extLst>
      <p:ext uri="{BB962C8B-B14F-4D97-AF65-F5344CB8AC3E}">
        <p14:creationId xmlns:p14="http://schemas.microsoft.com/office/powerpoint/2010/main" val="753750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Advanced HTML tags</a:t>
            </a:r>
          </a:p>
        </p:txBody>
      </p:sp>
      <p:sp>
        <p:nvSpPr>
          <p:cNvPr id="3" name="Content Placeholder 2"/>
          <p:cNvSpPr>
            <a:spLocks noGrp="1"/>
          </p:cNvSpPr>
          <p:nvPr>
            <p:ph idx="1"/>
          </p:nvPr>
        </p:nvSpPr>
        <p:spPr/>
        <p:txBody>
          <a:bodyPr>
            <a:normAutofit fontScale="85000" lnSpcReduction="20000"/>
          </a:bodyPr>
          <a:lstStyle/>
          <a:p>
            <a:r>
              <a:rPr lang="en-US" dirty="0"/>
              <a:t>Image.</a:t>
            </a:r>
          </a:p>
          <a:p>
            <a:r>
              <a:rPr lang="en-US" dirty="0"/>
              <a:t>Hyperlink</a:t>
            </a:r>
          </a:p>
          <a:p>
            <a:r>
              <a:rPr lang="en-US" dirty="0"/>
              <a:t>Subscript</a:t>
            </a:r>
          </a:p>
          <a:p>
            <a:r>
              <a:rPr lang="en-US" dirty="0"/>
              <a:t>Superscript</a:t>
            </a:r>
          </a:p>
          <a:p>
            <a:r>
              <a:rPr lang="en-US" dirty="0"/>
              <a:t>Favicon</a:t>
            </a:r>
          </a:p>
          <a:p>
            <a:r>
              <a:rPr lang="en-US" b="1" dirty="0"/>
              <a:t>HTML Tables:</a:t>
            </a:r>
          </a:p>
          <a:p>
            <a:pPr lvl="1"/>
            <a:r>
              <a:rPr lang="en-US" dirty="0"/>
              <a:t>Border</a:t>
            </a:r>
          </a:p>
          <a:p>
            <a:pPr lvl="1"/>
            <a:r>
              <a:rPr lang="en-US" dirty="0"/>
              <a:t>Sizes</a:t>
            </a:r>
          </a:p>
          <a:p>
            <a:pPr lvl="1"/>
            <a:r>
              <a:rPr lang="en-US" dirty="0"/>
              <a:t>Header</a:t>
            </a:r>
          </a:p>
          <a:p>
            <a:pPr lvl="1"/>
            <a:r>
              <a:rPr lang="en-US" dirty="0" err="1"/>
              <a:t>Colspan</a:t>
            </a:r>
            <a:r>
              <a:rPr lang="en-US" dirty="0"/>
              <a:t> and </a:t>
            </a:r>
            <a:r>
              <a:rPr lang="en-US" dirty="0" err="1"/>
              <a:t>Rowspan</a:t>
            </a:r>
            <a:endParaRPr lang="en-US" dirty="0"/>
          </a:p>
          <a:p>
            <a:r>
              <a:rPr lang="en-US" dirty="0"/>
              <a:t>Iframes</a:t>
            </a:r>
          </a:p>
          <a:p>
            <a:endParaRPr lang="en-US" dirty="0"/>
          </a:p>
        </p:txBody>
      </p:sp>
    </p:spTree>
    <p:extLst>
      <p:ext uri="{BB962C8B-B14F-4D97-AF65-F5344CB8AC3E}">
        <p14:creationId xmlns:p14="http://schemas.microsoft.com/office/powerpoint/2010/main" val="1209946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the Web</a:t>
            </a:r>
          </a:p>
        </p:txBody>
      </p:sp>
      <p:sp>
        <p:nvSpPr>
          <p:cNvPr id="3" name="Content Placeholder 2"/>
          <p:cNvSpPr>
            <a:spLocks noGrp="1"/>
          </p:cNvSpPr>
          <p:nvPr>
            <p:ph idx="1"/>
          </p:nvPr>
        </p:nvSpPr>
        <p:spPr/>
        <p:txBody>
          <a:bodyPr/>
          <a:lstStyle/>
          <a:p>
            <a:r>
              <a:rPr lang="en-US" dirty="0"/>
              <a:t>A web application refers to any type of an application that is being hosted or has been hosted on a web browser or either some part of the application has been hosted.</a:t>
            </a:r>
          </a:p>
          <a:p>
            <a:r>
              <a:rPr lang="en-US" b="1" dirty="0"/>
              <a:t>Working of the Web:</a:t>
            </a:r>
          </a:p>
          <a:p>
            <a:pPr lvl="1"/>
            <a:r>
              <a:rPr lang="en-US" dirty="0"/>
              <a:t>The client (web browser) requests the information.</a:t>
            </a:r>
          </a:p>
          <a:p>
            <a:pPr lvl="1"/>
            <a:r>
              <a:rPr lang="en-US" dirty="0"/>
              <a:t>The browser is responsible to make requests from the servers, then servers cater those requests and process them based on a certain set of protocols.</a:t>
            </a:r>
          </a:p>
          <a:p>
            <a:pPr lvl="1"/>
            <a:r>
              <a:rPr lang="en-US" dirty="0"/>
              <a:t>A web server software is responsible to process the request on the server and returns the information to the client.</a:t>
            </a:r>
          </a:p>
          <a:p>
            <a:endParaRPr lang="en-US" b="1" dirty="0"/>
          </a:p>
        </p:txBody>
      </p:sp>
    </p:spTree>
    <p:extLst>
      <p:ext uri="{BB962C8B-B14F-4D97-AF65-F5344CB8AC3E}">
        <p14:creationId xmlns:p14="http://schemas.microsoft.com/office/powerpoint/2010/main" val="1003908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3267" y="973668"/>
            <a:ext cx="8761413" cy="706964"/>
          </a:xfrm>
        </p:spPr>
        <p:txBody>
          <a:bodyPr/>
          <a:lstStyle/>
          <a:p>
            <a:r>
              <a:rPr lang="en-US" dirty="0"/>
              <a:t>Web Site Structure	</a:t>
            </a:r>
          </a:p>
        </p:txBody>
      </p:sp>
      <p:sp>
        <p:nvSpPr>
          <p:cNvPr id="3" name="Content Placeholder 2"/>
          <p:cNvSpPr>
            <a:spLocks noGrp="1"/>
          </p:cNvSpPr>
          <p:nvPr>
            <p:ph idx="1"/>
          </p:nvPr>
        </p:nvSpPr>
        <p:spPr/>
        <p:txBody>
          <a:bodyPr>
            <a:normAutofit fontScale="92500" lnSpcReduction="20000"/>
          </a:bodyPr>
          <a:lstStyle/>
          <a:p>
            <a:r>
              <a:rPr lang="en-US" dirty="0"/>
              <a:t>A website consists of a number of different files.</a:t>
            </a:r>
          </a:p>
          <a:p>
            <a:r>
              <a:rPr lang="en-US" dirty="0"/>
              <a:t>A website contains:</a:t>
            </a:r>
          </a:p>
          <a:p>
            <a:pPr lvl="1"/>
            <a:r>
              <a:rPr lang="en-US" dirty="0"/>
              <a:t>HTML files</a:t>
            </a:r>
          </a:p>
          <a:p>
            <a:pPr lvl="2"/>
            <a:r>
              <a:rPr lang="en-US" dirty="0"/>
              <a:t>Contains Client Side Scripting (JS).</a:t>
            </a:r>
          </a:p>
          <a:p>
            <a:pPr lvl="1"/>
            <a:r>
              <a:rPr lang="en-US" dirty="0"/>
              <a:t>Image files </a:t>
            </a:r>
          </a:p>
          <a:p>
            <a:pPr lvl="2"/>
            <a:r>
              <a:rPr lang="en-US" dirty="0"/>
              <a:t>Most supported being among them (GIF and PNG)</a:t>
            </a:r>
          </a:p>
          <a:p>
            <a:pPr lvl="1"/>
            <a:r>
              <a:rPr lang="en-US" dirty="0"/>
              <a:t>Object Files</a:t>
            </a:r>
          </a:p>
          <a:p>
            <a:pPr lvl="2"/>
            <a:r>
              <a:rPr lang="en-US" dirty="0"/>
              <a:t>Helper files, plugins</a:t>
            </a:r>
          </a:p>
          <a:p>
            <a:pPr lvl="2"/>
            <a:r>
              <a:rPr lang="en-US" dirty="0"/>
              <a:t>Sound, video files</a:t>
            </a:r>
          </a:p>
          <a:p>
            <a:pPr lvl="1"/>
            <a:r>
              <a:rPr lang="en-US" dirty="0"/>
              <a:t>Server side scripts</a:t>
            </a:r>
          </a:p>
          <a:p>
            <a:pPr lvl="2"/>
            <a:r>
              <a:rPr lang="en-US" dirty="0"/>
              <a:t>Used to access server resources, ex: Database.</a:t>
            </a:r>
          </a:p>
        </p:txBody>
      </p:sp>
    </p:spTree>
    <p:extLst>
      <p:ext uri="{BB962C8B-B14F-4D97-AF65-F5344CB8AC3E}">
        <p14:creationId xmlns:p14="http://schemas.microsoft.com/office/powerpoint/2010/main" val="1241199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vs Dynamic Websites</a:t>
            </a:r>
          </a:p>
        </p:txBody>
      </p:sp>
      <p:sp>
        <p:nvSpPr>
          <p:cNvPr id="3" name="Content Placeholder 2"/>
          <p:cNvSpPr>
            <a:spLocks noGrp="1"/>
          </p:cNvSpPr>
          <p:nvPr>
            <p:ph idx="1"/>
          </p:nvPr>
        </p:nvSpPr>
        <p:spPr/>
        <p:txBody>
          <a:bodyPr/>
          <a:lstStyle/>
          <a:p>
            <a:r>
              <a:rPr lang="en-US" dirty="0"/>
              <a:t>Majority of websites that you view are of non-static in nature.</a:t>
            </a:r>
          </a:p>
          <a:p>
            <a:r>
              <a:rPr lang="en-US" dirty="0"/>
              <a:t>A static web page is a one where there is no involvement of server side resources and the server only responds to the query of the client without any internal manipulation of the query itself.</a:t>
            </a:r>
          </a:p>
          <a:p>
            <a:r>
              <a:rPr lang="en-US" dirty="0"/>
              <a:t>Dynamic websites in actuality are the responses from programs that are running on web servers.</a:t>
            </a:r>
          </a:p>
          <a:p>
            <a:pPr lvl="1"/>
            <a:r>
              <a:rPr lang="en-US" dirty="0"/>
              <a:t>These programs can interact with server side resources ex: Databases and XML web service.</a:t>
            </a:r>
          </a:p>
        </p:txBody>
      </p:sp>
    </p:spTree>
    <p:extLst>
      <p:ext uri="{BB962C8B-B14F-4D97-AF65-F5344CB8AC3E}">
        <p14:creationId xmlns:p14="http://schemas.microsoft.com/office/powerpoint/2010/main" val="795678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Web Content	</a:t>
            </a:r>
          </a:p>
        </p:txBody>
      </p:sp>
      <p:pic>
        <p:nvPicPr>
          <p:cNvPr id="4" name="Content Placeholder 3"/>
          <p:cNvPicPr>
            <a:picLocks noGrp="1" noChangeAspect="1"/>
          </p:cNvPicPr>
          <p:nvPr>
            <p:ph idx="1"/>
          </p:nvPr>
        </p:nvPicPr>
        <p:blipFill>
          <a:blip r:embed="rId2"/>
          <a:stretch>
            <a:fillRect/>
          </a:stretch>
        </p:blipFill>
        <p:spPr>
          <a:xfrm>
            <a:off x="3568256" y="2603500"/>
            <a:ext cx="3999800" cy="3416300"/>
          </a:xfrm>
          <a:prstGeom prst="rect">
            <a:avLst/>
          </a:prstGeom>
        </p:spPr>
      </p:pic>
    </p:spTree>
    <p:extLst>
      <p:ext uri="{BB962C8B-B14F-4D97-AF65-F5344CB8AC3E}">
        <p14:creationId xmlns:p14="http://schemas.microsoft.com/office/powerpoint/2010/main" val="2188513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Web Content	</a:t>
            </a:r>
          </a:p>
        </p:txBody>
      </p:sp>
      <p:pic>
        <p:nvPicPr>
          <p:cNvPr id="6" name="Content Placeholder 5"/>
          <p:cNvPicPr>
            <a:picLocks noGrp="1" noChangeAspect="1"/>
          </p:cNvPicPr>
          <p:nvPr>
            <p:ph idx="1"/>
          </p:nvPr>
        </p:nvPicPr>
        <p:blipFill>
          <a:blip r:embed="rId2"/>
          <a:stretch>
            <a:fillRect/>
          </a:stretch>
        </p:blipFill>
        <p:spPr>
          <a:xfrm>
            <a:off x="3664547" y="2603500"/>
            <a:ext cx="3807219" cy="3416300"/>
          </a:xfrm>
          <a:prstGeom prst="rect">
            <a:avLst/>
          </a:prstGeom>
        </p:spPr>
      </p:pic>
    </p:spTree>
    <p:extLst>
      <p:ext uri="{BB962C8B-B14F-4D97-AF65-F5344CB8AC3E}">
        <p14:creationId xmlns:p14="http://schemas.microsoft.com/office/powerpoint/2010/main" val="1667599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Dynamic Web Technologies	</a:t>
            </a:r>
          </a:p>
        </p:txBody>
      </p:sp>
      <p:sp>
        <p:nvSpPr>
          <p:cNvPr id="3" name="Content Placeholder 2"/>
          <p:cNvSpPr>
            <a:spLocks noGrp="1"/>
          </p:cNvSpPr>
          <p:nvPr>
            <p:ph idx="1"/>
          </p:nvPr>
        </p:nvSpPr>
        <p:spPr/>
        <p:txBody>
          <a:bodyPr/>
          <a:lstStyle/>
          <a:p>
            <a:r>
              <a:rPr lang="en-US" dirty="0"/>
              <a:t>There are a number of different technologies used independently as well as collectively to create a dynamic web application.</a:t>
            </a:r>
          </a:p>
          <a:p>
            <a:pPr lvl="1"/>
            <a:r>
              <a:rPr lang="en-US" dirty="0"/>
              <a:t>ASP.NET</a:t>
            </a:r>
          </a:p>
          <a:p>
            <a:pPr lvl="1"/>
            <a:r>
              <a:rPr lang="en-US" dirty="0"/>
              <a:t>JSP</a:t>
            </a:r>
          </a:p>
          <a:p>
            <a:pPr lvl="1"/>
            <a:r>
              <a:rPr lang="en-US" dirty="0"/>
              <a:t>PHP</a:t>
            </a:r>
          </a:p>
          <a:p>
            <a:pPr lvl="1"/>
            <a:r>
              <a:rPr lang="en-US" dirty="0"/>
              <a:t>Ruby on Rails</a:t>
            </a:r>
          </a:p>
          <a:p>
            <a:pPr marL="0" indent="0">
              <a:buNone/>
            </a:pPr>
            <a:endParaRPr lang="en-US" dirty="0"/>
          </a:p>
        </p:txBody>
      </p:sp>
    </p:spTree>
    <p:extLst>
      <p:ext uri="{BB962C8B-B14F-4D97-AF65-F5344CB8AC3E}">
        <p14:creationId xmlns:p14="http://schemas.microsoft.com/office/powerpoint/2010/main" val="3849136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View</a:t>
            </a:r>
          </a:p>
        </p:txBody>
      </p:sp>
      <p:sp>
        <p:nvSpPr>
          <p:cNvPr id="3" name="Content Placeholder 2"/>
          <p:cNvSpPr>
            <a:spLocks noGrp="1"/>
          </p:cNvSpPr>
          <p:nvPr>
            <p:ph idx="1"/>
          </p:nvPr>
        </p:nvSpPr>
        <p:spPr/>
        <p:txBody>
          <a:bodyPr>
            <a:normAutofit/>
          </a:bodyPr>
          <a:lstStyle/>
          <a:p>
            <a:r>
              <a:rPr lang="en-US" sz="1600" dirty="0"/>
              <a:t>Browser engine included in the application. </a:t>
            </a:r>
            <a:r>
              <a:rPr lang="en-US" sz="1600" dirty="0" err="1"/>
              <a:t>WebView</a:t>
            </a:r>
            <a:r>
              <a:rPr lang="en-US" sz="1600" dirty="0"/>
              <a:t> allows programmers to create most applications using her standard tools for web programming: HTML, JavaScript, and CSS. </a:t>
            </a:r>
            <a:r>
              <a:rPr lang="en-US" sz="1600" dirty="0" err="1"/>
              <a:t>WebView</a:t>
            </a:r>
            <a:r>
              <a:rPr lang="en-US" sz="1600" dirty="0"/>
              <a:t> also allows you to display her web content from external sites from within your application. The user does not have to switch to her web browser or any other user interface.</a:t>
            </a:r>
          </a:p>
          <a:p>
            <a:r>
              <a:rPr lang="en-US" sz="1600" dirty="0"/>
              <a:t>Can be found on multiple platforms such as Android as well as ASP.NET.</a:t>
            </a:r>
          </a:p>
        </p:txBody>
      </p:sp>
    </p:spTree>
    <p:extLst>
      <p:ext uri="{BB962C8B-B14F-4D97-AF65-F5344CB8AC3E}">
        <p14:creationId xmlns:p14="http://schemas.microsoft.com/office/powerpoint/2010/main" val="24772168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History and Introduction</a:t>
            </a:r>
          </a:p>
        </p:txBody>
      </p:sp>
      <p:sp>
        <p:nvSpPr>
          <p:cNvPr id="3" name="Content Placeholder 2"/>
          <p:cNvSpPr>
            <a:spLocks noGrp="1"/>
          </p:cNvSpPr>
          <p:nvPr>
            <p:ph idx="1"/>
          </p:nvPr>
        </p:nvSpPr>
        <p:spPr/>
        <p:txBody>
          <a:bodyPr>
            <a:normAutofit fontScale="85000" lnSpcReduction="10000"/>
          </a:bodyPr>
          <a:lstStyle/>
          <a:p>
            <a:r>
              <a:rPr lang="en-US" dirty="0"/>
              <a:t>1991- Tim Berners-Lee invents HTML 1.0</a:t>
            </a:r>
          </a:p>
          <a:p>
            <a:r>
              <a:rPr lang="en-US" dirty="0"/>
              <a:t>1993- HTML 1.0 is released. Not many developers are creating websites at this time.</a:t>
            </a:r>
          </a:p>
          <a:p>
            <a:r>
              <a:rPr lang="en-US" dirty="0"/>
              <a:t>1995- HTML 2.0 is published. This contains the features of HTML 1.0 plus new features. This remained the standard markup language for designing and creating websites until 1997.</a:t>
            </a:r>
          </a:p>
          <a:p>
            <a:r>
              <a:rPr lang="en-US" dirty="0"/>
              <a:t>1997- HTML 3.0 was invented. Here, Dave </a:t>
            </a:r>
            <a:r>
              <a:rPr lang="en-US" dirty="0" err="1"/>
              <a:t>Raggett</a:t>
            </a:r>
            <a:r>
              <a:rPr lang="en-US" dirty="0"/>
              <a:t> introduced a fresh draft on HTML, which improved new features of HTML and gave more powerful characteristics for webmasters in designing websites. Unfortunately, the powerful features slowed down the browser in applying further improvements.</a:t>
            </a:r>
          </a:p>
          <a:p>
            <a:r>
              <a:rPr lang="en-US" dirty="0"/>
              <a:t>1999- The widely-used HTML 4.0 comes out. It is very successful.</a:t>
            </a:r>
          </a:p>
          <a:p>
            <a:r>
              <a:rPr lang="en-US" dirty="0"/>
              <a:t>2014- HTML 5.0 is released and used worldwide. It is said to be the extended version of HTML 4.01 which was published in 2012.</a:t>
            </a:r>
          </a:p>
        </p:txBody>
      </p:sp>
    </p:spTree>
    <p:extLst>
      <p:ext uri="{BB962C8B-B14F-4D97-AF65-F5344CB8AC3E}">
        <p14:creationId xmlns:p14="http://schemas.microsoft.com/office/powerpoint/2010/main" val="36715008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141</TotalTime>
  <Words>713</Words>
  <Application>Microsoft Office PowerPoint</Application>
  <PresentationFormat>Widescreen</PresentationFormat>
  <Paragraphs>89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 Boardroom</vt:lpstr>
      <vt:lpstr>Web Engineering </vt:lpstr>
      <vt:lpstr>Introduction to the Web</vt:lpstr>
      <vt:lpstr>Web Site Structure </vt:lpstr>
      <vt:lpstr>Static vs Dynamic Websites</vt:lpstr>
      <vt:lpstr>Static Web Content </vt:lpstr>
      <vt:lpstr>Dynamic Web Content </vt:lpstr>
      <vt:lpstr>Dynamic Web Technologies </vt:lpstr>
      <vt:lpstr>Web View</vt:lpstr>
      <vt:lpstr>HTML History and Introduction</vt:lpstr>
      <vt:lpstr>Basic HTML Tags</vt:lpstr>
      <vt:lpstr>Basic HTML Tags</vt:lpstr>
      <vt:lpstr>Block vs Inline Elements</vt:lpstr>
      <vt:lpstr>Advanced HTML tags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Engineering </dc:title>
  <dc:creator>Mr. Shahroz Bakht</dc:creator>
  <cp:lastModifiedBy>Dell</cp:lastModifiedBy>
  <cp:revision>13</cp:revision>
  <dcterms:created xsi:type="dcterms:W3CDTF">2023-01-24T07:41:38Z</dcterms:created>
  <dcterms:modified xsi:type="dcterms:W3CDTF">2023-01-25T16:37:41Z</dcterms:modified>
</cp:coreProperties>
</file>