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87" r:id="rId3"/>
    <p:sldId id="388" r:id="rId5"/>
    <p:sldId id="359" r:id="rId6"/>
    <p:sldId id="363" r:id="rId7"/>
    <p:sldId id="397" r:id="rId8"/>
    <p:sldId id="389" r:id="rId9"/>
    <p:sldId id="364" r:id="rId10"/>
    <p:sldId id="365" r:id="rId11"/>
    <p:sldId id="366" r:id="rId12"/>
    <p:sldId id="367" r:id="rId13"/>
    <p:sldId id="368" r:id="rId14"/>
    <p:sldId id="369" r:id="rId15"/>
    <p:sldId id="375" r:id="rId16"/>
    <p:sldId id="376" r:id="rId17"/>
    <p:sldId id="377" r:id="rId18"/>
    <p:sldId id="378" r:id="rId19"/>
    <p:sldId id="370" r:id="rId20"/>
    <p:sldId id="371" r:id="rId21"/>
    <p:sldId id="379" r:id="rId22"/>
    <p:sldId id="372" r:id="rId23"/>
    <p:sldId id="382" r:id="rId24"/>
    <p:sldId id="383" r:id="rId25"/>
    <p:sldId id="373" r:id="rId26"/>
    <p:sldId id="390" r:id="rId27"/>
    <p:sldId id="391" r:id="rId28"/>
    <p:sldId id="392" r:id="rId29"/>
    <p:sldId id="393" r:id="rId30"/>
    <p:sldId id="385" r:id="rId31"/>
    <p:sldId id="394" r:id="rId32"/>
    <p:sldId id="395" r:id="rId33"/>
    <p:sldId id="374" r:id="rId34"/>
    <p:sldId id="396" r:id="rId35"/>
    <p:sldId id="362" r:id="rId36"/>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horzBarState="maximized">
    <p:restoredLeft sz="15620"/>
    <p:restoredTop sz="53469"/>
  </p:normalViewPr>
  <p:slideViewPr>
    <p:cSldViewPr showGuides="1">
      <p:cViewPr>
        <p:scale>
          <a:sx n="68" d="100"/>
          <a:sy n="68" d="100"/>
        </p:scale>
        <p:origin x="1882" y="4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fontAlgn="auto" hangingPunct="1">
              <a:spcBef>
                <a:spcPts val="0"/>
              </a:spcBef>
              <a:spcAft>
                <a:spcPts val="0"/>
              </a:spcAft>
              <a:defRPr sz="120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fontAlgn="auto" hangingPunct="1">
              <a:spcBef>
                <a:spcPts val="0"/>
              </a:spcBef>
              <a:spcAft>
                <a:spcPts val="0"/>
              </a:spcAft>
              <a:defRPr sz="1200">
                <a:latin typeface="Arial" panose="020B0604020202020204" pitchFamily="34" charset="0"/>
                <a:cs typeface="Arial"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05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fontAlgn="auto" hangingPunct="1">
              <a:spcBef>
                <a:spcPts val="0"/>
              </a:spcBef>
              <a:spcAft>
                <a:spcPts val="0"/>
              </a:spcAft>
              <a:defRPr sz="120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AU" altLang="en-US" sz="1200" dirty="0"/>
            </a:fld>
            <a:endParaRPr lang="en-AU"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AU" altLang="en-US" sz="1200" dirty="0">
                <a:latin typeface="Arial" panose="020B0604020202020204" pitchFamily="34" charset="0"/>
                <a:cs typeface="Arial" panose="020B0604020202020204" pitchFamily="34" charset="0"/>
              </a:rPr>
            </a:fld>
            <a:endParaRPr lang="en-AU" altLang="en-US" sz="1200" dirty="0">
              <a:latin typeface="Arial" panose="020B0604020202020204" pitchFamily="34" charset="0"/>
              <a:ea typeface="Arial" panose="020B0604020202020204" pitchFamily="34" charset="0"/>
              <a:cs typeface="Arial" panose="020B0604020202020204" pitchFamily="34" charset="0"/>
            </a:endParaRPr>
          </a:p>
        </p:txBody>
      </p:sp>
      <p:sp>
        <p:nvSpPr>
          <p:cNvPr id="4099" name="Rectangle 4"/>
          <p:cNvSpPr>
            <a:spLocks noRot="1" noTextEdit="1"/>
          </p:cNvSpPr>
          <p:nvPr>
            <p:ph type="sldImg"/>
          </p:nvPr>
        </p:nvSpPr>
        <p:spPr/>
      </p:sp>
      <p:sp>
        <p:nvSpPr>
          <p:cNvPr id="4100" name="Rectangle 5"/>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Lecture slides prepared by Dr Lawrie Brown (UNSW@ADFA) for “Computer Security: Principles and Practice”, 1/e, by William Stallings and Lawrie Brown, Chapter 1 “Overview”.</a:t>
            </a:r>
            <a:endParaRPr lang="en-AU" altLang="en-US" dirty="0">
              <a:latin typeface="Times New Roman" panose="02020603050405020304" pitchFamily="18" charset="0"/>
            </a:endParaRPr>
          </a:p>
          <a:p>
            <a:pPr lvl="0" eaLnBrk="1" hangingPunct="1"/>
            <a:endParaRPr lang="en-US" altLang="en-US" dirty="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23555" name="Rectangle 2"/>
          <p:cNvSpPr>
            <a:spLocks noRot="1" noTextEdit="1"/>
          </p:cNvSpPr>
          <p:nvPr>
            <p:ph type="sldImg"/>
          </p:nvPr>
        </p:nvSpPr>
        <p:spPr/>
      </p:sp>
      <p:sp>
        <p:nvSpPr>
          <p:cNvPr id="23556" name="Rectangle 3"/>
          <p:cNvSpPr>
            <a:spLocks noGrp="1"/>
          </p:cNvSpPr>
          <p:nvPr>
            <p:ph type="body" idx="1"/>
          </p:nvPr>
        </p:nvSpPr>
        <p:spPr/>
        <p:txBody>
          <a:bodyPr wrap="square" lIns="91440" tIns="45720" rIns="91440" bIns="45720" anchor="t" anchorCtr="0"/>
          <a:p>
            <a:pPr lvl="0" algn="l" eaLnBrk="1" hangingPunct="1"/>
            <a:r>
              <a:rPr lang="en-US" altLang="en-US" sz="2000" dirty="0">
                <a:solidFill>
                  <a:schemeClr val="tx1"/>
                </a:solidFill>
                <a:uFillTx/>
                <a:latin typeface="Yu Gothic UI Light" panose="020B0300000000000000" charset="-128"/>
                <a:ea typeface="Yu Gothic UI Light" panose="020B0300000000000000" charset="-128"/>
              </a:rPr>
              <a:t>In the mid-1990s, macro viruses became by far the most prevalent type of virus. Macro viruses are particularly threatening for a number of reasons:</a:t>
            </a:r>
            <a:endParaRPr lang="en-US" altLang="en-US" sz="2000" dirty="0">
              <a:solidFill>
                <a:schemeClr val="tx1"/>
              </a:solidFill>
              <a:uFillTx/>
              <a:latin typeface="Yu Gothic UI Light" panose="020B0300000000000000" charset="-128"/>
              <a:ea typeface="Yu Gothic UI Light" panose="020B0300000000000000" charset="-128"/>
            </a:endParaRPr>
          </a:p>
          <a:p>
            <a:pPr lvl="0" algn="l" eaLnBrk="1" hangingPunct="1"/>
            <a:r>
              <a:rPr lang="en-US" altLang="en-US" sz="2000" b="1" dirty="0">
                <a:solidFill>
                  <a:schemeClr val="tx1"/>
                </a:solidFill>
                <a:uFillTx/>
                <a:latin typeface="Yu Gothic UI Light" panose="020B0300000000000000" charset="-128"/>
                <a:ea typeface="Yu Gothic UI Light" panose="020B0300000000000000" charset="-128"/>
              </a:rPr>
              <a:t>1. </a:t>
            </a:r>
            <a:r>
              <a:rPr lang="en-US" altLang="en-US" sz="2000" dirty="0">
                <a:solidFill>
                  <a:schemeClr val="tx1"/>
                </a:solidFill>
                <a:uFillTx/>
                <a:latin typeface="Yu Gothic UI Light" panose="020B0300000000000000" charset="-128"/>
                <a:ea typeface="Yu Gothic UI Light" panose="020B0300000000000000" charset="-128"/>
              </a:rPr>
              <a:t>A macro virus is platform independent. Virtually all of the macro viruses infect Microsoft Word documents. Any hardware platform and operating system that supports Word can be infected.</a:t>
            </a:r>
            <a:endParaRPr lang="en-US" altLang="en-US" sz="2000" dirty="0">
              <a:solidFill>
                <a:schemeClr val="tx1"/>
              </a:solidFill>
              <a:uFillTx/>
              <a:latin typeface="Yu Gothic UI Light" panose="020B0300000000000000" charset="-128"/>
              <a:ea typeface="Yu Gothic UI Light" panose="020B0300000000000000" charset="-128"/>
            </a:endParaRPr>
          </a:p>
          <a:p>
            <a:pPr lvl="0" algn="l" eaLnBrk="1" hangingPunct="1"/>
            <a:r>
              <a:rPr lang="en-US" altLang="en-US" sz="2000" b="1" dirty="0">
                <a:solidFill>
                  <a:schemeClr val="tx1"/>
                </a:solidFill>
                <a:uFillTx/>
                <a:latin typeface="Yu Gothic UI Light" panose="020B0300000000000000" charset="-128"/>
                <a:ea typeface="Yu Gothic UI Light" panose="020B0300000000000000" charset="-128"/>
              </a:rPr>
              <a:t>2.</a:t>
            </a:r>
            <a:r>
              <a:rPr lang="en-US" altLang="en-US" sz="2000" dirty="0">
                <a:solidFill>
                  <a:schemeClr val="tx1"/>
                </a:solidFill>
                <a:uFillTx/>
                <a:latin typeface="Yu Gothic UI Light" panose="020B0300000000000000" charset="-128"/>
                <a:ea typeface="Yu Gothic UI Light" panose="020B0300000000000000" charset="-128"/>
              </a:rPr>
              <a:t> Macro viruses infect documents, not executable portions of code. Most of the information introduced onto a computer system is in the form of a document rather than a program.</a:t>
            </a:r>
            <a:endParaRPr lang="en-US" altLang="en-US" sz="2000" dirty="0">
              <a:solidFill>
                <a:schemeClr val="tx1"/>
              </a:solidFill>
              <a:uFillTx/>
              <a:latin typeface="Yu Gothic UI Light" panose="020B0300000000000000" charset="-128"/>
              <a:ea typeface="Yu Gothic UI Light" panose="020B0300000000000000" charset="-128"/>
            </a:endParaRPr>
          </a:p>
          <a:p>
            <a:pPr lvl="0" algn="l" eaLnBrk="1" hangingPunct="1"/>
            <a:r>
              <a:rPr lang="en-US" altLang="en-US" sz="2000" b="1" dirty="0">
                <a:solidFill>
                  <a:schemeClr val="tx1"/>
                </a:solidFill>
                <a:uFillTx/>
                <a:latin typeface="Yu Gothic UI Light" panose="020B0300000000000000" charset="-128"/>
                <a:ea typeface="Yu Gothic UI Light" panose="020B0300000000000000" charset="-128"/>
              </a:rPr>
              <a:t>3.</a:t>
            </a:r>
            <a:r>
              <a:rPr lang="en-US" altLang="en-US" sz="2000" dirty="0">
                <a:solidFill>
                  <a:schemeClr val="tx1"/>
                </a:solidFill>
                <a:uFillTx/>
                <a:latin typeface="Yu Gothic UI Light" panose="020B0300000000000000" charset="-128"/>
                <a:ea typeface="Yu Gothic UI Light" panose="020B0300000000000000" charset="-128"/>
              </a:rPr>
              <a:t> Macro viruses are easily spread. A very common method is by electronic mail.</a:t>
            </a:r>
            <a:endParaRPr lang="en-US" altLang="en-US" sz="2000" dirty="0">
              <a:solidFill>
                <a:schemeClr val="tx1"/>
              </a:solidFill>
              <a:uFillTx/>
              <a:latin typeface="Yu Gothic UI Light" panose="020B0300000000000000" charset="-128"/>
              <a:ea typeface="Yu Gothic UI Light" panose="020B0300000000000000" charset="-128"/>
            </a:endParaRPr>
          </a:p>
          <a:p>
            <a:pPr lvl="0" algn="l" eaLnBrk="1" hangingPunct="1"/>
            <a:r>
              <a:rPr lang="en-US" altLang="en-US" sz="2000" dirty="0">
                <a:solidFill>
                  <a:schemeClr val="tx1"/>
                </a:solidFill>
                <a:uFillTx/>
                <a:latin typeface="Yu Gothic UI Light" panose="020B0300000000000000" charset="-128"/>
                <a:ea typeface="Yu Gothic UI Light" panose="020B0300000000000000" charset="-128"/>
              </a:rPr>
              <a:t>Macro viruses take advantage of a feature found in Word and other office applications such as Microsoft Excel, namely the macro. In essence, a macro is an executable program embedded in a word processing document or other type of file. Typically, users employ macros to automate repetitive tasks and thereby save keystrokes. The macro language is usually some form of the Basic programming language. A user might define a sequence of keystrokes in a macro and set it up so that the macro is invoked when a function key or special short combination of keys is input. Successive releases of Word provide increased protection against macro viruses. For example, Microsoft offers an optional Macro Virus Protection tool that detects suspicious Word files and alerts the customer to the potential risk of opening a file with macros. Various antivirus (A/V) product vendors have also developed tools to detect and correct macro viruses. As in other types of viruses, the arms race continues in the field of macro viruses, but they no longer are the predominant virus threat.</a:t>
            </a:r>
            <a:endParaRPr lang="en-US" altLang="en-US" sz="2000" dirty="0">
              <a:solidFill>
                <a:schemeClr val="tx1"/>
              </a:solidFill>
              <a:uFillTx/>
              <a:latin typeface="Yu Gothic UI Light" panose="020B0300000000000000" charset="-128"/>
              <a:ea typeface="Yu Gothic UI Light" panose="020B0300000000000000" charset="-128"/>
            </a:endParaRPr>
          </a:p>
          <a:p>
            <a:pPr lvl="0" algn="l" eaLnBrk="1" hangingPunct="1"/>
            <a:endParaRPr lang="en-US" altLang="en-US" sz="4800" dirty="0">
              <a:solidFill>
                <a:schemeClr val="tx1"/>
              </a:solidFill>
              <a:uFillTx/>
              <a:latin typeface="Yu Gothic UI Light" panose="020B0300000000000000" charset="-128"/>
              <a:ea typeface="Yu Gothic UI Light" panose="020B0300000000000000"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25603" name="Rectangle 1026"/>
          <p:cNvSpPr>
            <a:spLocks noRot="1" noTextEdit="1"/>
          </p:cNvSpPr>
          <p:nvPr>
            <p:ph type="sldImg"/>
          </p:nvPr>
        </p:nvSpPr>
        <p:spPr/>
      </p:sp>
      <p:sp>
        <p:nvSpPr>
          <p:cNvPr id="25604" name="Rectangle 1027"/>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A more recent development in malicious software is the e-mail virus. The first rapidly spreading e-mail viruses, such as Melissa, made use of a Microsoft Word macro embedded in an attachment. If the recipient opens the e-mail attachment, the Word macro is activated. Then the e-mail virus sends itself to everyone on the mailing list in the user's e-mail package, and also does local damage.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At the end of 1999, a more powerful version of the e-mail virus appeared. This newer version can be activated merely by opening an e-mail that contains the virus rather than opening an attachment. The virus uses the Visual Basic scripting language supported by the e-mail package.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Thus we see a new generation of malware that arrives via e-mail and uses e-mail software features to replicate itself across the Internet. The virus propagates itself as soon as activated (either by opening an e-mail attachment of by opening the e-mail) to all of the e-mail addresses known to the infected host. As a result, whereas viruses used to take months or years to propagate, they now do so in hours. This makes it very difficult for antivirus software to respond before much damage is done. Ultimately, a greater degree of security must be built into Internet utility and application software on PCs to counter the growing threat.</a:t>
            </a:r>
            <a:endParaRPr lang="en-US" altLang="en-US"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27651" name="Rectangle 2"/>
          <p:cNvSpPr>
            <a:spLocks noRot="1" noTextEdit="1"/>
          </p:cNvSpPr>
          <p:nvPr>
            <p:ph type="sldImg"/>
          </p:nvPr>
        </p:nvSpPr>
        <p:spPr/>
      </p:sp>
      <p:sp>
        <p:nvSpPr>
          <p:cNvPr id="27652"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The ideal solution to the threat of viruses is prevention: Do not allow a virus to get into the system in the first place. This goal is, in general, impossible to achieve, although prevention can reduce the number of successful viral attacks. The next best approach is to be able to do the following:</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Detection:</a:t>
            </a:r>
            <a:r>
              <a:rPr lang="en-US" altLang="en-US" dirty="0">
                <a:latin typeface="Times New Roman" panose="02020603050405020304" pitchFamily="18" charset="0"/>
              </a:rPr>
              <a:t> Once the infection has occurred, determine that it has occurred and locate the virus.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Identification:</a:t>
            </a:r>
            <a:r>
              <a:rPr lang="en-US" altLang="en-US" dirty="0">
                <a:latin typeface="Times New Roman" panose="02020603050405020304" pitchFamily="18" charset="0"/>
              </a:rPr>
              <a:t> Once detection has been achieved, identify the specific virus that has infected a program.</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Removal:</a:t>
            </a:r>
            <a:r>
              <a:rPr lang="en-US" altLang="en-US" dirty="0">
                <a:latin typeface="Times New Roman" panose="02020603050405020304" pitchFamily="18" charset="0"/>
              </a:rPr>
              <a:t> Once the specific virus has been identified, remove all traces of the virus from the infected program and restore it to its original state. Remove the virus from all infected systems so that the disease cannot spread further.</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If detection succeeds but either identification or removal is not possible, then the alternative is to discard the infected program and reload a clean backup version.</a:t>
            </a:r>
            <a:endParaRPr lang="en-US" altLang="en-US" dirty="0">
              <a:latin typeface="Times New Roman" panose="02020603050405020304" pitchFamily="18" charset="0"/>
            </a:endParaRPr>
          </a:p>
          <a:p>
            <a:pPr lvl="0" eaLnBrk="1" hangingPunct="1"/>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29699" name="Rectangle 2"/>
          <p:cNvSpPr>
            <a:spLocks noRot="1" noTextEdit="1"/>
          </p:cNvSpPr>
          <p:nvPr>
            <p:ph type="sldImg"/>
          </p:nvPr>
        </p:nvSpPr>
        <p:spPr/>
      </p:sp>
      <p:sp>
        <p:nvSpPr>
          <p:cNvPr id="29700"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Advances in virus and antivirus technology go hand in hand. Early viruses were relatively simple code fragments and could be identified and purged with relatively simple antivirus software packages. As the virus arms race has evolved, both viruses and, necessarily, antivirus software have grown more complex and sophisticated. [STEP93] identifies four generations of antivirus software: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A </a:t>
            </a:r>
            <a:r>
              <a:rPr lang="en-US" altLang="en-US" b="1" dirty="0">
                <a:latin typeface="Times New Roman" panose="02020603050405020304" pitchFamily="18" charset="0"/>
              </a:rPr>
              <a:t>first-generation</a:t>
            </a:r>
            <a:r>
              <a:rPr lang="en-US" altLang="en-US" dirty="0">
                <a:latin typeface="Times New Roman" panose="02020603050405020304" pitchFamily="18" charset="0"/>
              </a:rPr>
              <a:t> scanner requires a virus signature to identify a virus. The virus may contain "wildcards" but has essentially the same structure and bit pattern in all copies. Such signature-specific scanners are limited to the detection of known viruses.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A </a:t>
            </a:r>
            <a:r>
              <a:rPr lang="en-US" altLang="en-US" b="1" dirty="0">
                <a:latin typeface="Times New Roman" panose="02020603050405020304" pitchFamily="18" charset="0"/>
              </a:rPr>
              <a:t>second-generation</a:t>
            </a:r>
            <a:r>
              <a:rPr lang="en-US" altLang="en-US" dirty="0">
                <a:latin typeface="Times New Roman" panose="02020603050405020304" pitchFamily="18" charset="0"/>
              </a:rPr>
              <a:t> scanner uses heuristic rules to search for probable virus infection, e.g to look for fragments of code that are often associated with viruses.. Another second-generation approach is integrity checking, using a hash function rather than a simpler checksum.</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Third-generation</a:t>
            </a:r>
            <a:r>
              <a:rPr lang="en-US" altLang="en-US" dirty="0">
                <a:latin typeface="Times New Roman" panose="02020603050405020304" pitchFamily="18" charset="0"/>
              </a:rPr>
              <a:t> programs are memory-resident programs that identify a virus by its actions rather than structure in an infected program. These have the advantage that it is not necessary to develop signatures / heuristics, but only to identify the small set of actions indicating an infection is attempted and then intervene.</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Fourth-generation</a:t>
            </a:r>
            <a:r>
              <a:rPr lang="en-US" altLang="en-US" dirty="0">
                <a:latin typeface="Times New Roman" panose="02020603050405020304" pitchFamily="18" charset="0"/>
              </a:rPr>
              <a:t> products are packages consisting of a variety of antivirus techniques used in conjunction. These include scanning and activity trap components. In addition, such a package includes access control capability, which limits the ability of viruses to penetrate a system and then limits the ability of a virus to update files in order to pass on the infection.</a:t>
            </a:r>
            <a:endParaRPr lang="en-US" altLang="en-US" dirty="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31747" name="Rectangle 2"/>
          <p:cNvSpPr>
            <a:spLocks noRot="1" noTextEdit="1"/>
          </p:cNvSpPr>
          <p:nvPr>
            <p:ph type="sldImg"/>
          </p:nvPr>
        </p:nvSpPr>
        <p:spPr/>
      </p:sp>
      <p:sp>
        <p:nvSpPr>
          <p:cNvPr id="31748"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More sophisticated antivirus approaches and products continue to appear. In this subsection, we highlight some of the most important.</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Generic decryption (GD) technology enables the antivirus program to easily detect even the most complex polymorphic viruses, while maintaining fast scanning speeds. In order to detect encrypted viruses, executable files are run through a GD scanner:</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CPU emulator:</a:t>
            </a:r>
            <a:r>
              <a:rPr lang="en-US" altLang="en-US" dirty="0">
                <a:latin typeface="Times New Roman" panose="02020603050405020304" pitchFamily="18" charset="0"/>
              </a:rPr>
              <a:t> A software-based virtual computer that interprets instructions in an executable file rather than executing them on the underlying processor.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Virus signature scanner:</a:t>
            </a:r>
            <a:r>
              <a:rPr lang="en-US" altLang="en-US" dirty="0">
                <a:latin typeface="Times New Roman" panose="02020603050405020304" pitchFamily="18" charset="0"/>
              </a:rPr>
              <a:t> scans the target code looking for known virus signatures.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Emulation control module:</a:t>
            </a:r>
            <a:r>
              <a:rPr lang="en-US" altLang="en-US" dirty="0">
                <a:latin typeface="Times New Roman" panose="02020603050405020304" pitchFamily="18" charset="0"/>
              </a:rPr>
              <a:t> Controls the execution of the target code.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At the start of each simulation, the emulator begins interpreting instructions in the target code, one at a time. Thus, if the code includes a decryption routine that decrypts and hence exposes the virus, that code is interpreted. In effect, the virus does the work for the antivirus program by exposing the virus. Periodically, the control module interrupts interpretation to scan the target code for virus signatures. During interpretation, the target code can cause no damage to the actual personal computer environment, because it is being interpreted in a completely controlled environment. The most difficult design issue with a GD scanner is to determine how long to run each interpretation. Typically, virus elements are activated soon after a program begins executing, but this need not be the case. The longer the scanner emulates a particular program, the more likely it is to catch any hidden viruses. However, the antivirus program can take up only a limited amount of time and resources before users complain.</a:t>
            </a:r>
            <a:endParaRPr lang="en-US" altLang="en-US" dirty="0">
              <a:latin typeface="Times New Roman" panose="02020603050405020304" pitchFamily="18" charset="0"/>
            </a:endParaRPr>
          </a:p>
          <a:p>
            <a:pPr lvl="0" eaLnBrk="1" hangingPunct="1"/>
            <a:endParaRPr lang="en-US" altLang="en-US" dirty="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33795" name="Rectangle 2"/>
          <p:cNvSpPr>
            <a:spLocks noRot="1" noTextEdit="1"/>
          </p:cNvSpPr>
          <p:nvPr>
            <p:ph type="sldImg"/>
          </p:nvPr>
        </p:nvSpPr>
        <p:spPr/>
      </p:sp>
      <p:sp>
        <p:nvSpPr>
          <p:cNvPr id="33796"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The digital immune system is a comprehensive approach to virus protection developed by IBM and subsequently refined by Symantec. The objective of this system is to provide rapid response time so that viruses can be stamped out almost as soon as they are introduced. When a new virus enters an organization, the immune system automatically captures it, analyzes it, adds detection and shielding for it, removes it, and passes information about that virus to other systems so that it can be detected before it is allowed to run elsewhere, as Figure 7.4 illustrates:</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1.</a:t>
            </a:r>
            <a:r>
              <a:rPr lang="en-US" altLang="en-US" dirty="0">
                <a:latin typeface="Times New Roman" panose="02020603050405020304" pitchFamily="18" charset="0"/>
              </a:rPr>
              <a:t> A monitoring program on each PC uses a variety of heuristics to infer that a virus may be present, and forwards a copy to an administrative machine.</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2. </a:t>
            </a:r>
            <a:r>
              <a:rPr lang="en-US" altLang="en-US" dirty="0">
                <a:latin typeface="Times New Roman" panose="02020603050405020304" pitchFamily="18" charset="0"/>
              </a:rPr>
              <a:t>The admin machine encrypts this and sends it to a central virus analysis machine.</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3. </a:t>
            </a:r>
            <a:r>
              <a:rPr lang="en-US" altLang="en-US" dirty="0">
                <a:latin typeface="Times New Roman" panose="02020603050405020304" pitchFamily="18" charset="0"/>
              </a:rPr>
              <a:t>This machine creates an environment in which the infected program can be safely run for analysis. The virus analysis machine then produces a prescription for identifying and removing the virus.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a:t>
            </a:r>
            <a:r>
              <a:rPr lang="en-US" altLang="en-US" b="1" dirty="0">
                <a:latin typeface="Times New Roman" panose="02020603050405020304" pitchFamily="18" charset="0"/>
              </a:rPr>
              <a:t>4.</a:t>
            </a:r>
            <a:r>
              <a:rPr lang="en-US" altLang="en-US" dirty="0">
                <a:latin typeface="Times New Roman" panose="02020603050405020304" pitchFamily="18" charset="0"/>
              </a:rPr>
              <a:t> The resulting prescription is sent back to the administrative machine.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a:t>
            </a:r>
            <a:r>
              <a:rPr lang="en-US" altLang="en-US" b="1" dirty="0">
                <a:latin typeface="Times New Roman" panose="02020603050405020304" pitchFamily="18" charset="0"/>
              </a:rPr>
              <a:t>5.</a:t>
            </a:r>
            <a:r>
              <a:rPr lang="en-US" altLang="en-US" dirty="0">
                <a:latin typeface="Times New Roman" panose="02020603050405020304" pitchFamily="18" charset="0"/>
              </a:rPr>
              <a:t> The administrative machine forwards the prescription to the infected client.</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a:t>
            </a:r>
            <a:r>
              <a:rPr lang="en-US" altLang="en-US" b="1" dirty="0">
                <a:latin typeface="Times New Roman" panose="02020603050405020304" pitchFamily="18" charset="0"/>
              </a:rPr>
              <a:t>6. </a:t>
            </a:r>
            <a:r>
              <a:rPr lang="en-US" altLang="en-US" dirty="0">
                <a:latin typeface="Times New Roman" panose="02020603050405020304" pitchFamily="18" charset="0"/>
              </a:rPr>
              <a:t>The prescription is also forwarded to other clients in the organization.</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a:t>
            </a:r>
            <a:r>
              <a:rPr lang="en-US" altLang="en-US" b="1" dirty="0">
                <a:latin typeface="Times New Roman" panose="02020603050405020304" pitchFamily="18" charset="0"/>
              </a:rPr>
              <a:t>7. </a:t>
            </a:r>
            <a:r>
              <a:rPr lang="en-US" altLang="en-US" dirty="0">
                <a:latin typeface="Times New Roman" panose="02020603050405020304" pitchFamily="18" charset="0"/>
              </a:rPr>
              <a:t>Subscribers worldwide receive regular antivirus updates to protect from new virus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The success of the digital immune system depends on the ability of the virus analysis machine to detect new and innovative virus strains. By constantly analyzing and monitoring the viruses found in the wild, it should be possible to continually update the digital immune software to keep up with the threat.</a:t>
            </a:r>
            <a:endParaRPr lang="en-US" altLang="en-US"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35843" name="Rectangle 2"/>
          <p:cNvSpPr>
            <a:spLocks noRot="1" noTextEdit="1"/>
          </p:cNvSpPr>
          <p:nvPr>
            <p:ph type="sldImg"/>
          </p:nvPr>
        </p:nvSpPr>
        <p:spPr/>
      </p:sp>
      <p:sp>
        <p:nvSpPr>
          <p:cNvPr id="35844" name="Rectangle 3"/>
          <p:cNvSpPr>
            <a:spLocks noGrp="1"/>
          </p:cNvSpPr>
          <p:nvPr>
            <p:ph type="body" idx="1"/>
          </p:nvPr>
        </p:nvSpPr>
        <p:spPr/>
        <p:txBody>
          <a:bodyPr wrap="square" lIns="91440" tIns="45720" rIns="91440" bIns="45720" anchor="t" anchorCtr="0"/>
          <a:p>
            <a:pPr lvl="0" eaLnBrk="1" hangingPunct="1"/>
            <a:r>
              <a:rPr lang="en-US" altLang="en-US" dirty="0">
                <a:solidFill>
                  <a:srgbClr val="000000"/>
                </a:solidFill>
                <a:latin typeface="Times New Roman" panose="02020603050405020304" pitchFamily="18" charset="0"/>
              </a:rPr>
              <a:t>Unlike heuristics or fingerprint-based scanners, behavior-blocking software integrates with the operating system of a host computer and monitors program behavior in real-time for malicious actions. The behavior blocking software then blocks potentially malicious actions before they can affect the system. Monitored behaviors can include</a:t>
            </a:r>
            <a:endParaRPr lang="en-US" altLang="en-US" dirty="0">
              <a:solidFill>
                <a:srgbClr val="000000"/>
              </a:solidFill>
              <a:latin typeface="Times New Roman" panose="02020603050405020304" pitchFamily="18" charset="0"/>
            </a:endParaRPr>
          </a:p>
          <a:p>
            <a:pPr lvl="0" eaLnBrk="1" hangingPunct="1"/>
            <a:r>
              <a:rPr lang="en-US" altLang="en-US" dirty="0">
                <a:solidFill>
                  <a:srgbClr val="000000"/>
                </a:solidFill>
                <a:latin typeface="Times New Roman" panose="02020603050405020304" pitchFamily="18" charset="0"/>
                <a:ea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rPr>
              <a:t>Attempts to open, view, delete, and/or modify files;</a:t>
            </a:r>
            <a:endParaRPr lang="en-US" altLang="en-US" dirty="0">
              <a:solidFill>
                <a:srgbClr val="000000"/>
              </a:solidFill>
              <a:latin typeface="Times New Roman" panose="02020603050405020304" pitchFamily="18" charset="0"/>
            </a:endParaRPr>
          </a:p>
          <a:p>
            <a:pPr lvl="0" eaLnBrk="1" hangingPunct="1"/>
            <a:r>
              <a:rPr lang="en-US" altLang="en-US" dirty="0">
                <a:solidFill>
                  <a:srgbClr val="000000"/>
                </a:solidFill>
                <a:latin typeface="Times New Roman" panose="02020603050405020304" pitchFamily="18" charset="0"/>
                <a:ea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rPr>
              <a:t>Attempts to format disk drives and other unrecoverable disk operations;</a:t>
            </a:r>
            <a:endParaRPr lang="en-US" altLang="en-US" dirty="0">
              <a:solidFill>
                <a:srgbClr val="000000"/>
              </a:solidFill>
              <a:latin typeface="Times New Roman" panose="02020603050405020304" pitchFamily="18" charset="0"/>
            </a:endParaRPr>
          </a:p>
          <a:p>
            <a:pPr lvl="0" eaLnBrk="1" hangingPunct="1"/>
            <a:r>
              <a:rPr lang="en-US" altLang="en-US" dirty="0">
                <a:solidFill>
                  <a:srgbClr val="000000"/>
                </a:solidFill>
                <a:latin typeface="Times New Roman" panose="02020603050405020304" pitchFamily="18" charset="0"/>
                <a:ea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rPr>
              <a:t>Modifications to the logic of executable files or macros;</a:t>
            </a:r>
            <a:endParaRPr lang="en-US" altLang="en-US" dirty="0">
              <a:solidFill>
                <a:srgbClr val="000000"/>
              </a:solidFill>
              <a:latin typeface="Times New Roman" panose="02020603050405020304" pitchFamily="18" charset="0"/>
            </a:endParaRPr>
          </a:p>
          <a:p>
            <a:pPr lvl="0" eaLnBrk="1" hangingPunct="1"/>
            <a:r>
              <a:rPr lang="en-US" altLang="en-US" dirty="0">
                <a:solidFill>
                  <a:srgbClr val="000000"/>
                </a:solidFill>
                <a:latin typeface="Times New Roman" panose="02020603050405020304" pitchFamily="18" charset="0"/>
                <a:ea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rPr>
              <a:t>Modification of critical system settings, such as start-up settings;</a:t>
            </a:r>
            <a:endParaRPr lang="en-US" altLang="en-US" dirty="0">
              <a:solidFill>
                <a:srgbClr val="000000"/>
              </a:solidFill>
              <a:latin typeface="Times New Roman" panose="02020603050405020304" pitchFamily="18" charset="0"/>
            </a:endParaRPr>
          </a:p>
          <a:p>
            <a:pPr lvl="0" eaLnBrk="1" hangingPunct="1"/>
            <a:r>
              <a:rPr lang="en-US" altLang="en-US" dirty="0">
                <a:solidFill>
                  <a:srgbClr val="000000"/>
                </a:solidFill>
                <a:latin typeface="Times New Roman" panose="02020603050405020304" pitchFamily="18" charset="0"/>
                <a:ea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rPr>
              <a:t>Scripting of e-mail and instant messaging clients to send executable content; and</a:t>
            </a:r>
            <a:endParaRPr lang="en-US" altLang="en-US" dirty="0">
              <a:solidFill>
                <a:srgbClr val="000000"/>
              </a:solidFill>
              <a:latin typeface="Times New Roman" panose="02020603050405020304" pitchFamily="18" charset="0"/>
            </a:endParaRPr>
          </a:p>
          <a:p>
            <a:pPr lvl="0" eaLnBrk="1" hangingPunct="1"/>
            <a:r>
              <a:rPr lang="en-US" altLang="en-US" dirty="0">
                <a:solidFill>
                  <a:srgbClr val="000000"/>
                </a:solidFill>
                <a:latin typeface="Times New Roman" panose="02020603050405020304" pitchFamily="18" charset="0"/>
                <a:ea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rPr>
              <a:t>Initiation of network communications.</a:t>
            </a:r>
            <a:endParaRPr lang="en-US" altLang="en-US" dirty="0">
              <a:solidFill>
                <a:srgbClr val="000000"/>
              </a:solidFill>
              <a:latin typeface="Times New Roman" panose="02020603050405020304" pitchFamily="18" charset="0"/>
            </a:endParaRPr>
          </a:p>
          <a:p>
            <a:pPr lvl="0" eaLnBrk="1" hangingPunct="1"/>
            <a:r>
              <a:rPr lang="en-US" altLang="en-US" dirty="0">
                <a:latin typeface="Times New Roman" panose="02020603050405020304" pitchFamily="18" charset="0"/>
              </a:rPr>
              <a:t>Figure 7.5 illustrates its operation. Behavior-blocking software runs on server and desktop computers and is instructed through policies set by the network administrator to let benign actions take place but to intercede when unauthorized or suspicious actions occur. The module blocks any suspicious software from executing. A blocker isolates the code in a sandbox, which restricts the code's access to various OS resources and applications. The blocker then sends an alert. </a:t>
            </a:r>
            <a:r>
              <a:rPr lang="en-US" altLang="en-US" dirty="0">
                <a:solidFill>
                  <a:srgbClr val="000000"/>
                </a:solidFill>
                <a:latin typeface="Times New Roman" panose="02020603050405020304" pitchFamily="18" charset="0"/>
              </a:rPr>
              <a:t>Because behavior blocker can block suspicious software in real-time, it has an advantage over such established antivirus detection techniques as fingerprinting or heuristics. </a:t>
            </a:r>
            <a:r>
              <a:rPr lang="en-US" altLang="en-US" dirty="0">
                <a:latin typeface="Times New Roman" panose="02020603050405020304" pitchFamily="18" charset="0"/>
              </a:rPr>
              <a:t>Behavior blocking alone has limitations. Because the malicious code must run on the target machine before all its behaviors can be identified, it can cause harm before it has been detected and blocked. </a:t>
            </a:r>
            <a:endParaRPr lang="en-US" altLang="en-US" dirty="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37891" name="Rectangle 2"/>
          <p:cNvSpPr>
            <a:spLocks noRot="1" noTextEdit="1"/>
          </p:cNvSpPr>
          <p:nvPr>
            <p:ph type="sldImg"/>
          </p:nvPr>
        </p:nvSpPr>
        <p:spPr/>
      </p:sp>
      <p:sp>
        <p:nvSpPr>
          <p:cNvPr id="37892"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A worm is a program that can replicate itself and send copies from computer to computer across network connections. Upon arrival, the worm may be activated to replicate and propagate again. In addition to propagation, the worm usually performs some unwanted function. Network worm programs use network connections to spread from system to system. Once active within a system, a network worm can behave as a computer virus or bacteria, or it could implant Trojan horse programs or perform any number of disruptive or destructive actions. To replicate itself, a network worm uses some sort of network vehicle such as email, remote execution or remote login capabilities. The new copy of the worm program is then run on the remote system where, in addition to any functions that it performs at that system, it continues to spread in the same fashion. A network worm exhibits the same characteristics as a computer virus: a dormant phase, a propagation phase, a triggering phase, and an execution phase. The propagation phase generally: searches for other systems to infect by examining host tables or similar repositories of remote system addresses; establishes a connection with a remote system; and copies itself to the remote system and cause the copy to be run. The network worm may also attempt to determine whether a system has previously been infected before copying itself to the system. In a multiprogramming system, it may also disguise its presence by naming itself as a system process or using some other name that may not be noticed by a system operator. The concept of a computer worm was introduced in John Brunner’s 1975 SF novel “The Shockwave Rider”. The first known worm implementation was done in Xerox Palo Alto Labs in the early 1980s. It was a nonmalicious search for idle systems to use to run a computationally intensive task. As with viruses, network worms are difficult to counter.</a:t>
            </a:r>
            <a:endParaRPr lang="en-US" altLang="en-US"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39939" name="Rectangle 2"/>
          <p:cNvSpPr>
            <a:spLocks noRot="1" noTextEdit="1"/>
          </p:cNvSpPr>
          <p:nvPr>
            <p:ph type="sldImg"/>
          </p:nvPr>
        </p:nvSpPr>
        <p:spPr/>
      </p:sp>
      <p:sp>
        <p:nvSpPr>
          <p:cNvPr id="39940"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[ZOU05] describes a model for worm propagation based on an analysis of recent worm attacks. The speed of propagation and the total number of hosts infected depend on a number of factors, including the mode of propagation, the vulnerability or vulnerabilities exploited, and the degree of similarity to preceding attacks. For the latter factor, a an attack that is a variation on a recent previous attack may be countered more effectively than a more novel attack. Figure 7.6 shows the dynamics for one, typical, set of parameters. Propagation proceeds through three phases. In the initial phase, the number of hosts increases exponentially. To see that this is so, consider a simplified case in which a worm is launched from a single host and infects two nearby hosts. Each of these hosts infects two more hosts, and so on. This results in exponential growth. After a time, infecting hosts waste some time attacking already-infected hosts, which reduces the rate of infection. During this middle phase, growth is approximately linear, but the rate of infection is rapid. When most vulnerable computers have been infected, the attack enters a slow finish phase as the worm seeks out those remaining hosts that are difficult to identify. Clearly, the objective in countering a worm is to catch the worm in its slow start phase, at a time when few hosts have been infected.</a:t>
            </a:r>
            <a:endParaRPr lang="en-US" altLang="en-US" dirty="0">
              <a:latin typeface="Times New Roman" panose="02020603050405020304" pitchFamily="18" charset="0"/>
            </a:endParaRPr>
          </a:p>
          <a:p>
            <a:pPr lvl="0" eaLnBrk="1" hangingPunct="1"/>
            <a:endParaRPr lang="en-US" altLang="en-US" dirty="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41987" name="Rectangle 2"/>
          <p:cNvSpPr>
            <a:spLocks noRot="1" noTextEdit="1"/>
          </p:cNvSpPr>
          <p:nvPr>
            <p:ph type="sldImg"/>
          </p:nvPr>
        </p:nvSpPr>
        <p:spPr/>
      </p:sp>
      <p:sp>
        <p:nvSpPr>
          <p:cNvPr id="41988"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The state of the art in worm technology includes the following:</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Multiplatform: </a:t>
            </a:r>
            <a:r>
              <a:rPr lang="en-US" altLang="en-US" dirty="0">
                <a:latin typeface="Times New Roman" panose="02020603050405020304" pitchFamily="18" charset="0"/>
              </a:rPr>
              <a:t>Newer worms are not limited to Windows machines but can attack a variety of platforms, especially the popular varieties of UNIX.</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Multi-exploit: </a:t>
            </a:r>
            <a:r>
              <a:rPr lang="en-US" altLang="en-US" dirty="0">
                <a:latin typeface="Times New Roman" panose="02020603050405020304" pitchFamily="18" charset="0"/>
              </a:rPr>
              <a:t>New worms penetrate systems in a variety of ways, using exploits against Web servers, browsers, e-mail, file sharing, and other network-based applications.</a:t>
            </a:r>
            <a:endParaRPr lang="en-US" altLang="en-US" b="1"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Ultrafast spreading: </a:t>
            </a:r>
            <a:r>
              <a:rPr lang="en-US" altLang="en-US" dirty="0">
                <a:latin typeface="Times New Roman" panose="02020603050405020304" pitchFamily="18" charset="0"/>
              </a:rPr>
              <a:t>One technique to accelerate the spread of a worm is to conduct a prior Internet scan to accumulate Internet addresses of vulnerable machines.</a:t>
            </a:r>
            <a:endParaRPr lang="en-US" altLang="en-US" b="1"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Polymorphic: </a:t>
            </a:r>
            <a:r>
              <a:rPr lang="en-US" altLang="en-US" dirty="0">
                <a:latin typeface="Times New Roman" panose="02020603050405020304" pitchFamily="18" charset="0"/>
              </a:rPr>
              <a:t>To evade detection, skip past filters, and foil real-time analysis, worms adopt the virus polymorphic technique. Each copy of the worm has new code generated on the fly using functionally equivalent instructions and encryption techniques.</a:t>
            </a:r>
            <a:endParaRPr lang="en-US" altLang="en-US" b="1"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Metamorphic: </a:t>
            </a:r>
            <a:r>
              <a:rPr lang="en-US" altLang="en-US" dirty="0">
                <a:latin typeface="Times New Roman" panose="02020603050405020304" pitchFamily="18" charset="0"/>
              </a:rPr>
              <a:t>In addition to changing their appearance, metamorphic worms have a repertoire of behavior patterns that are unleashed at different stages of propagation.</a:t>
            </a:r>
            <a:endParaRPr lang="en-US" altLang="en-US" b="1"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Transport vehicles: </a:t>
            </a:r>
            <a:r>
              <a:rPr lang="en-US" altLang="en-US" dirty="0">
                <a:latin typeface="Times New Roman" panose="02020603050405020304" pitchFamily="18" charset="0"/>
              </a:rPr>
              <a:t>Because worms can rapidly compromise a large number of systems, they are ideal for spreading other distributed attack tools, such as distributed denial of service bots.</a:t>
            </a:r>
            <a:endParaRPr lang="en-US" altLang="en-US" b="1"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Zero-day exploit: </a:t>
            </a:r>
            <a:r>
              <a:rPr lang="en-US" altLang="en-US" dirty="0">
                <a:latin typeface="Times New Roman" panose="02020603050405020304" pitchFamily="18" charset="0"/>
              </a:rPr>
              <a:t>To achieve maximum surprise and distribution, a worm should exploit an unknown vulnerability that is only discovered by the general network community when the worm is launched.</a:t>
            </a:r>
            <a:endParaRPr lang="en-US" altLang="en-US"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7171" name="Rectangle 2"/>
          <p:cNvSpPr>
            <a:spLocks noRot="1" noTextEdit="1"/>
          </p:cNvSpPr>
          <p:nvPr>
            <p:ph type="sldImg"/>
          </p:nvPr>
        </p:nvSpPr>
        <p:spPr/>
      </p:sp>
      <p:sp>
        <p:nvSpPr>
          <p:cNvPr id="7172"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Perhaps the most sophisticated types of threats to computer systems are presented by programs that exploit vulnerabilities in computing systems. Such threats are referred to as </a:t>
            </a:r>
            <a:r>
              <a:rPr lang="en-US" altLang="en-US" b="1" dirty="0">
                <a:latin typeface="Times New Roman" panose="02020603050405020304" pitchFamily="18" charset="0"/>
              </a:rPr>
              <a:t>malicious software</a:t>
            </a:r>
            <a:r>
              <a:rPr lang="en-US" altLang="en-US" dirty="0">
                <a:latin typeface="Times New Roman" panose="02020603050405020304" pitchFamily="18" charset="0"/>
              </a:rPr>
              <a:t>, or </a:t>
            </a:r>
            <a:r>
              <a:rPr lang="en-US" altLang="en-US" b="1" dirty="0">
                <a:latin typeface="Times New Roman" panose="02020603050405020304" pitchFamily="18" charset="0"/>
              </a:rPr>
              <a:t>malware</a:t>
            </a:r>
            <a:r>
              <a:rPr lang="en-US" altLang="en-US" dirty="0">
                <a:latin typeface="Times New Roman" panose="02020603050405020304" pitchFamily="18" charset="0"/>
              </a:rPr>
              <a:t>. In this context, we are concerned with application programs as well as utility programs, such as editors and compilers, and kernel-level programs. This chapter examines malicious software, with a special emphasis on viruses and worms. The chapter begins with a survey of various types of malware, with a more detailed look at the nature of viruses and worms. We then turn to bots and rootkits. Throughout, the discussion presents both threats and countermeasures.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Malicious software can be divided into two categories: those that need a host program, and those that are independent. The former are essentially fragments of programs that cannot exist independently of some actual application program, utility, or system program. Viruses, logic bombs, and backdoors are examples. The latter are self-contained programs that can be scheduled and run by the operating system. Worms and bot programs are examples.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We can also differentiate between those software threats that do not replicate and those that do. The former are programs or fragments of programs that are activated by a trigger. Examples are logic bombs, backdoors, and bot programs. The latter consist of either a program fragment or an independent program that, when executed, may produce one or more copies of itself to be activated later on the same system or some other system. Viruses and worms are examples.</a:t>
            </a:r>
            <a:endParaRPr lang="en-US" altLang="en-US" dirty="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44035" name="Rectangle 2"/>
          <p:cNvSpPr>
            <a:spLocks noRot="1" noTextEdit="1"/>
          </p:cNvSpPr>
          <p:nvPr>
            <p:ph type="sldImg"/>
          </p:nvPr>
        </p:nvSpPr>
        <p:spPr/>
      </p:sp>
      <p:sp>
        <p:nvSpPr>
          <p:cNvPr id="44036" name="Rectangle 3"/>
          <p:cNvSpPr>
            <a:spLocks noGrp="1"/>
          </p:cNvSpPr>
          <p:nvPr>
            <p:ph type="body" idx="1"/>
          </p:nvPr>
        </p:nvSpPr>
        <p:spPr/>
        <p:txBody>
          <a:bodyPr wrap="square" lIns="91440" tIns="45720" rIns="91440" bIns="45720" anchor="t" anchorCtr="0"/>
          <a:p>
            <a:pPr marL="193675" lvl="0" indent="-193675" eaLnBrk="1" hangingPunct="1"/>
            <a:r>
              <a:rPr lang="en-US" altLang="en-US" dirty="0">
                <a:latin typeface="Times New Roman" panose="02020603050405020304" pitchFamily="18" charset="0"/>
              </a:rPr>
              <a:t>There is considerable overlap in techniques for dealing with viruses and worms. Once a worm is resident on a machine, antivirus software can be used to detect it. In addition, because worms propagation generates considerable network activity, the monitoring of that activity can lead form the basis of a worm defense. Have classes: </a:t>
            </a:r>
            <a:endParaRPr lang="en-US" altLang="en-US" dirty="0">
              <a:latin typeface="Times New Roman" panose="02020603050405020304" pitchFamily="18" charset="0"/>
            </a:endParaRPr>
          </a:p>
          <a:p>
            <a:pPr marL="193675" lvl="0" indent="-193675" eaLnBrk="1" hangingPunct="1">
              <a:buFont typeface="Times" charset="0"/>
              <a:buAutoNum type="alphaUcPeriod"/>
            </a:pPr>
            <a:r>
              <a:rPr lang="en-US" altLang="en-US" dirty="0">
                <a:latin typeface="Times New Roman" panose="02020603050405020304" pitchFamily="18" charset="0"/>
              </a:rPr>
              <a:t>Signature-based worm scan filtering: generates a worm signature, which is then used to prevent worm scans from entering/leaving a network/host. </a:t>
            </a:r>
            <a:endParaRPr lang="en-US" altLang="en-US" dirty="0">
              <a:latin typeface="Times New Roman" panose="02020603050405020304" pitchFamily="18" charset="0"/>
            </a:endParaRPr>
          </a:p>
          <a:p>
            <a:pPr marL="193675" lvl="0" indent="-193675" eaLnBrk="1" hangingPunct="1">
              <a:buFont typeface="Times" charset="0"/>
              <a:buAutoNum type="alphaUcPeriod"/>
            </a:pPr>
            <a:r>
              <a:rPr lang="en-US" altLang="en-US" dirty="0">
                <a:latin typeface="Times New Roman" panose="02020603050405020304" pitchFamily="18" charset="0"/>
              </a:rPr>
              <a:t>Filter-based worm containment: focuses on worm content rather than a scan signature. The filter checks a message to determine if it contains worm code.</a:t>
            </a:r>
            <a:endParaRPr lang="en-US" altLang="en-US" dirty="0">
              <a:latin typeface="Times New Roman" panose="02020603050405020304" pitchFamily="18" charset="0"/>
            </a:endParaRPr>
          </a:p>
          <a:p>
            <a:pPr marL="193675" lvl="0" indent="-193675" eaLnBrk="1" hangingPunct="1">
              <a:buFont typeface="Times" charset="0"/>
              <a:buAutoNum type="alphaUcPeriod"/>
            </a:pPr>
            <a:r>
              <a:rPr lang="en-US" altLang="en-US" dirty="0">
                <a:latin typeface="Times New Roman" panose="02020603050405020304" pitchFamily="18" charset="0"/>
              </a:rPr>
              <a:t>Payload-classification-based worm containment: examine packets to see if they contain a worm using anomaly detection techniques </a:t>
            </a:r>
            <a:endParaRPr lang="en-US" altLang="en-US" dirty="0">
              <a:latin typeface="Times New Roman" panose="02020603050405020304" pitchFamily="18" charset="0"/>
            </a:endParaRPr>
          </a:p>
          <a:p>
            <a:pPr marL="193675" lvl="0" indent="-193675" eaLnBrk="1" hangingPunct="1">
              <a:buFont typeface="Times" charset="0"/>
              <a:buAutoNum type="alphaUcPeriod"/>
            </a:pPr>
            <a:r>
              <a:rPr lang="en-US" altLang="en-US" dirty="0">
                <a:latin typeface="Times New Roman" panose="02020603050405020304" pitchFamily="18" charset="0"/>
              </a:rPr>
              <a:t>Threshold random walk (TRW) scan detection: exploits randomness in picking destinations to connect to as a way of detecting if a scanner is in operation </a:t>
            </a:r>
            <a:endParaRPr lang="en-US" altLang="en-US" dirty="0">
              <a:latin typeface="Times New Roman" panose="02020603050405020304" pitchFamily="18" charset="0"/>
            </a:endParaRPr>
          </a:p>
          <a:p>
            <a:pPr marL="193675" lvl="0" indent="-193675" eaLnBrk="1" hangingPunct="1">
              <a:buFont typeface="Times" charset="0"/>
              <a:buAutoNum type="alphaUcPeriod"/>
            </a:pPr>
            <a:r>
              <a:rPr lang="en-US" altLang="en-US" dirty="0">
                <a:latin typeface="Times New Roman" panose="02020603050405020304" pitchFamily="18" charset="0"/>
              </a:rPr>
              <a:t>Rate limiting: limits the rate of scanlike traffic from an infected host. </a:t>
            </a:r>
            <a:endParaRPr lang="en-US" altLang="en-US" dirty="0">
              <a:latin typeface="Times New Roman" panose="02020603050405020304" pitchFamily="18" charset="0"/>
            </a:endParaRPr>
          </a:p>
          <a:p>
            <a:pPr marL="193675" lvl="0" indent="-193675" eaLnBrk="1" hangingPunct="1">
              <a:buFont typeface="Times" charset="0"/>
              <a:buAutoNum type="alphaUcPeriod"/>
            </a:pPr>
            <a:r>
              <a:rPr lang="en-US" altLang="en-US" dirty="0">
                <a:latin typeface="Times New Roman" panose="02020603050405020304" pitchFamily="18" charset="0"/>
              </a:rPr>
              <a:t>Rate halting: immediately blocks outgoing traffic when a threshold is exceeded either in outgoing connection rate or diversity of connection attempts. Rate halting can integrate with a signature- or filter-based approach so that once a signature or filter is generated, every blocked host can be unblocked; as with rate limiting, rate halting techniques are not suitable for slow, stealthy worms. </a:t>
            </a:r>
            <a:endParaRPr lang="en-US" altLang="en-US" dirty="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46083" name="Rectangle 2"/>
          <p:cNvSpPr>
            <a:spLocks noRot="1" noTextEdit="1"/>
          </p:cNvSpPr>
          <p:nvPr>
            <p:ph type="sldImg"/>
          </p:nvPr>
        </p:nvSpPr>
        <p:spPr/>
      </p:sp>
      <p:sp>
        <p:nvSpPr>
          <p:cNvPr id="46084"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The Proactive Worm Containment (PWC) scheme is host based software that looks for surges in the rate of frequency of outgoing connection attempts and the diversity of connections to remote hosts. When such a surge is detected, the software immediately blocks its host from further connection attempts. A deployed PWC system consists of a PWC manager and PWC agents in hosts. Figure 7.7 from the text is an example of an architecture that includes PWC, which operates as detailed: </a:t>
            </a:r>
            <a:endParaRPr lang="en-US" altLang="en-US" dirty="0">
              <a:latin typeface="Times New Roman" panose="02020603050405020304" pitchFamily="18" charset="0"/>
            </a:endParaRPr>
          </a:p>
          <a:p>
            <a:pPr lvl="0" eaLnBrk="1" hangingPunct="1">
              <a:buFont typeface="Times" charset="0"/>
              <a:buAutoNum type="alphaUcPeriod"/>
            </a:pPr>
            <a:r>
              <a:rPr lang="en-US" altLang="en-US" dirty="0">
                <a:latin typeface="Times New Roman" panose="02020603050405020304" pitchFamily="18" charset="0"/>
              </a:rPr>
              <a:t> A PWC agent monitors outgoing traffic for scan activity, determined by a surge in UDP / TCP connection attempts to remote hosts. If a surge is detected, the agent: 1) issues an alert to local system; 2) blocks all outgoing connection attempts; 3) transmits the alert to the PWC manager; and  4) starts a relaxation analysis. </a:t>
            </a:r>
            <a:endParaRPr lang="en-US" altLang="en-US" dirty="0">
              <a:latin typeface="Times New Roman" panose="02020603050405020304" pitchFamily="18" charset="0"/>
            </a:endParaRPr>
          </a:p>
          <a:p>
            <a:pPr lvl="0" eaLnBrk="1" hangingPunct="1">
              <a:buFont typeface="Times" charset="0"/>
              <a:buChar char="•"/>
            </a:pPr>
            <a:r>
              <a:rPr lang="en-US" altLang="en-US" dirty="0">
                <a:latin typeface="Times New Roman" panose="02020603050405020304" pitchFamily="18" charset="0"/>
              </a:rPr>
              <a:t>B. A PWC manager receives an alert, and propagates the alert to all other agents.</a:t>
            </a:r>
            <a:endParaRPr lang="en-US" altLang="en-US" dirty="0">
              <a:latin typeface="Times New Roman" panose="02020603050405020304" pitchFamily="18" charset="0"/>
            </a:endParaRPr>
          </a:p>
          <a:p>
            <a:pPr lvl="0" eaLnBrk="1" hangingPunct="1">
              <a:buFont typeface="Times" charset="0"/>
              <a:buChar char="•"/>
            </a:pPr>
            <a:r>
              <a:rPr lang="en-US" altLang="en-US" dirty="0">
                <a:latin typeface="Times New Roman" panose="02020603050405020304" pitchFamily="18" charset="0"/>
              </a:rPr>
              <a:t>C. The host receives an alert, and must decide whether to ignore the alert. If the time since the last incoming packet has been sufficiently long so that the agent would have detected a worm if infected, then the alert is ignored. Otherwise, the agent assumes that it might be infected and performs the following actions:(1) blocks all outgoing connection attempts from the specific alerting port;and (2) starts a relaxation analysis. </a:t>
            </a:r>
            <a:endParaRPr lang="en-US" altLang="en-US" dirty="0">
              <a:latin typeface="Times New Roman" panose="02020603050405020304" pitchFamily="18" charset="0"/>
            </a:endParaRPr>
          </a:p>
          <a:p>
            <a:pPr lvl="0" eaLnBrk="1" hangingPunct="1">
              <a:buFont typeface="Times" charset="0"/>
              <a:buChar char="•"/>
            </a:pPr>
            <a:r>
              <a:rPr lang="en-US" altLang="en-US" dirty="0">
                <a:latin typeface="Times New Roman" panose="02020603050405020304" pitchFamily="18" charset="0"/>
              </a:rPr>
              <a:t>D. Relaxation analysis. An agent monitors outgoing activity for a fixed window of time to see if outgoing connections exceed a threshold. If so, blockage is continued and relaxation analysis is repeated until the outgoing connection rate drops below the threshold, at which time the agent removes the block. If the threshold continues to be exceeded over a sufficient number of relaxation windows, the agent isolates the host and reports to the PWC manager. </a:t>
            </a:r>
            <a:endParaRPr lang="en-US" altLang="en-US" dirty="0">
              <a:latin typeface="Times New Roman" panose="02020603050405020304" pitchFamily="18" charset="0"/>
            </a:endParaRPr>
          </a:p>
          <a:p>
            <a:pPr lvl="0" eaLnBrk="1" hangingPunct="1">
              <a:buFont typeface="Times" charset="0"/>
              <a:buChar char="•"/>
            </a:pPr>
            <a:r>
              <a:rPr lang="en-US" altLang="en-US" dirty="0">
                <a:latin typeface="Times New Roman" panose="02020603050405020304" pitchFamily="18" charset="0"/>
              </a:rPr>
              <a:t>Meanwhile, a signature extractor functions as a passive sensor that monitors all traffic and attempts to detect worms by signature analysis. </a:t>
            </a:r>
            <a:endParaRPr lang="en-US" altLang="en-US" dirty="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52227" name="Rectangle 2"/>
          <p:cNvSpPr>
            <a:spLocks noRot="1" noTextEdit="1"/>
          </p:cNvSpPr>
          <p:nvPr>
            <p:ph type="sldImg"/>
          </p:nvPr>
        </p:nvSpPr>
        <p:spPr/>
      </p:sp>
      <p:sp>
        <p:nvSpPr>
          <p:cNvPr id="52228"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A bot (robot), also known as a zombie or drone, is a program that secretly takes over hundreds or thousands of Internet-attached computer and then uses that computer to launch attacks that are difficult to trace to the bot's creator. The collection of bots often is capable of acting in a coordinated manner; referred to as a botnet. A botnet exhibits three characteristics: the bot functionality, a remote control facility, and a spreading mechanism to propagate the bots and construct the botnet. Some uses of bots include: distributed denial-of-service attacks, spamming, sniffing traffic, keylogging, spreading new malware, installing advertisement add-ons and browser helper objects (bhos), attacking irc chat networks, manipulating online polls/games.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The remote control facility is what distinguishes a bot from a worm. A typical means of implementing the remote control facility is on an IRC (Internet relay chat) server. More recent botnets tend to avoid IRC mechanisms and use covert communication channels via protocols such as HTTP. Once a communications path is established between a control module and the bots, the control module can activate the bots, and even issue update commands that to download a file from some Internet location and execute it, making a more general-purpose tool that can be used for multiple attacks.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The first step in a botnet attack is for the attacker to infect a number of machines with bot software that will ultimately be used to carry out the attack. The essential ingredients in this phase of the attack are: Software that can carry out the attack; A vulnerability in a large number of systems; A strategy for locating vulnerable machines, a process known as </a:t>
            </a:r>
            <a:r>
              <a:rPr lang="en-US" altLang="en-US" b="1" dirty="0">
                <a:latin typeface="Times New Roman" panose="02020603050405020304" pitchFamily="18" charset="0"/>
              </a:rPr>
              <a:t>scanning. </a:t>
            </a:r>
            <a:endParaRPr lang="en-US" altLang="en-US" b="1" dirty="0">
              <a:latin typeface="Times New Roman" panose="02020603050405020304" pitchFamily="18" charset="0"/>
            </a:endParaRPr>
          </a:p>
          <a:p>
            <a:pPr lvl="0" eaLnBrk="1" hangingPunct="1"/>
            <a:r>
              <a:rPr lang="en-US" altLang="en-US" dirty="0">
                <a:latin typeface="Times New Roman" panose="02020603050405020304" pitchFamily="18" charset="0"/>
              </a:rPr>
              <a:t>A number of the countermeasures discussed in this and the preceding chapter make sense against bots, including IDSs, honeypots, and digital immune systems. </a:t>
            </a:r>
            <a:endParaRPr lang="en-US" altLang="en-US" dirty="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56323" name="Rectangle 2"/>
          <p:cNvSpPr>
            <a:spLocks noRot="1" noTextEdit="1"/>
          </p:cNvSpPr>
          <p:nvPr>
            <p:ph type="sldImg"/>
          </p:nvPr>
        </p:nvSpPr>
        <p:spPr/>
      </p:sp>
      <p:sp>
        <p:nvSpPr>
          <p:cNvPr id="56324"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Programs operating at the user level interact with the kernel through system calls. Thus, system calls are a primary target of kernel-level rootkits to achieve concealment. As an example of how rootkits operate, we look at the implementation of system calls in Linux. In Linux, each system call is assigned a unique </a:t>
            </a:r>
            <a:r>
              <a:rPr lang="en-US" altLang="en-US" i="1" dirty="0">
                <a:latin typeface="Times New Roman" panose="02020603050405020304" pitchFamily="18" charset="0"/>
              </a:rPr>
              <a:t>syscall number</a:t>
            </a:r>
            <a:r>
              <a:rPr lang="en-US" altLang="en-US" dirty="0">
                <a:latin typeface="Times New Roman" panose="02020603050405020304" pitchFamily="18" charset="0"/>
              </a:rPr>
              <a:t>. When a user-mode process executes a system call, the process refers to the system call by this number. The kernel maintains a system call table with one entry per system call routine; each entry contains a pointer to the corresponding routine.. The syscall number serves as an index into the system call table. [LEVI06] lists three techniques that can be used to change system calls: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Modify the system call table:</a:t>
            </a:r>
            <a:r>
              <a:rPr lang="en-US" altLang="en-US" dirty="0">
                <a:latin typeface="Times New Roman" panose="02020603050405020304" pitchFamily="18" charset="0"/>
              </a:rPr>
              <a:t> The attacker modifies selected syscall addresses stored in the system call table. This enables the rootkit to direct a system call away from the legitimate routine to the rootkit's replacement. Figure 7.8 shows how the knark rootkit achieves this.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Modify system call table targets:</a:t>
            </a:r>
            <a:r>
              <a:rPr lang="en-US" altLang="en-US" dirty="0">
                <a:latin typeface="Times New Roman" panose="02020603050405020304" pitchFamily="18" charset="0"/>
              </a:rPr>
              <a:t> The attacker overwrites selected legitimate system call routines with malicious code. The system call table is not changed.</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Redirect the system call table:</a:t>
            </a:r>
            <a:r>
              <a:rPr lang="en-US" altLang="en-US" dirty="0">
                <a:latin typeface="Times New Roman" panose="02020603050405020304" pitchFamily="18" charset="0"/>
              </a:rPr>
              <a:t> The attacker redirects references to the entire system call table to a new table in a new kernel memory location.</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If a kernel-level rootkit is detected, by any means, the only secure and reliable way to recover is to do an entire new OS install on the infected machine.</a:t>
            </a:r>
            <a:endParaRPr lang="en-US" altLang="en-US" dirty="0">
              <a:latin typeface="Times New Roman" panose="02020603050405020304" pitchFamily="18" charset="0"/>
            </a:endParaRPr>
          </a:p>
          <a:p>
            <a:pPr lvl="0" eaLnBrk="1" hangingPunct="1"/>
            <a:endParaRPr lang="en-US" altLang="en-US" dirty="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59395" name="Rectangle 4"/>
          <p:cNvSpPr>
            <a:spLocks noRot="1" noTextEdit="1"/>
          </p:cNvSpPr>
          <p:nvPr>
            <p:ph type="sldImg"/>
          </p:nvPr>
        </p:nvSpPr>
        <p:spPr/>
      </p:sp>
      <p:sp>
        <p:nvSpPr>
          <p:cNvPr id="59396" name="Rectangle 5"/>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Chapter 7 summary.</a:t>
            </a:r>
            <a:endParaRPr lang="en-US" altLang="en-US" dirty="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9219" name="Rectangle 2"/>
          <p:cNvSpPr>
            <a:spLocks noRot="1" noTextEdit="1"/>
          </p:cNvSpPr>
          <p:nvPr>
            <p:ph type="sldImg"/>
          </p:nvPr>
        </p:nvSpPr>
        <p:spPr/>
      </p:sp>
      <p:sp>
        <p:nvSpPr>
          <p:cNvPr id="9220"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The terminology in this area presents problems because of a lack of universal agreement on all of the terms and because some of the categories overlap. Table 7.1 from the text, based on [SZOR05], is a useful guide.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Name 		Description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Virus attaches itself to a program and propagates copies of itself to other programs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Worm program that propagates copies of itself to other computers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Logic bomb triggers action when condition occurs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Trojan horse program that contains unexpected additional functionality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Backdoor program modification that allows unauthorized access to functionality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Mobile code software that can be shipped unchanged to a heterogeneous collection of platforms and execute with identical semantics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Auto-rooter malicious hacker tools used to break into new machines remotely Kit (virus generator) Set of tools for generating new viruses automatically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Spammer and Flooder programs are used to send large volumes of unwanted e-mail, or to attack systems with a large volumes of traffic to carry out a DoS attack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Keyloggers captures keystrokes on a compromised system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Rootkit set of hacker tools used after attacker has broken into a computer system and gained root-level access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Zombie program on infected machine activated to launch attacks on other machines</a:t>
            </a:r>
            <a:endParaRPr lang="en-US" altLang="en-US" dirty="0">
              <a:latin typeface="Times New Roman" panose="02020603050405020304" pitchFamily="18" charset="0"/>
            </a:endParaRPr>
          </a:p>
          <a:p>
            <a:pPr lvl="0" eaLnBrk="1" hangingPunct="1"/>
            <a:endParaRPr lang="en-US" altLang="en-US"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13315" name="Rectangle 2"/>
          <p:cNvSpPr>
            <a:spLocks noRot="1" noTextEdit="1"/>
          </p:cNvSpPr>
          <p:nvPr>
            <p:ph type="sldImg"/>
          </p:nvPr>
        </p:nvSpPr>
        <p:spPr/>
      </p:sp>
      <p:sp>
        <p:nvSpPr>
          <p:cNvPr id="13316"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A virus is a piece of software that can "infect" other programs by modifying them; the modification includes a copy of the virus program, which can then go on to infect other programs. A virus can do anything that other programs do. The difference is that a virus attaches itself to another program and executes secretly when the host program is run. Once a virus is executing, it can perform any function, such as erasing files and programs. Most viruses carry out their work in a manner that is specific to a particular operating system and, in some cases, specific to a particular hardware platform. Thus, they are designed to take advantage of the details and weaknesses of particular systems.  During its lifetime, a typical virus goes through the following four phases: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Dormant phase:</a:t>
            </a:r>
            <a:r>
              <a:rPr lang="en-US" altLang="en-US" dirty="0">
                <a:latin typeface="Times New Roman" panose="02020603050405020304" pitchFamily="18" charset="0"/>
              </a:rPr>
              <a:t> The virus is idle. The virus will eventually be activated by some event, such as a date, the presence of another program or file, or the capacity of the disk exceeding some limit. Not all viruses have this stage.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Propagation phase: </a:t>
            </a:r>
            <a:r>
              <a:rPr lang="en-US" altLang="en-US" dirty="0">
                <a:latin typeface="Times New Roman" panose="02020603050405020304" pitchFamily="18" charset="0"/>
              </a:rPr>
              <a:t>The virus places an identical copy of itself into other programs or into certain system areas on the disk. Each infected program will now contain a clone of the virus, which will itself enter a propagation phase.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Triggering phase:</a:t>
            </a:r>
            <a:r>
              <a:rPr lang="en-US" altLang="en-US" dirty="0">
                <a:latin typeface="Times New Roman" panose="02020603050405020304" pitchFamily="18" charset="0"/>
              </a:rPr>
              <a:t> The virus is activated to perform the function for which it was intended. As with the dormant phase, the triggering phase can be caused by a variety of system events, including a count of the number of times that this copy of the virus has made copies of itself.</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Execution phase:</a:t>
            </a:r>
            <a:r>
              <a:rPr lang="en-US" altLang="en-US" dirty="0">
                <a:latin typeface="Times New Roman" panose="02020603050405020304" pitchFamily="18" charset="0"/>
              </a:rPr>
              <a:t> The function is performed, which may be harmless, e.g. a message on the screen, or damaging, e.g. the destruction of programs and data files</a:t>
            </a:r>
            <a:endParaRPr lang="en-US" altLang="en-US" dirty="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15363" name="Rectangle 2"/>
          <p:cNvSpPr>
            <a:spLocks noRot="1" noTextEdit="1"/>
          </p:cNvSpPr>
          <p:nvPr>
            <p:ph type="sldImg"/>
          </p:nvPr>
        </p:nvSpPr>
        <p:spPr/>
      </p:sp>
      <p:sp>
        <p:nvSpPr>
          <p:cNvPr id="15364"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A computer virus has three parts [AYCO06]: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Infection mechanism:The means by which a virus spreads, enabling it to replicate. The mechanism is also referred to as the infection vector.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Trigger: event or condition determining when the payload is activated or delivered.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Payload: What the virus does, besides spreading. The payload may involve damage or may involve benign but noticeable activity.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A virus can be prepended or postpended to an executable program, or it can be embedded in some other fashion. The key to its operation is that the infected program, when invoked, will first execute the virus code and then execute the original code of the program.</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Once a virus has gained entry to a system by infecting a single program, it is in a position to infect some or all other executable files on that system when the infected program executes. Thus, viral infection can be completely prevented by preventing the virus from gaining entry in the first place. Unfortunately, prevention is extraordinarily difficult because a virus can be part of any program outside a system. Thus, unless one is content to take an absolutely bare piece of iron and write all one's own system and application programs, one is vulnerable. The lack of access controls on early PCs is a key reason why traditional machine code based viruses spread rapidly on these systems. In contrast, while it is easy enough to write a machine code virus for UNIX systems, they were almost never seen in practice due to the existence of access controls on these systems prevented effective propagation of the virus.</a:t>
            </a:r>
            <a:endParaRPr lang="en-US" altLang="en-US"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17411" name="Rectangle 2"/>
          <p:cNvSpPr>
            <a:spLocks noRot="1" noTextEdit="1"/>
          </p:cNvSpPr>
          <p:nvPr>
            <p:ph type="sldImg"/>
          </p:nvPr>
        </p:nvSpPr>
        <p:spPr/>
      </p:sp>
      <p:sp>
        <p:nvSpPr>
          <p:cNvPr id="17412"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A very general depiction of virus structure is shown in Figure 7.1 (based on [COHE94]). In this case, the virus code, V, is prepended to infected programs, and it is assumed that the entry point to the program, when invoked, is the first line of the program. An infected program begins with the virus code and works as follows. The first line of code is a jump to the main virus program. The second line is a special marker that is used by the virus to determine whether or not a potential victim program has already been infected with this virus. When the program is invoked, control is immediately transferred to the main virus program. The virus program first seeks out uninfected executable files and infects them. Next, the virus may perform some action, usually detrimental to the system. This action could be performed every time the program is invoked, or it could be a logic bomb that triggers only under certain conditions. Finally, the virus transfers control to the original program. If the infection phase of the program is reasonably rapid, a user is unlikely to notice any difference between the execution of an infected and uninfected program.</a:t>
            </a:r>
            <a:endParaRPr lang="en-US" altLang="en-US" dirty="0">
              <a:latin typeface="Times New Roman" panose="02020603050405020304" pitchFamily="18" charset="0"/>
            </a:endParaRPr>
          </a:p>
          <a:p>
            <a:pPr lvl="0" eaLnBrk="1" hangingPunct="1"/>
            <a:endParaRPr lang="en-US" altLang="en-US" dirty="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19459" name="Rectangle 2"/>
          <p:cNvSpPr>
            <a:spLocks noRot="1" noTextEdit="1"/>
          </p:cNvSpPr>
          <p:nvPr>
            <p:ph type="sldImg"/>
          </p:nvPr>
        </p:nvSpPr>
        <p:spPr/>
      </p:sp>
      <p:sp>
        <p:nvSpPr>
          <p:cNvPr id="19460"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A virus such as the one just described is easily detected because an infected version of a program is longer than the corresponding uninfected one. A way to thwart such a simple means of detecting a virus is to compress the executable file so that both the infected and uninfected versions are of identical length. The code shown from Figure 7.2 [COHE94] shows in general terms the logic required. The key lines in this virus are numbered, and Figure 7.3 at the bottom from [COHE94] illustrates the operation. In this example, the virus does nothing other than propagate. As in the previous example, the virus may include a logic bomb. We assume that program P</a:t>
            </a:r>
            <a:r>
              <a:rPr lang="en-US" altLang="en-US" baseline="-25000" dirty="0">
                <a:latin typeface="Times New Roman" panose="02020603050405020304" pitchFamily="18" charset="0"/>
              </a:rPr>
              <a:t>1</a:t>
            </a:r>
            <a:r>
              <a:rPr lang="en-US" altLang="en-US" dirty="0">
                <a:latin typeface="Times New Roman" panose="02020603050405020304" pitchFamily="18" charset="0"/>
              </a:rPr>
              <a:t> is infected with the virus CV. When this program is invoked, control passes to its virus, which performs the following steps:</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1.</a:t>
            </a:r>
            <a:r>
              <a:rPr lang="en-US" altLang="en-US" dirty="0">
                <a:latin typeface="Times New Roman" panose="02020603050405020304" pitchFamily="18" charset="0"/>
              </a:rPr>
              <a:t> For each uninfected file P</a:t>
            </a:r>
            <a:r>
              <a:rPr lang="en-US" altLang="en-US" baseline="-25000" dirty="0">
                <a:latin typeface="Times New Roman" panose="02020603050405020304" pitchFamily="18" charset="0"/>
              </a:rPr>
              <a:t>2</a:t>
            </a:r>
            <a:r>
              <a:rPr lang="en-US" altLang="en-US" dirty="0">
                <a:latin typeface="Times New Roman" panose="02020603050405020304" pitchFamily="18" charset="0"/>
              </a:rPr>
              <a:t> that is found, the virus first compresses that file to produce , which is shorter than the original program by the size of the virus.</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2.</a:t>
            </a:r>
            <a:r>
              <a:rPr lang="en-US" altLang="en-US" dirty="0">
                <a:latin typeface="Times New Roman" panose="02020603050405020304" pitchFamily="18" charset="0"/>
              </a:rPr>
              <a:t> A copy of the virus is prepended to the compressed program.</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3.</a:t>
            </a:r>
            <a:r>
              <a:rPr lang="en-US" altLang="en-US" dirty="0">
                <a:latin typeface="Times New Roman" panose="02020603050405020304" pitchFamily="18" charset="0"/>
              </a:rPr>
              <a:t> The compressed version of the original infected program, , is uncompressed.</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4.</a:t>
            </a:r>
            <a:r>
              <a:rPr lang="en-US" altLang="en-US" dirty="0">
                <a:latin typeface="Times New Roman" panose="02020603050405020304" pitchFamily="18" charset="0"/>
              </a:rPr>
              <a:t> The uncompressed original program is executed.</a:t>
            </a:r>
            <a:endParaRPr lang="en-US" altLang="en-US" dirty="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21507" name="Rectangle 2"/>
          <p:cNvSpPr>
            <a:spLocks noRot="1" noTextEdit="1"/>
          </p:cNvSpPr>
          <p:nvPr>
            <p:ph type="sldImg"/>
          </p:nvPr>
        </p:nvSpPr>
        <p:spPr/>
      </p:sp>
      <p:sp>
        <p:nvSpPr>
          <p:cNvPr id="21508"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There has been a continuous arms race between virus writers and writers of antivirus software since viruses first appeared. As effective countermeasures have been developed for existing types of viruses, new types have been developed. A virus classification by target includes the following categories: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Boot sector infector:Infects a master boot record or boot record and spreads when a system is booted from the disk containing the virus.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File infector: Infects files that the operating system or shell consider to be executable.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Macro virus: Infects files with macro code that is interpreted by an application.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A virus classification by concealment strategy includes the following categories: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Encrypted virus: the virus creates a random encryption key, stored with the virus, and encrypts the remainder of the virus. When an infected program is invoked, the virus uses the stored random key to decrypt the virus. When the virus replicates, a different random key is selected.</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Stealth virus: A form of virus explicitly designed to hide itself from detection by antivirus software. Thus,the entire virus, not just a payload is hidden.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Polymorphic virus: A virus that mutates with every infection, making detection by the “signature”of the virus impossible.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Metamorphic virus: As with a polymorphic virus ,a metamorphic virus mutates with every infection. The difference is that a metamorphic virus rewrites itself completely at each iteration, increasing the difficulty of detection. Metamorphic viruses may change their behavior as well as their appearance. </a:t>
            </a:r>
            <a:endParaRPr lang="en-US" altLang="en-US"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vert="horz" lIns="91440" tIns="45720" rIns="91440" bIns="4572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628650" y="365125"/>
            <a:ext cx="7886700" cy="1325563"/>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Text Placeholder 2"/>
          <p:cNvSpPr>
            <a:spLocks noGrp="1"/>
          </p:cNvSpPr>
          <p:nvPr>
            <p:ph type="body" idx="1"/>
          </p:nvPr>
        </p:nvSpPr>
        <p:spPr>
          <a:xfrm>
            <a:off x="628650" y="1825625"/>
            <a:ext cx="7886700" cy="4351338"/>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chemeClr val="tx1">
                    <a:tint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rgbClr val="898989"/>
                </a:solidFill>
              </a:defRPr>
            </a:lvl1pPr>
          </a:lstStyle>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p:nvPr>
        </p:nvSpPr>
        <p:spPr>
          <a:xfrm>
            <a:off x="838200" y="457200"/>
            <a:ext cx="7848600" cy="1752600"/>
          </a:xfrm>
        </p:spPr>
        <p:txBody>
          <a:bodyPr vert="horz" wrap="square" lIns="91440" tIns="45720" rIns="91440" bIns="45720" anchor="b" anchorCtr="0"/>
          <a:p>
            <a:pPr defTabSz="685800" eaLnBrk="1" hangingPunct="1">
              <a:buClrTx/>
              <a:buSzTx/>
              <a:buFontTx/>
            </a:pPr>
            <a:r>
              <a:rPr lang="en-US" altLang="en-US" b="1" kern="1200" dirty="0">
                <a:latin typeface="+mj-lt"/>
                <a:ea typeface="+mj-ea"/>
                <a:cs typeface="+mj-cs"/>
              </a:rPr>
              <a:t>Computer Security: Principles and Practice</a:t>
            </a:r>
            <a:endParaRPr lang="en-AU" altLang="en-US" b="1" kern="1200" dirty="0">
              <a:latin typeface="+mj-lt"/>
              <a:ea typeface="+mj-ea"/>
              <a:cs typeface="+mj-cs"/>
            </a:endParaRPr>
          </a:p>
        </p:txBody>
      </p:sp>
      <p:sp>
        <p:nvSpPr>
          <p:cNvPr id="3" name="Subtitle 2"/>
          <p:cNvSpPr>
            <a:spLocks noGrp="1"/>
          </p:cNvSpPr>
          <p:nvPr>
            <p:ph type="subTitle" idx="1"/>
          </p:nvPr>
        </p:nvSpPr>
        <p:spPr>
          <a:xfrm>
            <a:off x="1143000" y="3644900"/>
            <a:ext cx="6858000" cy="504825"/>
          </a:xfrm>
        </p:spPr>
        <p:txBody>
          <a:bodyPr vert="horz" lIns="91440" tIns="45720" rIns="91440" bIns="45720" rtlCol="0">
            <a:normAutofit/>
          </a:body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defRPr/>
            </a:pPr>
            <a:r>
              <a:rPr kumimoji="0" lang="en-US" altLang="en-US" sz="28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mn-lt"/>
                <a:ea typeface="+mn-ea"/>
                <a:cs typeface="+mn-cs"/>
              </a:rPr>
              <a:t>Chapter 6: Malicious Software</a:t>
            </a:r>
            <a:endParaRPr kumimoji="1" lang="en-US" altLang="en-US" sz="28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mn-lt"/>
              <a:ea typeface="+mn-ea"/>
              <a:cs typeface="+mn-cs"/>
            </a:endParaRPr>
          </a:p>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4" name="Picture 4"/>
          <p:cNvPicPr>
            <a:picLocks noChangeAspect="1"/>
          </p:cNvPicPr>
          <p:nvPr/>
        </p:nvPicPr>
        <p:blipFill>
          <a:blip r:embed="rId1"/>
          <a:srcRect l="9265" t="5370" r="9265" b="60852"/>
          <a:stretch>
            <a:fillRect/>
          </a:stretch>
        </p:blipFill>
        <p:spPr>
          <a:xfrm>
            <a:off x="1547813" y="769938"/>
            <a:ext cx="6186487" cy="3321050"/>
          </a:xfrm>
          <a:prstGeom prst="rect">
            <a:avLst/>
          </a:prstGeom>
          <a:noFill/>
          <a:ln w="9525">
            <a:noFill/>
          </a:ln>
        </p:spPr>
      </p:pic>
      <p:sp>
        <p:nvSpPr>
          <p:cNvPr id="18435" name="Rectangle 2"/>
          <p:cNvSpPr>
            <a:spLocks noGrp="1"/>
          </p:cNvSpPr>
          <p:nvPr>
            <p:ph type="title"/>
          </p:nvPr>
        </p:nvSpPr>
        <p:spPr>
          <a:xfrm>
            <a:off x="457200" y="0"/>
            <a:ext cx="8229600" cy="1139825"/>
          </a:xfrm>
        </p:spPr>
        <p:txBody>
          <a:bodyPr vert="horz" wrap="square" lIns="91440" tIns="45720" rIns="91440" bIns="45720" anchor="ctr" anchorCtr="0"/>
          <a:p>
            <a:pPr eaLnBrk="1" hangingPunct="1"/>
            <a:r>
              <a:rPr lang="en-US" altLang="en-US" dirty="0"/>
              <a:t>Compression virus</a:t>
            </a:r>
            <a:endParaRPr lang="en-US" altLang="en-US" dirty="0"/>
          </a:p>
        </p:txBody>
      </p:sp>
      <p:pic>
        <p:nvPicPr>
          <p:cNvPr id="18436" name="Picture 5"/>
          <p:cNvPicPr>
            <a:picLocks noChangeAspect="1"/>
          </p:cNvPicPr>
          <p:nvPr/>
        </p:nvPicPr>
        <p:blipFill>
          <a:blip r:embed="rId2"/>
          <a:srcRect l="3580" t="13875" r="3580" b="32373"/>
          <a:stretch>
            <a:fillRect/>
          </a:stretch>
        </p:blipFill>
        <p:spPr>
          <a:xfrm>
            <a:off x="2555875" y="4005263"/>
            <a:ext cx="4237038" cy="1897062"/>
          </a:xfrm>
          <a:prstGeom prst="rect">
            <a:avLst/>
          </a:prstGeom>
          <a:noFill/>
          <a:ln w="9525">
            <a:noFill/>
          </a:ln>
        </p:spPr>
      </p:pic>
      <p:sp>
        <p:nvSpPr>
          <p:cNvPr id="2" name="TextBox 1"/>
          <p:cNvSpPr txBox="1"/>
          <p:nvPr/>
        </p:nvSpPr>
        <p:spPr>
          <a:xfrm>
            <a:off x="179388" y="4903788"/>
            <a:ext cx="2166938" cy="460375"/>
          </a:xfrm>
          <a:prstGeom prst="rect">
            <a:avLst/>
          </a:prstGeom>
          <a:noFill/>
        </p:spPr>
        <p:txBody>
          <a:bodyPr wrap="none">
            <a:spAutoFit/>
          </a:bodyPr>
          <a:lstStyle/>
          <a:p>
            <a:pPr marR="0" defTabSz="914400" eaLnBrk="1" fontAlgn="auto" hangingPunct="1">
              <a:spcBef>
                <a:spcPts val="0"/>
              </a:spcBef>
              <a:spcAft>
                <a:spcPts val="0"/>
              </a:spcAft>
              <a:buClrTx/>
              <a:buSzTx/>
              <a:buFontTx/>
              <a:buNone/>
              <a:defRPr/>
            </a:pPr>
            <a:r>
              <a:rPr kumimoji="0" lang="en-US" sz="2400" b="1" kern="1200" cap="none" spc="0" normalizeH="0" baseline="0" noProof="0" dirty="0">
                <a:solidFill>
                  <a:srgbClr val="FF0000"/>
                </a:solidFill>
                <a:latin typeface="+mj-lt"/>
                <a:ea typeface="+mn-ea"/>
                <a:cs typeface="Arial" panose="020B0604020202020204" pitchFamily="34" charset="0"/>
              </a:rPr>
              <a:t>P1 is infected</a:t>
            </a:r>
            <a:endParaRPr kumimoji="0" lang="en-US" sz="2400" b="1" kern="1200" cap="none" spc="0" normalizeH="0" baseline="0" noProof="0" dirty="0">
              <a:solidFill>
                <a:srgbClr val="FF0000"/>
              </a:solidFill>
              <a:latin typeface="+mj-lt"/>
              <a:ea typeface="+mn-ea"/>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p:txBody>
          <a:bodyPr vert="horz" wrap="square" lIns="91440" tIns="45720" rIns="91440" bIns="45720" anchor="ctr" anchorCtr="0"/>
          <a:p>
            <a:pPr eaLnBrk="1" hangingPunct="1"/>
            <a:r>
              <a:rPr lang="en-US" altLang="en-US" dirty="0"/>
              <a:t>Virus classification</a:t>
            </a:r>
            <a:endParaRPr lang="en-US" altLang="en-US" dirty="0"/>
          </a:p>
        </p:txBody>
      </p:sp>
      <p:sp>
        <p:nvSpPr>
          <p:cNvPr id="20483" name="Rectangle 3"/>
          <p:cNvSpPr>
            <a:spLocks noGrp="1"/>
          </p:cNvSpPr>
          <p:nvPr>
            <p:ph idx="1"/>
          </p:nvPr>
        </p:nvSpPr>
        <p:spPr/>
        <p:txBody>
          <a:bodyPr vert="horz" wrap="square" lIns="91440" tIns="45720" rIns="91440" bIns="45720" anchor="t" anchorCtr="0"/>
          <a:p>
            <a:pPr eaLnBrk="1" hangingPunct="1"/>
            <a:r>
              <a:rPr lang="en-US" altLang="en-US" dirty="0"/>
              <a:t>By target</a:t>
            </a:r>
            <a:endParaRPr lang="en-US" altLang="en-US" dirty="0"/>
          </a:p>
          <a:p>
            <a:pPr lvl="1" eaLnBrk="1" hangingPunct="1"/>
            <a:r>
              <a:rPr lang="en-US" altLang="en-US" dirty="0"/>
              <a:t>boot sector: </a:t>
            </a:r>
            <a:r>
              <a:rPr lang="en-US" altLang="en-US" i="1" dirty="0"/>
              <a:t>infect a master boot record</a:t>
            </a:r>
            <a:endParaRPr lang="en-US" altLang="en-US" i="1" dirty="0"/>
          </a:p>
          <a:p>
            <a:pPr lvl="1" eaLnBrk="1" hangingPunct="1"/>
            <a:r>
              <a:rPr lang="en-US" altLang="en-US" dirty="0"/>
              <a:t>file infector: </a:t>
            </a:r>
            <a:r>
              <a:rPr lang="en-US" altLang="en-US" i="1" dirty="0"/>
              <a:t>infects executable OS files</a:t>
            </a:r>
            <a:endParaRPr lang="en-US" altLang="en-US" i="1" dirty="0"/>
          </a:p>
          <a:p>
            <a:pPr lvl="1" eaLnBrk="1" hangingPunct="1"/>
            <a:r>
              <a:rPr lang="en-US" altLang="en-US" dirty="0"/>
              <a:t>macro virus: </a:t>
            </a:r>
            <a:r>
              <a:rPr lang="en-US" altLang="en-US" i="1" dirty="0"/>
              <a:t>infects files to be used by an app</a:t>
            </a:r>
            <a:endParaRPr lang="en-US" altLang="en-US" i="1" dirty="0"/>
          </a:p>
          <a:p>
            <a:pPr lvl="1" eaLnBrk="1" hangingPunct="1"/>
            <a:r>
              <a:rPr lang="en-US" altLang="en-US" dirty="0"/>
              <a:t>multipartite: infects multiple ways</a:t>
            </a:r>
            <a:endParaRPr lang="en-US" altLang="en-US" dirty="0"/>
          </a:p>
          <a:p>
            <a:pPr eaLnBrk="1" hangingPunct="1"/>
            <a:r>
              <a:rPr lang="en-US" altLang="en-US" dirty="0"/>
              <a:t>By concealment</a:t>
            </a:r>
            <a:endParaRPr lang="en-US" altLang="en-US" dirty="0"/>
          </a:p>
          <a:p>
            <a:pPr lvl="1" eaLnBrk="1" hangingPunct="1"/>
            <a:r>
              <a:rPr lang="en-US" altLang="en-US" dirty="0"/>
              <a:t>encrypted virus: </a:t>
            </a:r>
            <a:r>
              <a:rPr lang="en-US" altLang="en-US" i="1" dirty="0"/>
              <a:t>encrypted; key stored in virus</a:t>
            </a:r>
            <a:endParaRPr lang="en-US" altLang="en-US" i="1" dirty="0"/>
          </a:p>
          <a:p>
            <a:pPr lvl="1" eaLnBrk="1" hangingPunct="1"/>
            <a:r>
              <a:rPr lang="en-US" altLang="en-US" dirty="0"/>
              <a:t>stealth virus: </a:t>
            </a:r>
            <a:r>
              <a:rPr lang="en-US" altLang="en-US" i="1" dirty="0"/>
              <a:t>hides itself (e.g., compression)</a:t>
            </a:r>
            <a:endParaRPr lang="en-US" altLang="en-US" i="1" dirty="0"/>
          </a:p>
          <a:p>
            <a:pPr lvl="1" eaLnBrk="1" hangingPunct="1"/>
            <a:r>
              <a:rPr lang="en-US" altLang="en-US" dirty="0"/>
              <a:t>polymorphic virus: </a:t>
            </a:r>
            <a:r>
              <a:rPr lang="en-US" altLang="en-US" i="1" dirty="0"/>
              <a:t>recreates with diff “signature”</a:t>
            </a:r>
            <a:endParaRPr lang="en-US" altLang="en-US" i="1" dirty="0"/>
          </a:p>
          <a:p>
            <a:pPr lvl="1" eaLnBrk="1" hangingPunct="1"/>
            <a:r>
              <a:rPr lang="en-US" altLang="en-US" dirty="0"/>
              <a:t>metamorphic virus: </a:t>
            </a:r>
            <a:r>
              <a:rPr lang="en-US" altLang="en-US" i="1" dirty="0"/>
              <a:t>recreates with diff signature and behavior</a:t>
            </a:r>
            <a:endParaRPr lang="en-US" altLang="en-US"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457200" y="152400"/>
            <a:ext cx="8229600" cy="1139825"/>
          </a:xfrm>
        </p:spPr>
        <p:txBody>
          <a:bodyPr vert="horz" wrap="square" lIns="91440" tIns="45720" rIns="91440" bIns="45720" anchor="ctr" anchorCtr="0"/>
          <a:p>
            <a:pPr eaLnBrk="1" hangingPunct="1"/>
            <a:r>
              <a:rPr lang="en-US" altLang="en-US" dirty="0"/>
              <a:t>Macro and scripting viruses</a:t>
            </a:r>
            <a:endParaRPr lang="en-US" altLang="en-US" dirty="0"/>
          </a:p>
        </p:txBody>
      </p:sp>
      <p:sp>
        <p:nvSpPr>
          <p:cNvPr id="22531" name="Rectangle 3"/>
          <p:cNvSpPr>
            <a:spLocks noGrp="1"/>
          </p:cNvSpPr>
          <p:nvPr>
            <p:ph idx="1"/>
          </p:nvPr>
        </p:nvSpPr>
        <p:spPr>
          <a:xfrm>
            <a:off x="457200" y="1371600"/>
            <a:ext cx="8458200" cy="5105400"/>
          </a:xfrm>
        </p:spPr>
        <p:txBody>
          <a:bodyPr vert="horz" wrap="square" lIns="91440" tIns="45720" rIns="91440" bIns="45720" anchor="t" anchorCtr="0"/>
          <a:p>
            <a:pPr eaLnBrk="1" hangingPunct="1"/>
            <a:r>
              <a:rPr lang="en-US" altLang="en-US" dirty="0"/>
              <a:t>Became very common in mid-1990s since</a:t>
            </a:r>
            <a:endParaRPr lang="en-US" altLang="en-US" dirty="0"/>
          </a:p>
          <a:p>
            <a:pPr lvl="1" eaLnBrk="1" hangingPunct="1"/>
            <a:r>
              <a:rPr lang="en-US" altLang="en-US" dirty="0"/>
              <a:t>platform independent</a:t>
            </a:r>
            <a:endParaRPr lang="en-US" altLang="en-US" dirty="0"/>
          </a:p>
          <a:p>
            <a:pPr lvl="1" eaLnBrk="1" hangingPunct="1"/>
            <a:r>
              <a:rPr lang="en-US" altLang="en-US" dirty="0"/>
              <a:t>infect documents</a:t>
            </a:r>
            <a:endParaRPr lang="en-US" altLang="en-US" dirty="0"/>
          </a:p>
          <a:p>
            <a:pPr lvl="1" eaLnBrk="1" hangingPunct="1"/>
            <a:r>
              <a:rPr lang="en-US" altLang="en-US" dirty="0"/>
              <a:t>easily spread</a:t>
            </a:r>
            <a:endParaRPr lang="en-US" altLang="en-US" dirty="0"/>
          </a:p>
          <a:p>
            <a:pPr eaLnBrk="1" hangingPunct="1"/>
            <a:r>
              <a:rPr lang="en-US" altLang="en-US" dirty="0"/>
              <a:t>Exploit macro capability of Office apps</a:t>
            </a:r>
            <a:endParaRPr lang="en-US" altLang="en-US" dirty="0"/>
          </a:p>
          <a:p>
            <a:pPr lvl="1" eaLnBrk="1" hangingPunct="1"/>
            <a:r>
              <a:rPr lang="en-US" altLang="en-US" dirty="0"/>
              <a:t>executable program embedded in office doc</a:t>
            </a:r>
            <a:endParaRPr lang="en-US" altLang="en-US" dirty="0"/>
          </a:p>
          <a:p>
            <a:pPr lvl="1" eaLnBrk="1" hangingPunct="1"/>
            <a:r>
              <a:rPr lang="en-US" altLang="en-US" dirty="0"/>
              <a:t>often a form of Basic</a:t>
            </a:r>
            <a:endParaRPr lang="en-US" altLang="en-US" dirty="0"/>
          </a:p>
          <a:p>
            <a:pPr eaLnBrk="1" hangingPunct="1"/>
            <a:r>
              <a:rPr lang="en-US" altLang="en-US" dirty="0"/>
              <a:t>More recent releases include protection</a:t>
            </a:r>
            <a:endParaRPr lang="en-US" altLang="en-US" dirty="0"/>
          </a:p>
          <a:p>
            <a:pPr eaLnBrk="1" hangingPunct="1"/>
            <a:r>
              <a:rPr lang="en-US" altLang="en-US" dirty="0"/>
              <a:t>Recognized by many anti-virus programs</a:t>
            </a: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p:txBody>
          <a:bodyPr vert="horz" wrap="square" lIns="91440" tIns="45720" rIns="91440" bIns="45720" anchor="ctr" anchorCtr="0"/>
          <a:p>
            <a:pPr eaLnBrk="1" hangingPunct="1"/>
            <a:r>
              <a:rPr lang="en-US" altLang="en-US" dirty="0"/>
              <a:t>E-Mail Viruses</a:t>
            </a:r>
            <a:endParaRPr lang="en-US" altLang="en-US" dirty="0"/>
          </a:p>
        </p:txBody>
      </p:sp>
      <p:sp>
        <p:nvSpPr>
          <p:cNvPr id="24579" name="Rectangle 3"/>
          <p:cNvSpPr>
            <a:spLocks noGrp="1"/>
          </p:cNvSpPr>
          <p:nvPr>
            <p:ph idx="1"/>
          </p:nvPr>
        </p:nvSpPr>
        <p:spPr/>
        <p:txBody>
          <a:bodyPr vert="horz" wrap="square" lIns="91440" tIns="45720" rIns="91440" bIns="45720" anchor="t" anchorCtr="0"/>
          <a:p>
            <a:pPr eaLnBrk="1" hangingPunct="1"/>
            <a:r>
              <a:rPr lang="en-US" altLang="en-US" dirty="0"/>
              <a:t>More recent development</a:t>
            </a:r>
            <a:endParaRPr lang="en-US" altLang="en-US" dirty="0"/>
          </a:p>
          <a:p>
            <a:pPr eaLnBrk="1" hangingPunct="1"/>
            <a:r>
              <a:rPr lang="en-US" altLang="en-US" dirty="0"/>
              <a:t>Melissa</a:t>
            </a:r>
            <a:endParaRPr lang="en-US" altLang="en-US" dirty="0"/>
          </a:p>
          <a:p>
            <a:pPr lvl="1" eaLnBrk="1" hangingPunct="1"/>
            <a:r>
              <a:rPr lang="en-US" altLang="en-US" dirty="0"/>
              <a:t>exploits MS Word macro in attached doc</a:t>
            </a:r>
            <a:endParaRPr lang="en-US" altLang="en-US" dirty="0"/>
          </a:p>
          <a:p>
            <a:pPr lvl="1" eaLnBrk="1" hangingPunct="1"/>
            <a:r>
              <a:rPr lang="en-US" altLang="en-US" dirty="0"/>
              <a:t>if attachment opened, macro activates</a:t>
            </a:r>
            <a:endParaRPr lang="en-US" altLang="en-US" dirty="0"/>
          </a:p>
          <a:p>
            <a:pPr lvl="1" eaLnBrk="1" hangingPunct="1"/>
            <a:r>
              <a:rPr lang="en-US" altLang="en-US" dirty="0"/>
              <a:t>sends email to all on users address list and does local damage</a:t>
            </a: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1026"/>
          <p:cNvSpPr>
            <a:spLocks noGrp="1"/>
          </p:cNvSpPr>
          <p:nvPr>
            <p:ph type="title"/>
          </p:nvPr>
        </p:nvSpPr>
        <p:spPr/>
        <p:txBody>
          <a:bodyPr vert="horz" wrap="square" lIns="91440" tIns="45720" rIns="91440" bIns="45720" anchor="ctr" anchorCtr="0"/>
          <a:p>
            <a:pPr eaLnBrk="1" hangingPunct="1"/>
            <a:r>
              <a:rPr lang="en-US" altLang="en-US" dirty="0"/>
              <a:t>Virus countermeasures</a:t>
            </a:r>
            <a:endParaRPr lang="en-US" altLang="en-US" dirty="0"/>
          </a:p>
        </p:txBody>
      </p:sp>
      <p:sp>
        <p:nvSpPr>
          <p:cNvPr id="26627" name="Rectangle 1027"/>
          <p:cNvSpPr>
            <a:spLocks noGrp="1"/>
          </p:cNvSpPr>
          <p:nvPr>
            <p:ph idx="1"/>
          </p:nvPr>
        </p:nvSpPr>
        <p:spPr/>
        <p:txBody>
          <a:bodyPr vert="horz" wrap="square" lIns="91440" tIns="45720" rIns="91440" bIns="45720" anchor="t" anchorCtr="0"/>
          <a:p>
            <a:pPr eaLnBrk="1" hangingPunct="1"/>
            <a:r>
              <a:rPr lang="en-US" altLang="en-US" dirty="0"/>
              <a:t>Prevention: ideal solution but difficult</a:t>
            </a:r>
            <a:endParaRPr lang="en-US" altLang="en-US" dirty="0"/>
          </a:p>
          <a:p>
            <a:pPr eaLnBrk="1" hangingPunct="1"/>
            <a:r>
              <a:rPr lang="en-US" altLang="en-US" dirty="0"/>
              <a:t>Realistically need:</a:t>
            </a:r>
            <a:endParaRPr lang="en-US" altLang="en-US" dirty="0"/>
          </a:p>
          <a:p>
            <a:pPr lvl="1" eaLnBrk="1" hangingPunct="1"/>
            <a:r>
              <a:rPr lang="en-US" altLang="en-US" dirty="0"/>
              <a:t>detection: determine what occurred</a:t>
            </a:r>
            <a:endParaRPr lang="en-US" altLang="en-US" dirty="0"/>
          </a:p>
          <a:p>
            <a:pPr lvl="1" eaLnBrk="1" hangingPunct="1"/>
            <a:r>
              <a:rPr lang="en-US" altLang="en-US" dirty="0"/>
              <a:t>identification: identify the specific virus</a:t>
            </a:r>
            <a:endParaRPr lang="en-US" altLang="en-US" dirty="0"/>
          </a:p>
          <a:p>
            <a:pPr lvl="1" eaLnBrk="1" hangingPunct="1"/>
            <a:r>
              <a:rPr lang="en-US" altLang="en-US" dirty="0"/>
              <a:t>removal: remove all traces</a:t>
            </a:r>
            <a:endParaRPr lang="en-US" altLang="en-US" dirty="0"/>
          </a:p>
          <a:p>
            <a:pPr eaLnBrk="1" hangingPunct="1"/>
            <a:r>
              <a:rPr lang="en-US" altLang="en-US" dirty="0"/>
              <a:t>If detected but can’t identify or remove, must discard and replace infected program</a:t>
            </a: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p:txBody>
          <a:bodyPr vert="horz" wrap="square" lIns="91440" tIns="45720" rIns="91440" bIns="45720" anchor="ctr" anchorCtr="0"/>
          <a:p>
            <a:pPr eaLnBrk="1" hangingPunct="1"/>
            <a:r>
              <a:rPr lang="en-US" altLang="en-US" dirty="0"/>
              <a:t>Anti-virus evolution</a:t>
            </a:r>
            <a:endParaRPr lang="en-US" altLang="en-US" dirty="0"/>
          </a:p>
        </p:txBody>
      </p:sp>
      <p:sp>
        <p:nvSpPr>
          <p:cNvPr id="28675" name="Rectangle 3"/>
          <p:cNvSpPr>
            <a:spLocks noGrp="1"/>
          </p:cNvSpPr>
          <p:nvPr>
            <p:ph idx="1"/>
          </p:nvPr>
        </p:nvSpPr>
        <p:spPr/>
        <p:txBody>
          <a:bodyPr vert="horz" wrap="square" lIns="91440" tIns="45720" rIns="91440" bIns="45720" anchor="t" anchorCtr="0"/>
          <a:p>
            <a:pPr eaLnBrk="1" hangingPunct="1"/>
            <a:r>
              <a:rPr lang="en-US" altLang="en-US" dirty="0"/>
              <a:t>Virus &amp; antivirus tech have both evolved</a:t>
            </a:r>
            <a:endParaRPr lang="en-US" altLang="en-US" dirty="0"/>
          </a:p>
          <a:p>
            <a:pPr eaLnBrk="1" hangingPunct="1"/>
            <a:r>
              <a:rPr lang="en-US" altLang="en-US" dirty="0"/>
              <a:t>Early viruses simple code, easily removed</a:t>
            </a:r>
            <a:endParaRPr lang="en-US" altLang="en-US" dirty="0"/>
          </a:p>
          <a:p>
            <a:pPr eaLnBrk="1" hangingPunct="1"/>
            <a:r>
              <a:rPr lang="en-US" altLang="en-US" dirty="0"/>
              <a:t>As viruses become more complex, so did the countermeasures</a:t>
            </a:r>
            <a:endParaRPr lang="en-US" altLang="en-US" dirty="0"/>
          </a:p>
          <a:p>
            <a:pPr eaLnBrk="1" hangingPunct="1"/>
            <a:r>
              <a:rPr lang="en-US" altLang="en-US" dirty="0"/>
              <a:t>Generations</a:t>
            </a:r>
            <a:endParaRPr lang="en-US" altLang="en-US" dirty="0"/>
          </a:p>
          <a:p>
            <a:pPr lvl="1" eaLnBrk="1" hangingPunct="1"/>
            <a:r>
              <a:rPr lang="en-US" altLang="en-US" dirty="0"/>
              <a:t>first - signature scanners (bit patterns all the same)</a:t>
            </a:r>
            <a:endParaRPr lang="en-US" altLang="en-US" dirty="0"/>
          </a:p>
          <a:p>
            <a:pPr lvl="1" eaLnBrk="1" hangingPunct="1"/>
            <a:r>
              <a:rPr lang="en-US" altLang="en-US" dirty="0"/>
              <a:t>second – heuristics (integrity checks; checksums)</a:t>
            </a:r>
            <a:endParaRPr lang="en-US" altLang="en-US" dirty="0"/>
          </a:p>
          <a:p>
            <a:pPr lvl="1" eaLnBrk="1" hangingPunct="1"/>
            <a:r>
              <a:rPr lang="en-US" altLang="en-US" dirty="0"/>
              <a:t>third - identify actions (find by actions they do)</a:t>
            </a:r>
            <a:endParaRPr lang="en-US" altLang="en-US" dirty="0"/>
          </a:p>
          <a:p>
            <a:pPr lvl="1" eaLnBrk="1" hangingPunct="1"/>
            <a:r>
              <a:rPr lang="en-US" altLang="en-US" dirty="0"/>
              <a:t>fourth - combination packages</a:t>
            </a: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p:txBody>
          <a:bodyPr vert="horz" wrap="square" lIns="91440" tIns="45720" rIns="91440" bIns="45720" anchor="ctr" anchorCtr="0"/>
          <a:p>
            <a:pPr eaLnBrk="1" hangingPunct="1"/>
            <a:r>
              <a:rPr lang="en-US" altLang="en-US" dirty="0"/>
              <a:t>Generic decryption</a:t>
            </a:r>
            <a:endParaRPr lang="en-US" altLang="en-US" dirty="0"/>
          </a:p>
        </p:txBody>
      </p:sp>
      <p:sp>
        <p:nvSpPr>
          <p:cNvPr id="30723" name="Rectangle 3"/>
          <p:cNvSpPr>
            <a:spLocks noGrp="1"/>
          </p:cNvSpPr>
          <p:nvPr>
            <p:ph idx="1"/>
          </p:nvPr>
        </p:nvSpPr>
        <p:spPr/>
        <p:txBody>
          <a:bodyPr vert="horz" wrap="square" lIns="91440" tIns="45720" rIns="91440" bIns="45720" anchor="t" anchorCtr="0"/>
          <a:p>
            <a:pPr eaLnBrk="1" hangingPunct="1"/>
            <a:r>
              <a:rPr lang="en-US" altLang="en-US" dirty="0"/>
              <a:t>Runs executable files through GD scanner:</a:t>
            </a:r>
            <a:endParaRPr lang="en-US" altLang="en-US" dirty="0"/>
          </a:p>
          <a:p>
            <a:pPr lvl="1" eaLnBrk="1" hangingPunct="1"/>
            <a:r>
              <a:rPr lang="en-US" altLang="en-US" dirty="0"/>
              <a:t>CPU emulator to interpret instructions</a:t>
            </a:r>
            <a:endParaRPr lang="en-US" altLang="en-US" dirty="0"/>
          </a:p>
          <a:p>
            <a:pPr lvl="1" eaLnBrk="1" hangingPunct="1"/>
            <a:r>
              <a:rPr lang="en-US" altLang="en-US" dirty="0"/>
              <a:t>virus scanner to check known virus signatures</a:t>
            </a:r>
            <a:endParaRPr lang="en-US" altLang="en-US" dirty="0"/>
          </a:p>
          <a:p>
            <a:pPr lvl="1" eaLnBrk="1" hangingPunct="1"/>
            <a:r>
              <a:rPr lang="en-US" altLang="en-US" dirty="0"/>
              <a:t>emulation control module to manage process</a:t>
            </a:r>
            <a:endParaRPr lang="en-US" altLang="en-US" dirty="0"/>
          </a:p>
          <a:p>
            <a:pPr eaLnBrk="1" hangingPunct="1"/>
            <a:r>
              <a:rPr lang="en-US" altLang="en-US" dirty="0"/>
              <a:t>Lets virus decrypt itself in interpreter</a:t>
            </a:r>
            <a:endParaRPr lang="en-US" altLang="en-US" dirty="0"/>
          </a:p>
          <a:p>
            <a:pPr eaLnBrk="1" hangingPunct="1"/>
            <a:r>
              <a:rPr lang="en-US" altLang="en-US" dirty="0"/>
              <a:t>Periodically scan for virus signatures</a:t>
            </a:r>
            <a:endParaRPr lang="en-US" altLang="en-US" dirty="0"/>
          </a:p>
          <a:p>
            <a:pPr eaLnBrk="1" hangingPunct="1"/>
            <a:r>
              <a:rPr lang="en-US" altLang="en-US" i="1" dirty="0">
                <a:solidFill>
                  <a:srgbClr val="FF0000"/>
                </a:solidFill>
              </a:rPr>
              <a:t>Let virus do the work for an antivirus program by exposing it in a controlled environment</a:t>
            </a:r>
            <a:endParaRPr lang="en-US" altLang="en-US" i="1"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p:txBody>
          <a:bodyPr vert="horz" wrap="square" lIns="91440" tIns="45720" rIns="91440" bIns="45720" anchor="ctr" anchorCtr="0"/>
          <a:p>
            <a:pPr eaLnBrk="1" hangingPunct="1"/>
            <a:r>
              <a:rPr lang="en-US" altLang="en-US" dirty="0"/>
              <a:t>Digital immune system</a:t>
            </a:r>
            <a:endParaRPr lang="en-US" altLang="en-US" dirty="0"/>
          </a:p>
        </p:txBody>
      </p:sp>
      <p:pic>
        <p:nvPicPr>
          <p:cNvPr id="32771" name="Picture 4"/>
          <p:cNvPicPr>
            <a:picLocks noChangeAspect="1"/>
          </p:cNvPicPr>
          <p:nvPr/>
        </p:nvPicPr>
        <p:blipFill>
          <a:blip r:embed="rId1"/>
          <a:srcRect l="7159" t="13875" r="7159" b="18500"/>
          <a:stretch>
            <a:fillRect/>
          </a:stretch>
        </p:blipFill>
        <p:spPr>
          <a:xfrm>
            <a:off x="3500438" y="1195388"/>
            <a:ext cx="5643562" cy="3448050"/>
          </a:xfrm>
          <a:prstGeom prst="rect">
            <a:avLst/>
          </a:prstGeom>
          <a:noFill/>
          <a:ln w="9525">
            <a:noFill/>
          </a:ln>
        </p:spPr>
      </p:pic>
      <p:sp>
        <p:nvSpPr>
          <p:cNvPr id="32772" name="TextBox 3"/>
          <p:cNvSpPr txBox="1"/>
          <p:nvPr/>
        </p:nvSpPr>
        <p:spPr>
          <a:xfrm>
            <a:off x="214313" y="4357688"/>
            <a:ext cx="6908800" cy="1600200"/>
          </a:xfrm>
          <a:prstGeom prst="rect">
            <a:avLst/>
          </a:prstGeom>
          <a:noFill/>
          <a:ln w="9525">
            <a:noFill/>
          </a:ln>
        </p:spPr>
        <p:txBody>
          <a:bodyPr wrap="none">
            <a:spAutoFit/>
          </a:bodyPr>
          <a:p>
            <a:pPr marL="342900" indent="-342900" eaLnBrk="1" hangingPunct="1">
              <a:buAutoNum type="arabicPeriod"/>
            </a:pPr>
            <a:r>
              <a:rPr lang="en-US" altLang="en-US" sz="1400" dirty="0">
                <a:latin typeface="Arial" panose="020B0604020202020204" pitchFamily="34" charset="0"/>
                <a:cs typeface="Arial" panose="020B0604020202020204" pitchFamily="34" charset="0"/>
              </a:rPr>
              <a:t>A monitoring pgm infers a virus, sends a copy to an adm machine</a:t>
            </a:r>
            <a:endParaRPr lang="en-US" altLang="en-US" sz="1400" dirty="0">
              <a:latin typeface="Arial" panose="020B0604020202020204" pitchFamily="34" charset="0"/>
              <a:cs typeface="Arial" panose="020B0604020202020204" pitchFamily="34" charset="0"/>
            </a:endParaRPr>
          </a:p>
          <a:p>
            <a:pPr marL="342900" indent="-342900" eaLnBrk="1" hangingPunct="1">
              <a:buAutoNum type="arabicPeriod"/>
            </a:pPr>
            <a:r>
              <a:rPr lang="en-US" altLang="en-US" sz="1400" dirty="0">
                <a:latin typeface="Arial" panose="020B0604020202020204" pitchFamily="34" charset="0"/>
                <a:cs typeface="Arial" panose="020B0604020202020204" pitchFamily="34" charset="0"/>
              </a:rPr>
              <a:t>Adm encrypts, sends to a central analysis machine</a:t>
            </a:r>
            <a:endParaRPr lang="en-US" altLang="en-US" sz="1400" dirty="0">
              <a:latin typeface="Arial" panose="020B0604020202020204" pitchFamily="34" charset="0"/>
              <a:cs typeface="Arial" panose="020B0604020202020204" pitchFamily="34" charset="0"/>
            </a:endParaRPr>
          </a:p>
          <a:p>
            <a:pPr marL="342900" indent="-342900" eaLnBrk="1" hangingPunct="1">
              <a:buAutoNum type="arabicPeriod"/>
            </a:pPr>
            <a:r>
              <a:rPr lang="en-US" altLang="en-US" sz="1400" dirty="0">
                <a:latin typeface="Arial" panose="020B0604020202020204" pitchFamily="34" charset="0"/>
                <a:cs typeface="Arial" panose="020B0604020202020204" pitchFamily="34" charset="0"/>
              </a:rPr>
              <a:t>Central analysis: Safe exec of virus, analyze, give a prescription</a:t>
            </a:r>
            <a:endParaRPr lang="en-US" altLang="en-US" sz="1400" dirty="0">
              <a:latin typeface="Arial" panose="020B0604020202020204" pitchFamily="34" charset="0"/>
              <a:cs typeface="Arial" panose="020B0604020202020204" pitchFamily="34" charset="0"/>
            </a:endParaRPr>
          </a:p>
          <a:p>
            <a:pPr marL="342900" indent="-342900" eaLnBrk="1" hangingPunct="1">
              <a:buAutoNum type="arabicPeriod"/>
            </a:pPr>
            <a:r>
              <a:rPr lang="en-US" altLang="en-US" sz="1400" dirty="0">
                <a:latin typeface="Arial" panose="020B0604020202020204" pitchFamily="34" charset="0"/>
                <a:cs typeface="Arial" panose="020B0604020202020204" pitchFamily="34" charset="0"/>
              </a:rPr>
              <a:t>Prescription sent back to the adm machines</a:t>
            </a:r>
            <a:endParaRPr lang="en-US" altLang="en-US" sz="1400" dirty="0">
              <a:latin typeface="Arial" panose="020B0604020202020204" pitchFamily="34" charset="0"/>
              <a:cs typeface="Arial" panose="020B0604020202020204" pitchFamily="34" charset="0"/>
            </a:endParaRPr>
          </a:p>
          <a:p>
            <a:pPr marL="342900" indent="-342900" eaLnBrk="1" hangingPunct="1">
              <a:buAutoNum type="arabicPeriod"/>
            </a:pPr>
            <a:r>
              <a:rPr lang="en-US" altLang="en-US" sz="1400" dirty="0">
                <a:latin typeface="Arial" panose="020B0604020202020204" pitchFamily="34" charset="0"/>
                <a:cs typeface="Arial" panose="020B0604020202020204" pitchFamily="34" charset="0"/>
              </a:rPr>
              <a:t>Adm machine forwards to all clients</a:t>
            </a:r>
            <a:endParaRPr lang="en-US" altLang="en-US" sz="1400" dirty="0">
              <a:latin typeface="Arial" panose="020B0604020202020204" pitchFamily="34" charset="0"/>
              <a:cs typeface="Arial" panose="020B0604020202020204" pitchFamily="34" charset="0"/>
            </a:endParaRPr>
          </a:p>
          <a:p>
            <a:pPr marL="342900" indent="-342900" eaLnBrk="1" hangingPunct="1">
              <a:buAutoNum type="arabicPeriod"/>
            </a:pPr>
            <a:r>
              <a:rPr lang="en-US" altLang="en-US" sz="1400" dirty="0">
                <a:latin typeface="Arial" panose="020B0604020202020204" pitchFamily="34" charset="0"/>
                <a:cs typeface="Arial" panose="020B0604020202020204" pitchFamily="34" charset="0"/>
              </a:rPr>
              <a:t>Prescription forwarded to other organizations</a:t>
            </a:r>
            <a:endParaRPr lang="en-US" altLang="en-US" sz="1400" dirty="0">
              <a:latin typeface="Arial" panose="020B0604020202020204" pitchFamily="34" charset="0"/>
              <a:cs typeface="Arial" panose="020B0604020202020204" pitchFamily="34" charset="0"/>
            </a:endParaRPr>
          </a:p>
          <a:p>
            <a:pPr marL="342900" indent="-342900" eaLnBrk="1" hangingPunct="1">
              <a:buAutoNum type="arabicPeriod"/>
            </a:pPr>
            <a:r>
              <a:rPr lang="en-US" altLang="en-US" sz="1400" dirty="0">
                <a:latin typeface="Arial" panose="020B0604020202020204" pitchFamily="34" charset="0"/>
                <a:cs typeface="Arial" panose="020B0604020202020204" pitchFamily="34" charset="0"/>
              </a:rPr>
              <a:t>Subscribers worldwide receive regular updates                   </a:t>
            </a:r>
            <a:r>
              <a:rPr lang="en-US" altLang="en-US" sz="1400" dirty="0">
                <a:solidFill>
                  <a:srgbClr val="FF0000"/>
                </a:solidFill>
                <a:latin typeface="Arial" panose="020B0604020202020204" pitchFamily="34" charset="0"/>
                <a:cs typeface="Arial" panose="020B0604020202020204" pitchFamily="34" charset="0"/>
              </a:rPr>
              <a:t>IBM/Symantec Project</a:t>
            </a:r>
            <a:endParaRPr lang="en-US" altLang="en-US" sz="1400" dirty="0">
              <a:solidFill>
                <a:srgbClr val="FF0000"/>
              </a:solidFill>
              <a:latin typeface="Arial" panose="020B0604020202020204" pitchFamily="34" charset="0"/>
              <a:ea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4818" name="Picture 4"/>
          <p:cNvPicPr>
            <a:picLocks noChangeAspect="1"/>
          </p:cNvPicPr>
          <p:nvPr/>
        </p:nvPicPr>
        <p:blipFill>
          <a:blip r:embed="rId1"/>
          <a:srcRect l="3580" t="13875" b="18500"/>
          <a:stretch>
            <a:fillRect/>
          </a:stretch>
        </p:blipFill>
        <p:spPr>
          <a:xfrm>
            <a:off x="420688" y="1357313"/>
            <a:ext cx="8723312" cy="4592637"/>
          </a:xfrm>
          <a:prstGeom prst="rect">
            <a:avLst/>
          </a:prstGeom>
          <a:noFill/>
          <a:ln w="9525">
            <a:noFill/>
          </a:ln>
        </p:spPr>
      </p:pic>
      <p:sp>
        <p:nvSpPr>
          <p:cNvPr id="34819" name="Rectangle 2"/>
          <p:cNvSpPr>
            <a:spLocks noGrp="1"/>
          </p:cNvSpPr>
          <p:nvPr>
            <p:ph type="title"/>
          </p:nvPr>
        </p:nvSpPr>
        <p:spPr/>
        <p:txBody>
          <a:bodyPr vert="horz" wrap="square" lIns="91440" tIns="45720" rIns="91440" bIns="45720" anchor="ctr" anchorCtr="0"/>
          <a:p>
            <a:pPr eaLnBrk="1" hangingPunct="1"/>
            <a:r>
              <a:rPr lang="en-US" altLang="en-US" dirty="0"/>
              <a:t>Behavior-blocking software</a:t>
            </a:r>
            <a:br>
              <a:rPr lang="en-US" altLang="en-US" dirty="0"/>
            </a:br>
            <a:r>
              <a:rPr lang="en-US" altLang="en-US" sz="1600" dirty="0"/>
              <a:t>Integrates with the OS; looks for bad behavior</a:t>
            </a:r>
            <a:endParaRPr lang="en-US" altLang="en-US" dirty="0"/>
          </a:p>
        </p:txBody>
      </p:sp>
      <p:sp>
        <p:nvSpPr>
          <p:cNvPr id="34820" name="TextBox 3"/>
          <p:cNvSpPr txBox="1"/>
          <p:nvPr/>
        </p:nvSpPr>
        <p:spPr>
          <a:xfrm>
            <a:off x="5357813" y="4473575"/>
            <a:ext cx="3627437" cy="1384300"/>
          </a:xfrm>
          <a:prstGeom prst="rect">
            <a:avLst/>
          </a:prstGeom>
          <a:noFill/>
          <a:ln w="9525">
            <a:noFill/>
          </a:ln>
        </p:spPr>
        <p:txBody>
          <a:bodyPr wrap="none">
            <a:spAutoFit/>
          </a:bodyPr>
          <a:p>
            <a:pPr eaLnBrk="1" hangingPunct="1"/>
            <a:r>
              <a:rPr lang="en-US" altLang="en-US" sz="1400" b="1" dirty="0">
                <a:solidFill>
                  <a:srgbClr val="FF0000"/>
                </a:solidFill>
                <a:latin typeface="Arial" panose="020B0604020202020204" pitchFamily="34" charset="0"/>
                <a:cs typeface="Arial" panose="020B0604020202020204" pitchFamily="34" charset="0"/>
              </a:rPr>
              <a:t>Monitored behaviors:</a:t>
            </a:r>
            <a:endParaRPr lang="en-US" altLang="en-US" sz="1400" b="1" dirty="0">
              <a:solidFill>
                <a:srgbClr val="FF0000"/>
              </a:solidFill>
              <a:latin typeface="Arial" panose="020B0604020202020204" pitchFamily="34" charset="0"/>
              <a:cs typeface="Arial" panose="020B0604020202020204" pitchFamily="34" charset="0"/>
            </a:endParaRPr>
          </a:p>
          <a:p>
            <a:pPr eaLnBrk="1" hangingPunct="1">
              <a:buChar char="-"/>
            </a:pPr>
            <a:r>
              <a:rPr lang="en-US" altLang="en-US" sz="1400" dirty="0">
                <a:solidFill>
                  <a:srgbClr val="FF0000"/>
                </a:solidFill>
                <a:latin typeface="Arial" panose="020B0604020202020204" pitchFamily="34" charset="0"/>
                <a:cs typeface="Arial" panose="020B0604020202020204" pitchFamily="34" charset="0"/>
              </a:rPr>
              <a:t>Attempts to open, view, delete, modify files</a:t>
            </a:r>
            <a:endParaRPr lang="en-US" altLang="en-US" sz="1400" dirty="0">
              <a:solidFill>
                <a:srgbClr val="FF0000"/>
              </a:solidFill>
              <a:latin typeface="Arial" panose="020B0604020202020204" pitchFamily="34" charset="0"/>
              <a:cs typeface="Arial" panose="020B0604020202020204" pitchFamily="34" charset="0"/>
            </a:endParaRPr>
          </a:p>
          <a:p>
            <a:pPr eaLnBrk="1" hangingPunct="1">
              <a:buChar char="-"/>
            </a:pPr>
            <a:r>
              <a:rPr lang="en-US" altLang="en-US" sz="1400" dirty="0">
                <a:solidFill>
                  <a:srgbClr val="FF0000"/>
                </a:solidFill>
                <a:latin typeface="Arial" panose="020B0604020202020204" pitchFamily="34" charset="0"/>
                <a:cs typeface="Arial" panose="020B0604020202020204" pitchFamily="34" charset="0"/>
              </a:rPr>
              <a:t>Attempts to format drives</a:t>
            </a:r>
            <a:endParaRPr lang="en-US" altLang="en-US" sz="1400" dirty="0">
              <a:solidFill>
                <a:srgbClr val="FF0000"/>
              </a:solidFill>
              <a:latin typeface="Arial" panose="020B0604020202020204" pitchFamily="34" charset="0"/>
              <a:cs typeface="Arial" panose="020B0604020202020204" pitchFamily="34" charset="0"/>
            </a:endParaRPr>
          </a:p>
          <a:p>
            <a:pPr eaLnBrk="1" hangingPunct="1">
              <a:buChar char="-"/>
            </a:pPr>
            <a:r>
              <a:rPr lang="en-US" altLang="en-US" sz="1400" dirty="0">
                <a:solidFill>
                  <a:srgbClr val="FF0000"/>
                </a:solidFill>
                <a:latin typeface="Arial" panose="020B0604020202020204" pitchFamily="34" charset="0"/>
                <a:cs typeface="Arial" panose="020B0604020202020204" pitchFamily="34" charset="0"/>
              </a:rPr>
              <a:t>Modifications to the logic of executables</a:t>
            </a:r>
            <a:endParaRPr lang="en-US" altLang="en-US" sz="1400" dirty="0">
              <a:solidFill>
                <a:srgbClr val="FF0000"/>
              </a:solidFill>
              <a:latin typeface="Arial" panose="020B0604020202020204" pitchFamily="34" charset="0"/>
              <a:cs typeface="Arial" panose="020B0604020202020204" pitchFamily="34" charset="0"/>
            </a:endParaRPr>
          </a:p>
          <a:p>
            <a:pPr eaLnBrk="1" hangingPunct="1">
              <a:buChar char="-"/>
            </a:pPr>
            <a:r>
              <a:rPr lang="en-US" altLang="en-US" sz="1400" dirty="0">
                <a:solidFill>
                  <a:srgbClr val="FF0000"/>
                </a:solidFill>
                <a:latin typeface="Arial" panose="020B0604020202020204" pitchFamily="34" charset="0"/>
                <a:cs typeface="Arial" panose="020B0604020202020204" pitchFamily="34" charset="0"/>
              </a:rPr>
              <a:t>Modifications to critical system settings</a:t>
            </a:r>
            <a:endParaRPr lang="en-US" altLang="en-US" sz="1400" dirty="0">
              <a:solidFill>
                <a:srgbClr val="FF0000"/>
              </a:solidFill>
              <a:latin typeface="Arial" panose="020B0604020202020204" pitchFamily="34" charset="0"/>
              <a:cs typeface="Arial" panose="020B0604020202020204" pitchFamily="34" charset="0"/>
            </a:endParaRPr>
          </a:p>
          <a:p>
            <a:pPr eaLnBrk="1" hangingPunct="1">
              <a:buChar char="-"/>
            </a:pPr>
            <a:r>
              <a:rPr lang="en-US" altLang="en-US" sz="1400" dirty="0">
                <a:solidFill>
                  <a:srgbClr val="FF0000"/>
                </a:solidFill>
                <a:latin typeface="Arial" panose="020B0604020202020204" pitchFamily="34" charset="0"/>
                <a:cs typeface="Arial" panose="020B0604020202020204" pitchFamily="34" charset="0"/>
              </a:rPr>
              <a:t>Scripting of emails to send exec contents</a:t>
            </a:r>
            <a:endParaRPr lang="en-US" altLang="en-US" sz="1400" dirty="0">
              <a:solidFill>
                <a:srgbClr val="FF0000"/>
              </a:solidFill>
              <a:latin typeface="Arial" panose="020B0604020202020204" pitchFamily="34" charset="0"/>
              <a:ea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p:txBody>
          <a:bodyPr vert="horz" wrap="square" lIns="91440" tIns="45720" rIns="91440" bIns="45720" anchor="ctr" anchorCtr="0"/>
          <a:p>
            <a:pPr eaLnBrk="1" hangingPunct="1"/>
            <a:r>
              <a:rPr lang="en-US" altLang="en-US" dirty="0"/>
              <a:t>Worms</a:t>
            </a:r>
            <a:endParaRPr lang="en-US" altLang="en-US" dirty="0"/>
          </a:p>
        </p:txBody>
      </p:sp>
      <p:sp>
        <p:nvSpPr>
          <p:cNvPr id="36867" name="Rectangle 3"/>
          <p:cNvSpPr>
            <a:spLocks noGrp="1"/>
          </p:cNvSpPr>
          <p:nvPr>
            <p:ph idx="1"/>
          </p:nvPr>
        </p:nvSpPr>
        <p:spPr>
          <a:xfrm>
            <a:off x="457200" y="1676400"/>
            <a:ext cx="8229600" cy="4648200"/>
          </a:xfrm>
        </p:spPr>
        <p:txBody>
          <a:bodyPr vert="horz" wrap="square" lIns="91440" tIns="45720" rIns="91440" bIns="45720" anchor="t" anchorCtr="0"/>
          <a:p>
            <a:pPr eaLnBrk="1" hangingPunct="1"/>
            <a:r>
              <a:rPr lang="en-US" altLang="en-US" sz="2400" dirty="0"/>
              <a:t>Replicating program that propagates over net</a:t>
            </a:r>
            <a:endParaRPr lang="en-US" altLang="en-US" sz="2400" dirty="0"/>
          </a:p>
          <a:p>
            <a:pPr lvl="1" eaLnBrk="1" hangingPunct="1"/>
            <a:r>
              <a:rPr lang="en-US" altLang="en-US" sz="2000" dirty="0"/>
              <a:t>using email, remote exec, remote login </a:t>
            </a:r>
            <a:endParaRPr lang="en-US" altLang="en-US" sz="2000" dirty="0"/>
          </a:p>
          <a:p>
            <a:pPr eaLnBrk="1" hangingPunct="1"/>
            <a:r>
              <a:rPr lang="en-US" altLang="en-US" sz="2400" dirty="0"/>
              <a:t>Has phases like a virus:</a:t>
            </a:r>
            <a:endParaRPr lang="en-US" altLang="en-US" sz="2400" dirty="0"/>
          </a:p>
          <a:p>
            <a:pPr lvl="1" eaLnBrk="1" hangingPunct="1"/>
            <a:r>
              <a:rPr lang="en-US" altLang="en-US" sz="2000" dirty="0"/>
              <a:t>dormant, propagation, triggering, execution</a:t>
            </a:r>
            <a:endParaRPr lang="en-US" altLang="en-US" sz="2000" dirty="0"/>
          </a:p>
          <a:p>
            <a:pPr lvl="1" eaLnBrk="1" hangingPunct="1"/>
            <a:r>
              <a:rPr lang="en-US" altLang="en-US" sz="2000" dirty="0"/>
              <a:t>propagation phase: searches for other systems, connects to it, copies self to it and runs</a:t>
            </a:r>
            <a:endParaRPr lang="en-US" altLang="en-US" sz="2000" dirty="0"/>
          </a:p>
          <a:p>
            <a:pPr eaLnBrk="1" hangingPunct="1"/>
            <a:r>
              <a:rPr lang="en-US" altLang="en-US" sz="2400" dirty="0"/>
              <a:t>May disguise itself as a system process</a:t>
            </a:r>
            <a:endParaRPr lang="en-US" altLang="en-US" sz="2400" dirty="0"/>
          </a:p>
          <a:p>
            <a:pPr eaLnBrk="1" hangingPunct="1"/>
            <a:r>
              <a:rPr lang="en-US" altLang="en-US" sz="2400" dirty="0"/>
              <a:t>Concept seen in Brunner’s “Shockwave Rider”</a:t>
            </a:r>
            <a:endParaRPr lang="en-US" altLang="en-US" sz="2400" dirty="0"/>
          </a:p>
          <a:p>
            <a:pPr eaLnBrk="1" hangingPunct="1"/>
            <a:r>
              <a:rPr lang="en-US" altLang="en-US" sz="2400" dirty="0"/>
              <a:t>Implemented by Xerox Palo Alto labs in 1980’s</a:t>
            </a:r>
            <a:endParaRPr lang="en-US"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p:nvPr>
        </p:nvSpPr>
        <p:spPr/>
        <p:txBody>
          <a:bodyPr vert="horz" wrap="square" lIns="91440" tIns="45720" rIns="91440" bIns="45720" anchor="ctr" anchorCtr="0"/>
          <a:p>
            <a:pPr eaLnBrk="1" hangingPunct="1"/>
            <a:r>
              <a:rPr lang="en-US" altLang="en-US" dirty="0"/>
              <a:t>Malware</a:t>
            </a:r>
            <a:endParaRPr lang="en-US" altLang="en-US" dirty="0"/>
          </a:p>
        </p:txBody>
      </p:sp>
      <p:sp>
        <p:nvSpPr>
          <p:cNvPr id="5123" name="Content Placeholder 2"/>
          <p:cNvSpPr>
            <a:spLocks noGrp="1"/>
          </p:cNvSpPr>
          <p:nvPr>
            <p:ph idx="1"/>
          </p:nvPr>
        </p:nvSpPr>
        <p:spPr/>
        <p:txBody>
          <a:bodyPr vert="horz" wrap="square" lIns="91440" tIns="45720" rIns="91440" bIns="45720" anchor="t" anchorCtr="0"/>
          <a:p>
            <a:pPr marL="0" indent="0" eaLnBrk="1" hangingPunct="1">
              <a:buFontTx/>
              <a:buNone/>
            </a:pPr>
            <a:r>
              <a:rPr lang="en-US" altLang="en-US" dirty="0"/>
              <a:t>“A program that is inserted into a system, usually covertly, with the intent of compromising the confidentiality, integrity, or availability of the victim’s data, applications, or operating system or otherwise annoying or disrupting the victim.” </a:t>
            </a:r>
            <a:endParaRPr lang="en-US" altLang="en-US" dirty="0"/>
          </a:p>
          <a:p>
            <a:pPr marL="0" indent="0" eaLnBrk="1" hangingPunct="1">
              <a:buFontTx/>
              <a:buNone/>
            </a:pPr>
            <a:endParaRPr lang="en-US" altLang="en-US" dirty="0"/>
          </a:p>
          <a:p>
            <a:pPr marL="0" indent="0" eaLnBrk="1" hangingPunct="1">
              <a:buFontTx/>
              <a:buNone/>
            </a:pPr>
            <a:r>
              <a:rPr lang="en-US" altLang="en-US" dirty="0"/>
              <a:t>Affecting CIA </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914" name="Picture 4"/>
          <p:cNvPicPr>
            <a:picLocks noChangeAspect="1"/>
          </p:cNvPicPr>
          <p:nvPr/>
        </p:nvPicPr>
        <p:blipFill>
          <a:blip r:embed="rId1"/>
          <a:srcRect l="4633" t="21477" r="4633" b="21477"/>
          <a:stretch>
            <a:fillRect/>
          </a:stretch>
        </p:blipFill>
        <p:spPr>
          <a:xfrm>
            <a:off x="1476375" y="620713"/>
            <a:ext cx="6345238" cy="5162550"/>
          </a:xfrm>
          <a:prstGeom prst="rect">
            <a:avLst/>
          </a:prstGeom>
          <a:noFill/>
          <a:ln w="9525">
            <a:noFill/>
          </a:ln>
        </p:spPr>
      </p:pic>
      <p:sp>
        <p:nvSpPr>
          <p:cNvPr id="38915" name="Rectangle 2"/>
          <p:cNvSpPr>
            <a:spLocks noGrp="1"/>
          </p:cNvSpPr>
          <p:nvPr>
            <p:ph type="title"/>
          </p:nvPr>
        </p:nvSpPr>
        <p:spPr>
          <a:xfrm>
            <a:off x="457200" y="152400"/>
            <a:ext cx="8229600" cy="1139825"/>
          </a:xfrm>
        </p:spPr>
        <p:txBody>
          <a:bodyPr vert="horz" wrap="square" lIns="91440" tIns="45720" rIns="91440" bIns="45720" anchor="ctr" anchorCtr="0"/>
          <a:p>
            <a:pPr eaLnBrk="1" hangingPunct="1"/>
            <a:r>
              <a:rPr lang="en-US" altLang="en-US" dirty="0"/>
              <a:t>Worm Propagation Model </a:t>
            </a:r>
            <a:r>
              <a:rPr lang="en-US" altLang="en-US" sz="1600" dirty="0"/>
              <a:t>(based on recent attacks)</a:t>
            </a:r>
            <a:endParaRPr lang="en-US" altLang="en-US" dirty="0"/>
          </a:p>
        </p:txBody>
      </p:sp>
      <p:sp>
        <p:nvSpPr>
          <p:cNvPr id="2" name="TextBox 1"/>
          <p:cNvSpPr txBox="1"/>
          <p:nvPr/>
        </p:nvSpPr>
        <p:spPr>
          <a:xfrm>
            <a:off x="1619250" y="5392738"/>
            <a:ext cx="3265488" cy="369888"/>
          </a:xfrm>
          <a:prstGeom prst="rect">
            <a:avLst/>
          </a:prstGeom>
          <a:noFill/>
        </p:spPr>
        <p:txBody>
          <a:bodyPr wrap="none">
            <a:spAutoFit/>
          </a:bodyPr>
          <a:lstStyle/>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exponential rate of infection</a:t>
            </a:r>
            <a:endParaRPr kumimoji="0" lang="en-US" kern="1200" cap="none" spc="0" normalizeH="0" baseline="0" noProof="0" dirty="0">
              <a:solidFill>
                <a:srgbClr val="FF0000"/>
              </a:solidFill>
              <a:latin typeface="+mj-lt"/>
              <a:ea typeface="+mn-ea"/>
              <a:cs typeface="Arial" panose="020B0604020202020204" pitchFamily="34" charset="0"/>
            </a:endParaRPr>
          </a:p>
        </p:txBody>
      </p:sp>
      <p:sp>
        <p:nvSpPr>
          <p:cNvPr id="5" name="TextBox 4"/>
          <p:cNvSpPr txBox="1"/>
          <p:nvPr/>
        </p:nvSpPr>
        <p:spPr>
          <a:xfrm>
            <a:off x="6097588" y="3228975"/>
            <a:ext cx="2552700" cy="368300"/>
          </a:xfrm>
          <a:prstGeom prst="rect">
            <a:avLst/>
          </a:prstGeom>
          <a:noFill/>
        </p:spPr>
        <p:txBody>
          <a:bodyPr wrap="none">
            <a:spAutoFit/>
          </a:bodyPr>
          <a:lstStyle/>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linear rate of infection</a:t>
            </a:r>
            <a:endParaRPr kumimoji="0" lang="en-US" kern="1200" cap="none" spc="0" normalizeH="0" baseline="0" noProof="0" dirty="0">
              <a:solidFill>
                <a:srgbClr val="FF0000"/>
              </a:solidFill>
              <a:latin typeface="+mj-lt"/>
              <a:ea typeface="+mn-ea"/>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p:txBody>
          <a:bodyPr vert="horz" wrap="square" lIns="91440" tIns="45720" rIns="91440" bIns="45720" anchor="ctr" anchorCtr="0"/>
          <a:p>
            <a:pPr eaLnBrk="1" hangingPunct="1"/>
            <a:r>
              <a:rPr lang="en-US" altLang="en-US" dirty="0"/>
              <a:t>State of worm technology</a:t>
            </a:r>
            <a:endParaRPr lang="en-US" altLang="en-US" dirty="0"/>
          </a:p>
        </p:txBody>
      </p:sp>
      <p:sp>
        <p:nvSpPr>
          <p:cNvPr id="40963" name="Rectangle 3"/>
          <p:cNvSpPr>
            <a:spLocks noGrp="1"/>
          </p:cNvSpPr>
          <p:nvPr>
            <p:ph idx="1"/>
          </p:nvPr>
        </p:nvSpPr>
        <p:spPr/>
        <p:txBody>
          <a:bodyPr vert="horz" wrap="square" lIns="91440" tIns="45720" rIns="91440" bIns="45720" anchor="t" anchorCtr="0"/>
          <a:p>
            <a:pPr eaLnBrk="1" hangingPunct="1"/>
            <a:r>
              <a:rPr lang="en-US" altLang="en-US" dirty="0"/>
              <a:t>Multiplatform: not limited to Windows</a:t>
            </a:r>
            <a:endParaRPr lang="en-US" altLang="en-US" dirty="0"/>
          </a:p>
          <a:p>
            <a:pPr eaLnBrk="1" hangingPunct="1"/>
            <a:r>
              <a:rPr lang="en-US" altLang="en-US" dirty="0"/>
              <a:t>Multi-exploit</a:t>
            </a:r>
            <a:r>
              <a:rPr lang="en-US" altLang="en-US" sz="2400" dirty="0"/>
              <a:t>: Web servers, emails, file sharing …</a:t>
            </a:r>
            <a:endParaRPr lang="en-US" altLang="en-US" dirty="0"/>
          </a:p>
          <a:p>
            <a:pPr eaLnBrk="1" hangingPunct="1"/>
            <a:r>
              <a:rPr lang="en-US" altLang="en-US" dirty="0"/>
              <a:t>Ultrafast spreading: </a:t>
            </a:r>
            <a:r>
              <a:rPr lang="en-US" altLang="en-US" sz="2000" dirty="0"/>
              <a:t>do a scan to find vulnerable hosts</a:t>
            </a:r>
            <a:endParaRPr lang="en-US" altLang="en-US" sz="2000" dirty="0"/>
          </a:p>
          <a:p>
            <a:pPr eaLnBrk="1" hangingPunct="1"/>
            <a:r>
              <a:rPr lang="en-US" altLang="en-US" dirty="0"/>
              <a:t>Polymorphic: each copy has a new code</a:t>
            </a:r>
            <a:endParaRPr lang="en-US" altLang="en-US" dirty="0"/>
          </a:p>
          <a:p>
            <a:pPr eaLnBrk="1" hangingPunct="1"/>
            <a:r>
              <a:rPr lang="en-US" altLang="en-US" dirty="0"/>
              <a:t>Metamorphic: change appearance/behavior</a:t>
            </a:r>
            <a:endParaRPr lang="en-US" altLang="en-US" dirty="0"/>
          </a:p>
          <a:p>
            <a:pPr eaLnBrk="1" hangingPunct="1"/>
            <a:r>
              <a:rPr lang="en-US" altLang="en-US" dirty="0"/>
              <a:t>Transport vehicles (e.g., for DDoS)</a:t>
            </a:r>
            <a:endParaRPr lang="en-US" altLang="en-US" dirty="0"/>
          </a:p>
          <a:p>
            <a:pPr eaLnBrk="1" hangingPunct="1"/>
            <a:r>
              <a:rPr lang="en-US" altLang="en-US" dirty="0"/>
              <a:t>Zero-day exploit of unknown vulnerability (to achieve max surprise/distribution)</a:t>
            </a: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a:xfrm>
            <a:off x="381000" y="152400"/>
            <a:ext cx="8229600" cy="1139825"/>
          </a:xfrm>
        </p:spPr>
        <p:txBody>
          <a:bodyPr vert="horz" wrap="square" lIns="91440" tIns="45720" rIns="91440" bIns="45720" anchor="ctr" anchorCtr="0"/>
          <a:p>
            <a:pPr eaLnBrk="1" hangingPunct="1"/>
            <a:r>
              <a:rPr lang="en-US" altLang="en-US" dirty="0"/>
              <a:t>Worm countermeasures</a:t>
            </a:r>
            <a:endParaRPr lang="en-US" altLang="en-US" dirty="0"/>
          </a:p>
        </p:txBody>
      </p:sp>
      <p:sp>
        <p:nvSpPr>
          <p:cNvPr id="43011" name="Rectangle 3"/>
          <p:cNvSpPr>
            <a:spLocks noGrp="1"/>
          </p:cNvSpPr>
          <p:nvPr>
            <p:ph idx="1"/>
          </p:nvPr>
        </p:nvSpPr>
        <p:spPr>
          <a:xfrm>
            <a:off x="285750" y="1285875"/>
            <a:ext cx="8458200" cy="4876800"/>
          </a:xfrm>
        </p:spPr>
        <p:txBody>
          <a:bodyPr vert="horz" wrap="square" lIns="91440" tIns="45720" rIns="91440" bIns="45720" anchor="t" anchorCtr="0"/>
          <a:p>
            <a:pPr eaLnBrk="1" hangingPunct="1"/>
            <a:r>
              <a:rPr lang="en-US" altLang="en-US" dirty="0"/>
              <a:t>Overlaps with anti-virus techniques</a:t>
            </a:r>
            <a:endParaRPr lang="en-US" altLang="en-US" dirty="0"/>
          </a:p>
          <a:p>
            <a:pPr eaLnBrk="1" hangingPunct="1"/>
            <a:r>
              <a:rPr lang="en-US" altLang="en-US" dirty="0"/>
              <a:t>Once worm on system A/V can detect</a:t>
            </a:r>
            <a:endParaRPr lang="en-US" altLang="en-US" dirty="0"/>
          </a:p>
          <a:p>
            <a:pPr eaLnBrk="1" hangingPunct="1"/>
            <a:r>
              <a:rPr lang="en-US" altLang="en-US" dirty="0"/>
              <a:t>Worms also cause significant net activity</a:t>
            </a:r>
            <a:endParaRPr lang="en-US" altLang="en-US" dirty="0"/>
          </a:p>
          <a:p>
            <a:pPr eaLnBrk="1" hangingPunct="1"/>
            <a:r>
              <a:rPr lang="en-US" altLang="en-US" dirty="0"/>
              <a:t>Worm defense approaches include:</a:t>
            </a:r>
            <a:endParaRPr lang="en-US" altLang="en-US" dirty="0"/>
          </a:p>
          <a:p>
            <a:pPr lvl="1" eaLnBrk="1" hangingPunct="1"/>
            <a:r>
              <a:rPr lang="en-US" altLang="en-US" dirty="0"/>
              <a:t>signature-based worm scan filtering: define signatures</a:t>
            </a:r>
            <a:endParaRPr lang="en-US" altLang="en-US" dirty="0"/>
          </a:p>
          <a:p>
            <a:pPr lvl="1" eaLnBrk="1" hangingPunct="1"/>
            <a:r>
              <a:rPr lang="en-US" altLang="en-US" dirty="0"/>
              <a:t>filter-based worm containment (focus on contents)</a:t>
            </a:r>
            <a:endParaRPr lang="en-US" altLang="en-US" dirty="0"/>
          </a:p>
          <a:p>
            <a:pPr lvl="1" eaLnBrk="1" hangingPunct="1"/>
            <a:r>
              <a:rPr lang="en-US" altLang="en-US" dirty="0"/>
              <a:t>payload-classification-based worm containment (examine packets for anomalies)</a:t>
            </a:r>
            <a:endParaRPr lang="en-US" altLang="en-US" dirty="0"/>
          </a:p>
          <a:p>
            <a:pPr lvl="1" eaLnBrk="1" hangingPunct="1"/>
            <a:r>
              <a:rPr lang="en-US" altLang="en-US" dirty="0"/>
              <a:t>threshold random walk scan detection (limit the rate of scan-like traffic)</a:t>
            </a:r>
            <a:endParaRPr lang="en-US" altLang="en-US" dirty="0"/>
          </a:p>
          <a:p>
            <a:pPr lvl="1" eaLnBrk="1" hangingPunct="1"/>
            <a:r>
              <a:rPr lang="en-US" altLang="en-US" dirty="0"/>
              <a:t>rate limiting and rate halting (limit outgoing traffic when a threshold is met)</a:t>
            </a:r>
            <a:endParaRPr lang="en-US" altLang="en-US"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xfrm>
            <a:off x="457200" y="0"/>
            <a:ext cx="8229600" cy="1139825"/>
          </a:xfrm>
        </p:spPr>
        <p:txBody>
          <a:bodyPr vert="horz" wrap="square" lIns="91440" tIns="45720" rIns="91440" bIns="45720" anchor="ctr" anchorCtr="0"/>
          <a:p>
            <a:pPr eaLnBrk="1" hangingPunct="1"/>
            <a:r>
              <a:rPr lang="en-US" altLang="en-US" dirty="0"/>
              <a:t>Proactive worm containment</a:t>
            </a:r>
            <a:endParaRPr lang="en-US" altLang="en-US" dirty="0"/>
          </a:p>
        </p:txBody>
      </p:sp>
      <p:pic>
        <p:nvPicPr>
          <p:cNvPr id="45059" name="Picture 5"/>
          <p:cNvPicPr>
            <a:picLocks noChangeAspect="1"/>
          </p:cNvPicPr>
          <p:nvPr/>
        </p:nvPicPr>
        <p:blipFill>
          <a:blip r:embed="rId1"/>
          <a:srcRect l="7159" t="2316" r="7159" b="18529"/>
          <a:stretch>
            <a:fillRect/>
          </a:stretch>
        </p:blipFill>
        <p:spPr>
          <a:xfrm>
            <a:off x="34925" y="908050"/>
            <a:ext cx="6891338" cy="4921250"/>
          </a:xfrm>
          <a:prstGeom prst="rect">
            <a:avLst/>
          </a:prstGeom>
          <a:noFill/>
          <a:ln w="9525">
            <a:noFill/>
          </a:ln>
        </p:spPr>
      </p:pic>
      <p:sp>
        <p:nvSpPr>
          <p:cNvPr id="2" name="TextBox 1"/>
          <p:cNvSpPr txBox="1"/>
          <p:nvPr/>
        </p:nvSpPr>
        <p:spPr>
          <a:xfrm>
            <a:off x="6399213" y="620395"/>
            <a:ext cx="2547938" cy="4800600"/>
          </a:xfrm>
          <a:prstGeom prst="rect">
            <a:avLst/>
          </a:prstGeom>
          <a:noFill/>
        </p:spPr>
        <p:txBody>
          <a:bodyPr wrap="none">
            <a:spAutoFit/>
          </a:bodyPr>
          <a:lstStyle/>
          <a:p>
            <a:pPr marL="342900" marR="0" indent="-342900" defTabSz="914400" eaLnBrk="1" fontAlgn="auto" hangingPunct="1">
              <a:spcBef>
                <a:spcPts val="0"/>
              </a:spcBef>
              <a:spcAft>
                <a:spcPts val="0"/>
              </a:spcAft>
              <a:buClrTx/>
              <a:buSzTx/>
              <a:buFontTx/>
              <a:buAutoNum type="arabicPeriod"/>
              <a:defRPr/>
            </a:pPr>
            <a:r>
              <a:rPr kumimoji="0" lang="en-US" kern="1200" cap="none" spc="0" normalizeH="0" baseline="0" noProof="0" dirty="0">
                <a:solidFill>
                  <a:srgbClr val="FF0000"/>
                </a:solidFill>
                <a:latin typeface="+mj-lt"/>
                <a:ea typeface="+mn-ea"/>
                <a:cs typeface="Arial" panose="020B0604020202020204" pitchFamily="34" charset="0"/>
              </a:rPr>
              <a:t>Agent monitors</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outgoing traffic for </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increased activity</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2. When an agent notices</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high traffic, it informs</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the controller; controller</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propagates to other</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hosts</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3. Hosts receive alert</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and decide if to ignore </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(based on time of last</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incoming </a:t>
            </a:r>
            <a:r>
              <a:rPr kumimoji="0" lang="en-US" kern="1200" cap="none" spc="0" normalizeH="0" baseline="0" noProof="0" dirty="0" err="1">
                <a:solidFill>
                  <a:srgbClr val="FF0000"/>
                </a:solidFill>
                <a:latin typeface="+mj-lt"/>
                <a:ea typeface="+mn-ea"/>
                <a:cs typeface="Arial" panose="020B0604020202020204" pitchFamily="34" charset="0"/>
              </a:rPr>
              <a:t>pkt</a:t>
            </a:r>
            <a:r>
              <a:rPr kumimoji="0" lang="en-US" kern="1200" cap="none" spc="0" normalizeH="0" baseline="0" noProof="0" dirty="0">
                <a:solidFill>
                  <a:srgbClr val="FF0000"/>
                </a:solidFill>
                <a:latin typeface="+mj-lt"/>
                <a:ea typeface="+mn-ea"/>
                <a:cs typeface="Arial" panose="020B0604020202020204" pitchFamily="34" charset="0"/>
              </a:rPr>
              <a:t>)</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4. Relaxation period</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(based on threshold)</a:t>
            </a:r>
            <a:endParaRPr kumimoji="0" lang="en-US" kern="1200" cap="none" spc="0" normalizeH="0" baseline="0" noProof="0" dirty="0">
              <a:solidFill>
                <a:srgbClr val="FF0000"/>
              </a:solidFill>
              <a:latin typeface="+mj-lt"/>
              <a:ea typeface="+mn-ea"/>
              <a:cs typeface="Arial" panose="020B0604020202020204" pitchFamily="3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p:txBody>
          <a:bodyPr vert="horz" wrap="square" lIns="91440" tIns="45720" rIns="91440" bIns="45720" anchor="ctr" anchorCtr="0"/>
          <a:p>
            <a:pPr eaLnBrk="1" hangingPunct="1"/>
            <a:r>
              <a:rPr lang="en-US" altLang="en-US" dirty="0"/>
              <a:t>Mobile code</a:t>
            </a:r>
            <a:endParaRPr lang="en-US" altLang="en-US" dirty="0"/>
          </a:p>
        </p:txBody>
      </p:sp>
      <p:sp>
        <p:nvSpPr>
          <p:cNvPr id="47107" name="Content Placeholder 2"/>
          <p:cNvSpPr>
            <a:spLocks noGrp="1"/>
          </p:cNvSpPr>
          <p:nvPr>
            <p:ph idx="1"/>
          </p:nvPr>
        </p:nvSpPr>
        <p:spPr/>
        <p:txBody>
          <a:bodyPr vert="horz" wrap="square" lIns="91440" tIns="45720" rIns="91440" bIns="45720" anchor="t" anchorCtr="0"/>
          <a:p>
            <a:pPr eaLnBrk="1" hangingPunct="1"/>
            <a:r>
              <a:rPr lang="en-US" altLang="en-US" dirty="0"/>
              <a:t>Scripts, macros or other portable instructions</a:t>
            </a:r>
            <a:endParaRPr lang="en-US" altLang="en-US" dirty="0"/>
          </a:p>
          <a:p>
            <a:pPr eaLnBrk="1" hangingPunct="1"/>
            <a:r>
              <a:rPr lang="en-US" altLang="en-US" dirty="0"/>
              <a:t>Popular ones: JavaScript, ActiveX, VBScript</a:t>
            </a:r>
            <a:endParaRPr lang="en-US" altLang="en-US" dirty="0"/>
          </a:p>
          <a:p>
            <a:pPr eaLnBrk="1" hangingPunct="1"/>
            <a:r>
              <a:rPr lang="en-US" altLang="en-US" dirty="0"/>
              <a:t>Heterogeneous platforms</a:t>
            </a:r>
            <a:endParaRPr lang="en-US" altLang="en-US" dirty="0"/>
          </a:p>
          <a:p>
            <a:pPr eaLnBrk="1" hangingPunct="1"/>
            <a:r>
              <a:rPr lang="en-US" altLang="en-US" dirty="0"/>
              <a:t>From a remote system to a local system</a:t>
            </a:r>
            <a:endParaRPr lang="en-US" altLang="en-US" dirty="0"/>
          </a:p>
          <a:p>
            <a:pPr eaLnBrk="1" hangingPunct="1"/>
            <a:r>
              <a:rPr lang="en-US" altLang="en-US" dirty="0"/>
              <a:t>Can act as an agent for viruses, works, and Trojan horses</a:t>
            </a:r>
            <a:endParaRPr lang="en-US" altLang="en-US" dirty="0"/>
          </a:p>
          <a:p>
            <a:pPr eaLnBrk="1" hangingPunct="1"/>
            <a:r>
              <a:rPr lang="en-US" altLang="en-US" dirty="0"/>
              <a:t>Mobile phone works: communicate the Bluetooth connections (e.g., CommWarrior on Symbian but attempts on Android and iPhone)</a:t>
            </a: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p:txBody>
          <a:bodyPr vert="horz" wrap="square" lIns="91440" tIns="45720" rIns="91440" bIns="45720" anchor="ctr" anchorCtr="0"/>
          <a:p>
            <a:pPr eaLnBrk="1" hangingPunct="1"/>
            <a:r>
              <a:rPr lang="en-US" altLang="en-US" dirty="0"/>
              <a:t>Client-side vulnerabilities</a:t>
            </a:r>
            <a:endParaRPr lang="en-US" altLang="en-US" dirty="0"/>
          </a:p>
        </p:txBody>
      </p:sp>
      <p:sp>
        <p:nvSpPr>
          <p:cNvPr id="48131" name="Content Placeholder 2"/>
          <p:cNvSpPr>
            <a:spLocks noGrp="1"/>
          </p:cNvSpPr>
          <p:nvPr>
            <p:ph idx="1"/>
          </p:nvPr>
        </p:nvSpPr>
        <p:spPr/>
        <p:txBody>
          <a:bodyPr vert="horz" wrap="square" lIns="91440" tIns="45720" rIns="91440" bIns="45720" anchor="t" anchorCtr="0"/>
          <a:p>
            <a:pPr eaLnBrk="1" hangingPunct="1"/>
            <a:r>
              <a:rPr lang="en-US" altLang="en-US" dirty="0"/>
              <a:t>Drive-by-downloads: common in recent attacks</a:t>
            </a:r>
            <a:endParaRPr lang="en-US" altLang="en-US" dirty="0"/>
          </a:p>
          <a:p>
            <a:pPr eaLnBrk="1" hangingPunct="1"/>
            <a:r>
              <a:rPr lang="en-US" altLang="en-US" dirty="0"/>
              <a:t>Exploits browser vulnerabilities (when a user visits a website controlled by the attacker or a compromised website)</a:t>
            </a:r>
            <a:endParaRPr lang="en-US" altLang="en-US" dirty="0"/>
          </a:p>
          <a:p>
            <a:pPr eaLnBrk="1" hangingPunct="1"/>
            <a:r>
              <a:rPr lang="en-US" altLang="en-US" dirty="0"/>
              <a:t>Clickjacking</a:t>
            </a: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title"/>
          </p:nvPr>
        </p:nvSpPr>
        <p:spPr/>
        <p:txBody>
          <a:bodyPr vert="horz" wrap="square" lIns="91440" tIns="45720" rIns="91440" bIns="45720" anchor="ctr" anchorCtr="0"/>
          <a:p>
            <a:pPr eaLnBrk="1" hangingPunct="1"/>
            <a:r>
              <a:rPr lang="en-US" altLang="en-US" dirty="0"/>
              <a:t>Social engineering, spam, email, Trojans</a:t>
            </a:r>
            <a:endParaRPr lang="en-US" altLang="en-US" dirty="0"/>
          </a:p>
        </p:txBody>
      </p:sp>
      <p:sp>
        <p:nvSpPr>
          <p:cNvPr id="49155" name="Content Placeholder 2"/>
          <p:cNvSpPr>
            <a:spLocks noGrp="1"/>
          </p:cNvSpPr>
          <p:nvPr>
            <p:ph idx="1"/>
          </p:nvPr>
        </p:nvSpPr>
        <p:spPr/>
        <p:txBody>
          <a:bodyPr vert="horz" wrap="square" lIns="91440" tIns="45720" rIns="91440" bIns="45720" anchor="t" anchorCtr="0"/>
          <a:p>
            <a:pPr eaLnBrk="1" hangingPunct="1"/>
            <a:r>
              <a:rPr lang="en-US" altLang="en-US" dirty="0"/>
              <a:t>Spam (much better protection now)</a:t>
            </a:r>
            <a:endParaRPr lang="en-US" altLang="en-US" dirty="0"/>
          </a:p>
          <a:p>
            <a:pPr eaLnBrk="1" hangingPunct="1"/>
            <a:r>
              <a:rPr lang="en-US" altLang="en-US" dirty="0"/>
              <a:t>Trojan horse: looks like a useful tool but contains hidden code</a:t>
            </a:r>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le 1"/>
          <p:cNvSpPr>
            <a:spLocks noGrp="1"/>
          </p:cNvSpPr>
          <p:nvPr>
            <p:ph type="title"/>
          </p:nvPr>
        </p:nvSpPr>
        <p:spPr/>
        <p:txBody>
          <a:bodyPr vert="horz" wrap="square" lIns="91440" tIns="45720" rIns="91440" bIns="45720" anchor="ctr" anchorCtr="0"/>
          <a:p>
            <a:pPr eaLnBrk="1" hangingPunct="1"/>
            <a:r>
              <a:rPr lang="en-US" altLang="en-US" dirty="0"/>
              <a:t>Payload</a:t>
            </a:r>
            <a:endParaRPr lang="en-US" altLang="en-US" dirty="0"/>
          </a:p>
        </p:txBody>
      </p:sp>
      <p:sp>
        <p:nvSpPr>
          <p:cNvPr id="50179" name="Content Placeholder 2"/>
          <p:cNvSpPr>
            <a:spLocks noGrp="1"/>
          </p:cNvSpPr>
          <p:nvPr>
            <p:ph idx="1"/>
          </p:nvPr>
        </p:nvSpPr>
        <p:spPr/>
        <p:txBody>
          <a:bodyPr vert="horz" wrap="square" lIns="91440" tIns="45720" rIns="91440" bIns="45720" anchor="t" anchorCtr="0"/>
          <a:p>
            <a:pPr eaLnBrk="1" hangingPunct="1"/>
            <a:r>
              <a:rPr lang="en-US" altLang="en-US" dirty="0"/>
              <a:t>Data destruction, theft</a:t>
            </a:r>
            <a:endParaRPr lang="en-US" altLang="en-US" dirty="0"/>
          </a:p>
          <a:p>
            <a:pPr eaLnBrk="1" hangingPunct="1"/>
            <a:r>
              <a:rPr lang="en-US" altLang="en-US" dirty="0"/>
              <a:t>Data encryption (ransomware)</a:t>
            </a:r>
            <a:endParaRPr lang="en-US" altLang="en-US" dirty="0"/>
          </a:p>
          <a:p>
            <a:pPr eaLnBrk="1" hangingPunct="1"/>
            <a:r>
              <a:rPr lang="en-US" altLang="en-US" dirty="0"/>
              <a:t>Real-world damage</a:t>
            </a:r>
            <a:endParaRPr lang="en-US" altLang="en-US" dirty="0"/>
          </a:p>
          <a:p>
            <a:pPr lvl="1" eaLnBrk="1" hangingPunct="1"/>
            <a:r>
              <a:rPr lang="en-US" altLang="en-US" dirty="0"/>
              <a:t>Stuxnet: caused physical damage also (targeted to Siemens industrial control software)</a:t>
            </a:r>
            <a:endParaRPr lang="en-US" altLang="en-US" dirty="0"/>
          </a:p>
          <a:p>
            <a:pPr eaLnBrk="1" hangingPunct="1"/>
            <a:r>
              <a:rPr lang="en-US" altLang="en-US" dirty="0"/>
              <a:t>Logic bomb</a:t>
            </a:r>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p:txBody>
          <a:bodyPr vert="horz" wrap="square" lIns="91440" tIns="45720" rIns="91440" bIns="45720" anchor="ctr" anchorCtr="0"/>
          <a:p>
            <a:pPr eaLnBrk="1" hangingPunct="1"/>
            <a:r>
              <a:rPr lang="en-US" altLang="en-US" dirty="0"/>
              <a:t>Payload attack agents: bots (zombie/drone)</a:t>
            </a:r>
            <a:endParaRPr lang="en-US" altLang="en-US" dirty="0"/>
          </a:p>
        </p:txBody>
      </p:sp>
      <p:sp>
        <p:nvSpPr>
          <p:cNvPr id="51203" name="Rectangle 3"/>
          <p:cNvSpPr>
            <a:spLocks noGrp="1"/>
          </p:cNvSpPr>
          <p:nvPr>
            <p:ph idx="1"/>
          </p:nvPr>
        </p:nvSpPr>
        <p:spPr>
          <a:xfrm>
            <a:off x="539750" y="1412875"/>
            <a:ext cx="8229600" cy="4800600"/>
          </a:xfrm>
        </p:spPr>
        <p:txBody>
          <a:bodyPr vert="horz" wrap="square" lIns="91440" tIns="45720" rIns="91440" bIns="45720" anchor="t" anchorCtr="0"/>
          <a:p>
            <a:pPr eaLnBrk="1" hangingPunct="1"/>
            <a:r>
              <a:rPr lang="en-US" altLang="en-US" dirty="0"/>
              <a:t>Program taking over other computers and launch attacks</a:t>
            </a:r>
            <a:endParaRPr lang="en-US" altLang="en-US" dirty="0"/>
          </a:p>
          <a:p>
            <a:pPr lvl="1" eaLnBrk="1" hangingPunct="1"/>
            <a:r>
              <a:rPr lang="en-US" altLang="en-US" dirty="0"/>
              <a:t>hard to trace attacks</a:t>
            </a:r>
            <a:endParaRPr lang="en-US" altLang="en-US" dirty="0"/>
          </a:p>
          <a:p>
            <a:pPr eaLnBrk="1" hangingPunct="1"/>
            <a:r>
              <a:rPr lang="en-US" altLang="en-US" dirty="0"/>
              <a:t>If coordinated form a </a:t>
            </a:r>
            <a:r>
              <a:rPr lang="en-US" altLang="en-US" b="1" i="1" dirty="0"/>
              <a:t>botnet</a:t>
            </a:r>
            <a:endParaRPr lang="en-US" altLang="en-US" b="1" i="1" dirty="0"/>
          </a:p>
          <a:p>
            <a:pPr eaLnBrk="1" hangingPunct="1"/>
            <a:r>
              <a:rPr lang="en-US" altLang="en-US" dirty="0"/>
              <a:t>Characteristics:</a:t>
            </a:r>
            <a:endParaRPr lang="en-US" altLang="en-US" dirty="0"/>
          </a:p>
          <a:p>
            <a:pPr lvl="1" eaLnBrk="1" hangingPunct="1"/>
            <a:r>
              <a:rPr lang="en-US" altLang="en-US" b="1" dirty="0">
                <a:solidFill>
                  <a:srgbClr val="FF0000"/>
                </a:solidFill>
              </a:rPr>
              <a:t>remote control facility </a:t>
            </a:r>
            <a:r>
              <a:rPr lang="en-US" altLang="en-US" dirty="0">
                <a:solidFill>
                  <a:srgbClr val="002060"/>
                </a:solidFill>
              </a:rPr>
              <a:t>(distinguishing factor)</a:t>
            </a:r>
            <a:endParaRPr lang="en-US" altLang="en-US" dirty="0">
              <a:solidFill>
                <a:srgbClr val="002060"/>
              </a:solidFill>
            </a:endParaRPr>
          </a:p>
          <a:p>
            <a:pPr lvl="2" eaLnBrk="1" hangingPunct="1"/>
            <a:r>
              <a:rPr lang="en-US" altLang="en-US" dirty="0"/>
              <a:t>via IRC/HTTP etc</a:t>
            </a:r>
            <a:endParaRPr lang="en-US" altLang="en-US" dirty="0"/>
          </a:p>
          <a:p>
            <a:pPr lvl="1" eaLnBrk="1" hangingPunct="1"/>
            <a:r>
              <a:rPr lang="en-US" altLang="en-US" dirty="0"/>
              <a:t>spreading mechanism</a:t>
            </a:r>
            <a:endParaRPr lang="en-US" altLang="en-US" dirty="0"/>
          </a:p>
          <a:p>
            <a:pPr lvl="2" eaLnBrk="1" hangingPunct="1"/>
            <a:r>
              <a:rPr lang="en-US" altLang="en-US" dirty="0"/>
              <a:t>attack software, vulnerability, scanning strategy</a:t>
            </a:r>
            <a:endParaRPr lang="en-US" altLang="en-US" dirty="0"/>
          </a:p>
          <a:p>
            <a:pPr eaLnBrk="1" hangingPunct="1"/>
            <a:r>
              <a:rPr lang="en-US" altLang="en-US" dirty="0"/>
              <a:t>Various counter-measures applicable (IDS, honeypots, …)</a:t>
            </a:r>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itle 1"/>
          <p:cNvSpPr>
            <a:spLocks noGrp="1"/>
          </p:cNvSpPr>
          <p:nvPr>
            <p:ph type="title"/>
          </p:nvPr>
        </p:nvSpPr>
        <p:spPr/>
        <p:txBody>
          <a:bodyPr vert="horz" wrap="square" lIns="91440" tIns="45720" rIns="91440" bIns="45720" anchor="ctr" anchorCtr="0"/>
          <a:p>
            <a:pPr eaLnBrk="1" hangingPunct="1"/>
            <a:r>
              <a:rPr lang="en-US" altLang="en-US" dirty="0"/>
              <a:t>Uses of bots</a:t>
            </a:r>
            <a:endParaRPr lang="en-US" altLang="en-US" dirty="0"/>
          </a:p>
        </p:txBody>
      </p:sp>
      <p:sp>
        <p:nvSpPr>
          <p:cNvPr id="53251" name="Content Placeholder 2"/>
          <p:cNvSpPr>
            <a:spLocks noGrp="1"/>
          </p:cNvSpPr>
          <p:nvPr>
            <p:ph idx="1"/>
          </p:nvPr>
        </p:nvSpPr>
        <p:spPr/>
        <p:txBody>
          <a:bodyPr vert="horz" wrap="square" lIns="91440" tIns="45720" rIns="91440" bIns="45720" anchor="t" anchorCtr="0"/>
          <a:p>
            <a:pPr eaLnBrk="1" hangingPunct="1"/>
            <a:r>
              <a:rPr lang="en-US" altLang="en-US" dirty="0"/>
              <a:t>DDoS</a:t>
            </a:r>
            <a:endParaRPr lang="en-US" altLang="en-US" dirty="0"/>
          </a:p>
          <a:p>
            <a:pPr eaLnBrk="1" hangingPunct="1"/>
            <a:r>
              <a:rPr lang="en-US" altLang="en-US" dirty="0"/>
              <a:t>Spamming</a:t>
            </a:r>
            <a:endParaRPr lang="en-US" altLang="en-US" dirty="0"/>
          </a:p>
          <a:p>
            <a:pPr eaLnBrk="1" hangingPunct="1"/>
            <a:r>
              <a:rPr lang="en-US" altLang="en-US" dirty="0"/>
              <a:t>Sniffing traffic</a:t>
            </a:r>
            <a:endParaRPr lang="en-US" altLang="en-US" dirty="0"/>
          </a:p>
          <a:p>
            <a:pPr eaLnBrk="1" hangingPunct="1"/>
            <a:r>
              <a:rPr lang="en-US" altLang="en-US" dirty="0"/>
              <a:t>Keylogging</a:t>
            </a:r>
            <a:endParaRPr lang="en-US" altLang="en-US" dirty="0"/>
          </a:p>
          <a:p>
            <a:pPr eaLnBrk="1" hangingPunct="1"/>
            <a:r>
              <a:rPr lang="en-US" altLang="en-US" dirty="0"/>
              <a:t>Spreading malware</a:t>
            </a:r>
            <a:endParaRPr lang="en-US" altLang="en-US" dirty="0"/>
          </a:p>
          <a:p>
            <a:pPr eaLnBrk="1" hangingPunct="1"/>
            <a:r>
              <a:rPr lang="en-US" altLang="en-US" dirty="0"/>
              <a:t>Installing advertisement</a:t>
            </a:r>
            <a:endParaRPr lang="en-US" altLang="en-US" dirty="0"/>
          </a:p>
          <a:p>
            <a:pPr eaLnBrk="1" hangingPunct="1"/>
            <a:r>
              <a:rPr lang="en-US" altLang="en-US" dirty="0"/>
              <a:t>Manipulating games and polls</a:t>
            </a: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p:txBody>
          <a:bodyPr vert="horz" wrap="square" lIns="91440" tIns="45720" rIns="91440" bIns="45720" anchor="ctr" anchorCtr="0"/>
          <a:p>
            <a:pPr eaLnBrk="1" hangingPunct="1"/>
            <a:r>
              <a:rPr lang="en-GB" altLang="en-US" dirty="0"/>
              <a:t>Malicious software</a:t>
            </a:r>
            <a:endParaRPr lang="en-AU" altLang="en-US" sz="2800" dirty="0"/>
          </a:p>
        </p:txBody>
      </p:sp>
      <p:sp>
        <p:nvSpPr>
          <p:cNvPr id="6147" name="Rectangle 3"/>
          <p:cNvSpPr>
            <a:spLocks noGrp="1"/>
          </p:cNvSpPr>
          <p:nvPr>
            <p:ph idx="1"/>
          </p:nvPr>
        </p:nvSpPr>
        <p:spPr>
          <a:xfrm>
            <a:off x="457200" y="1676400"/>
            <a:ext cx="8305800" cy="4800600"/>
          </a:xfrm>
        </p:spPr>
        <p:txBody>
          <a:bodyPr vert="horz" wrap="square" lIns="91440" tIns="45720" rIns="91440" bIns="45720" anchor="t" anchorCtr="0"/>
          <a:p>
            <a:pPr eaLnBrk="1" hangingPunct="1"/>
            <a:r>
              <a:rPr lang="en-US" altLang="en-US" dirty="0"/>
              <a:t>Programs exploiting system vulnerabilities</a:t>
            </a:r>
            <a:endParaRPr lang="en-US" altLang="en-US" dirty="0"/>
          </a:p>
          <a:p>
            <a:pPr eaLnBrk="1" hangingPunct="1"/>
            <a:r>
              <a:rPr lang="en-US" altLang="en-US" dirty="0"/>
              <a:t>Known as malicious software or malware</a:t>
            </a:r>
            <a:endParaRPr lang="en-US" altLang="en-US" b="1" dirty="0"/>
          </a:p>
          <a:p>
            <a:pPr lvl="1" eaLnBrk="1" hangingPunct="1"/>
            <a:r>
              <a:rPr lang="en-US" altLang="en-US" dirty="0"/>
              <a:t>program fragments that need a host program</a:t>
            </a:r>
            <a:endParaRPr lang="en-US" altLang="en-US" dirty="0"/>
          </a:p>
          <a:p>
            <a:pPr lvl="2" eaLnBrk="1" hangingPunct="1"/>
            <a:r>
              <a:rPr lang="en-US" altLang="en-US" dirty="0"/>
              <a:t>e.g. viruses, logic bombs, and backdoors </a:t>
            </a:r>
            <a:endParaRPr lang="en-US" altLang="en-US" dirty="0"/>
          </a:p>
          <a:p>
            <a:pPr lvl="1" eaLnBrk="1" hangingPunct="1"/>
            <a:r>
              <a:rPr lang="en-US" altLang="en-US" dirty="0"/>
              <a:t>independent self-contained programs</a:t>
            </a:r>
            <a:endParaRPr lang="en-US" altLang="en-US" dirty="0"/>
          </a:p>
          <a:p>
            <a:pPr lvl="2" eaLnBrk="1" hangingPunct="1"/>
            <a:r>
              <a:rPr lang="en-AU" altLang="en-US" dirty="0"/>
              <a:t>e.g. worms, bots</a:t>
            </a:r>
            <a:endParaRPr lang="en-AU" altLang="en-US" dirty="0"/>
          </a:p>
          <a:p>
            <a:pPr lvl="1" eaLnBrk="1" hangingPunct="1"/>
            <a:r>
              <a:rPr lang="en-AU" altLang="en-US" dirty="0"/>
              <a:t>replicating or not</a:t>
            </a:r>
            <a:endParaRPr lang="en-AU" altLang="en-US" dirty="0"/>
          </a:p>
          <a:p>
            <a:pPr eaLnBrk="1" hangingPunct="1"/>
            <a:r>
              <a:rPr lang="en-US" altLang="en-US" dirty="0"/>
              <a:t>Sophisticated threat to computer systems</a:t>
            </a: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1"/>
          <p:cNvSpPr>
            <a:spLocks noGrp="1"/>
          </p:cNvSpPr>
          <p:nvPr>
            <p:ph type="title"/>
          </p:nvPr>
        </p:nvSpPr>
        <p:spPr/>
        <p:txBody>
          <a:bodyPr vert="horz" wrap="square" lIns="91440" tIns="45720" rIns="91440" bIns="45720" anchor="ctr" anchorCtr="0"/>
          <a:p>
            <a:pPr eaLnBrk="1" hangingPunct="1"/>
            <a:r>
              <a:rPr lang="en-US" altLang="en-US" dirty="0"/>
              <a:t>Payload: information theft</a:t>
            </a:r>
            <a:endParaRPr lang="en-US" altLang="en-US" dirty="0"/>
          </a:p>
        </p:txBody>
      </p:sp>
      <p:sp>
        <p:nvSpPr>
          <p:cNvPr id="54275" name="Content Placeholder 2"/>
          <p:cNvSpPr>
            <a:spLocks noGrp="1"/>
          </p:cNvSpPr>
          <p:nvPr>
            <p:ph idx="1"/>
          </p:nvPr>
        </p:nvSpPr>
        <p:spPr/>
        <p:txBody>
          <a:bodyPr vert="horz" wrap="square" lIns="91440" tIns="45720" rIns="91440" bIns="45720" anchor="t" anchorCtr="0"/>
          <a:p>
            <a:pPr eaLnBrk="1" hangingPunct="1"/>
            <a:r>
              <a:rPr lang="en-US" altLang="en-US" dirty="0"/>
              <a:t>Credential theft, key loggers, spyware</a:t>
            </a:r>
            <a:endParaRPr lang="en-US" altLang="en-US" dirty="0"/>
          </a:p>
          <a:p>
            <a:pPr eaLnBrk="1" hangingPunct="1"/>
            <a:r>
              <a:rPr lang="en-US" altLang="en-US" dirty="0"/>
              <a:t>Phishing identify theft</a:t>
            </a:r>
            <a:endParaRPr lang="en-US" altLang="en-US" dirty="0"/>
          </a:p>
          <a:p>
            <a:pPr eaLnBrk="1" hangingPunct="1"/>
            <a:r>
              <a:rPr lang="en-US" altLang="en-US" dirty="0"/>
              <a:t>Spear phishing (act as a trusted source for a specific target)</a:t>
            </a: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p:txBody>
          <a:bodyPr vert="horz" wrap="square" lIns="91440" tIns="45720" rIns="91440" bIns="45720" anchor="ctr" anchorCtr="0"/>
          <a:p>
            <a:pPr eaLnBrk="1" hangingPunct="1"/>
            <a:r>
              <a:rPr lang="en-US" altLang="en-US" dirty="0"/>
              <a:t>Rootkit System Table Mods</a:t>
            </a:r>
            <a:br>
              <a:rPr lang="en-US" altLang="en-US" dirty="0"/>
            </a:br>
            <a:r>
              <a:rPr lang="en-US" altLang="en-US" sz="2800" dirty="0"/>
              <a:t>A Unix Example</a:t>
            </a:r>
            <a:endParaRPr lang="en-US" altLang="en-US" sz="2800" dirty="0"/>
          </a:p>
        </p:txBody>
      </p:sp>
      <p:pic>
        <p:nvPicPr>
          <p:cNvPr id="55299" name="Picture 4"/>
          <p:cNvPicPr>
            <a:picLocks noChangeAspect="1"/>
          </p:cNvPicPr>
          <p:nvPr/>
        </p:nvPicPr>
        <p:blipFill>
          <a:blip r:embed="rId1"/>
          <a:srcRect l="3580" t="13875" r="3580" b="32373"/>
          <a:stretch>
            <a:fillRect/>
          </a:stretch>
        </p:blipFill>
        <p:spPr>
          <a:xfrm>
            <a:off x="431800" y="1916113"/>
            <a:ext cx="8399463" cy="3763962"/>
          </a:xfrm>
          <a:prstGeom prst="rect">
            <a:avLst/>
          </a:prstGeom>
          <a:noFill/>
          <a:ln w="9525">
            <a:noFill/>
          </a:ln>
        </p:spPr>
      </p:pic>
      <p:sp>
        <p:nvSpPr>
          <p:cNvPr id="2" name="TextBox 1"/>
          <p:cNvSpPr txBox="1"/>
          <p:nvPr/>
        </p:nvSpPr>
        <p:spPr>
          <a:xfrm>
            <a:off x="660400" y="1484313"/>
            <a:ext cx="6810375" cy="923925"/>
          </a:xfrm>
          <a:prstGeom prst="rect">
            <a:avLst/>
          </a:prstGeom>
          <a:noFill/>
        </p:spPr>
        <p:txBody>
          <a:bodyPr wrap="none">
            <a:spAutoFit/>
          </a:bodyPr>
          <a:lstStyle/>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User API calls refer to a number; the system</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maintains a system call table with one entry per number;</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each number is used to index to a corresponding system routine</a:t>
            </a:r>
            <a:endParaRPr kumimoji="0" lang="en-US" kern="1200" cap="none" spc="0" normalizeH="0" baseline="0" noProof="0" dirty="0">
              <a:solidFill>
                <a:srgbClr val="FF0000"/>
              </a:solidFill>
              <a:latin typeface="+mj-lt"/>
              <a:ea typeface="+mn-ea"/>
              <a:cs typeface="Arial" panose="020B0604020202020204" pitchFamily="34" charset="0"/>
            </a:endParaRPr>
          </a:p>
        </p:txBody>
      </p:sp>
      <p:sp>
        <p:nvSpPr>
          <p:cNvPr id="6" name="TextBox 5"/>
          <p:cNvSpPr txBox="1"/>
          <p:nvPr/>
        </p:nvSpPr>
        <p:spPr>
          <a:xfrm>
            <a:off x="2722563" y="5300663"/>
            <a:ext cx="6108700" cy="646113"/>
          </a:xfrm>
          <a:prstGeom prst="rect">
            <a:avLst/>
          </a:prstGeom>
          <a:noFill/>
        </p:spPr>
        <p:txBody>
          <a:bodyPr wrap="none">
            <a:spAutoFit/>
          </a:bodyPr>
          <a:lstStyle/>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rootkit modifies the table and the calls go to the hackers</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replacements</a:t>
            </a:r>
            <a:endParaRPr kumimoji="0" lang="en-US" kern="1200" cap="none" spc="0" normalizeH="0" baseline="0" noProof="0" dirty="0">
              <a:solidFill>
                <a:srgbClr val="FF0000"/>
              </a:solidFill>
              <a:latin typeface="+mj-lt"/>
              <a:ea typeface="+mn-ea"/>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itle 1"/>
          <p:cNvSpPr>
            <a:spLocks noGrp="1"/>
          </p:cNvSpPr>
          <p:nvPr>
            <p:ph type="title"/>
          </p:nvPr>
        </p:nvSpPr>
        <p:spPr/>
        <p:txBody>
          <a:bodyPr vert="horz" wrap="square" lIns="91440" tIns="45720" rIns="91440" bIns="45720" anchor="ctr" anchorCtr="0"/>
          <a:p>
            <a:pPr eaLnBrk="1" hangingPunct="1"/>
            <a:r>
              <a:rPr lang="en-US" altLang="en-US" dirty="0"/>
              <a:t>Countermeasures</a:t>
            </a:r>
            <a:endParaRPr lang="en-US" altLang="en-US" dirty="0"/>
          </a:p>
        </p:txBody>
      </p:sp>
      <p:sp>
        <p:nvSpPr>
          <p:cNvPr id="57347" name="Content Placeholder 2"/>
          <p:cNvSpPr>
            <a:spLocks noGrp="1"/>
          </p:cNvSpPr>
          <p:nvPr>
            <p:ph idx="1"/>
          </p:nvPr>
        </p:nvSpPr>
        <p:spPr/>
        <p:txBody>
          <a:bodyPr vert="horz" wrap="square" lIns="91440" tIns="45720" rIns="91440" bIns="45720" anchor="t" anchorCtr="0"/>
          <a:p>
            <a:pPr eaLnBrk="1" hangingPunct="1"/>
            <a:r>
              <a:rPr lang="en-US" altLang="en-US" dirty="0"/>
              <a:t>Prevention</a:t>
            </a:r>
            <a:endParaRPr lang="en-US" altLang="en-US" dirty="0"/>
          </a:p>
          <a:p>
            <a:pPr eaLnBrk="1" hangingPunct="1"/>
            <a:r>
              <a:rPr lang="en-US" altLang="en-US" dirty="0"/>
              <a:t>Detection, identification, removal</a:t>
            </a:r>
            <a:endParaRPr lang="en-US" altLang="en-US" dirty="0"/>
          </a:p>
          <a:p>
            <a:pPr eaLnBrk="1" hangingPunct="1"/>
            <a:r>
              <a:rPr lang="en-US" altLang="en-US" dirty="0"/>
              <a:t>Requirement</a:t>
            </a:r>
            <a:endParaRPr lang="en-US" altLang="en-US" dirty="0"/>
          </a:p>
          <a:p>
            <a:pPr lvl="1" eaLnBrk="1" hangingPunct="1"/>
            <a:r>
              <a:rPr lang="en-US" altLang="en-US" dirty="0"/>
              <a:t>generality</a:t>
            </a:r>
            <a:endParaRPr lang="en-US" altLang="en-US" dirty="0"/>
          </a:p>
          <a:p>
            <a:pPr lvl="1" eaLnBrk="1" hangingPunct="1"/>
            <a:r>
              <a:rPr lang="en-US" altLang="en-US" dirty="0"/>
              <a:t>Timeliness</a:t>
            </a:r>
            <a:endParaRPr lang="en-US" altLang="en-US" dirty="0"/>
          </a:p>
          <a:p>
            <a:pPr lvl="1" eaLnBrk="1" hangingPunct="1"/>
            <a:r>
              <a:rPr lang="en-US" altLang="en-US" dirty="0"/>
              <a:t>Resiliency</a:t>
            </a:r>
            <a:endParaRPr lang="en-US" altLang="en-US" dirty="0"/>
          </a:p>
          <a:p>
            <a:pPr lvl="1" eaLnBrk="1" hangingPunct="1"/>
            <a:r>
              <a:rPr lang="en-US" altLang="en-US" dirty="0"/>
              <a:t>Minimal DoS costs</a:t>
            </a:r>
            <a:endParaRPr lang="en-US" altLang="en-US" dirty="0"/>
          </a:p>
          <a:p>
            <a:pPr lvl="1" eaLnBrk="1" hangingPunct="1"/>
            <a:r>
              <a:rPr lang="en-US" altLang="en-US" dirty="0"/>
              <a:t>Transparency</a:t>
            </a:r>
            <a:endParaRPr lang="en-US" altLang="en-US" dirty="0"/>
          </a:p>
          <a:p>
            <a:pPr lvl="1" eaLnBrk="1" hangingPunct="1"/>
            <a:r>
              <a:rPr lang="en-US" altLang="en-US" dirty="0"/>
              <a:t>Global/local coverage (inside and outside attackers)</a:t>
            </a:r>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p:nvPr>
        </p:nvSpPr>
        <p:spPr/>
        <p:txBody>
          <a:bodyPr vert="horz" wrap="square" lIns="91440" tIns="45720" rIns="91440" bIns="45720" anchor="ctr" anchorCtr="0"/>
          <a:p>
            <a:pPr eaLnBrk="1" hangingPunct="1"/>
            <a:r>
              <a:rPr lang="en-US" altLang="en-US" dirty="0"/>
              <a:t>Summary</a:t>
            </a:r>
            <a:endParaRPr lang="en-AU" altLang="en-US" dirty="0"/>
          </a:p>
        </p:txBody>
      </p:sp>
      <p:sp>
        <p:nvSpPr>
          <p:cNvPr id="58371" name="Rectangle 3"/>
          <p:cNvSpPr>
            <a:spLocks noGrp="1"/>
          </p:cNvSpPr>
          <p:nvPr>
            <p:ph idx="1"/>
          </p:nvPr>
        </p:nvSpPr>
        <p:spPr>
          <a:xfrm>
            <a:off x="457200" y="1676400"/>
            <a:ext cx="8458200" cy="4454525"/>
          </a:xfrm>
        </p:spPr>
        <p:txBody>
          <a:bodyPr vert="horz" wrap="square" lIns="91440" tIns="45720" rIns="91440" bIns="45720" anchor="t" anchorCtr="0"/>
          <a:p>
            <a:pPr eaLnBrk="1" hangingPunct="1"/>
            <a:r>
              <a:rPr lang="en-US" altLang="en-US" dirty="0"/>
              <a:t>introduced types of malicous software</a:t>
            </a:r>
            <a:endParaRPr lang="en-US" altLang="en-US" dirty="0"/>
          </a:p>
          <a:p>
            <a:pPr lvl="1" eaLnBrk="1" hangingPunct="1"/>
            <a:r>
              <a:rPr lang="en-AU" altLang="en-US" dirty="0"/>
              <a:t>incl backdoor, logic bomb, trojan horse, mobile</a:t>
            </a:r>
            <a:endParaRPr lang="en-AU" altLang="en-US" dirty="0"/>
          </a:p>
          <a:p>
            <a:pPr eaLnBrk="1" hangingPunct="1"/>
            <a:r>
              <a:rPr lang="en-AU" altLang="en-US" dirty="0"/>
              <a:t>virus types and countermeasures</a:t>
            </a:r>
            <a:endParaRPr lang="en-AU" altLang="en-US" dirty="0"/>
          </a:p>
          <a:p>
            <a:pPr eaLnBrk="1" hangingPunct="1"/>
            <a:r>
              <a:rPr lang="en-AU" altLang="en-US" dirty="0"/>
              <a:t>worm types and countermeasures</a:t>
            </a:r>
            <a:endParaRPr lang="en-AU" altLang="en-US" dirty="0"/>
          </a:p>
          <a:p>
            <a:pPr eaLnBrk="1" hangingPunct="1"/>
            <a:r>
              <a:rPr lang="en-AU" altLang="en-US" dirty="0"/>
              <a:t>bots</a:t>
            </a:r>
            <a:endParaRPr lang="en-AU" altLang="en-US" dirty="0"/>
          </a:p>
          <a:p>
            <a:pPr eaLnBrk="1" hangingPunct="1"/>
            <a:r>
              <a:rPr lang="en-AU" altLang="en-US" dirty="0"/>
              <a:t>rootkits</a:t>
            </a:r>
            <a:endParaRPr lang="en-AU"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p:txBody>
          <a:bodyPr vert="horz" wrap="square" lIns="91440" tIns="45720" rIns="91440" bIns="45720" anchor="ctr" anchorCtr="0"/>
          <a:p>
            <a:pPr eaLnBrk="1" hangingPunct="1"/>
            <a:r>
              <a:rPr lang="en-US" altLang="en-US" dirty="0"/>
              <a:t>Malware Terminology</a:t>
            </a:r>
            <a:endParaRPr lang="en-US" altLang="en-US" dirty="0"/>
          </a:p>
        </p:txBody>
      </p:sp>
      <p:sp>
        <p:nvSpPr>
          <p:cNvPr id="9219" name="Rectangle 3"/>
          <p:cNvSpPr>
            <a:spLocks noGrp="1" noChangeArrowheads="1"/>
          </p:cNvSpPr>
          <p:nvPr>
            <p:ph idx="1"/>
          </p:nvPr>
        </p:nvSpPr>
        <p:spPr/>
        <p:txBody>
          <a:bodyPr vert="horz" lIns="91440" tIns="45720" rIns="91440" bIns="45720" rtlCol="0">
            <a:normAutofit lnSpcReduction="10000"/>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Virus: </a:t>
            </a:r>
            <a:r>
              <a:rPr kumimoji="0" lang="en-US" altLang="en-US" sz="2000" b="0" i="1" u="none" strike="noStrike" kern="1200" cap="none" spc="0" normalizeH="0" baseline="0" noProof="0">
                <a:ln>
                  <a:noFill/>
                </a:ln>
                <a:solidFill>
                  <a:srgbClr val="FF0000"/>
                </a:solidFill>
                <a:effectLst/>
                <a:uLnTx/>
                <a:uFillTx/>
                <a:latin typeface="+mn-lt"/>
                <a:ea typeface="+mn-ea"/>
                <a:cs typeface="+mn-cs"/>
              </a:rPr>
              <a:t>attaches itself to a program</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Worm: </a:t>
            </a:r>
            <a:r>
              <a:rPr kumimoji="0" lang="en-US" altLang="en-US" sz="2000" b="0" i="1" u="none" strike="noStrike" kern="1200" cap="none" spc="0" normalizeH="0" baseline="0" noProof="0">
                <a:ln>
                  <a:noFill/>
                </a:ln>
                <a:solidFill>
                  <a:srgbClr val="FF0000"/>
                </a:solidFill>
                <a:effectLst/>
                <a:uLnTx/>
                <a:uFillTx/>
                <a:latin typeface="+mn-lt"/>
                <a:ea typeface="+mn-ea"/>
                <a:cs typeface="+mn-cs"/>
              </a:rPr>
              <a:t>propagates copies of itself to other computers</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Logic bomb: </a:t>
            </a:r>
            <a:r>
              <a:rPr kumimoji="0" lang="en-US" altLang="en-US" sz="2000" b="0" i="1" u="none" strike="noStrike" kern="1200" cap="none" spc="0" normalizeH="0" baseline="0" noProof="0">
                <a:ln>
                  <a:noFill/>
                </a:ln>
                <a:solidFill>
                  <a:srgbClr val="FF0000"/>
                </a:solidFill>
                <a:effectLst/>
                <a:uLnTx/>
                <a:uFillTx/>
                <a:latin typeface="+mn-lt"/>
                <a:ea typeface="+mn-ea"/>
                <a:cs typeface="+mn-cs"/>
              </a:rPr>
              <a:t>“explodes” when a condition occurs</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Trojan horse: </a:t>
            </a:r>
            <a:r>
              <a:rPr kumimoji="0" lang="en-US" altLang="en-US" sz="2000" b="0" i="1" u="none" strike="noStrike" kern="1200" cap="none" spc="0" normalizeH="0" baseline="0" noProof="0">
                <a:ln>
                  <a:noFill/>
                </a:ln>
                <a:solidFill>
                  <a:srgbClr val="FF0000"/>
                </a:solidFill>
                <a:effectLst/>
                <a:uLnTx/>
                <a:uFillTx/>
                <a:latin typeface="+mn-lt"/>
                <a:ea typeface="+mn-ea"/>
                <a:cs typeface="+mn-cs"/>
              </a:rPr>
              <a:t>fakes/contains additional functionality</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Backdoor (trapdoor): </a:t>
            </a:r>
            <a:r>
              <a:rPr kumimoji="0" lang="en-US" altLang="en-US" sz="2000" b="0" i="1" u="none" strike="noStrike" kern="1200" cap="none" spc="0" normalizeH="0" baseline="0" noProof="0">
                <a:ln>
                  <a:noFill/>
                </a:ln>
                <a:solidFill>
                  <a:srgbClr val="FF0000"/>
                </a:solidFill>
                <a:effectLst/>
                <a:uLnTx/>
                <a:uFillTx/>
                <a:latin typeface="+mn-lt"/>
                <a:ea typeface="+mn-ea"/>
                <a:cs typeface="+mn-cs"/>
              </a:rPr>
              <a:t>allows unauthorized access to functionality</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Mobile code: </a:t>
            </a:r>
            <a:r>
              <a:rPr kumimoji="0" lang="en-US" altLang="en-US" sz="2000" b="0" i="1" u="none" strike="noStrike" kern="1200" cap="none" spc="0" normalizeH="0" baseline="0" noProof="0">
                <a:ln>
                  <a:noFill/>
                </a:ln>
                <a:solidFill>
                  <a:srgbClr val="FF0000"/>
                </a:solidFill>
                <a:effectLst/>
                <a:uLnTx/>
                <a:uFillTx/>
                <a:latin typeface="+mn-lt"/>
                <a:ea typeface="+mn-ea"/>
                <a:cs typeface="+mn-cs"/>
              </a:rPr>
              <a:t>moves unchanged to heterogeneous platforms</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Auto-rooter Kit (virus generator): </a:t>
            </a:r>
            <a:r>
              <a:rPr kumimoji="0" lang="en-US" altLang="en-US" sz="2000" b="0" i="1" u="none" strike="noStrike" kern="1200" cap="none" spc="0" normalizeH="0" baseline="0" noProof="0">
                <a:ln>
                  <a:noFill/>
                </a:ln>
                <a:solidFill>
                  <a:srgbClr val="FF0000"/>
                </a:solidFill>
                <a:effectLst/>
                <a:uLnTx/>
                <a:uFillTx/>
                <a:latin typeface="+mn-lt"/>
                <a:ea typeface="+mn-ea"/>
                <a:cs typeface="+mn-cs"/>
              </a:rPr>
              <a:t>malicious code (virus) generators</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Spammer and flooder programs: </a:t>
            </a:r>
            <a:r>
              <a:rPr kumimoji="0" lang="en-US" altLang="en-US" sz="2000" b="0" i="1" u="none" strike="noStrike" kern="1200" cap="none" spc="0" normalizeH="0" baseline="0" noProof="0">
                <a:ln>
                  <a:noFill/>
                </a:ln>
                <a:solidFill>
                  <a:srgbClr val="FF0000"/>
                </a:solidFill>
                <a:effectLst/>
                <a:uLnTx/>
                <a:uFillTx/>
                <a:latin typeface="+mn-lt"/>
                <a:ea typeface="+mn-ea"/>
                <a:cs typeface="+mn-cs"/>
              </a:rPr>
              <a:t>large volume of unwanted “pkts”</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Keyloggers: </a:t>
            </a:r>
            <a:r>
              <a:rPr kumimoji="0" lang="en-US" altLang="en-US" sz="2000" b="0" i="1" u="none" strike="noStrike" kern="1200" cap="none" spc="0" normalizeH="0" baseline="0" noProof="0">
                <a:ln>
                  <a:noFill/>
                </a:ln>
                <a:solidFill>
                  <a:srgbClr val="FF0000"/>
                </a:solidFill>
                <a:effectLst/>
                <a:uLnTx/>
                <a:uFillTx/>
                <a:latin typeface="+mn-lt"/>
                <a:ea typeface="+mn-ea"/>
                <a:cs typeface="+mn-cs"/>
              </a:rPr>
              <a:t>capture keystrokes</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Rootkit: </a:t>
            </a:r>
            <a:r>
              <a:rPr kumimoji="0" lang="en-US" altLang="en-US" sz="2000" b="0" i="1" u="none" strike="noStrike" kern="1200" cap="none" spc="0" normalizeH="0" baseline="0" noProof="0">
                <a:ln>
                  <a:noFill/>
                </a:ln>
                <a:solidFill>
                  <a:srgbClr val="FF0000"/>
                </a:solidFill>
                <a:effectLst/>
                <a:uLnTx/>
                <a:uFillTx/>
                <a:latin typeface="+mn-lt"/>
                <a:ea typeface="+mn-ea"/>
                <a:cs typeface="+mn-cs"/>
              </a:rPr>
              <a:t>sophisticated hacker tools to gain root-level access</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Zombie: </a:t>
            </a:r>
            <a:r>
              <a:rPr kumimoji="0" lang="en-US" altLang="en-US" sz="2000" b="0" i="1" u="none" strike="noStrike" kern="1200" cap="none" spc="0" normalizeH="0" baseline="0" noProof="0">
                <a:ln>
                  <a:noFill/>
                </a:ln>
                <a:solidFill>
                  <a:srgbClr val="FF0000"/>
                </a:solidFill>
                <a:effectLst/>
                <a:uLnTx/>
                <a:uFillTx/>
                <a:latin typeface="+mn-lt"/>
                <a:ea typeface="+mn-ea"/>
                <a:cs typeface="+mn-cs"/>
              </a:rPr>
              <a:t>software on infected computers that launch attack on others (aka bot)</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p:txBody>
          <a:bodyPr vert="horz" wrap="square" lIns="91440" tIns="45720" rIns="91440" bIns="45720" anchor="ctr" anchorCtr="0"/>
          <a:p>
            <a:pPr eaLnBrk="1" hangingPunct="1"/>
            <a:r>
              <a:rPr lang="en-US" altLang="en-US" dirty="0"/>
              <a:t>  </a:t>
            </a:r>
            <a:endParaRPr lang="en-US" altLang="en-US" dirty="0"/>
          </a:p>
        </p:txBody>
      </p:sp>
      <p:sp>
        <p:nvSpPr>
          <p:cNvPr id="10243" name="Content Placeholder 2"/>
          <p:cNvSpPr>
            <a:spLocks noGrp="1"/>
          </p:cNvSpPr>
          <p:nvPr>
            <p:ph idx="1"/>
          </p:nvPr>
        </p:nvSpPr>
        <p:spPr/>
        <p:txBody>
          <a:bodyPr vert="horz" wrap="square" lIns="91440" tIns="45720" rIns="91440" bIns="45720" anchor="t" anchorCtr="0"/>
          <a:p>
            <a:pPr eaLnBrk="1" hangingPunct="1"/>
            <a:endParaRPr lang="en-US" altLang="en-US" dirty="0"/>
          </a:p>
        </p:txBody>
      </p:sp>
      <p:pic>
        <p:nvPicPr>
          <p:cNvPr id="10244" name="Picture 4"/>
          <p:cNvPicPr>
            <a:picLocks noChangeAspect="1"/>
          </p:cNvPicPr>
          <p:nvPr/>
        </p:nvPicPr>
        <p:blipFill>
          <a:blip r:embed="rId1"/>
          <a:stretch>
            <a:fillRect/>
          </a:stretch>
        </p:blipFill>
        <p:spPr>
          <a:xfrm>
            <a:off x="0" y="215900"/>
            <a:ext cx="9144000" cy="64262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p:txBody>
          <a:bodyPr vert="horz" wrap="square" lIns="91440" tIns="45720" rIns="91440" bIns="45720" anchor="ctr" anchorCtr="0"/>
          <a:p>
            <a:pPr eaLnBrk="1" hangingPunct="1"/>
            <a:r>
              <a:rPr lang="en-US" altLang="en-US" dirty="0"/>
              <a:t>Some terms</a:t>
            </a:r>
            <a:endParaRPr lang="en-US" altLang="en-US" dirty="0"/>
          </a:p>
        </p:txBody>
      </p:sp>
      <p:sp>
        <p:nvSpPr>
          <p:cNvPr id="11267" name="Content Placeholder 2"/>
          <p:cNvSpPr>
            <a:spLocks noGrp="1"/>
          </p:cNvSpPr>
          <p:nvPr>
            <p:ph idx="1"/>
          </p:nvPr>
        </p:nvSpPr>
        <p:spPr/>
        <p:txBody>
          <a:bodyPr vert="horz" wrap="square" lIns="91440" tIns="45720" rIns="91440" bIns="45720" anchor="t" anchorCtr="0"/>
          <a:p>
            <a:pPr eaLnBrk="1" hangingPunct="1"/>
            <a:r>
              <a:rPr lang="en-US" altLang="en-US" dirty="0"/>
              <a:t>Payload: actions of the malware</a:t>
            </a:r>
            <a:endParaRPr lang="en-US" altLang="en-US" dirty="0"/>
          </a:p>
          <a:p>
            <a:pPr eaLnBrk="1" hangingPunct="1"/>
            <a:r>
              <a:rPr lang="en-US" altLang="en-US" dirty="0"/>
              <a:t>Crimeware: kits for building malware; include propagation and payload mechanisms</a:t>
            </a:r>
            <a:endParaRPr lang="en-US" altLang="en-US" dirty="0"/>
          </a:p>
          <a:p>
            <a:pPr lvl="1" eaLnBrk="1" hangingPunct="1"/>
            <a:r>
              <a:rPr lang="en-US" altLang="en-US" dirty="0"/>
              <a:t>Zeus, Sakura, Blackhole, Phoenix</a:t>
            </a:r>
            <a:endParaRPr lang="en-US" altLang="en-US" dirty="0"/>
          </a:p>
          <a:p>
            <a:pPr eaLnBrk="1" hangingPunct="1"/>
            <a:r>
              <a:rPr lang="en-US" altLang="en-US" dirty="0"/>
              <a:t>APT (advanced persistent threats)</a:t>
            </a:r>
            <a:endParaRPr lang="en-US" altLang="en-US" dirty="0"/>
          </a:p>
          <a:p>
            <a:pPr lvl="1" eaLnBrk="1" hangingPunct="1"/>
            <a:r>
              <a:rPr lang="en-US" altLang="en-US" dirty="0"/>
              <a:t>Advanced: sophisticated</a:t>
            </a:r>
            <a:endParaRPr lang="en-US" altLang="en-US" dirty="0"/>
          </a:p>
          <a:p>
            <a:pPr lvl="1" eaLnBrk="1" hangingPunct="1"/>
            <a:r>
              <a:rPr lang="en-US" altLang="en-US" dirty="0"/>
              <a:t>Persistent: attack over an extended period of time</a:t>
            </a:r>
            <a:endParaRPr lang="en-US" altLang="en-US" dirty="0"/>
          </a:p>
          <a:p>
            <a:pPr lvl="1" eaLnBrk="1" hangingPunct="1"/>
            <a:r>
              <a:rPr lang="en-US" altLang="en-US" dirty="0"/>
              <a:t>Threat: selected targets (capable, well-funded attackers)</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457200" y="152400"/>
            <a:ext cx="8229600" cy="1139825"/>
          </a:xfrm>
        </p:spPr>
        <p:txBody>
          <a:bodyPr vert="horz" wrap="square" lIns="91440" tIns="45720" rIns="91440" bIns="45720" anchor="ctr" anchorCtr="0"/>
          <a:p>
            <a:pPr eaLnBrk="1" hangingPunct="1"/>
            <a:r>
              <a:rPr lang="en-US" altLang="en-US" dirty="0"/>
              <a:t>Viruses</a:t>
            </a:r>
            <a:endParaRPr lang="en-US" altLang="en-US" dirty="0"/>
          </a:p>
        </p:txBody>
      </p:sp>
      <p:sp>
        <p:nvSpPr>
          <p:cNvPr id="12291" name="Rectangle 3"/>
          <p:cNvSpPr>
            <a:spLocks noGrp="1"/>
          </p:cNvSpPr>
          <p:nvPr>
            <p:ph idx="1"/>
          </p:nvPr>
        </p:nvSpPr>
        <p:spPr>
          <a:xfrm>
            <a:off x="457200" y="1447800"/>
            <a:ext cx="8229600" cy="4876800"/>
          </a:xfrm>
        </p:spPr>
        <p:txBody>
          <a:bodyPr vert="horz" wrap="square" lIns="91440" tIns="45720" rIns="91440" bIns="45720" anchor="t" anchorCtr="0"/>
          <a:p>
            <a:pPr eaLnBrk="1" hangingPunct="1"/>
            <a:r>
              <a:rPr lang="en-US" altLang="en-US" sz="2400" dirty="0"/>
              <a:t>Piece of software that infects programs</a:t>
            </a:r>
            <a:endParaRPr lang="en-US" altLang="en-US" sz="2400" dirty="0"/>
          </a:p>
          <a:p>
            <a:pPr lvl="1" eaLnBrk="1" hangingPunct="1"/>
            <a:r>
              <a:rPr lang="en-US" altLang="en-US" sz="2000" dirty="0"/>
              <a:t>modifying them to include a copy of the virus</a:t>
            </a:r>
            <a:endParaRPr lang="en-US" altLang="en-US" sz="2000" dirty="0"/>
          </a:p>
          <a:p>
            <a:pPr lvl="1" eaLnBrk="1" hangingPunct="1"/>
            <a:r>
              <a:rPr lang="en-US" altLang="en-US" sz="2000" dirty="0"/>
              <a:t>so it executes secretly when host program is run</a:t>
            </a:r>
            <a:endParaRPr lang="en-US" altLang="en-US" sz="2000" dirty="0"/>
          </a:p>
          <a:p>
            <a:pPr eaLnBrk="1" hangingPunct="1"/>
            <a:r>
              <a:rPr lang="en-US" altLang="en-US" sz="2400" dirty="0"/>
              <a:t>Specific to operating system and hardware</a:t>
            </a:r>
            <a:endParaRPr lang="en-US" altLang="en-US" sz="2400" dirty="0"/>
          </a:p>
          <a:p>
            <a:pPr lvl="1" eaLnBrk="1" hangingPunct="1"/>
            <a:r>
              <a:rPr lang="en-US" altLang="en-US" sz="2000" dirty="0"/>
              <a:t>taking advantage of their details and weaknesses</a:t>
            </a:r>
            <a:endParaRPr lang="en-US" altLang="en-US" sz="2000" dirty="0"/>
          </a:p>
          <a:p>
            <a:pPr eaLnBrk="1" hangingPunct="1"/>
            <a:r>
              <a:rPr lang="en-US" altLang="en-US" sz="2400" dirty="0"/>
              <a:t>A typical virus goes through phases of:</a:t>
            </a:r>
            <a:endParaRPr lang="en-US" altLang="en-US" sz="2400" dirty="0"/>
          </a:p>
          <a:p>
            <a:pPr lvl="1" eaLnBrk="1" hangingPunct="1"/>
            <a:r>
              <a:rPr lang="en-US" altLang="en-US" sz="2000" dirty="0"/>
              <a:t>dormant: </a:t>
            </a:r>
            <a:r>
              <a:rPr lang="en-US" altLang="en-US" sz="2000" i="1" dirty="0">
                <a:solidFill>
                  <a:srgbClr val="FF0000"/>
                </a:solidFill>
              </a:rPr>
              <a:t>idle</a:t>
            </a:r>
            <a:endParaRPr lang="en-US" altLang="en-US" sz="2000" i="1" dirty="0">
              <a:solidFill>
                <a:srgbClr val="FF0000"/>
              </a:solidFill>
            </a:endParaRPr>
          </a:p>
          <a:p>
            <a:pPr lvl="1" eaLnBrk="1" hangingPunct="1"/>
            <a:r>
              <a:rPr lang="en-US" altLang="en-US" sz="2000" dirty="0"/>
              <a:t>propagation: </a:t>
            </a:r>
            <a:r>
              <a:rPr lang="en-US" altLang="en-US" sz="2000" i="1" dirty="0">
                <a:solidFill>
                  <a:srgbClr val="FF0000"/>
                </a:solidFill>
              </a:rPr>
              <a:t>copies itself to other program</a:t>
            </a:r>
            <a:endParaRPr lang="en-US" altLang="en-US" sz="2000" i="1" dirty="0">
              <a:solidFill>
                <a:srgbClr val="FF0000"/>
              </a:solidFill>
            </a:endParaRPr>
          </a:p>
          <a:p>
            <a:pPr lvl="1" eaLnBrk="1" hangingPunct="1"/>
            <a:r>
              <a:rPr lang="en-US" altLang="en-US" sz="2000" dirty="0"/>
              <a:t>triggering: </a:t>
            </a:r>
            <a:r>
              <a:rPr lang="en-US" altLang="en-US" sz="2000" i="1" dirty="0">
                <a:solidFill>
                  <a:srgbClr val="FF0000"/>
                </a:solidFill>
              </a:rPr>
              <a:t>activated to perform functions</a:t>
            </a:r>
            <a:endParaRPr lang="en-US" altLang="en-US" sz="2000" i="1" dirty="0">
              <a:solidFill>
                <a:srgbClr val="FF0000"/>
              </a:solidFill>
            </a:endParaRPr>
          </a:p>
          <a:p>
            <a:pPr lvl="1" eaLnBrk="1" hangingPunct="1"/>
            <a:r>
              <a:rPr lang="en-US" altLang="en-US" sz="2000" dirty="0"/>
              <a:t>execution: </a:t>
            </a:r>
            <a:r>
              <a:rPr lang="en-US" altLang="en-US" sz="2000" i="1" dirty="0">
                <a:solidFill>
                  <a:srgbClr val="FF0000"/>
                </a:solidFill>
              </a:rPr>
              <a:t>the function is performed</a:t>
            </a:r>
            <a:endParaRPr lang="en-US" altLang="en-US" sz="2000" i="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p:txBody>
          <a:bodyPr vert="horz" wrap="square" lIns="91440" tIns="45720" rIns="91440" bIns="45720" anchor="ctr" anchorCtr="0"/>
          <a:p>
            <a:pPr eaLnBrk="1" hangingPunct="1"/>
            <a:r>
              <a:rPr lang="en-US" altLang="en-US" dirty="0"/>
              <a:t>Virus structure</a:t>
            </a:r>
            <a:endParaRPr lang="en-US" altLang="en-US" dirty="0"/>
          </a:p>
        </p:txBody>
      </p:sp>
      <p:sp>
        <p:nvSpPr>
          <p:cNvPr id="14339" name="Rectangle 3"/>
          <p:cNvSpPr>
            <a:spLocks noGrp="1"/>
          </p:cNvSpPr>
          <p:nvPr>
            <p:ph idx="1"/>
          </p:nvPr>
        </p:nvSpPr>
        <p:spPr>
          <a:xfrm>
            <a:off x="457200" y="1676400"/>
            <a:ext cx="8229600" cy="4800600"/>
          </a:xfrm>
        </p:spPr>
        <p:txBody>
          <a:bodyPr vert="horz" wrap="square" lIns="91440" tIns="45720" rIns="91440" bIns="45720" anchor="t" anchorCtr="0"/>
          <a:p>
            <a:pPr eaLnBrk="1" hangingPunct="1"/>
            <a:r>
              <a:rPr lang="en-US" altLang="en-US" dirty="0"/>
              <a:t>Components:</a:t>
            </a:r>
            <a:endParaRPr lang="en-US" altLang="en-US" dirty="0"/>
          </a:p>
          <a:p>
            <a:pPr lvl="1" eaLnBrk="1" hangingPunct="1"/>
            <a:r>
              <a:rPr lang="en-US" altLang="en-US" dirty="0"/>
              <a:t>infection mechanism: enables replication</a:t>
            </a:r>
            <a:endParaRPr lang="en-US" altLang="en-US" dirty="0"/>
          </a:p>
          <a:p>
            <a:pPr lvl="1" eaLnBrk="1" hangingPunct="1"/>
            <a:r>
              <a:rPr lang="en-US" altLang="en-US" dirty="0"/>
              <a:t>trigger: event that makes payload activate</a:t>
            </a:r>
            <a:endParaRPr lang="en-US" altLang="en-US" dirty="0"/>
          </a:p>
          <a:p>
            <a:pPr lvl="1" eaLnBrk="1" hangingPunct="1"/>
            <a:r>
              <a:rPr lang="en-US" altLang="en-US" dirty="0"/>
              <a:t>payload: what it does, malicious or benign</a:t>
            </a:r>
            <a:endParaRPr lang="en-US" altLang="en-US" dirty="0"/>
          </a:p>
          <a:p>
            <a:pPr eaLnBrk="1" hangingPunct="1"/>
            <a:r>
              <a:rPr lang="en-US" altLang="en-US" dirty="0"/>
              <a:t>Prepended/postpended/embedded </a:t>
            </a:r>
            <a:endParaRPr lang="en-US" altLang="en-US" dirty="0"/>
          </a:p>
          <a:p>
            <a:pPr eaLnBrk="1" hangingPunct="1"/>
            <a:r>
              <a:rPr lang="en-US" altLang="en-US" dirty="0"/>
              <a:t>When infected program invoked, executes virus code then original program code</a:t>
            </a:r>
            <a:endParaRPr lang="en-US" altLang="en-US" dirty="0"/>
          </a:p>
          <a:p>
            <a:pPr eaLnBrk="1" hangingPunct="1"/>
            <a:r>
              <a:rPr lang="en-US" altLang="en-US" dirty="0"/>
              <a:t>Can block initial infection (difficult) or propagation (with access controls)</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6" name="Picture 4"/>
          <p:cNvPicPr>
            <a:picLocks noChangeAspect="1"/>
          </p:cNvPicPr>
          <p:nvPr/>
        </p:nvPicPr>
        <p:blipFill>
          <a:blip r:embed="rId1"/>
          <a:srcRect l="4633" t="3580" r="4633" b="44745"/>
          <a:stretch>
            <a:fillRect/>
          </a:stretch>
        </p:blipFill>
        <p:spPr>
          <a:xfrm>
            <a:off x="1187450" y="793750"/>
            <a:ext cx="6913563" cy="5094288"/>
          </a:xfrm>
          <a:prstGeom prst="rect">
            <a:avLst/>
          </a:prstGeom>
          <a:noFill/>
          <a:ln w="9525">
            <a:noFill/>
          </a:ln>
        </p:spPr>
      </p:pic>
      <p:sp>
        <p:nvSpPr>
          <p:cNvPr id="16387" name="Rectangle 2"/>
          <p:cNvSpPr>
            <a:spLocks noGrp="1"/>
          </p:cNvSpPr>
          <p:nvPr>
            <p:ph type="title"/>
          </p:nvPr>
        </p:nvSpPr>
        <p:spPr/>
        <p:txBody>
          <a:bodyPr vert="horz" wrap="square" lIns="91440" tIns="45720" rIns="91440" bIns="45720" anchor="ctr" anchorCtr="0"/>
          <a:p>
            <a:pPr eaLnBrk="1" hangingPunct="1"/>
            <a:r>
              <a:rPr lang="en-US" altLang="en-US" dirty="0"/>
              <a:t>Virus structure</a:t>
            </a:r>
            <a:endParaRPr lang="en-US"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8591</Words>
  <Application>WPS Presentation</Application>
  <PresentationFormat>On-screen Show (4:3)</PresentationFormat>
  <Paragraphs>304</Paragraphs>
  <Slides>33</Slides>
  <Notes>23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Arial</vt:lpstr>
      <vt:lpstr>SimSun</vt:lpstr>
      <vt:lpstr>Wingdings</vt:lpstr>
      <vt:lpstr>Calibri</vt:lpstr>
      <vt:lpstr>Calibri Light</vt:lpstr>
      <vt:lpstr>Times New Roman</vt:lpstr>
      <vt:lpstr>Microsoft YaHei</vt:lpstr>
      <vt:lpstr>Arial Unicode MS</vt:lpstr>
      <vt:lpstr>Yu Gothic UI Light</vt:lpstr>
      <vt:lpstr>Times</vt:lpstr>
      <vt:lpstr>Office Theme</vt:lpstr>
      <vt:lpstr>Computer Security: Principles and Practice</vt:lpstr>
      <vt:lpstr>Malware</vt:lpstr>
      <vt:lpstr>Malicious software</vt:lpstr>
      <vt:lpstr>Malware Terminology</vt:lpstr>
      <vt:lpstr>  </vt:lpstr>
      <vt:lpstr>Some terms</vt:lpstr>
      <vt:lpstr>Viruses</vt:lpstr>
      <vt:lpstr>Virus structure</vt:lpstr>
      <vt:lpstr>Virus structure</vt:lpstr>
      <vt:lpstr>Compression virus</vt:lpstr>
      <vt:lpstr>Virus classification</vt:lpstr>
      <vt:lpstr>Macro and scripting viruses</vt:lpstr>
      <vt:lpstr>E-Mail Viruses</vt:lpstr>
      <vt:lpstr>Virus countermeasures</vt:lpstr>
      <vt:lpstr>Anti-virus evolution</vt:lpstr>
      <vt:lpstr>Generic decryption</vt:lpstr>
      <vt:lpstr>Digital immune system</vt:lpstr>
      <vt:lpstr>Behavior-blocking software Integrates with the OS; looks for bad behavior</vt:lpstr>
      <vt:lpstr>Worms</vt:lpstr>
      <vt:lpstr>Worm Propagation Model (based on recent attacks)</vt:lpstr>
      <vt:lpstr>State of worm technology</vt:lpstr>
      <vt:lpstr>Worm countermeasures</vt:lpstr>
      <vt:lpstr>Proactive worm containment</vt:lpstr>
      <vt:lpstr>Mobile code</vt:lpstr>
      <vt:lpstr>Client-side vulnerabilities</vt:lpstr>
      <vt:lpstr>Social engineering, spam, email, Trojans</vt:lpstr>
      <vt:lpstr>Payload</vt:lpstr>
      <vt:lpstr>Payload attack agents: bots (zombie/drone)</vt:lpstr>
      <vt:lpstr>Uses of bots</vt:lpstr>
      <vt:lpstr>Payload: information theft</vt:lpstr>
      <vt:lpstr>Rootkit System Table Mods A Unix Example</vt:lpstr>
      <vt:lpstr>Countermeasures</vt:lpstr>
      <vt:lpstr>Summary</vt:lpstr>
    </vt:vector>
  </TitlesOfParts>
  <Company>Computer Science, UNSW@ADFA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creator>Dr Lawrie Brown</dc:creator>
  <dc:subject>Chapter 7 Lecture Overheads</dc:subject>
  <cp:lastModifiedBy>Syed Hassan</cp:lastModifiedBy>
  <cp:revision>84</cp:revision>
  <dcterms:created xsi:type="dcterms:W3CDTF">2002-03-28T02:06:00Z</dcterms:created>
  <dcterms:modified xsi:type="dcterms:W3CDTF">2023-12-16T15:39:02Z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4B271201E1F948BA99713F6A78EF950D_12</vt:lpwstr>
  </property>
  <property fmtid="{D5CDD505-2E9C-101B-9397-08002B2CF9AE}" pid="3" name="KSOProductBuildVer">
    <vt:lpwstr>1033-12.2.0.13359</vt:lpwstr>
  </property>
</Properties>
</file>