
<file path=[Content_Types].xml><?xml version="1.0" encoding="utf-8"?>
<Types xmlns="http://schemas.openxmlformats.org/package/2006/content-types">
  <Default Extension="vml" ContentType="application/vnd.openxmlformats-officedocument.vmlDrawing"/>
  <Default Extension="docx" ContentType="application/vnd.openxmlformats-officedocument.wordprocessingml.document"/>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454" r:id="rId3"/>
    <p:sldId id="405" r:id="rId4"/>
    <p:sldId id="406" r:id="rId6"/>
    <p:sldId id="407" r:id="rId7"/>
    <p:sldId id="408" r:id="rId8"/>
    <p:sldId id="409" r:id="rId9"/>
    <p:sldId id="410" r:id="rId10"/>
    <p:sldId id="411" r:id="rId11"/>
    <p:sldId id="412" r:id="rId12"/>
    <p:sldId id="413" r:id="rId13"/>
    <p:sldId id="445" r:id="rId14"/>
    <p:sldId id="446" r:id="rId15"/>
    <p:sldId id="455" r:id="rId16"/>
    <p:sldId id="447" r:id="rId17"/>
    <p:sldId id="456" r:id="rId18"/>
    <p:sldId id="448" r:id="rId19"/>
    <p:sldId id="457" r:id="rId20"/>
    <p:sldId id="449" r:id="rId21"/>
    <p:sldId id="458" r:id="rId22"/>
    <p:sldId id="450" r:id="rId23"/>
    <p:sldId id="459" r:id="rId24"/>
    <p:sldId id="425" r:id="rId25"/>
    <p:sldId id="426" r:id="rId26"/>
    <p:sldId id="427" r:id="rId27"/>
    <p:sldId id="428" r:id="rId28"/>
    <p:sldId id="430" r:id="rId29"/>
    <p:sldId id="431" r:id="rId30"/>
    <p:sldId id="432" r:id="rId31"/>
    <p:sldId id="433" r:id="rId32"/>
    <p:sldId id="451" r:id="rId33"/>
    <p:sldId id="452" r:id="rId34"/>
    <p:sldId id="434" r:id="rId35"/>
    <p:sldId id="435" r:id="rId36"/>
    <p:sldId id="436" r:id="rId37"/>
    <p:sldId id="437" r:id="rId38"/>
    <p:sldId id="438" r:id="rId39"/>
    <p:sldId id="439" r:id="rId40"/>
    <p:sldId id="440" r:id="rId41"/>
    <p:sldId id="441" r:id="rId42"/>
    <p:sldId id="453" r:id="rId43"/>
    <p:sldId id="442" r:id="rId44"/>
    <p:sldId id="443" r:id="rId45"/>
    <p:sldId id="444" r:id="rId46"/>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457200" rtl="0" eaLnBrk="1" latinLnBrk="0" hangingPunct="1">
      <a:defRPr kern="1200">
        <a:solidFill>
          <a:schemeClr val="tx1"/>
        </a:solidFill>
        <a:latin typeface="Arial" panose="020B0604020202020204" pitchFamily="34" charset="0"/>
        <a:ea typeface="+mn-ea"/>
        <a:cs typeface="+mn-cs"/>
      </a:defRPr>
    </a:lvl6pPr>
    <a:lvl7pPr marL="2743200" algn="l" defTabSz="457200" rtl="0" eaLnBrk="1" latinLnBrk="0" hangingPunct="1">
      <a:defRPr kern="1200">
        <a:solidFill>
          <a:schemeClr val="tx1"/>
        </a:solidFill>
        <a:latin typeface="Arial" panose="020B0604020202020204" pitchFamily="34" charset="0"/>
        <a:ea typeface="+mn-ea"/>
        <a:cs typeface="+mn-cs"/>
      </a:defRPr>
    </a:lvl7pPr>
    <a:lvl8pPr marL="3200400" algn="l" defTabSz="457200" rtl="0" eaLnBrk="1" latinLnBrk="0" hangingPunct="1">
      <a:defRPr kern="1200">
        <a:solidFill>
          <a:schemeClr val="tx1"/>
        </a:solidFill>
        <a:latin typeface="Arial" panose="020B0604020202020204" pitchFamily="34" charset="0"/>
        <a:ea typeface="+mn-ea"/>
        <a:cs typeface="+mn-cs"/>
      </a:defRPr>
    </a:lvl8pPr>
    <a:lvl9pPr marL="3657600" algn="l" defTabSz="4572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19" autoAdjust="0"/>
    <p:restoredTop sz="87834" autoAdjust="0"/>
  </p:normalViewPr>
  <p:slideViewPr>
    <p:cSldViewPr showGuides="1">
      <p:cViewPr varScale="1">
        <p:scale>
          <a:sx n="73" d="100"/>
          <a:sy n="73" d="100"/>
        </p:scale>
        <p:origin x="1987"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5" d="100"/>
          <a:sy n="125" d="100"/>
        </p:scale>
        <p:origin x="-2856"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734731C-F005-674A-BA10-F2D0638C0394}"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8E09510D-0262-224D-8F22-11455F3A5B7D}">
      <dgm:prSet phldrT="[Text]"/>
      <dgm:spPr>
        <a:solidFill>
          <a:schemeClr val="tx1"/>
        </a:solidFill>
      </dgm:spPr>
      <dgm:t>
        <a:bodyPr/>
        <a:lstStyle/>
        <a:p>
          <a:r>
            <a:rPr lang="en-AU" b="1" dirty="0">
              <a:latin typeface="+mn-lt"/>
              <a:ea typeface="+mn-ea"/>
            </a:rPr>
            <a:t>Computers as targets</a:t>
          </a:r>
          <a:endParaRPr lang="en-US" b="1" dirty="0">
            <a:latin typeface="+mn-lt"/>
          </a:endParaRPr>
        </a:p>
      </dgm:t>
    </dgm:pt>
    <dgm:pt modelId="{88A74A8C-A64F-A346-9092-2A5845D7892F}" cxnId="{A011DB5B-3C13-E547-835C-269EA8C86B15}" type="parTrans">
      <dgm:prSet/>
      <dgm:spPr/>
      <dgm:t>
        <a:bodyPr/>
        <a:lstStyle/>
        <a:p>
          <a:endParaRPr lang="en-US"/>
        </a:p>
      </dgm:t>
    </dgm:pt>
    <dgm:pt modelId="{8B7709F4-6BDB-C24D-B5DB-6F672893D170}" cxnId="{A011DB5B-3C13-E547-835C-269EA8C86B15}" type="sibTrans">
      <dgm:prSet/>
      <dgm:spPr/>
      <dgm:t>
        <a:bodyPr/>
        <a:lstStyle/>
        <a:p>
          <a:endParaRPr lang="en-US"/>
        </a:p>
      </dgm:t>
    </dgm:pt>
    <dgm:pt modelId="{9F42375A-5320-094A-A640-A699CD782E17}">
      <dgm:prSet custT="1"/>
      <dgm:spPr>
        <a:solidFill>
          <a:schemeClr val="accent3">
            <a:lumMod val="75000"/>
          </a:schemeClr>
        </a:solidFill>
      </dgm:spPr>
      <dgm:t>
        <a:bodyPr/>
        <a:lstStyle/>
        <a:p>
          <a:r>
            <a:rPr lang="en-AU" sz="1400" b="1" dirty="0">
              <a:solidFill>
                <a:schemeClr val="bg1"/>
              </a:solidFill>
              <a:latin typeface="+mn-lt"/>
              <a:ea typeface="+mn-ea"/>
            </a:rPr>
            <a:t>Involves an attack on data integrity, system integrity, data confidentiality, privacy, or availability</a:t>
          </a:r>
        </a:p>
      </dgm:t>
    </dgm:pt>
    <dgm:pt modelId="{DD5EAC86-A7F3-034F-A07B-8129F9858D96}" cxnId="{42E5365D-2CFD-BA42-8CE6-0323AD338E8C}" type="parTrans">
      <dgm:prSet/>
      <dgm:spPr/>
      <dgm:t>
        <a:bodyPr/>
        <a:lstStyle/>
        <a:p>
          <a:endParaRPr lang="en-US"/>
        </a:p>
      </dgm:t>
    </dgm:pt>
    <dgm:pt modelId="{7EAD22CD-FFDA-F945-A2D1-5B91E7149E1C}" cxnId="{42E5365D-2CFD-BA42-8CE6-0323AD338E8C}" type="sibTrans">
      <dgm:prSet/>
      <dgm:spPr/>
      <dgm:t>
        <a:bodyPr/>
        <a:lstStyle/>
        <a:p>
          <a:endParaRPr lang="en-US"/>
        </a:p>
      </dgm:t>
    </dgm:pt>
    <dgm:pt modelId="{E1E3DE90-D6FE-9340-B1F8-30B0DB01B6BF}">
      <dgm:prSet/>
      <dgm:spPr>
        <a:solidFill>
          <a:schemeClr val="tx1"/>
        </a:solidFill>
      </dgm:spPr>
      <dgm:t>
        <a:bodyPr/>
        <a:lstStyle/>
        <a:p>
          <a:r>
            <a:rPr lang="en-AU" b="1" dirty="0">
              <a:latin typeface="+mn-lt"/>
              <a:ea typeface="+mn-ea"/>
            </a:rPr>
            <a:t>Computers as storage devices</a:t>
          </a:r>
        </a:p>
      </dgm:t>
    </dgm:pt>
    <dgm:pt modelId="{8156E39F-B1BB-E644-B585-C3FA37AB318F}" cxnId="{43651987-9797-3C43-9D97-1E66DCCD6402}" type="parTrans">
      <dgm:prSet/>
      <dgm:spPr/>
      <dgm:t>
        <a:bodyPr/>
        <a:lstStyle/>
        <a:p>
          <a:endParaRPr lang="en-US"/>
        </a:p>
      </dgm:t>
    </dgm:pt>
    <dgm:pt modelId="{23436C3E-2A21-D64A-9BA7-8DA115EBE84C}" cxnId="{43651987-9797-3C43-9D97-1E66DCCD6402}" type="sibTrans">
      <dgm:prSet/>
      <dgm:spPr/>
      <dgm:t>
        <a:bodyPr/>
        <a:lstStyle/>
        <a:p>
          <a:endParaRPr lang="en-US"/>
        </a:p>
      </dgm:t>
    </dgm:pt>
    <dgm:pt modelId="{1455CAFC-75BE-5743-A225-495E94182041}">
      <dgm:prSet/>
      <dgm:spPr>
        <a:solidFill>
          <a:schemeClr val="accent6">
            <a:lumMod val="75000"/>
          </a:schemeClr>
        </a:solidFill>
      </dgm:spPr>
      <dgm:t>
        <a:bodyPr/>
        <a:lstStyle/>
        <a:p>
          <a:r>
            <a:rPr lang="en-AU" b="1" dirty="0">
              <a:solidFill>
                <a:srgbClr val="000000"/>
              </a:solidFill>
              <a:latin typeface="+mn-lt"/>
              <a:ea typeface="+mn-ea"/>
            </a:rPr>
            <a:t>Using the computer to store stolen password lists, credit card or calling card numbers, proprietary corporate information, pornographic image files, or pirated commercial software</a:t>
          </a:r>
        </a:p>
      </dgm:t>
    </dgm:pt>
    <dgm:pt modelId="{0DA39F8D-681B-354E-B6EA-81ED3E6DE517}" cxnId="{C7E13F30-264B-864E-819E-E9DE9B2BFDFC}" type="parTrans">
      <dgm:prSet/>
      <dgm:spPr/>
      <dgm:t>
        <a:bodyPr/>
        <a:lstStyle/>
        <a:p>
          <a:endParaRPr lang="en-US"/>
        </a:p>
      </dgm:t>
    </dgm:pt>
    <dgm:pt modelId="{74845942-0630-E34B-BDD9-134E68A22941}" cxnId="{C7E13F30-264B-864E-819E-E9DE9B2BFDFC}" type="sibTrans">
      <dgm:prSet/>
      <dgm:spPr/>
      <dgm:t>
        <a:bodyPr/>
        <a:lstStyle/>
        <a:p>
          <a:endParaRPr lang="en-US"/>
        </a:p>
      </dgm:t>
    </dgm:pt>
    <dgm:pt modelId="{38B53426-DC34-4446-B4CB-E6716DFF9AF3}">
      <dgm:prSet/>
      <dgm:spPr>
        <a:solidFill>
          <a:schemeClr val="tx1"/>
        </a:solidFill>
      </dgm:spPr>
      <dgm:t>
        <a:bodyPr/>
        <a:lstStyle/>
        <a:p>
          <a:r>
            <a:rPr lang="en-AU" b="1" dirty="0">
              <a:latin typeface="+mn-lt"/>
              <a:ea typeface="+mn-ea"/>
            </a:rPr>
            <a:t>Computers as communications tools</a:t>
          </a:r>
        </a:p>
      </dgm:t>
    </dgm:pt>
    <dgm:pt modelId="{8EB3CF16-BDEC-0749-836C-4475B58E6DCD}" cxnId="{AE9F3794-3C73-9A42-8D05-25097E2EE1DA}" type="parTrans">
      <dgm:prSet/>
      <dgm:spPr/>
      <dgm:t>
        <a:bodyPr/>
        <a:lstStyle/>
        <a:p>
          <a:endParaRPr lang="en-US"/>
        </a:p>
      </dgm:t>
    </dgm:pt>
    <dgm:pt modelId="{C4617085-B2EA-494F-AFAE-D9ECD67409B5}" cxnId="{AE9F3794-3C73-9A42-8D05-25097E2EE1DA}" type="sibTrans">
      <dgm:prSet/>
      <dgm:spPr/>
      <dgm:t>
        <a:bodyPr/>
        <a:lstStyle/>
        <a:p>
          <a:endParaRPr lang="en-US"/>
        </a:p>
      </dgm:t>
    </dgm:pt>
    <dgm:pt modelId="{323A1022-FE6E-8741-920F-9FE763826367}">
      <dgm:prSet/>
      <dgm:spPr>
        <a:solidFill>
          <a:schemeClr val="accent5">
            <a:lumMod val="75000"/>
          </a:schemeClr>
        </a:solidFill>
      </dgm:spPr>
      <dgm:t>
        <a:bodyPr/>
        <a:lstStyle/>
        <a:p>
          <a:r>
            <a:rPr lang="en-AU" b="1" dirty="0">
              <a:solidFill>
                <a:srgbClr val="000000"/>
              </a:solidFill>
              <a:latin typeface="+mn-lt"/>
              <a:ea typeface="+mn-ea"/>
            </a:rPr>
            <a:t>Crimes that are committed online, such as fraud, gambling, child pornography, and the  illegal sale of prescription drugs, controlled substances, alcohol, or guns</a:t>
          </a:r>
        </a:p>
      </dgm:t>
    </dgm:pt>
    <dgm:pt modelId="{21D9A743-31B7-CD42-950A-4692FD22E37B}" cxnId="{BA3DAB9C-2E1F-B445-AEDA-7B7626F011D2}" type="parTrans">
      <dgm:prSet/>
      <dgm:spPr/>
      <dgm:t>
        <a:bodyPr/>
        <a:lstStyle/>
        <a:p>
          <a:endParaRPr lang="en-US"/>
        </a:p>
      </dgm:t>
    </dgm:pt>
    <dgm:pt modelId="{443343D3-63B2-5544-B83B-7ED9D54D602C}" cxnId="{BA3DAB9C-2E1F-B445-AEDA-7B7626F011D2}" type="sibTrans">
      <dgm:prSet/>
      <dgm:spPr/>
      <dgm:t>
        <a:bodyPr/>
        <a:lstStyle/>
        <a:p>
          <a:endParaRPr lang="en-US"/>
        </a:p>
      </dgm:t>
    </dgm:pt>
    <dgm:pt modelId="{4A4FE627-1C47-EC4A-8F07-2B937A0470D2}" type="pres">
      <dgm:prSet presAssocID="{2734731C-F005-674A-BA10-F2D0638C0394}" presName="theList" presStyleCnt="0">
        <dgm:presLayoutVars>
          <dgm:dir/>
          <dgm:animLvl val="lvl"/>
          <dgm:resizeHandles val="exact"/>
        </dgm:presLayoutVars>
      </dgm:prSet>
      <dgm:spPr/>
    </dgm:pt>
    <dgm:pt modelId="{724BC1D1-CC3D-624C-9C92-8D83F12C9210}" type="pres">
      <dgm:prSet presAssocID="{8E09510D-0262-224D-8F22-11455F3A5B7D}" presName="compNode" presStyleCnt="0"/>
      <dgm:spPr/>
    </dgm:pt>
    <dgm:pt modelId="{B9C642EB-0067-004D-B475-FD842CCA2E4C}" type="pres">
      <dgm:prSet presAssocID="{8E09510D-0262-224D-8F22-11455F3A5B7D}" presName="aNode" presStyleLbl="bgShp" presStyleIdx="0" presStyleCnt="3"/>
      <dgm:spPr/>
    </dgm:pt>
    <dgm:pt modelId="{5F2B7152-3F37-0C41-93B2-201853DB5948}" type="pres">
      <dgm:prSet presAssocID="{8E09510D-0262-224D-8F22-11455F3A5B7D}" presName="textNode" presStyleLbl="bgShp" presStyleIdx="0" presStyleCnt="3"/>
      <dgm:spPr/>
    </dgm:pt>
    <dgm:pt modelId="{AAB61FA4-CF9B-CE47-B2CA-39BD5D653946}" type="pres">
      <dgm:prSet presAssocID="{8E09510D-0262-224D-8F22-11455F3A5B7D}" presName="compChildNode" presStyleCnt="0"/>
      <dgm:spPr/>
    </dgm:pt>
    <dgm:pt modelId="{6EDD8B10-E4AB-7442-9ED2-14F45786B9A5}" type="pres">
      <dgm:prSet presAssocID="{8E09510D-0262-224D-8F22-11455F3A5B7D}" presName="theInnerList" presStyleCnt="0"/>
      <dgm:spPr/>
    </dgm:pt>
    <dgm:pt modelId="{BD834E4E-EADA-B345-AC38-6D16DE09043E}" type="pres">
      <dgm:prSet presAssocID="{9F42375A-5320-094A-A640-A699CD782E17}" presName="childNode" presStyleLbl="node1" presStyleIdx="0" presStyleCnt="3">
        <dgm:presLayoutVars>
          <dgm:bulletEnabled val="1"/>
        </dgm:presLayoutVars>
      </dgm:prSet>
      <dgm:spPr/>
    </dgm:pt>
    <dgm:pt modelId="{1761A284-B66E-FF48-8D80-3EBFB32F9094}" type="pres">
      <dgm:prSet presAssocID="{8E09510D-0262-224D-8F22-11455F3A5B7D}" presName="aSpace" presStyleCnt="0"/>
      <dgm:spPr/>
    </dgm:pt>
    <dgm:pt modelId="{5A10C440-8F51-CD4F-9F12-29BCCB404122}" type="pres">
      <dgm:prSet presAssocID="{E1E3DE90-D6FE-9340-B1F8-30B0DB01B6BF}" presName="compNode" presStyleCnt="0"/>
      <dgm:spPr/>
    </dgm:pt>
    <dgm:pt modelId="{28E872C3-1416-CA4A-AF6D-1A94F19905A0}" type="pres">
      <dgm:prSet presAssocID="{E1E3DE90-D6FE-9340-B1F8-30B0DB01B6BF}" presName="aNode" presStyleLbl="bgShp" presStyleIdx="1" presStyleCnt="3"/>
      <dgm:spPr/>
    </dgm:pt>
    <dgm:pt modelId="{ABEED7C0-C94D-2248-8E32-8FCC8D02CABC}" type="pres">
      <dgm:prSet presAssocID="{E1E3DE90-D6FE-9340-B1F8-30B0DB01B6BF}" presName="textNode" presStyleLbl="bgShp" presStyleIdx="1" presStyleCnt="3"/>
      <dgm:spPr/>
    </dgm:pt>
    <dgm:pt modelId="{9C480A0E-85EC-434A-9F85-0FE92E16C594}" type="pres">
      <dgm:prSet presAssocID="{E1E3DE90-D6FE-9340-B1F8-30B0DB01B6BF}" presName="compChildNode" presStyleCnt="0"/>
      <dgm:spPr/>
    </dgm:pt>
    <dgm:pt modelId="{B06A2500-7A12-9442-A12B-04992B655779}" type="pres">
      <dgm:prSet presAssocID="{E1E3DE90-D6FE-9340-B1F8-30B0DB01B6BF}" presName="theInnerList" presStyleCnt="0"/>
      <dgm:spPr/>
    </dgm:pt>
    <dgm:pt modelId="{CC2B11E9-5D42-874B-8580-25B4EBA9839D}" type="pres">
      <dgm:prSet presAssocID="{1455CAFC-75BE-5743-A225-495E94182041}" presName="childNode" presStyleLbl="node1" presStyleIdx="1" presStyleCnt="3">
        <dgm:presLayoutVars>
          <dgm:bulletEnabled val="1"/>
        </dgm:presLayoutVars>
      </dgm:prSet>
      <dgm:spPr/>
    </dgm:pt>
    <dgm:pt modelId="{FA5A9998-1CB2-D549-AEF2-C68DA0D6012A}" type="pres">
      <dgm:prSet presAssocID="{E1E3DE90-D6FE-9340-B1F8-30B0DB01B6BF}" presName="aSpace" presStyleCnt="0"/>
      <dgm:spPr/>
    </dgm:pt>
    <dgm:pt modelId="{BB8831AA-905C-384C-A96B-139AE7820991}" type="pres">
      <dgm:prSet presAssocID="{38B53426-DC34-4446-B4CB-E6716DFF9AF3}" presName="compNode" presStyleCnt="0"/>
      <dgm:spPr/>
    </dgm:pt>
    <dgm:pt modelId="{12848076-7062-8049-A654-DC33219028CD}" type="pres">
      <dgm:prSet presAssocID="{38B53426-DC34-4446-B4CB-E6716DFF9AF3}" presName="aNode" presStyleLbl="bgShp" presStyleIdx="2" presStyleCnt="3"/>
      <dgm:spPr/>
    </dgm:pt>
    <dgm:pt modelId="{C181ED04-A6C3-4A4C-A460-BB154DA88699}" type="pres">
      <dgm:prSet presAssocID="{38B53426-DC34-4446-B4CB-E6716DFF9AF3}" presName="textNode" presStyleLbl="bgShp" presStyleIdx="2" presStyleCnt="3"/>
      <dgm:spPr/>
    </dgm:pt>
    <dgm:pt modelId="{B7CFAA29-B34F-F846-9EE8-D0F8EE5F6E5F}" type="pres">
      <dgm:prSet presAssocID="{38B53426-DC34-4446-B4CB-E6716DFF9AF3}" presName="compChildNode" presStyleCnt="0"/>
      <dgm:spPr/>
    </dgm:pt>
    <dgm:pt modelId="{42CA5F17-52C0-DD46-9556-7FE3E47E5D9E}" type="pres">
      <dgm:prSet presAssocID="{38B53426-DC34-4446-B4CB-E6716DFF9AF3}" presName="theInnerList" presStyleCnt="0"/>
      <dgm:spPr/>
    </dgm:pt>
    <dgm:pt modelId="{BCB621A9-B1C9-BD48-AA11-D287835E0F6F}" type="pres">
      <dgm:prSet presAssocID="{323A1022-FE6E-8741-920F-9FE763826367}" presName="childNode" presStyleLbl="node1" presStyleIdx="2" presStyleCnt="3">
        <dgm:presLayoutVars>
          <dgm:bulletEnabled val="1"/>
        </dgm:presLayoutVars>
      </dgm:prSet>
      <dgm:spPr/>
    </dgm:pt>
  </dgm:ptLst>
  <dgm:cxnLst>
    <dgm:cxn modelId="{49AC6604-C93E-E54A-B9B5-6E4FB73F77EB}" type="presOf" srcId="{8E09510D-0262-224D-8F22-11455F3A5B7D}" destId="{5F2B7152-3F37-0C41-93B2-201853DB5948}" srcOrd="1" destOrd="0" presId="urn:microsoft.com/office/officeart/2005/8/layout/lProcess2"/>
    <dgm:cxn modelId="{FC9D8E23-BC35-FB44-9EED-265D4240BA65}" type="presOf" srcId="{38B53426-DC34-4446-B4CB-E6716DFF9AF3}" destId="{12848076-7062-8049-A654-DC33219028CD}" srcOrd="0" destOrd="0" presId="urn:microsoft.com/office/officeart/2005/8/layout/lProcess2"/>
    <dgm:cxn modelId="{C7E13F30-264B-864E-819E-E9DE9B2BFDFC}" srcId="{E1E3DE90-D6FE-9340-B1F8-30B0DB01B6BF}" destId="{1455CAFC-75BE-5743-A225-495E94182041}" srcOrd="0" destOrd="0" parTransId="{0DA39F8D-681B-354E-B6EA-81ED3E6DE517}" sibTransId="{74845942-0630-E34B-BDD9-134E68A22941}"/>
    <dgm:cxn modelId="{76270B34-2459-244D-82B9-7241EC938FA2}" type="presOf" srcId="{E1E3DE90-D6FE-9340-B1F8-30B0DB01B6BF}" destId="{ABEED7C0-C94D-2248-8E32-8FCC8D02CABC}" srcOrd="1" destOrd="0" presId="urn:microsoft.com/office/officeart/2005/8/layout/lProcess2"/>
    <dgm:cxn modelId="{EE0C1F39-90E2-4F49-9BF9-855E37B72418}" type="presOf" srcId="{1455CAFC-75BE-5743-A225-495E94182041}" destId="{CC2B11E9-5D42-874B-8580-25B4EBA9839D}" srcOrd="0" destOrd="0" presId="urn:microsoft.com/office/officeart/2005/8/layout/lProcess2"/>
    <dgm:cxn modelId="{A011DB5B-3C13-E547-835C-269EA8C86B15}" srcId="{2734731C-F005-674A-BA10-F2D0638C0394}" destId="{8E09510D-0262-224D-8F22-11455F3A5B7D}" srcOrd="0" destOrd="0" parTransId="{88A74A8C-A64F-A346-9092-2A5845D7892F}" sibTransId="{8B7709F4-6BDB-C24D-B5DB-6F672893D170}"/>
    <dgm:cxn modelId="{42E5365D-2CFD-BA42-8CE6-0323AD338E8C}" srcId="{8E09510D-0262-224D-8F22-11455F3A5B7D}" destId="{9F42375A-5320-094A-A640-A699CD782E17}" srcOrd="0" destOrd="0" parTransId="{DD5EAC86-A7F3-034F-A07B-8129F9858D96}" sibTransId="{7EAD22CD-FFDA-F945-A2D1-5B91E7149E1C}"/>
    <dgm:cxn modelId="{45D43081-5DB1-5041-837F-E862A3014DB6}" type="presOf" srcId="{2734731C-F005-674A-BA10-F2D0638C0394}" destId="{4A4FE627-1C47-EC4A-8F07-2B937A0470D2}" srcOrd="0" destOrd="0" presId="urn:microsoft.com/office/officeart/2005/8/layout/lProcess2"/>
    <dgm:cxn modelId="{43651987-9797-3C43-9D97-1E66DCCD6402}" srcId="{2734731C-F005-674A-BA10-F2D0638C0394}" destId="{E1E3DE90-D6FE-9340-B1F8-30B0DB01B6BF}" srcOrd="1" destOrd="0" parTransId="{8156E39F-B1BB-E644-B585-C3FA37AB318F}" sibTransId="{23436C3E-2A21-D64A-9BA7-8DA115EBE84C}"/>
    <dgm:cxn modelId="{AE9F3794-3C73-9A42-8D05-25097E2EE1DA}" srcId="{2734731C-F005-674A-BA10-F2D0638C0394}" destId="{38B53426-DC34-4446-B4CB-E6716DFF9AF3}" srcOrd="2" destOrd="0" parTransId="{8EB3CF16-BDEC-0749-836C-4475B58E6DCD}" sibTransId="{C4617085-B2EA-494F-AFAE-D9ECD67409B5}"/>
    <dgm:cxn modelId="{D4E84E95-D0A7-4540-869D-421E838252C1}" type="presOf" srcId="{323A1022-FE6E-8741-920F-9FE763826367}" destId="{BCB621A9-B1C9-BD48-AA11-D287835E0F6F}" srcOrd="0" destOrd="0" presId="urn:microsoft.com/office/officeart/2005/8/layout/lProcess2"/>
    <dgm:cxn modelId="{BA3DAB9C-2E1F-B445-AEDA-7B7626F011D2}" srcId="{38B53426-DC34-4446-B4CB-E6716DFF9AF3}" destId="{323A1022-FE6E-8741-920F-9FE763826367}" srcOrd="0" destOrd="0" parTransId="{21D9A743-31B7-CD42-950A-4692FD22E37B}" sibTransId="{443343D3-63B2-5544-B83B-7ED9D54D602C}"/>
    <dgm:cxn modelId="{215ED29F-AC00-294D-938B-FA83C694631B}" type="presOf" srcId="{8E09510D-0262-224D-8F22-11455F3A5B7D}" destId="{B9C642EB-0067-004D-B475-FD842CCA2E4C}" srcOrd="0" destOrd="0" presId="urn:microsoft.com/office/officeart/2005/8/layout/lProcess2"/>
    <dgm:cxn modelId="{5FAC58A7-A39E-C946-B6E0-1071BA88521C}" type="presOf" srcId="{E1E3DE90-D6FE-9340-B1F8-30B0DB01B6BF}" destId="{28E872C3-1416-CA4A-AF6D-1A94F19905A0}" srcOrd="0" destOrd="0" presId="urn:microsoft.com/office/officeart/2005/8/layout/lProcess2"/>
    <dgm:cxn modelId="{709CFEB9-443B-1847-A7FE-8F51B52CAB8F}" type="presOf" srcId="{38B53426-DC34-4446-B4CB-E6716DFF9AF3}" destId="{C181ED04-A6C3-4A4C-A460-BB154DA88699}" srcOrd="1" destOrd="0" presId="urn:microsoft.com/office/officeart/2005/8/layout/lProcess2"/>
    <dgm:cxn modelId="{2E982CC2-3E9C-014F-B55E-68CFAFD1E3FB}" type="presOf" srcId="{9F42375A-5320-094A-A640-A699CD782E17}" destId="{BD834E4E-EADA-B345-AC38-6D16DE09043E}" srcOrd="0" destOrd="0" presId="urn:microsoft.com/office/officeart/2005/8/layout/lProcess2"/>
    <dgm:cxn modelId="{AE8F2370-766F-724B-8C7E-1EF16E3B2C9E}" type="presParOf" srcId="{4A4FE627-1C47-EC4A-8F07-2B937A0470D2}" destId="{724BC1D1-CC3D-624C-9C92-8D83F12C9210}" srcOrd="0" destOrd="0" presId="urn:microsoft.com/office/officeart/2005/8/layout/lProcess2"/>
    <dgm:cxn modelId="{DE70DBD7-46AA-B448-871B-90DB034734EF}" type="presParOf" srcId="{724BC1D1-CC3D-624C-9C92-8D83F12C9210}" destId="{B9C642EB-0067-004D-B475-FD842CCA2E4C}" srcOrd="0" destOrd="0" presId="urn:microsoft.com/office/officeart/2005/8/layout/lProcess2"/>
    <dgm:cxn modelId="{58AE4DAA-6FCB-B345-A7B3-250796F1DE44}" type="presParOf" srcId="{724BC1D1-CC3D-624C-9C92-8D83F12C9210}" destId="{5F2B7152-3F37-0C41-93B2-201853DB5948}" srcOrd="1" destOrd="0" presId="urn:microsoft.com/office/officeart/2005/8/layout/lProcess2"/>
    <dgm:cxn modelId="{388E2B4E-0E80-0D44-8305-77271D45B610}" type="presParOf" srcId="{724BC1D1-CC3D-624C-9C92-8D83F12C9210}" destId="{AAB61FA4-CF9B-CE47-B2CA-39BD5D653946}" srcOrd="2" destOrd="0" presId="urn:microsoft.com/office/officeart/2005/8/layout/lProcess2"/>
    <dgm:cxn modelId="{14318FCC-4FEE-5147-AAB6-178759D5DDA7}" type="presParOf" srcId="{AAB61FA4-CF9B-CE47-B2CA-39BD5D653946}" destId="{6EDD8B10-E4AB-7442-9ED2-14F45786B9A5}" srcOrd="0" destOrd="0" presId="urn:microsoft.com/office/officeart/2005/8/layout/lProcess2"/>
    <dgm:cxn modelId="{519B022D-C2D2-374B-8397-146F6919E2D8}" type="presParOf" srcId="{6EDD8B10-E4AB-7442-9ED2-14F45786B9A5}" destId="{BD834E4E-EADA-B345-AC38-6D16DE09043E}" srcOrd="0" destOrd="0" presId="urn:microsoft.com/office/officeart/2005/8/layout/lProcess2"/>
    <dgm:cxn modelId="{304F393C-4795-A145-9B6C-EB80A31A382F}" type="presParOf" srcId="{4A4FE627-1C47-EC4A-8F07-2B937A0470D2}" destId="{1761A284-B66E-FF48-8D80-3EBFB32F9094}" srcOrd="1" destOrd="0" presId="urn:microsoft.com/office/officeart/2005/8/layout/lProcess2"/>
    <dgm:cxn modelId="{C1A43940-957D-8146-BA1E-243EB9932631}" type="presParOf" srcId="{4A4FE627-1C47-EC4A-8F07-2B937A0470D2}" destId="{5A10C440-8F51-CD4F-9F12-29BCCB404122}" srcOrd="2" destOrd="0" presId="urn:microsoft.com/office/officeart/2005/8/layout/lProcess2"/>
    <dgm:cxn modelId="{0A863522-5E03-874B-BECB-6A6A0AD4A45F}" type="presParOf" srcId="{5A10C440-8F51-CD4F-9F12-29BCCB404122}" destId="{28E872C3-1416-CA4A-AF6D-1A94F19905A0}" srcOrd="0" destOrd="0" presId="urn:microsoft.com/office/officeart/2005/8/layout/lProcess2"/>
    <dgm:cxn modelId="{AD7496B4-79DA-F047-88BC-9345968C25B6}" type="presParOf" srcId="{5A10C440-8F51-CD4F-9F12-29BCCB404122}" destId="{ABEED7C0-C94D-2248-8E32-8FCC8D02CABC}" srcOrd="1" destOrd="0" presId="urn:microsoft.com/office/officeart/2005/8/layout/lProcess2"/>
    <dgm:cxn modelId="{B8AD7663-54AB-2A47-A6D3-E89D2BB9E1D3}" type="presParOf" srcId="{5A10C440-8F51-CD4F-9F12-29BCCB404122}" destId="{9C480A0E-85EC-434A-9F85-0FE92E16C594}" srcOrd="2" destOrd="0" presId="urn:microsoft.com/office/officeart/2005/8/layout/lProcess2"/>
    <dgm:cxn modelId="{BA9B4E42-3D77-B940-A9AF-F8C82BCE611E}" type="presParOf" srcId="{9C480A0E-85EC-434A-9F85-0FE92E16C594}" destId="{B06A2500-7A12-9442-A12B-04992B655779}" srcOrd="0" destOrd="0" presId="urn:microsoft.com/office/officeart/2005/8/layout/lProcess2"/>
    <dgm:cxn modelId="{6C5406E4-1679-554E-936D-6FB8E59E97AE}" type="presParOf" srcId="{B06A2500-7A12-9442-A12B-04992B655779}" destId="{CC2B11E9-5D42-874B-8580-25B4EBA9839D}" srcOrd="0" destOrd="0" presId="urn:microsoft.com/office/officeart/2005/8/layout/lProcess2"/>
    <dgm:cxn modelId="{B2699B62-1BA3-DC41-BB91-181F7E810A9B}" type="presParOf" srcId="{4A4FE627-1C47-EC4A-8F07-2B937A0470D2}" destId="{FA5A9998-1CB2-D549-AEF2-C68DA0D6012A}" srcOrd="3" destOrd="0" presId="urn:microsoft.com/office/officeart/2005/8/layout/lProcess2"/>
    <dgm:cxn modelId="{445252EC-5730-5540-A6C2-F8FBB6090583}" type="presParOf" srcId="{4A4FE627-1C47-EC4A-8F07-2B937A0470D2}" destId="{BB8831AA-905C-384C-A96B-139AE7820991}" srcOrd="4" destOrd="0" presId="urn:microsoft.com/office/officeart/2005/8/layout/lProcess2"/>
    <dgm:cxn modelId="{A9218183-88EE-8B46-90BA-3BCAC417D143}" type="presParOf" srcId="{BB8831AA-905C-384C-A96B-139AE7820991}" destId="{12848076-7062-8049-A654-DC33219028CD}" srcOrd="0" destOrd="0" presId="urn:microsoft.com/office/officeart/2005/8/layout/lProcess2"/>
    <dgm:cxn modelId="{F7BFCBFC-5C04-5949-8067-7A8401139D12}" type="presParOf" srcId="{BB8831AA-905C-384C-A96B-139AE7820991}" destId="{C181ED04-A6C3-4A4C-A460-BB154DA88699}" srcOrd="1" destOrd="0" presId="urn:microsoft.com/office/officeart/2005/8/layout/lProcess2"/>
    <dgm:cxn modelId="{68F7465C-58E2-0145-AC8F-F6A081BE2D3E}" type="presParOf" srcId="{BB8831AA-905C-384C-A96B-139AE7820991}" destId="{B7CFAA29-B34F-F846-9EE8-D0F8EE5F6E5F}" srcOrd="2" destOrd="0" presId="urn:microsoft.com/office/officeart/2005/8/layout/lProcess2"/>
    <dgm:cxn modelId="{39D9207D-E51B-3549-A02C-05626412DCA4}" type="presParOf" srcId="{B7CFAA29-B34F-F846-9EE8-D0F8EE5F6E5F}" destId="{42CA5F17-52C0-DD46-9556-7FE3E47E5D9E}" srcOrd="0" destOrd="0" presId="urn:microsoft.com/office/officeart/2005/8/layout/lProcess2"/>
    <dgm:cxn modelId="{037FE114-18A1-8041-B075-F5F663E643FC}" type="presParOf" srcId="{42CA5F17-52C0-DD46-9556-7FE3E47E5D9E}" destId="{BCB621A9-B1C9-BD48-AA11-D287835E0F6F}" srcOrd="0" destOrd="0" presId="urn:microsoft.com/office/officeart/2005/8/layout/lProcess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3EF79A-8C06-6745-B1C5-D109B715FC3E}" type="doc">
      <dgm:prSet loTypeId="urn:microsoft.com/office/officeart/2005/8/layout/StepDownProcess" loCatId="" qsTypeId="urn:microsoft.com/office/officeart/2005/8/quickstyle/simple4" qsCatId="simple" csTypeId="urn:microsoft.com/office/officeart/2005/8/colors/accent1_2" csCatId="accent1" phldr="1"/>
      <dgm:spPr/>
      <dgm:t>
        <a:bodyPr/>
        <a:lstStyle/>
        <a:p>
          <a:endParaRPr lang="en-US"/>
        </a:p>
      </dgm:t>
    </dgm:pt>
    <dgm:pt modelId="{7DE00DE2-2897-3F49-8952-536EE0E4D028}">
      <dgm:prSet custT="1"/>
      <dgm:spPr>
        <a:solidFill>
          <a:schemeClr val="accent3">
            <a:lumMod val="75000"/>
          </a:schemeClr>
        </a:solidFill>
      </dgm:spPr>
      <dgm:t>
        <a:bodyPr/>
        <a:lstStyle/>
        <a:p>
          <a:pPr rtl="0"/>
          <a:r>
            <a:rPr lang="en-US" sz="1600" b="1" dirty="0"/>
            <a:t>The lack of success in bringing them to justice has led to an increase in their numbers, boldness, and the global scale of their operations</a:t>
          </a:r>
        </a:p>
      </dgm:t>
    </dgm:pt>
    <dgm:pt modelId="{FC5E9920-7003-034A-B3C4-6062E347DB19}" cxnId="{535155E8-9E18-9A41-9438-B29C12218F28}" type="parTrans">
      <dgm:prSet/>
      <dgm:spPr/>
      <dgm:t>
        <a:bodyPr/>
        <a:lstStyle/>
        <a:p>
          <a:endParaRPr lang="en-US"/>
        </a:p>
      </dgm:t>
    </dgm:pt>
    <dgm:pt modelId="{B7D385D1-6EA9-034A-94F5-19A194BD9A21}" cxnId="{535155E8-9E18-9A41-9438-B29C12218F28}" type="sibTrans">
      <dgm:prSet/>
      <dgm:spPr/>
      <dgm:t>
        <a:bodyPr/>
        <a:lstStyle/>
        <a:p>
          <a:endParaRPr lang="en-US"/>
        </a:p>
      </dgm:t>
    </dgm:pt>
    <dgm:pt modelId="{834C9CC1-92EF-5F42-B97F-F407C9B4082B}">
      <dgm:prSet/>
      <dgm:spPr>
        <a:solidFill>
          <a:schemeClr val="accent5">
            <a:lumMod val="75000"/>
          </a:schemeClr>
        </a:solidFill>
      </dgm:spPr>
      <dgm:t>
        <a:bodyPr/>
        <a:lstStyle/>
        <a:p>
          <a:pPr rtl="0"/>
          <a:r>
            <a:rPr lang="en-US" b="1" dirty="0"/>
            <a:t>Are difficult to profile</a:t>
          </a:r>
        </a:p>
      </dgm:t>
    </dgm:pt>
    <dgm:pt modelId="{734EA794-BDC9-D94C-8A88-3B7D50B5A15B}" cxnId="{17A9BFE6-4581-7F4B-94E4-3BADDA45BA09}" type="parTrans">
      <dgm:prSet/>
      <dgm:spPr/>
      <dgm:t>
        <a:bodyPr/>
        <a:lstStyle/>
        <a:p>
          <a:endParaRPr lang="en-US"/>
        </a:p>
      </dgm:t>
    </dgm:pt>
    <dgm:pt modelId="{33589800-CCBC-2841-9379-75306C64D77F}" cxnId="{17A9BFE6-4581-7F4B-94E4-3BADDA45BA09}" type="sibTrans">
      <dgm:prSet/>
      <dgm:spPr/>
      <dgm:t>
        <a:bodyPr/>
        <a:lstStyle/>
        <a:p>
          <a:endParaRPr lang="en-US"/>
        </a:p>
      </dgm:t>
    </dgm:pt>
    <dgm:pt modelId="{2B5FBFA6-0B41-9643-9EB1-BF2BD75E7E49}">
      <dgm:prSet/>
      <dgm:spPr>
        <a:solidFill>
          <a:schemeClr val="accent3">
            <a:lumMod val="75000"/>
          </a:schemeClr>
        </a:solidFill>
      </dgm:spPr>
      <dgm:t>
        <a:bodyPr/>
        <a:lstStyle/>
        <a:p>
          <a:pPr rtl="0"/>
          <a:r>
            <a:rPr lang="en-US" b="1" dirty="0"/>
            <a:t>Tend to be young and very computer-savvy</a:t>
          </a:r>
        </a:p>
      </dgm:t>
    </dgm:pt>
    <dgm:pt modelId="{55D8E2D5-DA85-B645-B137-1B3A1B43AE51}" cxnId="{2C18E298-3BFB-274C-B538-5EB392394480}" type="parTrans">
      <dgm:prSet/>
      <dgm:spPr/>
      <dgm:t>
        <a:bodyPr/>
        <a:lstStyle/>
        <a:p>
          <a:endParaRPr lang="en-US"/>
        </a:p>
      </dgm:t>
    </dgm:pt>
    <dgm:pt modelId="{B7FCF693-3C72-034C-AFE4-FB94AD9535F3}" cxnId="{2C18E298-3BFB-274C-B538-5EB392394480}" type="sibTrans">
      <dgm:prSet/>
      <dgm:spPr/>
      <dgm:t>
        <a:bodyPr/>
        <a:lstStyle/>
        <a:p>
          <a:endParaRPr lang="en-US"/>
        </a:p>
      </dgm:t>
    </dgm:pt>
    <dgm:pt modelId="{7746E60B-C936-EC4E-98B7-71C3EEAEBBE2}">
      <dgm:prSet/>
      <dgm:spPr>
        <a:solidFill>
          <a:schemeClr val="accent5">
            <a:lumMod val="75000"/>
          </a:schemeClr>
        </a:solidFill>
      </dgm:spPr>
      <dgm:t>
        <a:bodyPr/>
        <a:lstStyle/>
        <a:p>
          <a:pPr rtl="0"/>
          <a:r>
            <a:rPr lang="en-US" b="1" dirty="0"/>
            <a:t>Range of behavioral characteristics is wide</a:t>
          </a:r>
        </a:p>
      </dgm:t>
    </dgm:pt>
    <dgm:pt modelId="{F2EB8461-AD8C-C249-8D18-C57741423E7B}" cxnId="{88143899-04E1-EE49-9776-BABEC257F133}" type="parTrans">
      <dgm:prSet/>
      <dgm:spPr/>
      <dgm:t>
        <a:bodyPr/>
        <a:lstStyle/>
        <a:p>
          <a:endParaRPr lang="en-US"/>
        </a:p>
      </dgm:t>
    </dgm:pt>
    <dgm:pt modelId="{2837E3BC-62CA-A545-A973-F86F96305358}" cxnId="{88143899-04E1-EE49-9776-BABEC257F133}" type="sibTrans">
      <dgm:prSet/>
      <dgm:spPr/>
      <dgm:t>
        <a:bodyPr/>
        <a:lstStyle/>
        <a:p>
          <a:endParaRPr lang="en-US"/>
        </a:p>
      </dgm:t>
    </dgm:pt>
    <dgm:pt modelId="{0A6763C8-BE77-4D4A-BF28-67792153022D}">
      <dgm:prSet/>
      <dgm:spPr>
        <a:solidFill>
          <a:schemeClr val="accent3">
            <a:lumMod val="75000"/>
          </a:schemeClr>
        </a:solidFill>
      </dgm:spPr>
      <dgm:t>
        <a:bodyPr/>
        <a:lstStyle/>
        <a:p>
          <a:pPr rtl="0"/>
          <a:r>
            <a:rPr lang="en-US" b="1" dirty="0"/>
            <a:t>No cybercriminal databases exist that can point to likely suspects</a:t>
          </a:r>
        </a:p>
      </dgm:t>
    </dgm:pt>
    <dgm:pt modelId="{57759729-9A56-DA42-99F8-7A1262F1DC7B}" cxnId="{56D15581-F748-214A-86F1-747CD24D5492}" type="parTrans">
      <dgm:prSet/>
      <dgm:spPr/>
      <dgm:t>
        <a:bodyPr/>
        <a:lstStyle/>
        <a:p>
          <a:endParaRPr lang="en-US"/>
        </a:p>
      </dgm:t>
    </dgm:pt>
    <dgm:pt modelId="{CB86F812-A70A-AC45-B591-31BAB8A026CB}" cxnId="{56D15581-F748-214A-86F1-747CD24D5492}" type="sibTrans">
      <dgm:prSet/>
      <dgm:spPr/>
      <dgm:t>
        <a:bodyPr/>
        <a:lstStyle/>
        <a:p>
          <a:endParaRPr lang="en-US"/>
        </a:p>
      </dgm:t>
    </dgm:pt>
    <dgm:pt modelId="{218B43E0-C7E9-284B-8138-C90615ABFFCC}" type="pres">
      <dgm:prSet presAssocID="{6A3EF79A-8C06-6745-B1C5-D109B715FC3E}" presName="rootnode" presStyleCnt="0">
        <dgm:presLayoutVars>
          <dgm:chMax/>
          <dgm:chPref/>
          <dgm:dir/>
          <dgm:animLvl val="lvl"/>
        </dgm:presLayoutVars>
      </dgm:prSet>
      <dgm:spPr/>
    </dgm:pt>
    <dgm:pt modelId="{400D50CB-D2E8-5643-96A9-D2BEC0A3016F}" type="pres">
      <dgm:prSet presAssocID="{7DE00DE2-2897-3F49-8952-536EE0E4D028}" presName="composite" presStyleCnt="0"/>
      <dgm:spPr/>
    </dgm:pt>
    <dgm:pt modelId="{AB69DB12-FB54-FB49-B817-7FA2F30B90A7}" type="pres">
      <dgm:prSet presAssocID="{7DE00DE2-2897-3F49-8952-536EE0E4D028}" presName="bentUpArrow1" presStyleLbl="alignImgPlace1" presStyleIdx="0" presStyleCnt="4"/>
      <dgm:spPr>
        <a:solidFill>
          <a:schemeClr val="accent6">
            <a:lumMod val="60000"/>
            <a:lumOff val="40000"/>
          </a:schemeClr>
        </a:solidFill>
      </dgm:spPr>
    </dgm:pt>
    <dgm:pt modelId="{A80E5A6D-3948-7848-89D4-B0D1271EA71F}" type="pres">
      <dgm:prSet presAssocID="{7DE00DE2-2897-3F49-8952-536EE0E4D028}" presName="ParentText" presStyleLbl="node1" presStyleIdx="0" presStyleCnt="5" custScaleX="188875" custLinFactNeighborX="53237" custLinFactNeighborY="8652">
        <dgm:presLayoutVars>
          <dgm:chMax val="1"/>
          <dgm:chPref val="1"/>
          <dgm:bulletEnabled val="1"/>
        </dgm:presLayoutVars>
      </dgm:prSet>
      <dgm:spPr/>
    </dgm:pt>
    <dgm:pt modelId="{A49AA935-E1EE-6B40-8780-6B816547D6F8}" type="pres">
      <dgm:prSet presAssocID="{7DE00DE2-2897-3F49-8952-536EE0E4D028}" presName="ChildText" presStyleLbl="revTx" presStyleIdx="0" presStyleCnt="4">
        <dgm:presLayoutVars>
          <dgm:chMax val="0"/>
          <dgm:chPref val="0"/>
          <dgm:bulletEnabled val="1"/>
        </dgm:presLayoutVars>
      </dgm:prSet>
      <dgm:spPr/>
    </dgm:pt>
    <dgm:pt modelId="{627A1D1E-C572-4D45-BA76-39005421D3D1}" type="pres">
      <dgm:prSet presAssocID="{B7D385D1-6EA9-034A-94F5-19A194BD9A21}" presName="sibTrans" presStyleCnt="0"/>
      <dgm:spPr/>
    </dgm:pt>
    <dgm:pt modelId="{4E844442-C2AF-DD4D-BEB4-38C5450F5841}" type="pres">
      <dgm:prSet presAssocID="{834C9CC1-92EF-5F42-B97F-F407C9B4082B}" presName="composite" presStyleCnt="0"/>
      <dgm:spPr/>
    </dgm:pt>
    <dgm:pt modelId="{BF70AAFE-9D6D-E34C-9FA7-75356568AD05}" type="pres">
      <dgm:prSet presAssocID="{834C9CC1-92EF-5F42-B97F-F407C9B4082B}" presName="bentUpArrow1" presStyleLbl="alignImgPlace1" presStyleIdx="1" presStyleCnt="4"/>
      <dgm:spPr>
        <a:solidFill>
          <a:schemeClr val="accent6">
            <a:lumMod val="60000"/>
            <a:lumOff val="40000"/>
          </a:schemeClr>
        </a:solidFill>
      </dgm:spPr>
    </dgm:pt>
    <dgm:pt modelId="{0EA7C682-6C44-6347-912A-FB955436F6A5}" type="pres">
      <dgm:prSet presAssocID="{834C9CC1-92EF-5F42-B97F-F407C9B4082B}" presName="ParentText" presStyleLbl="node1" presStyleIdx="1" presStyleCnt="5" custScaleX="145004" custLinFactNeighborX="26947" custLinFactNeighborY="5143">
        <dgm:presLayoutVars>
          <dgm:chMax val="1"/>
          <dgm:chPref val="1"/>
          <dgm:bulletEnabled val="1"/>
        </dgm:presLayoutVars>
      </dgm:prSet>
      <dgm:spPr/>
    </dgm:pt>
    <dgm:pt modelId="{5AB8E928-918B-0446-8633-17E2C177E740}" type="pres">
      <dgm:prSet presAssocID="{834C9CC1-92EF-5F42-B97F-F407C9B4082B}" presName="ChildText" presStyleLbl="revTx" presStyleIdx="1" presStyleCnt="4">
        <dgm:presLayoutVars>
          <dgm:chMax val="0"/>
          <dgm:chPref val="0"/>
          <dgm:bulletEnabled val="1"/>
        </dgm:presLayoutVars>
      </dgm:prSet>
      <dgm:spPr/>
    </dgm:pt>
    <dgm:pt modelId="{090BED38-0572-B148-87F9-8CF0199769D0}" type="pres">
      <dgm:prSet presAssocID="{33589800-CCBC-2841-9379-75306C64D77F}" presName="sibTrans" presStyleCnt="0"/>
      <dgm:spPr/>
    </dgm:pt>
    <dgm:pt modelId="{5CF02843-CCB3-5943-B66B-9F4540132842}" type="pres">
      <dgm:prSet presAssocID="{2B5FBFA6-0B41-9643-9EB1-BF2BD75E7E49}" presName="composite" presStyleCnt="0"/>
      <dgm:spPr/>
    </dgm:pt>
    <dgm:pt modelId="{F27F15A4-EE6A-D84B-81B6-D53D44B1BA02}" type="pres">
      <dgm:prSet presAssocID="{2B5FBFA6-0B41-9643-9EB1-BF2BD75E7E49}" presName="bentUpArrow1" presStyleLbl="alignImgPlace1" presStyleIdx="2" presStyleCnt="4"/>
      <dgm:spPr>
        <a:solidFill>
          <a:schemeClr val="accent6">
            <a:lumMod val="60000"/>
            <a:lumOff val="40000"/>
          </a:schemeClr>
        </a:solidFill>
      </dgm:spPr>
    </dgm:pt>
    <dgm:pt modelId="{7D25303F-2630-4E46-B78A-E92CC4AD461F}" type="pres">
      <dgm:prSet presAssocID="{2B5FBFA6-0B41-9643-9EB1-BF2BD75E7E49}" presName="ParentText" presStyleLbl="node1" presStyleIdx="2" presStyleCnt="5" custScaleX="139651">
        <dgm:presLayoutVars>
          <dgm:chMax val="1"/>
          <dgm:chPref val="1"/>
          <dgm:bulletEnabled val="1"/>
        </dgm:presLayoutVars>
      </dgm:prSet>
      <dgm:spPr/>
    </dgm:pt>
    <dgm:pt modelId="{8FFDBBBD-95C8-004E-A306-F03AF792E663}" type="pres">
      <dgm:prSet presAssocID="{2B5FBFA6-0B41-9643-9EB1-BF2BD75E7E49}" presName="ChildText" presStyleLbl="revTx" presStyleIdx="2" presStyleCnt="4">
        <dgm:presLayoutVars>
          <dgm:chMax val="0"/>
          <dgm:chPref val="0"/>
          <dgm:bulletEnabled val="1"/>
        </dgm:presLayoutVars>
      </dgm:prSet>
      <dgm:spPr/>
    </dgm:pt>
    <dgm:pt modelId="{6D2C55D1-E950-9C45-B5CA-FA27CEDF319D}" type="pres">
      <dgm:prSet presAssocID="{B7FCF693-3C72-034C-AFE4-FB94AD9535F3}" presName="sibTrans" presStyleCnt="0"/>
      <dgm:spPr/>
    </dgm:pt>
    <dgm:pt modelId="{9506671C-A894-5B44-8427-49E3E450A41D}" type="pres">
      <dgm:prSet presAssocID="{7746E60B-C936-EC4E-98B7-71C3EEAEBBE2}" presName="composite" presStyleCnt="0"/>
      <dgm:spPr/>
    </dgm:pt>
    <dgm:pt modelId="{7162CB47-8C6B-D84E-86E8-AE012B8ABBEE}" type="pres">
      <dgm:prSet presAssocID="{7746E60B-C936-EC4E-98B7-71C3EEAEBBE2}" presName="bentUpArrow1" presStyleLbl="alignImgPlace1" presStyleIdx="3" presStyleCnt="4"/>
      <dgm:spPr>
        <a:solidFill>
          <a:schemeClr val="accent6">
            <a:lumMod val="60000"/>
            <a:lumOff val="40000"/>
          </a:schemeClr>
        </a:solidFill>
      </dgm:spPr>
    </dgm:pt>
    <dgm:pt modelId="{9BA7AE85-C67D-E64A-AE6A-58AB165F3DCE}" type="pres">
      <dgm:prSet presAssocID="{7746E60B-C936-EC4E-98B7-71C3EEAEBBE2}" presName="ParentText" presStyleLbl="node1" presStyleIdx="3" presStyleCnt="5" custScaleX="142762">
        <dgm:presLayoutVars>
          <dgm:chMax val="1"/>
          <dgm:chPref val="1"/>
          <dgm:bulletEnabled val="1"/>
        </dgm:presLayoutVars>
      </dgm:prSet>
      <dgm:spPr/>
    </dgm:pt>
    <dgm:pt modelId="{F64894F3-6EDF-C047-8980-2D3CC1579F13}" type="pres">
      <dgm:prSet presAssocID="{7746E60B-C936-EC4E-98B7-71C3EEAEBBE2}" presName="ChildText" presStyleLbl="revTx" presStyleIdx="3" presStyleCnt="4">
        <dgm:presLayoutVars>
          <dgm:chMax val="0"/>
          <dgm:chPref val="0"/>
          <dgm:bulletEnabled val="1"/>
        </dgm:presLayoutVars>
      </dgm:prSet>
      <dgm:spPr/>
    </dgm:pt>
    <dgm:pt modelId="{267DF172-977B-1042-8F56-68F429FDBDE7}" type="pres">
      <dgm:prSet presAssocID="{2837E3BC-62CA-A545-A973-F86F96305358}" presName="sibTrans" presStyleCnt="0"/>
      <dgm:spPr/>
    </dgm:pt>
    <dgm:pt modelId="{01558D51-B6E8-6741-8462-EDB75BC4E554}" type="pres">
      <dgm:prSet presAssocID="{0A6763C8-BE77-4D4A-BF28-67792153022D}" presName="composite" presStyleCnt="0"/>
      <dgm:spPr/>
    </dgm:pt>
    <dgm:pt modelId="{D8841DC8-2D80-114B-8E46-94E63496AFDA}" type="pres">
      <dgm:prSet presAssocID="{0A6763C8-BE77-4D4A-BF28-67792153022D}" presName="ParentText" presStyleLbl="node1" presStyleIdx="4" presStyleCnt="5" custScaleX="137409">
        <dgm:presLayoutVars>
          <dgm:chMax val="1"/>
          <dgm:chPref val="1"/>
          <dgm:bulletEnabled val="1"/>
        </dgm:presLayoutVars>
      </dgm:prSet>
      <dgm:spPr/>
    </dgm:pt>
  </dgm:ptLst>
  <dgm:cxnLst>
    <dgm:cxn modelId="{49345E71-4685-BD41-B1AD-6B550907B41A}" type="presOf" srcId="{2B5FBFA6-0B41-9643-9EB1-BF2BD75E7E49}" destId="{7D25303F-2630-4E46-B78A-E92CC4AD461F}" srcOrd="0" destOrd="0" presId="urn:microsoft.com/office/officeart/2005/8/layout/StepDownProcess"/>
    <dgm:cxn modelId="{A998A378-F699-3B47-BF5D-B6AD370FB1ED}" type="presOf" srcId="{6A3EF79A-8C06-6745-B1C5-D109B715FC3E}" destId="{218B43E0-C7E9-284B-8138-C90615ABFFCC}" srcOrd="0" destOrd="0" presId="urn:microsoft.com/office/officeart/2005/8/layout/StepDownProcess"/>
    <dgm:cxn modelId="{56D15581-F748-214A-86F1-747CD24D5492}" srcId="{6A3EF79A-8C06-6745-B1C5-D109B715FC3E}" destId="{0A6763C8-BE77-4D4A-BF28-67792153022D}" srcOrd="4" destOrd="0" parTransId="{57759729-9A56-DA42-99F8-7A1262F1DC7B}" sibTransId="{CB86F812-A70A-AC45-B591-31BAB8A026CB}"/>
    <dgm:cxn modelId="{11FB578B-6089-DF4B-A03A-20AC3969FFD7}" type="presOf" srcId="{7DE00DE2-2897-3F49-8952-536EE0E4D028}" destId="{A80E5A6D-3948-7848-89D4-B0D1271EA71F}" srcOrd="0" destOrd="0" presId="urn:microsoft.com/office/officeart/2005/8/layout/StepDownProcess"/>
    <dgm:cxn modelId="{2C18E298-3BFB-274C-B538-5EB392394480}" srcId="{6A3EF79A-8C06-6745-B1C5-D109B715FC3E}" destId="{2B5FBFA6-0B41-9643-9EB1-BF2BD75E7E49}" srcOrd="2" destOrd="0" parTransId="{55D8E2D5-DA85-B645-B137-1B3A1B43AE51}" sibTransId="{B7FCF693-3C72-034C-AFE4-FB94AD9535F3}"/>
    <dgm:cxn modelId="{88143899-04E1-EE49-9776-BABEC257F133}" srcId="{6A3EF79A-8C06-6745-B1C5-D109B715FC3E}" destId="{7746E60B-C936-EC4E-98B7-71C3EEAEBBE2}" srcOrd="3" destOrd="0" parTransId="{F2EB8461-AD8C-C249-8D18-C57741423E7B}" sibTransId="{2837E3BC-62CA-A545-A973-F86F96305358}"/>
    <dgm:cxn modelId="{4ACD1AAF-DA30-7546-ACFC-F980EDA5B7D4}" type="presOf" srcId="{7746E60B-C936-EC4E-98B7-71C3EEAEBBE2}" destId="{9BA7AE85-C67D-E64A-AE6A-58AB165F3DCE}" srcOrd="0" destOrd="0" presId="urn:microsoft.com/office/officeart/2005/8/layout/StepDownProcess"/>
    <dgm:cxn modelId="{D7B029D1-61B9-7740-ACFD-A2AEDC050FE2}" type="presOf" srcId="{834C9CC1-92EF-5F42-B97F-F407C9B4082B}" destId="{0EA7C682-6C44-6347-912A-FB955436F6A5}" srcOrd="0" destOrd="0" presId="urn:microsoft.com/office/officeart/2005/8/layout/StepDownProcess"/>
    <dgm:cxn modelId="{7D9EA2D8-9A9B-1E47-8D89-A9243A3D72E5}" type="presOf" srcId="{0A6763C8-BE77-4D4A-BF28-67792153022D}" destId="{D8841DC8-2D80-114B-8E46-94E63496AFDA}" srcOrd="0" destOrd="0" presId="urn:microsoft.com/office/officeart/2005/8/layout/StepDownProcess"/>
    <dgm:cxn modelId="{17A9BFE6-4581-7F4B-94E4-3BADDA45BA09}" srcId="{6A3EF79A-8C06-6745-B1C5-D109B715FC3E}" destId="{834C9CC1-92EF-5F42-B97F-F407C9B4082B}" srcOrd="1" destOrd="0" parTransId="{734EA794-BDC9-D94C-8A88-3B7D50B5A15B}" sibTransId="{33589800-CCBC-2841-9379-75306C64D77F}"/>
    <dgm:cxn modelId="{535155E8-9E18-9A41-9438-B29C12218F28}" srcId="{6A3EF79A-8C06-6745-B1C5-D109B715FC3E}" destId="{7DE00DE2-2897-3F49-8952-536EE0E4D028}" srcOrd="0" destOrd="0" parTransId="{FC5E9920-7003-034A-B3C4-6062E347DB19}" sibTransId="{B7D385D1-6EA9-034A-94F5-19A194BD9A21}"/>
    <dgm:cxn modelId="{6DD206B5-01D0-7E43-B2AD-8A5E34A961C9}" type="presParOf" srcId="{218B43E0-C7E9-284B-8138-C90615ABFFCC}" destId="{400D50CB-D2E8-5643-96A9-D2BEC0A3016F}" srcOrd="0" destOrd="0" presId="urn:microsoft.com/office/officeart/2005/8/layout/StepDownProcess"/>
    <dgm:cxn modelId="{2EA9B407-3942-6A4C-952F-6C86620D3FE6}" type="presParOf" srcId="{400D50CB-D2E8-5643-96A9-D2BEC0A3016F}" destId="{AB69DB12-FB54-FB49-B817-7FA2F30B90A7}" srcOrd="0" destOrd="0" presId="urn:microsoft.com/office/officeart/2005/8/layout/StepDownProcess"/>
    <dgm:cxn modelId="{86040877-9259-444C-AB78-4D594B6F2735}" type="presParOf" srcId="{400D50CB-D2E8-5643-96A9-D2BEC0A3016F}" destId="{A80E5A6D-3948-7848-89D4-B0D1271EA71F}" srcOrd="1" destOrd="0" presId="urn:microsoft.com/office/officeart/2005/8/layout/StepDownProcess"/>
    <dgm:cxn modelId="{5CC5B707-B169-5D43-8B11-DD57D60D9F8D}" type="presParOf" srcId="{400D50CB-D2E8-5643-96A9-D2BEC0A3016F}" destId="{A49AA935-E1EE-6B40-8780-6B816547D6F8}" srcOrd="2" destOrd="0" presId="urn:microsoft.com/office/officeart/2005/8/layout/StepDownProcess"/>
    <dgm:cxn modelId="{F18EDB7D-B52B-D947-9492-B0FD1FBF0495}" type="presParOf" srcId="{218B43E0-C7E9-284B-8138-C90615ABFFCC}" destId="{627A1D1E-C572-4D45-BA76-39005421D3D1}" srcOrd="1" destOrd="0" presId="urn:microsoft.com/office/officeart/2005/8/layout/StepDownProcess"/>
    <dgm:cxn modelId="{34ACCECE-5570-1746-9753-6A2A7ADD24E5}" type="presParOf" srcId="{218B43E0-C7E9-284B-8138-C90615ABFFCC}" destId="{4E844442-C2AF-DD4D-BEB4-38C5450F5841}" srcOrd="2" destOrd="0" presId="urn:microsoft.com/office/officeart/2005/8/layout/StepDownProcess"/>
    <dgm:cxn modelId="{78AA301E-D583-2545-8E3C-927D8C7AB580}" type="presParOf" srcId="{4E844442-C2AF-DD4D-BEB4-38C5450F5841}" destId="{BF70AAFE-9D6D-E34C-9FA7-75356568AD05}" srcOrd="0" destOrd="0" presId="urn:microsoft.com/office/officeart/2005/8/layout/StepDownProcess"/>
    <dgm:cxn modelId="{A0217F82-D3D6-4040-9C91-E756CC74F7FA}" type="presParOf" srcId="{4E844442-C2AF-DD4D-BEB4-38C5450F5841}" destId="{0EA7C682-6C44-6347-912A-FB955436F6A5}" srcOrd="1" destOrd="0" presId="urn:microsoft.com/office/officeart/2005/8/layout/StepDownProcess"/>
    <dgm:cxn modelId="{4B5E63DD-1126-754A-A482-FE5F38252807}" type="presParOf" srcId="{4E844442-C2AF-DD4D-BEB4-38C5450F5841}" destId="{5AB8E928-918B-0446-8633-17E2C177E740}" srcOrd="2" destOrd="0" presId="urn:microsoft.com/office/officeart/2005/8/layout/StepDownProcess"/>
    <dgm:cxn modelId="{744E0673-C97F-5E44-9146-917F7034ED93}" type="presParOf" srcId="{218B43E0-C7E9-284B-8138-C90615ABFFCC}" destId="{090BED38-0572-B148-87F9-8CF0199769D0}" srcOrd="3" destOrd="0" presId="urn:microsoft.com/office/officeart/2005/8/layout/StepDownProcess"/>
    <dgm:cxn modelId="{9793A747-BF3C-7E45-9672-6AD43FD4EBED}" type="presParOf" srcId="{218B43E0-C7E9-284B-8138-C90615ABFFCC}" destId="{5CF02843-CCB3-5943-B66B-9F4540132842}" srcOrd="4" destOrd="0" presId="urn:microsoft.com/office/officeart/2005/8/layout/StepDownProcess"/>
    <dgm:cxn modelId="{89D127A9-EEC6-B145-BDCE-FE0C02BDB3F7}" type="presParOf" srcId="{5CF02843-CCB3-5943-B66B-9F4540132842}" destId="{F27F15A4-EE6A-D84B-81B6-D53D44B1BA02}" srcOrd="0" destOrd="0" presId="urn:microsoft.com/office/officeart/2005/8/layout/StepDownProcess"/>
    <dgm:cxn modelId="{7F019C67-870A-3648-B8F7-84BC8876E6A3}" type="presParOf" srcId="{5CF02843-CCB3-5943-B66B-9F4540132842}" destId="{7D25303F-2630-4E46-B78A-E92CC4AD461F}" srcOrd="1" destOrd="0" presId="urn:microsoft.com/office/officeart/2005/8/layout/StepDownProcess"/>
    <dgm:cxn modelId="{6ED7CE6E-7A08-464D-A4C9-07AFCF9BDCF2}" type="presParOf" srcId="{5CF02843-CCB3-5943-B66B-9F4540132842}" destId="{8FFDBBBD-95C8-004E-A306-F03AF792E663}" srcOrd="2" destOrd="0" presId="urn:microsoft.com/office/officeart/2005/8/layout/StepDownProcess"/>
    <dgm:cxn modelId="{819EDF0C-6A79-8D42-93D8-FA78AF2B059E}" type="presParOf" srcId="{218B43E0-C7E9-284B-8138-C90615ABFFCC}" destId="{6D2C55D1-E950-9C45-B5CA-FA27CEDF319D}" srcOrd="5" destOrd="0" presId="urn:microsoft.com/office/officeart/2005/8/layout/StepDownProcess"/>
    <dgm:cxn modelId="{87B72E48-F6BD-9243-9FEA-2FD1CAD0F5D6}" type="presParOf" srcId="{218B43E0-C7E9-284B-8138-C90615ABFFCC}" destId="{9506671C-A894-5B44-8427-49E3E450A41D}" srcOrd="6" destOrd="0" presId="urn:microsoft.com/office/officeart/2005/8/layout/StepDownProcess"/>
    <dgm:cxn modelId="{20E9E4F3-CF5C-A949-90D0-A15525FF89CF}" type="presParOf" srcId="{9506671C-A894-5B44-8427-49E3E450A41D}" destId="{7162CB47-8C6B-D84E-86E8-AE012B8ABBEE}" srcOrd="0" destOrd="0" presId="urn:microsoft.com/office/officeart/2005/8/layout/StepDownProcess"/>
    <dgm:cxn modelId="{DD8A04DB-2722-2048-BE0C-4B7D9B32D9C1}" type="presParOf" srcId="{9506671C-A894-5B44-8427-49E3E450A41D}" destId="{9BA7AE85-C67D-E64A-AE6A-58AB165F3DCE}" srcOrd="1" destOrd="0" presId="urn:microsoft.com/office/officeart/2005/8/layout/StepDownProcess"/>
    <dgm:cxn modelId="{8D5283D8-58F1-0045-8319-684026861D26}" type="presParOf" srcId="{9506671C-A894-5B44-8427-49E3E450A41D}" destId="{F64894F3-6EDF-C047-8980-2D3CC1579F13}" srcOrd="2" destOrd="0" presId="urn:microsoft.com/office/officeart/2005/8/layout/StepDownProcess"/>
    <dgm:cxn modelId="{B485495A-D808-BC4B-9FF5-D7C060FC1102}" type="presParOf" srcId="{218B43E0-C7E9-284B-8138-C90615ABFFCC}" destId="{267DF172-977B-1042-8F56-68F429FDBDE7}" srcOrd="7" destOrd="0" presId="urn:microsoft.com/office/officeart/2005/8/layout/StepDownProcess"/>
    <dgm:cxn modelId="{8EB8A076-C4B6-C64D-A086-86D45E16677F}" type="presParOf" srcId="{218B43E0-C7E9-284B-8138-C90615ABFFCC}" destId="{01558D51-B6E8-6741-8462-EDB75BC4E554}" srcOrd="8" destOrd="0" presId="urn:microsoft.com/office/officeart/2005/8/layout/StepDownProcess"/>
    <dgm:cxn modelId="{669C698B-3289-2346-9133-92BEA65119B7}" type="presParOf" srcId="{01558D51-B6E8-6741-8462-EDB75BC4E554}" destId="{D8841DC8-2D80-114B-8E46-94E63496AFDA}" srcOrd="0" destOrd="0" presId="urn:microsoft.com/office/officeart/2005/8/layout/StepDown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6DA447-5198-104A-8237-84FB217C95F8}" type="doc">
      <dgm:prSet loTypeId="urn:microsoft.com/office/officeart/2005/8/layout/bProcess2" loCatId="" qsTypeId="urn:microsoft.com/office/officeart/2005/8/quickstyle/simple4" qsCatId="simple" csTypeId="urn:microsoft.com/office/officeart/2005/8/colors/accent1_2" csCatId="accent1" phldr="1"/>
      <dgm:spPr/>
      <dgm:t>
        <a:bodyPr/>
        <a:lstStyle/>
        <a:p>
          <a:endParaRPr lang="en-US"/>
        </a:p>
      </dgm:t>
    </dgm:pt>
    <dgm:pt modelId="{D72DC5D2-3EB7-F041-9D9D-B8CDBE470CE8}">
      <dgm:prSet/>
      <dgm:spPr>
        <a:solidFill>
          <a:schemeClr val="accent3">
            <a:lumMod val="75000"/>
          </a:schemeClr>
        </a:solidFill>
      </dgm:spPr>
      <dgm:t>
        <a:bodyPr/>
        <a:lstStyle/>
        <a:p>
          <a:pPr rtl="0"/>
          <a:r>
            <a:rPr lang="en-US" b="1" dirty="0">
              <a:latin typeface="+mj-lt"/>
            </a:rPr>
            <a:t>Are influenced by the success of cybercriminals and the lack of success of law enforcement</a:t>
          </a:r>
        </a:p>
      </dgm:t>
    </dgm:pt>
    <dgm:pt modelId="{AD8F5A0F-DC53-3B48-82DB-AECE0217A8DC}" cxnId="{1B7708F8-2EDA-F04F-9E41-F2EB77CCB8D9}" type="parTrans">
      <dgm:prSet/>
      <dgm:spPr/>
      <dgm:t>
        <a:bodyPr/>
        <a:lstStyle/>
        <a:p>
          <a:endParaRPr lang="en-US"/>
        </a:p>
      </dgm:t>
    </dgm:pt>
    <dgm:pt modelId="{F76526B3-A477-1440-A571-7CEBC993BD8C}" cxnId="{1B7708F8-2EDA-F04F-9E41-F2EB77CCB8D9}" type="sibTrans">
      <dgm:prSet/>
      <dgm:spPr>
        <a:solidFill>
          <a:schemeClr val="tx1">
            <a:lumMod val="65000"/>
          </a:schemeClr>
        </a:solidFill>
      </dgm:spPr>
      <dgm:t>
        <a:bodyPr/>
        <a:lstStyle/>
        <a:p>
          <a:endParaRPr lang="en-US"/>
        </a:p>
      </dgm:t>
    </dgm:pt>
    <dgm:pt modelId="{A9912942-2EE6-294D-B6E4-048865A3079B}">
      <dgm:prSet custT="1"/>
      <dgm:spPr>
        <a:solidFill>
          <a:schemeClr val="accent6">
            <a:lumMod val="75000"/>
          </a:schemeClr>
        </a:solidFill>
      </dgm:spPr>
      <dgm:t>
        <a:bodyPr/>
        <a:lstStyle/>
        <a:p>
          <a:pPr rtl="0"/>
          <a:r>
            <a:rPr lang="en-US" sz="2000" b="1" dirty="0">
              <a:latin typeface="+mj-lt"/>
            </a:rPr>
            <a:t>Many of these organizations have not invested sufficiently in technical, physical, and human-factor resources to prevent attacks</a:t>
          </a:r>
        </a:p>
      </dgm:t>
    </dgm:pt>
    <dgm:pt modelId="{D3ECB742-7EB8-CA4B-BB3C-47901076D2D9}" cxnId="{EBA85404-66B1-C44B-ACB4-5FA96D4A8FD8}" type="parTrans">
      <dgm:prSet/>
      <dgm:spPr/>
      <dgm:t>
        <a:bodyPr/>
        <a:lstStyle/>
        <a:p>
          <a:endParaRPr lang="en-US"/>
        </a:p>
      </dgm:t>
    </dgm:pt>
    <dgm:pt modelId="{BA76A54B-1970-1844-8103-8110FEC9978F}" cxnId="{EBA85404-66B1-C44B-ACB4-5FA96D4A8FD8}" type="sibTrans">
      <dgm:prSet/>
      <dgm:spPr>
        <a:solidFill>
          <a:schemeClr val="tx1">
            <a:lumMod val="65000"/>
          </a:schemeClr>
        </a:solidFill>
      </dgm:spPr>
      <dgm:t>
        <a:bodyPr/>
        <a:lstStyle/>
        <a:p>
          <a:endParaRPr lang="en-US"/>
        </a:p>
      </dgm:t>
    </dgm:pt>
    <dgm:pt modelId="{5C83043C-BCBA-1844-8E3C-D47929E60976}">
      <dgm:prSet custT="1"/>
      <dgm:spPr>
        <a:solidFill>
          <a:schemeClr val="accent5">
            <a:lumMod val="75000"/>
          </a:schemeClr>
        </a:solidFill>
      </dgm:spPr>
      <dgm:t>
        <a:bodyPr/>
        <a:lstStyle/>
        <a:p>
          <a:pPr rtl="0"/>
          <a:r>
            <a:rPr lang="en-US" sz="2000" b="1" dirty="0">
              <a:latin typeface="+mj-lt"/>
            </a:rPr>
            <a:t>Reporting rates tend to be low because of a lack of confidence in law enforcement, concern about corporate reputation, and a concern about civil liability</a:t>
          </a:r>
        </a:p>
      </dgm:t>
    </dgm:pt>
    <dgm:pt modelId="{444A042E-EE41-224B-8BAE-B3779E519853}" cxnId="{F64DAAFE-5385-5F46-92A3-DE373CCB02B9}" type="parTrans">
      <dgm:prSet/>
      <dgm:spPr/>
      <dgm:t>
        <a:bodyPr/>
        <a:lstStyle/>
        <a:p>
          <a:endParaRPr lang="en-US"/>
        </a:p>
      </dgm:t>
    </dgm:pt>
    <dgm:pt modelId="{FD572A45-FD66-8B4A-A001-BD6983A3CE16}" cxnId="{F64DAAFE-5385-5F46-92A3-DE373CCB02B9}" type="sibTrans">
      <dgm:prSet/>
      <dgm:spPr/>
      <dgm:t>
        <a:bodyPr/>
        <a:lstStyle/>
        <a:p>
          <a:endParaRPr lang="en-US"/>
        </a:p>
      </dgm:t>
    </dgm:pt>
    <dgm:pt modelId="{4CC37ED1-7663-E14D-8357-9629D0C33CA6}" type="pres">
      <dgm:prSet presAssocID="{2B6DA447-5198-104A-8237-84FB217C95F8}" presName="diagram" presStyleCnt="0">
        <dgm:presLayoutVars>
          <dgm:dir/>
          <dgm:resizeHandles/>
        </dgm:presLayoutVars>
      </dgm:prSet>
      <dgm:spPr/>
    </dgm:pt>
    <dgm:pt modelId="{2AA0AD40-7970-2B4B-A374-C3EBFCA3E6D2}" type="pres">
      <dgm:prSet presAssocID="{D72DC5D2-3EB7-F041-9D9D-B8CDBE470CE8}" presName="firstNode" presStyleLbl="node1" presStyleIdx="0" presStyleCnt="3">
        <dgm:presLayoutVars>
          <dgm:bulletEnabled val="1"/>
        </dgm:presLayoutVars>
      </dgm:prSet>
      <dgm:spPr/>
    </dgm:pt>
    <dgm:pt modelId="{B444D23F-63AE-4F4E-B416-2E7C1FE535F4}" type="pres">
      <dgm:prSet presAssocID="{F76526B3-A477-1440-A571-7CEBC993BD8C}" presName="sibTrans" presStyleLbl="sibTrans2D1" presStyleIdx="0" presStyleCnt="2"/>
      <dgm:spPr/>
    </dgm:pt>
    <dgm:pt modelId="{7AF05D7C-32E5-2649-BCF6-EBF442C140BD}" type="pres">
      <dgm:prSet presAssocID="{A9912942-2EE6-294D-B6E4-048865A3079B}" presName="middleNode" presStyleCnt="0"/>
      <dgm:spPr/>
    </dgm:pt>
    <dgm:pt modelId="{0A17687C-992D-F448-A183-9D6E9D5A43BD}" type="pres">
      <dgm:prSet presAssocID="{A9912942-2EE6-294D-B6E4-048865A3079B}" presName="padding" presStyleLbl="node1" presStyleIdx="0" presStyleCnt="3"/>
      <dgm:spPr/>
    </dgm:pt>
    <dgm:pt modelId="{3E53E8D6-6548-E344-8B4E-F2C561C4255D}" type="pres">
      <dgm:prSet presAssocID="{A9912942-2EE6-294D-B6E4-048865A3079B}" presName="shape" presStyleLbl="node1" presStyleIdx="1" presStyleCnt="3" custScaleX="190373" custScaleY="147258">
        <dgm:presLayoutVars>
          <dgm:bulletEnabled val="1"/>
        </dgm:presLayoutVars>
      </dgm:prSet>
      <dgm:spPr/>
    </dgm:pt>
    <dgm:pt modelId="{7576C177-1ED3-4D4F-975D-5EDCC8B2E00E}" type="pres">
      <dgm:prSet presAssocID="{BA76A54B-1970-1844-8103-8110FEC9978F}" presName="sibTrans" presStyleLbl="sibTrans2D1" presStyleIdx="1" presStyleCnt="2"/>
      <dgm:spPr/>
    </dgm:pt>
    <dgm:pt modelId="{BD22E29C-3798-EA46-B56B-34DCF8F800BF}" type="pres">
      <dgm:prSet presAssocID="{5C83043C-BCBA-1844-8E3C-D47929E60976}" presName="lastNode" presStyleLbl="node1" presStyleIdx="2" presStyleCnt="3" custScaleX="138164" custScaleY="134031">
        <dgm:presLayoutVars>
          <dgm:bulletEnabled val="1"/>
        </dgm:presLayoutVars>
      </dgm:prSet>
      <dgm:spPr/>
    </dgm:pt>
  </dgm:ptLst>
  <dgm:cxnLst>
    <dgm:cxn modelId="{EBA85404-66B1-C44B-ACB4-5FA96D4A8FD8}" srcId="{2B6DA447-5198-104A-8237-84FB217C95F8}" destId="{A9912942-2EE6-294D-B6E4-048865A3079B}" srcOrd="1" destOrd="0" parTransId="{D3ECB742-7EB8-CA4B-BB3C-47901076D2D9}" sibTransId="{BA76A54B-1970-1844-8103-8110FEC9978F}"/>
    <dgm:cxn modelId="{3DE5C316-154F-CC4A-8188-51A48B642444}" type="presOf" srcId="{2B6DA447-5198-104A-8237-84FB217C95F8}" destId="{4CC37ED1-7663-E14D-8357-9629D0C33CA6}" srcOrd="0" destOrd="0" presId="urn:microsoft.com/office/officeart/2005/8/layout/bProcess2"/>
    <dgm:cxn modelId="{4A0F4334-96C4-1044-9A13-099B3E5617FA}" type="presOf" srcId="{D72DC5D2-3EB7-F041-9D9D-B8CDBE470CE8}" destId="{2AA0AD40-7970-2B4B-A374-C3EBFCA3E6D2}" srcOrd="0" destOrd="0" presId="urn:microsoft.com/office/officeart/2005/8/layout/bProcess2"/>
    <dgm:cxn modelId="{0D6E753D-A437-F645-B625-8621B4ADF980}" type="presOf" srcId="{BA76A54B-1970-1844-8103-8110FEC9978F}" destId="{7576C177-1ED3-4D4F-975D-5EDCC8B2E00E}" srcOrd="0" destOrd="0" presId="urn:microsoft.com/office/officeart/2005/8/layout/bProcess2"/>
    <dgm:cxn modelId="{17DEC44E-95EC-9F4F-BF62-8DE8C788F058}" type="presOf" srcId="{F76526B3-A477-1440-A571-7CEBC993BD8C}" destId="{B444D23F-63AE-4F4E-B416-2E7C1FE535F4}" srcOrd="0" destOrd="0" presId="urn:microsoft.com/office/officeart/2005/8/layout/bProcess2"/>
    <dgm:cxn modelId="{8EF72DCE-490A-3640-94F3-92591DFDE064}" type="presOf" srcId="{5C83043C-BCBA-1844-8E3C-D47929E60976}" destId="{BD22E29C-3798-EA46-B56B-34DCF8F800BF}" srcOrd="0" destOrd="0" presId="urn:microsoft.com/office/officeart/2005/8/layout/bProcess2"/>
    <dgm:cxn modelId="{27BBFCE9-4294-2A49-808E-A016EFDE520D}" type="presOf" srcId="{A9912942-2EE6-294D-B6E4-048865A3079B}" destId="{3E53E8D6-6548-E344-8B4E-F2C561C4255D}" srcOrd="0" destOrd="0" presId="urn:microsoft.com/office/officeart/2005/8/layout/bProcess2"/>
    <dgm:cxn modelId="{1B7708F8-2EDA-F04F-9E41-F2EB77CCB8D9}" srcId="{2B6DA447-5198-104A-8237-84FB217C95F8}" destId="{D72DC5D2-3EB7-F041-9D9D-B8CDBE470CE8}" srcOrd="0" destOrd="0" parTransId="{AD8F5A0F-DC53-3B48-82DB-AECE0217A8DC}" sibTransId="{F76526B3-A477-1440-A571-7CEBC993BD8C}"/>
    <dgm:cxn modelId="{F64DAAFE-5385-5F46-92A3-DE373CCB02B9}" srcId="{2B6DA447-5198-104A-8237-84FB217C95F8}" destId="{5C83043C-BCBA-1844-8E3C-D47929E60976}" srcOrd="2" destOrd="0" parTransId="{444A042E-EE41-224B-8BAE-B3779E519853}" sibTransId="{FD572A45-FD66-8B4A-A001-BD6983A3CE16}"/>
    <dgm:cxn modelId="{85FAE8D1-EA26-3C48-A613-8CF449B00E88}" type="presParOf" srcId="{4CC37ED1-7663-E14D-8357-9629D0C33CA6}" destId="{2AA0AD40-7970-2B4B-A374-C3EBFCA3E6D2}" srcOrd="0" destOrd="0" presId="urn:microsoft.com/office/officeart/2005/8/layout/bProcess2"/>
    <dgm:cxn modelId="{98DAEBD6-9FD1-0849-86FF-6BBF06FF946D}" type="presParOf" srcId="{4CC37ED1-7663-E14D-8357-9629D0C33CA6}" destId="{B444D23F-63AE-4F4E-B416-2E7C1FE535F4}" srcOrd="1" destOrd="0" presId="urn:microsoft.com/office/officeart/2005/8/layout/bProcess2"/>
    <dgm:cxn modelId="{4F6F91AF-F2C2-7F4E-B873-938083A9F6D2}" type="presParOf" srcId="{4CC37ED1-7663-E14D-8357-9629D0C33CA6}" destId="{7AF05D7C-32E5-2649-BCF6-EBF442C140BD}" srcOrd="2" destOrd="0" presId="urn:microsoft.com/office/officeart/2005/8/layout/bProcess2"/>
    <dgm:cxn modelId="{50414415-BBD6-E64C-AEBC-F63846F7DFAB}" type="presParOf" srcId="{7AF05D7C-32E5-2649-BCF6-EBF442C140BD}" destId="{0A17687C-992D-F448-A183-9D6E9D5A43BD}" srcOrd="0" destOrd="0" presId="urn:microsoft.com/office/officeart/2005/8/layout/bProcess2"/>
    <dgm:cxn modelId="{5AC8AB1D-CFC1-B14C-944A-C3ACA0888279}" type="presParOf" srcId="{7AF05D7C-32E5-2649-BCF6-EBF442C140BD}" destId="{3E53E8D6-6548-E344-8B4E-F2C561C4255D}" srcOrd="1" destOrd="0" presId="urn:microsoft.com/office/officeart/2005/8/layout/bProcess2"/>
    <dgm:cxn modelId="{D57B7820-36EB-444B-BA86-A07F54353E8B}" type="presParOf" srcId="{4CC37ED1-7663-E14D-8357-9629D0C33CA6}" destId="{7576C177-1ED3-4D4F-975D-5EDCC8B2E00E}" srcOrd="3" destOrd="0" presId="urn:microsoft.com/office/officeart/2005/8/layout/bProcess2"/>
    <dgm:cxn modelId="{9DB65A54-D5C8-924A-8EE0-06E2D6179AD4}" type="presParOf" srcId="{4CC37ED1-7663-E14D-8357-9629D0C33CA6}" destId="{BD22E29C-3798-EA46-B56B-34DCF8F800BF}" srcOrd="4" destOrd="0" presId="urn:microsoft.com/office/officeart/2005/8/layout/bProcess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24AB099-60F8-DE44-AF03-776C1F8405A8}" type="doc">
      <dgm:prSet loTypeId="urn:microsoft.com/office/officeart/2005/8/layout/default#9" loCatId="list" qsTypeId="urn:microsoft.com/office/officeart/2005/8/quickstyle/simple4" qsCatId="simple" csTypeId="urn:microsoft.com/office/officeart/2005/8/colors/accent1_2" csCatId="accent1" phldr="1"/>
      <dgm:spPr/>
    </dgm:pt>
    <dgm:pt modelId="{4F4821F8-9291-BF4E-BC46-DF8B1BBE8D87}">
      <dgm:prSet phldrT="[Text]"/>
      <dgm:spPr>
        <a:solidFill>
          <a:schemeClr val="tx1"/>
        </a:solidFill>
        <a:ln>
          <a:solidFill>
            <a:schemeClr val="accent3">
              <a:lumMod val="50000"/>
            </a:schemeClr>
          </a:solidFill>
        </a:ln>
        <a:effectLst>
          <a:glow rad="101600">
            <a:schemeClr val="accent2">
              <a:alpha val="75000"/>
            </a:schemeClr>
          </a:glow>
        </a:effectLst>
      </dgm:spPr>
      <dgm:t>
        <a:bodyPr/>
        <a:lstStyle/>
        <a:p>
          <a:r>
            <a:rPr lang="en-US" dirty="0">
              <a:solidFill>
                <a:schemeClr val="bg1"/>
              </a:solidFill>
              <a:effectLst/>
            </a:rPr>
            <a:t>Notice</a:t>
          </a:r>
        </a:p>
      </dgm:t>
    </dgm:pt>
    <dgm:pt modelId="{E6D25506-82EA-D440-8C7E-526E8D90AEBA}" cxnId="{60ECC0CB-968A-BE4C-9F0A-8B09B8284D5C}" type="parTrans">
      <dgm:prSet/>
      <dgm:spPr/>
      <dgm:t>
        <a:bodyPr/>
        <a:lstStyle/>
        <a:p>
          <a:endParaRPr lang="en-US"/>
        </a:p>
      </dgm:t>
    </dgm:pt>
    <dgm:pt modelId="{66F85F56-44C5-694C-ADE4-31EE480754B4}" cxnId="{60ECC0CB-968A-BE4C-9F0A-8B09B8284D5C}" type="sibTrans">
      <dgm:prSet/>
      <dgm:spPr/>
      <dgm:t>
        <a:bodyPr/>
        <a:lstStyle/>
        <a:p>
          <a:endParaRPr lang="en-US"/>
        </a:p>
      </dgm:t>
    </dgm:pt>
    <dgm:pt modelId="{3952B78C-17FD-A343-A73B-1F78E2233E15}">
      <dgm:prSet/>
      <dgm:spPr>
        <a:solidFill>
          <a:schemeClr val="tx1"/>
        </a:solidFill>
        <a:ln>
          <a:solidFill>
            <a:schemeClr val="accent5">
              <a:lumMod val="50000"/>
            </a:schemeClr>
          </a:solidFill>
        </a:ln>
        <a:effectLst>
          <a:glow rad="101600">
            <a:schemeClr val="accent2">
              <a:alpha val="75000"/>
            </a:schemeClr>
          </a:glow>
        </a:effectLst>
      </dgm:spPr>
      <dgm:t>
        <a:bodyPr/>
        <a:lstStyle/>
        <a:p>
          <a:r>
            <a:rPr lang="en-US" dirty="0">
              <a:solidFill>
                <a:schemeClr val="bg1"/>
              </a:solidFill>
              <a:effectLst/>
            </a:rPr>
            <a:t>Consent</a:t>
          </a:r>
        </a:p>
      </dgm:t>
    </dgm:pt>
    <dgm:pt modelId="{B1116314-F183-A94B-AF16-F282C94D5915}" cxnId="{559359E5-0559-7B42-98F4-AD6E2C7C1953}" type="parTrans">
      <dgm:prSet/>
      <dgm:spPr/>
      <dgm:t>
        <a:bodyPr/>
        <a:lstStyle/>
        <a:p>
          <a:endParaRPr lang="en-US"/>
        </a:p>
      </dgm:t>
    </dgm:pt>
    <dgm:pt modelId="{AC458732-2E00-314A-8C28-122FD739EB30}" cxnId="{559359E5-0559-7B42-98F4-AD6E2C7C1953}" type="sibTrans">
      <dgm:prSet/>
      <dgm:spPr/>
      <dgm:t>
        <a:bodyPr/>
        <a:lstStyle/>
        <a:p>
          <a:endParaRPr lang="en-US"/>
        </a:p>
      </dgm:t>
    </dgm:pt>
    <dgm:pt modelId="{080FDECB-6816-6C49-AF7E-5CD34BA4B275}">
      <dgm:prSet/>
      <dgm:spPr>
        <a:solidFill>
          <a:schemeClr val="tx1"/>
        </a:solidFill>
        <a:ln>
          <a:solidFill>
            <a:schemeClr val="accent6">
              <a:lumMod val="50000"/>
            </a:schemeClr>
          </a:solidFill>
        </a:ln>
        <a:effectLst>
          <a:glow rad="101600">
            <a:schemeClr val="accent2">
              <a:alpha val="75000"/>
            </a:schemeClr>
          </a:glow>
        </a:effectLst>
      </dgm:spPr>
      <dgm:t>
        <a:bodyPr/>
        <a:lstStyle/>
        <a:p>
          <a:r>
            <a:rPr lang="en-US" dirty="0">
              <a:solidFill>
                <a:schemeClr val="bg1"/>
              </a:solidFill>
              <a:effectLst/>
            </a:rPr>
            <a:t>Consistency</a:t>
          </a:r>
        </a:p>
      </dgm:t>
    </dgm:pt>
    <dgm:pt modelId="{FE70861C-A738-254B-9AC2-D7095FF45980}" cxnId="{8CA1E5E8-05A1-8747-9F3E-F8F46D2ADC3B}" type="parTrans">
      <dgm:prSet/>
      <dgm:spPr/>
      <dgm:t>
        <a:bodyPr/>
        <a:lstStyle/>
        <a:p>
          <a:endParaRPr lang="en-US"/>
        </a:p>
      </dgm:t>
    </dgm:pt>
    <dgm:pt modelId="{CA41EFB7-484A-5E4B-AE17-78180B7C339E}" cxnId="{8CA1E5E8-05A1-8747-9F3E-F8F46D2ADC3B}" type="sibTrans">
      <dgm:prSet/>
      <dgm:spPr/>
      <dgm:t>
        <a:bodyPr/>
        <a:lstStyle/>
        <a:p>
          <a:endParaRPr lang="en-US"/>
        </a:p>
      </dgm:t>
    </dgm:pt>
    <dgm:pt modelId="{B2C588B5-6A5A-CD44-80A1-461E15A03685}">
      <dgm:prSet/>
      <dgm:spPr>
        <a:solidFill>
          <a:schemeClr val="tx1"/>
        </a:solidFill>
        <a:ln>
          <a:solidFill>
            <a:schemeClr val="accent3">
              <a:lumMod val="50000"/>
            </a:schemeClr>
          </a:solidFill>
        </a:ln>
        <a:effectLst>
          <a:glow rad="101600">
            <a:schemeClr val="accent2">
              <a:alpha val="75000"/>
            </a:schemeClr>
          </a:glow>
        </a:effectLst>
      </dgm:spPr>
      <dgm:t>
        <a:bodyPr/>
        <a:lstStyle/>
        <a:p>
          <a:r>
            <a:rPr lang="en-US" dirty="0">
              <a:solidFill>
                <a:schemeClr val="bg1"/>
              </a:solidFill>
              <a:effectLst/>
            </a:rPr>
            <a:t>Access</a:t>
          </a:r>
        </a:p>
      </dgm:t>
    </dgm:pt>
    <dgm:pt modelId="{980C9C21-7241-D34A-8BF6-CA7EC0817E26}" cxnId="{AA848AAD-BB64-A844-9D41-897B2588D910}" type="parTrans">
      <dgm:prSet/>
      <dgm:spPr/>
      <dgm:t>
        <a:bodyPr/>
        <a:lstStyle/>
        <a:p>
          <a:endParaRPr lang="en-US"/>
        </a:p>
      </dgm:t>
    </dgm:pt>
    <dgm:pt modelId="{5B160351-BE1F-0646-ABED-F76F3A0EEDC8}" cxnId="{AA848AAD-BB64-A844-9D41-897B2588D910}" type="sibTrans">
      <dgm:prSet/>
      <dgm:spPr/>
      <dgm:t>
        <a:bodyPr/>
        <a:lstStyle/>
        <a:p>
          <a:endParaRPr lang="en-US"/>
        </a:p>
      </dgm:t>
    </dgm:pt>
    <dgm:pt modelId="{9CDDBE2D-7184-C844-93B0-03627B164E2A}">
      <dgm:prSet/>
      <dgm:spPr>
        <a:solidFill>
          <a:schemeClr val="tx1"/>
        </a:solidFill>
        <a:ln>
          <a:solidFill>
            <a:schemeClr val="accent5">
              <a:lumMod val="50000"/>
            </a:schemeClr>
          </a:solidFill>
        </a:ln>
        <a:effectLst>
          <a:glow rad="101600">
            <a:schemeClr val="accent2">
              <a:alpha val="75000"/>
            </a:schemeClr>
          </a:glow>
        </a:effectLst>
      </dgm:spPr>
      <dgm:t>
        <a:bodyPr/>
        <a:lstStyle/>
        <a:p>
          <a:r>
            <a:rPr lang="en-US" dirty="0">
              <a:solidFill>
                <a:schemeClr val="bg1"/>
              </a:solidFill>
              <a:effectLst/>
            </a:rPr>
            <a:t>Security</a:t>
          </a:r>
        </a:p>
      </dgm:t>
    </dgm:pt>
    <dgm:pt modelId="{6C2F07DD-CF3F-3843-8A6D-AD6F11BE4DFB}" cxnId="{9C8330ED-EDF8-8C4E-8CBD-C19B45ADDC5A}" type="parTrans">
      <dgm:prSet/>
      <dgm:spPr/>
      <dgm:t>
        <a:bodyPr/>
        <a:lstStyle/>
        <a:p>
          <a:endParaRPr lang="en-US"/>
        </a:p>
      </dgm:t>
    </dgm:pt>
    <dgm:pt modelId="{B2E4392B-DB28-2E4D-9AC3-FCDCF53574B2}" cxnId="{9C8330ED-EDF8-8C4E-8CBD-C19B45ADDC5A}" type="sibTrans">
      <dgm:prSet/>
      <dgm:spPr/>
      <dgm:t>
        <a:bodyPr/>
        <a:lstStyle/>
        <a:p>
          <a:endParaRPr lang="en-US"/>
        </a:p>
      </dgm:t>
    </dgm:pt>
    <dgm:pt modelId="{F72459C1-A0F1-9945-9802-DD9743C9784E}">
      <dgm:prSet/>
      <dgm:spPr>
        <a:solidFill>
          <a:schemeClr val="tx1"/>
        </a:solidFill>
        <a:ln>
          <a:solidFill>
            <a:schemeClr val="accent6">
              <a:lumMod val="50000"/>
            </a:schemeClr>
          </a:solidFill>
        </a:ln>
        <a:effectLst>
          <a:glow rad="101600">
            <a:schemeClr val="accent2">
              <a:alpha val="75000"/>
            </a:schemeClr>
          </a:glow>
        </a:effectLst>
      </dgm:spPr>
      <dgm:t>
        <a:bodyPr/>
        <a:lstStyle/>
        <a:p>
          <a:r>
            <a:rPr lang="en-US" dirty="0">
              <a:solidFill>
                <a:schemeClr val="bg1"/>
              </a:solidFill>
              <a:effectLst/>
            </a:rPr>
            <a:t>Onward transfer</a:t>
          </a:r>
        </a:p>
      </dgm:t>
    </dgm:pt>
    <dgm:pt modelId="{146C984F-5A19-464B-A16E-550D3E7C003E}" cxnId="{1DA395DD-6ACF-EA4A-AF8C-8B4EC292BE43}" type="parTrans">
      <dgm:prSet/>
      <dgm:spPr/>
      <dgm:t>
        <a:bodyPr/>
        <a:lstStyle/>
        <a:p>
          <a:endParaRPr lang="en-US"/>
        </a:p>
      </dgm:t>
    </dgm:pt>
    <dgm:pt modelId="{EFB88430-AE45-9145-B7ED-1AA497664E24}" cxnId="{1DA395DD-6ACF-EA4A-AF8C-8B4EC292BE43}" type="sibTrans">
      <dgm:prSet/>
      <dgm:spPr/>
      <dgm:t>
        <a:bodyPr/>
        <a:lstStyle/>
        <a:p>
          <a:endParaRPr lang="en-US"/>
        </a:p>
      </dgm:t>
    </dgm:pt>
    <dgm:pt modelId="{E2D0686D-F692-2147-8A2A-2246A2F908A5}">
      <dgm:prSet/>
      <dgm:spPr>
        <a:solidFill>
          <a:schemeClr val="tx1"/>
        </a:solidFill>
        <a:ln>
          <a:solidFill>
            <a:schemeClr val="accent3">
              <a:lumMod val="50000"/>
            </a:schemeClr>
          </a:solidFill>
        </a:ln>
        <a:effectLst>
          <a:glow rad="101600">
            <a:schemeClr val="accent2">
              <a:alpha val="75000"/>
            </a:schemeClr>
          </a:glow>
        </a:effectLst>
      </dgm:spPr>
      <dgm:t>
        <a:bodyPr/>
        <a:lstStyle/>
        <a:p>
          <a:r>
            <a:rPr lang="en-US" dirty="0">
              <a:solidFill>
                <a:schemeClr val="bg1"/>
              </a:solidFill>
              <a:effectLst/>
            </a:rPr>
            <a:t>Enforcement</a:t>
          </a:r>
        </a:p>
      </dgm:t>
    </dgm:pt>
    <dgm:pt modelId="{BB8C7003-288E-E64C-BA58-C8FF3824F37C}" cxnId="{3907FF58-C876-9941-9525-0652C89A1BB3}" type="parTrans">
      <dgm:prSet/>
      <dgm:spPr/>
      <dgm:t>
        <a:bodyPr/>
        <a:lstStyle/>
        <a:p>
          <a:endParaRPr lang="en-US"/>
        </a:p>
      </dgm:t>
    </dgm:pt>
    <dgm:pt modelId="{7C665C3D-4F79-D944-841A-93E86E77B382}" cxnId="{3907FF58-C876-9941-9525-0652C89A1BB3}" type="sibTrans">
      <dgm:prSet/>
      <dgm:spPr/>
      <dgm:t>
        <a:bodyPr/>
        <a:lstStyle/>
        <a:p>
          <a:endParaRPr lang="en-US"/>
        </a:p>
      </dgm:t>
    </dgm:pt>
    <dgm:pt modelId="{752D4C6D-9322-4345-9634-9BA7C5315316}" type="pres">
      <dgm:prSet presAssocID="{F24AB099-60F8-DE44-AF03-776C1F8405A8}" presName="diagram" presStyleCnt="0">
        <dgm:presLayoutVars>
          <dgm:dir/>
          <dgm:resizeHandles val="exact"/>
        </dgm:presLayoutVars>
      </dgm:prSet>
      <dgm:spPr/>
    </dgm:pt>
    <dgm:pt modelId="{5DBA9323-86B5-6443-9542-949D8B6D702A}" type="pres">
      <dgm:prSet presAssocID="{4F4821F8-9291-BF4E-BC46-DF8B1BBE8D87}" presName="node" presStyleLbl="node1" presStyleIdx="0" presStyleCnt="7">
        <dgm:presLayoutVars>
          <dgm:bulletEnabled val="1"/>
        </dgm:presLayoutVars>
      </dgm:prSet>
      <dgm:spPr/>
    </dgm:pt>
    <dgm:pt modelId="{BC1FA402-78E3-BC4C-A207-DA85196C52CD}" type="pres">
      <dgm:prSet presAssocID="{66F85F56-44C5-694C-ADE4-31EE480754B4}" presName="sibTrans" presStyleCnt="0"/>
      <dgm:spPr/>
    </dgm:pt>
    <dgm:pt modelId="{AF172B0C-C620-F343-B074-7C6A90237570}" type="pres">
      <dgm:prSet presAssocID="{3952B78C-17FD-A343-A73B-1F78E2233E15}" presName="node" presStyleLbl="node1" presStyleIdx="1" presStyleCnt="7">
        <dgm:presLayoutVars>
          <dgm:bulletEnabled val="1"/>
        </dgm:presLayoutVars>
      </dgm:prSet>
      <dgm:spPr/>
    </dgm:pt>
    <dgm:pt modelId="{E63597BF-B0F0-594E-AC72-3507512B9484}" type="pres">
      <dgm:prSet presAssocID="{AC458732-2E00-314A-8C28-122FD739EB30}" presName="sibTrans" presStyleCnt="0"/>
      <dgm:spPr/>
    </dgm:pt>
    <dgm:pt modelId="{B22FFA69-7555-464C-8C84-D177A39F3A26}" type="pres">
      <dgm:prSet presAssocID="{080FDECB-6816-6C49-AF7E-5CD34BA4B275}" presName="node" presStyleLbl="node1" presStyleIdx="2" presStyleCnt="7">
        <dgm:presLayoutVars>
          <dgm:bulletEnabled val="1"/>
        </dgm:presLayoutVars>
      </dgm:prSet>
      <dgm:spPr/>
    </dgm:pt>
    <dgm:pt modelId="{2351E0A8-E270-4642-8F10-EC6EED26847E}" type="pres">
      <dgm:prSet presAssocID="{CA41EFB7-484A-5E4B-AE17-78180B7C339E}" presName="sibTrans" presStyleCnt="0"/>
      <dgm:spPr/>
    </dgm:pt>
    <dgm:pt modelId="{943006C3-0A35-5744-8096-219340C28D26}" type="pres">
      <dgm:prSet presAssocID="{B2C588B5-6A5A-CD44-80A1-461E15A03685}" presName="node" presStyleLbl="node1" presStyleIdx="3" presStyleCnt="7">
        <dgm:presLayoutVars>
          <dgm:bulletEnabled val="1"/>
        </dgm:presLayoutVars>
      </dgm:prSet>
      <dgm:spPr/>
    </dgm:pt>
    <dgm:pt modelId="{EE65D0FD-3682-BF4F-B2F3-751FE4386D9B}" type="pres">
      <dgm:prSet presAssocID="{5B160351-BE1F-0646-ABED-F76F3A0EEDC8}" presName="sibTrans" presStyleCnt="0"/>
      <dgm:spPr/>
    </dgm:pt>
    <dgm:pt modelId="{2D762C0D-45A5-314B-9646-563FE2C342F9}" type="pres">
      <dgm:prSet presAssocID="{9CDDBE2D-7184-C844-93B0-03627B164E2A}" presName="node" presStyleLbl="node1" presStyleIdx="4" presStyleCnt="7">
        <dgm:presLayoutVars>
          <dgm:bulletEnabled val="1"/>
        </dgm:presLayoutVars>
      </dgm:prSet>
      <dgm:spPr/>
    </dgm:pt>
    <dgm:pt modelId="{96FE42D5-8B20-CF47-ABE1-7D8D890A454A}" type="pres">
      <dgm:prSet presAssocID="{B2E4392B-DB28-2E4D-9AC3-FCDCF53574B2}" presName="sibTrans" presStyleCnt="0"/>
      <dgm:spPr/>
    </dgm:pt>
    <dgm:pt modelId="{64D4B641-86A7-F447-8C09-2802BF862B78}" type="pres">
      <dgm:prSet presAssocID="{F72459C1-A0F1-9945-9802-DD9743C9784E}" presName="node" presStyleLbl="node1" presStyleIdx="5" presStyleCnt="7">
        <dgm:presLayoutVars>
          <dgm:bulletEnabled val="1"/>
        </dgm:presLayoutVars>
      </dgm:prSet>
      <dgm:spPr/>
    </dgm:pt>
    <dgm:pt modelId="{285A08FA-91A2-174A-A9AA-7C71B9B5A834}" type="pres">
      <dgm:prSet presAssocID="{EFB88430-AE45-9145-B7ED-1AA497664E24}" presName="sibTrans" presStyleCnt="0"/>
      <dgm:spPr/>
    </dgm:pt>
    <dgm:pt modelId="{99F56D78-61F7-DE4B-9CFA-9A6B6003DE80}" type="pres">
      <dgm:prSet presAssocID="{E2D0686D-F692-2147-8A2A-2246A2F908A5}" presName="node" presStyleLbl="node1" presStyleIdx="6" presStyleCnt="7">
        <dgm:presLayoutVars>
          <dgm:bulletEnabled val="1"/>
        </dgm:presLayoutVars>
      </dgm:prSet>
      <dgm:spPr/>
    </dgm:pt>
  </dgm:ptLst>
  <dgm:cxnLst>
    <dgm:cxn modelId="{F0326F26-9DDF-774E-ACB3-8E73557C41CB}" type="presOf" srcId="{E2D0686D-F692-2147-8A2A-2246A2F908A5}" destId="{99F56D78-61F7-DE4B-9CFA-9A6B6003DE80}" srcOrd="0" destOrd="0" presId="urn:microsoft.com/office/officeart/2005/8/layout/default#9"/>
    <dgm:cxn modelId="{79194130-D0DE-2245-A32C-F61167A4DE04}" type="presOf" srcId="{F72459C1-A0F1-9945-9802-DD9743C9784E}" destId="{64D4B641-86A7-F447-8C09-2802BF862B78}" srcOrd="0" destOrd="0" presId="urn:microsoft.com/office/officeart/2005/8/layout/default#9"/>
    <dgm:cxn modelId="{1794A54B-5268-7F40-846D-E362CBBD3734}" type="presOf" srcId="{B2C588B5-6A5A-CD44-80A1-461E15A03685}" destId="{943006C3-0A35-5744-8096-219340C28D26}" srcOrd="0" destOrd="0" presId="urn:microsoft.com/office/officeart/2005/8/layout/default#9"/>
    <dgm:cxn modelId="{8EB61178-91CA-3942-BC2F-A09368DB4C06}" type="presOf" srcId="{F24AB099-60F8-DE44-AF03-776C1F8405A8}" destId="{752D4C6D-9322-4345-9634-9BA7C5315316}" srcOrd="0" destOrd="0" presId="urn:microsoft.com/office/officeart/2005/8/layout/default#9"/>
    <dgm:cxn modelId="{3907FF58-C876-9941-9525-0652C89A1BB3}" srcId="{F24AB099-60F8-DE44-AF03-776C1F8405A8}" destId="{E2D0686D-F692-2147-8A2A-2246A2F908A5}" srcOrd="6" destOrd="0" parTransId="{BB8C7003-288E-E64C-BA58-C8FF3824F37C}" sibTransId="{7C665C3D-4F79-D944-841A-93E86E77B382}"/>
    <dgm:cxn modelId="{67EF158F-FA6D-864A-A10F-2A2B561A846B}" type="presOf" srcId="{3952B78C-17FD-A343-A73B-1F78E2233E15}" destId="{AF172B0C-C620-F343-B074-7C6A90237570}" srcOrd="0" destOrd="0" presId="urn:microsoft.com/office/officeart/2005/8/layout/default#9"/>
    <dgm:cxn modelId="{EBD1FF93-0E56-B94F-B100-0DF6A5D58DE2}" type="presOf" srcId="{4F4821F8-9291-BF4E-BC46-DF8B1BBE8D87}" destId="{5DBA9323-86B5-6443-9542-949D8B6D702A}" srcOrd="0" destOrd="0" presId="urn:microsoft.com/office/officeart/2005/8/layout/default#9"/>
    <dgm:cxn modelId="{AA848AAD-BB64-A844-9D41-897B2588D910}" srcId="{F24AB099-60F8-DE44-AF03-776C1F8405A8}" destId="{B2C588B5-6A5A-CD44-80A1-461E15A03685}" srcOrd="3" destOrd="0" parTransId="{980C9C21-7241-D34A-8BF6-CA7EC0817E26}" sibTransId="{5B160351-BE1F-0646-ABED-F76F3A0EEDC8}"/>
    <dgm:cxn modelId="{497141BF-C13B-F546-ABFC-F0283904DE4C}" type="presOf" srcId="{9CDDBE2D-7184-C844-93B0-03627B164E2A}" destId="{2D762C0D-45A5-314B-9646-563FE2C342F9}" srcOrd="0" destOrd="0" presId="urn:microsoft.com/office/officeart/2005/8/layout/default#9"/>
    <dgm:cxn modelId="{60ECC0CB-968A-BE4C-9F0A-8B09B8284D5C}" srcId="{F24AB099-60F8-DE44-AF03-776C1F8405A8}" destId="{4F4821F8-9291-BF4E-BC46-DF8B1BBE8D87}" srcOrd="0" destOrd="0" parTransId="{E6D25506-82EA-D440-8C7E-526E8D90AEBA}" sibTransId="{66F85F56-44C5-694C-ADE4-31EE480754B4}"/>
    <dgm:cxn modelId="{1DA395DD-6ACF-EA4A-AF8C-8B4EC292BE43}" srcId="{F24AB099-60F8-DE44-AF03-776C1F8405A8}" destId="{F72459C1-A0F1-9945-9802-DD9743C9784E}" srcOrd="5" destOrd="0" parTransId="{146C984F-5A19-464B-A16E-550D3E7C003E}" sibTransId="{EFB88430-AE45-9145-B7ED-1AA497664E24}"/>
    <dgm:cxn modelId="{9A4B22DE-E105-2446-98C7-673BB268A58B}" type="presOf" srcId="{080FDECB-6816-6C49-AF7E-5CD34BA4B275}" destId="{B22FFA69-7555-464C-8C84-D177A39F3A26}" srcOrd="0" destOrd="0" presId="urn:microsoft.com/office/officeart/2005/8/layout/default#9"/>
    <dgm:cxn modelId="{559359E5-0559-7B42-98F4-AD6E2C7C1953}" srcId="{F24AB099-60F8-DE44-AF03-776C1F8405A8}" destId="{3952B78C-17FD-A343-A73B-1F78E2233E15}" srcOrd="1" destOrd="0" parTransId="{B1116314-F183-A94B-AF16-F282C94D5915}" sibTransId="{AC458732-2E00-314A-8C28-122FD739EB30}"/>
    <dgm:cxn modelId="{8CA1E5E8-05A1-8747-9F3E-F8F46D2ADC3B}" srcId="{F24AB099-60F8-DE44-AF03-776C1F8405A8}" destId="{080FDECB-6816-6C49-AF7E-5CD34BA4B275}" srcOrd="2" destOrd="0" parTransId="{FE70861C-A738-254B-9AC2-D7095FF45980}" sibTransId="{CA41EFB7-484A-5E4B-AE17-78180B7C339E}"/>
    <dgm:cxn modelId="{9C8330ED-EDF8-8C4E-8CBD-C19B45ADDC5A}" srcId="{F24AB099-60F8-DE44-AF03-776C1F8405A8}" destId="{9CDDBE2D-7184-C844-93B0-03627B164E2A}" srcOrd="4" destOrd="0" parTransId="{6C2F07DD-CF3F-3843-8A6D-AD6F11BE4DFB}" sibTransId="{B2E4392B-DB28-2E4D-9AC3-FCDCF53574B2}"/>
    <dgm:cxn modelId="{B3317B4D-2D0E-0E40-88E3-3CF1E3CF31F9}" type="presParOf" srcId="{752D4C6D-9322-4345-9634-9BA7C5315316}" destId="{5DBA9323-86B5-6443-9542-949D8B6D702A}" srcOrd="0" destOrd="0" presId="urn:microsoft.com/office/officeart/2005/8/layout/default#9"/>
    <dgm:cxn modelId="{6519615A-6BC8-5C4A-9F25-5EA396B056D6}" type="presParOf" srcId="{752D4C6D-9322-4345-9634-9BA7C5315316}" destId="{BC1FA402-78E3-BC4C-A207-DA85196C52CD}" srcOrd="1" destOrd="0" presId="urn:microsoft.com/office/officeart/2005/8/layout/default#9"/>
    <dgm:cxn modelId="{AFEE8774-E86B-484E-89F5-CBCA62C552E4}" type="presParOf" srcId="{752D4C6D-9322-4345-9634-9BA7C5315316}" destId="{AF172B0C-C620-F343-B074-7C6A90237570}" srcOrd="2" destOrd="0" presId="urn:microsoft.com/office/officeart/2005/8/layout/default#9"/>
    <dgm:cxn modelId="{A6ED169A-4397-7047-B187-96489561AF6A}" type="presParOf" srcId="{752D4C6D-9322-4345-9634-9BA7C5315316}" destId="{E63597BF-B0F0-594E-AC72-3507512B9484}" srcOrd="3" destOrd="0" presId="urn:microsoft.com/office/officeart/2005/8/layout/default#9"/>
    <dgm:cxn modelId="{7F13117E-A1FE-B14E-AFC7-45840653082C}" type="presParOf" srcId="{752D4C6D-9322-4345-9634-9BA7C5315316}" destId="{B22FFA69-7555-464C-8C84-D177A39F3A26}" srcOrd="4" destOrd="0" presId="urn:microsoft.com/office/officeart/2005/8/layout/default#9"/>
    <dgm:cxn modelId="{C2A1BE56-045D-5444-AAA8-8D1963D3386F}" type="presParOf" srcId="{752D4C6D-9322-4345-9634-9BA7C5315316}" destId="{2351E0A8-E270-4642-8F10-EC6EED26847E}" srcOrd="5" destOrd="0" presId="urn:microsoft.com/office/officeart/2005/8/layout/default#9"/>
    <dgm:cxn modelId="{58A34245-0592-8B4A-90E1-314C43F54AEC}" type="presParOf" srcId="{752D4C6D-9322-4345-9634-9BA7C5315316}" destId="{943006C3-0A35-5744-8096-219340C28D26}" srcOrd="6" destOrd="0" presId="urn:microsoft.com/office/officeart/2005/8/layout/default#9"/>
    <dgm:cxn modelId="{C52BD2BB-D7FF-0542-8977-9A005E4F04B6}" type="presParOf" srcId="{752D4C6D-9322-4345-9634-9BA7C5315316}" destId="{EE65D0FD-3682-BF4F-B2F3-751FE4386D9B}" srcOrd="7" destOrd="0" presId="urn:microsoft.com/office/officeart/2005/8/layout/default#9"/>
    <dgm:cxn modelId="{0A874C7A-C2AE-DB48-B0B9-F9EAB147B1F6}" type="presParOf" srcId="{752D4C6D-9322-4345-9634-9BA7C5315316}" destId="{2D762C0D-45A5-314B-9646-563FE2C342F9}" srcOrd="8" destOrd="0" presId="urn:microsoft.com/office/officeart/2005/8/layout/default#9"/>
    <dgm:cxn modelId="{454A3F8A-F2D4-6649-B87A-A50770349348}" type="presParOf" srcId="{752D4C6D-9322-4345-9634-9BA7C5315316}" destId="{96FE42D5-8B20-CF47-ABE1-7D8D890A454A}" srcOrd="9" destOrd="0" presId="urn:microsoft.com/office/officeart/2005/8/layout/default#9"/>
    <dgm:cxn modelId="{3A55C590-2CA6-2C46-AE3A-120DDDA75AC6}" type="presParOf" srcId="{752D4C6D-9322-4345-9634-9BA7C5315316}" destId="{64D4B641-86A7-F447-8C09-2802BF862B78}" srcOrd="10" destOrd="0" presId="urn:microsoft.com/office/officeart/2005/8/layout/default#9"/>
    <dgm:cxn modelId="{C2D90A7C-76D2-8341-AE3B-DB3C63DE9852}" type="presParOf" srcId="{752D4C6D-9322-4345-9634-9BA7C5315316}" destId="{285A08FA-91A2-174A-A9AA-7C71B9B5A834}" srcOrd="11" destOrd="0" presId="urn:microsoft.com/office/officeart/2005/8/layout/default#9"/>
    <dgm:cxn modelId="{522BE3F5-DCAB-7E43-BB5C-3E6D9CC98DA8}" type="presParOf" srcId="{752D4C6D-9322-4345-9634-9BA7C5315316}" destId="{99F56D78-61F7-DE4B-9CFA-9A6B6003DE80}" srcOrd="12" destOrd="0" presId="urn:microsoft.com/office/officeart/2005/8/layout/default#9"/>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DA6BD4D-EB0E-514B-8D34-C3BF4D0AD8B2}"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40C05D88-ABF7-5F44-A46F-C2F1F8655189}">
      <dgm:prSet/>
      <dgm:spPr>
        <a:solidFill>
          <a:schemeClr val="accent6">
            <a:lumMod val="75000"/>
          </a:schemeClr>
        </a:solidFill>
        <a:ln>
          <a:solidFill>
            <a:schemeClr val="accent6">
              <a:lumMod val="50000"/>
            </a:schemeClr>
          </a:solidFill>
        </a:ln>
      </dgm:spPr>
      <dgm:t>
        <a:bodyPr/>
        <a:lstStyle/>
        <a:p>
          <a:pPr rtl="0"/>
          <a:r>
            <a:rPr lang="en-US" b="1" dirty="0">
              <a:solidFill>
                <a:schemeClr val="bg1"/>
              </a:solidFill>
            </a:rPr>
            <a:t>Privacy Act of 1974</a:t>
          </a:r>
          <a:endParaRPr lang="en-US" dirty="0">
            <a:solidFill>
              <a:schemeClr val="bg1"/>
            </a:solidFill>
          </a:endParaRPr>
        </a:p>
      </dgm:t>
    </dgm:pt>
    <dgm:pt modelId="{4597ED6C-2817-1C4F-B679-63313396A378}" cxnId="{283DE9F7-CF83-A84F-8E31-112E0B0FC3B2}" type="parTrans">
      <dgm:prSet/>
      <dgm:spPr/>
      <dgm:t>
        <a:bodyPr/>
        <a:lstStyle/>
        <a:p>
          <a:endParaRPr lang="en-US"/>
        </a:p>
      </dgm:t>
    </dgm:pt>
    <dgm:pt modelId="{3A9BA045-EF36-DD4E-B986-865F438E9E99}" cxnId="{283DE9F7-CF83-A84F-8E31-112E0B0FC3B2}" type="sibTrans">
      <dgm:prSet/>
      <dgm:spPr/>
      <dgm:t>
        <a:bodyPr/>
        <a:lstStyle/>
        <a:p>
          <a:endParaRPr lang="en-US"/>
        </a:p>
      </dgm:t>
    </dgm:pt>
    <dgm:pt modelId="{20E1665B-148F-9747-A05B-BBA4ADA38448}">
      <dgm:prSet/>
      <dgm:spPr>
        <a:ln>
          <a:solidFill>
            <a:schemeClr val="accent6">
              <a:lumMod val="50000"/>
            </a:schemeClr>
          </a:solidFill>
        </a:ln>
        <a:effectLst>
          <a:glow rad="101600">
            <a:schemeClr val="accent1">
              <a:alpha val="75000"/>
            </a:schemeClr>
          </a:glow>
        </a:effectLst>
      </dgm:spPr>
      <dgm:t>
        <a:bodyPr/>
        <a:lstStyle/>
        <a:p>
          <a:pPr rtl="0"/>
          <a:r>
            <a:rPr lang="en-US" b="0" dirty="0">
              <a:latin typeface="+mn-lt"/>
            </a:rPr>
            <a:t>Deals with personal information collected and used by federal agencies</a:t>
          </a:r>
        </a:p>
      </dgm:t>
    </dgm:pt>
    <dgm:pt modelId="{1FF8C7AD-EB6C-E54F-98B7-93776ADB2C33}" cxnId="{37546F7E-5578-394E-AF5E-39671070F865}" type="parTrans">
      <dgm:prSet/>
      <dgm:spPr/>
      <dgm:t>
        <a:bodyPr/>
        <a:lstStyle/>
        <a:p>
          <a:endParaRPr lang="en-US"/>
        </a:p>
      </dgm:t>
    </dgm:pt>
    <dgm:pt modelId="{D4DF212C-F81A-4247-AC89-AB1D7696BD85}" cxnId="{37546F7E-5578-394E-AF5E-39671070F865}" type="sibTrans">
      <dgm:prSet/>
      <dgm:spPr/>
      <dgm:t>
        <a:bodyPr/>
        <a:lstStyle/>
        <a:p>
          <a:endParaRPr lang="en-US"/>
        </a:p>
      </dgm:t>
    </dgm:pt>
    <dgm:pt modelId="{A4476F55-2413-DF4B-8EFE-0725814C2605}">
      <dgm:prSet/>
      <dgm:spPr>
        <a:ln>
          <a:solidFill>
            <a:schemeClr val="accent6">
              <a:lumMod val="50000"/>
            </a:schemeClr>
          </a:solidFill>
        </a:ln>
        <a:effectLst>
          <a:glow rad="101600">
            <a:schemeClr val="accent1">
              <a:alpha val="75000"/>
            </a:schemeClr>
          </a:glow>
        </a:effectLst>
      </dgm:spPr>
      <dgm:t>
        <a:bodyPr/>
        <a:lstStyle/>
        <a:p>
          <a:pPr rtl="0"/>
          <a:r>
            <a:rPr lang="en-US" b="0" dirty="0">
              <a:latin typeface="+mn-lt"/>
            </a:rPr>
            <a:t>Permits individuals to determine records kept</a:t>
          </a:r>
        </a:p>
      </dgm:t>
    </dgm:pt>
    <dgm:pt modelId="{592A6C6C-9786-CD4E-B10F-7EE32C5EE9D4}" cxnId="{EED18028-0E14-7C48-BBEF-882EB55255FE}" type="parTrans">
      <dgm:prSet/>
      <dgm:spPr/>
      <dgm:t>
        <a:bodyPr/>
        <a:lstStyle/>
        <a:p>
          <a:endParaRPr lang="en-US"/>
        </a:p>
      </dgm:t>
    </dgm:pt>
    <dgm:pt modelId="{02E21C21-A9C1-5749-B2EB-CC1ED7D29C33}" cxnId="{EED18028-0E14-7C48-BBEF-882EB55255FE}" type="sibTrans">
      <dgm:prSet/>
      <dgm:spPr/>
      <dgm:t>
        <a:bodyPr/>
        <a:lstStyle/>
        <a:p>
          <a:endParaRPr lang="en-US"/>
        </a:p>
      </dgm:t>
    </dgm:pt>
    <dgm:pt modelId="{B1B27E3C-3DE1-CC42-A5CD-0C0C47016FBB}">
      <dgm:prSet/>
      <dgm:spPr>
        <a:ln>
          <a:solidFill>
            <a:schemeClr val="accent6">
              <a:lumMod val="50000"/>
            </a:schemeClr>
          </a:solidFill>
        </a:ln>
        <a:effectLst>
          <a:glow rad="101600">
            <a:schemeClr val="accent1">
              <a:alpha val="75000"/>
            </a:schemeClr>
          </a:glow>
        </a:effectLst>
      </dgm:spPr>
      <dgm:t>
        <a:bodyPr/>
        <a:lstStyle/>
        <a:p>
          <a:pPr rtl="0"/>
          <a:r>
            <a:rPr lang="en-US" b="0" dirty="0">
              <a:latin typeface="+mn-lt"/>
            </a:rPr>
            <a:t>Permits individuals to forbid records being used for other purposes </a:t>
          </a:r>
        </a:p>
      </dgm:t>
    </dgm:pt>
    <dgm:pt modelId="{73CC8BF3-CD8D-264A-BD1A-2063645E7054}" cxnId="{D85E7F42-E357-F14D-8825-FEA6F1E082BB}" type="parTrans">
      <dgm:prSet/>
      <dgm:spPr/>
      <dgm:t>
        <a:bodyPr/>
        <a:lstStyle/>
        <a:p>
          <a:endParaRPr lang="en-US"/>
        </a:p>
      </dgm:t>
    </dgm:pt>
    <dgm:pt modelId="{2254E1B2-43C9-AF4C-83BB-19C39C8F618F}" cxnId="{D85E7F42-E357-F14D-8825-FEA6F1E082BB}" type="sibTrans">
      <dgm:prSet/>
      <dgm:spPr/>
      <dgm:t>
        <a:bodyPr/>
        <a:lstStyle/>
        <a:p>
          <a:endParaRPr lang="en-US"/>
        </a:p>
      </dgm:t>
    </dgm:pt>
    <dgm:pt modelId="{9DA7779C-8E3C-2C4F-935A-870C0A0A5E0D}">
      <dgm:prSet/>
      <dgm:spPr>
        <a:ln>
          <a:solidFill>
            <a:schemeClr val="accent6">
              <a:lumMod val="50000"/>
            </a:schemeClr>
          </a:solidFill>
        </a:ln>
        <a:effectLst>
          <a:glow rad="101600">
            <a:schemeClr val="accent1">
              <a:alpha val="75000"/>
            </a:schemeClr>
          </a:glow>
        </a:effectLst>
      </dgm:spPr>
      <dgm:t>
        <a:bodyPr/>
        <a:lstStyle/>
        <a:p>
          <a:pPr rtl="0"/>
          <a:r>
            <a:rPr lang="en-US" b="0" dirty="0">
              <a:latin typeface="+mn-lt"/>
            </a:rPr>
            <a:t>Permits individuals to obtain access to records and to correct and amend records as appropriate</a:t>
          </a:r>
        </a:p>
      </dgm:t>
    </dgm:pt>
    <dgm:pt modelId="{7C8AD3EF-D69C-614B-A2B1-028C18B3159F}" cxnId="{2FE2ACBF-F12E-6D41-BB79-CE2F9E4EFD48}" type="parTrans">
      <dgm:prSet/>
      <dgm:spPr/>
      <dgm:t>
        <a:bodyPr/>
        <a:lstStyle/>
        <a:p>
          <a:endParaRPr lang="en-US"/>
        </a:p>
      </dgm:t>
    </dgm:pt>
    <dgm:pt modelId="{52CF6A64-ECE9-0A4F-A996-C26B9B0DA774}" cxnId="{2FE2ACBF-F12E-6D41-BB79-CE2F9E4EFD48}" type="sibTrans">
      <dgm:prSet/>
      <dgm:spPr/>
      <dgm:t>
        <a:bodyPr/>
        <a:lstStyle/>
        <a:p>
          <a:endParaRPr lang="en-US"/>
        </a:p>
      </dgm:t>
    </dgm:pt>
    <dgm:pt modelId="{80FA822B-8EFC-F442-890B-FD6862CB2A59}">
      <dgm:prSet/>
      <dgm:spPr>
        <a:ln>
          <a:solidFill>
            <a:schemeClr val="accent6">
              <a:lumMod val="50000"/>
            </a:schemeClr>
          </a:solidFill>
        </a:ln>
        <a:effectLst>
          <a:glow rad="101600">
            <a:schemeClr val="accent1">
              <a:alpha val="75000"/>
            </a:schemeClr>
          </a:glow>
        </a:effectLst>
      </dgm:spPr>
      <dgm:t>
        <a:bodyPr/>
        <a:lstStyle/>
        <a:p>
          <a:pPr rtl="0"/>
          <a:r>
            <a:rPr lang="en-US" b="0" dirty="0">
              <a:latin typeface="+mn-lt"/>
            </a:rPr>
            <a:t>Ensures agencies properly collect, maintain, and use personal information</a:t>
          </a:r>
        </a:p>
      </dgm:t>
    </dgm:pt>
    <dgm:pt modelId="{340BC7A5-0279-A44B-9B9B-3AA244BC34F5}" cxnId="{44BB5FA0-759D-E248-BB98-5CB8487FD554}" type="parTrans">
      <dgm:prSet/>
      <dgm:spPr/>
      <dgm:t>
        <a:bodyPr/>
        <a:lstStyle/>
        <a:p>
          <a:endParaRPr lang="en-US"/>
        </a:p>
      </dgm:t>
    </dgm:pt>
    <dgm:pt modelId="{74E301B5-2C53-A34E-B95D-FBF75B034AE5}" cxnId="{44BB5FA0-759D-E248-BB98-5CB8487FD554}" type="sibTrans">
      <dgm:prSet/>
      <dgm:spPr/>
      <dgm:t>
        <a:bodyPr/>
        <a:lstStyle/>
        <a:p>
          <a:endParaRPr lang="en-US"/>
        </a:p>
      </dgm:t>
    </dgm:pt>
    <dgm:pt modelId="{FE3A0E21-4B49-3A42-A169-6F91867BA56D}">
      <dgm:prSet/>
      <dgm:spPr>
        <a:ln>
          <a:solidFill>
            <a:schemeClr val="accent6">
              <a:lumMod val="50000"/>
            </a:schemeClr>
          </a:solidFill>
        </a:ln>
        <a:effectLst>
          <a:glow rad="101600">
            <a:schemeClr val="accent1">
              <a:alpha val="75000"/>
            </a:schemeClr>
          </a:glow>
        </a:effectLst>
      </dgm:spPr>
      <dgm:t>
        <a:bodyPr/>
        <a:lstStyle/>
        <a:p>
          <a:pPr rtl="0"/>
          <a:r>
            <a:rPr lang="en-US" b="0" dirty="0">
              <a:latin typeface="+mn-lt"/>
            </a:rPr>
            <a:t>Creates a private right of action for individuals</a:t>
          </a:r>
        </a:p>
      </dgm:t>
    </dgm:pt>
    <dgm:pt modelId="{1F70B32B-DA00-B345-86B2-E05952BD6C3E}" cxnId="{9ABF24D7-6B34-5046-A298-A252CA2C8007}" type="parTrans">
      <dgm:prSet/>
      <dgm:spPr/>
      <dgm:t>
        <a:bodyPr/>
        <a:lstStyle/>
        <a:p>
          <a:endParaRPr lang="en-US"/>
        </a:p>
      </dgm:t>
    </dgm:pt>
    <dgm:pt modelId="{2F5A11EE-06ED-2C42-8BFD-398ED933F341}" cxnId="{9ABF24D7-6B34-5046-A298-A252CA2C8007}" type="sibTrans">
      <dgm:prSet/>
      <dgm:spPr/>
      <dgm:t>
        <a:bodyPr/>
        <a:lstStyle/>
        <a:p>
          <a:endParaRPr lang="en-US"/>
        </a:p>
      </dgm:t>
    </dgm:pt>
    <dgm:pt modelId="{9B887C10-9C9E-CA4E-B3A5-0DECBAA58155}" type="pres">
      <dgm:prSet presAssocID="{2DA6BD4D-EB0E-514B-8D34-C3BF4D0AD8B2}" presName="linear" presStyleCnt="0">
        <dgm:presLayoutVars>
          <dgm:dir/>
          <dgm:animLvl val="lvl"/>
          <dgm:resizeHandles val="exact"/>
        </dgm:presLayoutVars>
      </dgm:prSet>
      <dgm:spPr/>
    </dgm:pt>
    <dgm:pt modelId="{B2D047E0-F67B-0746-93A5-4DD576B8FEA8}" type="pres">
      <dgm:prSet presAssocID="{40C05D88-ABF7-5F44-A46F-C2F1F8655189}" presName="parentLin" presStyleCnt="0"/>
      <dgm:spPr/>
    </dgm:pt>
    <dgm:pt modelId="{01869E91-2013-9F4D-B683-F1C63FB1D2B0}" type="pres">
      <dgm:prSet presAssocID="{40C05D88-ABF7-5F44-A46F-C2F1F8655189}" presName="parentLeftMargin" presStyleLbl="node1" presStyleIdx="0" presStyleCnt="1"/>
      <dgm:spPr/>
    </dgm:pt>
    <dgm:pt modelId="{BA411A9E-1404-DB4C-8325-0520C6FD7F93}" type="pres">
      <dgm:prSet presAssocID="{40C05D88-ABF7-5F44-A46F-C2F1F8655189}" presName="parentText" presStyleLbl="node1" presStyleIdx="0" presStyleCnt="1">
        <dgm:presLayoutVars>
          <dgm:chMax val="0"/>
          <dgm:bulletEnabled val="1"/>
        </dgm:presLayoutVars>
      </dgm:prSet>
      <dgm:spPr/>
    </dgm:pt>
    <dgm:pt modelId="{C7AE6EAA-1D3D-9B49-A44B-648A0D764762}" type="pres">
      <dgm:prSet presAssocID="{40C05D88-ABF7-5F44-A46F-C2F1F8655189}" presName="negativeSpace" presStyleCnt="0"/>
      <dgm:spPr/>
    </dgm:pt>
    <dgm:pt modelId="{D87AE023-5BDE-6248-8D76-34709F10D62E}" type="pres">
      <dgm:prSet presAssocID="{40C05D88-ABF7-5F44-A46F-C2F1F8655189}" presName="childText" presStyleLbl="conFgAcc1" presStyleIdx="0" presStyleCnt="1">
        <dgm:presLayoutVars>
          <dgm:bulletEnabled val="1"/>
        </dgm:presLayoutVars>
      </dgm:prSet>
      <dgm:spPr/>
    </dgm:pt>
  </dgm:ptLst>
  <dgm:cxnLst>
    <dgm:cxn modelId="{4592A300-CDBD-3D43-8117-A08D73C20483}" type="presOf" srcId="{20E1665B-148F-9747-A05B-BBA4ADA38448}" destId="{D87AE023-5BDE-6248-8D76-34709F10D62E}" srcOrd="0" destOrd="0" presId="urn:microsoft.com/office/officeart/2005/8/layout/list1"/>
    <dgm:cxn modelId="{EED18028-0E14-7C48-BBEF-882EB55255FE}" srcId="{40C05D88-ABF7-5F44-A46F-C2F1F8655189}" destId="{A4476F55-2413-DF4B-8EFE-0725814C2605}" srcOrd="1" destOrd="0" parTransId="{592A6C6C-9786-CD4E-B10F-7EE32C5EE9D4}" sibTransId="{02E21C21-A9C1-5749-B2EB-CC1ED7D29C33}"/>
    <dgm:cxn modelId="{D85E7F42-E357-F14D-8825-FEA6F1E082BB}" srcId="{40C05D88-ABF7-5F44-A46F-C2F1F8655189}" destId="{B1B27E3C-3DE1-CC42-A5CD-0C0C47016FBB}" srcOrd="2" destOrd="0" parTransId="{73CC8BF3-CD8D-264A-BD1A-2063645E7054}" sibTransId="{2254E1B2-43C9-AF4C-83BB-19C39C8F618F}"/>
    <dgm:cxn modelId="{95DB2859-8245-BA4D-B197-B59A0C0F4DF9}" type="presOf" srcId="{FE3A0E21-4B49-3A42-A169-6F91867BA56D}" destId="{D87AE023-5BDE-6248-8D76-34709F10D62E}" srcOrd="0" destOrd="5" presId="urn:microsoft.com/office/officeart/2005/8/layout/list1"/>
    <dgm:cxn modelId="{37546F7E-5578-394E-AF5E-39671070F865}" srcId="{40C05D88-ABF7-5F44-A46F-C2F1F8655189}" destId="{20E1665B-148F-9747-A05B-BBA4ADA38448}" srcOrd="0" destOrd="0" parTransId="{1FF8C7AD-EB6C-E54F-98B7-93776ADB2C33}" sibTransId="{D4DF212C-F81A-4247-AC89-AB1D7696BD85}"/>
    <dgm:cxn modelId="{0C26F18C-ABE2-8949-859F-5D206C7BF227}" type="presOf" srcId="{40C05D88-ABF7-5F44-A46F-C2F1F8655189}" destId="{01869E91-2013-9F4D-B683-F1C63FB1D2B0}" srcOrd="0" destOrd="0" presId="urn:microsoft.com/office/officeart/2005/8/layout/list1"/>
    <dgm:cxn modelId="{44BB5FA0-759D-E248-BB98-5CB8487FD554}" srcId="{40C05D88-ABF7-5F44-A46F-C2F1F8655189}" destId="{80FA822B-8EFC-F442-890B-FD6862CB2A59}" srcOrd="4" destOrd="0" parTransId="{340BC7A5-0279-A44B-9B9B-3AA244BC34F5}" sibTransId="{74E301B5-2C53-A34E-B95D-FBF75B034AE5}"/>
    <dgm:cxn modelId="{2FE2ACBF-F12E-6D41-BB79-CE2F9E4EFD48}" srcId="{40C05D88-ABF7-5F44-A46F-C2F1F8655189}" destId="{9DA7779C-8E3C-2C4F-935A-870C0A0A5E0D}" srcOrd="3" destOrd="0" parTransId="{7C8AD3EF-D69C-614B-A2B1-028C18B3159F}" sibTransId="{52CF6A64-ECE9-0A4F-A996-C26B9B0DA774}"/>
    <dgm:cxn modelId="{0A4B5ED1-4B07-1645-BBB4-AFEFD352C077}" type="presOf" srcId="{9DA7779C-8E3C-2C4F-935A-870C0A0A5E0D}" destId="{D87AE023-5BDE-6248-8D76-34709F10D62E}" srcOrd="0" destOrd="3" presId="urn:microsoft.com/office/officeart/2005/8/layout/list1"/>
    <dgm:cxn modelId="{F107ACD2-0970-0140-9D71-3FF5DA9E142B}" type="presOf" srcId="{B1B27E3C-3DE1-CC42-A5CD-0C0C47016FBB}" destId="{D87AE023-5BDE-6248-8D76-34709F10D62E}" srcOrd="0" destOrd="2" presId="urn:microsoft.com/office/officeart/2005/8/layout/list1"/>
    <dgm:cxn modelId="{E269C6D3-A861-F949-B3A4-4185C2257C33}" type="presOf" srcId="{2DA6BD4D-EB0E-514B-8D34-C3BF4D0AD8B2}" destId="{9B887C10-9C9E-CA4E-B3A5-0DECBAA58155}" srcOrd="0" destOrd="0" presId="urn:microsoft.com/office/officeart/2005/8/layout/list1"/>
    <dgm:cxn modelId="{9ABF24D7-6B34-5046-A298-A252CA2C8007}" srcId="{40C05D88-ABF7-5F44-A46F-C2F1F8655189}" destId="{FE3A0E21-4B49-3A42-A169-6F91867BA56D}" srcOrd="5" destOrd="0" parTransId="{1F70B32B-DA00-B345-86B2-E05952BD6C3E}" sibTransId="{2F5A11EE-06ED-2C42-8BFD-398ED933F341}"/>
    <dgm:cxn modelId="{37C2B3E4-B60D-0044-B488-EE397F79F976}" type="presOf" srcId="{A4476F55-2413-DF4B-8EFE-0725814C2605}" destId="{D87AE023-5BDE-6248-8D76-34709F10D62E}" srcOrd="0" destOrd="1" presId="urn:microsoft.com/office/officeart/2005/8/layout/list1"/>
    <dgm:cxn modelId="{CDB82AE6-57FE-0F4D-AD60-A2B4D6FB62F8}" type="presOf" srcId="{80FA822B-8EFC-F442-890B-FD6862CB2A59}" destId="{D87AE023-5BDE-6248-8D76-34709F10D62E}" srcOrd="0" destOrd="4" presId="urn:microsoft.com/office/officeart/2005/8/layout/list1"/>
    <dgm:cxn modelId="{AA5661F2-2A9E-1F46-A810-DA6E1275E6D3}" type="presOf" srcId="{40C05D88-ABF7-5F44-A46F-C2F1F8655189}" destId="{BA411A9E-1404-DB4C-8325-0520C6FD7F93}" srcOrd="1" destOrd="0" presId="urn:microsoft.com/office/officeart/2005/8/layout/list1"/>
    <dgm:cxn modelId="{283DE9F7-CF83-A84F-8E31-112E0B0FC3B2}" srcId="{2DA6BD4D-EB0E-514B-8D34-C3BF4D0AD8B2}" destId="{40C05D88-ABF7-5F44-A46F-C2F1F8655189}" srcOrd="0" destOrd="0" parTransId="{4597ED6C-2817-1C4F-B679-63313396A378}" sibTransId="{3A9BA045-EF36-DD4E-B986-865F438E9E99}"/>
    <dgm:cxn modelId="{97AF4E55-0C1F-FC42-B46E-12ABF3FC4B61}" type="presParOf" srcId="{9B887C10-9C9E-CA4E-B3A5-0DECBAA58155}" destId="{B2D047E0-F67B-0746-93A5-4DD576B8FEA8}" srcOrd="0" destOrd="0" presId="urn:microsoft.com/office/officeart/2005/8/layout/list1"/>
    <dgm:cxn modelId="{FE338143-5C0B-6D46-BA49-89DEBACE0CAD}" type="presParOf" srcId="{B2D047E0-F67B-0746-93A5-4DD576B8FEA8}" destId="{01869E91-2013-9F4D-B683-F1C63FB1D2B0}" srcOrd="0" destOrd="0" presId="urn:microsoft.com/office/officeart/2005/8/layout/list1"/>
    <dgm:cxn modelId="{39A698BD-B5F4-A544-B2A0-DE9ED6F4AF8C}" type="presParOf" srcId="{B2D047E0-F67B-0746-93A5-4DD576B8FEA8}" destId="{BA411A9E-1404-DB4C-8325-0520C6FD7F93}" srcOrd="1" destOrd="0" presId="urn:microsoft.com/office/officeart/2005/8/layout/list1"/>
    <dgm:cxn modelId="{682CC660-B3A3-7B48-91C5-886BF3C9AE48}" type="presParOf" srcId="{9B887C10-9C9E-CA4E-B3A5-0DECBAA58155}" destId="{C7AE6EAA-1D3D-9B49-A44B-648A0D764762}" srcOrd="1" destOrd="0" presId="urn:microsoft.com/office/officeart/2005/8/layout/list1"/>
    <dgm:cxn modelId="{87CB434C-88BB-094B-A25C-B950817253D9}" type="presParOf" srcId="{9B887C10-9C9E-CA4E-B3A5-0DECBAA58155}" destId="{D87AE023-5BDE-6248-8D76-34709F10D62E}" srcOrd="2"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B9E4821-DE7A-244E-9A84-6E2E552FA288}" type="doc">
      <dgm:prSet loTypeId="urn:microsoft.com/office/officeart/2005/8/layout/chevron2" loCatId="process" qsTypeId="urn:microsoft.com/office/officeart/2005/8/quickstyle/simple4" qsCatId="simple" csTypeId="urn:microsoft.com/office/officeart/2005/8/colors/accent1_2" csCatId="accent1" phldr="1"/>
      <dgm:spPr/>
      <dgm:t>
        <a:bodyPr/>
        <a:lstStyle/>
        <a:p>
          <a:endParaRPr lang="en-US"/>
        </a:p>
      </dgm:t>
    </dgm:pt>
    <dgm:pt modelId="{EF9C5879-DB71-764A-ABC0-F588CEB1309A}">
      <dgm:prSet phldrT="[Text]"/>
      <dgm:spPr>
        <a:solidFill>
          <a:schemeClr val="accent3">
            <a:lumMod val="75000"/>
          </a:schemeClr>
        </a:solidFill>
        <a:ln>
          <a:solidFill>
            <a:schemeClr val="accent3">
              <a:lumMod val="50000"/>
            </a:schemeClr>
          </a:solidFill>
        </a:ln>
      </dgm:spPr>
      <dgm:t>
        <a:bodyPr/>
        <a:lstStyle/>
        <a:p>
          <a:r>
            <a:rPr lang="en-US" b="1" i="0" dirty="0">
              <a:solidFill>
                <a:schemeClr val="bg1"/>
              </a:solidFill>
              <a:latin typeface="+mn-lt"/>
              <a:ea typeface="+mn-ea"/>
            </a:rPr>
            <a:t>1</a:t>
          </a:r>
          <a:endParaRPr lang="en-US" b="1" i="0" dirty="0">
            <a:solidFill>
              <a:schemeClr val="bg1"/>
            </a:solidFill>
            <a:latin typeface="+mn-lt"/>
          </a:endParaRPr>
        </a:p>
      </dgm:t>
    </dgm:pt>
    <dgm:pt modelId="{72EA8869-2451-2C46-9647-23762F8D5191}" cxnId="{24AD0815-A359-0042-ADEE-55F10E409280}" type="parTrans">
      <dgm:prSet/>
      <dgm:spPr/>
      <dgm:t>
        <a:bodyPr/>
        <a:lstStyle/>
        <a:p>
          <a:endParaRPr lang="en-US"/>
        </a:p>
      </dgm:t>
    </dgm:pt>
    <dgm:pt modelId="{4AC7383C-ED01-214C-A4A7-9D043622E3AA}" cxnId="{24AD0815-A359-0042-ADEE-55F10E409280}" type="sibTrans">
      <dgm:prSet/>
      <dgm:spPr/>
      <dgm:t>
        <a:bodyPr/>
        <a:lstStyle/>
        <a:p>
          <a:endParaRPr lang="en-US"/>
        </a:p>
      </dgm:t>
    </dgm:pt>
    <dgm:pt modelId="{6CA04DA1-529B-724D-A147-63E8D664038A}">
      <dgm:prSet/>
      <dgm:spPr>
        <a:solidFill>
          <a:schemeClr val="accent5">
            <a:lumMod val="75000"/>
          </a:schemeClr>
        </a:solidFill>
        <a:ln>
          <a:solidFill>
            <a:schemeClr val="accent5">
              <a:lumMod val="50000"/>
            </a:schemeClr>
          </a:solidFill>
        </a:ln>
      </dgm:spPr>
      <dgm:t>
        <a:bodyPr/>
        <a:lstStyle/>
        <a:p>
          <a:r>
            <a:rPr lang="en-US" b="1" i="0" dirty="0">
              <a:solidFill>
                <a:schemeClr val="bg1"/>
              </a:solidFill>
              <a:latin typeface="+mn-lt"/>
              <a:ea typeface="+mn-ea"/>
            </a:rPr>
            <a:t>2</a:t>
          </a:r>
        </a:p>
      </dgm:t>
    </dgm:pt>
    <dgm:pt modelId="{A925F818-E373-0B49-B9D3-4B5562F5C55C}" cxnId="{47E27F59-4980-494C-BD69-79E42376A0C8}" type="parTrans">
      <dgm:prSet/>
      <dgm:spPr/>
      <dgm:t>
        <a:bodyPr/>
        <a:lstStyle/>
        <a:p>
          <a:endParaRPr lang="en-US"/>
        </a:p>
      </dgm:t>
    </dgm:pt>
    <dgm:pt modelId="{8C1607C0-CD63-004D-B743-7EBD5AFD548B}" cxnId="{47E27F59-4980-494C-BD69-79E42376A0C8}" type="sibTrans">
      <dgm:prSet/>
      <dgm:spPr/>
      <dgm:t>
        <a:bodyPr/>
        <a:lstStyle/>
        <a:p>
          <a:endParaRPr lang="en-US"/>
        </a:p>
      </dgm:t>
    </dgm:pt>
    <dgm:pt modelId="{9AB8801B-03F0-4541-9D98-1EADE519091F}">
      <dgm:prSet/>
      <dgm:spPr>
        <a:ln>
          <a:solidFill>
            <a:schemeClr val="accent3">
              <a:lumMod val="50000"/>
            </a:schemeClr>
          </a:solidFill>
        </a:ln>
      </dgm:spPr>
      <dgm:t>
        <a:bodyPr/>
        <a:lstStyle/>
        <a:p>
          <a:r>
            <a:rPr lang="en-US" dirty="0">
              <a:solidFill>
                <a:schemeClr val="bg1"/>
              </a:solidFill>
              <a:latin typeface="+mn-lt"/>
              <a:ea typeface="+mn-ea"/>
            </a:rPr>
            <a:t>Provide a measure of support</a:t>
          </a:r>
        </a:p>
      </dgm:t>
    </dgm:pt>
    <dgm:pt modelId="{6C468ACD-2CAF-3448-BAE2-3FDA5404BD93}" cxnId="{9EF08C02-A429-7946-8F22-E71267B4AD18}" type="parTrans">
      <dgm:prSet/>
      <dgm:spPr/>
      <dgm:t>
        <a:bodyPr/>
        <a:lstStyle/>
        <a:p>
          <a:endParaRPr lang="en-US"/>
        </a:p>
      </dgm:t>
    </dgm:pt>
    <dgm:pt modelId="{2B4B0EB5-E7D0-534A-8855-6C51270E98D5}" cxnId="{9EF08C02-A429-7946-8F22-E71267B4AD18}" type="sibTrans">
      <dgm:prSet/>
      <dgm:spPr/>
      <dgm:t>
        <a:bodyPr/>
        <a:lstStyle/>
        <a:p>
          <a:endParaRPr lang="en-US"/>
        </a:p>
      </dgm:t>
    </dgm:pt>
    <dgm:pt modelId="{C22AD010-337E-F844-AA1F-3CECC3992E3F}">
      <dgm:prSet/>
      <dgm:spPr>
        <a:ln>
          <a:solidFill>
            <a:schemeClr val="accent5">
              <a:lumMod val="50000"/>
            </a:schemeClr>
          </a:solidFill>
        </a:ln>
      </dgm:spPr>
      <dgm:t>
        <a:bodyPr/>
        <a:lstStyle/>
        <a:p>
          <a:r>
            <a:rPr lang="en-US" dirty="0">
              <a:solidFill>
                <a:schemeClr val="bg1"/>
              </a:solidFill>
              <a:latin typeface="+mn-lt"/>
              <a:ea typeface="+mn-ea"/>
            </a:rPr>
            <a:t>Be a means of deterrence and discipline</a:t>
          </a:r>
        </a:p>
      </dgm:t>
    </dgm:pt>
    <dgm:pt modelId="{3FEC0003-F910-5943-B470-25095B0392F6}" cxnId="{293B3B50-73D3-F54B-870F-DCA91F986FC6}" type="parTrans">
      <dgm:prSet/>
      <dgm:spPr/>
      <dgm:t>
        <a:bodyPr/>
        <a:lstStyle/>
        <a:p>
          <a:endParaRPr lang="en-US"/>
        </a:p>
      </dgm:t>
    </dgm:pt>
    <dgm:pt modelId="{73B4CC23-D8A6-804C-9F15-75943EB3F3DF}" cxnId="{293B3B50-73D3-F54B-870F-DCA91F986FC6}" type="sibTrans">
      <dgm:prSet/>
      <dgm:spPr/>
      <dgm:t>
        <a:bodyPr/>
        <a:lstStyle/>
        <a:p>
          <a:endParaRPr lang="en-US"/>
        </a:p>
      </dgm:t>
    </dgm:pt>
    <dgm:pt modelId="{B89018C6-ED24-6443-8F00-D52DACE7998A}">
      <dgm:prSet/>
      <dgm:spPr>
        <a:ln>
          <a:solidFill>
            <a:schemeClr val="accent3">
              <a:lumMod val="50000"/>
            </a:schemeClr>
          </a:solidFill>
        </a:ln>
      </dgm:spPr>
      <dgm:t>
        <a:bodyPr/>
        <a:lstStyle/>
        <a:p>
          <a:r>
            <a:rPr lang="en-US" dirty="0">
              <a:solidFill>
                <a:schemeClr val="bg1"/>
              </a:solidFill>
              <a:latin typeface="+mn-lt"/>
              <a:ea typeface="+mn-ea"/>
            </a:rPr>
            <a:t>Enhance the profession's public image</a:t>
          </a:r>
        </a:p>
      </dgm:t>
    </dgm:pt>
    <dgm:pt modelId="{A9CBEEC7-C868-D14F-9FA9-65CE1A520030}" cxnId="{488A9671-A7DC-9748-BEC7-73E526CA1237}" type="parTrans">
      <dgm:prSet/>
      <dgm:spPr/>
      <dgm:t>
        <a:bodyPr/>
        <a:lstStyle/>
        <a:p>
          <a:endParaRPr lang="en-US"/>
        </a:p>
      </dgm:t>
    </dgm:pt>
    <dgm:pt modelId="{D61AD25A-5AC5-6B43-9277-D1976406D97D}" cxnId="{488A9671-A7DC-9748-BEC7-73E526CA1237}" type="sibTrans">
      <dgm:prSet/>
      <dgm:spPr/>
      <dgm:t>
        <a:bodyPr/>
        <a:lstStyle/>
        <a:p>
          <a:endParaRPr lang="en-US"/>
        </a:p>
      </dgm:t>
    </dgm:pt>
    <dgm:pt modelId="{C5B57E77-CFE5-B94F-AD35-EA16DEE05810}">
      <dgm:prSet phldrT="[Text]"/>
      <dgm:spPr>
        <a:ln>
          <a:solidFill>
            <a:schemeClr val="accent3">
              <a:lumMod val="50000"/>
            </a:schemeClr>
          </a:solidFill>
        </a:ln>
      </dgm:spPr>
      <dgm:t>
        <a:bodyPr/>
        <a:lstStyle/>
        <a:p>
          <a:r>
            <a:rPr lang="en-US" dirty="0">
              <a:solidFill>
                <a:schemeClr val="bg1"/>
              </a:solidFill>
              <a:latin typeface="+mn-lt"/>
              <a:ea typeface="+mn-ea"/>
            </a:rPr>
            <a:t>Be a positive stimulus and instill confidence</a:t>
          </a:r>
          <a:endParaRPr lang="en-US" dirty="0">
            <a:solidFill>
              <a:schemeClr val="bg1"/>
            </a:solidFill>
            <a:latin typeface="+mn-lt"/>
          </a:endParaRPr>
        </a:p>
      </dgm:t>
    </dgm:pt>
    <dgm:pt modelId="{94A2BF29-DD84-C448-B2AA-D12A92FD3EC4}" cxnId="{EEF20F85-2350-6943-AC2F-39BD4A3DD071}" type="parTrans">
      <dgm:prSet/>
      <dgm:spPr/>
      <dgm:t>
        <a:bodyPr/>
        <a:lstStyle/>
        <a:p>
          <a:endParaRPr lang="en-US"/>
        </a:p>
      </dgm:t>
    </dgm:pt>
    <dgm:pt modelId="{D3BBFEB2-F04E-3142-819E-076B4C365086}" cxnId="{EEF20F85-2350-6943-AC2F-39BD4A3DD071}" type="sibTrans">
      <dgm:prSet/>
      <dgm:spPr/>
      <dgm:t>
        <a:bodyPr/>
        <a:lstStyle/>
        <a:p>
          <a:endParaRPr lang="en-US"/>
        </a:p>
      </dgm:t>
    </dgm:pt>
    <dgm:pt modelId="{4317D36A-EE03-C045-9B07-66E89DDB8DD4}">
      <dgm:prSet/>
      <dgm:spPr>
        <a:ln>
          <a:solidFill>
            <a:schemeClr val="accent5">
              <a:lumMod val="50000"/>
            </a:schemeClr>
          </a:solidFill>
        </a:ln>
      </dgm:spPr>
      <dgm:t>
        <a:bodyPr/>
        <a:lstStyle/>
        <a:p>
          <a:r>
            <a:rPr lang="en-US" b="0" i="0" dirty="0">
              <a:solidFill>
                <a:schemeClr val="bg1"/>
              </a:solidFill>
              <a:latin typeface="+mn-lt"/>
              <a:ea typeface="+mn-ea"/>
            </a:rPr>
            <a:t>Be educational</a:t>
          </a:r>
        </a:p>
      </dgm:t>
    </dgm:pt>
    <dgm:pt modelId="{87D139EC-D16E-CF44-86F4-F79AEAA76960}" cxnId="{A959C36A-7B91-1E42-9EBA-F00D492C9D19}" type="parTrans">
      <dgm:prSet/>
      <dgm:spPr/>
      <dgm:t>
        <a:bodyPr/>
        <a:lstStyle/>
        <a:p>
          <a:endParaRPr lang="en-US"/>
        </a:p>
      </dgm:t>
    </dgm:pt>
    <dgm:pt modelId="{F2D98968-9B3E-3544-90F9-C2F2EB660628}" cxnId="{A959C36A-7B91-1E42-9EBA-F00D492C9D19}" type="sibTrans">
      <dgm:prSet/>
      <dgm:spPr/>
      <dgm:t>
        <a:bodyPr/>
        <a:lstStyle/>
        <a:p>
          <a:endParaRPr lang="en-US"/>
        </a:p>
      </dgm:t>
    </dgm:pt>
    <dgm:pt modelId="{59ECA0FD-D421-2E4B-B998-D2BB6B2B7478}">
      <dgm:prSet/>
      <dgm:spPr>
        <a:solidFill>
          <a:schemeClr val="accent3">
            <a:lumMod val="75000"/>
          </a:schemeClr>
        </a:solidFill>
        <a:ln>
          <a:solidFill>
            <a:schemeClr val="accent3">
              <a:lumMod val="50000"/>
            </a:schemeClr>
          </a:solidFill>
        </a:ln>
      </dgm:spPr>
      <dgm:t>
        <a:bodyPr/>
        <a:lstStyle/>
        <a:p>
          <a:r>
            <a:rPr lang="en-US" b="1" i="0" dirty="0">
              <a:solidFill>
                <a:schemeClr val="bg1"/>
              </a:solidFill>
              <a:latin typeface="+mn-lt"/>
              <a:ea typeface="+mn-ea"/>
            </a:rPr>
            <a:t>3</a:t>
          </a:r>
        </a:p>
      </dgm:t>
    </dgm:pt>
    <dgm:pt modelId="{DF7C90E6-F0B2-694B-9FD4-A3B82A3ED0DF}" cxnId="{C9D27FB0-1BAE-B94F-865B-0E75AF6F5D80}" type="parTrans">
      <dgm:prSet/>
      <dgm:spPr/>
      <dgm:t>
        <a:bodyPr/>
        <a:lstStyle/>
        <a:p>
          <a:endParaRPr lang="en-US"/>
        </a:p>
      </dgm:t>
    </dgm:pt>
    <dgm:pt modelId="{397E229A-F451-F64D-AFB1-A813796D85BB}" cxnId="{C9D27FB0-1BAE-B94F-865B-0E75AF6F5D80}" type="sibTrans">
      <dgm:prSet/>
      <dgm:spPr/>
      <dgm:t>
        <a:bodyPr/>
        <a:lstStyle/>
        <a:p>
          <a:endParaRPr lang="en-US"/>
        </a:p>
      </dgm:t>
    </dgm:pt>
    <dgm:pt modelId="{3500C789-3D51-934B-A6EB-DEBEC7737503}">
      <dgm:prSet/>
      <dgm:spPr>
        <a:solidFill>
          <a:schemeClr val="accent5">
            <a:lumMod val="75000"/>
          </a:schemeClr>
        </a:solidFill>
        <a:ln>
          <a:solidFill>
            <a:schemeClr val="accent5">
              <a:lumMod val="50000"/>
            </a:schemeClr>
          </a:solidFill>
        </a:ln>
      </dgm:spPr>
      <dgm:t>
        <a:bodyPr/>
        <a:lstStyle/>
        <a:p>
          <a:r>
            <a:rPr lang="en-US" b="1" i="0" dirty="0">
              <a:solidFill>
                <a:schemeClr val="bg1"/>
              </a:solidFill>
              <a:latin typeface="+mn-lt"/>
              <a:ea typeface="+mn-ea"/>
            </a:rPr>
            <a:t>4</a:t>
          </a:r>
        </a:p>
      </dgm:t>
    </dgm:pt>
    <dgm:pt modelId="{CBBDFBD0-C14F-7C4B-8D5D-E494AFFD6211}" cxnId="{18B3D9C3-D169-8943-878C-C8D910D3835B}" type="parTrans">
      <dgm:prSet/>
      <dgm:spPr/>
      <dgm:t>
        <a:bodyPr/>
        <a:lstStyle/>
        <a:p>
          <a:endParaRPr lang="en-US"/>
        </a:p>
      </dgm:t>
    </dgm:pt>
    <dgm:pt modelId="{257042B0-7E17-F745-A184-6244CADD6EC6}" cxnId="{18B3D9C3-D169-8943-878C-C8D910D3835B}" type="sibTrans">
      <dgm:prSet/>
      <dgm:spPr/>
      <dgm:t>
        <a:bodyPr/>
        <a:lstStyle/>
        <a:p>
          <a:endParaRPr lang="en-US"/>
        </a:p>
      </dgm:t>
    </dgm:pt>
    <dgm:pt modelId="{A9879864-2E61-9D4B-AE4C-65B7711786C5}">
      <dgm:prSet/>
      <dgm:spPr>
        <a:solidFill>
          <a:schemeClr val="accent3">
            <a:lumMod val="75000"/>
          </a:schemeClr>
        </a:solidFill>
        <a:ln>
          <a:solidFill>
            <a:schemeClr val="accent3">
              <a:lumMod val="50000"/>
            </a:schemeClr>
          </a:solidFill>
        </a:ln>
      </dgm:spPr>
      <dgm:t>
        <a:bodyPr/>
        <a:lstStyle/>
        <a:p>
          <a:r>
            <a:rPr lang="en-US" b="1" i="0" dirty="0">
              <a:solidFill>
                <a:schemeClr val="bg1"/>
              </a:solidFill>
              <a:latin typeface="+mn-lt"/>
              <a:ea typeface="+mn-ea"/>
            </a:rPr>
            <a:t>5</a:t>
          </a:r>
        </a:p>
      </dgm:t>
    </dgm:pt>
    <dgm:pt modelId="{5C87A408-F068-0548-A692-58465C127419}" cxnId="{CEC4D8C8-9FE4-2445-947A-4F4499A9F108}" type="parTrans">
      <dgm:prSet/>
      <dgm:spPr/>
      <dgm:t>
        <a:bodyPr/>
        <a:lstStyle/>
        <a:p>
          <a:endParaRPr lang="en-US"/>
        </a:p>
      </dgm:t>
    </dgm:pt>
    <dgm:pt modelId="{FBC6041E-3FF9-A949-B86E-299DE143F2AD}" cxnId="{CEC4D8C8-9FE4-2445-947A-4F4499A9F108}" type="sibTrans">
      <dgm:prSet/>
      <dgm:spPr/>
      <dgm:t>
        <a:bodyPr/>
        <a:lstStyle/>
        <a:p>
          <a:endParaRPr lang="en-US"/>
        </a:p>
      </dgm:t>
    </dgm:pt>
    <dgm:pt modelId="{0D3CAC35-B4DA-9F4E-AD1F-CA73F498012F}" type="pres">
      <dgm:prSet presAssocID="{FB9E4821-DE7A-244E-9A84-6E2E552FA288}" presName="linearFlow" presStyleCnt="0">
        <dgm:presLayoutVars>
          <dgm:dir/>
          <dgm:animLvl val="lvl"/>
          <dgm:resizeHandles val="exact"/>
        </dgm:presLayoutVars>
      </dgm:prSet>
      <dgm:spPr/>
    </dgm:pt>
    <dgm:pt modelId="{803AC7A2-D5F2-1445-8801-07D1D54492BE}" type="pres">
      <dgm:prSet presAssocID="{EF9C5879-DB71-764A-ABC0-F588CEB1309A}" presName="composite" presStyleCnt="0"/>
      <dgm:spPr/>
    </dgm:pt>
    <dgm:pt modelId="{38B186DE-AC94-6C4A-853D-936880B0CFA6}" type="pres">
      <dgm:prSet presAssocID="{EF9C5879-DB71-764A-ABC0-F588CEB1309A}" presName="parentText" presStyleLbl="alignNode1" presStyleIdx="0" presStyleCnt="5">
        <dgm:presLayoutVars>
          <dgm:chMax val="1"/>
          <dgm:bulletEnabled val="1"/>
        </dgm:presLayoutVars>
      </dgm:prSet>
      <dgm:spPr/>
    </dgm:pt>
    <dgm:pt modelId="{4108F6DE-8E7A-1B41-8FDC-D4CFC91DBE86}" type="pres">
      <dgm:prSet presAssocID="{EF9C5879-DB71-764A-ABC0-F588CEB1309A}" presName="descendantText" presStyleLbl="alignAcc1" presStyleIdx="0" presStyleCnt="5">
        <dgm:presLayoutVars>
          <dgm:bulletEnabled val="1"/>
        </dgm:presLayoutVars>
      </dgm:prSet>
      <dgm:spPr/>
    </dgm:pt>
    <dgm:pt modelId="{05C8D164-4C09-3B4B-9611-D69B8FA05C7F}" type="pres">
      <dgm:prSet presAssocID="{4AC7383C-ED01-214C-A4A7-9D043622E3AA}" presName="sp" presStyleCnt="0"/>
      <dgm:spPr/>
    </dgm:pt>
    <dgm:pt modelId="{55D963F8-7451-6348-8A0F-48C4B6F4D714}" type="pres">
      <dgm:prSet presAssocID="{6CA04DA1-529B-724D-A147-63E8D664038A}" presName="composite" presStyleCnt="0"/>
      <dgm:spPr/>
    </dgm:pt>
    <dgm:pt modelId="{CDE46470-99AB-0641-A1BA-746BC6833F14}" type="pres">
      <dgm:prSet presAssocID="{6CA04DA1-529B-724D-A147-63E8D664038A}" presName="parentText" presStyleLbl="alignNode1" presStyleIdx="1" presStyleCnt="5">
        <dgm:presLayoutVars>
          <dgm:chMax val="1"/>
          <dgm:bulletEnabled val="1"/>
        </dgm:presLayoutVars>
      </dgm:prSet>
      <dgm:spPr/>
    </dgm:pt>
    <dgm:pt modelId="{C301902F-10EB-2F47-BCEC-9FB67217C280}" type="pres">
      <dgm:prSet presAssocID="{6CA04DA1-529B-724D-A147-63E8D664038A}" presName="descendantText" presStyleLbl="alignAcc1" presStyleIdx="1" presStyleCnt="5">
        <dgm:presLayoutVars>
          <dgm:bulletEnabled val="1"/>
        </dgm:presLayoutVars>
      </dgm:prSet>
      <dgm:spPr/>
    </dgm:pt>
    <dgm:pt modelId="{FDBB95B5-A5E7-2446-9F66-42878389823C}" type="pres">
      <dgm:prSet presAssocID="{8C1607C0-CD63-004D-B743-7EBD5AFD548B}" presName="sp" presStyleCnt="0"/>
      <dgm:spPr/>
    </dgm:pt>
    <dgm:pt modelId="{8647B518-026F-0540-829A-CA4BADAAA334}" type="pres">
      <dgm:prSet presAssocID="{59ECA0FD-D421-2E4B-B998-D2BB6B2B7478}" presName="composite" presStyleCnt="0"/>
      <dgm:spPr/>
    </dgm:pt>
    <dgm:pt modelId="{AA65A835-CA00-8A41-A5B2-F6386C93ED30}" type="pres">
      <dgm:prSet presAssocID="{59ECA0FD-D421-2E4B-B998-D2BB6B2B7478}" presName="parentText" presStyleLbl="alignNode1" presStyleIdx="2" presStyleCnt="5">
        <dgm:presLayoutVars>
          <dgm:chMax val="1"/>
          <dgm:bulletEnabled val="1"/>
        </dgm:presLayoutVars>
      </dgm:prSet>
      <dgm:spPr/>
    </dgm:pt>
    <dgm:pt modelId="{467B6652-C1AC-1545-8B8A-F0360C60510B}" type="pres">
      <dgm:prSet presAssocID="{59ECA0FD-D421-2E4B-B998-D2BB6B2B7478}" presName="descendantText" presStyleLbl="alignAcc1" presStyleIdx="2" presStyleCnt="5">
        <dgm:presLayoutVars>
          <dgm:bulletEnabled val="1"/>
        </dgm:presLayoutVars>
      </dgm:prSet>
      <dgm:spPr/>
    </dgm:pt>
    <dgm:pt modelId="{1D712C08-BD2F-A640-88A3-CB85F98EFD92}" type="pres">
      <dgm:prSet presAssocID="{397E229A-F451-F64D-AFB1-A813796D85BB}" presName="sp" presStyleCnt="0"/>
      <dgm:spPr/>
    </dgm:pt>
    <dgm:pt modelId="{ECDF4156-F9E2-9043-9CA9-53820EE086AF}" type="pres">
      <dgm:prSet presAssocID="{3500C789-3D51-934B-A6EB-DEBEC7737503}" presName="composite" presStyleCnt="0"/>
      <dgm:spPr/>
    </dgm:pt>
    <dgm:pt modelId="{68168EC5-F7FE-4B4E-BC59-CFD70CCADFAB}" type="pres">
      <dgm:prSet presAssocID="{3500C789-3D51-934B-A6EB-DEBEC7737503}" presName="parentText" presStyleLbl="alignNode1" presStyleIdx="3" presStyleCnt="5">
        <dgm:presLayoutVars>
          <dgm:chMax val="1"/>
          <dgm:bulletEnabled val="1"/>
        </dgm:presLayoutVars>
      </dgm:prSet>
      <dgm:spPr/>
    </dgm:pt>
    <dgm:pt modelId="{7DD58F8F-5A94-A347-81A9-3C85A567FA84}" type="pres">
      <dgm:prSet presAssocID="{3500C789-3D51-934B-A6EB-DEBEC7737503}" presName="descendantText" presStyleLbl="alignAcc1" presStyleIdx="3" presStyleCnt="5">
        <dgm:presLayoutVars>
          <dgm:bulletEnabled val="1"/>
        </dgm:presLayoutVars>
      </dgm:prSet>
      <dgm:spPr/>
    </dgm:pt>
    <dgm:pt modelId="{2A3DEB4F-CFE0-3846-9D9A-A9E9DB1D0B6A}" type="pres">
      <dgm:prSet presAssocID="{257042B0-7E17-F745-A184-6244CADD6EC6}" presName="sp" presStyleCnt="0"/>
      <dgm:spPr/>
    </dgm:pt>
    <dgm:pt modelId="{4890A709-61BE-2F47-9D0A-C25A010C5061}" type="pres">
      <dgm:prSet presAssocID="{A9879864-2E61-9D4B-AE4C-65B7711786C5}" presName="composite" presStyleCnt="0"/>
      <dgm:spPr/>
    </dgm:pt>
    <dgm:pt modelId="{1E6234FE-2610-A349-8C51-5A938845B23B}" type="pres">
      <dgm:prSet presAssocID="{A9879864-2E61-9D4B-AE4C-65B7711786C5}" presName="parentText" presStyleLbl="alignNode1" presStyleIdx="4" presStyleCnt="5">
        <dgm:presLayoutVars>
          <dgm:chMax val="1"/>
          <dgm:bulletEnabled val="1"/>
        </dgm:presLayoutVars>
      </dgm:prSet>
      <dgm:spPr/>
    </dgm:pt>
    <dgm:pt modelId="{D2013008-6311-BD49-8DCA-18AA0F4CFBFB}" type="pres">
      <dgm:prSet presAssocID="{A9879864-2E61-9D4B-AE4C-65B7711786C5}" presName="descendantText" presStyleLbl="alignAcc1" presStyleIdx="4" presStyleCnt="5">
        <dgm:presLayoutVars>
          <dgm:bulletEnabled val="1"/>
        </dgm:presLayoutVars>
      </dgm:prSet>
      <dgm:spPr/>
    </dgm:pt>
  </dgm:ptLst>
  <dgm:cxnLst>
    <dgm:cxn modelId="{9EF08C02-A429-7946-8F22-E71267B4AD18}" srcId="{59ECA0FD-D421-2E4B-B998-D2BB6B2B7478}" destId="{9AB8801B-03F0-4541-9D98-1EADE519091F}" srcOrd="0" destOrd="0" parTransId="{6C468ACD-2CAF-3448-BAE2-3FDA5404BD93}" sibTransId="{2B4B0EB5-E7D0-534A-8855-6C51270E98D5}"/>
    <dgm:cxn modelId="{24AD0815-A359-0042-ADEE-55F10E409280}" srcId="{FB9E4821-DE7A-244E-9A84-6E2E552FA288}" destId="{EF9C5879-DB71-764A-ABC0-F588CEB1309A}" srcOrd="0" destOrd="0" parTransId="{72EA8869-2451-2C46-9647-23762F8D5191}" sibTransId="{4AC7383C-ED01-214C-A4A7-9D043622E3AA}"/>
    <dgm:cxn modelId="{BD285236-737D-0144-BC66-DD7C3280A159}" type="presOf" srcId="{9AB8801B-03F0-4541-9D98-1EADE519091F}" destId="{467B6652-C1AC-1545-8B8A-F0360C60510B}" srcOrd="0" destOrd="0" presId="urn:microsoft.com/office/officeart/2005/8/layout/chevron2"/>
    <dgm:cxn modelId="{C3548149-6264-7547-95FE-FA06527250D4}" type="presOf" srcId="{C5B57E77-CFE5-B94F-AD35-EA16DEE05810}" destId="{4108F6DE-8E7A-1B41-8FDC-D4CFC91DBE86}" srcOrd="0" destOrd="0" presId="urn:microsoft.com/office/officeart/2005/8/layout/chevron2"/>
    <dgm:cxn modelId="{A959C36A-7B91-1E42-9EBA-F00D492C9D19}" srcId="{6CA04DA1-529B-724D-A147-63E8D664038A}" destId="{4317D36A-EE03-C045-9B07-66E89DDB8DD4}" srcOrd="0" destOrd="0" parTransId="{87D139EC-D16E-CF44-86F4-F79AEAA76960}" sibTransId="{F2D98968-9B3E-3544-90F9-C2F2EB660628}"/>
    <dgm:cxn modelId="{1324A74C-6E06-F94D-AABA-B7C8F54D193C}" type="presOf" srcId="{6CA04DA1-529B-724D-A147-63E8D664038A}" destId="{CDE46470-99AB-0641-A1BA-746BC6833F14}" srcOrd="0" destOrd="0" presId="urn:microsoft.com/office/officeart/2005/8/layout/chevron2"/>
    <dgm:cxn modelId="{6901F46E-67B9-5B48-A984-F78C5D10043A}" type="presOf" srcId="{FB9E4821-DE7A-244E-9A84-6E2E552FA288}" destId="{0D3CAC35-B4DA-9F4E-AD1F-CA73F498012F}" srcOrd="0" destOrd="0" presId="urn:microsoft.com/office/officeart/2005/8/layout/chevron2"/>
    <dgm:cxn modelId="{7AC0FA6F-F856-7C47-87AE-5D1EC64C762C}" type="presOf" srcId="{C22AD010-337E-F844-AA1F-3CECC3992E3F}" destId="{7DD58F8F-5A94-A347-81A9-3C85A567FA84}" srcOrd="0" destOrd="0" presId="urn:microsoft.com/office/officeart/2005/8/layout/chevron2"/>
    <dgm:cxn modelId="{293B3B50-73D3-F54B-870F-DCA91F986FC6}" srcId="{3500C789-3D51-934B-A6EB-DEBEC7737503}" destId="{C22AD010-337E-F844-AA1F-3CECC3992E3F}" srcOrd="0" destOrd="0" parTransId="{3FEC0003-F910-5943-B470-25095B0392F6}" sibTransId="{73B4CC23-D8A6-804C-9F15-75943EB3F3DF}"/>
    <dgm:cxn modelId="{488A9671-A7DC-9748-BEC7-73E526CA1237}" srcId="{A9879864-2E61-9D4B-AE4C-65B7711786C5}" destId="{B89018C6-ED24-6443-8F00-D52DACE7998A}" srcOrd="0" destOrd="0" parTransId="{A9CBEEC7-C868-D14F-9FA9-65CE1A520030}" sibTransId="{D61AD25A-5AC5-6B43-9277-D1976406D97D}"/>
    <dgm:cxn modelId="{47E27F59-4980-494C-BD69-79E42376A0C8}" srcId="{FB9E4821-DE7A-244E-9A84-6E2E552FA288}" destId="{6CA04DA1-529B-724D-A147-63E8D664038A}" srcOrd="1" destOrd="0" parTransId="{A925F818-E373-0B49-B9D3-4B5562F5C55C}" sibTransId="{8C1607C0-CD63-004D-B743-7EBD5AFD548B}"/>
    <dgm:cxn modelId="{EEF20F85-2350-6943-AC2F-39BD4A3DD071}" srcId="{EF9C5879-DB71-764A-ABC0-F588CEB1309A}" destId="{C5B57E77-CFE5-B94F-AD35-EA16DEE05810}" srcOrd="0" destOrd="0" parTransId="{94A2BF29-DD84-C448-B2AA-D12A92FD3EC4}" sibTransId="{D3BBFEB2-F04E-3142-819E-076B4C365086}"/>
    <dgm:cxn modelId="{38FF6C99-FF66-314A-BD3C-F82D357996A9}" type="presOf" srcId="{EF9C5879-DB71-764A-ABC0-F588CEB1309A}" destId="{38B186DE-AC94-6C4A-853D-936880B0CFA6}" srcOrd="0" destOrd="0" presId="urn:microsoft.com/office/officeart/2005/8/layout/chevron2"/>
    <dgm:cxn modelId="{3A29959B-353C-3740-B7F6-0A8FA647C505}" type="presOf" srcId="{B89018C6-ED24-6443-8F00-D52DACE7998A}" destId="{D2013008-6311-BD49-8DCA-18AA0F4CFBFB}" srcOrd="0" destOrd="0" presId="urn:microsoft.com/office/officeart/2005/8/layout/chevron2"/>
    <dgm:cxn modelId="{C9D27FB0-1BAE-B94F-865B-0E75AF6F5D80}" srcId="{FB9E4821-DE7A-244E-9A84-6E2E552FA288}" destId="{59ECA0FD-D421-2E4B-B998-D2BB6B2B7478}" srcOrd="2" destOrd="0" parTransId="{DF7C90E6-F0B2-694B-9FD4-A3B82A3ED0DF}" sibTransId="{397E229A-F451-F64D-AFB1-A813796D85BB}"/>
    <dgm:cxn modelId="{1B8757BC-7ED3-3246-8DFE-FB3739C3CDF0}" type="presOf" srcId="{3500C789-3D51-934B-A6EB-DEBEC7737503}" destId="{68168EC5-F7FE-4B4E-BC59-CFD70CCADFAB}" srcOrd="0" destOrd="0" presId="urn:microsoft.com/office/officeart/2005/8/layout/chevron2"/>
    <dgm:cxn modelId="{18B3D9C3-D169-8943-878C-C8D910D3835B}" srcId="{FB9E4821-DE7A-244E-9A84-6E2E552FA288}" destId="{3500C789-3D51-934B-A6EB-DEBEC7737503}" srcOrd="3" destOrd="0" parTransId="{CBBDFBD0-C14F-7C4B-8D5D-E494AFFD6211}" sibTransId="{257042B0-7E17-F745-A184-6244CADD6EC6}"/>
    <dgm:cxn modelId="{CEC4D8C8-9FE4-2445-947A-4F4499A9F108}" srcId="{FB9E4821-DE7A-244E-9A84-6E2E552FA288}" destId="{A9879864-2E61-9D4B-AE4C-65B7711786C5}" srcOrd="4" destOrd="0" parTransId="{5C87A408-F068-0548-A692-58465C127419}" sibTransId="{FBC6041E-3FF9-A949-B86E-299DE143F2AD}"/>
    <dgm:cxn modelId="{F71282D8-C62B-0640-B455-436FE6D06698}" type="presOf" srcId="{4317D36A-EE03-C045-9B07-66E89DDB8DD4}" destId="{C301902F-10EB-2F47-BCEC-9FB67217C280}" srcOrd="0" destOrd="0" presId="urn:microsoft.com/office/officeart/2005/8/layout/chevron2"/>
    <dgm:cxn modelId="{7B943DDB-68B3-D344-8DA0-6AA95664FB11}" type="presOf" srcId="{59ECA0FD-D421-2E4B-B998-D2BB6B2B7478}" destId="{AA65A835-CA00-8A41-A5B2-F6386C93ED30}" srcOrd="0" destOrd="0" presId="urn:microsoft.com/office/officeart/2005/8/layout/chevron2"/>
    <dgm:cxn modelId="{F52F5FFF-9731-AA44-998F-86C79C7AD08D}" type="presOf" srcId="{A9879864-2E61-9D4B-AE4C-65B7711786C5}" destId="{1E6234FE-2610-A349-8C51-5A938845B23B}" srcOrd="0" destOrd="0" presId="urn:microsoft.com/office/officeart/2005/8/layout/chevron2"/>
    <dgm:cxn modelId="{B85B7D15-333F-4646-B13C-9724D6DB74EB}" type="presParOf" srcId="{0D3CAC35-B4DA-9F4E-AD1F-CA73F498012F}" destId="{803AC7A2-D5F2-1445-8801-07D1D54492BE}" srcOrd="0" destOrd="0" presId="urn:microsoft.com/office/officeart/2005/8/layout/chevron2"/>
    <dgm:cxn modelId="{8202FC00-0D38-2048-86EC-0C55C77CBA8B}" type="presParOf" srcId="{803AC7A2-D5F2-1445-8801-07D1D54492BE}" destId="{38B186DE-AC94-6C4A-853D-936880B0CFA6}" srcOrd="0" destOrd="0" presId="urn:microsoft.com/office/officeart/2005/8/layout/chevron2"/>
    <dgm:cxn modelId="{B8F22105-F33D-C446-9A79-D093E736A2B8}" type="presParOf" srcId="{803AC7A2-D5F2-1445-8801-07D1D54492BE}" destId="{4108F6DE-8E7A-1B41-8FDC-D4CFC91DBE86}" srcOrd="1" destOrd="0" presId="urn:microsoft.com/office/officeart/2005/8/layout/chevron2"/>
    <dgm:cxn modelId="{01107488-AA0E-6346-81AB-8E14AD8F4A75}" type="presParOf" srcId="{0D3CAC35-B4DA-9F4E-AD1F-CA73F498012F}" destId="{05C8D164-4C09-3B4B-9611-D69B8FA05C7F}" srcOrd="1" destOrd="0" presId="urn:microsoft.com/office/officeart/2005/8/layout/chevron2"/>
    <dgm:cxn modelId="{3F32F68A-7069-A540-90CB-D2A4FE7DA0F0}" type="presParOf" srcId="{0D3CAC35-B4DA-9F4E-AD1F-CA73F498012F}" destId="{55D963F8-7451-6348-8A0F-48C4B6F4D714}" srcOrd="2" destOrd="0" presId="urn:microsoft.com/office/officeart/2005/8/layout/chevron2"/>
    <dgm:cxn modelId="{EFC818B3-DE1E-2649-AE5C-B8B20F37A92D}" type="presParOf" srcId="{55D963F8-7451-6348-8A0F-48C4B6F4D714}" destId="{CDE46470-99AB-0641-A1BA-746BC6833F14}" srcOrd="0" destOrd="0" presId="urn:microsoft.com/office/officeart/2005/8/layout/chevron2"/>
    <dgm:cxn modelId="{407BFEDA-CE3C-3E4D-A72F-DB66C7910FC3}" type="presParOf" srcId="{55D963F8-7451-6348-8A0F-48C4B6F4D714}" destId="{C301902F-10EB-2F47-BCEC-9FB67217C280}" srcOrd="1" destOrd="0" presId="urn:microsoft.com/office/officeart/2005/8/layout/chevron2"/>
    <dgm:cxn modelId="{DA895F00-37DE-6545-BB4E-8BAA6D707ED8}" type="presParOf" srcId="{0D3CAC35-B4DA-9F4E-AD1F-CA73F498012F}" destId="{FDBB95B5-A5E7-2446-9F66-42878389823C}" srcOrd="3" destOrd="0" presId="urn:microsoft.com/office/officeart/2005/8/layout/chevron2"/>
    <dgm:cxn modelId="{6C749876-12AD-224C-BB2E-3CEDFB74D40F}" type="presParOf" srcId="{0D3CAC35-B4DA-9F4E-AD1F-CA73F498012F}" destId="{8647B518-026F-0540-829A-CA4BADAAA334}" srcOrd="4" destOrd="0" presId="urn:microsoft.com/office/officeart/2005/8/layout/chevron2"/>
    <dgm:cxn modelId="{2BD4FC12-001D-0A4A-98D8-384F5B01003F}" type="presParOf" srcId="{8647B518-026F-0540-829A-CA4BADAAA334}" destId="{AA65A835-CA00-8A41-A5B2-F6386C93ED30}" srcOrd="0" destOrd="0" presId="urn:microsoft.com/office/officeart/2005/8/layout/chevron2"/>
    <dgm:cxn modelId="{25233F8B-DB0F-104B-BCB9-F5C67C1E41DE}" type="presParOf" srcId="{8647B518-026F-0540-829A-CA4BADAAA334}" destId="{467B6652-C1AC-1545-8B8A-F0360C60510B}" srcOrd="1" destOrd="0" presId="urn:microsoft.com/office/officeart/2005/8/layout/chevron2"/>
    <dgm:cxn modelId="{BAABA7D2-859E-C047-BFCC-4E47BB622051}" type="presParOf" srcId="{0D3CAC35-B4DA-9F4E-AD1F-CA73F498012F}" destId="{1D712C08-BD2F-A640-88A3-CB85F98EFD92}" srcOrd="5" destOrd="0" presId="urn:microsoft.com/office/officeart/2005/8/layout/chevron2"/>
    <dgm:cxn modelId="{16C02616-F764-8640-BD86-D436EF144D1D}" type="presParOf" srcId="{0D3CAC35-B4DA-9F4E-AD1F-CA73F498012F}" destId="{ECDF4156-F9E2-9043-9CA9-53820EE086AF}" srcOrd="6" destOrd="0" presId="urn:microsoft.com/office/officeart/2005/8/layout/chevron2"/>
    <dgm:cxn modelId="{532E7B8D-FB26-1344-B03C-E21C2BCB7535}" type="presParOf" srcId="{ECDF4156-F9E2-9043-9CA9-53820EE086AF}" destId="{68168EC5-F7FE-4B4E-BC59-CFD70CCADFAB}" srcOrd="0" destOrd="0" presId="urn:microsoft.com/office/officeart/2005/8/layout/chevron2"/>
    <dgm:cxn modelId="{021E9F26-4890-824F-B107-576946ADE5F7}" type="presParOf" srcId="{ECDF4156-F9E2-9043-9CA9-53820EE086AF}" destId="{7DD58F8F-5A94-A347-81A9-3C85A567FA84}" srcOrd="1" destOrd="0" presId="urn:microsoft.com/office/officeart/2005/8/layout/chevron2"/>
    <dgm:cxn modelId="{8C72AC8C-0F99-4E40-8E83-21B031E150C0}" type="presParOf" srcId="{0D3CAC35-B4DA-9F4E-AD1F-CA73F498012F}" destId="{2A3DEB4F-CFE0-3846-9D9A-A9E9DB1D0B6A}" srcOrd="7" destOrd="0" presId="urn:microsoft.com/office/officeart/2005/8/layout/chevron2"/>
    <dgm:cxn modelId="{1D00CAF2-8BCC-544D-8113-DB2FEE13CCAF}" type="presParOf" srcId="{0D3CAC35-B4DA-9F4E-AD1F-CA73F498012F}" destId="{4890A709-61BE-2F47-9D0A-C25A010C5061}" srcOrd="8" destOrd="0" presId="urn:microsoft.com/office/officeart/2005/8/layout/chevron2"/>
    <dgm:cxn modelId="{C3138423-A520-3049-9698-B8FE9036D2B0}" type="presParOf" srcId="{4890A709-61BE-2F47-9D0A-C25A010C5061}" destId="{1E6234FE-2610-A349-8C51-5A938845B23B}" srcOrd="0" destOrd="0" presId="urn:microsoft.com/office/officeart/2005/8/layout/chevron2"/>
    <dgm:cxn modelId="{42189691-8FC7-A848-8145-E58C0105227E}" type="presParOf" srcId="{4890A709-61BE-2F47-9D0A-C25A010C5061}" destId="{D2013008-6311-BD49-8DCA-18AA0F4CFBFB}"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458200" cy="3683000"/>
        <a:chOff x="0" y="0"/>
        <a:chExt cx="8458200" cy="3683000"/>
      </a:xfrm>
    </dsp:grpSpPr>
    <dsp:sp modelId="{B9C642EB-0067-004D-B475-FD842CCA2E4C}">
      <dsp:nvSpPr>
        <dsp:cNvPr id="3" name="Rounded Rectangle 2"/>
        <dsp:cNvSpPr/>
      </dsp:nvSpPr>
      <dsp:spPr bwMode="white">
        <a:xfrm>
          <a:off x="0" y="0"/>
          <a:ext cx="2685143" cy="3683000"/>
        </a:xfrm>
        <a:prstGeom prst="roundRect">
          <a:avLst>
            <a:gd name="adj" fmla="val 10000"/>
          </a:avLst>
        </a:prstGeom>
        <a:solidFill>
          <a:schemeClr val="tx1"/>
        </a:solidFill>
      </dsp:spPr>
      <dsp:style>
        <a:lnRef idx="0">
          <a:schemeClr val="accent1"/>
        </a:lnRef>
        <a:fillRef idx="1">
          <a:schemeClr val="accent1">
            <a:tint val="40000"/>
          </a:schemeClr>
        </a:fillRef>
        <a:effectRef idx="2">
          <a:scrgbClr r="0" g="0" b="0"/>
        </a:effectRef>
        <a:fontRef idx="minor"/>
      </dsp:style>
      <dsp:txBody>
        <a:bodyPr lIns="76200" tIns="76200" rIns="76200" bIns="762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AU" b="1" dirty="0">
              <a:solidFill>
                <a:schemeClr val="dk1"/>
              </a:solidFill>
              <a:latin typeface="+mn-lt"/>
              <a:ea typeface="+mn-ea"/>
            </a:rPr>
            <a:t>Computers as targets</a:t>
          </a:r>
          <a:endParaRPr lang="en-US" b="1" dirty="0">
            <a:solidFill>
              <a:schemeClr val="dk1"/>
            </a:solidFill>
            <a:latin typeface="+mn-lt"/>
          </a:endParaRPr>
        </a:p>
      </dsp:txBody>
      <dsp:txXfrm>
        <a:off x="0" y="0"/>
        <a:ext cx="2685143" cy="3683000"/>
      </dsp:txXfrm>
    </dsp:sp>
    <dsp:sp modelId="{BD834E4E-EADA-B345-AC38-6D16DE09043E}">
      <dsp:nvSpPr>
        <dsp:cNvPr id="4" name="Rounded Rectangle 3"/>
        <dsp:cNvSpPr/>
      </dsp:nvSpPr>
      <dsp:spPr bwMode="white">
        <a:xfrm>
          <a:off x="268514" y="1104900"/>
          <a:ext cx="2148114" cy="2393950"/>
        </a:xfrm>
        <a:prstGeom prst="roundRect">
          <a:avLst>
            <a:gd name="adj" fmla="val 10000"/>
          </a:avLst>
        </a:prstGeom>
        <a:solidFill>
          <a:schemeClr val="accent3">
            <a:lumMod val="75000"/>
          </a:schemeClr>
        </a:solidFill>
      </dsp:spPr>
      <dsp:style>
        <a:lnRef idx="0">
          <a:schemeClr val="lt1"/>
        </a:lnRef>
        <a:fillRef idx="3">
          <a:schemeClr val="accent1"/>
        </a:fillRef>
        <a:effectRef idx="2">
          <a:scrgbClr r="0" g="0" b="0"/>
        </a:effectRef>
        <a:fontRef idx="minor">
          <a:schemeClr val="lt1"/>
        </a:fontRef>
      </dsp:style>
      <dsp:txBody>
        <a:bodyPr lIns="35560" tIns="26670" rIns="35560" bIns="2667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AU" sz="1400" b="1" dirty="0">
              <a:solidFill>
                <a:schemeClr val="bg1"/>
              </a:solidFill>
              <a:latin typeface="+mn-lt"/>
              <a:ea typeface="+mn-ea"/>
            </a:rPr>
            <a:t>Involves an attack on data integrity, system integrity, data confidentiality, privacy, or availability</a:t>
          </a:r>
        </a:p>
      </dsp:txBody>
      <dsp:txXfrm>
        <a:off x="268514" y="1104900"/>
        <a:ext cx="2148114" cy="2393950"/>
      </dsp:txXfrm>
    </dsp:sp>
    <dsp:sp modelId="{28E872C3-1416-CA4A-AF6D-1A94F19905A0}">
      <dsp:nvSpPr>
        <dsp:cNvPr id="5" name="Rounded Rectangle 4"/>
        <dsp:cNvSpPr/>
      </dsp:nvSpPr>
      <dsp:spPr bwMode="white">
        <a:xfrm>
          <a:off x="2886529" y="0"/>
          <a:ext cx="2685143" cy="3683000"/>
        </a:xfrm>
        <a:prstGeom prst="roundRect">
          <a:avLst>
            <a:gd name="adj" fmla="val 10000"/>
          </a:avLst>
        </a:prstGeom>
        <a:solidFill>
          <a:schemeClr val="tx1"/>
        </a:solidFill>
      </dsp:spPr>
      <dsp:style>
        <a:lnRef idx="0">
          <a:schemeClr val="accent1"/>
        </a:lnRef>
        <a:fillRef idx="1">
          <a:schemeClr val="accent1">
            <a:tint val="40000"/>
          </a:schemeClr>
        </a:fillRef>
        <a:effectRef idx="2">
          <a:scrgbClr r="0" g="0" b="0"/>
        </a:effectRef>
        <a:fontRef idx="minor"/>
      </dsp:style>
      <dsp:txBody>
        <a:bodyPr lIns="76200" tIns="76200" rIns="76200" bIns="762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AU" b="1" dirty="0">
              <a:solidFill>
                <a:schemeClr val="dk1"/>
              </a:solidFill>
              <a:latin typeface="+mn-lt"/>
              <a:ea typeface="+mn-ea"/>
            </a:rPr>
            <a:t>Computers as storage devices</a:t>
          </a:r>
          <a:endParaRPr>
            <a:solidFill>
              <a:schemeClr val="dk1"/>
            </a:solidFill>
          </a:endParaRPr>
        </a:p>
      </dsp:txBody>
      <dsp:txXfrm>
        <a:off x="2886529" y="0"/>
        <a:ext cx="2685143" cy="3683000"/>
      </dsp:txXfrm>
    </dsp:sp>
    <dsp:sp modelId="{CC2B11E9-5D42-874B-8580-25B4EBA9839D}">
      <dsp:nvSpPr>
        <dsp:cNvPr id="6" name="Rounded Rectangle 5"/>
        <dsp:cNvSpPr/>
      </dsp:nvSpPr>
      <dsp:spPr bwMode="white">
        <a:xfrm>
          <a:off x="3155043" y="1104900"/>
          <a:ext cx="2148114" cy="2393950"/>
        </a:xfrm>
        <a:prstGeom prst="roundRect">
          <a:avLst>
            <a:gd name="adj" fmla="val 10000"/>
          </a:avLst>
        </a:prstGeom>
        <a:solidFill>
          <a:schemeClr val="accent6">
            <a:lumMod val="75000"/>
          </a:schemeClr>
        </a:solidFill>
      </dsp:spPr>
      <dsp:style>
        <a:lnRef idx="0">
          <a:schemeClr val="lt1"/>
        </a:lnRef>
        <a:fillRef idx="3">
          <a:schemeClr val="accent1"/>
        </a:fillRef>
        <a:effectRef idx="2">
          <a:scrgbClr r="0" g="0" b="0"/>
        </a:effectRef>
        <a:fontRef idx="minor">
          <a:schemeClr val="lt1"/>
        </a:fontRef>
      </dsp:style>
      <dsp:txBody>
        <a:bodyPr lIns="38100" tIns="28575" rIns="38100" bIns="28575"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AU" b="1" dirty="0">
              <a:solidFill>
                <a:srgbClr val="000000"/>
              </a:solidFill>
              <a:latin typeface="+mn-lt"/>
              <a:ea typeface="+mn-ea"/>
            </a:rPr>
            <a:t>Using the computer to store stolen password lists, credit card or calling card numbers, proprietary corporate information, pornographic image files, or pirated commercial software</a:t>
          </a:r>
        </a:p>
      </dsp:txBody>
      <dsp:txXfrm>
        <a:off x="3155043" y="1104900"/>
        <a:ext cx="2148114" cy="2393950"/>
      </dsp:txXfrm>
    </dsp:sp>
    <dsp:sp modelId="{12848076-7062-8049-A654-DC33219028CD}">
      <dsp:nvSpPr>
        <dsp:cNvPr id="7" name="Rounded Rectangle 6"/>
        <dsp:cNvSpPr/>
      </dsp:nvSpPr>
      <dsp:spPr bwMode="white">
        <a:xfrm>
          <a:off x="5773057" y="0"/>
          <a:ext cx="2685143" cy="3683000"/>
        </a:xfrm>
        <a:prstGeom prst="roundRect">
          <a:avLst>
            <a:gd name="adj" fmla="val 10000"/>
          </a:avLst>
        </a:prstGeom>
        <a:solidFill>
          <a:schemeClr val="tx1"/>
        </a:solidFill>
      </dsp:spPr>
      <dsp:style>
        <a:lnRef idx="0">
          <a:schemeClr val="accent1"/>
        </a:lnRef>
        <a:fillRef idx="1">
          <a:schemeClr val="accent1">
            <a:tint val="40000"/>
          </a:schemeClr>
        </a:fillRef>
        <a:effectRef idx="2">
          <a:scrgbClr r="0" g="0" b="0"/>
        </a:effectRef>
        <a:fontRef idx="minor"/>
      </dsp:style>
      <dsp:txBody>
        <a:bodyPr lIns="76200" tIns="76200" rIns="76200" bIns="762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AU" b="1" dirty="0">
              <a:solidFill>
                <a:schemeClr val="dk1"/>
              </a:solidFill>
              <a:latin typeface="+mn-lt"/>
              <a:ea typeface="+mn-ea"/>
            </a:rPr>
            <a:t>Computers as communications tools</a:t>
          </a:r>
          <a:endParaRPr>
            <a:solidFill>
              <a:schemeClr val="dk1"/>
            </a:solidFill>
          </a:endParaRPr>
        </a:p>
      </dsp:txBody>
      <dsp:txXfrm>
        <a:off x="5773057" y="0"/>
        <a:ext cx="2685143" cy="3683000"/>
      </dsp:txXfrm>
    </dsp:sp>
    <dsp:sp modelId="{BCB621A9-B1C9-BD48-AA11-D287835E0F6F}">
      <dsp:nvSpPr>
        <dsp:cNvPr id="8" name="Rounded Rectangle 7"/>
        <dsp:cNvSpPr/>
      </dsp:nvSpPr>
      <dsp:spPr bwMode="white">
        <a:xfrm>
          <a:off x="6041571" y="1104900"/>
          <a:ext cx="2148114" cy="2393950"/>
        </a:xfrm>
        <a:prstGeom prst="roundRect">
          <a:avLst>
            <a:gd name="adj" fmla="val 10000"/>
          </a:avLst>
        </a:prstGeom>
        <a:solidFill>
          <a:schemeClr val="accent5">
            <a:lumMod val="75000"/>
          </a:schemeClr>
        </a:solidFill>
      </dsp:spPr>
      <dsp:style>
        <a:lnRef idx="0">
          <a:schemeClr val="lt1"/>
        </a:lnRef>
        <a:fillRef idx="3">
          <a:schemeClr val="accent1"/>
        </a:fillRef>
        <a:effectRef idx="2">
          <a:scrgbClr r="0" g="0" b="0"/>
        </a:effectRef>
        <a:fontRef idx="minor">
          <a:schemeClr val="lt1"/>
        </a:fontRef>
      </dsp:style>
      <dsp:txBody>
        <a:bodyPr lIns="38100" tIns="28575" rIns="38100" bIns="28575"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AU" b="1" dirty="0">
              <a:solidFill>
                <a:srgbClr val="000000"/>
              </a:solidFill>
              <a:latin typeface="+mn-lt"/>
              <a:ea typeface="+mn-ea"/>
            </a:rPr>
            <a:t>Crimes that are committed online, such as fraud, gambling, child pornography, and the  illegal sale of prescription drugs, controlled substances, alcohol, or guns</a:t>
          </a:r>
        </a:p>
      </dsp:txBody>
      <dsp:txXfrm>
        <a:off x="6041571" y="1104900"/>
        <a:ext cx="2148114" cy="239395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9577064" cy="6624736"/>
        <a:chOff x="0" y="0"/>
        <a:chExt cx="9577064" cy="6624736"/>
      </a:xfrm>
    </dsp:grpSpPr>
    <dsp:sp modelId="{AB69DB12-FB54-FB49-B817-7FA2F30B90A7}">
      <dsp:nvSpPr>
        <dsp:cNvPr id="3" name="Bent-Up Arrow 2"/>
        <dsp:cNvSpPr/>
      </dsp:nvSpPr>
      <dsp:spPr bwMode="white">
        <a:xfrm rot="5400000">
          <a:off x="1600736" y="1102131"/>
          <a:ext cx="935288" cy="1064793"/>
        </a:xfrm>
        <a:prstGeom prst="bentUpArrow">
          <a:avLst>
            <a:gd name="adj1" fmla="val 32840"/>
            <a:gd name="adj2" fmla="val 25000"/>
            <a:gd name="adj3" fmla="val 35780"/>
          </a:avLst>
        </a:prstGeom>
        <a:solidFill>
          <a:schemeClr val="accent6">
            <a:lumMod val="60000"/>
            <a:lumOff val="40000"/>
          </a:schemeClr>
        </a:solidFill>
      </dsp:spPr>
      <dsp:style>
        <a:lnRef idx="0">
          <a:schemeClr val="lt1"/>
        </a:lnRef>
        <a:fillRef idx="1">
          <a:schemeClr val="accent1">
            <a:tint val="50000"/>
          </a:schemeClr>
        </a:fillRef>
        <a:effectRef idx="2">
          <a:scrgbClr r="0" g="0" b="0"/>
        </a:effectRef>
        <a:fontRef idx="minor"/>
      </dsp:style>
      <dsp:txXfrm rot="5400000">
        <a:off x="1600736" y="1102131"/>
        <a:ext cx="935288" cy="1064793"/>
      </dsp:txXfrm>
    </dsp:sp>
    <dsp:sp modelId="{A80E5A6D-3948-7848-89D4-B0D1271EA71F}">
      <dsp:nvSpPr>
        <dsp:cNvPr id="4" name="Rounded Rectangle 3"/>
        <dsp:cNvSpPr/>
      </dsp:nvSpPr>
      <dsp:spPr bwMode="white">
        <a:xfrm>
          <a:off x="1785870" y="95352"/>
          <a:ext cx="1574475" cy="1102081"/>
        </a:xfrm>
        <a:prstGeom prst="roundRect">
          <a:avLst>
            <a:gd name="adj" fmla="val 16670"/>
          </a:avLst>
        </a:prstGeom>
        <a:solidFill>
          <a:schemeClr val="accent3">
            <a:lumMod val="75000"/>
          </a:schemeClr>
        </a:solidFill>
      </dsp:spPr>
      <dsp:style>
        <a:lnRef idx="0">
          <a:schemeClr val="lt1"/>
        </a:lnRef>
        <a:fillRef idx="3">
          <a:schemeClr val="accent1"/>
        </a:fillRef>
        <a:effectRef idx="2">
          <a:scrgbClr r="0" g="0" b="0"/>
        </a:effectRef>
        <a:fontRef idx="minor">
          <a:schemeClr val="lt1"/>
        </a:fontRef>
      </dsp:style>
      <dsp:txBody>
        <a:bodyPr lIns="60960" tIns="60960" rIns="60960" bIns="6096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rtl="0">
            <a:lnSpc>
              <a:spcPct val="100000"/>
            </a:lnSpc>
            <a:spcBef>
              <a:spcPct val="0"/>
            </a:spcBef>
            <a:spcAft>
              <a:spcPct val="35000"/>
            </a:spcAft>
          </a:pPr>
          <a:r>
            <a:rPr lang="en-US" sz="1600" b="1" dirty="0"/>
            <a:t>The lack of success in bringing them to justice has led to an increase in their numbers, boldness, and the global scale of their operations</a:t>
          </a:r>
        </a:p>
      </dsp:txBody>
      <dsp:txXfrm>
        <a:off x="1785870" y="95352"/>
        <a:ext cx="1574475" cy="1102081"/>
      </dsp:txXfrm>
    </dsp:sp>
    <dsp:sp modelId="{A49AA935-E1EE-6B40-8780-6B816547D6F8}">
      <dsp:nvSpPr>
        <dsp:cNvPr id="5" name="Rectangles 4"/>
        <dsp:cNvSpPr/>
      </dsp:nvSpPr>
      <dsp:spPr bwMode="white">
        <a:xfrm>
          <a:off x="2916558" y="111344"/>
          <a:ext cx="1145123" cy="89075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40970" tIns="140970" rIns="140970" bIns="140970" anchor="ctr"/>
        <a:lstStyle>
          <a:lvl1pPr algn="l">
            <a:defRPr sz="3700"/>
          </a:lvl1pPr>
          <a:lvl2pPr marL="285750" indent="-285750" algn="l">
            <a:defRPr sz="2900"/>
          </a:lvl2pPr>
          <a:lvl3pPr marL="571500" indent="-285750" algn="l">
            <a:defRPr sz="2900"/>
          </a:lvl3pPr>
          <a:lvl4pPr marL="857250" indent="-285750" algn="l">
            <a:defRPr sz="2900"/>
          </a:lvl4pPr>
          <a:lvl5pPr marL="1143000" indent="-285750" algn="l">
            <a:defRPr sz="2900"/>
          </a:lvl5pPr>
          <a:lvl6pPr marL="1428750" indent="-285750" algn="l">
            <a:defRPr sz="2900"/>
          </a:lvl6pPr>
          <a:lvl7pPr marL="1714500" indent="-285750" algn="l">
            <a:defRPr sz="2900"/>
          </a:lvl7pPr>
          <a:lvl8pPr marL="2000250" indent="-285750" algn="l">
            <a:defRPr sz="2900"/>
          </a:lvl8pPr>
          <a:lvl9pPr marL="2286000" indent="-285750" algn="l">
            <a:defRPr sz="2900"/>
          </a:lvl9pPr>
        </a:lstStyle>
        <a:p>
          <a:endParaRPr>
            <a:solidFill>
              <a:schemeClr val="tx1"/>
            </a:solidFill>
          </a:endParaRPr>
        </a:p>
      </dsp:txBody>
      <dsp:txXfrm>
        <a:off x="2916558" y="111344"/>
        <a:ext cx="1145123" cy="890751"/>
      </dsp:txXfrm>
    </dsp:sp>
    <dsp:sp modelId="{BF70AAFE-9D6D-E34C-9FA7-75356568AD05}">
      <dsp:nvSpPr>
        <dsp:cNvPr id="6" name="Bent-Up Arrow 5"/>
        <dsp:cNvSpPr/>
      </dsp:nvSpPr>
      <dsp:spPr bwMode="white">
        <a:xfrm rot="5400000">
          <a:off x="2930342" y="2482795"/>
          <a:ext cx="935288" cy="1064793"/>
        </a:xfrm>
        <a:prstGeom prst="bentUpArrow">
          <a:avLst>
            <a:gd name="adj1" fmla="val 32840"/>
            <a:gd name="adj2" fmla="val 25000"/>
            <a:gd name="adj3" fmla="val 35780"/>
          </a:avLst>
        </a:prstGeom>
        <a:solidFill>
          <a:schemeClr val="accent6">
            <a:lumMod val="60000"/>
            <a:lumOff val="40000"/>
          </a:schemeClr>
        </a:solidFill>
      </dsp:spPr>
      <dsp:style>
        <a:lnRef idx="0">
          <a:schemeClr val="lt1"/>
        </a:lnRef>
        <a:fillRef idx="1">
          <a:schemeClr val="accent1">
            <a:tint val="50000"/>
          </a:schemeClr>
        </a:fillRef>
        <a:effectRef idx="2">
          <a:scrgbClr r="0" g="0" b="0"/>
        </a:effectRef>
        <a:fontRef idx="minor"/>
      </dsp:style>
      <dsp:txXfrm rot="5400000">
        <a:off x="2930342" y="2482795"/>
        <a:ext cx="935288" cy="1064793"/>
      </dsp:txXfrm>
    </dsp:sp>
    <dsp:sp modelId="{0EA7C682-6C44-6347-912A-FB955436F6A5}">
      <dsp:nvSpPr>
        <dsp:cNvPr id="7" name="Rounded Rectangle 6"/>
        <dsp:cNvSpPr/>
      </dsp:nvSpPr>
      <dsp:spPr bwMode="white">
        <a:xfrm>
          <a:off x="2964283" y="1437344"/>
          <a:ext cx="1574475" cy="1102081"/>
        </a:xfrm>
        <a:prstGeom prst="roundRect">
          <a:avLst>
            <a:gd name="adj" fmla="val 16670"/>
          </a:avLst>
        </a:prstGeom>
        <a:solidFill>
          <a:schemeClr val="accent5">
            <a:lumMod val="75000"/>
          </a:schemeClr>
        </a:solidFill>
      </dsp:spPr>
      <dsp:style>
        <a:lnRef idx="0">
          <a:schemeClr val="lt1"/>
        </a:lnRef>
        <a:fillRef idx="3">
          <a:schemeClr val="accent1"/>
        </a:fillRef>
        <a:effectRef idx="2">
          <a:scrgbClr r="0" g="0" b="0"/>
        </a:effectRef>
        <a:fontRef idx="minor">
          <a:schemeClr val="lt1"/>
        </a:fontRef>
      </dsp:style>
      <dsp:txBody>
        <a:bodyPr lIns="49530" tIns="49530" rIns="49530" bIns="4953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rtl="0">
            <a:lnSpc>
              <a:spcPct val="100000"/>
            </a:lnSpc>
            <a:spcBef>
              <a:spcPct val="0"/>
            </a:spcBef>
            <a:spcAft>
              <a:spcPct val="35000"/>
            </a:spcAft>
          </a:pPr>
          <a:r>
            <a:rPr lang="en-US" b="1" dirty="0"/>
            <a:t>Are difficult to profile</a:t>
          </a:r>
        </a:p>
      </dsp:txBody>
      <dsp:txXfrm>
        <a:off x="2964283" y="1437344"/>
        <a:ext cx="1574475" cy="1102081"/>
      </dsp:txXfrm>
    </dsp:sp>
    <dsp:sp modelId="{5AB8E928-918B-0446-8633-17E2C177E740}">
      <dsp:nvSpPr>
        <dsp:cNvPr id="8" name="Rectangles 7"/>
        <dsp:cNvSpPr/>
      </dsp:nvSpPr>
      <dsp:spPr bwMode="white">
        <a:xfrm>
          <a:off x="4246164" y="1492008"/>
          <a:ext cx="1145123" cy="89075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40970" tIns="140970" rIns="140970" bIns="140970" anchor="ctr"/>
        <a:lstStyle>
          <a:lvl1pPr algn="l">
            <a:defRPr sz="3700"/>
          </a:lvl1pPr>
          <a:lvl2pPr marL="285750" indent="-285750" algn="l">
            <a:defRPr sz="2900"/>
          </a:lvl2pPr>
          <a:lvl3pPr marL="571500" indent="-285750" algn="l">
            <a:defRPr sz="2900"/>
          </a:lvl3pPr>
          <a:lvl4pPr marL="857250" indent="-285750" algn="l">
            <a:defRPr sz="2900"/>
          </a:lvl4pPr>
          <a:lvl5pPr marL="1143000" indent="-285750" algn="l">
            <a:defRPr sz="2900"/>
          </a:lvl5pPr>
          <a:lvl6pPr marL="1428750" indent="-285750" algn="l">
            <a:defRPr sz="2900"/>
          </a:lvl6pPr>
          <a:lvl7pPr marL="1714500" indent="-285750" algn="l">
            <a:defRPr sz="2900"/>
          </a:lvl7pPr>
          <a:lvl8pPr marL="2000250" indent="-285750" algn="l">
            <a:defRPr sz="2900"/>
          </a:lvl8pPr>
          <a:lvl9pPr marL="2286000" indent="-285750" algn="l">
            <a:defRPr sz="2900"/>
          </a:lvl9pPr>
        </a:lstStyle>
        <a:p>
          <a:endParaRPr>
            <a:solidFill>
              <a:schemeClr val="tx1"/>
            </a:solidFill>
          </a:endParaRPr>
        </a:p>
      </dsp:txBody>
      <dsp:txXfrm>
        <a:off x="4246164" y="1492008"/>
        <a:ext cx="1145123" cy="890751"/>
      </dsp:txXfrm>
    </dsp:sp>
    <dsp:sp modelId="{F27F15A4-EE6A-D84B-81B6-D53D44B1BA02}">
      <dsp:nvSpPr>
        <dsp:cNvPr id="9" name="Bent-Up Arrow 8"/>
        <dsp:cNvSpPr/>
      </dsp:nvSpPr>
      <dsp:spPr bwMode="white">
        <a:xfrm rot="5400000">
          <a:off x="4259948" y="3863459"/>
          <a:ext cx="935288" cy="1064793"/>
        </a:xfrm>
        <a:prstGeom prst="bentUpArrow">
          <a:avLst>
            <a:gd name="adj1" fmla="val 32840"/>
            <a:gd name="adj2" fmla="val 25000"/>
            <a:gd name="adj3" fmla="val 35780"/>
          </a:avLst>
        </a:prstGeom>
        <a:solidFill>
          <a:schemeClr val="accent6">
            <a:lumMod val="60000"/>
            <a:lumOff val="40000"/>
          </a:schemeClr>
        </a:solidFill>
      </dsp:spPr>
      <dsp:style>
        <a:lnRef idx="0">
          <a:schemeClr val="lt1"/>
        </a:lnRef>
        <a:fillRef idx="1">
          <a:schemeClr val="accent1">
            <a:tint val="50000"/>
          </a:schemeClr>
        </a:fillRef>
        <a:effectRef idx="2">
          <a:scrgbClr r="0" g="0" b="0"/>
        </a:effectRef>
        <a:fontRef idx="minor"/>
      </dsp:style>
      <dsp:txXfrm rot="5400000">
        <a:off x="4259948" y="3863459"/>
        <a:ext cx="935288" cy="1064793"/>
      </dsp:txXfrm>
    </dsp:sp>
    <dsp:sp modelId="{7D25303F-2630-4E46-B78A-E92CC4AD461F}">
      <dsp:nvSpPr>
        <dsp:cNvPr id="10" name="Rounded Rectangle 9"/>
        <dsp:cNvSpPr/>
      </dsp:nvSpPr>
      <dsp:spPr bwMode="white">
        <a:xfrm>
          <a:off x="4001295" y="2761327"/>
          <a:ext cx="1574475" cy="1102081"/>
        </a:xfrm>
        <a:prstGeom prst="roundRect">
          <a:avLst>
            <a:gd name="adj" fmla="val 16670"/>
          </a:avLst>
        </a:prstGeom>
        <a:solidFill>
          <a:schemeClr val="accent3">
            <a:lumMod val="75000"/>
          </a:schemeClr>
        </a:solidFill>
      </dsp:spPr>
      <dsp:style>
        <a:lnRef idx="0">
          <a:schemeClr val="lt1"/>
        </a:lnRef>
        <a:fillRef idx="3">
          <a:schemeClr val="accent1"/>
        </a:fillRef>
        <a:effectRef idx="2">
          <a:scrgbClr r="0" g="0" b="0"/>
        </a:effectRef>
        <a:fontRef idx="minor">
          <a:schemeClr val="lt1"/>
        </a:fontRef>
      </dsp:style>
      <dsp:txBody>
        <a:bodyPr lIns="49530" tIns="49530" rIns="49530" bIns="4953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rtl="0">
            <a:lnSpc>
              <a:spcPct val="100000"/>
            </a:lnSpc>
            <a:spcBef>
              <a:spcPct val="0"/>
            </a:spcBef>
            <a:spcAft>
              <a:spcPct val="35000"/>
            </a:spcAft>
          </a:pPr>
          <a:r>
            <a:rPr lang="en-US" b="1" dirty="0"/>
            <a:t>Tend to be young and very computer-savvy</a:t>
          </a:r>
        </a:p>
      </dsp:txBody>
      <dsp:txXfrm>
        <a:off x="4001295" y="2761327"/>
        <a:ext cx="1574475" cy="1102081"/>
      </dsp:txXfrm>
    </dsp:sp>
    <dsp:sp modelId="{8FFDBBBD-95C8-004E-A306-F03AF792E663}">
      <dsp:nvSpPr>
        <dsp:cNvPr id="11" name="Rectangles 10"/>
        <dsp:cNvSpPr/>
      </dsp:nvSpPr>
      <dsp:spPr bwMode="white">
        <a:xfrm>
          <a:off x="5575769" y="2872671"/>
          <a:ext cx="1145123" cy="89075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40970" tIns="140970" rIns="140970" bIns="140970" anchor="ctr"/>
        <a:lstStyle>
          <a:lvl1pPr algn="l">
            <a:defRPr sz="3700"/>
          </a:lvl1pPr>
          <a:lvl2pPr marL="285750" indent="-285750" algn="l">
            <a:defRPr sz="2900"/>
          </a:lvl2pPr>
          <a:lvl3pPr marL="571500" indent="-285750" algn="l">
            <a:defRPr sz="2900"/>
          </a:lvl3pPr>
          <a:lvl4pPr marL="857250" indent="-285750" algn="l">
            <a:defRPr sz="2900"/>
          </a:lvl4pPr>
          <a:lvl5pPr marL="1143000" indent="-285750" algn="l">
            <a:defRPr sz="2900"/>
          </a:lvl5pPr>
          <a:lvl6pPr marL="1428750" indent="-285750" algn="l">
            <a:defRPr sz="2900"/>
          </a:lvl6pPr>
          <a:lvl7pPr marL="1714500" indent="-285750" algn="l">
            <a:defRPr sz="2900"/>
          </a:lvl7pPr>
          <a:lvl8pPr marL="2000250" indent="-285750" algn="l">
            <a:defRPr sz="2900"/>
          </a:lvl8pPr>
          <a:lvl9pPr marL="2286000" indent="-285750" algn="l">
            <a:defRPr sz="2900"/>
          </a:lvl9pPr>
        </a:lstStyle>
        <a:p>
          <a:endParaRPr>
            <a:solidFill>
              <a:schemeClr val="tx1"/>
            </a:solidFill>
          </a:endParaRPr>
        </a:p>
      </dsp:txBody>
      <dsp:txXfrm>
        <a:off x="5575769" y="2872671"/>
        <a:ext cx="1145123" cy="890751"/>
      </dsp:txXfrm>
    </dsp:sp>
    <dsp:sp modelId="{7162CB47-8C6B-D84E-86E8-AE012B8ABBEE}">
      <dsp:nvSpPr>
        <dsp:cNvPr id="12" name="Bent-Up Arrow 11"/>
        <dsp:cNvSpPr/>
      </dsp:nvSpPr>
      <dsp:spPr bwMode="white">
        <a:xfrm rot="5400000">
          <a:off x="5589553" y="5244122"/>
          <a:ext cx="935288" cy="1064793"/>
        </a:xfrm>
        <a:prstGeom prst="bentUpArrow">
          <a:avLst>
            <a:gd name="adj1" fmla="val 32840"/>
            <a:gd name="adj2" fmla="val 25000"/>
            <a:gd name="adj3" fmla="val 35780"/>
          </a:avLst>
        </a:prstGeom>
        <a:solidFill>
          <a:schemeClr val="accent6">
            <a:lumMod val="60000"/>
            <a:lumOff val="40000"/>
          </a:schemeClr>
        </a:solidFill>
      </dsp:spPr>
      <dsp:style>
        <a:lnRef idx="0">
          <a:schemeClr val="lt1"/>
        </a:lnRef>
        <a:fillRef idx="1">
          <a:schemeClr val="accent1">
            <a:tint val="50000"/>
          </a:schemeClr>
        </a:fillRef>
        <a:effectRef idx="2">
          <a:scrgbClr r="0" g="0" b="0"/>
        </a:effectRef>
        <a:fontRef idx="minor"/>
      </dsp:style>
      <dsp:txXfrm rot="5400000">
        <a:off x="5589553" y="5244122"/>
        <a:ext cx="935288" cy="1064793"/>
      </dsp:txXfrm>
    </dsp:sp>
    <dsp:sp modelId="{9BA7AE85-C67D-E64A-AE6A-58AB165F3DCE}">
      <dsp:nvSpPr>
        <dsp:cNvPr id="13" name="Rounded Rectangle 12"/>
        <dsp:cNvSpPr/>
      </dsp:nvSpPr>
      <dsp:spPr bwMode="white">
        <a:xfrm>
          <a:off x="5330900" y="4141991"/>
          <a:ext cx="1574475" cy="1102081"/>
        </a:xfrm>
        <a:prstGeom prst="roundRect">
          <a:avLst>
            <a:gd name="adj" fmla="val 16670"/>
          </a:avLst>
        </a:prstGeom>
        <a:solidFill>
          <a:schemeClr val="accent5">
            <a:lumMod val="75000"/>
          </a:schemeClr>
        </a:solidFill>
      </dsp:spPr>
      <dsp:style>
        <a:lnRef idx="0">
          <a:schemeClr val="lt1"/>
        </a:lnRef>
        <a:fillRef idx="3">
          <a:schemeClr val="accent1"/>
        </a:fillRef>
        <a:effectRef idx="2">
          <a:scrgbClr r="0" g="0" b="0"/>
        </a:effectRef>
        <a:fontRef idx="minor">
          <a:schemeClr val="lt1"/>
        </a:fontRef>
      </dsp:style>
      <dsp:txBody>
        <a:bodyPr lIns="49530" tIns="49530" rIns="49530" bIns="4953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rtl="0">
            <a:lnSpc>
              <a:spcPct val="100000"/>
            </a:lnSpc>
            <a:spcBef>
              <a:spcPct val="0"/>
            </a:spcBef>
            <a:spcAft>
              <a:spcPct val="35000"/>
            </a:spcAft>
          </a:pPr>
          <a:r>
            <a:rPr lang="en-US" b="1" dirty="0"/>
            <a:t>Range of behavioral characteristics is wide</a:t>
          </a:r>
        </a:p>
      </dsp:txBody>
      <dsp:txXfrm>
        <a:off x="5330900" y="4141991"/>
        <a:ext cx="1574475" cy="1102081"/>
      </dsp:txXfrm>
    </dsp:sp>
    <dsp:sp modelId="{F64894F3-6EDF-C047-8980-2D3CC1579F13}">
      <dsp:nvSpPr>
        <dsp:cNvPr id="14" name="Rectangles 13"/>
        <dsp:cNvSpPr/>
      </dsp:nvSpPr>
      <dsp:spPr bwMode="white">
        <a:xfrm>
          <a:off x="6905375" y="4253335"/>
          <a:ext cx="1145123" cy="89075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40970" tIns="140970" rIns="140970" bIns="140970" anchor="ctr"/>
        <a:lstStyle>
          <a:lvl1pPr algn="l">
            <a:defRPr sz="3700"/>
          </a:lvl1pPr>
          <a:lvl2pPr marL="285750" indent="-285750" algn="l">
            <a:defRPr sz="2900"/>
          </a:lvl2pPr>
          <a:lvl3pPr marL="571500" indent="-285750" algn="l">
            <a:defRPr sz="2900"/>
          </a:lvl3pPr>
          <a:lvl4pPr marL="857250" indent="-285750" algn="l">
            <a:defRPr sz="2900"/>
          </a:lvl4pPr>
          <a:lvl5pPr marL="1143000" indent="-285750" algn="l">
            <a:defRPr sz="2900"/>
          </a:lvl5pPr>
          <a:lvl6pPr marL="1428750" indent="-285750" algn="l">
            <a:defRPr sz="2900"/>
          </a:lvl6pPr>
          <a:lvl7pPr marL="1714500" indent="-285750" algn="l">
            <a:defRPr sz="2900"/>
          </a:lvl7pPr>
          <a:lvl8pPr marL="2000250" indent="-285750" algn="l">
            <a:defRPr sz="2900"/>
          </a:lvl8pPr>
          <a:lvl9pPr marL="2286000" indent="-285750" algn="l">
            <a:defRPr sz="2900"/>
          </a:lvl9pPr>
        </a:lstStyle>
        <a:p>
          <a:endParaRPr>
            <a:solidFill>
              <a:schemeClr val="tx1"/>
            </a:solidFill>
          </a:endParaRPr>
        </a:p>
      </dsp:txBody>
      <dsp:txXfrm>
        <a:off x="6905375" y="4253335"/>
        <a:ext cx="1145123" cy="890751"/>
      </dsp:txXfrm>
    </dsp:sp>
    <dsp:sp modelId="{D8841DC8-2D80-114B-8E46-94E63496AFDA}">
      <dsp:nvSpPr>
        <dsp:cNvPr id="15" name="Rounded Rectangle 14"/>
        <dsp:cNvSpPr/>
      </dsp:nvSpPr>
      <dsp:spPr bwMode="white">
        <a:xfrm>
          <a:off x="6660506" y="5522655"/>
          <a:ext cx="1574475" cy="1102081"/>
        </a:xfrm>
        <a:prstGeom prst="roundRect">
          <a:avLst>
            <a:gd name="adj" fmla="val 16670"/>
          </a:avLst>
        </a:prstGeom>
        <a:solidFill>
          <a:schemeClr val="accent3">
            <a:lumMod val="75000"/>
          </a:schemeClr>
        </a:solidFill>
      </dsp:spPr>
      <dsp:style>
        <a:lnRef idx="0">
          <a:schemeClr val="lt1"/>
        </a:lnRef>
        <a:fillRef idx="3">
          <a:schemeClr val="accent1"/>
        </a:fillRef>
        <a:effectRef idx="2">
          <a:scrgbClr r="0" g="0" b="0"/>
        </a:effectRef>
        <a:fontRef idx="minor">
          <a:schemeClr val="lt1"/>
        </a:fontRef>
      </dsp:style>
      <dsp:txBody>
        <a:bodyPr lIns="49530" tIns="49530" rIns="49530" bIns="4953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rtl="0">
            <a:lnSpc>
              <a:spcPct val="100000"/>
            </a:lnSpc>
            <a:spcBef>
              <a:spcPct val="0"/>
            </a:spcBef>
            <a:spcAft>
              <a:spcPct val="35000"/>
            </a:spcAft>
          </a:pPr>
          <a:r>
            <a:rPr lang="en-US" b="1" dirty="0"/>
            <a:t>No cybercriminal databases exist that can point to likely suspects</a:t>
          </a:r>
        </a:p>
      </dsp:txBody>
      <dsp:txXfrm>
        <a:off x="6660506" y="5522655"/>
        <a:ext cx="1574475" cy="1102081"/>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9577064" cy="6624736"/>
        <a:chOff x="0" y="0"/>
        <a:chExt cx="9577064" cy="6624736"/>
      </a:xfrm>
    </dsp:grpSpPr>
    <dsp:sp modelId="{2AA0AD40-7970-2B4B-A374-C3EBFCA3E6D2}">
      <dsp:nvSpPr>
        <dsp:cNvPr id="3" name="Oval 2"/>
        <dsp:cNvSpPr/>
      </dsp:nvSpPr>
      <dsp:spPr bwMode="white">
        <a:xfrm>
          <a:off x="1266108" y="4587"/>
          <a:ext cx="2819809" cy="2819809"/>
        </a:xfrm>
        <a:prstGeom prst="ellipse">
          <a:avLst/>
        </a:prstGeom>
        <a:solidFill>
          <a:schemeClr val="accent3">
            <a:lumMod val="75000"/>
          </a:schemeClr>
        </a:solidFill>
      </dsp:spPr>
      <dsp:style>
        <a:lnRef idx="0">
          <a:schemeClr val="lt1"/>
        </a:lnRef>
        <a:fillRef idx="3">
          <a:schemeClr val="accent1"/>
        </a:fillRef>
        <a:effectRef idx="2">
          <a:scrgbClr r="0" g="0" b="0"/>
        </a:effectRef>
        <a:fontRef idx="minor">
          <a:schemeClr val="lt1"/>
        </a:fontRef>
      </dsp:style>
      <dsp:txBody>
        <a:bodyPr lIns="22860" tIns="22860" rIns="2286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rtl="0">
            <a:lnSpc>
              <a:spcPct val="100000"/>
            </a:lnSpc>
            <a:spcBef>
              <a:spcPct val="0"/>
            </a:spcBef>
            <a:spcAft>
              <a:spcPct val="35000"/>
            </a:spcAft>
          </a:pPr>
          <a:r>
            <a:rPr lang="en-US" b="1" dirty="0">
              <a:latin typeface="+mj-lt"/>
            </a:rPr>
            <a:t>Are influenced by the success of cybercriminals and the lack of success of law enforcement</a:t>
          </a:r>
        </a:p>
      </dsp:txBody>
      <dsp:txXfrm>
        <a:off x="1266108" y="4587"/>
        <a:ext cx="2819809" cy="2819809"/>
      </dsp:txXfrm>
    </dsp:sp>
    <dsp:sp modelId="{B444D23F-63AE-4F4E-B416-2E7C1FE535F4}">
      <dsp:nvSpPr>
        <dsp:cNvPr id="4" name="Isosceles Triangle 3"/>
        <dsp:cNvSpPr/>
      </dsp:nvSpPr>
      <dsp:spPr bwMode="white">
        <a:xfrm rot="10799999">
          <a:off x="2182546" y="3166538"/>
          <a:ext cx="986933" cy="772148"/>
        </a:xfrm>
        <a:prstGeom prst="triangle">
          <a:avLst/>
        </a:prstGeom>
        <a:solidFill>
          <a:schemeClr val="tx1">
            <a:lumMod val="65000"/>
          </a:schemeClr>
        </a:solidFill>
      </dsp:spPr>
      <dsp:style>
        <a:lnRef idx="0">
          <a:schemeClr val="accent1">
            <a:tint val="60000"/>
          </a:schemeClr>
        </a:lnRef>
        <a:fillRef idx="3">
          <a:schemeClr val="accent1">
            <a:tint val="60000"/>
          </a:schemeClr>
        </a:fillRef>
        <a:effectRef idx="2">
          <a:scrgbClr r="0" g="0" b="0"/>
        </a:effectRef>
        <a:fontRef idx="minor">
          <a:schemeClr val="lt1"/>
        </a:fontRef>
      </dsp:style>
      <dsp:txXfrm rot="10799999">
        <a:off x="2182546" y="3166538"/>
        <a:ext cx="986933" cy="772148"/>
      </dsp:txXfrm>
    </dsp:sp>
    <dsp:sp modelId="{3E53E8D6-6548-E344-8B4E-F2C561C4255D}">
      <dsp:nvSpPr>
        <dsp:cNvPr id="6" name="Oval 5"/>
        <dsp:cNvSpPr/>
      </dsp:nvSpPr>
      <dsp:spPr bwMode="white">
        <a:xfrm>
          <a:off x="1735607" y="4280828"/>
          <a:ext cx="1880813" cy="1880813"/>
        </a:xfrm>
        <a:prstGeom prst="ellipse">
          <a:avLst/>
        </a:prstGeom>
        <a:solidFill>
          <a:schemeClr val="accent6">
            <a:lumMod val="75000"/>
          </a:schemeClr>
        </a:solidFill>
      </dsp:spPr>
      <dsp:style>
        <a:lnRef idx="0">
          <a:schemeClr val="lt1"/>
        </a:lnRef>
        <a:fillRef idx="3">
          <a:schemeClr val="accent1"/>
        </a:fillRef>
        <a:effectRef idx="2">
          <a:scrgbClr r="0" g="0" b="0"/>
        </a:effectRef>
        <a:fontRef idx="minor">
          <a:schemeClr val="lt1"/>
        </a:fontRef>
      </dsp:style>
      <dsp:txBody>
        <a:bodyPr lIns="25400" tIns="25400" rIns="25400" bIns="2540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rtl="0">
            <a:lnSpc>
              <a:spcPct val="100000"/>
            </a:lnSpc>
            <a:spcBef>
              <a:spcPct val="0"/>
            </a:spcBef>
            <a:spcAft>
              <a:spcPct val="35000"/>
            </a:spcAft>
          </a:pPr>
          <a:r>
            <a:rPr lang="en-US" sz="2000" b="1" dirty="0">
              <a:latin typeface="+mj-lt"/>
            </a:rPr>
            <a:t>Many of these organizations have not invested sufficiently in technical, physical, and human-factor resources to prevent attacks</a:t>
          </a:r>
        </a:p>
      </dsp:txBody>
      <dsp:txXfrm>
        <a:off x="1735607" y="4280828"/>
        <a:ext cx="1880813" cy="1880813"/>
      </dsp:txXfrm>
    </dsp:sp>
    <dsp:sp modelId="{7576C177-1ED3-4D4F-975D-5EDCC8B2E00E}">
      <dsp:nvSpPr>
        <dsp:cNvPr id="7" name="Isosceles Triangle 6"/>
        <dsp:cNvSpPr/>
      </dsp:nvSpPr>
      <dsp:spPr bwMode="white">
        <a:xfrm rot="5391058">
          <a:off x="4060316" y="4830276"/>
          <a:ext cx="986933" cy="772148"/>
        </a:xfrm>
        <a:prstGeom prst="triangle">
          <a:avLst/>
        </a:prstGeom>
        <a:solidFill>
          <a:schemeClr val="tx1">
            <a:lumMod val="65000"/>
          </a:schemeClr>
        </a:solidFill>
      </dsp:spPr>
      <dsp:style>
        <a:lnRef idx="0">
          <a:schemeClr val="accent1">
            <a:tint val="60000"/>
          </a:schemeClr>
        </a:lnRef>
        <a:fillRef idx="3">
          <a:schemeClr val="accent1">
            <a:tint val="60000"/>
          </a:schemeClr>
        </a:fillRef>
        <a:effectRef idx="2">
          <a:scrgbClr r="0" g="0" b="0"/>
        </a:effectRef>
        <a:fontRef idx="minor">
          <a:schemeClr val="lt1"/>
        </a:fontRef>
      </dsp:style>
      <dsp:txXfrm rot="5391058">
        <a:off x="4060316" y="4830276"/>
        <a:ext cx="986933" cy="772148"/>
      </dsp:txXfrm>
    </dsp:sp>
    <dsp:sp modelId="{BD22E29C-3798-EA46-B56B-34DCF8F800BF}">
      <dsp:nvSpPr>
        <dsp:cNvPr id="8" name="Oval 7"/>
        <dsp:cNvSpPr/>
      </dsp:nvSpPr>
      <dsp:spPr bwMode="white">
        <a:xfrm>
          <a:off x="5491146" y="3800340"/>
          <a:ext cx="2819809" cy="2819809"/>
        </a:xfrm>
        <a:prstGeom prst="ellipse">
          <a:avLst/>
        </a:prstGeom>
        <a:solidFill>
          <a:schemeClr val="accent5">
            <a:lumMod val="75000"/>
          </a:schemeClr>
        </a:solidFill>
      </dsp:spPr>
      <dsp:style>
        <a:lnRef idx="0">
          <a:schemeClr val="lt1"/>
        </a:lnRef>
        <a:fillRef idx="3">
          <a:schemeClr val="accent1"/>
        </a:fillRef>
        <a:effectRef idx="2">
          <a:scrgbClr r="0" g="0" b="0"/>
        </a:effectRef>
        <a:fontRef idx="minor">
          <a:schemeClr val="lt1"/>
        </a:fontRef>
      </dsp:style>
      <dsp:txBody>
        <a:bodyPr lIns="25400" tIns="25400" rIns="25400" bIns="2540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rtl="0">
            <a:lnSpc>
              <a:spcPct val="100000"/>
            </a:lnSpc>
            <a:spcBef>
              <a:spcPct val="0"/>
            </a:spcBef>
            <a:spcAft>
              <a:spcPct val="35000"/>
            </a:spcAft>
          </a:pPr>
          <a:r>
            <a:rPr lang="en-US" sz="2000" b="1" dirty="0">
              <a:latin typeface="+mj-lt"/>
            </a:rPr>
            <a:t>Reporting rates tend to be low because of a lack of confidence in law enforcement, concern about corporate reputation, and a concern about civil liability</a:t>
          </a:r>
        </a:p>
      </dsp:txBody>
      <dsp:txXfrm>
        <a:off x="5491146" y="3800340"/>
        <a:ext cx="2819809" cy="2819809"/>
      </dsp:txXfrm>
    </dsp:sp>
    <dsp:sp modelId="{0A17687C-992D-F448-A183-9D6E9D5A43BD}">
      <dsp:nvSpPr>
        <dsp:cNvPr id="5" name="Oval 4" hidden="1"/>
        <dsp:cNvSpPr/>
      </dsp:nvSpPr>
      <dsp:spPr>
        <a:xfrm>
          <a:off x="1266108" y="3811329"/>
          <a:ext cx="2819809" cy="2819809"/>
        </a:xfrm>
        <a:prstGeom prst="ellipse">
          <a:avLst/>
        </a:prstGeom>
      </dsp:spPr>
      <dsp:txXfrm>
        <a:off x="1266108" y="3811329"/>
        <a:ext cx="2819809" cy="2819809"/>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696200" cy="2895600"/>
        <a:chOff x="0" y="0"/>
        <a:chExt cx="7696200" cy="2895600"/>
      </a:xfrm>
    </dsp:grpSpPr>
    <dsp:sp modelId="{5DBA9323-86B5-6443-9542-949D8B6D702A}">
      <dsp:nvSpPr>
        <dsp:cNvPr id="3" name="Rectangles 2"/>
        <dsp:cNvSpPr/>
      </dsp:nvSpPr>
      <dsp:spPr bwMode="white">
        <a:xfrm>
          <a:off x="235" y="284328"/>
          <a:ext cx="1790174" cy="1074105"/>
        </a:xfrm>
        <a:prstGeom prst="rect">
          <a:avLst/>
        </a:prstGeom>
        <a:solidFill>
          <a:schemeClr val="tx1"/>
        </a:solidFill>
        <a:ln>
          <a:solidFill>
            <a:schemeClr val="accent3">
              <a:lumMod val="50000"/>
            </a:schemeClr>
          </a:solidFill>
        </a:ln>
        <a:effectLst>
          <a:glow rad="101600">
            <a:schemeClr val="accent2">
              <a:alpha val="75000"/>
            </a:schemeClr>
          </a:glow>
        </a:effectLst>
      </dsp:spPr>
      <dsp:style>
        <a:lnRef idx="0">
          <a:schemeClr val="lt1"/>
        </a:lnRef>
        <a:fillRef idx="3">
          <a:schemeClr val="accent1"/>
        </a:fillRef>
        <a:effectRef idx="2">
          <a:scrgbClr r="0" g="0" b="0"/>
        </a:effectRef>
        <a:fontRef idx="minor">
          <a:schemeClr val="lt1"/>
        </a:fontRef>
      </dsp:style>
      <dsp:txBody>
        <a:bodyPr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dirty="0">
              <a:solidFill>
                <a:schemeClr val="bg1"/>
              </a:solidFill>
              <a:effectLst/>
            </a:rPr>
            <a:t>Notice</a:t>
          </a:r>
        </a:p>
      </dsp:txBody>
      <dsp:txXfrm>
        <a:off x="235" y="284328"/>
        <a:ext cx="1790174" cy="1074105"/>
      </dsp:txXfrm>
    </dsp:sp>
    <dsp:sp modelId="{AF172B0C-C620-F343-B074-7C6A90237570}">
      <dsp:nvSpPr>
        <dsp:cNvPr id="4" name="Rectangles 3"/>
        <dsp:cNvSpPr/>
      </dsp:nvSpPr>
      <dsp:spPr bwMode="white">
        <a:xfrm>
          <a:off x="1969427" y="284328"/>
          <a:ext cx="1790174" cy="1074105"/>
        </a:xfrm>
        <a:prstGeom prst="rect">
          <a:avLst/>
        </a:prstGeom>
        <a:solidFill>
          <a:schemeClr val="tx1"/>
        </a:solidFill>
        <a:ln>
          <a:solidFill>
            <a:schemeClr val="accent5">
              <a:lumMod val="50000"/>
            </a:schemeClr>
          </a:solidFill>
        </a:ln>
        <a:effectLst>
          <a:glow rad="101600">
            <a:schemeClr val="accent2">
              <a:alpha val="75000"/>
            </a:schemeClr>
          </a:glow>
        </a:effectLst>
      </dsp:spPr>
      <dsp:style>
        <a:lnRef idx="0">
          <a:schemeClr val="lt1"/>
        </a:lnRef>
        <a:fillRef idx="3">
          <a:schemeClr val="accent1"/>
        </a:fillRef>
        <a:effectRef idx="2">
          <a:scrgbClr r="0" g="0" b="0"/>
        </a:effectRef>
        <a:fontRef idx="minor">
          <a:schemeClr val="lt1"/>
        </a:fontRef>
      </dsp:style>
      <dsp:txBody>
        <a:bodyPr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dirty="0">
              <a:solidFill>
                <a:schemeClr val="bg1"/>
              </a:solidFill>
              <a:effectLst/>
            </a:rPr>
            <a:t>Consent</a:t>
          </a:r>
        </a:p>
      </dsp:txBody>
      <dsp:txXfrm>
        <a:off x="1969427" y="284328"/>
        <a:ext cx="1790174" cy="1074105"/>
      </dsp:txXfrm>
    </dsp:sp>
    <dsp:sp modelId="{B22FFA69-7555-464C-8C84-D177A39F3A26}">
      <dsp:nvSpPr>
        <dsp:cNvPr id="5" name="Rectangles 4"/>
        <dsp:cNvSpPr/>
      </dsp:nvSpPr>
      <dsp:spPr bwMode="white">
        <a:xfrm>
          <a:off x="3938619" y="284328"/>
          <a:ext cx="1790174" cy="1074105"/>
        </a:xfrm>
        <a:prstGeom prst="rect">
          <a:avLst/>
        </a:prstGeom>
        <a:solidFill>
          <a:schemeClr val="tx1"/>
        </a:solidFill>
        <a:ln>
          <a:solidFill>
            <a:schemeClr val="accent6">
              <a:lumMod val="50000"/>
            </a:schemeClr>
          </a:solidFill>
        </a:ln>
        <a:effectLst>
          <a:glow rad="101600">
            <a:schemeClr val="accent2">
              <a:alpha val="75000"/>
            </a:schemeClr>
          </a:glow>
        </a:effectLst>
      </dsp:spPr>
      <dsp:style>
        <a:lnRef idx="0">
          <a:schemeClr val="lt1"/>
        </a:lnRef>
        <a:fillRef idx="3">
          <a:schemeClr val="accent1"/>
        </a:fillRef>
        <a:effectRef idx="2">
          <a:scrgbClr r="0" g="0" b="0"/>
        </a:effectRef>
        <a:fontRef idx="minor">
          <a:schemeClr val="lt1"/>
        </a:fontRef>
      </dsp:style>
      <dsp:txBody>
        <a:bodyPr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dirty="0">
              <a:solidFill>
                <a:schemeClr val="bg1"/>
              </a:solidFill>
              <a:effectLst/>
            </a:rPr>
            <a:t>Consistency</a:t>
          </a:r>
        </a:p>
      </dsp:txBody>
      <dsp:txXfrm>
        <a:off x="3938619" y="284328"/>
        <a:ext cx="1790174" cy="1074105"/>
      </dsp:txXfrm>
    </dsp:sp>
    <dsp:sp modelId="{943006C3-0A35-5744-8096-219340C28D26}">
      <dsp:nvSpPr>
        <dsp:cNvPr id="6" name="Rectangles 5"/>
        <dsp:cNvSpPr/>
      </dsp:nvSpPr>
      <dsp:spPr bwMode="white">
        <a:xfrm>
          <a:off x="5907811" y="284328"/>
          <a:ext cx="1790174" cy="1074105"/>
        </a:xfrm>
        <a:prstGeom prst="rect">
          <a:avLst/>
        </a:prstGeom>
        <a:solidFill>
          <a:schemeClr val="tx1"/>
        </a:solidFill>
        <a:ln>
          <a:solidFill>
            <a:schemeClr val="accent3">
              <a:lumMod val="50000"/>
            </a:schemeClr>
          </a:solidFill>
        </a:ln>
        <a:effectLst>
          <a:glow rad="101600">
            <a:schemeClr val="accent2">
              <a:alpha val="75000"/>
            </a:schemeClr>
          </a:glow>
        </a:effectLst>
      </dsp:spPr>
      <dsp:style>
        <a:lnRef idx="0">
          <a:schemeClr val="lt1"/>
        </a:lnRef>
        <a:fillRef idx="3">
          <a:schemeClr val="accent1"/>
        </a:fillRef>
        <a:effectRef idx="2">
          <a:scrgbClr r="0" g="0" b="0"/>
        </a:effectRef>
        <a:fontRef idx="minor">
          <a:schemeClr val="lt1"/>
        </a:fontRef>
      </dsp:style>
      <dsp:txBody>
        <a:bodyPr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dirty="0">
              <a:solidFill>
                <a:schemeClr val="bg1"/>
              </a:solidFill>
              <a:effectLst/>
            </a:rPr>
            <a:t>Access</a:t>
          </a:r>
        </a:p>
      </dsp:txBody>
      <dsp:txXfrm>
        <a:off x="5907811" y="284328"/>
        <a:ext cx="1790174" cy="1074105"/>
      </dsp:txXfrm>
    </dsp:sp>
    <dsp:sp modelId="{2D762C0D-45A5-314B-9646-563FE2C342F9}">
      <dsp:nvSpPr>
        <dsp:cNvPr id="7" name="Rectangles 6"/>
        <dsp:cNvSpPr/>
      </dsp:nvSpPr>
      <dsp:spPr bwMode="white">
        <a:xfrm>
          <a:off x="984572" y="1537168"/>
          <a:ext cx="1790174" cy="1074105"/>
        </a:xfrm>
        <a:prstGeom prst="rect">
          <a:avLst/>
        </a:prstGeom>
        <a:solidFill>
          <a:schemeClr val="tx1"/>
        </a:solidFill>
        <a:ln>
          <a:solidFill>
            <a:schemeClr val="accent5">
              <a:lumMod val="50000"/>
            </a:schemeClr>
          </a:solidFill>
        </a:ln>
        <a:effectLst>
          <a:glow rad="101600">
            <a:schemeClr val="accent2">
              <a:alpha val="75000"/>
            </a:schemeClr>
          </a:glow>
        </a:effectLst>
      </dsp:spPr>
      <dsp:style>
        <a:lnRef idx="0">
          <a:schemeClr val="lt1"/>
        </a:lnRef>
        <a:fillRef idx="3">
          <a:schemeClr val="accent1"/>
        </a:fillRef>
        <a:effectRef idx="2">
          <a:scrgbClr r="0" g="0" b="0"/>
        </a:effectRef>
        <a:fontRef idx="minor">
          <a:schemeClr val="lt1"/>
        </a:fontRef>
      </dsp:style>
      <dsp:txBody>
        <a:bodyPr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dirty="0">
              <a:solidFill>
                <a:schemeClr val="bg1"/>
              </a:solidFill>
              <a:effectLst/>
            </a:rPr>
            <a:t>Security</a:t>
          </a:r>
        </a:p>
      </dsp:txBody>
      <dsp:txXfrm>
        <a:off x="984572" y="1537168"/>
        <a:ext cx="1790174" cy="1074105"/>
      </dsp:txXfrm>
    </dsp:sp>
    <dsp:sp modelId="{64D4B641-86A7-F447-8C09-2802BF862B78}">
      <dsp:nvSpPr>
        <dsp:cNvPr id="8" name="Rectangles 7"/>
        <dsp:cNvSpPr/>
      </dsp:nvSpPr>
      <dsp:spPr bwMode="white">
        <a:xfrm>
          <a:off x="2953764" y="1537168"/>
          <a:ext cx="1790174" cy="1074105"/>
        </a:xfrm>
        <a:prstGeom prst="rect">
          <a:avLst/>
        </a:prstGeom>
        <a:solidFill>
          <a:schemeClr val="tx1"/>
        </a:solidFill>
        <a:ln>
          <a:solidFill>
            <a:schemeClr val="accent6">
              <a:lumMod val="50000"/>
            </a:schemeClr>
          </a:solidFill>
        </a:ln>
        <a:effectLst>
          <a:glow rad="101600">
            <a:schemeClr val="accent2">
              <a:alpha val="75000"/>
            </a:schemeClr>
          </a:glow>
        </a:effectLst>
      </dsp:spPr>
      <dsp:style>
        <a:lnRef idx="0">
          <a:schemeClr val="lt1"/>
        </a:lnRef>
        <a:fillRef idx="3">
          <a:schemeClr val="accent1"/>
        </a:fillRef>
        <a:effectRef idx="2">
          <a:scrgbClr r="0" g="0" b="0"/>
        </a:effectRef>
        <a:fontRef idx="minor">
          <a:schemeClr val="lt1"/>
        </a:fontRef>
      </dsp:style>
      <dsp:txBody>
        <a:bodyPr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dirty="0">
              <a:solidFill>
                <a:schemeClr val="bg1"/>
              </a:solidFill>
              <a:effectLst/>
            </a:rPr>
            <a:t>Onward transfer</a:t>
          </a:r>
        </a:p>
      </dsp:txBody>
      <dsp:txXfrm>
        <a:off x="2953764" y="1537168"/>
        <a:ext cx="1790174" cy="1074105"/>
      </dsp:txXfrm>
    </dsp:sp>
    <dsp:sp modelId="{99F56D78-61F7-DE4B-9CFA-9A6B6003DE80}">
      <dsp:nvSpPr>
        <dsp:cNvPr id="9" name="Rectangles 8"/>
        <dsp:cNvSpPr/>
      </dsp:nvSpPr>
      <dsp:spPr bwMode="white">
        <a:xfrm>
          <a:off x="4922956" y="1537168"/>
          <a:ext cx="1790174" cy="1074105"/>
        </a:xfrm>
        <a:prstGeom prst="rect">
          <a:avLst/>
        </a:prstGeom>
        <a:solidFill>
          <a:schemeClr val="tx1"/>
        </a:solidFill>
        <a:ln>
          <a:solidFill>
            <a:schemeClr val="accent3">
              <a:lumMod val="50000"/>
            </a:schemeClr>
          </a:solidFill>
        </a:ln>
        <a:effectLst>
          <a:glow rad="101600">
            <a:schemeClr val="accent2">
              <a:alpha val="75000"/>
            </a:schemeClr>
          </a:glow>
        </a:effectLst>
      </dsp:spPr>
      <dsp:style>
        <a:lnRef idx="0">
          <a:schemeClr val="lt1"/>
        </a:lnRef>
        <a:fillRef idx="3">
          <a:schemeClr val="accent1"/>
        </a:fillRef>
        <a:effectRef idx="2">
          <a:scrgbClr r="0" g="0" b="0"/>
        </a:effectRef>
        <a:fontRef idx="minor">
          <a:schemeClr val="lt1"/>
        </a:fontRef>
      </dsp:style>
      <dsp:txBody>
        <a:bodyPr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dirty="0">
              <a:solidFill>
                <a:schemeClr val="bg1"/>
              </a:solidFill>
              <a:effectLst/>
            </a:rPr>
            <a:t>Enforcement</a:t>
          </a:r>
        </a:p>
      </dsp:txBody>
      <dsp:txXfrm>
        <a:off x="4922956" y="1537168"/>
        <a:ext cx="1790174" cy="1074105"/>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229600" cy="4248472"/>
        <a:chOff x="0" y="0"/>
        <a:chExt cx="8229600" cy="4248472"/>
      </a:xfrm>
    </dsp:grpSpPr>
    <dsp:sp modelId="{D87AE023-5BDE-6248-8D76-34709F10D62E}">
      <dsp:nvSpPr>
        <dsp:cNvPr id="5" name="Rectangles 4"/>
        <dsp:cNvSpPr/>
      </dsp:nvSpPr>
      <dsp:spPr bwMode="white">
        <a:xfrm>
          <a:off x="0" y="304924"/>
          <a:ext cx="8229600" cy="3933825"/>
        </a:xfrm>
        <a:prstGeom prst="rect">
          <a:avLst/>
        </a:prstGeom>
        <a:ln>
          <a:solidFill>
            <a:schemeClr val="accent6">
              <a:lumMod val="50000"/>
            </a:schemeClr>
          </a:solidFill>
        </a:ln>
        <a:effectLst>
          <a:glow rad="101600">
            <a:schemeClr val="accent1">
              <a:alpha val="75000"/>
            </a:schemeClr>
          </a:glow>
        </a:effectLst>
      </dsp:spPr>
      <dsp:style>
        <a:lnRef idx="1">
          <a:schemeClr val="accent1"/>
        </a:lnRef>
        <a:fillRef idx="1">
          <a:schemeClr val="lt1">
            <a:alpha val="90000"/>
          </a:schemeClr>
        </a:fillRef>
        <a:effectRef idx="0">
          <a:scrgbClr r="0" g="0" b="0"/>
        </a:effectRef>
        <a:fontRef idx="minor"/>
      </dsp:style>
      <dsp:txBody>
        <a:bodyPr lIns="638708" tIns="416559" rIns="638708" bIns="142240" anchor="t"/>
        <a:lstStyle>
          <a:lvl1pPr algn="l">
            <a:defRPr sz="20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1" rtl="0">
            <a:lnSpc>
              <a:spcPct val="100000"/>
            </a:lnSpc>
            <a:spcBef>
              <a:spcPct val="0"/>
            </a:spcBef>
            <a:spcAft>
              <a:spcPct val="15000"/>
            </a:spcAft>
            <a:buChar char="•"/>
          </a:pPr>
          <a:r>
            <a:rPr lang="en-US" b="0" dirty="0">
              <a:solidFill>
                <a:schemeClr val="dk1"/>
              </a:solidFill>
              <a:latin typeface="+mn-lt"/>
            </a:rPr>
            <a:t>Deals with personal information collected and used by federal agencies</a:t>
          </a:r>
          <a:endParaRPr lang="en-US" b="0" dirty="0">
            <a:solidFill>
              <a:schemeClr val="dk1"/>
            </a:solidFill>
            <a:latin typeface="+mn-lt"/>
          </a:endParaRPr>
        </a:p>
        <a:p>
          <a:pPr lvl="1" rtl="0">
            <a:lnSpc>
              <a:spcPct val="100000"/>
            </a:lnSpc>
            <a:spcBef>
              <a:spcPct val="0"/>
            </a:spcBef>
            <a:spcAft>
              <a:spcPct val="15000"/>
            </a:spcAft>
            <a:buChar char="•"/>
          </a:pPr>
          <a:r>
            <a:rPr lang="en-US" b="0" dirty="0">
              <a:solidFill>
                <a:schemeClr val="dk1"/>
              </a:solidFill>
              <a:latin typeface="+mn-lt"/>
            </a:rPr>
            <a:t>Permits individuals to determine records kept</a:t>
          </a:r>
          <a:endParaRPr lang="en-US" b="0" dirty="0">
            <a:solidFill>
              <a:schemeClr val="dk1"/>
            </a:solidFill>
            <a:latin typeface="+mn-lt"/>
          </a:endParaRPr>
        </a:p>
        <a:p>
          <a:pPr lvl="1" rtl="0">
            <a:lnSpc>
              <a:spcPct val="100000"/>
            </a:lnSpc>
            <a:spcBef>
              <a:spcPct val="0"/>
            </a:spcBef>
            <a:spcAft>
              <a:spcPct val="15000"/>
            </a:spcAft>
            <a:buChar char="•"/>
          </a:pPr>
          <a:r>
            <a:rPr lang="en-US" b="0" dirty="0">
              <a:solidFill>
                <a:schemeClr val="dk1"/>
              </a:solidFill>
              <a:latin typeface="+mn-lt"/>
            </a:rPr>
            <a:t>Permits individuals to forbid records being used for other purposes </a:t>
          </a:r>
          <a:endParaRPr lang="en-US" b="0" dirty="0">
            <a:solidFill>
              <a:schemeClr val="dk1"/>
            </a:solidFill>
            <a:latin typeface="+mn-lt"/>
          </a:endParaRPr>
        </a:p>
        <a:p>
          <a:pPr lvl="1" rtl="0">
            <a:lnSpc>
              <a:spcPct val="100000"/>
            </a:lnSpc>
            <a:spcBef>
              <a:spcPct val="0"/>
            </a:spcBef>
            <a:spcAft>
              <a:spcPct val="15000"/>
            </a:spcAft>
            <a:buChar char="•"/>
          </a:pPr>
          <a:r>
            <a:rPr lang="en-US" b="0" dirty="0">
              <a:solidFill>
                <a:schemeClr val="dk1"/>
              </a:solidFill>
              <a:latin typeface="+mn-lt"/>
            </a:rPr>
            <a:t>Permits individuals to obtain access to records and to correct and amend records as appropriate</a:t>
          </a:r>
          <a:endParaRPr lang="en-US" b="0" dirty="0">
            <a:solidFill>
              <a:schemeClr val="dk1"/>
            </a:solidFill>
            <a:latin typeface="+mn-lt"/>
          </a:endParaRPr>
        </a:p>
        <a:p>
          <a:pPr lvl="1" rtl="0">
            <a:lnSpc>
              <a:spcPct val="100000"/>
            </a:lnSpc>
            <a:spcBef>
              <a:spcPct val="0"/>
            </a:spcBef>
            <a:spcAft>
              <a:spcPct val="15000"/>
            </a:spcAft>
            <a:buChar char="•"/>
          </a:pPr>
          <a:r>
            <a:rPr lang="en-US" b="0" dirty="0">
              <a:solidFill>
                <a:schemeClr val="dk1"/>
              </a:solidFill>
              <a:latin typeface="+mn-lt"/>
            </a:rPr>
            <a:t>Ensures agencies properly collect, maintain, and use personal information</a:t>
          </a:r>
          <a:endParaRPr lang="en-US" b="0" dirty="0">
            <a:solidFill>
              <a:schemeClr val="dk1"/>
            </a:solidFill>
            <a:latin typeface="+mn-lt"/>
          </a:endParaRPr>
        </a:p>
        <a:p>
          <a:pPr lvl="1" rtl="0">
            <a:lnSpc>
              <a:spcPct val="100000"/>
            </a:lnSpc>
            <a:spcBef>
              <a:spcPct val="0"/>
            </a:spcBef>
            <a:spcAft>
              <a:spcPct val="15000"/>
            </a:spcAft>
            <a:buChar char="•"/>
          </a:pPr>
          <a:r>
            <a:rPr lang="en-US" b="0" dirty="0">
              <a:solidFill>
                <a:schemeClr val="dk1"/>
              </a:solidFill>
              <a:latin typeface="+mn-lt"/>
            </a:rPr>
            <a:t>Creates a private right of action for individuals</a:t>
          </a:r>
          <a:endParaRPr>
            <a:solidFill>
              <a:schemeClr val="dk1"/>
            </a:solidFill>
          </a:endParaRPr>
        </a:p>
      </dsp:txBody>
      <dsp:txXfrm>
        <a:off x="0" y="304924"/>
        <a:ext cx="8229600" cy="3933825"/>
      </dsp:txXfrm>
    </dsp:sp>
    <dsp:sp modelId="{BA411A9E-1404-DB4C-8325-0520C6FD7F93}">
      <dsp:nvSpPr>
        <dsp:cNvPr id="4" name="Rounded Rectangle 3"/>
        <dsp:cNvSpPr/>
      </dsp:nvSpPr>
      <dsp:spPr bwMode="white">
        <a:xfrm>
          <a:off x="411480" y="9724"/>
          <a:ext cx="5760720" cy="590400"/>
        </a:xfrm>
        <a:prstGeom prst="roundRect">
          <a:avLst/>
        </a:prstGeom>
        <a:solidFill>
          <a:schemeClr val="accent6">
            <a:lumMod val="75000"/>
          </a:schemeClr>
        </a:solidFill>
        <a:ln>
          <a:solidFill>
            <a:schemeClr val="accent6">
              <a:lumMod val="50000"/>
            </a:schemeClr>
          </a:solidFill>
        </a:ln>
      </dsp:spPr>
      <dsp:style>
        <a:lnRef idx="0">
          <a:schemeClr val="lt1"/>
        </a:lnRef>
        <a:fillRef idx="3">
          <a:schemeClr val="accent1"/>
        </a:fillRef>
        <a:effectRef idx="2">
          <a:scrgbClr r="0" g="0" b="0"/>
        </a:effectRef>
        <a:fontRef idx="minor">
          <a:schemeClr val="lt1"/>
        </a:fontRef>
      </dsp:style>
      <dsp:txBody>
        <a:bodyPr lIns="217741" tIns="0" rIns="217741" bIns="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rtl="0">
            <a:lnSpc>
              <a:spcPct val="100000"/>
            </a:lnSpc>
            <a:spcBef>
              <a:spcPct val="0"/>
            </a:spcBef>
            <a:spcAft>
              <a:spcPct val="35000"/>
            </a:spcAft>
          </a:pPr>
          <a:r>
            <a:rPr lang="en-US" b="1" dirty="0">
              <a:solidFill>
                <a:schemeClr val="bg1"/>
              </a:solidFill>
            </a:rPr>
            <a:t>Privacy Act of 1974</a:t>
          </a:r>
          <a:endParaRPr lang="en-US" dirty="0">
            <a:solidFill>
              <a:schemeClr val="bg1"/>
            </a:solidFill>
          </a:endParaRPr>
        </a:p>
      </dsp:txBody>
      <dsp:txXfrm>
        <a:off x="411480" y="9724"/>
        <a:ext cx="5760720" cy="590400"/>
      </dsp:txXfrm>
    </dsp:sp>
    <dsp:sp modelId="{01869E91-2013-9F4D-B683-F1C63FB1D2B0}">
      <dsp:nvSpPr>
        <dsp:cNvPr id="3" name="Rectangles 2" hidden="1"/>
        <dsp:cNvSpPr/>
      </dsp:nvSpPr>
      <dsp:spPr>
        <a:xfrm>
          <a:off x="0" y="9724"/>
          <a:ext cx="411480" cy="590400"/>
        </a:xfrm>
        <a:prstGeom prst="rect">
          <a:avLst/>
        </a:prstGeom>
      </dsp:spPr>
      <dsp:txXfrm>
        <a:off x="0" y="9724"/>
        <a:ext cx="411480" cy="590400"/>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543800" cy="3022600"/>
        <a:chOff x="0" y="0"/>
        <a:chExt cx="7543800" cy="3022600"/>
      </a:xfrm>
    </dsp:grpSpPr>
    <dsp:sp modelId="{38B186DE-AC94-6C4A-853D-936880B0CFA6}">
      <dsp:nvSpPr>
        <dsp:cNvPr id="3" name="Chevron 2"/>
        <dsp:cNvSpPr/>
      </dsp:nvSpPr>
      <dsp:spPr bwMode="white">
        <a:xfrm rot="5400000">
          <a:off x="-105658" y="105658"/>
          <a:ext cx="704388" cy="493072"/>
        </a:xfrm>
        <a:prstGeom prst="chevron">
          <a:avLst/>
        </a:prstGeom>
        <a:solidFill>
          <a:schemeClr val="accent3">
            <a:lumMod val="75000"/>
          </a:schemeClr>
        </a:solidFill>
        <a:ln>
          <a:solidFill>
            <a:schemeClr val="accent3">
              <a:lumMod val="50000"/>
            </a:schemeClr>
          </a:solidFill>
        </a:ln>
      </dsp:spPr>
      <dsp:style>
        <a:lnRef idx="1">
          <a:schemeClr val="accent1"/>
        </a:lnRef>
        <a:fillRef idx="3">
          <a:schemeClr val="accent1"/>
        </a:fillRef>
        <a:effectRef idx="2">
          <a:scrgbClr r="0" g="0" b="0"/>
        </a:effectRef>
        <a:fontRef idx="minor">
          <a:schemeClr val="lt1"/>
        </a:fontRef>
      </dsp:style>
      <dsp:txBody>
        <a:bodyPr rot="-5400000" lIns="7620" tIns="7620" rIns="7620" bIns="762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b="1" i="0" dirty="0">
              <a:solidFill>
                <a:schemeClr val="bg1"/>
              </a:solidFill>
              <a:latin typeface="+mn-lt"/>
              <a:ea typeface="+mn-ea"/>
            </a:rPr>
            <a:t>1</a:t>
          </a:r>
          <a:endParaRPr lang="en-US" b="1" i="0" dirty="0">
            <a:solidFill>
              <a:schemeClr val="bg1"/>
            </a:solidFill>
            <a:latin typeface="+mn-lt"/>
          </a:endParaRPr>
        </a:p>
      </dsp:txBody>
      <dsp:txXfrm rot="5400000">
        <a:off x="-105658" y="105658"/>
        <a:ext cx="704388" cy="493072"/>
      </dsp:txXfrm>
    </dsp:sp>
    <dsp:sp modelId="{4108F6DE-8E7A-1B41-8FDC-D4CFC91DBE86}">
      <dsp:nvSpPr>
        <dsp:cNvPr id="4" name="Round Same Side Corner Rectangle 3"/>
        <dsp:cNvSpPr/>
      </dsp:nvSpPr>
      <dsp:spPr bwMode="white">
        <a:xfrm rot="5400000">
          <a:off x="3789510" y="-3296438"/>
          <a:ext cx="457852" cy="7050728"/>
        </a:xfrm>
        <a:prstGeom prst="round2SameRect">
          <a:avLst/>
        </a:prstGeom>
        <a:ln>
          <a:solidFill>
            <a:schemeClr val="accent3">
              <a:lumMod val="50000"/>
            </a:schemeClr>
          </a:solidFill>
        </a:ln>
      </dsp:spPr>
      <dsp:style>
        <a:lnRef idx="1">
          <a:schemeClr val="accent1"/>
        </a:lnRef>
        <a:fillRef idx="1">
          <a:schemeClr val="lt1">
            <a:alpha val="90000"/>
          </a:schemeClr>
        </a:fillRef>
        <a:effectRef idx="0">
          <a:scrgbClr r="0" g="0" b="0"/>
        </a:effectRef>
        <a:fontRef idx="minor"/>
      </dsp:style>
      <dsp:txBody>
        <a:bodyPr rot="-5400000" lIns="163576" tIns="14605" rIns="14605" bIns="14605" anchor="ctr"/>
        <a:lstStyle>
          <a:lvl1pPr algn="l">
            <a:defRPr sz="23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lvl="1">
            <a:lnSpc>
              <a:spcPct val="100000"/>
            </a:lnSpc>
            <a:spcBef>
              <a:spcPct val="0"/>
            </a:spcBef>
            <a:spcAft>
              <a:spcPct val="15000"/>
            </a:spcAft>
            <a:buChar char="•"/>
          </a:pPr>
          <a:r>
            <a:rPr lang="en-US" dirty="0">
              <a:solidFill>
                <a:schemeClr val="bg1"/>
              </a:solidFill>
              <a:latin typeface="+mn-lt"/>
              <a:ea typeface="+mn-ea"/>
            </a:rPr>
            <a:t>Be a positive stimulus and instill confidence</a:t>
          </a:r>
          <a:endParaRPr lang="en-US" dirty="0">
            <a:solidFill>
              <a:schemeClr val="bg1"/>
            </a:solidFill>
            <a:latin typeface="+mn-lt"/>
          </a:endParaRPr>
        </a:p>
      </dsp:txBody>
      <dsp:txXfrm rot="5400000">
        <a:off x="3789510" y="-3296438"/>
        <a:ext cx="457852" cy="7050728"/>
      </dsp:txXfrm>
    </dsp:sp>
    <dsp:sp modelId="{CDE46470-99AB-0641-A1BA-746BC6833F14}">
      <dsp:nvSpPr>
        <dsp:cNvPr id="5" name="Chevron 4"/>
        <dsp:cNvSpPr/>
      </dsp:nvSpPr>
      <dsp:spPr bwMode="white">
        <a:xfrm rot="5400000">
          <a:off x="-105658" y="685211"/>
          <a:ext cx="704388" cy="493072"/>
        </a:xfrm>
        <a:prstGeom prst="chevron">
          <a:avLst/>
        </a:prstGeom>
        <a:solidFill>
          <a:schemeClr val="accent5">
            <a:lumMod val="75000"/>
          </a:schemeClr>
        </a:solidFill>
        <a:ln>
          <a:solidFill>
            <a:schemeClr val="accent5">
              <a:lumMod val="50000"/>
            </a:schemeClr>
          </a:solidFill>
        </a:ln>
      </dsp:spPr>
      <dsp:style>
        <a:lnRef idx="1">
          <a:schemeClr val="accent1"/>
        </a:lnRef>
        <a:fillRef idx="3">
          <a:schemeClr val="accent1"/>
        </a:fillRef>
        <a:effectRef idx="2">
          <a:scrgbClr r="0" g="0" b="0"/>
        </a:effectRef>
        <a:fontRef idx="minor">
          <a:schemeClr val="lt1"/>
        </a:fontRef>
      </dsp:style>
      <dsp:txBody>
        <a:bodyPr rot="-5400000" lIns="7620" tIns="7620" rIns="7620" bIns="762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b="1" i="0" dirty="0">
              <a:solidFill>
                <a:schemeClr val="bg1"/>
              </a:solidFill>
              <a:latin typeface="+mn-lt"/>
              <a:ea typeface="+mn-ea"/>
            </a:rPr>
            <a:t>2</a:t>
          </a:r>
        </a:p>
      </dsp:txBody>
      <dsp:txXfrm rot="5400000">
        <a:off x="-105658" y="685211"/>
        <a:ext cx="704388" cy="493072"/>
      </dsp:txXfrm>
    </dsp:sp>
    <dsp:sp modelId="{C301902F-10EB-2F47-BCEC-9FB67217C280}">
      <dsp:nvSpPr>
        <dsp:cNvPr id="6" name="Round Same Side Corner Rectangle 5"/>
        <dsp:cNvSpPr/>
      </dsp:nvSpPr>
      <dsp:spPr bwMode="white">
        <a:xfrm rot="5400000">
          <a:off x="3789510" y="-2716885"/>
          <a:ext cx="457852" cy="7050728"/>
        </a:xfrm>
        <a:prstGeom prst="round2SameRect">
          <a:avLst/>
        </a:prstGeom>
        <a:ln>
          <a:solidFill>
            <a:schemeClr val="accent5">
              <a:lumMod val="50000"/>
            </a:schemeClr>
          </a:solidFill>
        </a:ln>
      </dsp:spPr>
      <dsp:style>
        <a:lnRef idx="1">
          <a:schemeClr val="accent1"/>
        </a:lnRef>
        <a:fillRef idx="1">
          <a:schemeClr val="lt1">
            <a:alpha val="90000"/>
          </a:schemeClr>
        </a:fillRef>
        <a:effectRef idx="0">
          <a:scrgbClr r="0" g="0" b="0"/>
        </a:effectRef>
        <a:fontRef idx="minor"/>
      </dsp:style>
      <dsp:txBody>
        <a:bodyPr rot="-5400000" lIns="163576" tIns="14605" rIns="14605" bIns="14605" anchor="ctr"/>
        <a:lstStyle>
          <a:lvl1pPr algn="l">
            <a:defRPr sz="23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lvl="1">
            <a:lnSpc>
              <a:spcPct val="100000"/>
            </a:lnSpc>
            <a:spcBef>
              <a:spcPct val="0"/>
            </a:spcBef>
            <a:spcAft>
              <a:spcPct val="15000"/>
            </a:spcAft>
            <a:buChar char="•"/>
          </a:pPr>
          <a:r>
            <a:rPr lang="en-US" b="0" i="0" dirty="0">
              <a:solidFill>
                <a:schemeClr val="bg1"/>
              </a:solidFill>
              <a:latin typeface="+mn-lt"/>
              <a:ea typeface="+mn-ea"/>
            </a:rPr>
            <a:t>Be educational</a:t>
          </a:r>
          <a:endParaRPr>
            <a:solidFill>
              <a:schemeClr val="dk1"/>
            </a:solidFill>
          </a:endParaRPr>
        </a:p>
      </dsp:txBody>
      <dsp:txXfrm rot="5400000">
        <a:off x="3789510" y="-2716885"/>
        <a:ext cx="457852" cy="7050728"/>
      </dsp:txXfrm>
    </dsp:sp>
    <dsp:sp modelId="{AA65A835-CA00-8A41-A5B2-F6386C93ED30}">
      <dsp:nvSpPr>
        <dsp:cNvPr id="7" name="Chevron 6"/>
        <dsp:cNvSpPr/>
      </dsp:nvSpPr>
      <dsp:spPr bwMode="white">
        <a:xfrm rot="5400000">
          <a:off x="-105658" y="1264764"/>
          <a:ext cx="704388" cy="493072"/>
        </a:xfrm>
        <a:prstGeom prst="chevron">
          <a:avLst/>
        </a:prstGeom>
        <a:solidFill>
          <a:schemeClr val="accent3">
            <a:lumMod val="75000"/>
          </a:schemeClr>
        </a:solidFill>
        <a:ln>
          <a:solidFill>
            <a:schemeClr val="accent3">
              <a:lumMod val="50000"/>
            </a:schemeClr>
          </a:solidFill>
        </a:ln>
      </dsp:spPr>
      <dsp:style>
        <a:lnRef idx="1">
          <a:schemeClr val="accent1"/>
        </a:lnRef>
        <a:fillRef idx="3">
          <a:schemeClr val="accent1"/>
        </a:fillRef>
        <a:effectRef idx="2">
          <a:scrgbClr r="0" g="0" b="0"/>
        </a:effectRef>
        <a:fontRef idx="minor">
          <a:schemeClr val="lt1"/>
        </a:fontRef>
      </dsp:style>
      <dsp:txBody>
        <a:bodyPr rot="-5400000" lIns="7620" tIns="7620" rIns="7620" bIns="762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b="1" i="0" dirty="0">
              <a:solidFill>
                <a:schemeClr val="bg1"/>
              </a:solidFill>
              <a:latin typeface="+mn-lt"/>
              <a:ea typeface="+mn-ea"/>
            </a:rPr>
            <a:t>3</a:t>
          </a:r>
        </a:p>
      </dsp:txBody>
      <dsp:txXfrm rot="5400000">
        <a:off x="-105658" y="1264764"/>
        <a:ext cx="704388" cy="493072"/>
      </dsp:txXfrm>
    </dsp:sp>
    <dsp:sp modelId="{467B6652-C1AC-1545-8B8A-F0360C60510B}">
      <dsp:nvSpPr>
        <dsp:cNvPr id="8" name="Round Same Side Corner Rectangle 7"/>
        <dsp:cNvSpPr/>
      </dsp:nvSpPr>
      <dsp:spPr bwMode="white">
        <a:xfrm rot="5400000">
          <a:off x="3789510" y="-2137332"/>
          <a:ext cx="457852" cy="7050728"/>
        </a:xfrm>
        <a:prstGeom prst="round2SameRect">
          <a:avLst/>
        </a:prstGeom>
        <a:ln>
          <a:solidFill>
            <a:schemeClr val="accent3">
              <a:lumMod val="50000"/>
            </a:schemeClr>
          </a:solidFill>
        </a:ln>
      </dsp:spPr>
      <dsp:style>
        <a:lnRef idx="1">
          <a:schemeClr val="accent1"/>
        </a:lnRef>
        <a:fillRef idx="1">
          <a:schemeClr val="lt1">
            <a:alpha val="90000"/>
          </a:schemeClr>
        </a:fillRef>
        <a:effectRef idx="0">
          <a:scrgbClr r="0" g="0" b="0"/>
        </a:effectRef>
        <a:fontRef idx="minor"/>
      </dsp:style>
      <dsp:txBody>
        <a:bodyPr rot="-5400000" lIns="163576" tIns="14605" rIns="14605" bIns="14605" anchor="ctr"/>
        <a:lstStyle>
          <a:lvl1pPr algn="l">
            <a:defRPr sz="23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lvl="1">
            <a:lnSpc>
              <a:spcPct val="100000"/>
            </a:lnSpc>
            <a:spcBef>
              <a:spcPct val="0"/>
            </a:spcBef>
            <a:spcAft>
              <a:spcPct val="15000"/>
            </a:spcAft>
            <a:buChar char="•"/>
          </a:pPr>
          <a:r>
            <a:rPr lang="en-US" dirty="0">
              <a:solidFill>
                <a:schemeClr val="bg1"/>
              </a:solidFill>
              <a:latin typeface="+mn-lt"/>
              <a:ea typeface="+mn-ea"/>
            </a:rPr>
            <a:t>Provide a measure of support</a:t>
          </a:r>
          <a:endParaRPr>
            <a:solidFill>
              <a:schemeClr val="dk1"/>
            </a:solidFill>
          </a:endParaRPr>
        </a:p>
      </dsp:txBody>
      <dsp:txXfrm rot="5400000">
        <a:off x="3789510" y="-2137332"/>
        <a:ext cx="457852" cy="7050728"/>
      </dsp:txXfrm>
    </dsp:sp>
    <dsp:sp modelId="{68168EC5-F7FE-4B4E-BC59-CFD70CCADFAB}">
      <dsp:nvSpPr>
        <dsp:cNvPr id="9" name="Chevron 8"/>
        <dsp:cNvSpPr/>
      </dsp:nvSpPr>
      <dsp:spPr bwMode="white">
        <a:xfrm rot="5400000">
          <a:off x="-105658" y="1844317"/>
          <a:ext cx="704388" cy="493072"/>
        </a:xfrm>
        <a:prstGeom prst="chevron">
          <a:avLst/>
        </a:prstGeom>
        <a:solidFill>
          <a:schemeClr val="accent5">
            <a:lumMod val="75000"/>
          </a:schemeClr>
        </a:solidFill>
        <a:ln>
          <a:solidFill>
            <a:schemeClr val="accent5">
              <a:lumMod val="50000"/>
            </a:schemeClr>
          </a:solidFill>
        </a:ln>
      </dsp:spPr>
      <dsp:style>
        <a:lnRef idx="1">
          <a:schemeClr val="accent1"/>
        </a:lnRef>
        <a:fillRef idx="3">
          <a:schemeClr val="accent1"/>
        </a:fillRef>
        <a:effectRef idx="2">
          <a:scrgbClr r="0" g="0" b="0"/>
        </a:effectRef>
        <a:fontRef idx="minor">
          <a:schemeClr val="lt1"/>
        </a:fontRef>
      </dsp:style>
      <dsp:txBody>
        <a:bodyPr rot="-5400000" lIns="7620" tIns="7620" rIns="7620" bIns="762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b="1" i="0" dirty="0">
              <a:solidFill>
                <a:schemeClr val="bg1"/>
              </a:solidFill>
              <a:latin typeface="+mn-lt"/>
              <a:ea typeface="+mn-ea"/>
            </a:rPr>
            <a:t>4</a:t>
          </a:r>
        </a:p>
      </dsp:txBody>
      <dsp:txXfrm rot="5400000">
        <a:off x="-105658" y="1844317"/>
        <a:ext cx="704388" cy="493072"/>
      </dsp:txXfrm>
    </dsp:sp>
    <dsp:sp modelId="{7DD58F8F-5A94-A347-81A9-3C85A567FA84}">
      <dsp:nvSpPr>
        <dsp:cNvPr id="10" name="Round Same Side Corner Rectangle 9"/>
        <dsp:cNvSpPr/>
      </dsp:nvSpPr>
      <dsp:spPr bwMode="white">
        <a:xfrm rot="5400000">
          <a:off x="3789510" y="-1557779"/>
          <a:ext cx="457852" cy="7050728"/>
        </a:xfrm>
        <a:prstGeom prst="round2SameRect">
          <a:avLst/>
        </a:prstGeom>
        <a:ln>
          <a:solidFill>
            <a:schemeClr val="accent5">
              <a:lumMod val="50000"/>
            </a:schemeClr>
          </a:solidFill>
        </a:ln>
      </dsp:spPr>
      <dsp:style>
        <a:lnRef idx="1">
          <a:schemeClr val="accent1"/>
        </a:lnRef>
        <a:fillRef idx="1">
          <a:schemeClr val="lt1">
            <a:alpha val="90000"/>
          </a:schemeClr>
        </a:fillRef>
        <a:effectRef idx="0">
          <a:scrgbClr r="0" g="0" b="0"/>
        </a:effectRef>
        <a:fontRef idx="minor"/>
      </dsp:style>
      <dsp:txBody>
        <a:bodyPr rot="-5400000" lIns="163576" tIns="14605" rIns="14605" bIns="14605" anchor="ctr"/>
        <a:lstStyle>
          <a:lvl1pPr algn="l">
            <a:defRPr sz="23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lvl="1">
            <a:lnSpc>
              <a:spcPct val="100000"/>
            </a:lnSpc>
            <a:spcBef>
              <a:spcPct val="0"/>
            </a:spcBef>
            <a:spcAft>
              <a:spcPct val="15000"/>
            </a:spcAft>
            <a:buChar char="•"/>
          </a:pPr>
          <a:r>
            <a:rPr lang="en-US" dirty="0">
              <a:solidFill>
                <a:schemeClr val="bg1"/>
              </a:solidFill>
              <a:latin typeface="+mn-lt"/>
              <a:ea typeface="+mn-ea"/>
            </a:rPr>
            <a:t>Be a means of deterrence and discipline</a:t>
          </a:r>
          <a:endParaRPr>
            <a:solidFill>
              <a:schemeClr val="dk1"/>
            </a:solidFill>
          </a:endParaRPr>
        </a:p>
      </dsp:txBody>
      <dsp:txXfrm rot="5400000">
        <a:off x="3789510" y="-1557779"/>
        <a:ext cx="457852" cy="7050728"/>
      </dsp:txXfrm>
    </dsp:sp>
    <dsp:sp modelId="{1E6234FE-2610-A349-8C51-5A938845B23B}">
      <dsp:nvSpPr>
        <dsp:cNvPr id="11" name="Chevron 10"/>
        <dsp:cNvSpPr/>
      </dsp:nvSpPr>
      <dsp:spPr bwMode="white">
        <a:xfrm rot="5400000">
          <a:off x="-105658" y="2423870"/>
          <a:ext cx="704388" cy="493072"/>
        </a:xfrm>
        <a:prstGeom prst="chevron">
          <a:avLst/>
        </a:prstGeom>
        <a:solidFill>
          <a:schemeClr val="accent3">
            <a:lumMod val="75000"/>
          </a:schemeClr>
        </a:solidFill>
        <a:ln>
          <a:solidFill>
            <a:schemeClr val="accent3">
              <a:lumMod val="50000"/>
            </a:schemeClr>
          </a:solidFill>
        </a:ln>
      </dsp:spPr>
      <dsp:style>
        <a:lnRef idx="1">
          <a:schemeClr val="accent1"/>
        </a:lnRef>
        <a:fillRef idx="3">
          <a:schemeClr val="accent1"/>
        </a:fillRef>
        <a:effectRef idx="2">
          <a:scrgbClr r="0" g="0" b="0"/>
        </a:effectRef>
        <a:fontRef idx="minor">
          <a:schemeClr val="lt1"/>
        </a:fontRef>
      </dsp:style>
      <dsp:txBody>
        <a:bodyPr rot="-5400000" lIns="7620" tIns="7620" rIns="7620" bIns="762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b="1" i="0" dirty="0">
              <a:solidFill>
                <a:schemeClr val="bg1"/>
              </a:solidFill>
              <a:latin typeface="+mn-lt"/>
              <a:ea typeface="+mn-ea"/>
            </a:rPr>
            <a:t>5</a:t>
          </a:r>
        </a:p>
      </dsp:txBody>
      <dsp:txXfrm rot="5400000">
        <a:off x="-105658" y="2423870"/>
        <a:ext cx="704388" cy="493072"/>
      </dsp:txXfrm>
    </dsp:sp>
    <dsp:sp modelId="{D2013008-6311-BD49-8DCA-18AA0F4CFBFB}">
      <dsp:nvSpPr>
        <dsp:cNvPr id="12" name="Round Same Side Corner Rectangle 11"/>
        <dsp:cNvSpPr/>
      </dsp:nvSpPr>
      <dsp:spPr bwMode="white">
        <a:xfrm rot="5400000">
          <a:off x="3789510" y="-978226"/>
          <a:ext cx="457852" cy="7050728"/>
        </a:xfrm>
        <a:prstGeom prst="round2SameRect">
          <a:avLst/>
        </a:prstGeom>
        <a:ln>
          <a:solidFill>
            <a:schemeClr val="accent3">
              <a:lumMod val="50000"/>
            </a:schemeClr>
          </a:solidFill>
        </a:ln>
      </dsp:spPr>
      <dsp:style>
        <a:lnRef idx="1">
          <a:schemeClr val="accent1"/>
        </a:lnRef>
        <a:fillRef idx="1">
          <a:schemeClr val="lt1">
            <a:alpha val="90000"/>
          </a:schemeClr>
        </a:fillRef>
        <a:effectRef idx="0">
          <a:scrgbClr r="0" g="0" b="0"/>
        </a:effectRef>
        <a:fontRef idx="minor"/>
      </dsp:style>
      <dsp:txBody>
        <a:bodyPr rot="-5400000" lIns="163576" tIns="14605" rIns="14605" bIns="14605" anchor="ctr"/>
        <a:lstStyle>
          <a:lvl1pPr algn="l">
            <a:defRPr sz="23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lvl="1">
            <a:lnSpc>
              <a:spcPct val="100000"/>
            </a:lnSpc>
            <a:spcBef>
              <a:spcPct val="0"/>
            </a:spcBef>
            <a:spcAft>
              <a:spcPct val="15000"/>
            </a:spcAft>
            <a:buChar char="•"/>
          </a:pPr>
          <a:r>
            <a:rPr lang="en-US" dirty="0">
              <a:solidFill>
                <a:schemeClr val="bg1"/>
              </a:solidFill>
              <a:latin typeface="+mn-lt"/>
              <a:ea typeface="+mn-ea"/>
            </a:rPr>
            <a:t>Enhance the profession's public image</a:t>
          </a:r>
          <a:endParaRPr>
            <a:solidFill>
              <a:schemeClr val="dk1"/>
            </a:solidFill>
          </a:endParaRPr>
        </a:p>
      </dsp:txBody>
      <dsp:txXfrm rot="5400000">
        <a:off x="3789510" y="-978226"/>
        <a:ext cx="457852" cy="705072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tL"/>
          <dgm:param type="flowDir" val="row"/>
        </dgm:alg>
      </dgm:if>
      <dgm:else name="Name2">
        <dgm:alg type="snake">
          <dgm:param type="bkpt" val="fixed"/>
          <dgm:param type="bkPtFixedVal" val="1"/>
          <dgm:param type="off" val="off"/>
          <dgm:param type="grDir" val="tR"/>
          <dgm:param type="flowDir" val="row"/>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type="bentUpArrow" r:blip="" rot="90">
                    <dgm:adjLst>
                      <dgm:adj idx="1" val="0.3284"/>
                      <dgm:adj idx="2" val="0.25"/>
                      <dgm:adj idx="3" val="0.3578"/>
                    </dgm:adjLst>
                  </dgm:shape>
                </dgm:if>
                <dgm:else name="Name13">
                  <dgm:shape xmlns:r="http://schemas.openxmlformats.org/officeDocument/2006/relationships" type="bentArrow" r:blip="" rot="180">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contDir" val="revDir"/>
          <dgm:param type="grDir" val="tL"/>
          <dgm:param type="flowDir" val="col"/>
        </dgm:alg>
      </dgm:if>
      <dgm:else name="Name2">
        <dgm:alg type="snake">
          <dgm:param type="contDir" val="revDir"/>
          <dgm:param type="grDir" val="tR"/>
          <dgm:param type="flowDir" val="col"/>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srcNode" val="firstNode"/>
                    <dgm:param type="dstNode" val="shape"/>
                    <dgm:param type="begPts" val="auto"/>
                    <dgm:param type="endPts" val="auto"/>
                  </dgm:alg>
                </dgm:if>
                <dgm:if name="Name13" axis="self" ptType="sibTrans" func="revPos" op="equ" val="1">
                  <dgm:alg type="conn">
                    <dgm:param type="srcNode" val="shape"/>
                    <dgm:param type="dstNode" val="lastNode"/>
                    <dgm:param type="begPts" val="auto"/>
                    <dgm:param type="endPts" val="auto"/>
                  </dgm:alg>
                </dgm:if>
                <dgm:else name="Name14">
                  <dgm:alg type="conn">
                    <dgm:param type="srcNode" val="shape"/>
                    <dgm:param type="dstNode" val="shape"/>
                    <dgm:param type="begPts" val="auto"/>
                    <dgm:param type="endPts" val="auto"/>
                  </dgm:alg>
                </dgm:else>
              </dgm:choose>
            </dgm:if>
            <dgm:else name="Name15">
              <dgm:choose name="Name16">
                <dgm:if name="Name17" axis="self" ptType="sibTrans" func="pos" op="equ" val="1">
                  <dgm:alg type="conn">
                    <dgm:param type="srcNode" val="firstNode"/>
                    <dgm:param type="dstNode" val="shape"/>
                    <dgm:param type="begPts" val="auto"/>
                    <dgm:param type="endPts" val="auto"/>
                  </dgm:alg>
                </dgm:if>
                <dgm:if name="Name18" axis="self" ptType="sibTrans" func="revPos" op="equ" val="1">
                  <dgm:alg type="conn">
                    <dgm:param type="srcNode" val="shape"/>
                    <dgm:param type="dstNode" val="lastNode"/>
                    <dgm:param type="begPts" val="auto"/>
                    <dgm:param type="endPts" val="auto"/>
                  </dgm:alg>
                </dgm:if>
                <dgm:else name="Name19">
                  <dgm:alg type="conn">
                    <dgm:param type="srcNode" val="shape"/>
                    <dgm:param type="dstNode" val="shape"/>
                    <dgm:param type="begPts" val="auto"/>
                    <dgm:param type="endPts" val="auto"/>
                  </dgm:alg>
                </dgm:else>
              </dgm:choose>
            </dgm:else>
          </dgm:choose>
          <dgm:shape xmlns:r="http://schemas.openxmlformats.org/officeDocument/2006/relationships" type="triangle" r:blip="" rot="90">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9">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endParaRPr lang="en-AU"/>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AU"/>
              <a:t>Click to edit Master text styles</a:t>
            </a:r>
            <a:endParaRPr lang="en-AU"/>
          </a:p>
          <a:p>
            <a:pPr lvl="1"/>
            <a:r>
              <a:rPr lang="en-AU"/>
              <a:t>Second level</a:t>
            </a:r>
            <a:endParaRPr lang="en-AU"/>
          </a:p>
          <a:p>
            <a:pPr lvl="2"/>
            <a:r>
              <a:rPr lang="en-AU"/>
              <a:t>Third level</a:t>
            </a:r>
            <a:endParaRPr lang="en-AU"/>
          </a:p>
          <a:p>
            <a:pPr lvl="3"/>
            <a:r>
              <a:rPr lang="en-AU"/>
              <a:t>Fourth level</a:t>
            </a:r>
            <a:endParaRPr lang="en-AU"/>
          </a:p>
          <a:p>
            <a:pPr lvl="4"/>
            <a:r>
              <a:rPr lang="en-AU"/>
              <a:t>Fifth level</a:t>
            </a:r>
            <a:endParaRPr lang="en-AU"/>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D5CC3096-83BF-4C4F-B538-52097ACD79E2}" type="slidenum">
              <a:rPr lang="en-AU"/>
            </a:fld>
            <a:endParaRPr lang="en-A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S PGothic" panose="020B0600070205080204" pitchFamily="-109" charset="-128"/>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S PGothic" panose="020B0600070205080204" pitchFamily="-109" charset="-128"/>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S PGothic" panose="020B0600070205080204" pitchFamily="-109" charset="-128"/>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S PGothic" panose="020B0600070205080204" pitchFamily="-109"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109"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109"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109"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109"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109"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9pPr>
          </a:lstStyle>
          <a:p>
            <a:pPr>
              <a:spcBef>
                <a:spcPct val="0"/>
              </a:spcBef>
            </a:pPr>
            <a:fld id="{6A04E7D2-E5D6-44AD-BC9A-CFAC4512E203}" type="slidenum">
              <a:rPr lang="en-AU" altLang="en-US">
                <a:latin typeface="Arial" panose="020B0604020202020204" pitchFamily="34" charset="0"/>
              </a:rPr>
            </a:fld>
            <a:endParaRPr lang="en-AU" altLang="en-US">
              <a:latin typeface="Arial" panose="020B0604020202020204" pitchFamily="34" charset="0"/>
            </a:endParaRPr>
          </a:p>
        </p:txBody>
      </p:sp>
      <p:sp>
        <p:nvSpPr>
          <p:cNvPr id="17410" name="Rectangle 2"/>
          <p:cNvSpPr>
            <a:spLocks noGrp="1" noRot="1" noChangeAspect="1" noChangeArrowheads="1" noTextEdit="1"/>
          </p:cNvSpPr>
          <p:nvPr>
            <p:ph type="sldImg"/>
          </p:nvPr>
        </p:nvSpPr>
        <p:spPr/>
      </p:sp>
      <p:sp>
        <p:nvSpPr>
          <p:cNvPr id="1741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latin typeface="Times New Roman" panose="02020603050405020304" pitchFamily="18" charset="0"/>
                <a:ea typeface="MS PGothic" panose="020B0600070205080204" pitchFamily="-109" charset="-128"/>
              </a:rPr>
              <a:t>Computer crime</a:t>
            </a:r>
            <a:r>
              <a:rPr lang="en-US" altLang="en-US">
                <a:latin typeface="Times New Roman" panose="02020603050405020304" pitchFamily="18" charset="0"/>
                <a:ea typeface="MS PGothic" panose="020B0600070205080204" pitchFamily="-109" charset="-128"/>
              </a:rPr>
              <a:t>, or </a:t>
            </a:r>
            <a:r>
              <a:rPr lang="en-US" altLang="en-US" b="1">
                <a:latin typeface="Times New Roman" panose="02020603050405020304" pitchFamily="18" charset="0"/>
                <a:ea typeface="MS PGothic" panose="020B0600070205080204" pitchFamily="-109" charset="-128"/>
              </a:rPr>
              <a:t>cybercrime, </a:t>
            </a:r>
            <a:r>
              <a:rPr lang="en-US" altLang="en-US">
                <a:latin typeface="Times New Roman" panose="02020603050405020304" pitchFamily="18" charset="0"/>
                <a:ea typeface="MS PGothic" panose="020B0600070205080204" pitchFamily="-109" charset="-128"/>
              </a:rPr>
              <a:t>is a term used broadly to describe criminal activity</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in which computers or computer networks are a tool, a target, or a place of criminal</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activity. These categories are not exclusive, and many activities can be characterized</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as falling in one or more categories. The term </a:t>
            </a:r>
            <a:r>
              <a:rPr lang="en-US" altLang="en-US" i="1">
                <a:latin typeface="Times New Roman" panose="02020603050405020304" pitchFamily="18" charset="0"/>
                <a:ea typeface="MS PGothic" panose="020B0600070205080204" pitchFamily="-109" charset="-128"/>
              </a:rPr>
              <a:t>cybercrime </a:t>
            </a:r>
            <a:r>
              <a:rPr lang="en-US" altLang="en-US">
                <a:latin typeface="Times New Roman" panose="02020603050405020304" pitchFamily="18" charset="0"/>
                <a:ea typeface="MS PGothic" panose="020B0600070205080204" pitchFamily="-109" charset="-128"/>
              </a:rPr>
              <a:t>has a connotation of</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the use of networks specifically, whereas </a:t>
            </a:r>
            <a:r>
              <a:rPr lang="en-US" altLang="en-US" i="1">
                <a:latin typeface="Times New Roman" panose="02020603050405020304" pitchFamily="18" charset="0"/>
                <a:ea typeface="MS PGothic" panose="020B0600070205080204" pitchFamily="-109" charset="-128"/>
              </a:rPr>
              <a:t>computer crime </a:t>
            </a:r>
            <a:r>
              <a:rPr lang="en-US" altLang="en-US">
                <a:latin typeface="Times New Roman" panose="02020603050405020304" pitchFamily="18" charset="0"/>
                <a:ea typeface="MS PGothic" panose="020B0600070205080204" pitchFamily="-109" charset="-128"/>
              </a:rPr>
              <a:t>may or may not involve</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networks.</a:t>
            </a:r>
            <a:endParaRPr lang="en-US" altLang="en-US">
              <a:latin typeface="Times New Roman" panose="02020603050405020304" pitchFamily="18" charset="0"/>
              <a:ea typeface="MS PGothic" panose="020B0600070205080204" pitchFamily="-109"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109"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109"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109"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109"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109"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9pPr>
          </a:lstStyle>
          <a:p>
            <a:pPr>
              <a:spcBef>
                <a:spcPct val="0"/>
              </a:spcBef>
            </a:pPr>
            <a:fld id="{B2759B66-2B71-475D-A38C-04C49FEFEECC}" type="slidenum">
              <a:rPr lang="en-AU" altLang="en-US">
                <a:latin typeface="Arial" panose="020B0604020202020204" pitchFamily="34" charset="0"/>
              </a:rPr>
            </a:fld>
            <a:endParaRPr lang="en-AU" altLang="en-US">
              <a:latin typeface="Arial" panose="020B0604020202020204" pitchFamily="34" charset="0"/>
            </a:endParaRPr>
          </a:p>
        </p:txBody>
      </p:sp>
      <p:sp>
        <p:nvSpPr>
          <p:cNvPr id="58370" name="Rectangle 2"/>
          <p:cNvSpPr>
            <a:spLocks noGrp="1" noRot="1" noChangeAspect="1" noChangeArrowheads="1" noTextEdit="1"/>
          </p:cNvSpPr>
          <p:nvPr>
            <p:ph type="sldImg"/>
          </p:nvPr>
        </p:nvSpPr>
        <p:spPr/>
      </p:sp>
      <p:sp>
        <p:nvSpPr>
          <p:cNvPr id="583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MS PGothic" panose="020B0600070205080204" pitchFamily="-109" charset="-128"/>
              </a:rPr>
              <a:t>An issue with considerable overlap with computer security is that of privacy. On</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one hand, the scale and interconnectedness of personal information collected and</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stored in information systems has increased dramatically, motivated by law enforcement,</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national security, and economic incentives. The last mentioned has been</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perhaps the main driving force. In a global information economy, it is likely that the</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most economically valuable electronic asset is aggregations of information on individuals</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[JUDY14]. On the other hand, individuals have become increasingly aware</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of the extent to which government agencies, businesses, and even Internet users have</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access to their personal information and private details about their lives and activities.</a:t>
            </a:r>
            <a:endParaRPr lang="en-US" altLang="en-US">
              <a:latin typeface="Times New Roman" panose="02020603050405020304" pitchFamily="18" charset="0"/>
              <a:ea typeface="MS PGothic" panose="020B0600070205080204" pitchFamily="-109" charset="-128"/>
            </a:endParaRPr>
          </a:p>
          <a:p>
            <a:pPr eaLnBrk="1" hangingPunct="1"/>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Concerns about the extent to which personal privacy has been and may be</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compromised have led to a variety of legal and technical approaches to reinforcing</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privacy rights.</a:t>
            </a:r>
            <a:endParaRPr lang="en-US" altLang="en-US">
              <a:latin typeface="Times New Roman" panose="02020603050405020304" pitchFamily="18" charset="0"/>
              <a:ea typeface="MS PGothic" panose="020B0600070205080204" pitchFamily="-109" charset="-128"/>
            </a:endParaRPr>
          </a:p>
          <a:p>
            <a:pPr eaLnBrk="1" hangingPunct="1"/>
            <a:endParaRPr lang="en-US" altLang="en-US">
              <a:latin typeface="Times New Roman" panose="02020603050405020304" pitchFamily="18" charset="0"/>
              <a:ea typeface="MS PGothic" panose="020B0600070205080204" pitchFamily="-109"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109"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109"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109"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109"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109"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9pPr>
          </a:lstStyle>
          <a:p>
            <a:pPr>
              <a:spcBef>
                <a:spcPct val="0"/>
              </a:spcBef>
            </a:pPr>
            <a:fld id="{70069969-60C5-4672-A0B4-11EEB2F046C6}" type="slidenum">
              <a:rPr lang="en-AU" altLang="en-US">
                <a:latin typeface="Arial" panose="020B0604020202020204" pitchFamily="34" charset="0"/>
              </a:rPr>
            </a:fld>
            <a:endParaRPr lang="en-AU" altLang="en-US">
              <a:latin typeface="Arial" panose="020B0604020202020204" pitchFamily="34" charset="0"/>
            </a:endParaRPr>
          </a:p>
        </p:txBody>
      </p:sp>
      <p:sp>
        <p:nvSpPr>
          <p:cNvPr id="60418" name="Rectangle 2"/>
          <p:cNvSpPr>
            <a:spLocks noGrp="1" noRot="1" noChangeAspect="1" noChangeArrowheads="1" noTextEdit="1"/>
          </p:cNvSpPr>
          <p:nvPr>
            <p:ph type="sldImg"/>
          </p:nvPr>
        </p:nvSpPr>
        <p:spPr/>
      </p:sp>
      <p:sp>
        <p:nvSpPr>
          <p:cNvPr id="604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MS PGothic" panose="020B0600070205080204" pitchFamily="-109" charset="-128"/>
              </a:rPr>
              <a:t>A number of international organizations and national governments have introduced</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laws and regulations intended to protect individual privacy. We look at two</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such initiatives in this subsection.</a:t>
            </a:r>
            <a:endParaRPr lang="en-US" altLang="en-US">
              <a:latin typeface="Times New Roman" panose="02020603050405020304" pitchFamily="18" charset="0"/>
              <a:ea typeface="MS PGothic" panose="020B0600070205080204" pitchFamily="-109" charset="-128"/>
            </a:endParaRPr>
          </a:p>
          <a:p>
            <a:pPr eaLnBrk="1" hangingPunct="1"/>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In 1998, the EU adopted the</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Directive on Data Protection to both (1) ensure that member states protected</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fundamental privacy rights when processing personal information, and (2) prevent</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member states from restricting the free flow of personal information within the</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EU. The Directive is not itself a law, but requires member states to enact laws</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encompassing its terms. The Directive is organized around the following principles</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of personal information use:</a:t>
            </a:r>
            <a:endParaRPr lang="en-US" altLang="en-US">
              <a:latin typeface="Times New Roman" panose="02020603050405020304" pitchFamily="18" charset="0"/>
              <a:ea typeface="MS PGothic" panose="020B0600070205080204" pitchFamily="-109" charset="-128"/>
            </a:endParaRPr>
          </a:p>
          <a:p>
            <a:pPr eaLnBrk="1" hangingPunct="1"/>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 </a:t>
            </a:r>
            <a:r>
              <a:rPr lang="en-US" altLang="en-US" b="1">
                <a:latin typeface="Times New Roman" panose="02020603050405020304" pitchFamily="18" charset="0"/>
                <a:ea typeface="MS PGothic" panose="020B0600070205080204" pitchFamily="-109" charset="-128"/>
              </a:rPr>
              <a:t>Notice: </a:t>
            </a:r>
            <a:r>
              <a:rPr lang="en-US" altLang="en-US">
                <a:latin typeface="Times New Roman" panose="02020603050405020304" pitchFamily="18" charset="0"/>
                <a:ea typeface="MS PGothic" panose="020B0600070205080204" pitchFamily="-109" charset="-128"/>
              </a:rPr>
              <a:t>Organizations must notify individuals what personal information they</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are collecting, the uses of that information, and what choices the individual</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may have.</a:t>
            </a:r>
            <a:endParaRPr lang="en-US" altLang="en-US">
              <a:latin typeface="Times New Roman" panose="02020603050405020304" pitchFamily="18" charset="0"/>
              <a:ea typeface="MS PGothic" panose="020B0600070205080204" pitchFamily="-109" charset="-128"/>
            </a:endParaRPr>
          </a:p>
          <a:p>
            <a:pPr eaLnBrk="1" hangingPunct="1"/>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 </a:t>
            </a:r>
            <a:r>
              <a:rPr lang="en-US" altLang="en-US" b="1">
                <a:latin typeface="Times New Roman" panose="02020603050405020304" pitchFamily="18" charset="0"/>
                <a:ea typeface="MS PGothic" panose="020B0600070205080204" pitchFamily="-109" charset="-128"/>
              </a:rPr>
              <a:t>Consent: </a:t>
            </a:r>
            <a:r>
              <a:rPr lang="en-US" altLang="en-US">
                <a:latin typeface="Times New Roman" panose="02020603050405020304" pitchFamily="18" charset="0"/>
                <a:ea typeface="MS PGothic" panose="020B0600070205080204" pitchFamily="-109" charset="-128"/>
              </a:rPr>
              <a:t>Individuals must be able to choose whether and how their personal</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information is used by, or disclosed to, third parties. They have the right</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not to have any sensitive information collected or used without express</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permission, including race, religion, health, union membership, beliefs, and</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sex life.</a:t>
            </a:r>
            <a:endParaRPr lang="en-US" altLang="en-US">
              <a:latin typeface="Times New Roman" panose="02020603050405020304" pitchFamily="18" charset="0"/>
              <a:ea typeface="MS PGothic" panose="020B0600070205080204" pitchFamily="-109" charset="-128"/>
            </a:endParaRPr>
          </a:p>
          <a:p>
            <a:pPr eaLnBrk="1" hangingPunct="1"/>
            <a:endParaRPr lang="en-US" altLang="en-US">
              <a:latin typeface="Times New Roman" panose="02020603050405020304" pitchFamily="18" charset="0"/>
              <a:ea typeface="MS PGothic" panose="020B0600070205080204" pitchFamily="-109" charset="-128"/>
            </a:endParaRPr>
          </a:p>
          <a:p>
            <a:pPr eaLnBrk="1" hangingPunct="1"/>
            <a:r>
              <a:rPr lang="en-US" altLang="en-US" b="1">
                <a:latin typeface="Times New Roman" panose="02020603050405020304" pitchFamily="18" charset="0"/>
                <a:ea typeface="MS PGothic" panose="020B0600070205080204" pitchFamily="-109" charset="-128"/>
              </a:rPr>
              <a:t>• Consistency</a:t>
            </a:r>
            <a:r>
              <a:rPr lang="en-US" altLang="en-US">
                <a:latin typeface="Times New Roman" panose="02020603050405020304" pitchFamily="18" charset="0"/>
                <a:ea typeface="MS PGothic" panose="020B0600070205080204" pitchFamily="-109" charset="-128"/>
              </a:rPr>
              <a:t>: Organizations may use personal information only in accordance</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with the terms of the notice given the data subject and any choices with respect</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to its use exercised by the subject.</a:t>
            </a:r>
            <a:endParaRPr lang="en-US" altLang="en-US">
              <a:latin typeface="Times New Roman" panose="02020603050405020304" pitchFamily="18" charset="0"/>
              <a:ea typeface="MS PGothic" panose="020B0600070205080204" pitchFamily="-109" charset="-128"/>
            </a:endParaRPr>
          </a:p>
          <a:p>
            <a:pPr eaLnBrk="1" hangingPunct="1"/>
            <a:endParaRPr lang="en-US" altLang="en-US">
              <a:latin typeface="Times New Roman" panose="02020603050405020304" pitchFamily="18" charset="0"/>
              <a:ea typeface="MS PGothic" panose="020B0600070205080204" pitchFamily="-109" charset="-128"/>
            </a:endParaRPr>
          </a:p>
          <a:p>
            <a:pPr eaLnBrk="1" hangingPunct="1"/>
            <a:r>
              <a:rPr lang="en-US" altLang="en-US" b="1">
                <a:latin typeface="Times New Roman" panose="02020603050405020304" pitchFamily="18" charset="0"/>
                <a:ea typeface="MS PGothic" panose="020B0600070205080204" pitchFamily="-109" charset="-128"/>
              </a:rPr>
              <a:t>• Access: </a:t>
            </a:r>
            <a:r>
              <a:rPr lang="en-US" altLang="en-US">
                <a:latin typeface="Times New Roman" panose="02020603050405020304" pitchFamily="18" charset="0"/>
                <a:ea typeface="MS PGothic" panose="020B0600070205080204" pitchFamily="-109" charset="-128"/>
              </a:rPr>
              <a:t>Individuals must have the right and ability to access their information</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and correct, modify, or delete any portion of it.</a:t>
            </a:r>
            <a:endParaRPr lang="en-US" altLang="en-US">
              <a:latin typeface="Times New Roman" panose="02020603050405020304" pitchFamily="18" charset="0"/>
              <a:ea typeface="MS PGothic" panose="020B0600070205080204" pitchFamily="-109" charset="-128"/>
            </a:endParaRPr>
          </a:p>
          <a:p>
            <a:pPr eaLnBrk="1" hangingPunct="1"/>
            <a:endParaRPr lang="en-US" altLang="en-US">
              <a:latin typeface="Times New Roman" panose="02020603050405020304" pitchFamily="18" charset="0"/>
              <a:ea typeface="MS PGothic" panose="020B0600070205080204" pitchFamily="-109" charset="-128"/>
            </a:endParaRPr>
          </a:p>
          <a:p>
            <a:pPr eaLnBrk="1" hangingPunct="1"/>
            <a:r>
              <a:rPr lang="en-US" altLang="en-US" b="1">
                <a:latin typeface="Times New Roman" panose="02020603050405020304" pitchFamily="18" charset="0"/>
                <a:ea typeface="MS PGothic" panose="020B0600070205080204" pitchFamily="-109" charset="-128"/>
              </a:rPr>
              <a:t>• Security</a:t>
            </a:r>
            <a:r>
              <a:rPr lang="en-US" altLang="en-US">
                <a:latin typeface="Times New Roman" panose="02020603050405020304" pitchFamily="18" charset="0"/>
                <a:ea typeface="MS PGothic" panose="020B0600070205080204" pitchFamily="-109" charset="-128"/>
              </a:rPr>
              <a:t>: Organizations must provide adequate security, using technical and</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other means, to protect the integrity and confidentiality of personal information.</a:t>
            </a:r>
            <a:endParaRPr lang="en-US" altLang="en-US">
              <a:latin typeface="Times New Roman" panose="02020603050405020304" pitchFamily="18" charset="0"/>
              <a:ea typeface="MS PGothic" panose="020B0600070205080204" pitchFamily="-109" charset="-128"/>
            </a:endParaRPr>
          </a:p>
          <a:p>
            <a:pPr eaLnBrk="1" hangingPunct="1"/>
            <a:endParaRPr lang="en-US" altLang="en-US">
              <a:latin typeface="Times New Roman" panose="02020603050405020304" pitchFamily="18" charset="0"/>
              <a:ea typeface="MS PGothic" panose="020B0600070205080204" pitchFamily="-109" charset="-128"/>
            </a:endParaRPr>
          </a:p>
          <a:p>
            <a:pPr eaLnBrk="1" hangingPunct="1"/>
            <a:r>
              <a:rPr lang="en-US" altLang="en-US" b="1">
                <a:latin typeface="Times New Roman" panose="02020603050405020304" pitchFamily="18" charset="0"/>
                <a:ea typeface="MS PGothic" panose="020B0600070205080204" pitchFamily="-109" charset="-128"/>
              </a:rPr>
              <a:t>• Onward transfer:</a:t>
            </a:r>
            <a:r>
              <a:rPr lang="en-US" altLang="en-US">
                <a:latin typeface="Times New Roman" panose="02020603050405020304" pitchFamily="18" charset="0"/>
                <a:ea typeface="MS PGothic" panose="020B0600070205080204" pitchFamily="-109" charset="-128"/>
              </a:rPr>
              <a:t> Third parties receiving personal information must provide</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the same level of privacy protection as the organization from whom the information</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is obtained.</a:t>
            </a:r>
            <a:endParaRPr lang="en-US" altLang="en-US">
              <a:latin typeface="Times New Roman" panose="02020603050405020304" pitchFamily="18" charset="0"/>
              <a:ea typeface="MS PGothic" panose="020B0600070205080204" pitchFamily="-109" charset="-128"/>
            </a:endParaRPr>
          </a:p>
          <a:p>
            <a:pPr eaLnBrk="1" hangingPunct="1"/>
            <a:endParaRPr lang="en-US" altLang="en-US">
              <a:latin typeface="Times New Roman" panose="02020603050405020304" pitchFamily="18" charset="0"/>
              <a:ea typeface="MS PGothic" panose="020B0600070205080204" pitchFamily="-109" charset="-128"/>
            </a:endParaRPr>
          </a:p>
          <a:p>
            <a:pPr eaLnBrk="1" hangingPunct="1"/>
            <a:r>
              <a:rPr lang="en-US" altLang="en-US" b="1">
                <a:latin typeface="Times New Roman" panose="02020603050405020304" pitchFamily="18" charset="0"/>
                <a:ea typeface="MS PGothic" panose="020B0600070205080204" pitchFamily="-109" charset="-128"/>
              </a:rPr>
              <a:t>• Enforcement: </a:t>
            </a:r>
            <a:r>
              <a:rPr lang="en-US" altLang="en-US">
                <a:latin typeface="Times New Roman" panose="02020603050405020304" pitchFamily="18" charset="0"/>
                <a:ea typeface="MS PGothic" panose="020B0600070205080204" pitchFamily="-109" charset="-128"/>
              </a:rPr>
              <a:t>The Directive grants a private right of action to data subjects</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when organizations do not follow the law. In addition, each EU member has a</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regulatory enforcement agency concerned with privacy rights enforcement.</a:t>
            </a:r>
            <a:endParaRPr lang="en-US" altLang="en-US">
              <a:latin typeface="Times New Roman" panose="02020603050405020304" pitchFamily="18" charset="0"/>
              <a:ea typeface="MS PGothic" panose="020B0600070205080204" pitchFamily="-109" charset="-128"/>
            </a:endParaRPr>
          </a:p>
          <a:p>
            <a:pPr eaLnBrk="1" hangingPunct="1"/>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 More recently, the EU adopted further directives relevant to data privacy.</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One is the 2002 Directive on Privacy and Electronic Communications that imposes</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an obligation on member states to safeguard the confidentiality of communications</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and related traffic data. Another is the 2006 Data Retention Directive that</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imposes an obligation on member states to ensure that communications service</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providers retain specified categories of communications data for a period of</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6–24 months, and to make this data available to competent national authorities</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in accordance with national law. However, this latter directive was declared invalid</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by the Court of Justice of the European Union as being unjustified interference</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with the privacy rights enshrined in the EU Charter [RYAN16]. This illustrates the</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 difficult task legislators face balancing data surveillance with appropriate levels of</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privacy.</a:t>
            </a:r>
            <a:endParaRPr lang="en-US" altLang="en-US">
              <a:latin typeface="Times New Roman" panose="02020603050405020304" pitchFamily="18" charset="0"/>
              <a:ea typeface="MS PGothic" panose="020B0600070205080204" pitchFamily="-109" charset="-128"/>
            </a:endParaRPr>
          </a:p>
          <a:p>
            <a:pPr eaLnBrk="1" hangingPunct="1"/>
            <a:endParaRPr lang="en-US" altLang="en-US">
              <a:latin typeface="Times New Roman" panose="02020603050405020304" pitchFamily="18" charset="0"/>
              <a:ea typeface="MS PGothic" panose="020B0600070205080204" pitchFamily="-109"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109"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109"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109"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109"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109"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9pPr>
          </a:lstStyle>
          <a:p>
            <a:pPr>
              <a:spcBef>
                <a:spcPct val="0"/>
              </a:spcBef>
            </a:pPr>
            <a:fld id="{6608F1FF-C203-4EE4-AE73-30B7BB3BD50A}" type="slidenum">
              <a:rPr lang="en-AU" altLang="en-US">
                <a:latin typeface="Arial" panose="020B0604020202020204" pitchFamily="34" charset="0"/>
              </a:rPr>
            </a:fld>
            <a:endParaRPr lang="en-AU" altLang="en-US">
              <a:latin typeface="Arial" panose="020B0604020202020204" pitchFamily="34" charset="0"/>
            </a:endParaRPr>
          </a:p>
        </p:txBody>
      </p:sp>
      <p:sp>
        <p:nvSpPr>
          <p:cNvPr id="62466" name="Rectangle 2"/>
          <p:cNvSpPr>
            <a:spLocks noGrp="1" noRot="1" noChangeAspect="1" noChangeArrowheads="1" noTextEdit="1"/>
          </p:cNvSpPr>
          <p:nvPr>
            <p:ph type="sldImg"/>
          </p:nvPr>
        </p:nvSpPr>
        <p:spPr/>
      </p:sp>
      <p:sp>
        <p:nvSpPr>
          <p:cNvPr id="624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MS PGothic" panose="020B0600070205080204" pitchFamily="-109" charset="-128"/>
              </a:rPr>
              <a:t>The first comprehensive privacy legislation</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adopted in the United States was the Privacy Act of 1974, which dealt with personal</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information collected and used by federal agencies. The Act is intended to</a:t>
            </a:r>
            <a:endParaRPr lang="en-US" altLang="en-US">
              <a:latin typeface="Times New Roman" panose="02020603050405020304" pitchFamily="18" charset="0"/>
              <a:ea typeface="MS PGothic" panose="020B0600070205080204" pitchFamily="-109" charset="-128"/>
            </a:endParaRPr>
          </a:p>
          <a:p>
            <a:pPr eaLnBrk="1" hangingPunct="1"/>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1. Permit individuals to determine what records pertaining to them are collected,</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maintained, used, or disseminated.</a:t>
            </a:r>
            <a:endParaRPr lang="en-US" altLang="en-US">
              <a:latin typeface="Times New Roman" panose="02020603050405020304" pitchFamily="18" charset="0"/>
              <a:ea typeface="MS PGothic" panose="020B0600070205080204" pitchFamily="-109" charset="-128"/>
            </a:endParaRPr>
          </a:p>
          <a:p>
            <a:pPr eaLnBrk="1" hangingPunct="1"/>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2. Permit individuals to forbid records obtained for one purpose to be used for</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another purpose without consent.</a:t>
            </a:r>
            <a:endParaRPr lang="en-US" altLang="en-US">
              <a:latin typeface="Times New Roman" panose="02020603050405020304" pitchFamily="18" charset="0"/>
              <a:ea typeface="MS PGothic" panose="020B0600070205080204" pitchFamily="-109" charset="-128"/>
            </a:endParaRPr>
          </a:p>
          <a:p>
            <a:pPr eaLnBrk="1" hangingPunct="1"/>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3. Permit individuals to obtain access to records pertaining to them and to correct</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and amend such records as appropriate.</a:t>
            </a:r>
            <a:endParaRPr lang="en-US" altLang="en-US">
              <a:latin typeface="Times New Roman" panose="02020603050405020304" pitchFamily="18" charset="0"/>
              <a:ea typeface="MS PGothic" panose="020B0600070205080204" pitchFamily="-109" charset="-128"/>
            </a:endParaRPr>
          </a:p>
          <a:p>
            <a:pPr eaLnBrk="1" hangingPunct="1"/>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4. Ensure that agencies collect, maintain, and use personal information in a manner</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that ensures that the information is current, adequate, relevant, and not</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excessive for its intended use.</a:t>
            </a:r>
            <a:endParaRPr lang="en-US" altLang="en-US">
              <a:latin typeface="Times New Roman" panose="02020603050405020304" pitchFamily="18" charset="0"/>
              <a:ea typeface="MS PGothic" panose="020B0600070205080204" pitchFamily="-109" charset="-128"/>
            </a:endParaRPr>
          </a:p>
          <a:p>
            <a:pPr eaLnBrk="1" hangingPunct="1"/>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5. Create a private right of action for individuals whose personal information is</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not used in accordance with the Act.</a:t>
            </a:r>
            <a:endParaRPr lang="en-US" altLang="en-US">
              <a:latin typeface="Times New Roman" panose="02020603050405020304" pitchFamily="18" charset="0"/>
              <a:ea typeface="MS PGothic" panose="020B0600070205080204" pitchFamily="-109" charset="-128"/>
            </a:endParaRPr>
          </a:p>
          <a:p>
            <a:pPr eaLnBrk="1" hangingPunct="1"/>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As with all privacy laws and regulations, there are exceptions and conditions</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attached to this Act, such as criminal investigations, national security concerns, and</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conflicts between competing individual rights of privacy.</a:t>
            </a:r>
            <a:endParaRPr lang="en-US" altLang="en-US">
              <a:latin typeface="Times New Roman" panose="02020603050405020304" pitchFamily="18" charset="0"/>
              <a:ea typeface="MS PGothic" panose="020B0600070205080204" pitchFamily="-109" charset="-128"/>
            </a:endParaRPr>
          </a:p>
          <a:p>
            <a:pPr eaLnBrk="1" hangingPunct="1"/>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While the 1974 Privacy Act covers government records, a number of other</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U.S. laws have been enacted that cover other areas, including the following:</a:t>
            </a:r>
            <a:endParaRPr lang="en-US" altLang="en-US">
              <a:latin typeface="Times New Roman" panose="02020603050405020304" pitchFamily="18" charset="0"/>
              <a:ea typeface="MS PGothic" panose="020B0600070205080204" pitchFamily="-109" charset="-128"/>
            </a:endParaRPr>
          </a:p>
          <a:p>
            <a:pPr eaLnBrk="1" hangingPunct="1"/>
            <a:endParaRPr lang="en-US" altLang="en-US" b="1">
              <a:latin typeface="Times New Roman" panose="02020603050405020304" pitchFamily="18" charset="0"/>
              <a:ea typeface="MS PGothic" panose="020B0600070205080204" pitchFamily="-109" charset="-128"/>
            </a:endParaRPr>
          </a:p>
          <a:p>
            <a:pPr eaLnBrk="1" hangingPunct="1"/>
            <a:r>
              <a:rPr lang="en-US" altLang="en-US" b="1">
                <a:latin typeface="Times New Roman" panose="02020603050405020304" pitchFamily="18" charset="0"/>
                <a:ea typeface="MS PGothic" panose="020B0600070205080204" pitchFamily="-109" charset="-128"/>
              </a:rPr>
              <a:t>• Banking and financial records: </a:t>
            </a:r>
            <a:r>
              <a:rPr lang="en-US" altLang="en-US">
                <a:latin typeface="Times New Roman" panose="02020603050405020304" pitchFamily="18" charset="0"/>
                <a:ea typeface="MS PGothic" panose="020B0600070205080204" pitchFamily="-109" charset="-128"/>
              </a:rPr>
              <a:t>Personal banking information is protected</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in certain ways by a number of laws, including the recent Financial Services</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Modernization Act.</a:t>
            </a:r>
            <a:endParaRPr lang="en-US" altLang="en-US">
              <a:latin typeface="Times New Roman" panose="02020603050405020304" pitchFamily="18" charset="0"/>
              <a:ea typeface="MS PGothic" panose="020B0600070205080204" pitchFamily="-109" charset="-128"/>
            </a:endParaRPr>
          </a:p>
          <a:p>
            <a:pPr eaLnBrk="1" hangingPunct="1"/>
            <a:endParaRPr lang="en-US" altLang="en-US">
              <a:latin typeface="Times New Roman" panose="02020603050405020304" pitchFamily="18" charset="0"/>
              <a:ea typeface="MS PGothic" panose="020B0600070205080204" pitchFamily="-109" charset="-128"/>
            </a:endParaRPr>
          </a:p>
          <a:p>
            <a:pPr eaLnBrk="1" hangingPunct="1"/>
            <a:r>
              <a:rPr lang="en-US" altLang="en-US" b="1">
                <a:latin typeface="Times New Roman" panose="02020603050405020304" pitchFamily="18" charset="0"/>
                <a:ea typeface="MS PGothic" panose="020B0600070205080204" pitchFamily="-109" charset="-128"/>
              </a:rPr>
              <a:t>• Credit reports: </a:t>
            </a:r>
            <a:r>
              <a:rPr lang="en-US" altLang="en-US">
                <a:latin typeface="Times New Roman" panose="02020603050405020304" pitchFamily="18" charset="0"/>
                <a:ea typeface="MS PGothic" panose="020B0600070205080204" pitchFamily="-109" charset="-128"/>
              </a:rPr>
              <a:t>The Fair Credit Reporting Act confers certain rights on individuals</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and obligations on credit reporting agencies.</a:t>
            </a:r>
            <a:endParaRPr lang="en-US" altLang="en-US">
              <a:latin typeface="Times New Roman" panose="02020603050405020304" pitchFamily="18" charset="0"/>
              <a:ea typeface="MS PGothic" panose="020B0600070205080204" pitchFamily="-109" charset="-128"/>
            </a:endParaRPr>
          </a:p>
          <a:p>
            <a:pPr eaLnBrk="1" hangingPunct="1"/>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 </a:t>
            </a:r>
            <a:r>
              <a:rPr lang="en-US" altLang="en-US" b="1">
                <a:latin typeface="Times New Roman" panose="02020603050405020304" pitchFamily="18" charset="0"/>
                <a:ea typeface="MS PGothic" panose="020B0600070205080204" pitchFamily="-109" charset="-128"/>
              </a:rPr>
              <a:t>Medical and health insurance records: </a:t>
            </a:r>
            <a:r>
              <a:rPr lang="en-US" altLang="en-US">
                <a:latin typeface="Times New Roman" panose="02020603050405020304" pitchFamily="18" charset="0"/>
                <a:ea typeface="MS PGothic" panose="020B0600070205080204" pitchFamily="-109" charset="-128"/>
              </a:rPr>
              <a:t>A variety of laws have been in place</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for decades dealing with medical records privacy. The Health Insurance</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Portability and Accountability Act (HIPPA) created significant new rights for</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patients to protect and access their own health information.</a:t>
            </a:r>
            <a:endParaRPr lang="en-US" altLang="en-US">
              <a:latin typeface="Times New Roman" panose="02020603050405020304" pitchFamily="18" charset="0"/>
              <a:ea typeface="MS PGothic" panose="020B0600070205080204" pitchFamily="-109" charset="-128"/>
            </a:endParaRPr>
          </a:p>
          <a:p>
            <a:pPr eaLnBrk="1" hangingPunct="1"/>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 </a:t>
            </a:r>
            <a:r>
              <a:rPr lang="en-US" altLang="en-US" b="1">
                <a:latin typeface="Times New Roman" panose="02020603050405020304" pitchFamily="18" charset="0"/>
                <a:ea typeface="MS PGothic" panose="020B0600070205080204" pitchFamily="-109" charset="-128"/>
              </a:rPr>
              <a:t>Children’s privacy: </a:t>
            </a:r>
            <a:r>
              <a:rPr lang="en-US" altLang="en-US">
                <a:latin typeface="Times New Roman" panose="02020603050405020304" pitchFamily="18" charset="0"/>
                <a:ea typeface="MS PGothic" panose="020B0600070205080204" pitchFamily="-109" charset="-128"/>
              </a:rPr>
              <a:t>The Children’s Online Privacy Protection Act places</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restrictions on online organizations in the collection of data from children</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under the age of 13.</a:t>
            </a:r>
            <a:endParaRPr lang="en-US" altLang="en-US">
              <a:latin typeface="Times New Roman" panose="02020603050405020304" pitchFamily="18" charset="0"/>
              <a:ea typeface="MS PGothic" panose="020B0600070205080204" pitchFamily="-109" charset="-128"/>
            </a:endParaRPr>
          </a:p>
          <a:p>
            <a:pPr eaLnBrk="1" hangingPunct="1"/>
            <a:endParaRPr lang="en-US" altLang="en-US" b="1">
              <a:latin typeface="Times New Roman" panose="02020603050405020304" pitchFamily="18" charset="0"/>
              <a:ea typeface="MS PGothic" panose="020B0600070205080204" pitchFamily="-109" charset="-128"/>
            </a:endParaRPr>
          </a:p>
          <a:p>
            <a:pPr eaLnBrk="1" hangingPunct="1"/>
            <a:r>
              <a:rPr lang="en-US" altLang="en-US" b="1">
                <a:latin typeface="Times New Roman" panose="02020603050405020304" pitchFamily="18" charset="0"/>
                <a:ea typeface="MS PGothic" panose="020B0600070205080204" pitchFamily="-109" charset="-128"/>
              </a:rPr>
              <a:t>• Electronic communications: </a:t>
            </a:r>
            <a:r>
              <a:rPr lang="en-US" altLang="en-US">
                <a:latin typeface="Times New Roman" panose="02020603050405020304" pitchFamily="18" charset="0"/>
                <a:ea typeface="MS PGothic" panose="020B0600070205080204" pitchFamily="-109" charset="-128"/>
              </a:rPr>
              <a:t>The Electronic Communications Privacy Act</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generally prohibits unauthorized and intentional interception of wire an</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electronic communications during the transmission phase and unauthorized</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accessing of electronically stored wire and electronic communications.</a:t>
            </a:r>
            <a:endParaRPr lang="en-US" altLang="en-US">
              <a:latin typeface="Times New Roman" panose="02020603050405020304" pitchFamily="18" charset="0"/>
              <a:ea typeface="MS PGothic" panose="020B0600070205080204" pitchFamily="-109"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109"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109"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109"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109"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109"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9pPr>
          </a:lstStyle>
          <a:p>
            <a:pPr>
              <a:spcBef>
                <a:spcPct val="0"/>
              </a:spcBef>
            </a:pPr>
            <a:fld id="{2B6994F3-045B-474C-B43D-FFA1A122B073}" type="slidenum">
              <a:rPr lang="en-AU" altLang="en-US">
                <a:latin typeface="Arial" panose="020B0604020202020204" pitchFamily="34" charset="0"/>
              </a:rPr>
            </a:fld>
            <a:endParaRPr lang="en-AU" altLang="en-US">
              <a:latin typeface="Arial" panose="020B0604020202020204" pitchFamily="34" charset="0"/>
            </a:endParaRPr>
          </a:p>
        </p:txBody>
      </p:sp>
      <p:sp>
        <p:nvSpPr>
          <p:cNvPr id="64514" name="Rectangle 2"/>
          <p:cNvSpPr>
            <a:spLocks noGrp="1" noRot="1" noChangeAspect="1" noChangeArrowheads="1" noTextEdit="1"/>
          </p:cNvSpPr>
          <p:nvPr>
            <p:ph type="sldImg"/>
          </p:nvPr>
        </p:nvSpPr>
        <p:spPr/>
      </p:sp>
      <p:sp>
        <p:nvSpPr>
          <p:cNvPr id="645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MS PGothic" panose="020B0600070205080204" pitchFamily="-109" charset="-128"/>
              </a:rPr>
              <a:t>Organizations need to deploy both management controls and technical measures</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to comply with laws and regulations concerning privacy as well as to implement</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corporate policies concerning employee privacy. ISO 27002 ( </a:t>
            </a:r>
            <a:r>
              <a:rPr lang="en-US" altLang="en-US" i="1">
                <a:latin typeface="Times New Roman" panose="02020603050405020304" pitchFamily="18" charset="0"/>
                <a:ea typeface="MS PGothic" panose="020B0600070205080204" pitchFamily="-109" charset="-128"/>
              </a:rPr>
              <a:t>Code of Practice for</a:t>
            </a:r>
            <a:endParaRPr lang="en-US" altLang="en-US" i="1">
              <a:latin typeface="Times New Roman" panose="02020603050405020304" pitchFamily="18" charset="0"/>
              <a:ea typeface="MS PGothic" panose="020B0600070205080204" pitchFamily="-109" charset="-128"/>
            </a:endParaRPr>
          </a:p>
          <a:p>
            <a:pPr eaLnBrk="1" hangingPunct="1"/>
            <a:r>
              <a:rPr lang="en-US" altLang="en-US" i="1">
                <a:latin typeface="Times New Roman" panose="02020603050405020304" pitchFamily="18" charset="0"/>
                <a:ea typeface="MS PGothic" panose="020B0600070205080204" pitchFamily="-109" charset="-128"/>
              </a:rPr>
              <a:t>Information Security Management, </a:t>
            </a:r>
            <a:r>
              <a:rPr lang="en-US" altLang="en-US">
                <a:latin typeface="Times New Roman" panose="02020603050405020304" pitchFamily="18" charset="0"/>
                <a:ea typeface="MS PGothic" panose="020B0600070205080204" pitchFamily="-109" charset="-128"/>
              </a:rPr>
              <a:t>October 2013) states the requirement as follows:</a:t>
            </a:r>
            <a:endParaRPr lang="en-US" altLang="en-US">
              <a:latin typeface="Times New Roman" panose="02020603050405020304" pitchFamily="18" charset="0"/>
              <a:ea typeface="MS PGothic" panose="020B0600070205080204" pitchFamily="-109" charset="-128"/>
            </a:endParaRPr>
          </a:p>
          <a:p>
            <a:pPr eaLnBrk="1" hangingPunct="1"/>
            <a:endParaRPr lang="en-US" altLang="en-US" i="1">
              <a:latin typeface="Times New Roman" panose="02020603050405020304" pitchFamily="18" charset="0"/>
              <a:ea typeface="MS PGothic" panose="020B0600070205080204" pitchFamily="-109" charset="-128"/>
            </a:endParaRPr>
          </a:p>
          <a:p>
            <a:r>
              <a:rPr lang="en-US" altLang="en-US" b="1">
                <a:latin typeface="Times New Roman" panose="02020603050405020304" pitchFamily="18" charset="0"/>
                <a:ea typeface="MS PGothic" panose="020B0600070205080204" pitchFamily="-109" charset="-128"/>
              </a:rPr>
              <a:t> Privacy and protection of personally identifiable information </a:t>
            </a:r>
            <a:r>
              <a:rPr lang="en-US" altLang="en-US">
                <a:latin typeface="Times New Roman" panose="02020603050405020304" pitchFamily="18" charset="0"/>
                <a:ea typeface="MS PGothic" panose="020B0600070205080204" pitchFamily="-109" charset="-128"/>
              </a:rPr>
              <a:t>An organization’s</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data policy for privacy and protection of personally identifiable information</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should be developed and implemented. This policy should be communicated</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to all persons involved in the processing of personally identifiable information.</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Compliance with this policy and all relevant legislation and regulations concerning</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 the protection of the privacy of people and the protection of personally identifiable</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information requires appropriate management structure and control. Often</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this is best achieved by the appointment of a person responsible, such as a privacy</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officer, who should provide guidance to managers, users and service providers</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on their individual responsibilities and the specific procedures that should be</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followed. Responsibility for handling personally identifiable information and</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ensuring awareness of the privacy principles should be dealt with in accordance</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with relevant legislation and regulations. Appropriate technical and organizational</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measures to protect personally identifiable information should be implemented.</a:t>
            </a:r>
            <a:endParaRPr lang="en-US" altLang="en-US">
              <a:latin typeface="Times New Roman" panose="02020603050405020304" pitchFamily="18" charset="0"/>
              <a:ea typeface="MS PGothic" panose="020B0600070205080204" pitchFamily="-109" charset="-128"/>
            </a:endParaRPr>
          </a:p>
          <a:p>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An excellent, detailed list of considerations for organizational implementation</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of privacy controls is provided in </a:t>
            </a:r>
            <a:r>
              <a:rPr lang="en-US" altLang="en-US" i="1">
                <a:latin typeface="Times New Roman" panose="02020603050405020304" pitchFamily="18" charset="0"/>
                <a:ea typeface="MS PGothic" panose="020B0600070205080204" pitchFamily="-109" charset="-128"/>
              </a:rPr>
              <a:t>The Standard of Good Practice for Information</a:t>
            </a:r>
            <a:endParaRPr lang="en-US" altLang="en-US" i="1">
              <a:latin typeface="Times New Roman" panose="02020603050405020304" pitchFamily="18" charset="0"/>
              <a:ea typeface="MS PGothic" panose="020B0600070205080204" pitchFamily="-109" charset="-128"/>
            </a:endParaRPr>
          </a:p>
          <a:p>
            <a:pPr eaLnBrk="1" hangingPunct="1"/>
            <a:r>
              <a:rPr lang="en-US" altLang="en-US" i="1">
                <a:latin typeface="Times New Roman" panose="02020603050405020304" pitchFamily="18" charset="0"/>
                <a:ea typeface="MS PGothic" panose="020B0600070205080204" pitchFamily="-109" charset="-128"/>
              </a:rPr>
              <a:t>Security </a:t>
            </a:r>
            <a:r>
              <a:rPr lang="en-US" altLang="en-US">
                <a:latin typeface="Times New Roman" panose="02020603050405020304" pitchFamily="18" charset="0"/>
                <a:ea typeface="MS PGothic" panose="020B0600070205080204" pitchFamily="-109" charset="-128"/>
              </a:rPr>
              <a:t>, from the Information Security Forum [ISF12]. This material is reproduced</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in Appendix H4.</a:t>
            </a:r>
            <a:endParaRPr lang="en-US" altLang="en-US">
              <a:latin typeface="Times New Roman" panose="02020603050405020304" pitchFamily="18" charset="0"/>
              <a:ea typeface="MS PGothic" panose="020B0600070205080204" pitchFamily="-109"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109"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109"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109"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109"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109"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9pPr>
          </a:lstStyle>
          <a:p>
            <a:pPr>
              <a:spcBef>
                <a:spcPct val="0"/>
              </a:spcBef>
            </a:pPr>
            <a:fld id="{4C8752DC-EE71-42AC-A91F-C8219AA8AF49}" type="slidenum">
              <a:rPr lang="en-AU" altLang="en-US">
                <a:latin typeface="Arial" panose="020B0604020202020204" pitchFamily="34" charset="0"/>
              </a:rPr>
            </a:fld>
            <a:endParaRPr lang="en-AU" altLang="en-US">
              <a:latin typeface="Arial" panose="020B0604020202020204" pitchFamily="34" charset="0"/>
            </a:endParaRPr>
          </a:p>
        </p:txBody>
      </p:sp>
      <p:sp>
        <p:nvSpPr>
          <p:cNvPr id="68610" name="Rectangle 2"/>
          <p:cNvSpPr>
            <a:spLocks noGrp="1" noRot="1" noChangeAspect="1" noChangeArrowheads="1" noTextEdit="1"/>
          </p:cNvSpPr>
          <p:nvPr>
            <p:ph type="sldImg"/>
          </p:nvPr>
        </p:nvSpPr>
        <p:spPr/>
      </p:sp>
      <p:sp>
        <p:nvSpPr>
          <p:cNvPr id="6861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ea typeface="MS PGothic" panose="020B0600070205080204" pitchFamily="-109" charset="-128"/>
              </a:rPr>
              <a:t> The demands of big business, government and law enforcement have created</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new threats to personal privacy [POLO13]. Scientific research, including medical</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research, can use analysis of large collections of data to extend our knowledge</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and develop new tools for enhancing health and well-being. Law enforcement and</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 intelligence agencies have become increasingly aggressive in using data surveillance</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techniques to fulfill their mission, as vividly shown by the Snowden revelations</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from 2013 on [LYON15]. And private organizations are exploiting a number of</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trends to increase their ability to build detailed profiles of individuals, including the</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wide-spread use of Websites and social media, the increase in electronic payment</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methods, near-universal use of cellular phone communications, ubiquitous computation,</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sensor webs, and so on. While such data are usually collected for a specific</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purpose, such as managing client interactions, organizations increasingly wish to</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reuse and analyze these data for other purposes. These purposes include better</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targeting of customer marketing, research, and to help inform decision-making.</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The result is a tension between, on the one hand, enabling beneficial outcomes in</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areas including scientific research, public health, national security, law enforcement</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and efficient use of resources, that could result from big data analytics, while on the</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other hand respecting an individual’s right to privacy, fairness, equality and freedom</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of speech [HORO15].</a:t>
            </a:r>
            <a:endParaRPr lang="en-US" altLang="en-US">
              <a:latin typeface="Times New Roman" panose="02020603050405020304" pitchFamily="18" charset="0"/>
              <a:ea typeface="MS PGothic" panose="020B0600070205080204" pitchFamily="-109" charset="-128"/>
            </a:endParaRPr>
          </a:p>
          <a:p>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Another area of particular concern is the rapid rise in the use of public social</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media sites, such as Facebook, that gather, analyze, and share large amounts of</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data on individuals and their interactions with other individuals and organizations.</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Many people willingly upload large amount of personal information, which previously</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may have been regarded as private and sensitive, in return for the benefit of</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rapidly sharing it with their friends. This information could then be aggregated and</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analyzed by these companies. While some work has been done on suitable regulation</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of such companies and the way they manage and use such data, as [SMIT12] notes,</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very little has been done on the effect of other people’s data on individuals. This</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includes the upload of photos or status updates by others that include an individual,</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which may also include relevant metadata such as time and location. Such data could</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potentially be used by current and future employers, insurance companies, private</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investigators, and others, in their interactions with the individual, possibly to that</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individual’s detriment.</a:t>
            </a:r>
            <a:endParaRPr lang="en-US" altLang="en-US">
              <a:latin typeface="Times New Roman" panose="02020603050405020304" pitchFamily="18" charset="0"/>
              <a:ea typeface="MS PGothic" panose="020B0600070205080204" pitchFamily="-109"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noTextEdit="1"/>
          </p:cNvSpPr>
          <p:nvPr>
            <p:ph type="sldImg"/>
          </p:nvPr>
        </p:nvSpPr>
        <p:spPr/>
      </p:sp>
      <p:sp>
        <p:nvSpPr>
          <p:cNvPr id="7065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ea typeface="MS PGothic" panose="020B0600070205080204" pitchFamily="-109" charset="-128"/>
              </a:rPr>
              <a:t> Both policy and technical approaches are needed to protect privacy when</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both government and non-government organizations seek to learn as much as</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possible about individuals. In terms of technical approaches, the requirements for</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privacy protection for data stored on information systems can be addressed in part</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using the technical mechanisms developed for database security, as we discussed</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in Chapter 5.</a:t>
            </a:r>
            <a:endParaRPr lang="en-US" altLang="en-US">
              <a:latin typeface="Times New Roman" panose="02020603050405020304" pitchFamily="18" charset="0"/>
              <a:ea typeface="MS PGothic" panose="020B0600070205080204" pitchFamily="-109" charset="-128"/>
            </a:endParaRPr>
          </a:p>
          <a:p>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With regard to social media sites, technical controls include the provision of</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suitable privacy settings to manage who can view data on individuals, and notification</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when one individual is referenced or tagged in another’s content. That is, by providing</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suitable access controls to this data, but on a scale far larger than that used in most</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IT systems. Although social media sites include some form of these controls, they</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are constantly changing. This causes frustration for users, who struggle to keep up to</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date with these mechanisms, and also indicates that the most appropriate controls</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have yet to be found.</a:t>
            </a:r>
            <a:endParaRPr lang="en-US" altLang="en-US">
              <a:latin typeface="Times New Roman" panose="02020603050405020304" pitchFamily="18" charset="0"/>
              <a:ea typeface="MS PGothic" panose="020B0600070205080204" pitchFamily="-109" charset="-128"/>
            </a:endParaRPr>
          </a:p>
          <a:p>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Another technical approach for managing privacy concerns in big data analysis</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is to anonymize the data, removing any personally identifying information, before</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release to researchers or other organizations for analysis. Unfortunately, a number of</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recent examples have shown that such data can sometimes be reidentified, indicating</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 that great care is needed with this approach. Done correctly, though, it does enable</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the benefits from big data analysis whilst avoiding issues of individual privacy concerns.</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[HORO15] notes a recent US Federal Trade Commission framework that combines</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technical and policy mechanisms which encourages this approach by protecting</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against re identification of anonymized data.</a:t>
            </a:r>
            <a:endParaRPr lang="en-US" altLang="en-US">
              <a:latin typeface="Times New Roman" panose="02020603050405020304" pitchFamily="18" charset="0"/>
              <a:ea typeface="MS PGothic" panose="020B0600070205080204" pitchFamily="-109" charset="-128"/>
            </a:endParaRPr>
          </a:p>
          <a:p>
            <a:endParaRPr lang="en-US" altLang="en-US">
              <a:latin typeface="Times New Roman" panose="02020603050405020304" pitchFamily="18" charset="0"/>
              <a:ea typeface="MS PGothic" panose="020B0600070205080204" pitchFamily="-109" charset="-128"/>
            </a:endParaRPr>
          </a:p>
        </p:txBody>
      </p:sp>
      <p:sp>
        <p:nvSpPr>
          <p:cNvPr id="70659"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109"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109"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109"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109"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109"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9pPr>
          </a:lstStyle>
          <a:p>
            <a:pPr>
              <a:spcBef>
                <a:spcPct val="0"/>
              </a:spcBef>
            </a:pPr>
            <a:fld id="{672B0B51-75EC-4A15-A690-DB74797EAE6C}" type="slidenum">
              <a:rPr lang="en-AU" altLang="en-US">
                <a:latin typeface="Arial" panose="020B0604020202020204" pitchFamily="34" charset="0"/>
              </a:rPr>
            </a:fld>
            <a:endParaRPr lang="en-AU"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noTextEdit="1"/>
          </p:cNvSpPr>
          <p:nvPr>
            <p:ph type="sldImg"/>
          </p:nvPr>
        </p:nvSpPr>
        <p:spPr/>
      </p:sp>
      <p:sp>
        <p:nvSpPr>
          <p:cNvPr id="11161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ea typeface="MS PGothic" panose="020B0600070205080204" pitchFamily="-109" charset="-128"/>
              </a:rPr>
              <a:t> In terms of policy, guidelines are needed to manage the use and reuse of big data,</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ensuring suitable constraints are imposed in order to preserve privacy. [CLAR15]</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details a set of guidelines for the use of digital data in human research, but which</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could easily be applied in other areas. The guidelines address the following areas:</a:t>
            </a:r>
            <a:endParaRPr lang="en-US" altLang="en-US">
              <a:latin typeface="Times New Roman" panose="02020603050405020304" pitchFamily="18" charset="0"/>
              <a:ea typeface="MS PGothic" panose="020B0600070205080204" pitchFamily="-109" charset="-128"/>
            </a:endParaRPr>
          </a:p>
          <a:p>
            <a:endParaRPr lang="en-US" altLang="en-US">
              <a:latin typeface="Times New Roman" panose="02020603050405020304" pitchFamily="18" charset="0"/>
              <a:ea typeface="MS PGothic" panose="020B0600070205080204" pitchFamily="-109" charset="-128"/>
            </a:endParaRPr>
          </a:p>
          <a:p>
            <a:r>
              <a:rPr lang="en-US" altLang="en-US" b="1">
                <a:latin typeface="Times New Roman" panose="02020603050405020304" pitchFamily="18" charset="0"/>
                <a:ea typeface="MS PGothic" panose="020B0600070205080204" pitchFamily="-109" charset="-128"/>
              </a:rPr>
              <a:t>• Consent: </a:t>
            </a:r>
            <a:r>
              <a:rPr lang="en-US" altLang="en-US">
                <a:latin typeface="Times New Roman" panose="02020603050405020304" pitchFamily="18" charset="0"/>
                <a:ea typeface="MS PGothic" panose="020B0600070205080204" pitchFamily="-109" charset="-128"/>
              </a:rPr>
              <a:t>Ensuring participants can make informed decisions about their</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Participation in the research.</a:t>
            </a:r>
            <a:endParaRPr lang="en-US" altLang="en-US">
              <a:latin typeface="Times New Roman" panose="02020603050405020304" pitchFamily="18" charset="0"/>
              <a:ea typeface="MS PGothic" panose="020B0600070205080204" pitchFamily="-109" charset="-128"/>
            </a:endParaRPr>
          </a:p>
          <a:p>
            <a:endParaRPr lang="en-US" altLang="en-US" b="1">
              <a:latin typeface="Times New Roman" panose="02020603050405020304" pitchFamily="18" charset="0"/>
              <a:ea typeface="MS PGothic" panose="020B0600070205080204" pitchFamily="-109" charset="-128"/>
            </a:endParaRPr>
          </a:p>
          <a:p>
            <a:r>
              <a:rPr lang="en-US" altLang="en-US" b="1">
                <a:latin typeface="Times New Roman" panose="02020603050405020304" pitchFamily="18" charset="0"/>
                <a:ea typeface="MS PGothic" panose="020B0600070205080204" pitchFamily="-109" charset="-128"/>
              </a:rPr>
              <a:t>• Privacy and confidentiality: </a:t>
            </a:r>
            <a:r>
              <a:rPr lang="en-US" altLang="en-US">
                <a:latin typeface="Times New Roman" panose="02020603050405020304" pitchFamily="18" charset="0"/>
                <a:ea typeface="MS PGothic" panose="020B0600070205080204" pitchFamily="-109" charset="-128"/>
              </a:rPr>
              <a:t>Privacy is the control that individuals have over</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who can access their personal information. Confidentiality is the principle that</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only authorized persons should have access to information.</a:t>
            </a:r>
            <a:endParaRPr lang="en-US" altLang="en-US">
              <a:latin typeface="Times New Roman" panose="02020603050405020304" pitchFamily="18" charset="0"/>
              <a:ea typeface="MS PGothic" panose="020B0600070205080204" pitchFamily="-109" charset="-128"/>
            </a:endParaRPr>
          </a:p>
          <a:p>
            <a:endParaRPr lang="en-US" altLang="en-US">
              <a:latin typeface="Times New Roman" panose="02020603050405020304" pitchFamily="18" charset="0"/>
              <a:ea typeface="MS PGothic" panose="020B0600070205080204" pitchFamily="-109" charset="-128"/>
            </a:endParaRPr>
          </a:p>
          <a:p>
            <a:r>
              <a:rPr lang="en-US" altLang="en-US" b="1">
                <a:latin typeface="Times New Roman" panose="02020603050405020304" pitchFamily="18" charset="0"/>
                <a:ea typeface="MS PGothic" panose="020B0600070205080204" pitchFamily="-109" charset="-128"/>
              </a:rPr>
              <a:t>• Ownership and authorship:  </a:t>
            </a:r>
            <a:r>
              <a:rPr lang="en-US" altLang="en-US">
                <a:latin typeface="Times New Roman" panose="02020603050405020304" pitchFamily="18" charset="0"/>
                <a:ea typeface="MS PGothic" panose="020B0600070205080204" pitchFamily="-109" charset="-128"/>
              </a:rPr>
              <a:t>Addresses who has responsibility for the data, and at</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what point does an individual give up their right to control their personal data.</a:t>
            </a:r>
            <a:endParaRPr lang="en-US" altLang="en-US">
              <a:latin typeface="Times New Roman" panose="02020603050405020304" pitchFamily="18" charset="0"/>
              <a:ea typeface="MS PGothic" panose="020B0600070205080204" pitchFamily="-109" charset="-128"/>
            </a:endParaRPr>
          </a:p>
          <a:p>
            <a:endParaRPr lang="en-US" altLang="en-US">
              <a:latin typeface="Times New Roman" panose="02020603050405020304" pitchFamily="18" charset="0"/>
              <a:ea typeface="MS PGothic" panose="020B0600070205080204" pitchFamily="-109" charset="-128"/>
            </a:endParaRPr>
          </a:p>
          <a:p>
            <a:r>
              <a:rPr lang="en-US" altLang="en-US" b="1">
                <a:latin typeface="Times New Roman" panose="02020603050405020304" pitchFamily="18" charset="0"/>
                <a:ea typeface="MS PGothic" panose="020B0600070205080204" pitchFamily="-109" charset="-128"/>
              </a:rPr>
              <a:t>• Data sharing—assessing the social benefits of research: </a:t>
            </a:r>
            <a:r>
              <a:rPr lang="en-US" altLang="en-US">
                <a:latin typeface="Times New Roman" panose="02020603050405020304" pitchFamily="18" charset="0"/>
                <a:ea typeface="MS PGothic" panose="020B0600070205080204" pitchFamily="-109" charset="-128"/>
              </a:rPr>
              <a:t>The social benefits that</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result from data matching and reuse of data from one source or research project</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in another.</a:t>
            </a:r>
            <a:endParaRPr lang="en-US" altLang="en-US">
              <a:latin typeface="Times New Roman" panose="02020603050405020304" pitchFamily="18" charset="0"/>
              <a:ea typeface="MS PGothic" panose="020B0600070205080204" pitchFamily="-109" charset="-128"/>
            </a:endParaRPr>
          </a:p>
          <a:p>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 </a:t>
            </a:r>
            <a:r>
              <a:rPr lang="en-US" altLang="en-US" b="1">
                <a:latin typeface="Times New Roman" panose="02020603050405020304" pitchFamily="18" charset="0"/>
                <a:ea typeface="MS PGothic" panose="020B0600070205080204" pitchFamily="-109" charset="-128"/>
              </a:rPr>
              <a:t>Governance and custodianship: </a:t>
            </a:r>
            <a:r>
              <a:rPr lang="en-US" altLang="en-US">
                <a:latin typeface="Times New Roman" panose="02020603050405020304" pitchFamily="18" charset="0"/>
                <a:ea typeface="MS PGothic" panose="020B0600070205080204" pitchFamily="-109" charset="-128"/>
              </a:rPr>
              <a:t>Oversight and implementation of the management,</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organization, access, and preservation of digital data.</a:t>
            </a:r>
            <a:endParaRPr lang="en-US" altLang="en-US">
              <a:latin typeface="Times New Roman" panose="02020603050405020304" pitchFamily="18" charset="0"/>
              <a:ea typeface="MS PGothic" panose="020B0600070205080204" pitchFamily="-109" charset="-128"/>
            </a:endParaRPr>
          </a:p>
          <a:p>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 In another policy approach, [POLO13] argues that a suitable cost-benefit analysis</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by decision makers of big data systems should balance the clear privacy costs</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against the benefits of the use of big data. It suggests focusing on who  are the beneficiaries</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of big data analysis, what  is the nature of the perceived benefits, and with</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what level of certainty  can those benefits be realized. In doing so, it offers ways to take</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account of benefits that accrue not only to businesses but also to individuals and to</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society at large that result from this use.</a:t>
            </a:r>
            <a:endParaRPr lang="en-US" altLang="en-US">
              <a:latin typeface="Times New Roman" panose="02020603050405020304" pitchFamily="18" charset="0"/>
              <a:ea typeface="MS PGothic" panose="020B0600070205080204" pitchFamily="-109" charset="-128"/>
            </a:endParaRPr>
          </a:p>
          <a:p>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We also see changes in laws in various countries in response to some of these</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concerns. With regard to the use of mass versus targeted surveillance, [LYON15] discusses</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changes in laws in several countries, including the United States and the United</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Kingdom, that aim to limit bulk collection of metadata. These laws attempt to better</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regulate the mass surveillance efforts of the NSA and its sister agencies, and address</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the concern that metadata is regarded as personal data by many individuals, despite</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arguments to the contrary by these agencies. The paper continues by exploring the</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research challenges in the field of surveillance studies that could assist in further</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developing the understanding of and response to these issues. [RYAN16] discusses</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how recent decisions of the courts in the United Kingdom, the European Union,</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and Canada address the tension between security benefits resulting from big data</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analysis of metadata gathered from mobile phone and Internet usage, and personal</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privacy. These responses include declaring some legislation invalid, and in other cases</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imposing safeguards designed to further protect privacy rights. It notes that key issues</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addressed in these cases include the areas of justification  of necessary but proportional</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intrusion upon privacy rights, accountability  for such intrusions to independent</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authorities, and transparency  to the public on the types of intrusions permitted.</a:t>
            </a:r>
            <a:endParaRPr lang="en-US" altLang="en-US">
              <a:latin typeface="Times New Roman" panose="02020603050405020304" pitchFamily="18" charset="0"/>
              <a:ea typeface="MS PGothic" panose="020B0600070205080204" pitchFamily="-109" charset="-128"/>
            </a:endParaRPr>
          </a:p>
          <a:p>
            <a:endParaRPr lang="en-US" altLang="en-US">
              <a:latin typeface="Times New Roman" panose="02020603050405020304" pitchFamily="18" charset="0"/>
              <a:ea typeface="MS PGothic" panose="020B0600070205080204" pitchFamily="-109" charset="-128"/>
            </a:endParaRPr>
          </a:p>
          <a:p>
            <a:endParaRPr lang="en-US" altLang="en-US">
              <a:latin typeface="Times New Roman" panose="02020603050405020304" pitchFamily="18" charset="0"/>
              <a:ea typeface="MS PGothic" panose="020B0600070205080204" pitchFamily="-109" charset="-128"/>
            </a:endParaRPr>
          </a:p>
        </p:txBody>
      </p:sp>
      <p:sp>
        <p:nvSpPr>
          <p:cNvPr id="111619"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109" charset="-128"/>
              </a:defRPr>
            </a:lvl1pPr>
            <a:lvl2pPr marL="742950" indent="-285750">
              <a:defRPr>
                <a:solidFill>
                  <a:schemeClr val="tx1"/>
                </a:solidFill>
                <a:latin typeface="Arial" panose="020B0604020202020204" pitchFamily="34" charset="0"/>
                <a:ea typeface="MS PGothic" panose="020B0600070205080204" pitchFamily="-109" charset="-128"/>
              </a:defRPr>
            </a:lvl2pPr>
            <a:lvl3pPr marL="1143000" indent="-228600">
              <a:defRPr>
                <a:solidFill>
                  <a:schemeClr val="tx1"/>
                </a:solidFill>
                <a:latin typeface="Arial" panose="020B0604020202020204" pitchFamily="34" charset="0"/>
                <a:ea typeface="MS PGothic" panose="020B0600070205080204" pitchFamily="-109" charset="-128"/>
              </a:defRPr>
            </a:lvl3pPr>
            <a:lvl4pPr marL="1600200" indent="-228600">
              <a:defRPr>
                <a:solidFill>
                  <a:schemeClr val="tx1"/>
                </a:solidFill>
                <a:latin typeface="Arial" panose="020B0604020202020204" pitchFamily="34" charset="0"/>
                <a:ea typeface="MS PGothic" panose="020B0600070205080204" pitchFamily="-109" charset="-128"/>
              </a:defRPr>
            </a:lvl4pPr>
            <a:lvl5pPr marL="2057400" indent="-228600">
              <a:defRPr>
                <a:solidFill>
                  <a:schemeClr val="tx1"/>
                </a:solidFill>
                <a:latin typeface="Arial" panose="020B0604020202020204" pitchFamily="34" charset="0"/>
                <a:ea typeface="MS PGothic" panose="020B0600070205080204" pitchFamily="-109"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109"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109"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109"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109" charset="-128"/>
              </a:defRPr>
            </a:lvl9pPr>
          </a:lstStyle>
          <a:p>
            <a:fld id="{B71B337E-F4A0-4984-9418-5F2CA5168732}" type="slidenum">
              <a:rPr lang="en-AU" altLang="en-US"/>
            </a:fld>
            <a:endParaRPr lang="en-AU"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109"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109"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109"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109"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109"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9pPr>
          </a:lstStyle>
          <a:p>
            <a:pPr>
              <a:spcBef>
                <a:spcPct val="0"/>
              </a:spcBef>
            </a:pPr>
            <a:fld id="{254CA5AA-DA9D-412F-8F7B-C98A533018C7}" type="slidenum">
              <a:rPr lang="en-AU" altLang="en-US">
                <a:latin typeface="Arial" panose="020B0604020202020204" pitchFamily="34" charset="0"/>
              </a:rPr>
            </a:fld>
            <a:endParaRPr lang="en-AU" altLang="en-US">
              <a:latin typeface="Arial" panose="020B0604020202020204" pitchFamily="34" charset="0"/>
            </a:endParaRPr>
          </a:p>
        </p:txBody>
      </p:sp>
      <p:sp>
        <p:nvSpPr>
          <p:cNvPr id="72706" name="Rectangle 2"/>
          <p:cNvSpPr>
            <a:spLocks noGrp="1" noRot="1" noChangeAspect="1" noChangeArrowheads="1" noTextEdit="1"/>
          </p:cNvSpPr>
          <p:nvPr>
            <p:ph type="sldImg"/>
          </p:nvPr>
        </p:nvSpPr>
        <p:spPr/>
      </p:sp>
      <p:sp>
        <p:nvSpPr>
          <p:cNvPr id="7270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MS PGothic" panose="020B0600070205080204" pitchFamily="-109" charset="-128"/>
              </a:rPr>
              <a:t>Because of the ubiquity and importance of information systems in organization of</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all types, there are many potential misuses and abuses of information and electronic</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communication that create privacy and security problems. In addition to questions</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of legality, misuse and abuse raise concerns of ethics. Ethics refers to a system of</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moral principles that relates to the benefits and harms of particular actions, and to</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the rightness and wrongness of motives and ends of those actions. In this section,</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we look at ethical issues as they relate to computer and information system security.</a:t>
            </a:r>
            <a:endParaRPr lang="en-US" altLang="en-US">
              <a:latin typeface="Times New Roman" panose="02020603050405020304" pitchFamily="18" charset="0"/>
              <a:ea typeface="MS PGothic" panose="020B0600070205080204" pitchFamily="-109" charset="-128"/>
            </a:endParaRPr>
          </a:p>
          <a:p>
            <a:pPr eaLnBrk="1" hangingPunct="1"/>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To a certain extent, a characterization of what constitutes ethical behavior for</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those who work with or have access to information systems is not unique to this</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context. The basic ethical principles developed by civilizations apply. However,</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there are some unique considerations surrounding computers and information</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systems. First, computer technology makes possible a scale of activities not</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possible before. This includes a larger scale of recordkeeping, particularly on individuals,</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with the ability to develop finer-grained personal information collection</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and more precise data mining and data matching. The expanded scale of communications</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and the expanded scale of interconnection brought about by the Internet</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magnify the power of an individual to do harm. Second, computer technology has</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involved the creation of new types of entities for which no agreed ethical rules</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have previously been formed, such as databases, Web browsers, chat rooms, cookies,</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and so on.</a:t>
            </a:r>
            <a:endParaRPr lang="en-US" altLang="en-US">
              <a:latin typeface="Times New Roman" panose="02020603050405020304" pitchFamily="18" charset="0"/>
              <a:ea typeface="MS PGothic" panose="020B0600070205080204" pitchFamily="-109"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109"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109"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109"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109"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109"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9pPr>
          </a:lstStyle>
          <a:p>
            <a:pPr>
              <a:spcBef>
                <a:spcPct val="0"/>
              </a:spcBef>
            </a:pPr>
            <a:fld id="{EED4FAD2-B3CB-4692-A6E2-76C6A35F8C68}" type="slidenum">
              <a:rPr lang="en-AU" altLang="en-US">
                <a:latin typeface="Arial" panose="020B0604020202020204" pitchFamily="34" charset="0"/>
              </a:rPr>
            </a:fld>
            <a:endParaRPr lang="en-AU" altLang="en-US">
              <a:latin typeface="Arial" panose="020B0604020202020204" pitchFamily="34" charset="0"/>
            </a:endParaRPr>
          </a:p>
        </p:txBody>
      </p:sp>
      <p:sp>
        <p:nvSpPr>
          <p:cNvPr id="74754" name="Rectangle 2"/>
          <p:cNvSpPr>
            <a:spLocks noGrp="1" noRot="1" noChangeAspect="1" noChangeArrowheads="1" noTextEdit="1"/>
          </p:cNvSpPr>
          <p:nvPr>
            <p:ph type="sldImg"/>
          </p:nvPr>
        </p:nvSpPr>
        <p:spPr/>
      </p:sp>
      <p:sp>
        <p:nvSpPr>
          <p:cNvPr id="7475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MS PGothic" panose="020B0600070205080204" pitchFamily="-109" charset="-128"/>
              </a:rPr>
              <a:t>Further, it has always been the case that those with special knowledge or</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special skills have additional ethical obligations beyond those common to all</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humanity. We can illustrate this in terms of an ethical hierarchy ( Figure 19.5 ), based</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on one discussed in [GOTT99]. At the top of the hierarchy are the ethical values</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professionals share with all human beings, such as integrity, fairness, and justice.</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Being a professional with special training imposes additional ethical obligations</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with respect to those affected by his or her work. General principles applicable to</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all professionals arise at this level. Finally, each profession has associated with it</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specific ethical values and obligations related to the specific knowledge of those</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in the profession and the powers that they have to affect others. Most professions</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embody all of these levels in a professional code of conduct, a subject discussed</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subsequently.</a:t>
            </a:r>
            <a:endParaRPr lang="en-US" altLang="en-US">
              <a:latin typeface="Times New Roman" panose="02020603050405020304" pitchFamily="18" charset="0"/>
              <a:ea typeface="MS PGothic" panose="020B0600070205080204" pitchFamily="-109"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109"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109"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109"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109"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109"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9pPr>
          </a:lstStyle>
          <a:p>
            <a:pPr>
              <a:spcBef>
                <a:spcPct val="0"/>
              </a:spcBef>
            </a:pPr>
            <a:fld id="{6D43B1F0-80C5-4EF7-9CB7-9AD47A1F4A44}" type="slidenum">
              <a:rPr lang="en-AU" altLang="en-US">
                <a:latin typeface="Arial" panose="020B0604020202020204" pitchFamily="34" charset="0"/>
              </a:rPr>
            </a:fld>
            <a:endParaRPr lang="en-AU" altLang="en-US">
              <a:latin typeface="Arial" panose="020B0604020202020204" pitchFamily="34" charset="0"/>
            </a:endParaRPr>
          </a:p>
        </p:txBody>
      </p:sp>
      <p:sp>
        <p:nvSpPr>
          <p:cNvPr id="76802" name="Rectangle 2"/>
          <p:cNvSpPr>
            <a:spLocks noGrp="1" noRot="1" noChangeAspect="1" noChangeArrowheads="1" noTextEdit="1"/>
          </p:cNvSpPr>
          <p:nvPr>
            <p:ph type="sldImg"/>
          </p:nvPr>
        </p:nvSpPr>
        <p:spPr/>
      </p:sp>
      <p:sp>
        <p:nvSpPr>
          <p:cNvPr id="7680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MS PGothic" panose="020B0600070205080204" pitchFamily="-109" charset="-128"/>
              </a:rPr>
              <a:t>Let us turn now more specifically to the ethical issues that arise from computer</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technology. Computers have become the primary repository of both personal information</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and negotiable assets, such as bank records, securities records, and other</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financial information. Other types of databases, both statistical and otherwise, are</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assets with considerable value. These assets can only be viewed, created, and altered</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by technical and automated means. Those who can understand and exploit the</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technology, plus those who have obtained access permission, have power related to</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those assets.</a:t>
            </a:r>
            <a:endParaRPr lang="en-US" altLang="en-US">
              <a:latin typeface="Times New Roman" panose="02020603050405020304" pitchFamily="18" charset="0"/>
              <a:ea typeface="MS PGothic" panose="020B0600070205080204" pitchFamily="-109" charset="-128"/>
            </a:endParaRPr>
          </a:p>
          <a:p>
            <a:pPr eaLnBrk="1" hangingPunct="1"/>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A classic paper on computers and ethics [PARK88] points out that ethical</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issues arise as the result of the roles of computers, such as the following:</a:t>
            </a:r>
            <a:endParaRPr lang="en-US" altLang="en-US">
              <a:latin typeface="Times New Roman" panose="02020603050405020304" pitchFamily="18" charset="0"/>
              <a:ea typeface="MS PGothic" panose="020B0600070205080204" pitchFamily="-109" charset="-128"/>
            </a:endParaRPr>
          </a:p>
          <a:p>
            <a:pPr eaLnBrk="1" hangingPunct="1"/>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 </a:t>
            </a:r>
            <a:r>
              <a:rPr lang="en-US" altLang="en-US" b="1">
                <a:latin typeface="Times New Roman" panose="02020603050405020304" pitchFamily="18" charset="0"/>
                <a:ea typeface="MS PGothic" panose="020B0600070205080204" pitchFamily="-109" charset="-128"/>
              </a:rPr>
              <a:t>Repositories and processors of information: </a:t>
            </a:r>
            <a:r>
              <a:rPr lang="en-US" altLang="en-US">
                <a:latin typeface="Times New Roman" panose="02020603050405020304" pitchFamily="18" charset="0"/>
                <a:ea typeface="MS PGothic" panose="020B0600070205080204" pitchFamily="-109" charset="-128"/>
              </a:rPr>
              <a:t>Unauthorized use of otherwise</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unused computer services or of information stored in computers raises questions</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of appropriateness or fairness.</a:t>
            </a:r>
            <a:endParaRPr lang="en-US" altLang="en-US">
              <a:latin typeface="Times New Roman" panose="02020603050405020304" pitchFamily="18" charset="0"/>
              <a:ea typeface="MS PGothic" panose="020B0600070205080204" pitchFamily="-109" charset="-128"/>
            </a:endParaRPr>
          </a:p>
          <a:p>
            <a:pPr eaLnBrk="1" hangingPunct="1"/>
            <a:endParaRPr lang="en-US" altLang="en-US" b="1">
              <a:latin typeface="Times New Roman" panose="02020603050405020304" pitchFamily="18" charset="0"/>
              <a:ea typeface="MS PGothic" panose="020B0600070205080204" pitchFamily="-109" charset="-128"/>
            </a:endParaRPr>
          </a:p>
          <a:p>
            <a:pPr eaLnBrk="1" hangingPunct="1"/>
            <a:r>
              <a:rPr lang="en-US" altLang="en-US" b="1">
                <a:latin typeface="Times New Roman" panose="02020603050405020304" pitchFamily="18" charset="0"/>
                <a:ea typeface="MS PGothic" panose="020B0600070205080204" pitchFamily="-109" charset="-128"/>
              </a:rPr>
              <a:t>• Producers of new forms and types of assets: </a:t>
            </a:r>
            <a:r>
              <a:rPr lang="en-US" altLang="en-US">
                <a:latin typeface="Times New Roman" panose="02020603050405020304" pitchFamily="18" charset="0"/>
                <a:ea typeface="MS PGothic" panose="020B0600070205080204" pitchFamily="-109" charset="-128"/>
              </a:rPr>
              <a:t>For example, computer programs</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are entirely new types of assets, possibly not subject to the same concepts of</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ownership as other assets.</a:t>
            </a:r>
            <a:endParaRPr lang="en-US" altLang="en-US">
              <a:latin typeface="Times New Roman" panose="02020603050405020304" pitchFamily="18" charset="0"/>
              <a:ea typeface="MS PGothic" panose="020B0600070205080204" pitchFamily="-109" charset="-128"/>
            </a:endParaRPr>
          </a:p>
          <a:p>
            <a:pPr eaLnBrk="1" hangingPunct="1"/>
            <a:endParaRPr lang="en-US" altLang="en-US">
              <a:latin typeface="Times New Roman" panose="02020603050405020304" pitchFamily="18" charset="0"/>
              <a:ea typeface="MS PGothic" panose="020B0600070205080204" pitchFamily="-109" charset="-128"/>
            </a:endParaRPr>
          </a:p>
          <a:p>
            <a:pPr eaLnBrk="1" hangingPunct="1"/>
            <a:r>
              <a:rPr lang="en-US" altLang="en-US" b="1">
                <a:latin typeface="Times New Roman" panose="02020603050405020304" pitchFamily="18" charset="0"/>
                <a:ea typeface="MS PGothic" panose="020B0600070205080204" pitchFamily="-109" charset="-128"/>
              </a:rPr>
              <a:t>• Instruments of acts: </a:t>
            </a:r>
            <a:r>
              <a:rPr lang="en-US" altLang="en-US">
                <a:latin typeface="Times New Roman" panose="02020603050405020304" pitchFamily="18" charset="0"/>
                <a:ea typeface="MS PGothic" panose="020B0600070205080204" pitchFamily="-109" charset="-128"/>
              </a:rPr>
              <a:t>To what degree must computer services and users of computers,</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data, and programs be responsible for the integrity and appropriateness</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of computer output?</a:t>
            </a:r>
            <a:endParaRPr lang="en-US" altLang="en-US">
              <a:latin typeface="Times New Roman" panose="02020603050405020304" pitchFamily="18" charset="0"/>
              <a:ea typeface="MS PGothic" panose="020B0600070205080204" pitchFamily="-109" charset="-128"/>
            </a:endParaRPr>
          </a:p>
          <a:p>
            <a:pPr eaLnBrk="1" hangingPunct="1"/>
            <a:endParaRPr lang="en-US" altLang="en-US">
              <a:latin typeface="Times New Roman" panose="02020603050405020304" pitchFamily="18" charset="0"/>
              <a:ea typeface="MS PGothic" panose="020B0600070205080204" pitchFamily="-109" charset="-128"/>
            </a:endParaRPr>
          </a:p>
          <a:p>
            <a:pPr eaLnBrk="1" hangingPunct="1"/>
            <a:r>
              <a:rPr lang="en-US" altLang="en-US" b="1">
                <a:latin typeface="Times New Roman" panose="02020603050405020304" pitchFamily="18" charset="0"/>
                <a:ea typeface="MS PGothic" panose="020B0600070205080204" pitchFamily="-109" charset="-128"/>
              </a:rPr>
              <a:t>• Symbols of intimidation and deception: </a:t>
            </a:r>
            <a:r>
              <a:rPr lang="en-US" altLang="en-US">
                <a:latin typeface="Times New Roman" panose="02020603050405020304" pitchFamily="18" charset="0"/>
                <a:ea typeface="MS PGothic" panose="020B0600070205080204" pitchFamily="-109" charset="-128"/>
              </a:rPr>
              <a:t>The images of computers as thinking</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machines, absolute truth producers, infallible, subject to blame, and as anthropomorphic</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replacements of humans who err should be carefully considered.</a:t>
            </a:r>
            <a:endParaRPr lang="en-US" altLang="en-US">
              <a:latin typeface="Times New Roman" panose="02020603050405020304" pitchFamily="18" charset="0"/>
              <a:ea typeface="MS PGothic" panose="020B0600070205080204" pitchFamily="-109"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109"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109"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109"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109"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109"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9pPr>
          </a:lstStyle>
          <a:p>
            <a:pPr>
              <a:spcBef>
                <a:spcPct val="0"/>
              </a:spcBef>
            </a:pPr>
            <a:fld id="{0D2B4EA6-4598-4FEF-84B0-1D8F22073657}" type="slidenum">
              <a:rPr lang="en-AU" altLang="en-US">
                <a:latin typeface="Arial" panose="020B0604020202020204" pitchFamily="34" charset="0"/>
              </a:rPr>
            </a:fld>
            <a:endParaRPr lang="en-AU" altLang="en-US">
              <a:latin typeface="Arial" panose="020B0604020202020204" pitchFamily="34" charset="0"/>
            </a:endParaRPr>
          </a:p>
        </p:txBody>
      </p:sp>
      <p:sp>
        <p:nvSpPr>
          <p:cNvPr id="19458" name="Rectangle 2"/>
          <p:cNvSpPr>
            <a:spLocks noGrp="1" noRot="1" noChangeAspect="1" noChangeArrowheads="1" noTextEdit="1"/>
          </p:cNvSpPr>
          <p:nvPr>
            <p:ph type="sldImg"/>
          </p:nvPr>
        </p:nvSpPr>
        <p:spPr/>
      </p:sp>
      <p:sp>
        <p:nvSpPr>
          <p:cNvPr id="1945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MS PGothic" panose="020B0600070205080204" pitchFamily="-109" charset="-128"/>
              </a:rPr>
              <a:t>The U.S. Department of Justice [DOJ00] categorizes computer crime based</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on the role that the computer plays in the criminal activity, as follows:</a:t>
            </a:r>
            <a:endParaRPr lang="en-US" altLang="en-US">
              <a:latin typeface="Times New Roman" panose="02020603050405020304" pitchFamily="18" charset="0"/>
              <a:ea typeface="MS PGothic" panose="020B0600070205080204" pitchFamily="-109" charset="-128"/>
            </a:endParaRPr>
          </a:p>
          <a:p>
            <a:pPr eaLnBrk="1" hangingPunct="1"/>
            <a:endParaRPr lang="en-US" altLang="en-US">
              <a:latin typeface="Times New Roman" panose="02020603050405020304" pitchFamily="18" charset="0"/>
              <a:ea typeface="MS PGothic" panose="020B0600070205080204" pitchFamily="-109" charset="-128"/>
            </a:endParaRPr>
          </a:p>
          <a:p>
            <a:pPr eaLnBrk="1" hangingPunct="1"/>
            <a:r>
              <a:rPr lang="en-US" altLang="en-US" b="1">
                <a:latin typeface="Times New Roman" panose="02020603050405020304" pitchFamily="18" charset="0"/>
                <a:ea typeface="MS PGothic" panose="020B0600070205080204" pitchFamily="-109" charset="-128"/>
              </a:rPr>
              <a:t>• Computers as targets: </a:t>
            </a:r>
            <a:r>
              <a:rPr lang="en-US" altLang="en-US">
                <a:latin typeface="Times New Roman" panose="02020603050405020304" pitchFamily="18" charset="0"/>
                <a:ea typeface="MS PGothic" panose="020B0600070205080204" pitchFamily="-109" charset="-128"/>
              </a:rPr>
              <a:t>This form of crime targets a computer system, to</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acquire information stored on that computer system, to control the target</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system without authorization or payment (theft of service), or to alter the</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integrity of data or interfere with the availability of the computer or server.</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Using the terminology of Chapter 1 , this form of crime involves an attack on</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data integrity, system integrity, data confidentiality, privacy, or availability.</a:t>
            </a:r>
            <a:endParaRPr lang="en-US" altLang="en-US">
              <a:latin typeface="Times New Roman" panose="02020603050405020304" pitchFamily="18" charset="0"/>
              <a:ea typeface="MS PGothic" panose="020B0600070205080204" pitchFamily="-109" charset="-128"/>
            </a:endParaRPr>
          </a:p>
          <a:p>
            <a:pPr eaLnBrk="1" hangingPunct="1"/>
            <a:endParaRPr lang="en-US" altLang="en-US">
              <a:latin typeface="Times New Roman" panose="02020603050405020304" pitchFamily="18" charset="0"/>
              <a:ea typeface="MS PGothic" panose="020B0600070205080204" pitchFamily="-109" charset="-128"/>
            </a:endParaRPr>
          </a:p>
          <a:p>
            <a:pPr eaLnBrk="1" hangingPunct="1"/>
            <a:r>
              <a:rPr lang="en-US" altLang="en-US" b="1">
                <a:latin typeface="Times New Roman" panose="02020603050405020304" pitchFamily="18" charset="0"/>
                <a:ea typeface="MS PGothic" panose="020B0600070205080204" pitchFamily="-109" charset="-128"/>
              </a:rPr>
              <a:t>• Computers as storage devices: </a:t>
            </a:r>
            <a:r>
              <a:rPr lang="en-US" altLang="en-US">
                <a:latin typeface="Times New Roman" panose="02020603050405020304" pitchFamily="18" charset="0"/>
                <a:ea typeface="MS PGothic" panose="020B0600070205080204" pitchFamily="-109" charset="-128"/>
              </a:rPr>
              <a:t>Computers can be used to further unlawful</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activity by using a computer or a computer device as a passive storage medium.</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For example, the computer can be used to store stolen password lists, credit</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card or calling card numbers, proprietary corporate information, pornographic</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image files, or “</a:t>
            </a:r>
            <a:r>
              <a:rPr lang="en-US" altLang="ja-JP">
                <a:latin typeface="Times New Roman" panose="02020603050405020304" pitchFamily="18" charset="0"/>
                <a:ea typeface="MS PGothic" panose="020B0600070205080204" pitchFamily="-109" charset="-128"/>
              </a:rPr>
              <a:t>warez</a:t>
            </a:r>
            <a:r>
              <a:rPr lang="en-US" altLang="en-US">
                <a:latin typeface="Times New Roman" panose="02020603050405020304" pitchFamily="18" charset="0"/>
                <a:ea typeface="MS PGothic" panose="020B0600070205080204" pitchFamily="-109" charset="-128"/>
              </a:rPr>
              <a:t>”</a:t>
            </a:r>
            <a:r>
              <a:rPr lang="en-US" altLang="ja-JP">
                <a:latin typeface="Times New Roman" panose="02020603050405020304" pitchFamily="18" charset="0"/>
                <a:ea typeface="MS PGothic" panose="020B0600070205080204" pitchFamily="-109" charset="-128"/>
              </a:rPr>
              <a:t> (pirated commercial software).</a:t>
            </a:r>
            <a:endParaRPr lang="en-US" altLang="ja-JP">
              <a:latin typeface="Times New Roman" panose="02020603050405020304" pitchFamily="18" charset="0"/>
              <a:ea typeface="MS PGothic" panose="020B0600070205080204" pitchFamily="-109" charset="-128"/>
            </a:endParaRPr>
          </a:p>
          <a:p>
            <a:pPr eaLnBrk="1" hangingPunct="1"/>
            <a:endParaRPr lang="en-US" altLang="en-US">
              <a:latin typeface="Times New Roman" panose="02020603050405020304" pitchFamily="18" charset="0"/>
              <a:ea typeface="MS PGothic" panose="020B0600070205080204" pitchFamily="-109" charset="-128"/>
            </a:endParaRPr>
          </a:p>
          <a:p>
            <a:pPr eaLnBrk="1" hangingPunct="1"/>
            <a:r>
              <a:rPr lang="en-US" altLang="en-US" b="1">
                <a:latin typeface="Times New Roman" panose="02020603050405020304" pitchFamily="18" charset="0"/>
                <a:ea typeface="MS PGothic" panose="020B0600070205080204" pitchFamily="-109" charset="-128"/>
              </a:rPr>
              <a:t>• Computers as communications tools: </a:t>
            </a:r>
            <a:r>
              <a:rPr lang="en-US" altLang="en-US">
                <a:latin typeface="Times New Roman" panose="02020603050405020304" pitchFamily="18" charset="0"/>
                <a:ea typeface="MS PGothic" panose="020B0600070205080204" pitchFamily="-109" charset="-128"/>
              </a:rPr>
              <a:t>Many of the crimes falling within this</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category are simply traditional crimes that are committed online. Examples</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include the illegal sale of prescription drugs, controlled substances, alcohol,</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and guns; fraud; gambling; and child pornography.</a:t>
            </a:r>
            <a:endParaRPr lang="en-US" altLang="en-US">
              <a:latin typeface="Times New Roman" panose="02020603050405020304" pitchFamily="18" charset="0"/>
              <a:ea typeface="MS PGothic" panose="020B0600070205080204" pitchFamily="-109"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109"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109"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109"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109"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109"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9pPr>
          </a:lstStyle>
          <a:p>
            <a:pPr>
              <a:spcBef>
                <a:spcPct val="0"/>
              </a:spcBef>
            </a:pPr>
            <a:fld id="{4BE2357B-9935-40CC-92DD-807C01311A1A}" type="slidenum">
              <a:rPr lang="en-AU" altLang="en-US">
                <a:latin typeface="Arial" panose="020B0604020202020204" pitchFamily="34" charset="0"/>
              </a:rPr>
            </a:fld>
            <a:endParaRPr lang="en-AU" altLang="en-US">
              <a:latin typeface="Arial" panose="020B0604020202020204" pitchFamily="34" charset="0"/>
            </a:endParaRPr>
          </a:p>
        </p:txBody>
      </p:sp>
      <p:sp>
        <p:nvSpPr>
          <p:cNvPr id="78850" name="Rectangle 2"/>
          <p:cNvSpPr>
            <a:spLocks noGrp="1" noRot="1" noChangeAspect="1" noChangeArrowheads="1" noTextEdit="1"/>
          </p:cNvSpPr>
          <p:nvPr>
            <p:ph type="sldImg"/>
          </p:nvPr>
        </p:nvSpPr>
        <p:spPr/>
      </p:sp>
      <p:sp>
        <p:nvSpPr>
          <p:cNvPr id="7885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ea typeface="MS PGothic" panose="020B0600070205080204" pitchFamily="-109" charset="-128"/>
              </a:rPr>
              <a:t> We are concerned with balancing professional responsibilities with ethical</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or moral responsibilities. We cite two areas here of the types of ethical questions</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that face a computing or IT professional. The first is that IT professionals may find</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themselves in situations where their ethical duty as professionals comes into conflict</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with loyalty to their employer. Such a conflict may give rise for an employee</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to consider “blowing the whistle,” or exposing a situation that can harm the public</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or a company’s customers. For example, a software developer may know that a</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product is scheduled to ship with inadequate testing to meet the employer’s deadlines.</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The decision of whether to blow the whistle is one of the most difficult that</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an IT professional can face. Organizations have a duty to provide alternative, less</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extreme opportunities for the employee, such as an in-house ombudsperson coupled</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with a commitment not to penalize employees for exposing problems in-house.</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Additionally, professional societies should provide a mechanism whereby society</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members can get advice on how to proceed.</a:t>
            </a:r>
            <a:endParaRPr lang="en-US" altLang="en-US">
              <a:latin typeface="Times New Roman" panose="02020603050405020304" pitchFamily="18" charset="0"/>
              <a:ea typeface="MS PGothic" panose="020B0600070205080204" pitchFamily="-109" charset="-128"/>
            </a:endParaRPr>
          </a:p>
          <a:p>
            <a:pPr eaLnBrk="1" hangingPunct="1"/>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Another example of an ethical question concerns a potential conflict of interest.</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For example, if a consultant has a financial interest in a certain vendor, this</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should be revealed to any client if that vendor’s products or services might be recommended</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by the consultant.</a:t>
            </a:r>
            <a:endParaRPr lang="en-US" altLang="en-US">
              <a:latin typeface="Times New Roman" panose="02020603050405020304" pitchFamily="18" charset="0"/>
              <a:ea typeface="MS PGothic" panose="020B0600070205080204" pitchFamily="-109" charset="-128"/>
            </a:endParaRPr>
          </a:p>
          <a:p>
            <a:pPr eaLnBrk="1" hangingPunct="1"/>
            <a:endParaRPr lang="en-US" altLang="en-US">
              <a:latin typeface="Times New Roman" panose="02020603050405020304" pitchFamily="18" charset="0"/>
              <a:ea typeface="MS PGothic" panose="020B0600070205080204" pitchFamily="-109"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109"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109"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109"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109"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109"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9pPr>
          </a:lstStyle>
          <a:p>
            <a:pPr>
              <a:spcBef>
                <a:spcPct val="0"/>
              </a:spcBef>
            </a:pPr>
            <a:fld id="{157A78DA-1044-4594-BCA7-543438A27E30}" type="slidenum">
              <a:rPr lang="en-AU" altLang="en-US">
                <a:latin typeface="Arial" panose="020B0604020202020204" pitchFamily="34" charset="0"/>
              </a:rPr>
            </a:fld>
            <a:endParaRPr lang="en-AU" altLang="en-US">
              <a:latin typeface="Arial" panose="020B0604020202020204" pitchFamily="34" charset="0"/>
            </a:endParaRPr>
          </a:p>
        </p:txBody>
      </p:sp>
      <p:sp>
        <p:nvSpPr>
          <p:cNvPr id="80898" name="Rectangle 2"/>
          <p:cNvSpPr>
            <a:spLocks noGrp="1" noRot="1" noChangeAspect="1" noChangeArrowheads="1" noTextEdit="1"/>
          </p:cNvSpPr>
          <p:nvPr>
            <p:ph type="sldImg"/>
          </p:nvPr>
        </p:nvSpPr>
        <p:spPr/>
      </p:sp>
      <p:sp>
        <p:nvSpPr>
          <p:cNvPr id="808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MS PGothic" panose="020B0600070205080204" pitchFamily="-109" charset="-128"/>
              </a:rPr>
              <a:t>Unlike scientific and engineering fields, ethics cannot be reduced to precise laws</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or sets of facts. Although an employer or a client of a professional can expect that</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the professional has an internal moral compass, many areas of conduct may present</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ethical ambiguities. To provide guidance to professionals and to articulate what</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employers and customers have a right to expect, a number of professional societies</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have adopted ethical codes of conduct.</a:t>
            </a:r>
            <a:endParaRPr lang="en-US" altLang="en-US">
              <a:latin typeface="Times New Roman" panose="02020603050405020304" pitchFamily="18" charset="0"/>
              <a:ea typeface="MS PGothic" panose="020B0600070205080204" pitchFamily="-109" charset="-128"/>
            </a:endParaRPr>
          </a:p>
          <a:p>
            <a:pPr eaLnBrk="1" hangingPunct="1"/>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A professional code of conduct can serve the following functions [GOTT99]:</a:t>
            </a:r>
            <a:endParaRPr lang="en-US" altLang="en-US">
              <a:latin typeface="Times New Roman" panose="02020603050405020304" pitchFamily="18" charset="0"/>
              <a:ea typeface="MS PGothic" panose="020B0600070205080204" pitchFamily="-109" charset="-128"/>
            </a:endParaRPr>
          </a:p>
          <a:p>
            <a:pPr eaLnBrk="1" hangingPunct="1"/>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1. A code can serve two inspirational functions: as a positive stimulus for ethical</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conduct on the part of the professional, and to instill confidence in the customer</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or user of an IS product or service. However, a code that stops at just</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providing inspirational language is likely to be vague and open to an abundance</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of interpretations.</a:t>
            </a:r>
            <a:endParaRPr lang="en-US" altLang="en-US">
              <a:latin typeface="Times New Roman" panose="02020603050405020304" pitchFamily="18" charset="0"/>
              <a:ea typeface="MS PGothic" panose="020B0600070205080204" pitchFamily="-109" charset="-128"/>
            </a:endParaRPr>
          </a:p>
          <a:p>
            <a:pPr eaLnBrk="1" hangingPunct="1"/>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2. A code can be educational. It informs professionals about what should be their</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commitment to undertake a certain level of quality of work and their responsibility</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for the well-being of users of their product and the public, to the extent</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the product may affect nonusers. The code also serves to educate managers on</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their responsibility to encourage and support employee ethical behavior and</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on their own ethical responsibilities.</a:t>
            </a:r>
            <a:endParaRPr lang="en-US" altLang="en-US">
              <a:latin typeface="Times New Roman" panose="02020603050405020304" pitchFamily="18" charset="0"/>
              <a:ea typeface="MS PGothic" panose="020B0600070205080204" pitchFamily="-109" charset="-128"/>
            </a:endParaRPr>
          </a:p>
          <a:p>
            <a:pPr eaLnBrk="1" hangingPunct="1"/>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3. A code provides a measure of support for a professional whose decision to act</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ethically in a situation may create conflict with an employer or customer.</a:t>
            </a:r>
            <a:endParaRPr lang="en-US" altLang="en-US">
              <a:latin typeface="Times New Roman" panose="02020603050405020304" pitchFamily="18" charset="0"/>
              <a:ea typeface="MS PGothic" panose="020B0600070205080204" pitchFamily="-109" charset="-128"/>
            </a:endParaRPr>
          </a:p>
          <a:p>
            <a:pPr eaLnBrk="1" hangingPunct="1"/>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4. A code can be a means of deterrence and discipline. A professional society</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can use a code as a justification for revoking membership or even a professional</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license. An employee can use a code as a basis for a disciplinary action.</a:t>
            </a:r>
            <a:endParaRPr lang="en-US" altLang="en-US">
              <a:latin typeface="Times New Roman" panose="02020603050405020304" pitchFamily="18" charset="0"/>
              <a:ea typeface="MS PGothic" panose="020B0600070205080204" pitchFamily="-109" charset="-128"/>
            </a:endParaRPr>
          </a:p>
          <a:p>
            <a:pPr eaLnBrk="1" hangingPunct="1"/>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5. A code can enhance the profession’s public image, if it is seen to be widely</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honored.</a:t>
            </a:r>
            <a:endParaRPr lang="en-US" altLang="en-US">
              <a:latin typeface="Times New Roman" panose="02020603050405020304" pitchFamily="18" charset="0"/>
              <a:ea typeface="MS PGothic" panose="020B0600070205080204" pitchFamily="-109"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noTextEdit="1"/>
          </p:cNvSpPr>
          <p:nvPr>
            <p:ph type="sldImg"/>
          </p:nvPr>
        </p:nvSpPr>
        <p:spPr/>
      </p:sp>
      <p:sp>
        <p:nvSpPr>
          <p:cNvPr id="8294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MS PGothic" panose="020B0600070205080204" pitchFamily="-109" charset="-128"/>
              </a:rPr>
              <a:t>We illustrate the concept of a professional code of ethics for computer professionals</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with three specific examples. The ACM (Association for Computing</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Machinery) Code of Ethics and Professional Conduct ( Figure 19.6 ) applies to</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computer scientists</a:t>
            </a:r>
            <a:endParaRPr lang="en-US" altLang="en-US">
              <a:latin typeface="Times New Roman" panose="02020603050405020304" pitchFamily="18" charset="0"/>
              <a:ea typeface="MS PGothic" panose="020B0600070205080204" pitchFamily="-109" charset="-128"/>
            </a:endParaRPr>
          </a:p>
        </p:txBody>
      </p:sp>
      <p:sp>
        <p:nvSpPr>
          <p:cNvPr id="82947"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109"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109"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109"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109"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109"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9pPr>
          </a:lstStyle>
          <a:p>
            <a:pPr>
              <a:spcBef>
                <a:spcPct val="0"/>
              </a:spcBef>
            </a:pPr>
            <a:fld id="{464C5710-35FB-4A92-83CB-A07763E634FB}" type="slidenum">
              <a:rPr lang="en-AU" altLang="en-US">
                <a:latin typeface="Arial" panose="020B0604020202020204" pitchFamily="34" charset="0"/>
              </a:rPr>
            </a:fld>
            <a:endParaRPr lang="en-AU"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p:sp>
      <p:sp>
        <p:nvSpPr>
          <p:cNvPr id="8499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MS PGothic" panose="020B0600070205080204" pitchFamily="-109" charset="-128"/>
              </a:rPr>
              <a:t>The IEEE (Institute of Electrical and Electronic Engineers)</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Code of Ethics ( Figure 19.7 ) applies to computer engineers as well as other types</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of electrical and electronic engineers.</a:t>
            </a:r>
            <a:endParaRPr lang="en-US" altLang="en-US">
              <a:latin typeface="Times New Roman" panose="02020603050405020304" pitchFamily="18" charset="0"/>
              <a:ea typeface="MS PGothic" panose="020B0600070205080204" pitchFamily="-109" charset="-128"/>
            </a:endParaRPr>
          </a:p>
        </p:txBody>
      </p:sp>
      <p:sp>
        <p:nvSpPr>
          <p:cNvPr id="84995"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109"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109"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109"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109"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109"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9pPr>
          </a:lstStyle>
          <a:p>
            <a:pPr>
              <a:spcBef>
                <a:spcPct val="0"/>
              </a:spcBef>
            </a:pPr>
            <a:fld id="{1E75BB26-8B5B-4E95-820B-48C5F0301039}" type="slidenum">
              <a:rPr lang="en-AU" altLang="en-US">
                <a:latin typeface="Arial" panose="020B0604020202020204" pitchFamily="34" charset="0"/>
              </a:rPr>
            </a:fld>
            <a:endParaRPr lang="en-AU"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noTextEdit="1"/>
          </p:cNvSpPr>
          <p:nvPr>
            <p:ph type="sldImg"/>
          </p:nvPr>
        </p:nvSpPr>
        <p:spPr/>
      </p:sp>
      <p:sp>
        <p:nvSpPr>
          <p:cNvPr id="8704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MS PGothic" panose="020B0600070205080204" pitchFamily="-109" charset="-128"/>
              </a:rPr>
              <a:t>The AITP (Association of Information</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Technology Professionals, formerly the Data Processing Management</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Association) Standard of Conduct ( Figure 19.8) applies to managers of computer</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systems and projects.</a:t>
            </a:r>
            <a:endParaRPr lang="en-US" altLang="en-US">
              <a:latin typeface="Times New Roman" panose="02020603050405020304" pitchFamily="18" charset="0"/>
              <a:ea typeface="MS PGothic" panose="020B0600070205080204" pitchFamily="-109" charset="-128"/>
            </a:endParaRPr>
          </a:p>
        </p:txBody>
      </p:sp>
      <p:sp>
        <p:nvSpPr>
          <p:cNvPr id="87043"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109"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109"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109"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109"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109"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9pPr>
          </a:lstStyle>
          <a:p>
            <a:pPr>
              <a:spcBef>
                <a:spcPct val="0"/>
              </a:spcBef>
            </a:pPr>
            <a:fld id="{64F5A8FA-9959-4FC9-B078-4FA69B24B1FF}" type="slidenum">
              <a:rPr lang="en-AU" altLang="en-US">
                <a:latin typeface="Arial" panose="020B0604020202020204" pitchFamily="34" charset="0"/>
              </a:rPr>
            </a:fld>
            <a:endParaRPr lang="en-AU"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109"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109"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109"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109"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109"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9pPr>
          </a:lstStyle>
          <a:p>
            <a:pPr>
              <a:spcBef>
                <a:spcPct val="0"/>
              </a:spcBef>
            </a:pPr>
            <a:fld id="{F53323AB-070C-4FC3-91CA-1920B0D840DB}" type="slidenum">
              <a:rPr lang="en-AU" altLang="en-US">
                <a:latin typeface="Arial" panose="020B0604020202020204" pitchFamily="34" charset="0"/>
              </a:rPr>
            </a:fld>
            <a:endParaRPr lang="en-AU" altLang="en-US">
              <a:latin typeface="Arial" panose="020B0604020202020204" pitchFamily="34" charset="0"/>
            </a:endParaRPr>
          </a:p>
        </p:txBody>
      </p:sp>
      <p:sp>
        <p:nvSpPr>
          <p:cNvPr id="89090" name="Rectangle 2"/>
          <p:cNvSpPr>
            <a:spLocks noGrp="1" noRot="1" noChangeAspect="1" noChangeArrowheads="1" noTextEdit="1"/>
          </p:cNvSpPr>
          <p:nvPr>
            <p:ph type="sldImg"/>
          </p:nvPr>
        </p:nvSpPr>
        <p:spPr/>
      </p:sp>
      <p:sp>
        <p:nvSpPr>
          <p:cNvPr id="890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MS PGothic" panose="020B0600070205080204" pitchFamily="-109" charset="-128"/>
              </a:rPr>
              <a:t>A number of common themes emerge from these codes, including (1) dignity</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and worth of other people; (2) personal integrity and honesty; (3) responsibility</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for work; (4) confidentiality of information; (5) public safety, health, and welfare;</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(6) participation in professional societies to improve standards of the profession;</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and (7) the notion that public knowledge and access to technology is equivalent to</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social power.</a:t>
            </a:r>
            <a:endParaRPr lang="en-US" altLang="en-US">
              <a:latin typeface="Times New Roman" panose="02020603050405020304" pitchFamily="18" charset="0"/>
              <a:ea typeface="MS PGothic" panose="020B0600070205080204" pitchFamily="-109" charset="-128"/>
            </a:endParaRPr>
          </a:p>
          <a:p>
            <a:pPr eaLnBrk="1" hangingPunct="1"/>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 All three codes place their emphasis on the responsibility of professionals to</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other people, which, after all, is the central meaning of ethics. This emphasis on</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people rather than machines or software is to the good. However, the codes make</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little specific mention of the subject technology, namely computers and information</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 systems. That is, the approach is quite generic and could apply to most professions</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and does not fully reflect the unique ethical problems related to the development</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and use of computer and IT technology. For example, these codes do not specifically</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deal with the issues raised by [PARK88] listed in the preceding subsection.</a:t>
            </a:r>
            <a:endParaRPr lang="en-US" altLang="en-US">
              <a:latin typeface="Times New Roman" panose="02020603050405020304" pitchFamily="18" charset="0"/>
              <a:ea typeface="MS PGothic" panose="020B0600070205080204" pitchFamily="-109"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109"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109"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109"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109"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109"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9pPr>
          </a:lstStyle>
          <a:p>
            <a:pPr>
              <a:spcBef>
                <a:spcPct val="0"/>
              </a:spcBef>
            </a:pPr>
            <a:fld id="{C79B345D-4D46-4571-82E1-B6061D6FF4A3}" type="slidenum">
              <a:rPr lang="en-AU" altLang="en-US">
                <a:latin typeface="Arial" panose="020B0604020202020204" pitchFamily="34" charset="0"/>
              </a:rPr>
            </a:fld>
            <a:endParaRPr lang="en-AU" altLang="en-US">
              <a:latin typeface="Arial" panose="020B0604020202020204" pitchFamily="34" charset="0"/>
            </a:endParaRPr>
          </a:p>
        </p:txBody>
      </p:sp>
      <p:sp>
        <p:nvSpPr>
          <p:cNvPr id="91138" name="Rectangle 4"/>
          <p:cNvSpPr>
            <a:spLocks noGrp="1" noRot="1" noChangeAspect="1" noChangeArrowheads="1" noTextEdit="1"/>
          </p:cNvSpPr>
          <p:nvPr>
            <p:ph type="sldImg"/>
          </p:nvPr>
        </p:nvSpPr>
        <p:spPr/>
      </p:sp>
      <p:sp>
        <p:nvSpPr>
          <p:cNvPr id="91139" name="Rectangle 5"/>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MS PGothic" panose="020B0600070205080204" pitchFamily="-109" charset="-128"/>
              </a:rPr>
              <a:t>A different approach from the ones so far discussed is a collaborative effort to</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develop a short list of guidelines on the ethics of developing computer systems. The</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guidelines, which continue to evolve, are the product of the Ad Hoc Committee on</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Responsible Computing. Anyone can join this committee and suggest changes to</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the guidelines. The committee has publish a document, regularly updated, entitled</a:t>
            </a:r>
            <a:endParaRPr lang="en-US" altLang="en-US">
              <a:latin typeface="Times New Roman" panose="02020603050405020304" pitchFamily="18" charset="0"/>
              <a:ea typeface="MS PGothic" panose="020B0600070205080204" pitchFamily="-109" charset="-128"/>
            </a:endParaRPr>
          </a:p>
          <a:p>
            <a:pPr eaLnBrk="1" hangingPunct="1"/>
            <a:r>
              <a:rPr lang="en-US" altLang="en-US" i="1">
                <a:latin typeface="Times New Roman" panose="02020603050405020304" pitchFamily="18" charset="0"/>
                <a:ea typeface="MS PGothic" panose="020B0600070205080204" pitchFamily="-109" charset="-128"/>
              </a:rPr>
              <a:t>Moral Responsibility for Computing Artifacts , </a:t>
            </a:r>
            <a:r>
              <a:rPr lang="en-US" altLang="en-US">
                <a:latin typeface="Times New Roman" panose="02020603050405020304" pitchFamily="18" charset="0"/>
                <a:ea typeface="MS PGothic" panose="020B0600070205080204" pitchFamily="-109" charset="-128"/>
              </a:rPr>
              <a:t>and is generally referred to as </a:t>
            </a:r>
            <a:r>
              <a:rPr lang="en-US" altLang="en-US" i="1">
                <a:latin typeface="Times New Roman" panose="02020603050405020304" pitchFamily="18" charset="0"/>
                <a:ea typeface="MS PGothic" panose="020B0600070205080204" pitchFamily="-109" charset="-128"/>
              </a:rPr>
              <a:t>The</a:t>
            </a:r>
            <a:endParaRPr lang="en-US" altLang="en-US" i="1">
              <a:latin typeface="Times New Roman" panose="02020603050405020304" pitchFamily="18" charset="0"/>
              <a:ea typeface="MS PGothic" panose="020B0600070205080204" pitchFamily="-109" charset="-128"/>
            </a:endParaRPr>
          </a:p>
          <a:p>
            <a:pPr eaLnBrk="1" hangingPunct="1"/>
            <a:r>
              <a:rPr lang="en-US" altLang="en-US" i="1">
                <a:latin typeface="Times New Roman" panose="02020603050405020304" pitchFamily="18" charset="0"/>
                <a:ea typeface="MS PGothic" panose="020B0600070205080204" pitchFamily="-109" charset="-128"/>
              </a:rPr>
              <a:t>Rules . The current version of The Rules is version 27, reflecting the thought and</a:t>
            </a:r>
            <a:endParaRPr lang="en-US" altLang="en-US" i="1">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effort that has gone into this project.</a:t>
            </a:r>
            <a:endParaRPr lang="en-US" altLang="en-US">
              <a:latin typeface="Times New Roman" panose="02020603050405020304" pitchFamily="18" charset="0"/>
              <a:ea typeface="MS PGothic" panose="020B0600070205080204" pitchFamily="-109" charset="-128"/>
            </a:endParaRPr>
          </a:p>
          <a:p>
            <a:pPr eaLnBrk="1" hangingPunct="1"/>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The term </a:t>
            </a:r>
            <a:r>
              <a:rPr lang="en-US" altLang="en-US" i="1">
                <a:latin typeface="Times New Roman" panose="02020603050405020304" pitchFamily="18" charset="0"/>
                <a:ea typeface="MS PGothic" panose="020B0600070205080204" pitchFamily="-109" charset="-128"/>
              </a:rPr>
              <a:t>computing artifact </a:t>
            </a:r>
            <a:r>
              <a:rPr lang="en-US" altLang="en-US">
                <a:latin typeface="Times New Roman" panose="02020603050405020304" pitchFamily="18" charset="0"/>
                <a:ea typeface="MS PGothic" panose="020B0600070205080204" pitchFamily="-109" charset="-128"/>
              </a:rPr>
              <a:t>refers to any artifact that includes an executing</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computer program. This includes software applications running on a general</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purpose computer, programs burned into hardware and embedded in mechanical</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devices, robots, phones, web bots, toys, programs distributed across more than one</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machine, and many other configurations. The Rules apply to, among other types:</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software that is commercial, free, open source, recreational, an academic exercise or</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a research tool.</a:t>
            </a:r>
            <a:endParaRPr lang="en-US" altLang="en-US">
              <a:latin typeface="Times New Roman" panose="02020603050405020304" pitchFamily="18" charset="0"/>
              <a:ea typeface="MS PGothic" panose="020B0600070205080204" pitchFamily="-109"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normAutofit fontScale="92500" lnSpcReduction="20000"/>
          </a:bodyPr>
          <a:lstStyle/>
          <a:p>
            <a:pPr eaLnBrk="1" hangingPunct="1">
              <a:lnSpc>
                <a:spcPct val="80000"/>
              </a:lnSpc>
              <a:defRPr/>
            </a:pPr>
            <a:r>
              <a:rPr lang="en-US" altLang="x-none" sz="1000">
                <a:latin typeface="Times New Roman" panose="02020603050405020304" pitchFamily="18" charset="0"/>
                <a:ea typeface="MS PGothic" panose="020B0600070205080204" pitchFamily="-109" charset="-128"/>
              </a:rPr>
              <a:t>As of this writing, the rules are as follows:</a:t>
            </a:r>
            <a:endParaRPr lang="en-US" altLang="x-none" sz="1000">
              <a:latin typeface="Times New Roman" panose="02020603050405020304" pitchFamily="18" charset="0"/>
              <a:ea typeface="MS PGothic" panose="020B0600070205080204" pitchFamily="-109" charset="-128"/>
            </a:endParaRPr>
          </a:p>
          <a:p>
            <a:pPr eaLnBrk="1" hangingPunct="1">
              <a:lnSpc>
                <a:spcPct val="80000"/>
              </a:lnSpc>
              <a:defRPr/>
            </a:pPr>
            <a:endParaRPr lang="en-US" altLang="x-none" sz="1000">
              <a:latin typeface="Times New Roman" panose="02020603050405020304" pitchFamily="18" charset="0"/>
              <a:ea typeface="MS PGothic" panose="020B0600070205080204" pitchFamily="-109" charset="-128"/>
            </a:endParaRPr>
          </a:p>
          <a:p>
            <a:pPr eaLnBrk="1" hangingPunct="1">
              <a:lnSpc>
                <a:spcPct val="80000"/>
              </a:lnSpc>
              <a:defRPr/>
            </a:pPr>
            <a:r>
              <a:rPr lang="en-US" altLang="x-none" sz="1000">
                <a:latin typeface="Times New Roman" panose="02020603050405020304" pitchFamily="18" charset="0"/>
                <a:ea typeface="MS PGothic" panose="020B0600070205080204" pitchFamily="-109" charset="-128"/>
              </a:rPr>
              <a:t>1. The people who design, develop, or deploy a computing artifact are morally</a:t>
            </a:r>
            <a:endParaRPr lang="en-US" altLang="x-none" sz="1000">
              <a:latin typeface="Times New Roman" panose="02020603050405020304" pitchFamily="18" charset="0"/>
              <a:ea typeface="MS PGothic" panose="020B0600070205080204" pitchFamily="-109" charset="-128"/>
            </a:endParaRPr>
          </a:p>
          <a:p>
            <a:pPr eaLnBrk="1" hangingPunct="1">
              <a:lnSpc>
                <a:spcPct val="80000"/>
              </a:lnSpc>
              <a:defRPr/>
            </a:pPr>
            <a:r>
              <a:rPr lang="en-US" altLang="x-none" sz="1000">
                <a:latin typeface="Times New Roman" panose="02020603050405020304" pitchFamily="18" charset="0"/>
                <a:ea typeface="MS PGothic" panose="020B0600070205080204" pitchFamily="-109" charset="-128"/>
              </a:rPr>
              <a:t>responsible for that artifact, and for the foreseeable effects of that artifact.</a:t>
            </a:r>
            <a:endParaRPr lang="en-US" altLang="x-none" sz="1000">
              <a:latin typeface="Times New Roman" panose="02020603050405020304" pitchFamily="18" charset="0"/>
              <a:ea typeface="MS PGothic" panose="020B0600070205080204" pitchFamily="-109" charset="-128"/>
            </a:endParaRPr>
          </a:p>
          <a:p>
            <a:pPr eaLnBrk="1" hangingPunct="1">
              <a:lnSpc>
                <a:spcPct val="80000"/>
              </a:lnSpc>
              <a:defRPr/>
            </a:pPr>
            <a:r>
              <a:rPr lang="en-US" altLang="x-none" sz="1000">
                <a:latin typeface="Times New Roman" panose="02020603050405020304" pitchFamily="18" charset="0"/>
                <a:ea typeface="MS PGothic" panose="020B0600070205080204" pitchFamily="-109" charset="-128"/>
              </a:rPr>
              <a:t>This responsibility is shared with other people who design, develop, deploy or</a:t>
            </a:r>
            <a:endParaRPr lang="en-US" altLang="x-none" sz="1000">
              <a:latin typeface="Times New Roman" panose="02020603050405020304" pitchFamily="18" charset="0"/>
              <a:ea typeface="MS PGothic" panose="020B0600070205080204" pitchFamily="-109" charset="-128"/>
            </a:endParaRPr>
          </a:p>
          <a:p>
            <a:pPr eaLnBrk="1" hangingPunct="1">
              <a:lnSpc>
                <a:spcPct val="80000"/>
              </a:lnSpc>
              <a:defRPr/>
            </a:pPr>
            <a:r>
              <a:rPr lang="en-US" altLang="x-none" sz="1000">
                <a:latin typeface="Times New Roman" panose="02020603050405020304" pitchFamily="18" charset="0"/>
                <a:ea typeface="MS PGothic" panose="020B0600070205080204" pitchFamily="-109" charset="-128"/>
              </a:rPr>
              <a:t>knowingly use the artifact as part of a sociotechnical system.</a:t>
            </a:r>
            <a:endParaRPr lang="en-US" altLang="x-none" sz="1000">
              <a:latin typeface="Times New Roman" panose="02020603050405020304" pitchFamily="18" charset="0"/>
              <a:ea typeface="MS PGothic" panose="020B0600070205080204" pitchFamily="-109" charset="-128"/>
            </a:endParaRPr>
          </a:p>
          <a:p>
            <a:pPr eaLnBrk="1" hangingPunct="1">
              <a:lnSpc>
                <a:spcPct val="80000"/>
              </a:lnSpc>
              <a:defRPr/>
            </a:pPr>
            <a:endParaRPr lang="en-US" altLang="x-none" sz="1000">
              <a:latin typeface="Times New Roman" panose="02020603050405020304" pitchFamily="18" charset="0"/>
              <a:ea typeface="MS PGothic" panose="020B0600070205080204" pitchFamily="-109" charset="-128"/>
            </a:endParaRPr>
          </a:p>
          <a:p>
            <a:pPr eaLnBrk="1" hangingPunct="1">
              <a:lnSpc>
                <a:spcPct val="80000"/>
              </a:lnSpc>
              <a:defRPr/>
            </a:pPr>
            <a:r>
              <a:rPr lang="en-US" altLang="x-none" sz="1000">
                <a:latin typeface="Times New Roman" panose="02020603050405020304" pitchFamily="18" charset="0"/>
                <a:ea typeface="MS PGothic" panose="020B0600070205080204" pitchFamily="-109" charset="-128"/>
              </a:rPr>
              <a:t>2. The shared responsibility of computing artifacts is not a zero-sum game. The</a:t>
            </a:r>
            <a:endParaRPr lang="en-US" altLang="x-none" sz="1000">
              <a:latin typeface="Times New Roman" panose="02020603050405020304" pitchFamily="18" charset="0"/>
              <a:ea typeface="MS PGothic" panose="020B0600070205080204" pitchFamily="-109" charset="-128"/>
            </a:endParaRPr>
          </a:p>
          <a:p>
            <a:pPr eaLnBrk="1" hangingPunct="1">
              <a:lnSpc>
                <a:spcPct val="80000"/>
              </a:lnSpc>
              <a:defRPr/>
            </a:pPr>
            <a:r>
              <a:rPr lang="en-US" altLang="x-none" sz="1000">
                <a:latin typeface="Times New Roman" panose="02020603050405020304" pitchFamily="18" charset="0"/>
                <a:ea typeface="MS PGothic" panose="020B0600070205080204" pitchFamily="-109" charset="-128"/>
              </a:rPr>
              <a:t>responsibility of an individual is not reduced simply because more people</a:t>
            </a:r>
            <a:endParaRPr lang="en-US" altLang="x-none" sz="1000">
              <a:latin typeface="Times New Roman" panose="02020603050405020304" pitchFamily="18" charset="0"/>
              <a:ea typeface="MS PGothic" panose="020B0600070205080204" pitchFamily="-109" charset="-128"/>
            </a:endParaRPr>
          </a:p>
          <a:p>
            <a:pPr eaLnBrk="1" hangingPunct="1">
              <a:lnSpc>
                <a:spcPct val="80000"/>
              </a:lnSpc>
              <a:defRPr/>
            </a:pPr>
            <a:r>
              <a:rPr lang="en-US" altLang="x-none" sz="1000">
                <a:latin typeface="Times New Roman" panose="02020603050405020304" pitchFamily="18" charset="0"/>
                <a:ea typeface="MS PGothic" panose="020B0600070205080204" pitchFamily="-109" charset="-128"/>
              </a:rPr>
              <a:t>become involved in designing, developing, deploying, or using the artifact.</a:t>
            </a:r>
            <a:endParaRPr lang="en-US" altLang="x-none" sz="1000">
              <a:latin typeface="Times New Roman" panose="02020603050405020304" pitchFamily="18" charset="0"/>
              <a:ea typeface="MS PGothic" panose="020B0600070205080204" pitchFamily="-109" charset="-128"/>
            </a:endParaRPr>
          </a:p>
          <a:p>
            <a:pPr eaLnBrk="1" hangingPunct="1">
              <a:lnSpc>
                <a:spcPct val="80000"/>
              </a:lnSpc>
              <a:defRPr/>
            </a:pPr>
            <a:r>
              <a:rPr lang="en-US" altLang="x-none" sz="1000">
                <a:latin typeface="Times New Roman" panose="02020603050405020304" pitchFamily="18" charset="0"/>
                <a:ea typeface="MS PGothic" panose="020B0600070205080204" pitchFamily="-109" charset="-128"/>
              </a:rPr>
              <a:t>Instead, a person</a:t>
            </a:r>
            <a:r>
              <a:rPr lang="en-US" altLang="en-US" sz="1000">
                <a:latin typeface="Times New Roman" panose="02020603050405020304" pitchFamily="18" charset="0"/>
                <a:ea typeface="MS PGothic" panose="020B0600070205080204" pitchFamily="-109" charset="-128"/>
              </a:rPr>
              <a:t>’</a:t>
            </a:r>
            <a:r>
              <a:rPr lang="en-US" altLang="x-none" sz="1000">
                <a:latin typeface="Times New Roman" panose="02020603050405020304" pitchFamily="18" charset="0"/>
                <a:ea typeface="MS PGothic" panose="020B0600070205080204" pitchFamily="-109" charset="-128"/>
              </a:rPr>
              <a:t>s responsibility includes being answerable for the behaviors</a:t>
            </a:r>
            <a:endParaRPr lang="en-US" altLang="x-none" sz="1000">
              <a:latin typeface="Times New Roman" panose="02020603050405020304" pitchFamily="18" charset="0"/>
              <a:ea typeface="MS PGothic" panose="020B0600070205080204" pitchFamily="-109" charset="-128"/>
            </a:endParaRPr>
          </a:p>
          <a:p>
            <a:pPr eaLnBrk="1" hangingPunct="1">
              <a:lnSpc>
                <a:spcPct val="80000"/>
              </a:lnSpc>
              <a:defRPr/>
            </a:pPr>
            <a:r>
              <a:rPr lang="en-US" altLang="x-none" sz="1000">
                <a:latin typeface="Times New Roman" panose="02020603050405020304" pitchFamily="18" charset="0"/>
                <a:ea typeface="MS PGothic" panose="020B0600070205080204" pitchFamily="-109" charset="-128"/>
              </a:rPr>
              <a:t>of the artifact and for the artifact</a:t>
            </a:r>
            <a:r>
              <a:rPr lang="en-US" altLang="en-US" sz="1000">
                <a:latin typeface="Times New Roman" panose="02020603050405020304" pitchFamily="18" charset="0"/>
                <a:ea typeface="MS PGothic" panose="020B0600070205080204" pitchFamily="-109" charset="-128"/>
              </a:rPr>
              <a:t>’</a:t>
            </a:r>
            <a:r>
              <a:rPr lang="en-US" altLang="x-none" sz="1000">
                <a:latin typeface="Times New Roman" panose="02020603050405020304" pitchFamily="18" charset="0"/>
                <a:ea typeface="MS PGothic" panose="020B0600070205080204" pitchFamily="-109" charset="-128"/>
              </a:rPr>
              <a:t>s effects after deployment, to the degree to</a:t>
            </a:r>
            <a:endParaRPr lang="en-US" altLang="x-none" sz="1000">
              <a:latin typeface="Times New Roman" panose="02020603050405020304" pitchFamily="18" charset="0"/>
              <a:ea typeface="MS PGothic" panose="020B0600070205080204" pitchFamily="-109" charset="-128"/>
            </a:endParaRPr>
          </a:p>
          <a:p>
            <a:pPr eaLnBrk="1" hangingPunct="1">
              <a:lnSpc>
                <a:spcPct val="80000"/>
              </a:lnSpc>
              <a:defRPr/>
            </a:pPr>
            <a:r>
              <a:rPr lang="en-US" altLang="x-none" sz="1000">
                <a:latin typeface="Times New Roman" panose="02020603050405020304" pitchFamily="18" charset="0"/>
                <a:ea typeface="MS PGothic" panose="020B0600070205080204" pitchFamily="-109" charset="-128"/>
              </a:rPr>
              <a:t>which these effects are reasonably foreseeable by that person.</a:t>
            </a:r>
            <a:endParaRPr lang="en-US" altLang="x-none" sz="1000">
              <a:latin typeface="Times New Roman" panose="02020603050405020304" pitchFamily="18" charset="0"/>
              <a:ea typeface="MS PGothic" panose="020B0600070205080204" pitchFamily="-109" charset="-128"/>
            </a:endParaRPr>
          </a:p>
          <a:p>
            <a:pPr eaLnBrk="1" hangingPunct="1">
              <a:lnSpc>
                <a:spcPct val="80000"/>
              </a:lnSpc>
              <a:defRPr/>
            </a:pPr>
            <a:endParaRPr lang="en-US" altLang="x-none" sz="1000">
              <a:latin typeface="Times New Roman" panose="02020603050405020304" pitchFamily="18" charset="0"/>
              <a:ea typeface="MS PGothic" panose="020B0600070205080204" pitchFamily="-109" charset="-128"/>
            </a:endParaRPr>
          </a:p>
          <a:p>
            <a:pPr eaLnBrk="1" hangingPunct="1">
              <a:lnSpc>
                <a:spcPct val="80000"/>
              </a:lnSpc>
              <a:defRPr/>
            </a:pPr>
            <a:r>
              <a:rPr lang="en-US" altLang="x-none" sz="1000">
                <a:latin typeface="Times New Roman" panose="02020603050405020304" pitchFamily="18" charset="0"/>
                <a:ea typeface="MS PGothic" panose="020B0600070205080204" pitchFamily="-109" charset="-128"/>
              </a:rPr>
              <a:t>3. People who knowingly use a particular computing artifact are morally responsible</a:t>
            </a:r>
            <a:endParaRPr lang="en-US" altLang="x-none" sz="1000">
              <a:latin typeface="Times New Roman" panose="02020603050405020304" pitchFamily="18" charset="0"/>
              <a:ea typeface="MS PGothic" panose="020B0600070205080204" pitchFamily="-109" charset="-128"/>
            </a:endParaRPr>
          </a:p>
          <a:p>
            <a:pPr eaLnBrk="1" hangingPunct="1">
              <a:lnSpc>
                <a:spcPct val="80000"/>
              </a:lnSpc>
              <a:defRPr/>
            </a:pPr>
            <a:r>
              <a:rPr lang="en-US" altLang="x-none" sz="1000">
                <a:latin typeface="Times New Roman" panose="02020603050405020304" pitchFamily="18" charset="0"/>
                <a:ea typeface="MS PGothic" panose="020B0600070205080204" pitchFamily="-109" charset="-128"/>
              </a:rPr>
              <a:t>for that use.</a:t>
            </a:r>
            <a:endParaRPr lang="en-US" altLang="x-none" sz="1000">
              <a:latin typeface="Times New Roman" panose="02020603050405020304" pitchFamily="18" charset="0"/>
              <a:ea typeface="MS PGothic" panose="020B0600070205080204" pitchFamily="-109" charset="-128"/>
            </a:endParaRPr>
          </a:p>
          <a:p>
            <a:pPr eaLnBrk="1" hangingPunct="1">
              <a:lnSpc>
                <a:spcPct val="80000"/>
              </a:lnSpc>
              <a:defRPr/>
            </a:pPr>
            <a:endParaRPr lang="en-US" altLang="x-none" sz="1000">
              <a:latin typeface="Times New Roman" panose="02020603050405020304" pitchFamily="18" charset="0"/>
              <a:ea typeface="MS PGothic" panose="020B0600070205080204" pitchFamily="-109" charset="-128"/>
            </a:endParaRPr>
          </a:p>
          <a:p>
            <a:pPr eaLnBrk="1" hangingPunct="1">
              <a:lnSpc>
                <a:spcPct val="80000"/>
              </a:lnSpc>
              <a:defRPr/>
            </a:pPr>
            <a:r>
              <a:rPr lang="en-US" altLang="x-none" sz="1000">
                <a:latin typeface="Times New Roman" panose="02020603050405020304" pitchFamily="18" charset="0"/>
                <a:ea typeface="MS PGothic" panose="020B0600070205080204" pitchFamily="-109" charset="-128"/>
              </a:rPr>
              <a:t>4. People who knowingly design, develop, deploy, or use a computing artifact</a:t>
            </a:r>
            <a:endParaRPr lang="en-US" altLang="x-none" sz="1000">
              <a:latin typeface="Times New Roman" panose="02020603050405020304" pitchFamily="18" charset="0"/>
              <a:ea typeface="MS PGothic" panose="020B0600070205080204" pitchFamily="-109" charset="-128"/>
            </a:endParaRPr>
          </a:p>
          <a:p>
            <a:pPr eaLnBrk="1" hangingPunct="1">
              <a:lnSpc>
                <a:spcPct val="80000"/>
              </a:lnSpc>
              <a:defRPr/>
            </a:pPr>
            <a:r>
              <a:rPr lang="en-US" altLang="x-none" sz="1000">
                <a:latin typeface="Times New Roman" panose="02020603050405020304" pitchFamily="18" charset="0"/>
                <a:ea typeface="MS PGothic" panose="020B0600070205080204" pitchFamily="-109" charset="-128"/>
              </a:rPr>
              <a:t>can do so responsibly only when they make a reasonable effort to take into</a:t>
            </a:r>
            <a:endParaRPr lang="en-US" altLang="x-none" sz="1000">
              <a:latin typeface="Times New Roman" panose="02020603050405020304" pitchFamily="18" charset="0"/>
              <a:ea typeface="MS PGothic" panose="020B0600070205080204" pitchFamily="-109" charset="-128"/>
            </a:endParaRPr>
          </a:p>
          <a:p>
            <a:pPr eaLnBrk="1" hangingPunct="1">
              <a:lnSpc>
                <a:spcPct val="80000"/>
              </a:lnSpc>
              <a:defRPr/>
            </a:pPr>
            <a:r>
              <a:rPr lang="en-US" altLang="x-none" sz="1000">
                <a:latin typeface="Times New Roman" panose="02020603050405020304" pitchFamily="18" charset="0"/>
                <a:ea typeface="MS PGothic" panose="020B0600070205080204" pitchFamily="-109" charset="-128"/>
              </a:rPr>
              <a:t>account the sociotechnical systems in which the artifact is embedded.</a:t>
            </a:r>
            <a:endParaRPr lang="en-US" altLang="x-none" sz="1000">
              <a:latin typeface="Times New Roman" panose="02020603050405020304" pitchFamily="18" charset="0"/>
              <a:ea typeface="MS PGothic" panose="020B0600070205080204" pitchFamily="-109" charset="-128"/>
            </a:endParaRPr>
          </a:p>
          <a:p>
            <a:pPr eaLnBrk="1" hangingPunct="1">
              <a:lnSpc>
                <a:spcPct val="80000"/>
              </a:lnSpc>
              <a:defRPr/>
            </a:pPr>
            <a:endParaRPr lang="en-US" altLang="x-none" sz="1000">
              <a:latin typeface="Times New Roman" panose="02020603050405020304" pitchFamily="18" charset="0"/>
              <a:ea typeface="MS PGothic" panose="020B0600070205080204" pitchFamily="-109" charset="-128"/>
            </a:endParaRPr>
          </a:p>
          <a:p>
            <a:pPr eaLnBrk="1" hangingPunct="1">
              <a:lnSpc>
                <a:spcPct val="80000"/>
              </a:lnSpc>
              <a:defRPr/>
            </a:pPr>
            <a:r>
              <a:rPr lang="en-US" altLang="x-none" sz="1000">
                <a:latin typeface="Times New Roman" panose="02020603050405020304" pitchFamily="18" charset="0"/>
                <a:ea typeface="MS PGothic" panose="020B0600070205080204" pitchFamily="-109" charset="-128"/>
              </a:rPr>
              <a:t>5. People who design, develop, deploy, promote, or evaluate a computing artifact</a:t>
            </a:r>
            <a:endParaRPr lang="en-US" altLang="x-none" sz="1000">
              <a:latin typeface="Times New Roman" panose="02020603050405020304" pitchFamily="18" charset="0"/>
              <a:ea typeface="MS PGothic" panose="020B0600070205080204" pitchFamily="-109" charset="-128"/>
            </a:endParaRPr>
          </a:p>
          <a:p>
            <a:pPr eaLnBrk="1" hangingPunct="1">
              <a:lnSpc>
                <a:spcPct val="80000"/>
              </a:lnSpc>
              <a:defRPr/>
            </a:pPr>
            <a:r>
              <a:rPr lang="en-US" altLang="x-none" sz="1000">
                <a:latin typeface="Times New Roman" panose="02020603050405020304" pitchFamily="18" charset="0"/>
                <a:ea typeface="MS PGothic" panose="020B0600070205080204" pitchFamily="-109" charset="-128"/>
              </a:rPr>
              <a:t>should not explicitly or implicitly deceive users about the artifact or its foreseeable</a:t>
            </a:r>
            <a:endParaRPr lang="en-US" altLang="x-none" sz="1000">
              <a:latin typeface="Times New Roman" panose="02020603050405020304" pitchFamily="18" charset="0"/>
              <a:ea typeface="MS PGothic" panose="020B0600070205080204" pitchFamily="-109" charset="-128"/>
            </a:endParaRPr>
          </a:p>
          <a:p>
            <a:pPr eaLnBrk="1" hangingPunct="1">
              <a:lnSpc>
                <a:spcPct val="80000"/>
              </a:lnSpc>
              <a:defRPr/>
            </a:pPr>
            <a:r>
              <a:rPr lang="en-US" altLang="x-none" sz="1000">
                <a:latin typeface="Times New Roman" panose="02020603050405020304" pitchFamily="18" charset="0"/>
                <a:ea typeface="MS PGothic" panose="020B0600070205080204" pitchFamily="-109" charset="-128"/>
              </a:rPr>
              <a:t>effects, or about the sociotechnical systems in which the artifact is embedded.</a:t>
            </a:r>
            <a:endParaRPr lang="en-US" altLang="x-none" sz="1000">
              <a:latin typeface="Times New Roman" panose="02020603050405020304" pitchFamily="18" charset="0"/>
              <a:ea typeface="MS PGothic" panose="020B0600070205080204" pitchFamily="-109" charset="-128"/>
            </a:endParaRPr>
          </a:p>
          <a:p>
            <a:pPr eaLnBrk="1" hangingPunct="1">
              <a:lnSpc>
                <a:spcPct val="80000"/>
              </a:lnSpc>
              <a:defRPr/>
            </a:pPr>
            <a:endParaRPr lang="en-US" altLang="x-none" sz="1000">
              <a:latin typeface="Times New Roman" panose="02020603050405020304" pitchFamily="18" charset="0"/>
              <a:ea typeface="MS PGothic" panose="020B0600070205080204" pitchFamily="-109" charset="-128"/>
            </a:endParaRPr>
          </a:p>
          <a:p>
            <a:pPr eaLnBrk="1" hangingPunct="1">
              <a:lnSpc>
                <a:spcPct val="80000"/>
              </a:lnSpc>
              <a:defRPr/>
            </a:pPr>
            <a:r>
              <a:rPr lang="en-US" altLang="x-none" sz="1000">
                <a:latin typeface="Times New Roman" panose="02020603050405020304" pitchFamily="18" charset="0"/>
                <a:ea typeface="MS PGothic" panose="020B0600070205080204" pitchFamily="-109" charset="-128"/>
              </a:rPr>
              <a:t>Compared to the codes of ethics discussed earlier, The Rules are few in</a:t>
            </a:r>
            <a:endParaRPr lang="en-US" altLang="x-none" sz="1000">
              <a:latin typeface="Times New Roman" panose="02020603050405020304" pitchFamily="18" charset="0"/>
              <a:ea typeface="MS PGothic" panose="020B0600070205080204" pitchFamily="-109" charset="-128"/>
            </a:endParaRPr>
          </a:p>
          <a:p>
            <a:pPr eaLnBrk="1" hangingPunct="1">
              <a:lnSpc>
                <a:spcPct val="80000"/>
              </a:lnSpc>
              <a:defRPr/>
            </a:pPr>
            <a:r>
              <a:rPr lang="en-US" altLang="x-none" sz="1000">
                <a:latin typeface="Times New Roman" panose="02020603050405020304" pitchFamily="18" charset="0"/>
                <a:ea typeface="MS PGothic" panose="020B0600070205080204" pitchFamily="-109" charset="-128"/>
              </a:rPr>
              <a:t>number and quite general in nature. They are intended to apply to a broad spectrum</a:t>
            </a:r>
            <a:endParaRPr lang="en-US" altLang="x-none" sz="1000">
              <a:latin typeface="Times New Roman" panose="02020603050405020304" pitchFamily="18" charset="0"/>
              <a:ea typeface="MS PGothic" panose="020B0600070205080204" pitchFamily="-109" charset="-128"/>
            </a:endParaRPr>
          </a:p>
          <a:p>
            <a:pPr eaLnBrk="1" hangingPunct="1">
              <a:lnSpc>
                <a:spcPct val="80000"/>
              </a:lnSpc>
              <a:defRPr/>
            </a:pPr>
            <a:r>
              <a:rPr lang="en-US" altLang="x-none" sz="1000">
                <a:latin typeface="Times New Roman" panose="02020603050405020304" pitchFamily="18" charset="0"/>
                <a:ea typeface="MS PGothic" panose="020B0600070205080204" pitchFamily="-109" charset="-128"/>
              </a:rPr>
              <a:t>of people involved in computer system design and development. The Rules have</a:t>
            </a:r>
            <a:endParaRPr lang="en-US" altLang="x-none" sz="1000">
              <a:latin typeface="Times New Roman" panose="02020603050405020304" pitchFamily="18" charset="0"/>
              <a:ea typeface="MS PGothic" panose="020B0600070205080204" pitchFamily="-109" charset="-128"/>
            </a:endParaRPr>
          </a:p>
          <a:p>
            <a:pPr eaLnBrk="1" hangingPunct="1">
              <a:lnSpc>
                <a:spcPct val="80000"/>
              </a:lnSpc>
              <a:defRPr/>
            </a:pPr>
            <a:r>
              <a:rPr lang="en-US" altLang="x-none" sz="1000">
                <a:latin typeface="Times New Roman" panose="02020603050405020304" pitchFamily="18" charset="0"/>
                <a:ea typeface="MS PGothic" panose="020B0600070205080204" pitchFamily="-109" charset="-128"/>
              </a:rPr>
              <a:t>gathered broad support as useful guidelines by academics, practitioners, computer</a:t>
            </a:r>
            <a:endParaRPr lang="en-US" altLang="x-none" sz="1000">
              <a:latin typeface="Times New Roman" panose="02020603050405020304" pitchFamily="18" charset="0"/>
              <a:ea typeface="MS PGothic" panose="020B0600070205080204" pitchFamily="-109" charset="-128"/>
            </a:endParaRPr>
          </a:p>
          <a:p>
            <a:pPr eaLnBrk="1" hangingPunct="1">
              <a:lnSpc>
                <a:spcPct val="80000"/>
              </a:lnSpc>
              <a:defRPr/>
            </a:pPr>
            <a:r>
              <a:rPr lang="en-US" altLang="x-none" sz="1000">
                <a:latin typeface="Times New Roman" panose="02020603050405020304" pitchFamily="18" charset="0"/>
                <a:ea typeface="MS PGothic" panose="020B0600070205080204" pitchFamily="-109" charset="-128"/>
              </a:rPr>
              <a:t>scientists, and philosophers from a number of countries [MILL11]. It seems likely</a:t>
            </a:r>
            <a:endParaRPr lang="en-US" altLang="x-none" sz="1000">
              <a:latin typeface="Times New Roman" panose="02020603050405020304" pitchFamily="18" charset="0"/>
              <a:ea typeface="MS PGothic" panose="020B0600070205080204" pitchFamily="-109" charset="-128"/>
            </a:endParaRPr>
          </a:p>
          <a:p>
            <a:pPr eaLnBrk="1" hangingPunct="1">
              <a:lnSpc>
                <a:spcPct val="80000"/>
              </a:lnSpc>
              <a:defRPr/>
            </a:pPr>
            <a:r>
              <a:rPr lang="en-US" altLang="x-none" sz="1000">
                <a:latin typeface="Times New Roman" panose="02020603050405020304" pitchFamily="18" charset="0"/>
                <a:ea typeface="MS PGothic" panose="020B0600070205080204" pitchFamily="-109" charset="-128"/>
              </a:rPr>
              <a:t>that The Rules will influence future versions of codes of ethics by computer-related</a:t>
            </a:r>
            <a:endParaRPr lang="en-US" altLang="x-none" sz="1000">
              <a:latin typeface="Times New Roman" panose="02020603050405020304" pitchFamily="18" charset="0"/>
              <a:ea typeface="MS PGothic" panose="020B0600070205080204" pitchFamily="-109" charset="-128"/>
            </a:endParaRPr>
          </a:p>
          <a:p>
            <a:pPr eaLnBrk="1" hangingPunct="1">
              <a:lnSpc>
                <a:spcPct val="80000"/>
              </a:lnSpc>
              <a:defRPr/>
            </a:pPr>
            <a:r>
              <a:rPr lang="en-US" altLang="x-none" sz="1000">
                <a:latin typeface="Times New Roman" panose="02020603050405020304" pitchFamily="18" charset="0"/>
                <a:ea typeface="MS PGothic" panose="020B0600070205080204" pitchFamily="-109" charset="-128"/>
              </a:rPr>
              <a:t>professional organizations.</a:t>
            </a:r>
            <a:endParaRPr lang="en-US" altLang="x-none" sz="1000">
              <a:latin typeface="Times New Roman" panose="02020603050405020304" pitchFamily="18" charset="0"/>
              <a:ea typeface="MS PGothic" panose="020B0600070205080204" pitchFamily="-109" charset="-128"/>
            </a:endParaRPr>
          </a:p>
        </p:txBody>
      </p:sp>
      <p:sp>
        <p:nvSpPr>
          <p:cNvPr id="93187"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109"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109"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109"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109"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109"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9pPr>
          </a:lstStyle>
          <a:p>
            <a:pPr>
              <a:spcBef>
                <a:spcPct val="0"/>
              </a:spcBef>
            </a:pPr>
            <a:fld id="{3B25B269-8C00-46C0-9F3A-C293B7213519}" type="slidenum">
              <a:rPr lang="en-AU" altLang="en-US">
                <a:latin typeface="Arial" panose="020B0604020202020204" pitchFamily="34" charset="0"/>
              </a:rPr>
            </a:fld>
            <a:endParaRPr lang="en-AU"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109"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109"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109"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109"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109"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9pPr>
          </a:lstStyle>
          <a:p>
            <a:pPr>
              <a:spcBef>
                <a:spcPct val="0"/>
              </a:spcBef>
            </a:pPr>
            <a:fld id="{FE3F97AC-2737-46D5-882B-8D3953496824}" type="slidenum">
              <a:rPr lang="en-AU" altLang="en-US">
                <a:solidFill>
                  <a:srgbClr val="000000"/>
                </a:solidFill>
                <a:latin typeface="Arial" panose="020B0604020202020204" pitchFamily="34" charset="0"/>
              </a:rPr>
            </a:fld>
            <a:endParaRPr lang="en-AU" altLang="en-US">
              <a:solidFill>
                <a:srgbClr val="000000"/>
              </a:solidFill>
              <a:latin typeface="Arial" panose="020B0604020202020204" pitchFamily="34" charset="0"/>
            </a:endParaRPr>
          </a:p>
        </p:txBody>
      </p:sp>
      <p:sp>
        <p:nvSpPr>
          <p:cNvPr id="95234" name="Rectangle 4"/>
          <p:cNvSpPr>
            <a:spLocks noGrp="1" noRot="1" noChangeAspect="1" noChangeArrowheads="1" noTextEdit="1"/>
          </p:cNvSpPr>
          <p:nvPr>
            <p:ph type="sldImg"/>
          </p:nvPr>
        </p:nvSpPr>
        <p:spPr/>
      </p:sp>
      <p:sp>
        <p:nvSpPr>
          <p:cNvPr id="95235" name="Rectangle 5"/>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ea typeface="MS PGothic" panose="020B0600070205080204" pitchFamily="-109" charset="-128"/>
              </a:rPr>
              <a:t>Chapter 19 summary.</a:t>
            </a:r>
            <a:endParaRPr lang="en-US" altLang="en-US">
              <a:latin typeface="Times New Roman" panose="02020603050405020304" pitchFamily="18" charset="0"/>
              <a:ea typeface="MS PGothic" panose="020B0600070205080204" pitchFamily="-109"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p:sp>
      <p:sp>
        <p:nvSpPr>
          <p:cNvPr id="2150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MS PGothic" panose="020B0600070205080204" pitchFamily="-109" charset="-128"/>
              </a:rPr>
              <a:t>A more specific list of crimes, shown in Table 19.1 , is defined in the</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international Convention on Cybercrime. This is a useful list because it represents</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an international consensus on what constitutes computer crime, or cybercrime, and</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what crimes are considered important.</a:t>
            </a:r>
            <a:endParaRPr lang="en-US" altLang="en-US">
              <a:latin typeface="Times New Roman" panose="02020603050405020304" pitchFamily="18" charset="0"/>
              <a:ea typeface="MS PGothic" panose="020B0600070205080204" pitchFamily="-109" charset="-128"/>
            </a:endParaRPr>
          </a:p>
        </p:txBody>
      </p:sp>
      <p:sp>
        <p:nvSpPr>
          <p:cNvPr id="21507"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109"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109"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109"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109"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109"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9pPr>
          </a:lstStyle>
          <a:p>
            <a:pPr>
              <a:spcBef>
                <a:spcPct val="0"/>
              </a:spcBef>
            </a:pPr>
            <a:fld id="{EC84ED8D-7CEF-4029-B579-EA5C8D1A4E4E}" type="slidenum">
              <a:rPr lang="en-AU" altLang="en-US">
                <a:latin typeface="Arial" panose="020B0604020202020204" pitchFamily="34" charset="0"/>
              </a:rPr>
            </a:fld>
            <a:endParaRPr lang="en-AU"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p:sp>
      <p:sp>
        <p:nvSpPr>
          <p:cNvPr id="2355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MS PGothic" panose="020B0600070205080204" pitchFamily="-109" charset="-128"/>
              </a:rPr>
              <a:t>Table 19.1 Cybercrimes Cited in the Convention on Cybercrime.  Page 2  of 2.</a:t>
            </a:r>
            <a:endParaRPr lang="en-US" altLang="en-US">
              <a:latin typeface="Times New Roman" panose="02020603050405020304" pitchFamily="18" charset="0"/>
              <a:ea typeface="MS PGothic" panose="020B0600070205080204" pitchFamily="-109" charset="-128"/>
            </a:endParaRPr>
          </a:p>
        </p:txBody>
      </p:sp>
      <p:sp>
        <p:nvSpPr>
          <p:cNvPr id="23555"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109"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109"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109"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109"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109"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9pPr>
          </a:lstStyle>
          <a:p>
            <a:pPr>
              <a:spcBef>
                <a:spcPct val="0"/>
              </a:spcBef>
            </a:pPr>
            <a:fld id="{48A6FFB9-1BEE-48CF-94E2-E7ADAA74324F}" type="slidenum">
              <a:rPr lang="en-AU" altLang="en-US">
                <a:latin typeface="Arial" panose="020B0604020202020204" pitchFamily="34" charset="0"/>
              </a:rPr>
            </a:fld>
            <a:endParaRPr lang="en-AU"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p:sp>
      <p:sp>
        <p:nvSpPr>
          <p:cNvPr id="2560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MS PGothic" panose="020B0600070205080204" pitchFamily="-109" charset="-128"/>
              </a:rPr>
              <a:t>Yet another categorization is used in the CERT 2007 E-crime Survey, the</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results of which are shown in Table 19.2 . The figures in the second column indicate</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the percentage of respondents who report at least one incident in the corresponding</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row category. Entries in the remaining three columns indicate the percentage of</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respondents who reported a given source for an attack.</a:t>
            </a:r>
            <a:endParaRPr lang="en-US" altLang="en-US">
              <a:latin typeface="Times New Roman" panose="02020603050405020304" pitchFamily="18" charset="0"/>
              <a:ea typeface="MS PGothic" panose="020B0600070205080204" pitchFamily="-109" charset="-128"/>
            </a:endParaRPr>
          </a:p>
        </p:txBody>
      </p:sp>
      <p:sp>
        <p:nvSpPr>
          <p:cNvPr id="25603"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109"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109"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109"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109"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109"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9pPr>
          </a:lstStyle>
          <a:p>
            <a:pPr>
              <a:spcBef>
                <a:spcPct val="0"/>
              </a:spcBef>
            </a:pPr>
            <a:fld id="{339A28A2-C306-4838-BEAC-AC5B89C52E30}" type="slidenum">
              <a:rPr lang="en-AU" altLang="en-US">
                <a:latin typeface="Arial" panose="020B0604020202020204" pitchFamily="34" charset="0"/>
              </a:rPr>
            </a:fld>
            <a:endParaRPr lang="en-AU"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109"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109"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109"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109"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109"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9pPr>
          </a:lstStyle>
          <a:p>
            <a:pPr>
              <a:spcBef>
                <a:spcPct val="0"/>
              </a:spcBef>
            </a:pPr>
            <a:fld id="{0BDD20E8-CB78-4A55-B1F5-CAF538A09CA2}" type="slidenum">
              <a:rPr lang="en-AU" altLang="en-US">
                <a:latin typeface="Arial" panose="020B0604020202020204" pitchFamily="34" charset="0"/>
              </a:rPr>
            </a:fld>
            <a:endParaRPr lang="en-AU" altLang="en-US">
              <a:latin typeface="Arial" panose="020B0604020202020204" pitchFamily="34" charset="0"/>
            </a:endParaRPr>
          </a:p>
        </p:txBody>
      </p:sp>
      <p:sp>
        <p:nvSpPr>
          <p:cNvPr id="27650" name="Rectangle 2"/>
          <p:cNvSpPr>
            <a:spLocks noGrp="1" noRot="1" noChangeAspect="1" noChangeArrowheads="1" noTextEdit="1"/>
          </p:cNvSpPr>
          <p:nvPr>
            <p:ph type="sldImg"/>
          </p:nvPr>
        </p:nvSpPr>
        <p:spPr/>
      </p:sp>
      <p:sp>
        <p:nvSpPr>
          <p:cNvPr id="2765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MS PGothic" panose="020B0600070205080204" pitchFamily="-109" charset="-128"/>
              </a:rPr>
              <a:t>The deterrent effect of law enforcement on computer and network attacks correlates</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with the success rate of criminal arrest and prosecution. The nature of cybercrime</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is such that consistent success is extraordinarily difficult. To see this, consider what</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[KSHE06] refers to as the vicious cycle of cybercrime, involving law enforcement</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agencies, cybercriminals, and cybercrime victims.</a:t>
            </a:r>
            <a:endParaRPr lang="en-US" altLang="en-US">
              <a:latin typeface="Times New Roman" panose="02020603050405020304" pitchFamily="18" charset="0"/>
              <a:ea typeface="MS PGothic" panose="020B0600070205080204" pitchFamily="-109" charset="-128"/>
            </a:endParaRPr>
          </a:p>
          <a:p>
            <a:pPr eaLnBrk="1" hangingPunct="1"/>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For </a:t>
            </a:r>
            <a:r>
              <a:rPr lang="en-US" altLang="en-US" b="1">
                <a:latin typeface="Times New Roman" panose="02020603050405020304" pitchFamily="18" charset="0"/>
                <a:ea typeface="MS PGothic" panose="020B0600070205080204" pitchFamily="-109" charset="-128"/>
              </a:rPr>
              <a:t>law enforcement agencies</a:t>
            </a:r>
            <a:r>
              <a:rPr lang="en-US" altLang="en-US">
                <a:latin typeface="Times New Roman" panose="02020603050405020304" pitchFamily="18" charset="0"/>
                <a:ea typeface="MS PGothic" panose="020B0600070205080204" pitchFamily="-109" charset="-128"/>
              </a:rPr>
              <a:t>, cybercrime presents some unique difficulties.</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Proper investigation requires a fairly sophisticated grasp of the technology.</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Although some agencies, particularly larger agencies, are catching up in this</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area, many jurisdictions lack investigators knowledgeable and experienced in</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dealing with this kind of crime. Lack of resources represents another handicap.</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Some cybercrime investigations require considerable computer processing</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power, communications capacity, and storage capacity, which may be beyond the</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budget of individual jurisdictions. The global nature of cybercrime is an additional</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obstacle: Many crimes will involve perpetrators who are remote from the target</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system, in another jurisdiction or even another country. A lack of collaboration and</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cooperation with remote law enforcement agencies can greatly hinder an investigation.</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Initiatives such as international Convention on Cybercrime are a promising</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sign. The Convention at least introduces a common terminology for crimes and a</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framework for harmonizing laws globally.</a:t>
            </a:r>
            <a:endParaRPr lang="en-US" altLang="en-US">
              <a:latin typeface="Times New Roman" panose="02020603050405020304" pitchFamily="18" charset="0"/>
              <a:ea typeface="MS PGothic" panose="020B0600070205080204" pitchFamily="-109" charset="-128"/>
            </a:endParaRPr>
          </a:p>
          <a:p>
            <a:pPr eaLnBrk="1" hangingPunct="1"/>
            <a:endParaRPr lang="en-US" altLang="en-US">
              <a:latin typeface="Times New Roman" panose="02020603050405020304" pitchFamily="18" charset="0"/>
              <a:ea typeface="MS PGothic" panose="020B0600070205080204" pitchFamily="-109"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p:sp>
      <p:sp>
        <p:nvSpPr>
          <p:cNvPr id="2969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MS PGothic" panose="020B0600070205080204" pitchFamily="-109" charset="-128"/>
              </a:rPr>
              <a:t>The relative lack of success in bringing </a:t>
            </a:r>
            <a:r>
              <a:rPr lang="en-US" altLang="en-US" b="1">
                <a:latin typeface="Times New Roman" panose="02020603050405020304" pitchFamily="18" charset="0"/>
                <a:ea typeface="MS PGothic" panose="020B0600070205080204" pitchFamily="-109" charset="-128"/>
              </a:rPr>
              <a:t>cybercriminals</a:t>
            </a:r>
            <a:r>
              <a:rPr lang="en-US" altLang="en-US">
                <a:latin typeface="Times New Roman" panose="02020603050405020304" pitchFamily="18" charset="0"/>
                <a:ea typeface="MS PGothic" panose="020B0600070205080204" pitchFamily="-109" charset="-128"/>
              </a:rPr>
              <a:t> to justice has led to an</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increase in their numbers, boldness, and the global scale of their operations. It is</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difficult to profile cybercriminals in the way that is often done with other types of</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repeat offenders. The cybercriminal tends to be young and very computer-savvy,</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but the range of behavioral characteristics is wide. Further, there exist no cybercriminal</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databases that can point investigators to likely suspects.</a:t>
            </a:r>
            <a:endParaRPr lang="en-US" altLang="en-US">
              <a:latin typeface="Times New Roman" panose="02020603050405020304" pitchFamily="18" charset="0"/>
              <a:ea typeface="MS PGothic" panose="020B0600070205080204" pitchFamily="-109" charset="-128"/>
            </a:endParaRPr>
          </a:p>
          <a:p>
            <a:pPr eaLnBrk="1" hangingPunct="1"/>
            <a:endParaRPr lang="en-US" altLang="en-US">
              <a:latin typeface="Times New Roman" panose="02020603050405020304" pitchFamily="18" charset="0"/>
              <a:ea typeface="MS PGothic" panose="020B0600070205080204" pitchFamily="-109" charset="-128"/>
            </a:endParaRPr>
          </a:p>
        </p:txBody>
      </p:sp>
      <p:sp>
        <p:nvSpPr>
          <p:cNvPr id="29699"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109"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109"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109"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109"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109"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9pPr>
          </a:lstStyle>
          <a:p>
            <a:pPr>
              <a:spcBef>
                <a:spcPct val="0"/>
              </a:spcBef>
            </a:pPr>
            <a:fld id="{DE14407E-B3F7-4F08-A0F3-D241EA9DEBE8}" type="slidenum">
              <a:rPr lang="en-AU" altLang="en-US">
                <a:latin typeface="Arial" panose="020B0604020202020204" pitchFamily="34" charset="0"/>
              </a:rPr>
            </a:fld>
            <a:endParaRPr lang="en-AU"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p:sp>
      <p:sp>
        <p:nvSpPr>
          <p:cNvPr id="3174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MS PGothic" panose="020B0600070205080204" pitchFamily="-109" charset="-128"/>
              </a:rPr>
              <a:t>The success of cybercriminals, and the relative lack of success of law enforcement,</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influence the behavior of </a:t>
            </a:r>
            <a:r>
              <a:rPr lang="en-US" altLang="en-US" b="1">
                <a:latin typeface="Times New Roman" panose="02020603050405020304" pitchFamily="18" charset="0"/>
                <a:ea typeface="MS PGothic" panose="020B0600070205080204" pitchFamily="-109" charset="-128"/>
              </a:rPr>
              <a:t>cybercrime victims</a:t>
            </a:r>
            <a:r>
              <a:rPr lang="en-US" altLang="en-US">
                <a:latin typeface="Times New Roman" panose="02020603050405020304" pitchFamily="18" charset="0"/>
                <a:ea typeface="MS PGothic" panose="020B0600070205080204" pitchFamily="-109" charset="-128"/>
              </a:rPr>
              <a:t>. As with law enforcement, many</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organizations that may be the target of attack have not invested sufficiently in technical,</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physical, and human-factor resources to prevent attacks. Reporting rates tend to</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be low because of a lack of confidence in law enforcement, a concern about corporate</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reputation, and a concern about civil liability. The low reporting rates and the</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reluctance to work with law enforcement on the part of victims feeds into the handicaps</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under which law enforcement works, completing the vicious cycle.</a:t>
            </a:r>
            <a:endParaRPr lang="en-US" altLang="en-US">
              <a:latin typeface="Times New Roman" panose="02020603050405020304" pitchFamily="18" charset="0"/>
              <a:ea typeface="MS PGothic" panose="020B0600070205080204" pitchFamily="-109" charset="-128"/>
            </a:endParaRPr>
          </a:p>
          <a:p>
            <a:pPr eaLnBrk="1" hangingPunct="1"/>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Executive management and security administrators need to look upon law enforcement</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as another resource and tool, alongside technical, physical, and human-factor</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resources. The successful use of law enforcement depends much more on people</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skills than technical skills. Management needs to understand the criminal investigation</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process, the inputs that investigators need, and the ways in which the victim can</a:t>
            </a:r>
            <a:endParaRPr lang="en-US" altLang="en-US">
              <a:latin typeface="Times New Roman" panose="02020603050405020304" pitchFamily="18" charset="0"/>
              <a:ea typeface="MS PGothic" panose="020B0600070205080204" pitchFamily="-109" charset="-128"/>
            </a:endParaRPr>
          </a:p>
          <a:p>
            <a:pPr eaLnBrk="1" hangingPunct="1"/>
            <a:r>
              <a:rPr lang="en-US" altLang="en-US">
                <a:latin typeface="Times New Roman" panose="02020603050405020304" pitchFamily="18" charset="0"/>
                <a:ea typeface="MS PGothic" panose="020B0600070205080204" pitchFamily="-109" charset="-128"/>
              </a:rPr>
              <a:t>contribute positively to the investigation.</a:t>
            </a:r>
            <a:endParaRPr lang="en-US" altLang="en-US">
              <a:latin typeface="Times New Roman" panose="02020603050405020304" pitchFamily="18" charset="0"/>
              <a:ea typeface="MS PGothic" panose="020B0600070205080204" pitchFamily="-109" charset="-128"/>
            </a:endParaRPr>
          </a:p>
          <a:p>
            <a:pPr eaLnBrk="1" hangingPunct="1"/>
            <a:endParaRPr lang="en-US" altLang="en-US">
              <a:latin typeface="Times New Roman" panose="02020603050405020304" pitchFamily="18" charset="0"/>
              <a:ea typeface="MS PGothic" panose="020B0600070205080204" pitchFamily="-109" charset="-128"/>
            </a:endParaRPr>
          </a:p>
          <a:p>
            <a:endParaRPr lang="en-US" altLang="en-US">
              <a:latin typeface="Times New Roman" panose="02020603050405020304" pitchFamily="18" charset="0"/>
              <a:ea typeface="MS PGothic" panose="020B0600070205080204" pitchFamily="-109" charset="-128"/>
            </a:endParaRPr>
          </a:p>
          <a:p>
            <a:endParaRPr lang="en-US" altLang="en-US">
              <a:latin typeface="Times New Roman" panose="02020603050405020304" pitchFamily="18" charset="0"/>
              <a:ea typeface="MS PGothic" panose="020B0600070205080204" pitchFamily="-109" charset="-128"/>
            </a:endParaRPr>
          </a:p>
        </p:txBody>
      </p:sp>
      <p:sp>
        <p:nvSpPr>
          <p:cNvPr id="31747"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109"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109"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109"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109"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109"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9pPr>
          </a:lstStyle>
          <a:p>
            <a:pPr>
              <a:spcBef>
                <a:spcPct val="0"/>
              </a:spcBef>
            </a:pPr>
            <a:fld id="{D0537ADA-8511-4BAA-A1C4-72A6BF0DD594}" type="slidenum">
              <a:rPr lang="en-AU" altLang="en-US">
                <a:latin typeface="Arial" panose="020B0604020202020204" pitchFamily="34" charset="0"/>
              </a:rPr>
            </a:fld>
            <a:endParaRPr lang="en-AU"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p:sp>
      <p:sp>
        <p:nvSpPr>
          <p:cNvPr id="3379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ea typeface="MS PGothic" panose="020B0600070205080204" pitchFamily="-109" charset="-128"/>
              </a:rPr>
              <a:t> Executive management and security administrators need to look upon law enforcement</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as another resource and tool, alongside technical, physical, and human-factor</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resources. The successful use of law enforcement depends much more on people</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skills than technical skills. Management needs to understand the criminal investigation</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process, the inputs that investigators need, and the ways in which the victim can</a:t>
            </a:r>
            <a:endParaRPr lang="en-US" altLang="en-US">
              <a:latin typeface="Times New Roman" panose="02020603050405020304" pitchFamily="18" charset="0"/>
              <a:ea typeface="MS PGothic" panose="020B0600070205080204" pitchFamily="-109" charset="-128"/>
            </a:endParaRPr>
          </a:p>
          <a:p>
            <a:r>
              <a:rPr lang="en-US" altLang="en-US">
                <a:latin typeface="Times New Roman" panose="02020603050405020304" pitchFamily="18" charset="0"/>
                <a:ea typeface="MS PGothic" panose="020B0600070205080204" pitchFamily="-109" charset="-128"/>
              </a:rPr>
              <a:t>contribute positively to the investigation.</a:t>
            </a:r>
            <a:endParaRPr lang="en-US" altLang="en-US">
              <a:latin typeface="Times New Roman" panose="02020603050405020304" pitchFamily="18" charset="0"/>
              <a:ea typeface="MS PGothic" panose="020B0600070205080204" pitchFamily="-109" charset="-128"/>
            </a:endParaRPr>
          </a:p>
        </p:txBody>
      </p:sp>
      <p:sp>
        <p:nvSpPr>
          <p:cNvPr id="33795"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109"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109"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109"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109"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109"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109" charset="-128"/>
              </a:defRPr>
            </a:lvl9pPr>
          </a:lstStyle>
          <a:p>
            <a:pPr>
              <a:spcBef>
                <a:spcPct val="0"/>
              </a:spcBef>
            </a:pPr>
            <a:fld id="{DE06C58B-495F-4D0B-8463-C385B7419E75}" type="slidenum">
              <a:rPr lang="en-AU" altLang="en-US">
                <a:latin typeface="Arial" panose="020B0604020202020204" pitchFamily="34" charset="0"/>
              </a:rPr>
            </a:fld>
            <a:endParaRPr lang="en-AU"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Slide Number Placeholder 7"/>
          <p:cNvSpPr>
            <a:spLocks noGrp="1"/>
          </p:cNvSpPr>
          <p:nvPr>
            <p:ph type="sldNum" sz="quarter" idx="11"/>
          </p:nvPr>
        </p:nvSpPr>
        <p:spPr/>
        <p:txBody>
          <a:bodyPr/>
          <a:lstStyle/>
          <a:p>
            <a:fld id="{006B9344-A600-C44C-BFF3-F262E2EAB853}" type="slidenum">
              <a:rPr lang="en-US" smtClean="0">
                <a:solidFill>
                  <a:prstClr val="white">
                    <a:lumMod val="65000"/>
                    <a:lumOff val="35000"/>
                  </a:prstClr>
                </a:solidFill>
              </a:rPr>
            </a:fld>
            <a:endParaRPr lang="en-US" dirty="0">
              <a:solidFill>
                <a:prstClr val="white">
                  <a:lumMod val="65000"/>
                  <a:lumOff val="35000"/>
                </a:prstClr>
              </a:solidFill>
            </a:endParaRPr>
          </a:p>
        </p:txBody>
      </p:sp>
      <p:sp>
        <p:nvSpPr>
          <p:cNvPr id="9" name="Footer Placeholder 8"/>
          <p:cNvSpPr>
            <a:spLocks noGrp="1"/>
          </p:cNvSpPr>
          <p:nvPr>
            <p:ph type="ftr" sz="quarter" idx="12"/>
          </p:nvPr>
        </p:nvSpPr>
        <p:spPr/>
        <p:txBody>
          <a:bodyPr/>
          <a:lstStyle/>
          <a:p>
            <a:endParaRPr lang="en-US" dirty="0">
              <a:solidFill>
                <a:prstClr val="white">
                  <a:lumMod val="65000"/>
                  <a:lumOff val="3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85CF7B68-3A81-2E4B-BA12-F5A493E24C50}" type="slidenum">
              <a:rPr lang="en-US" smtClean="0">
                <a:solidFill>
                  <a:prstClr val="white">
                    <a:lumMod val="65000"/>
                    <a:lumOff val="35000"/>
                  </a:prstClr>
                </a:solidFill>
              </a:rPr>
            </a:fld>
            <a:endParaRPr lang="en-US" dirty="0">
              <a:solidFill>
                <a:prstClr val="white">
                  <a:lumMod val="65000"/>
                  <a:lumOff val="3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F842B32E-5D81-2D4F-8CC9-49749ECC7299}" type="slidenum">
              <a:rPr lang="en-US" smtClean="0">
                <a:solidFill>
                  <a:prstClr val="white">
                    <a:lumMod val="65000"/>
                    <a:lumOff val="35000"/>
                  </a:prstClr>
                </a:solidFill>
              </a:rPr>
            </a:fld>
            <a:endParaRPr lang="en-US" dirty="0">
              <a:solidFill>
                <a:prstClr val="white">
                  <a:lumMod val="65000"/>
                  <a:lumOff val="3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a:t>Click to edit Master title style</a:t>
            </a:r>
            <a:endParaRPr lang="en-US"/>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a:xfrm>
            <a:off x="5638800" y="6124401"/>
            <a:ext cx="2895600" cy="257810"/>
          </a:xfrm>
        </p:spPr>
        <p:txBody>
          <a:bodyPr/>
          <a:lstStyle/>
          <a:p>
            <a:endParaRPr lang="en-US" dirty="0">
              <a:solidFill>
                <a:prstClr val="white">
                  <a:lumMod val="65000"/>
                  <a:lumOff val="35000"/>
                </a:prstClr>
              </a:solidFill>
            </a:endParaRPr>
          </a:p>
        </p:txBody>
      </p:sp>
      <p:sp>
        <p:nvSpPr>
          <p:cNvPr id="14" name="Picture Placeholder 13"/>
          <p:cNvSpPr>
            <a:spLocks noGrp="1"/>
          </p:cNvSpPr>
          <p:nvPr>
            <p:ph type="pic" sz="quarter" idx="12" hasCustomPrompt="1"/>
          </p:nvPr>
        </p:nvSpPr>
        <p:spPr>
          <a:xfrm>
            <a:off x="636493" y="533400"/>
            <a:ext cx="7836408" cy="2828925"/>
          </a:xfrm>
        </p:spPr>
        <p:txBody>
          <a:bodyPr>
            <a:normAutofit/>
          </a:bodyPr>
          <a:lstStyle>
            <a:lvl1pPr>
              <a:buNone/>
              <a:defRPr sz="2000"/>
            </a:lvl1pPr>
          </a:lstStyle>
          <a:p>
            <a:r>
              <a:rPr lang="en-US"/>
              <a:t>Drag picture to placeholder or click icon to add</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anose="020B0604020202020204" pitchFamily="34" charset="0"/>
              <a:buChar char="•"/>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fld>
            <a:endParaRPr lang="en-US" dirty="0">
              <a:solidFill>
                <a:prstClr val="white">
                  <a:lumMod val="65000"/>
                  <a:lumOff val="3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0A00927A-0526-144F-9580-37ABB5A1E7E2}" type="slidenum">
              <a:rPr lang="en-US" smtClean="0">
                <a:solidFill>
                  <a:prstClr val="white">
                    <a:lumMod val="65000"/>
                    <a:lumOff val="35000"/>
                  </a:prstClr>
                </a:solidFill>
              </a:rPr>
            </a:fld>
            <a:endParaRPr lang="en-US" dirty="0">
              <a:solidFill>
                <a:prstClr val="white">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panose="02040502050505030304"/>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panose="02040502050505030304"/>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panose="020405020505050303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65000"/>
                  <a:lumOff val="35000"/>
                </a:prstClr>
              </a:solidFill>
            </a:endParaRPr>
          </a:p>
        </p:txBody>
      </p:sp>
      <p:sp>
        <p:nvSpPr>
          <p:cNvPr id="9" name="Slide Number Placeholder 8"/>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fld>
            <a:endParaRPr lang="en-US" dirty="0">
              <a:solidFill>
                <a:prstClr val="white">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fld>
            <a:endParaRPr lang="en-US" dirty="0">
              <a:solidFill>
                <a:prstClr val="white">
                  <a:lumMod val="65000"/>
                  <a:lumOff val="3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fld>
            <a:endParaRPr lang="en-US" dirty="0">
              <a:solidFill>
                <a:prstClr val="white">
                  <a:lumMod val="65000"/>
                  <a:lumOff val="3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fld>
            <a:endParaRPr lang="en-US" dirty="0">
              <a:solidFill>
                <a:prstClr val="white">
                  <a:lumMod val="65000"/>
                  <a:lumOff val="3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hasCustomPrompt="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7CD43092-C6C6-4F4E-AC3B-C3372C3BCD24}" type="slidenum">
              <a:rPr lang="en-US" smtClean="0">
                <a:solidFill>
                  <a:prstClr val="white">
                    <a:lumMod val="65000"/>
                    <a:lumOff val="35000"/>
                  </a:prstClr>
                </a:solidFill>
              </a:rPr>
            </a:fld>
            <a:endParaRPr lang="en-US" dirty="0">
              <a:solidFill>
                <a:prstClr val="white">
                  <a:lumMod val="65000"/>
                  <a:lumOff val="3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anose="020B0502020202020204" pitchFamily="34" charset="0"/>
              </a:defRPr>
            </a:lvl1pPr>
          </a:lstStyle>
          <a:p>
            <a:endParaRPr lang="en-US" dirty="0">
              <a:solidFill>
                <a:prstClr val="white">
                  <a:lumMod val="65000"/>
                  <a:lumOff val="35000"/>
                </a:prstClr>
              </a:solidFill>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anose="020B0502020202020204" pitchFamily="34" charset="0"/>
              </a:defRPr>
            </a:lvl1pPr>
          </a:lstStyle>
          <a:p>
            <a:endParaRPr lang="en-US" dirty="0">
              <a:solidFill>
                <a:prstClr val="white">
                  <a:lumMod val="65000"/>
                  <a:lumOff val="35000"/>
                </a:prstClr>
              </a:solidFill>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anose="020B0502020202020204" pitchFamily="34" charset="0"/>
              </a:defRPr>
            </a:lvl1pPr>
          </a:lstStyle>
          <a:p>
            <a:fld id="{A855AEC4-77F9-F44E-AF10-D517C4B655CE}" type="slidenum">
              <a:rPr lang="en-US" smtClean="0">
                <a:solidFill>
                  <a:prstClr val="white">
                    <a:lumMod val="65000"/>
                    <a:lumOff val="35000"/>
                  </a:prstClr>
                </a:solidFill>
              </a:rPr>
            </a:fld>
            <a:endParaRPr lang="en-US" dirty="0">
              <a:solidFill>
                <a:prstClr val="white">
                  <a:lumMod val="65000"/>
                  <a:lumOff val="35000"/>
                </a:prstClr>
              </a:solidFill>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panose="02040502050505030304"/>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panose="02040502050505030304"/>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7.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5.e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package" Target="../embeddings/Document1.docx"/></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package" Target="../embeddings/Document2.docx"/></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package" Target="../embeddings/Document3.docx"/></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Cyber Crime </a:t>
            </a:r>
            <a:endParaRPr lang="en-US" dirty="0"/>
          </a:p>
        </p:txBody>
      </p:sp>
      <p:sp>
        <p:nvSpPr>
          <p:cNvPr id="3" name="Subtitle 2"/>
          <p:cNvSpPr>
            <a:spLocks noGrp="1"/>
          </p:cNvSpPr>
          <p:nvPr>
            <p:ph type="subTitle" idx="1"/>
          </p:nvPr>
        </p:nvSpPr>
        <p:spPr/>
        <p:txBody>
          <a:bodyPr/>
          <a:lstStyle/>
          <a:p>
            <a:r>
              <a:rPr lang="en-US" dirty="0"/>
              <a:t>Chapter 19</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333375"/>
            <a:ext cx="8229600" cy="1600200"/>
          </a:xfrm>
        </p:spPr>
        <p:txBody>
          <a:bodyPr/>
          <a:lstStyle/>
          <a:p>
            <a:pPr eaLnBrk="1" fontAlgn="auto" hangingPunct="1">
              <a:spcAft>
                <a:spcPts val="0"/>
              </a:spcAft>
              <a:defRPr/>
            </a:pPr>
            <a:r>
              <a:rPr lang="en-US" dirty="0">
                <a:solidFill>
                  <a:schemeClr val="accent6">
                    <a:lumMod val="40000"/>
                    <a:lumOff val="60000"/>
                  </a:schemeClr>
                </a:solidFill>
              </a:rPr>
              <a:t>Working with Law Enforcement</a:t>
            </a:r>
            <a:endParaRPr lang="en-US" dirty="0">
              <a:solidFill>
                <a:schemeClr val="accent6">
                  <a:lumMod val="40000"/>
                  <a:lumOff val="60000"/>
                </a:schemeClr>
              </a:solidFill>
            </a:endParaRPr>
          </a:p>
        </p:txBody>
      </p:sp>
      <p:sp>
        <p:nvSpPr>
          <p:cNvPr id="35842" name="Content Placeholder 2"/>
          <p:cNvSpPr>
            <a:spLocks noGrp="1"/>
          </p:cNvSpPr>
          <p:nvPr>
            <p:ph idx="1"/>
          </p:nvPr>
        </p:nvSpPr>
        <p:spPr>
          <a:xfrm>
            <a:off x="468313" y="2403475"/>
            <a:ext cx="8229600" cy="4525963"/>
          </a:xfrm>
        </p:spPr>
        <p:txBody>
          <a:bodyPr/>
          <a:lstStyle/>
          <a:p>
            <a:pPr eaLnBrk="1" hangingPunct="1">
              <a:buClr>
                <a:schemeClr val="accent6">
                  <a:lumMod val="60000"/>
                  <a:lumOff val="40000"/>
                </a:schemeClr>
              </a:buClr>
              <a:buSzPct val="140000"/>
              <a:buFont typeface="Arial" panose="020B0604020202020204" pitchFamily="34" charset="0"/>
              <a:buChar char="•"/>
              <a:defRPr/>
            </a:pPr>
            <a:r>
              <a:rPr lang="en-US" altLang="x-none" sz="2800" dirty="0">
                <a:latin typeface="+mn-lt"/>
                <a:ea typeface="MS PGothic" panose="020B0600070205080204" pitchFamily="-109" charset="-128"/>
              </a:rPr>
              <a:t>Executive management and security administrators need to look upon law enforcement as a resource and tool</a:t>
            </a:r>
            <a:endParaRPr lang="en-US" altLang="x-none" sz="2800" dirty="0">
              <a:latin typeface="+mn-lt"/>
              <a:ea typeface="MS PGothic" panose="020B0600070205080204" pitchFamily="-109" charset="-128"/>
            </a:endParaRPr>
          </a:p>
          <a:p>
            <a:pPr eaLnBrk="1" hangingPunct="1">
              <a:spcBef>
                <a:spcPts val="1875"/>
              </a:spcBef>
              <a:spcAft>
                <a:spcPts val="600"/>
              </a:spcAft>
              <a:buClr>
                <a:schemeClr val="accent6">
                  <a:lumMod val="60000"/>
                  <a:lumOff val="40000"/>
                </a:schemeClr>
              </a:buClr>
              <a:buSzPct val="140000"/>
              <a:buFont typeface="Arial" panose="020B0604020202020204" pitchFamily="34" charset="0"/>
              <a:buChar char="•"/>
              <a:defRPr/>
            </a:pPr>
            <a:r>
              <a:rPr lang="en-US" altLang="x-none" sz="2800" dirty="0">
                <a:latin typeface="+mn-lt"/>
                <a:ea typeface="MS PGothic" panose="020B0600070205080204" pitchFamily="-109" charset="-128"/>
              </a:rPr>
              <a:t>Management needs to:</a:t>
            </a:r>
            <a:endParaRPr lang="en-US" altLang="x-none" sz="2800" dirty="0">
              <a:latin typeface="+mn-lt"/>
              <a:ea typeface="MS PGothic" panose="020B0600070205080204" pitchFamily="-109" charset="-128"/>
            </a:endParaRPr>
          </a:p>
          <a:p>
            <a:pPr lvl="1" eaLnBrk="1" hangingPunct="1">
              <a:buClr>
                <a:schemeClr val="accent6">
                  <a:lumMod val="60000"/>
                  <a:lumOff val="40000"/>
                </a:schemeClr>
              </a:buClr>
              <a:buSzPct val="140000"/>
              <a:buFont typeface="Arial" panose="020B0604020202020204" pitchFamily="34" charset="0"/>
              <a:buChar char="•"/>
              <a:defRPr/>
            </a:pPr>
            <a:r>
              <a:rPr lang="en-US" altLang="x-none" sz="2000" dirty="0">
                <a:latin typeface="+mn-lt"/>
                <a:ea typeface="MS PGothic" panose="020B0600070205080204" pitchFamily="-109" charset="-128"/>
              </a:rPr>
              <a:t>Understand the criminal investigation process</a:t>
            </a:r>
            <a:endParaRPr lang="en-US" altLang="x-none" sz="2000" dirty="0">
              <a:latin typeface="+mn-lt"/>
              <a:ea typeface="MS PGothic" panose="020B0600070205080204" pitchFamily="-109" charset="-128"/>
            </a:endParaRPr>
          </a:p>
          <a:p>
            <a:pPr lvl="1" eaLnBrk="1" hangingPunct="1">
              <a:buClr>
                <a:schemeClr val="accent6">
                  <a:lumMod val="60000"/>
                  <a:lumOff val="40000"/>
                </a:schemeClr>
              </a:buClr>
              <a:buSzPct val="140000"/>
              <a:buFont typeface="Arial" panose="020B0604020202020204" pitchFamily="34" charset="0"/>
              <a:buChar char="•"/>
              <a:defRPr/>
            </a:pPr>
            <a:r>
              <a:rPr lang="en-US" altLang="x-none" sz="2000" dirty="0">
                <a:latin typeface="+mn-lt"/>
                <a:ea typeface="MS PGothic" panose="020B0600070205080204" pitchFamily="-109" charset="-128"/>
              </a:rPr>
              <a:t>Understand the inputs that investigators need</a:t>
            </a:r>
            <a:endParaRPr lang="en-US" altLang="x-none" sz="2000" dirty="0">
              <a:latin typeface="+mn-lt"/>
              <a:ea typeface="MS PGothic" panose="020B0600070205080204" pitchFamily="-109" charset="-128"/>
            </a:endParaRPr>
          </a:p>
          <a:p>
            <a:pPr lvl="1" eaLnBrk="1" hangingPunct="1">
              <a:buClr>
                <a:schemeClr val="accent6">
                  <a:lumMod val="60000"/>
                  <a:lumOff val="40000"/>
                </a:schemeClr>
              </a:buClr>
              <a:buSzPct val="140000"/>
              <a:buFont typeface="Arial" panose="020B0604020202020204" pitchFamily="34" charset="0"/>
              <a:buChar char="•"/>
              <a:defRPr/>
            </a:pPr>
            <a:r>
              <a:rPr lang="en-US" altLang="x-none" sz="2000" dirty="0">
                <a:latin typeface="+mn-lt"/>
                <a:ea typeface="MS PGothic" panose="020B0600070205080204" pitchFamily="-109" charset="-128"/>
              </a:rPr>
              <a:t>Understand the ways in which the victim can                 contribute positively to the investigation</a:t>
            </a:r>
            <a:endParaRPr lang="en-US" altLang="x-none" sz="2000" dirty="0">
              <a:latin typeface="+mn-lt"/>
              <a:ea typeface="MS PGothic" panose="020B0600070205080204" pitchFamily="-109" charset="-128"/>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564904"/>
          </a:xfrm>
        </p:spPr>
        <p:txBody>
          <a:bodyPr/>
          <a:lstStyle/>
          <a:p>
            <a:r>
              <a:rPr lang="en-US" dirty="0">
                <a:effectLst/>
              </a:rPr>
              <a:t>Pakistan is Prevention of Electronic Crimes Act, 2016 (“</a:t>
            </a:r>
            <a:r>
              <a:rPr lang="en-US" b="1" dirty="0">
                <a:effectLst/>
              </a:rPr>
              <a:t>Act</a:t>
            </a:r>
            <a:r>
              <a:rPr lang="en-US" dirty="0">
                <a:effectLst/>
              </a:rPr>
              <a:t>”)</a:t>
            </a:r>
            <a:endParaRPr lang="en-US" dirty="0"/>
          </a:p>
        </p:txBody>
      </p:sp>
      <p:sp>
        <p:nvSpPr>
          <p:cNvPr id="3" name="Content Placeholder 2"/>
          <p:cNvSpPr>
            <a:spLocks noGrp="1"/>
          </p:cNvSpPr>
          <p:nvPr>
            <p:ph idx="1"/>
          </p:nvPr>
        </p:nvSpPr>
        <p:spPr>
          <a:xfrm>
            <a:off x="457200" y="2996952"/>
            <a:ext cx="8229600" cy="3129211"/>
          </a:xfrm>
        </p:spPr>
        <p:txBody>
          <a:bodyPr/>
          <a:lstStyle/>
          <a:p>
            <a:r>
              <a:rPr lang="en-US" dirty="0"/>
              <a:t>The law dealing with cyber crimes in Pakistan is </a:t>
            </a:r>
            <a:r>
              <a:rPr lang="en-US" b="1" dirty="0">
                <a:solidFill>
                  <a:schemeClr val="bg1"/>
                </a:solidFill>
                <a:highlight>
                  <a:srgbClr val="FFFF00"/>
                </a:highlight>
              </a:rPr>
              <a:t>Prevention of Electronic Crimes Act</a:t>
            </a:r>
            <a:r>
              <a:rPr lang="en-US" dirty="0"/>
              <a:t>, </a:t>
            </a:r>
            <a:r>
              <a:rPr lang="en-US" b="1" dirty="0">
                <a:solidFill>
                  <a:schemeClr val="bg1"/>
                </a:solidFill>
                <a:highlight>
                  <a:srgbClr val="FFFF00"/>
                </a:highlight>
              </a:rPr>
              <a:t>2016</a:t>
            </a:r>
            <a:r>
              <a:rPr lang="en-US" dirty="0"/>
              <a:t> (“</a:t>
            </a:r>
            <a:r>
              <a:rPr lang="en-US" b="1" dirty="0"/>
              <a:t>Act</a:t>
            </a:r>
            <a:r>
              <a:rPr lang="en-US" dirty="0"/>
              <a:t>”) which is applicable to every citizen of Pakistan wherever he may be and to every other person who is stationed in Pakistan for the time being.</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Types of cyber crimes under the Act:</a:t>
            </a:r>
            <a:endParaRPr lang="en-US" dirty="0"/>
          </a:p>
        </p:txBody>
      </p:sp>
      <p:sp>
        <p:nvSpPr>
          <p:cNvPr id="3" name="Content Placeholder 2"/>
          <p:cNvSpPr>
            <a:spLocks noGrp="1"/>
          </p:cNvSpPr>
          <p:nvPr>
            <p:ph idx="1"/>
          </p:nvPr>
        </p:nvSpPr>
        <p:spPr/>
        <p:txBody>
          <a:bodyPr>
            <a:normAutofit/>
          </a:bodyPr>
          <a:lstStyle/>
          <a:p>
            <a:endParaRPr lang="en-US" dirty="0"/>
          </a:p>
          <a:p>
            <a:r>
              <a:rPr lang="en-US" dirty="0">
                <a:solidFill>
                  <a:schemeClr val="bg1"/>
                </a:solidFill>
                <a:highlight>
                  <a:srgbClr val="00FFFF"/>
                </a:highlight>
              </a:rPr>
              <a:t>Access or interfere </a:t>
            </a:r>
            <a:r>
              <a:rPr lang="en-US" dirty="0"/>
              <a:t>the </a:t>
            </a:r>
            <a:r>
              <a:rPr lang="en-US" dirty="0">
                <a:solidFill>
                  <a:schemeClr val="bg1"/>
                </a:solidFill>
                <a:highlight>
                  <a:srgbClr val="00FFFF"/>
                </a:highlight>
              </a:rPr>
              <a:t>data or information </a:t>
            </a:r>
            <a:r>
              <a:rPr lang="en-US" dirty="0"/>
              <a:t>system and </a:t>
            </a:r>
            <a:r>
              <a:rPr lang="en-US" dirty="0">
                <a:solidFill>
                  <a:schemeClr val="bg1"/>
                </a:solidFill>
                <a:highlight>
                  <a:srgbClr val="00FFFF"/>
                </a:highlight>
              </a:rPr>
              <a:t>copying or transmission</a:t>
            </a:r>
            <a:r>
              <a:rPr lang="en-US" dirty="0">
                <a:solidFill>
                  <a:schemeClr val="bg1"/>
                </a:solidFill>
              </a:rPr>
              <a:t> </a:t>
            </a:r>
            <a:r>
              <a:rPr lang="en-US" dirty="0"/>
              <a:t>of data; (Section 3, 4 and 5 of the Act).</a:t>
            </a:r>
            <a:endParaRPr lang="en-US" dirty="0"/>
          </a:p>
          <a:p>
            <a:r>
              <a:rPr lang="en-US" dirty="0"/>
              <a:t>Unauthorized access, unauthorized copying, unauthorized transmitting or unauthorized interfering with the </a:t>
            </a:r>
            <a:r>
              <a:rPr lang="en-US" dirty="0">
                <a:solidFill>
                  <a:schemeClr val="bg1"/>
                </a:solidFill>
                <a:highlight>
                  <a:srgbClr val="00FFFF"/>
                </a:highlight>
              </a:rPr>
              <a:t>critical infrastructure </a:t>
            </a:r>
            <a:r>
              <a:rPr lang="en-US" dirty="0"/>
              <a:t>OR </a:t>
            </a:r>
            <a:r>
              <a:rPr lang="en-US" dirty="0">
                <a:solidFill>
                  <a:schemeClr val="bg1"/>
                </a:solidFill>
                <a:highlight>
                  <a:srgbClr val="00FFFF"/>
                </a:highlight>
              </a:rPr>
              <a:t>threaten</a:t>
            </a:r>
            <a:r>
              <a:rPr lang="en-US" dirty="0"/>
              <a:t> to commit any of the aforesaid offences with an intention to coerce, intimidate, create a sense of </a:t>
            </a:r>
            <a:r>
              <a:rPr lang="en-US" dirty="0">
                <a:solidFill>
                  <a:schemeClr val="bg1"/>
                </a:solidFill>
                <a:highlight>
                  <a:srgbClr val="00FFFF"/>
                </a:highlight>
              </a:rPr>
              <a:t>fear, panic, insecurity or public or community/society </a:t>
            </a:r>
            <a:r>
              <a:rPr lang="en-US" dirty="0"/>
              <a:t>(Sections 6, 7 and 8 of the Act).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Types of cyber crimes under the Act:</a:t>
            </a:r>
            <a:endParaRPr lang="en-US" dirty="0"/>
          </a:p>
        </p:txBody>
      </p:sp>
      <p:sp>
        <p:nvSpPr>
          <p:cNvPr id="3" name="Content Placeholder 2"/>
          <p:cNvSpPr>
            <a:spLocks noGrp="1"/>
          </p:cNvSpPr>
          <p:nvPr>
            <p:ph idx="1"/>
          </p:nvPr>
        </p:nvSpPr>
        <p:spPr/>
        <p:txBody>
          <a:bodyPr/>
          <a:lstStyle/>
          <a:p>
            <a:r>
              <a:rPr lang="en-US" b="1" u="sng" dirty="0"/>
              <a:t>Prepare</a:t>
            </a:r>
            <a:r>
              <a:rPr lang="en-US" dirty="0"/>
              <a:t> or </a:t>
            </a:r>
            <a:r>
              <a:rPr lang="en-US" b="1" u="sng" dirty="0"/>
              <a:t>disseminate information</a:t>
            </a:r>
            <a:r>
              <a:rPr lang="en-US" dirty="0"/>
              <a:t> through any information system or device with the intent to </a:t>
            </a:r>
            <a:r>
              <a:rPr lang="en-US" dirty="0">
                <a:solidFill>
                  <a:schemeClr val="bg1"/>
                </a:solidFill>
                <a:highlight>
                  <a:srgbClr val="00FFFF"/>
                </a:highlight>
              </a:rPr>
              <a:t>glorify an offence relating to terrorism</a:t>
            </a:r>
            <a:r>
              <a:rPr lang="en-US" dirty="0"/>
              <a:t>, or any person convicted of a crime relating to terrorism OR threaten to commit any of the aforesaid offences with an intention to coerce, intimidate, create a sense of fear, panic, insecurity or public or community/society (Section 9 of the Act ).</a:t>
            </a:r>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Types of cyber crimes under the Act:</a:t>
            </a:r>
            <a:endParaRPr lang="en-US" dirty="0"/>
          </a:p>
        </p:txBody>
      </p:sp>
      <p:sp>
        <p:nvSpPr>
          <p:cNvPr id="3" name="Content Placeholder 2"/>
          <p:cNvSpPr>
            <a:spLocks noGrp="1"/>
          </p:cNvSpPr>
          <p:nvPr>
            <p:ph idx="1"/>
          </p:nvPr>
        </p:nvSpPr>
        <p:spPr/>
        <p:txBody>
          <a:bodyPr>
            <a:normAutofit lnSpcReduction="10000"/>
          </a:bodyPr>
          <a:lstStyle/>
          <a:p>
            <a:r>
              <a:rPr lang="en-US" dirty="0"/>
              <a:t>Whosoever prepares or disseminates any </a:t>
            </a:r>
            <a:r>
              <a:rPr lang="en-US" b="1" dirty="0">
                <a:solidFill>
                  <a:schemeClr val="bg1"/>
                </a:solidFill>
                <a:highlight>
                  <a:srgbClr val="00FFFF"/>
                </a:highlight>
              </a:rPr>
              <a:t>Hate Speech</a:t>
            </a:r>
            <a:r>
              <a:rPr lang="en-US" dirty="0"/>
              <a:t>, information that invites </a:t>
            </a:r>
            <a:r>
              <a:rPr lang="en-US" b="1" dirty="0">
                <a:solidFill>
                  <a:schemeClr val="bg1"/>
                </a:solidFill>
                <a:highlight>
                  <a:srgbClr val="00FFFF"/>
                </a:highlight>
              </a:rPr>
              <a:t>motivation</a:t>
            </a:r>
            <a:r>
              <a:rPr lang="en-US" dirty="0"/>
              <a:t> of people to </a:t>
            </a:r>
            <a:r>
              <a:rPr lang="en-US" dirty="0">
                <a:solidFill>
                  <a:schemeClr val="bg1"/>
                </a:solidFill>
                <a:highlight>
                  <a:srgbClr val="00FFFF"/>
                </a:highlight>
              </a:rPr>
              <a:t>fund</a:t>
            </a:r>
            <a:r>
              <a:rPr lang="en-US" dirty="0"/>
              <a:t> or </a:t>
            </a:r>
            <a:r>
              <a:rPr lang="en-US" dirty="0">
                <a:solidFill>
                  <a:schemeClr val="bg1"/>
                </a:solidFill>
                <a:highlight>
                  <a:srgbClr val="00FFFF"/>
                </a:highlight>
              </a:rPr>
              <a:t>recruits</a:t>
            </a:r>
            <a:r>
              <a:rPr lang="en-US" dirty="0"/>
              <a:t> for </a:t>
            </a:r>
            <a:r>
              <a:rPr lang="en-US" dirty="0">
                <a:solidFill>
                  <a:schemeClr val="bg1"/>
                </a:solidFill>
                <a:highlight>
                  <a:srgbClr val="00FFFF"/>
                </a:highlight>
              </a:rPr>
              <a:t>terrorism through any information system or device </a:t>
            </a:r>
            <a:r>
              <a:rPr lang="en-US" dirty="0"/>
              <a:t>(Sections 11 &amp; 12 of the Act).</a:t>
            </a:r>
            <a:endParaRPr lang="en-US" dirty="0"/>
          </a:p>
          <a:p>
            <a:r>
              <a:rPr lang="en-US" b="1" dirty="0">
                <a:solidFill>
                  <a:schemeClr val="bg1"/>
                </a:solidFill>
                <a:highlight>
                  <a:srgbClr val="00FFFF"/>
                </a:highlight>
              </a:rPr>
              <a:t>Electronic forgery </a:t>
            </a:r>
            <a:r>
              <a:rPr lang="en-US" dirty="0"/>
              <a:t>and </a:t>
            </a:r>
            <a:r>
              <a:rPr lang="en-US" b="1" dirty="0">
                <a:solidFill>
                  <a:schemeClr val="bg1"/>
                </a:solidFill>
                <a:highlight>
                  <a:srgbClr val="00FFFF"/>
                </a:highlight>
              </a:rPr>
              <a:t>electronic fraud committed </a:t>
            </a:r>
            <a:r>
              <a:rPr lang="en-US" dirty="0"/>
              <a:t>by interfering with any information system, device or data with the intent to cause damage or injury to the public; or to make any </a:t>
            </a:r>
            <a:r>
              <a:rPr lang="en-US" b="1" dirty="0">
                <a:solidFill>
                  <a:schemeClr val="bg1"/>
                </a:solidFill>
                <a:highlight>
                  <a:srgbClr val="00FFFF"/>
                </a:highlight>
              </a:rPr>
              <a:t>illegal claim</a:t>
            </a:r>
            <a:r>
              <a:rPr lang="en-US" dirty="0"/>
              <a:t>; or title or to cause any person to part with </a:t>
            </a:r>
            <a:r>
              <a:rPr lang="en-US" b="1" dirty="0">
                <a:solidFill>
                  <a:schemeClr val="bg1"/>
                </a:solidFill>
                <a:highlight>
                  <a:srgbClr val="00FFFF"/>
                </a:highlight>
              </a:rPr>
              <a:t>property</a:t>
            </a:r>
            <a:r>
              <a:rPr lang="en-US" dirty="0"/>
              <a:t>; or to enter into a contract; to commit fraud; </a:t>
            </a:r>
            <a:r>
              <a:rPr lang="en-US" b="1" dirty="0">
                <a:solidFill>
                  <a:schemeClr val="bg1"/>
                </a:solidFill>
                <a:highlight>
                  <a:srgbClr val="00FFFF"/>
                </a:highlight>
              </a:rPr>
              <a:t>alteration, deletion or suppression of data </a:t>
            </a:r>
            <a:r>
              <a:rPr lang="en-US" dirty="0"/>
              <a:t>etc. (Sections 13 &amp; 14 of the Act).</a:t>
            </a:r>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Types of cyber crimes under the Act:</a:t>
            </a:r>
            <a:endParaRPr lang="en-US" dirty="0"/>
          </a:p>
        </p:txBody>
      </p:sp>
      <p:sp>
        <p:nvSpPr>
          <p:cNvPr id="3" name="Content Placeholder 2"/>
          <p:cNvSpPr>
            <a:spLocks noGrp="1"/>
          </p:cNvSpPr>
          <p:nvPr>
            <p:ph idx="1"/>
          </p:nvPr>
        </p:nvSpPr>
        <p:spPr/>
        <p:txBody>
          <a:bodyPr/>
          <a:lstStyle/>
          <a:p>
            <a:r>
              <a:rPr lang="en-US" dirty="0"/>
              <a:t>An act to </a:t>
            </a:r>
            <a:r>
              <a:rPr lang="en-US" b="1" dirty="0">
                <a:solidFill>
                  <a:schemeClr val="bg1"/>
                </a:solidFill>
                <a:highlight>
                  <a:srgbClr val="00FFFF"/>
                </a:highlight>
              </a:rPr>
              <a:t>manufacture, generate, adapt, export, supply, offer to supply or import any information system, data or device</a:t>
            </a:r>
            <a:r>
              <a:rPr lang="en-US" dirty="0"/>
              <a:t>, with an intent to be used or believing that it is primarily to be used to commit or to assist in the commission of an offence under this Act. (Section 15 of the Act).</a:t>
            </a:r>
            <a:endParaRPr lang="en-US" dirty="0"/>
          </a:p>
          <a:p>
            <a:endParaRPr lang="en-US" dirty="0"/>
          </a:p>
          <a:p>
            <a:r>
              <a:rPr lang="en-US" b="1" dirty="0">
                <a:solidFill>
                  <a:schemeClr val="bg1"/>
                </a:solidFill>
                <a:highlight>
                  <a:srgbClr val="00FFFF"/>
                </a:highlight>
              </a:rPr>
              <a:t>Unauthorized use of another person’s identity information or to obtain</a:t>
            </a:r>
            <a:r>
              <a:rPr lang="en-US" dirty="0"/>
              <a:t>, sell, possess or transmit such information. (Sections 16 of the Act).</a:t>
            </a:r>
            <a:endParaRPr lang="en-US" dirty="0"/>
          </a:p>
          <a:p>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Types of cyber crimes under the Act:</a:t>
            </a:r>
            <a:endParaRPr lang="en-US" dirty="0"/>
          </a:p>
        </p:txBody>
      </p:sp>
      <p:sp>
        <p:nvSpPr>
          <p:cNvPr id="3" name="Content Placeholder 2"/>
          <p:cNvSpPr>
            <a:spLocks noGrp="1"/>
          </p:cNvSpPr>
          <p:nvPr>
            <p:ph idx="1"/>
          </p:nvPr>
        </p:nvSpPr>
        <p:spPr/>
        <p:txBody>
          <a:bodyPr>
            <a:normAutofit/>
          </a:bodyPr>
          <a:lstStyle/>
          <a:p>
            <a:r>
              <a:rPr lang="en-US" b="1" dirty="0">
                <a:solidFill>
                  <a:schemeClr val="bg1"/>
                </a:solidFill>
                <a:highlight>
                  <a:srgbClr val="00FFFF"/>
                </a:highlight>
              </a:rPr>
              <a:t>Issuance of SIM </a:t>
            </a:r>
            <a:r>
              <a:rPr lang="en-US" dirty="0"/>
              <a:t>(subscriber identity module); R-IUM (re-useable identification module); or UICC (universal integrated circuit) or any other module designed for authenticating users to establish connection with the network and to be used in cellular mobile, wireless phone or other digital devices without obtaining and </a:t>
            </a:r>
            <a:r>
              <a:rPr lang="en-US" b="1" dirty="0">
                <a:solidFill>
                  <a:schemeClr val="bg1"/>
                </a:solidFill>
                <a:highlight>
                  <a:srgbClr val="00FFFF"/>
                </a:highlight>
              </a:rPr>
              <a:t>verification of the subscriber’s</a:t>
            </a:r>
            <a:r>
              <a:rPr lang="en-US" dirty="0"/>
              <a:t> antecedents. (Section 17 of the Act).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Types of cyber crimes under the Act:</a:t>
            </a:r>
            <a:endParaRPr lang="en-US" dirty="0"/>
          </a:p>
        </p:txBody>
      </p:sp>
      <p:sp>
        <p:nvSpPr>
          <p:cNvPr id="3" name="Content Placeholder 2"/>
          <p:cNvSpPr>
            <a:spLocks noGrp="1"/>
          </p:cNvSpPr>
          <p:nvPr>
            <p:ph idx="1"/>
          </p:nvPr>
        </p:nvSpPr>
        <p:spPr/>
        <p:txBody>
          <a:bodyPr/>
          <a:lstStyle/>
          <a:p>
            <a:r>
              <a:rPr lang="en-US" b="1" dirty="0">
                <a:solidFill>
                  <a:schemeClr val="bg1"/>
                </a:solidFill>
                <a:highlight>
                  <a:srgbClr val="00FFFF"/>
                </a:highlight>
              </a:rPr>
              <a:t>Dignity of Natural Person</a:t>
            </a:r>
            <a:r>
              <a:rPr lang="en-US" dirty="0"/>
              <a:t>: Public exhibit or display or transmission of any information knowingly that such </a:t>
            </a:r>
            <a:r>
              <a:rPr lang="en-US" b="1" dirty="0">
                <a:solidFill>
                  <a:schemeClr val="bg1"/>
                </a:solidFill>
                <a:highlight>
                  <a:srgbClr val="00FFFF"/>
                </a:highlight>
              </a:rPr>
              <a:t>information is false </a:t>
            </a:r>
            <a:r>
              <a:rPr lang="en-US" dirty="0"/>
              <a:t>and intimidate or </a:t>
            </a:r>
            <a:r>
              <a:rPr lang="en-US" b="1" dirty="0">
                <a:solidFill>
                  <a:schemeClr val="bg1"/>
                </a:solidFill>
                <a:highlight>
                  <a:srgbClr val="00FFFF"/>
                </a:highlight>
              </a:rPr>
              <a:t>harm the reputation</a:t>
            </a:r>
            <a:r>
              <a:rPr lang="en-US" dirty="0"/>
              <a:t> </a:t>
            </a:r>
            <a:r>
              <a:rPr lang="en-US" b="1" dirty="0">
                <a:solidFill>
                  <a:schemeClr val="bg1"/>
                </a:solidFill>
                <a:highlight>
                  <a:srgbClr val="00FFFF"/>
                </a:highlight>
              </a:rPr>
              <a:t>or privacy </a:t>
            </a:r>
            <a:r>
              <a:rPr lang="en-US" dirty="0"/>
              <a:t>of a natural person through an information system. (Section 20 of the Act).</a:t>
            </a:r>
            <a:endParaRPr lang="en-US"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Types of cyber crimes under the Act:</a:t>
            </a:r>
            <a:endParaRPr lang="en-US" dirty="0"/>
          </a:p>
        </p:txBody>
      </p:sp>
      <p:sp>
        <p:nvSpPr>
          <p:cNvPr id="3" name="Content Placeholder 2"/>
          <p:cNvSpPr>
            <a:spLocks noGrp="1"/>
          </p:cNvSpPr>
          <p:nvPr>
            <p:ph idx="1"/>
          </p:nvPr>
        </p:nvSpPr>
        <p:spPr/>
        <p:txBody>
          <a:bodyPr>
            <a:normAutofit lnSpcReduction="10000"/>
          </a:bodyPr>
          <a:lstStyle/>
          <a:p>
            <a:r>
              <a:rPr lang="en-US" b="1" dirty="0">
                <a:solidFill>
                  <a:schemeClr val="bg1"/>
                </a:solidFill>
                <a:highlight>
                  <a:srgbClr val="00FFFF"/>
                </a:highlight>
              </a:rPr>
              <a:t>Modesty of Natural Person</a:t>
            </a:r>
            <a:r>
              <a:rPr lang="en-US" dirty="0"/>
              <a:t>:, Intentional and public display or exhibition or transmission of any information which </a:t>
            </a:r>
            <a:r>
              <a:rPr lang="en-US" b="1" dirty="0">
                <a:solidFill>
                  <a:schemeClr val="bg1"/>
                </a:solidFill>
                <a:highlight>
                  <a:srgbClr val="00FFFF"/>
                </a:highlight>
              </a:rPr>
              <a:t>superimposes a photograph </a:t>
            </a:r>
            <a:r>
              <a:rPr lang="en-US" dirty="0"/>
              <a:t>over any sexually explicit image or video of a natural person; includes a photograph in sexually explicit conduct of a natural person; intimates a natural person with sexual act; sexually </a:t>
            </a:r>
            <a:r>
              <a:rPr lang="en-US" b="1" dirty="0">
                <a:solidFill>
                  <a:schemeClr val="bg1"/>
                </a:solidFill>
                <a:highlight>
                  <a:srgbClr val="00FFFF"/>
                </a:highlight>
              </a:rPr>
              <a:t>explicit image </a:t>
            </a:r>
            <a:r>
              <a:rPr lang="en-US" dirty="0"/>
              <a:t>or </a:t>
            </a:r>
            <a:r>
              <a:rPr lang="en-US" b="1" dirty="0">
                <a:solidFill>
                  <a:schemeClr val="bg1"/>
                </a:solidFill>
                <a:highlight>
                  <a:srgbClr val="00FFFF"/>
                </a:highlight>
              </a:rPr>
              <a:t>video</a:t>
            </a:r>
            <a:r>
              <a:rPr lang="en-US" dirty="0"/>
              <a:t> of a natural person; or entices or induces a natural person to engage in sexually explicit act; through an information system to harm a natural person or his </a:t>
            </a:r>
            <a:r>
              <a:rPr lang="en-US" b="1" dirty="0">
                <a:solidFill>
                  <a:schemeClr val="bg1"/>
                </a:solidFill>
                <a:highlight>
                  <a:srgbClr val="00FFFF"/>
                </a:highlight>
              </a:rPr>
              <a:t>reputation, take revenge, create hatred or blackmail </a:t>
            </a:r>
            <a:r>
              <a:rPr lang="en-US" dirty="0"/>
              <a:t>a natural person. (Section 21 of the Act).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Types of cyber crimes under the Act:</a:t>
            </a:r>
            <a:endParaRPr lang="en-US" dirty="0"/>
          </a:p>
        </p:txBody>
      </p:sp>
      <p:sp>
        <p:nvSpPr>
          <p:cNvPr id="3" name="Content Placeholder 2"/>
          <p:cNvSpPr>
            <a:spLocks noGrp="1"/>
          </p:cNvSpPr>
          <p:nvPr>
            <p:ph idx="1"/>
          </p:nvPr>
        </p:nvSpPr>
        <p:spPr/>
        <p:txBody>
          <a:bodyPr>
            <a:normAutofit lnSpcReduction="10000"/>
          </a:bodyPr>
          <a:lstStyle/>
          <a:p>
            <a:r>
              <a:rPr lang="en-US" b="1" dirty="0">
                <a:solidFill>
                  <a:schemeClr val="bg1"/>
                </a:solidFill>
                <a:highlight>
                  <a:srgbClr val="00FFFF"/>
                </a:highlight>
              </a:rPr>
              <a:t>Child Pornography</a:t>
            </a:r>
            <a:r>
              <a:rPr lang="en-US" dirty="0"/>
              <a:t>: Produce, offer or make available, distribute or transmit through an information system or to procure for himself or for any other person or without lawful justification possesses material in an information system any material which contain the elements of child pornography. (Section 22 of the Act).</a:t>
            </a:r>
            <a:endParaRPr lang="en-US" dirty="0"/>
          </a:p>
          <a:p>
            <a:r>
              <a:rPr lang="en-US" dirty="0"/>
              <a:t>Writing, offering, making available, distributing or transmitting </a:t>
            </a:r>
            <a:r>
              <a:rPr lang="en-US" b="1" dirty="0">
                <a:solidFill>
                  <a:schemeClr val="bg1"/>
                </a:solidFill>
                <a:highlight>
                  <a:srgbClr val="00FFFF"/>
                </a:highlight>
              </a:rPr>
              <a:t>malicious code </a:t>
            </a:r>
            <a:r>
              <a:rPr lang="en-US" dirty="0"/>
              <a:t>through an information system with an intent to cause harm to any information system or data resulting in the corruption, destruction, alteration suppression, theft or loss of information system. (Section 23 of the Act).</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7" name="Rectangle 3"/>
          <p:cNvSpPr>
            <a:spLocks noGrp="1" noChangeArrowheads="1"/>
          </p:cNvSpPr>
          <p:nvPr>
            <p:ph idx="1"/>
          </p:nvPr>
        </p:nvSpPr>
        <p:spPr>
          <a:xfrm>
            <a:off x="457200" y="620713"/>
            <a:ext cx="8229600" cy="5505450"/>
          </a:xfrm>
        </p:spPr>
        <p:txBody>
          <a:bodyPr>
            <a:normAutofit/>
          </a:bodyPr>
          <a:lstStyle/>
          <a:p>
            <a:pPr indent="3175" eaLnBrk="1" hangingPunct="1">
              <a:lnSpc>
                <a:spcPct val="80000"/>
              </a:lnSpc>
              <a:buFont typeface="Wingdings" panose="05000000000000000000" pitchFamily="2" charset="2"/>
              <a:buNone/>
              <a:defRPr/>
            </a:pPr>
            <a:r>
              <a:rPr lang="en-US" altLang="en-US" sz="4700" dirty="0">
                <a:solidFill>
                  <a:schemeClr val="tx2"/>
                </a:solidFill>
                <a:effectLst>
                  <a:outerShdw blurRad="38100" dist="38100" dir="2700000" algn="tl">
                    <a:srgbClr val="000000"/>
                  </a:outerShdw>
                </a:effectLst>
                <a:latin typeface="Palatino Linotype" panose="02040502050505030304" charset="0"/>
                <a:ea typeface="MS PGothic" panose="020B0600070205080204" pitchFamily="-109" charset="-128"/>
              </a:rPr>
              <a:t>“</a:t>
            </a:r>
            <a:r>
              <a:rPr lang="en-US" altLang="x-none" sz="4700" dirty="0">
                <a:solidFill>
                  <a:schemeClr val="tx2"/>
                </a:solidFill>
                <a:effectLst>
                  <a:outerShdw blurRad="38100" dist="38100" dir="2700000" algn="tl">
                    <a:srgbClr val="000000"/>
                  </a:outerShdw>
                </a:effectLst>
                <a:latin typeface="Palatino Linotype" panose="02040502050505030304" charset="0"/>
                <a:ea typeface="MS PGothic" panose="020B0600070205080204" pitchFamily="-109" charset="-128"/>
              </a:rPr>
              <a:t>Computer crime, or cybercrime, is a term used broadly to describe criminal activity in which computers or computer networks are a tool, a target, or a place of criminal activity.</a:t>
            </a:r>
            <a:r>
              <a:rPr lang="en-US" altLang="en-US" sz="4700" dirty="0">
                <a:solidFill>
                  <a:schemeClr val="tx2"/>
                </a:solidFill>
                <a:effectLst>
                  <a:outerShdw blurRad="38100" dist="38100" dir="2700000" algn="tl">
                    <a:srgbClr val="000000"/>
                  </a:outerShdw>
                </a:effectLst>
                <a:latin typeface="Palatino Linotype" panose="02040502050505030304" charset="0"/>
                <a:ea typeface="MS PGothic" panose="020B0600070205080204" pitchFamily="-109" charset="-128"/>
              </a:rPr>
              <a:t>”</a:t>
            </a:r>
            <a:r>
              <a:rPr lang="en-US" altLang="x-none" sz="4700" dirty="0">
                <a:solidFill>
                  <a:schemeClr val="tx2"/>
                </a:solidFill>
                <a:effectLst>
                  <a:outerShdw blurRad="38100" dist="38100" dir="2700000" algn="tl">
                    <a:srgbClr val="000000"/>
                  </a:outerShdw>
                </a:effectLst>
                <a:latin typeface="Palatino Linotype" panose="02040502050505030304" charset="0"/>
                <a:ea typeface="MS PGothic" panose="020B0600070205080204" pitchFamily="-109" charset="-128"/>
              </a:rPr>
              <a:t> </a:t>
            </a:r>
            <a:endParaRPr lang="en-US" altLang="x-none" sz="4700" dirty="0">
              <a:solidFill>
                <a:schemeClr val="tx2"/>
              </a:solidFill>
              <a:effectLst>
                <a:outerShdw blurRad="38100" dist="38100" dir="2700000" algn="tl">
                  <a:srgbClr val="000000"/>
                </a:outerShdw>
              </a:effectLst>
              <a:latin typeface="Palatino Linotype" panose="02040502050505030304" charset="0"/>
              <a:ea typeface="MS PGothic" panose="020B0600070205080204" pitchFamily="-109" charset="-128"/>
            </a:endParaRPr>
          </a:p>
          <a:p>
            <a:pPr indent="3175" eaLnBrk="1" hangingPunct="1">
              <a:lnSpc>
                <a:spcPct val="80000"/>
              </a:lnSpc>
              <a:buFont typeface="Wingdings" panose="05000000000000000000" pitchFamily="2" charset="2"/>
              <a:buNone/>
              <a:defRPr/>
            </a:pPr>
            <a:endParaRPr lang="en-US" altLang="x-none" sz="1500" i="1" dirty="0">
              <a:effectLst>
                <a:outerShdw blurRad="38100" dist="38100" dir="2700000" algn="tl">
                  <a:srgbClr val="000000"/>
                </a:outerShdw>
              </a:effectLst>
              <a:ea typeface="MS PGothic" panose="020B0600070205080204" pitchFamily="-109" charset="-128"/>
            </a:endParaRPr>
          </a:p>
          <a:p>
            <a:pPr indent="3175" eaLnBrk="1" hangingPunct="1">
              <a:lnSpc>
                <a:spcPct val="80000"/>
              </a:lnSpc>
              <a:buFont typeface="Wingdings" panose="05000000000000000000" pitchFamily="2" charset="2"/>
              <a:buNone/>
              <a:defRPr/>
            </a:pPr>
            <a:r>
              <a:rPr lang="en-US" altLang="x-none" sz="1500" i="1" dirty="0">
                <a:effectLst>
                  <a:outerShdw blurRad="38100" dist="38100" dir="2700000" algn="tl">
                    <a:srgbClr val="000000"/>
                  </a:outerShdw>
                </a:effectLst>
                <a:ea typeface="MS PGothic" panose="020B0600070205080204" pitchFamily="-109" charset="-128"/>
              </a:rPr>
              <a:t>			</a:t>
            </a:r>
            <a:endParaRPr lang="en-US" altLang="x-none" sz="1500" i="1" dirty="0">
              <a:effectLst>
                <a:outerShdw blurRad="38100" dist="38100" dir="2700000" algn="tl">
                  <a:srgbClr val="000000"/>
                </a:outerShdw>
              </a:effectLst>
              <a:ea typeface="MS PGothic" panose="020B0600070205080204" pitchFamily="-109" charset="-128"/>
            </a:endParaRPr>
          </a:p>
          <a:p>
            <a:pPr indent="3175" eaLnBrk="1" hangingPunct="1">
              <a:lnSpc>
                <a:spcPct val="80000"/>
              </a:lnSpc>
              <a:buFont typeface="Wingdings" panose="05000000000000000000" pitchFamily="2" charset="2"/>
              <a:buNone/>
              <a:defRPr/>
            </a:pPr>
            <a:r>
              <a:rPr lang="en-US" altLang="x-none" sz="1500" i="1" dirty="0">
                <a:effectLst>
                  <a:outerShdw blurRad="38100" dist="38100" dir="2700000" algn="tl">
                    <a:srgbClr val="000000"/>
                  </a:outerShdw>
                </a:effectLst>
                <a:ea typeface="MS PGothic" panose="020B0600070205080204" pitchFamily="-109" charset="-128"/>
              </a:rPr>
              <a:t>--</a:t>
            </a:r>
            <a:r>
              <a:rPr lang="en-US" altLang="x-none" sz="2000" i="1" dirty="0">
                <a:effectLst>
                  <a:outerShdw blurRad="38100" dist="38100" dir="2700000" algn="tl">
                    <a:srgbClr val="000000"/>
                  </a:outerShdw>
                </a:effectLst>
                <a:ea typeface="MS PGothic" panose="020B0600070205080204" pitchFamily="-109" charset="-128"/>
              </a:rPr>
              <a:t>From the New York Law School Course on</a:t>
            </a:r>
            <a:endParaRPr lang="en-US" altLang="x-none" sz="2000" i="1" dirty="0">
              <a:effectLst>
                <a:outerShdw blurRad="38100" dist="38100" dir="2700000" algn="tl">
                  <a:srgbClr val="000000"/>
                </a:outerShdw>
              </a:effectLst>
              <a:ea typeface="MS PGothic" panose="020B0600070205080204" pitchFamily="-109" charset="-128"/>
            </a:endParaRPr>
          </a:p>
          <a:p>
            <a:pPr indent="3175" eaLnBrk="1" hangingPunct="1">
              <a:lnSpc>
                <a:spcPct val="80000"/>
              </a:lnSpc>
              <a:buFont typeface="Wingdings" panose="05000000000000000000" pitchFamily="2" charset="2"/>
              <a:buNone/>
              <a:defRPr/>
            </a:pPr>
            <a:r>
              <a:rPr lang="en-US" altLang="x-none" sz="2000" i="1" dirty="0">
                <a:effectLst>
                  <a:outerShdw blurRad="38100" dist="38100" dir="2700000" algn="tl">
                    <a:srgbClr val="000000"/>
                  </a:outerShdw>
                </a:effectLst>
                <a:ea typeface="MS PGothic" panose="020B0600070205080204" pitchFamily="-109" charset="-128"/>
              </a:rPr>
              <a:t> Cybercrime,  Cyberterrorism, and Digital </a:t>
            </a:r>
            <a:endParaRPr lang="en-US" altLang="x-none" sz="2000" i="1" dirty="0">
              <a:effectLst>
                <a:outerShdw blurRad="38100" dist="38100" dir="2700000" algn="tl">
                  <a:srgbClr val="000000"/>
                </a:outerShdw>
              </a:effectLst>
              <a:ea typeface="MS PGothic" panose="020B0600070205080204" pitchFamily="-109" charset="-128"/>
            </a:endParaRPr>
          </a:p>
          <a:p>
            <a:pPr indent="3175" eaLnBrk="1" hangingPunct="1">
              <a:lnSpc>
                <a:spcPct val="80000"/>
              </a:lnSpc>
              <a:buFont typeface="Wingdings" panose="05000000000000000000" pitchFamily="2" charset="2"/>
              <a:buNone/>
              <a:defRPr/>
            </a:pPr>
            <a:r>
              <a:rPr lang="en-US" altLang="x-none" sz="2000" i="1" dirty="0">
                <a:effectLst>
                  <a:outerShdw blurRad="38100" dist="38100" dir="2700000" algn="tl">
                    <a:srgbClr val="000000"/>
                  </a:outerShdw>
                </a:effectLst>
                <a:ea typeface="MS PGothic" panose="020B0600070205080204" pitchFamily="-109" charset="-128"/>
              </a:rPr>
              <a:t> Law Enforcement</a:t>
            </a:r>
            <a:endParaRPr lang="en-US" altLang="x-none" sz="2000" i="1" dirty="0">
              <a:effectLst>
                <a:outerShdw blurRad="38100" dist="38100" dir="2700000" algn="tl">
                  <a:srgbClr val="000000"/>
                </a:outerShdw>
              </a:effectLst>
              <a:ea typeface="MS PGothic" panose="020B0600070205080204" pitchFamily="-109" charset="-128"/>
            </a:endParaRPr>
          </a:p>
          <a:p>
            <a:pPr indent="3175" eaLnBrk="1" hangingPunct="1">
              <a:lnSpc>
                <a:spcPct val="80000"/>
              </a:lnSpc>
              <a:buFont typeface="Wingdings" panose="05000000000000000000" pitchFamily="2" charset="2"/>
              <a:buNone/>
              <a:defRPr/>
            </a:pPr>
            <a:endParaRPr lang="en-AU" altLang="x-none" sz="1500" dirty="0">
              <a:effectLst>
                <a:outerShdw blurRad="38100" dist="38100" dir="2700000" algn="tl">
                  <a:srgbClr val="000000"/>
                </a:outerShdw>
              </a:effectLst>
              <a:ea typeface="MS PGothic" panose="020B0600070205080204" pitchFamily="-109" charset="-128"/>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Types of cyber crimes under the Act:</a:t>
            </a:r>
            <a:endParaRPr lang="en-US" dirty="0"/>
          </a:p>
        </p:txBody>
      </p:sp>
      <p:sp>
        <p:nvSpPr>
          <p:cNvPr id="3" name="Content Placeholder 2"/>
          <p:cNvSpPr>
            <a:spLocks noGrp="1"/>
          </p:cNvSpPr>
          <p:nvPr>
            <p:ph idx="1"/>
          </p:nvPr>
        </p:nvSpPr>
        <p:spPr/>
        <p:txBody>
          <a:bodyPr>
            <a:normAutofit fontScale="92500" lnSpcReduction="20000"/>
          </a:bodyPr>
          <a:lstStyle/>
          <a:p>
            <a:r>
              <a:rPr lang="en-US" dirty="0"/>
              <a:t>Doing </a:t>
            </a:r>
            <a:r>
              <a:rPr lang="en-US" sz="2600" b="1" dirty="0">
                <a:solidFill>
                  <a:schemeClr val="bg1"/>
                </a:solidFill>
                <a:highlight>
                  <a:srgbClr val="00FFFF"/>
                </a:highlight>
              </a:rPr>
              <a:t>Cyber Stalking </a:t>
            </a:r>
            <a:r>
              <a:rPr lang="en-US" dirty="0"/>
              <a:t>with an intent to coerce or intimidate or harass any person by using information system, information system network, internet website, electronic mail or any similar means of communication. The term Cyber Stalking includes: (a) foster personal interaction repeatedly to a person who clearly indicates a disinterest from the stalker; (b) monitor the internet, electronic mail, text message or any other form of electronic communication of another person; (c) watch or spy upon a person in a manner that results in fear of violence or serious alarm or distress in mind of such persons; and (d) take photograph or make video of a person and display or distribute such video in a manner without his consent that harms a person. (Section 24 of the Act).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Types of cyber crimes under the Act:</a:t>
            </a:r>
            <a:endParaRPr lang="en-US" dirty="0"/>
          </a:p>
        </p:txBody>
      </p:sp>
      <p:sp>
        <p:nvSpPr>
          <p:cNvPr id="3" name="Content Placeholder 2"/>
          <p:cNvSpPr>
            <a:spLocks noGrp="1"/>
          </p:cNvSpPr>
          <p:nvPr>
            <p:ph idx="1"/>
          </p:nvPr>
        </p:nvSpPr>
        <p:spPr/>
        <p:txBody>
          <a:bodyPr/>
          <a:lstStyle/>
          <a:p>
            <a:r>
              <a:rPr lang="en-US" b="1" dirty="0">
                <a:solidFill>
                  <a:schemeClr val="bg1"/>
                </a:solidFill>
                <a:highlight>
                  <a:srgbClr val="00FFFF"/>
                </a:highlight>
              </a:rPr>
              <a:t>Spamming</a:t>
            </a:r>
            <a:r>
              <a:rPr lang="en-US" dirty="0"/>
              <a:t>: A person commits the offence of spamming who with an intent transmits harmful, fraudulent, misleading, illegal or unsolicited information to any person without permission of the recipient or who causes any information system to show any such information for wrongful gain. (Section 25 of the Act).</a:t>
            </a:r>
            <a:endParaRPr lang="en-US" dirty="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107950" y="0"/>
            <a:ext cx="9596438" cy="1600200"/>
          </a:xfrm>
        </p:spPr>
        <p:txBody>
          <a:bodyPr wrap="square" numCol="1" anchorCtr="0" compatLnSpc="1"/>
          <a:lstStyle/>
          <a:p>
            <a:pPr eaLnBrk="1" fontAlgn="auto" hangingPunct="1">
              <a:spcAft>
                <a:spcPts val="0"/>
              </a:spcAft>
              <a:defRPr/>
            </a:pPr>
            <a:r>
              <a:rPr lang="en-US" dirty="0">
                <a:solidFill>
                  <a:schemeClr val="accent6">
                    <a:lumMod val="40000"/>
                    <a:lumOff val="60000"/>
                  </a:schemeClr>
                </a:solidFill>
              </a:rPr>
              <a:t>Privacy</a:t>
            </a:r>
            <a:endParaRPr lang="en-US" dirty="0">
              <a:solidFill>
                <a:schemeClr val="accent6">
                  <a:lumMod val="40000"/>
                  <a:lumOff val="60000"/>
                </a:schemeClr>
              </a:solidFill>
            </a:endParaRPr>
          </a:p>
        </p:txBody>
      </p:sp>
      <p:sp>
        <p:nvSpPr>
          <p:cNvPr id="52227" name="Rectangle 3"/>
          <p:cNvSpPr>
            <a:spLocks noGrp="1" noChangeArrowheads="1"/>
          </p:cNvSpPr>
          <p:nvPr>
            <p:ph idx="1"/>
          </p:nvPr>
        </p:nvSpPr>
        <p:spPr>
          <a:xfrm>
            <a:off x="457200" y="1905000"/>
            <a:ext cx="8229600" cy="4724400"/>
          </a:xfrm>
        </p:spPr>
        <p:txBody>
          <a:bodyPr rtlCol="0">
            <a:noAutofit/>
          </a:bodyPr>
          <a:lstStyle/>
          <a:p>
            <a:pPr eaLnBrk="1" fontAlgn="auto" hangingPunct="1">
              <a:spcAft>
                <a:spcPts val="1200"/>
              </a:spcAft>
              <a:buClr>
                <a:schemeClr val="accent6">
                  <a:lumMod val="60000"/>
                  <a:lumOff val="40000"/>
                </a:schemeClr>
              </a:buClr>
              <a:buSzPct val="140000"/>
              <a:buFont typeface="Arial" panose="020B0604020202020204" pitchFamily="34" charset="0"/>
              <a:buChar char="•"/>
              <a:defRPr/>
            </a:pPr>
            <a:r>
              <a:rPr lang="en-US" dirty="0">
                <a:solidFill>
                  <a:schemeClr val="tx1">
                    <a:lumMod val="50000"/>
                    <a:lumOff val="50000"/>
                  </a:schemeClr>
                </a:solidFill>
                <a:latin typeface="+mn-lt"/>
              </a:rPr>
              <a:t>Overlaps with computer security</a:t>
            </a:r>
            <a:endParaRPr lang="en-US" dirty="0">
              <a:solidFill>
                <a:schemeClr val="tx1">
                  <a:lumMod val="50000"/>
                  <a:lumOff val="50000"/>
                </a:schemeClr>
              </a:solidFill>
              <a:latin typeface="+mn-lt"/>
            </a:endParaRPr>
          </a:p>
          <a:p>
            <a:pPr marL="347345" eaLnBrk="1" fontAlgn="auto" hangingPunct="1">
              <a:spcAft>
                <a:spcPts val="600"/>
              </a:spcAft>
              <a:buClr>
                <a:schemeClr val="accent6">
                  <a:lumMod val="60000"/>
                  <a:lumOff val="40000"/>
                </a:schemeClr>
              </a:buClr>
              <a:buSzPct val="140000"/>
              <a:buFont typeface="Arial" panose="020B0604020202020204" pitchFamily="34" charset="0"/>
              <a:buChar char="•"/>
              <a:defRPr/>
            </a:pPr>
            <a:r>
              <a:rPr lang="en-US" dirty="0">
                <a:solidFill>
                  <a:schemeClr val="tx1">
                    <a:lumMod val="50000"/>
                    <a:lumOff val="50000"/>
                  </a:schemeClr>
                </a:solidFill>
                <a:latin typeface="+mn-lt"/>
              </a:rPr>
              <a:t>Dramatic increase in scale of information collected and stored</a:t>
            </a:r>
            <a:endParaRPr lang="en-US" dirty="0">
              <a:solidFill>
                <a:schemeClr val="tx1">
                  <a:lumMod val="50000"/>
                  <a:lumOff val="50000"/>
                </a:schemeClr>
              </a:solidFill>
              <a:latin typeface="+mn-lt"/>
            </a:endParaRPr>
          </a:p>
          <a:p>
            <a:pPr marL="923290" lvl="1" eaLnBrk="1" fontAlgn="auto" hangingPunct="1">
              <a:spcBef>
                <a:spcPts val="0"/>
              </a:spcBef>
              <a:spcAft>
                <a:spcPts val="1200"/>
              </a:spcAft>
              <a:buClr>
                <a:schemeClr val="accent6">
                  <a:lumMod val="60000"/>
                  <a:lumOff val="40000"/>
                </a:schemeClr>
              </a:buClr>
              <a:buSzPct val="140000"/>
              <a:buFont typeface="Arial" panose="020B0604020202020204" pitchFamily="34" charset="0"/>
              <a:buChar char="•"/>
              <a:defRPr/>
            </a:pPr>
            <a:r>
              <a:rPr lang="en-US" sz="1800" dirty="0">
                <a:solidFill>
                  <a:schemeClr val="tx1">
                    <a:lumMod val="50000"/>
                    <a:lumOff val="50000"/>
                  </a:schemeClr>
                </a:solidFill>
                <a:latin typeface="+mn-lt"/>
              </a:rPr>
              <a:t>Motivated by law enforcement, national security, economic incentives</a:t>
            </a:r>
            <a:endParaRPr lang="en-US" sz="1800" dirty="0">
              <a:solidFill>
                <a:schemeClr val="tx1">
                  <a:lumMod val="50000"/>
                  <a:lumOff val="50000"/>
                </a:schemeClr>
              </a:solidFill>
              <a:latin typeface="+mn-lt"/>
            </a:endParaRPr>
          </a:p>
          <a:p>
            <a:pPr eaLnBrk="1" fontAlgn="auto" hangingPunct="1">
              <a:spcAft>
                <a:spcPts val="1200"/>
              </a:spcAft>
              <a:buClr>
                <a:schemeClr val="accent6">
                  <a:lumMod val="60000"/>
                  <a:lumOff val="40000"/>
                </a:schemeClr>
              </a:buClr>
              <a:buSzPct val="140000"/>
              <a:buFont typeface="Arial" panose="020B0604020202020204" pitchFamily="34" charset="0"/>
              <a:buChar char="•"/>
              <a:defRPr/>
            </a:pPr>
            <a:r>
              <a:rPr lang="en-US" dirty="0">
                <a:solidFill>
                  <a:schemeClr val="tx1">
                    <a:lumMod val="50000"/>
                    <a:lumOff val="50000"/>
                  </a:schemeClr>
                </a:solidFill>
                <a:latin typeface="+mn-lt"/>
              </a:rPr>
              <a:t>Individuals have become increasingly aware of access and use of personal information and private details about their lives</a:t>
            </a:r>
            <a:endParaRPr lang="en-US" dirty="0">
              <a:solidFill>
                <a:schemeClr val="tx1">
                  <a:lumMod val="50000"/>
                  <a:lumOff val="50000"/>
                </a:schemeClr>
              </a:solidFill>
              <a:latin typeface="+mn-lt"/>
            </a:endParaRPr>
          </a:p>
          <a:p>
            <a:pPr eaLnBrk="1" fontAlgn="auto" hangingPunct="1">
              <a:spcAft>
                <a:spcPts val="1200"/>
              </a:spcAft>
              <a:buClr>
                <a:schemeClr val="accent6">
                  <a:lumMod val="60000"/>
                  <a:lumOff val="40000"/>
                </a:schemeClr>
              </a:buClr>
              <a:buSzPct val="140000"/>
              <a:buFont typeface="Arial" panose="020B0604020202020204" pitchFamily="34" charset="0"/>
              <a:buChar char="•"/>
              <a:defRPr/>
            </a:pPr>
            <a:r>
              <a:rPr lang="en-US" dirty="0">
                <a:solidFill>
                  <a:schemeClr val="tx1">
                    <a:lumMod val="50000"/>
                    <a:lumOff val="50000"/>
                  </a:schemeClr>
                </a:solidFill>
                <a:latin typeface="+mn-lt"/>
              </a:rPr>
              <a:t>Concerns about extent of privacy compromise have led to a variety of legal and technical approaches to reinforcing privacy rights</a:t>
            </a:r>
            <a:endParaRPr lang="en-US" dirty="0">
              <a:solidFill>
                <a:schemeClr val="tx1">
                  <a:lumMod val="50000"/>
                  <a:lumOff val="50000"/>
                </a:schemeClr>
              </a:solidFill>
              <a:latin typeface="+mn-lt"/>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0" y="115888"/>
            <a:ext cx="9144000" cy="1524000"/>
          </a:xfrm>
        </p:spPr>
        <p:txBody>
          <a:bodyPr wrap="square" numCol="1" anchorCtr="0" compatLnSpc="1"/>
          <a:lstStyle/>
          <a:p>
            <a:pPr eaLnBrk="1" fontAlgn="auto" hangingPunct="1">
              <a:spcAft>
                <a:spcPts val="0"/>
              </a:spcAft>
              <a:defRPr/>
            </a:pPr>
            <a:r>
              <a:rPr lang="en-US" sz="4300" dirty="0">
                <a:solidFill>
                  <a:schemeClr val="accent6">
                    <a:lumMod val="40000"/>
                    <a:lumOff val="60000"/>
                  </a:schemeClr>
                </a:solidFill>
                <a:effectLst/>
              </a:rPr>
              <a:t>European Union (EU) </a:t>
            </a:r>
            <a:br>
              <a:rPr lang="en-US" sz="4300" dirty="0">
                <a:solidFill>
                  <a:schemeClr val="accent6">
                    <a:lumMod val="40000"/>
                    <a:lumOff val="60000"/>
                  </a:schemeClr>
                </a:solidFill>
                <a:effectLst/>
              </a:rPr>
            </a:br>
            <a:r>
              <a:rPr lang="en-US" sz="4300" dirty="0">
                <a:solidFill>
                  <a:schemeClr val="accent6">
                    <a:lumMod val="40000"/>
                    <a:lumOff val="60000"/>
                  </a:schemeClr>
                </a:solidFill>
                <a:effectLst/>
              </a:rPr>
              <a:t>Directive on Data Protection </a:t>
            </a:r>
            <a:endParaRPr lang="en-US" sz="4300" dirty="0">
              <a:solidFill>
                <a:schemeClr val="accent6">
                  <a:lumMod val="40000"/>
                  <a:lumOff val="60000"/>
                </a:schemeClr>
              </a:solidFill>
              <a:effectLst/>
            </a:endParaRPr>
          </a:p>
        </p:txBody>
      </p:sp>
      <p:sp>
        <p:nvSpPr>
          <p:cNvPr id="62466" name="Rectangle 3"/>
          <p:cNvSpPr>
            <a:spLocks noGrp="1" noChangeArrowheads="1"/>
          </p:cNvSpPr>
          <p:nvPr>
            <p:ph idx="1"/>
          </p:nvPr>
        </p:nvSpPr>
        <p:spPr>
          <a:xfrm>
            <a:off x="457200" y="1905000"/>
            <a:ext cx="8229600" cy="2590800"/>
          </a:xfrm>
        </p:spPr>
        <p:txBody>
          <a:bodyPr/>
          <a:lstStyle/>
          <a:p>
            <a:pPr eaLnBrk="1" hangingPunct="1">
              <a:lnSpc>
                <a:spcPct val="90000"/>
              </a:lnSpc>
              <a:buClr>
                <a:schemeClr val="accent6">
                  <a:lumMod val="40000"/>
                  <a:lumOff val="60000"/>
                </a:schemeClr>
              </a:buClr>
              <a:buSzPct val="140000"/>
              <a:buFont typeface="Arial" panose="020B0604020202020204" pitchFamily="34" charset="0"/>
              <a:buChar char="•"/>
              <a:defRPr/>
            </a:pPr>
            <a:r>
              <a:rPr lang="en-US" altLang="x-none" sz="2200" dirty="0">
                <a:latin typeface="+mn-lt"/>
                <a:ea typeface="MS PGothic" panose="020B0600070205080204" pitchFamily="-109" charset="-128"/>
              </a:rPr>
              <a:t>Adopted in 1998 to:</a:t>
            </a:r>
            <a:endParaRPr lang="en-US" altLang="x-none" sz="2200" dirty="0">
              <a:latin typeface="+mn-lt"/>
              <a:ea typeface="MS PGothic" panose="020B0600070205080204" pitchFamily="-109" charset="-128"/>
            </a:endParaRPr>
          </a:p>
          <a:p>
            <a:pPr lvl="1" eaLnBrk="1" hangingPunct="1">
              <a:lnSpc>
                <a:spcPct val="90000"/>
              </a:lnSpc>
              <a:buClr>
                <a:schemeClr val="accent6">
                  <a:lumMod val="40000"/>
                  <a:lumOff val="60000"/>
                </a:schemeClr>
              </a:buClr>
              <a:buSzPct val="140000"/>
              <a:buFont typeface="Arial" panose="020B0604020202020204" pitchFamily="34" charset="0"/>
              <a:buChar char="•"/>
              <a:defRPr/>
            </a:pPr>
            <a:r>
              <a:rPr lang="en-US" altLang="x-none" sz="2000" dirty="0">
                <a:latin typeface="+mn-lt"/>
                <a:ea typeface="MS PGothic" panose="020B0600070205080204" pitchFamily="-109" charset="-128"/>
              </a:rPr>
              <a:t>Ensure member states protect fundamental privacy rights when processing personal information</a:t>
            </a:r>
            <a:endParaRPr lang="en-US" altLang="x-none" sz="2000" dirty="0">
              <a:latin typeface="+mn-lt"/>
              <a:ea typeface="MS PGothic" panose="020B0600070205080204" pitchFamily="-109" charset="-128"/>
            </a:endParaRPr>
          </a:p>
          <a:p>
            <a:pPr lvl="1" eaLnBrk="1" hangingPunct="1">
              <a:lnSpc>
                <a:spcPct val="90000"/>
              </a:lnSpc>
              <a:buClr>
                <a:schemeClr val="accent6">
                  <a:lumMod val="40000"/>
                  <a:lumOff val="60000"/>
                </a:schemeClr>
              </a:buClr>
              <a:buSzPct val="140000"/>
              <a:buFont typeface="Arial" panose="020B0604020202020204" pitchFamily="34" charset="0"/>
              <a:buChar char="•"/>
              <a:defRPr/>
            </a:pPr>
            <a:r>
              <a:rPr lang="en-US" altLang="x-none" sz="2000" dirty="0">
                <a:latin typeface="+mn-lt"/>
                <a:ea typeface="MS PGothic" panose="020B0600070205080204" pitchFamily="-109" charset="-128"/>
              </a:rPr>
              <a:t>Prevent member states from restricting the free flow of personal information within EU</a:t>
            </a:r>
            <a:endParaRPr lang="en-US" altLang="x-none" sz="2000" dirty="0">
              <a:latin typeface="+mn-lt"/>
              <a:ea typeface="MS PGothic" panose="020B0600070205080204" pitchFamily="-109" charset="-128"/>
            </a:endParaRPr>
          </a:p>
          <a:p>
            <a:pPr eaLnBrk="1" hangingPunct="1">
              <a:lnSpc>
                <a:spcPct val="90000"/>
              </a:lnSpc>
              <a:buClr>
                <a:schemeClr val="accent6">
                  <a:lumMod val="40000"/>
                  <a:lumOff val="60000"/>
                </a:schemeClr>
              </a:buClr>
              <a:buSzPct val="140000"/>
              <a:buFont typeface="Arial" panose="020B0604020202020204" pitchFamily="34" charset="0"/>
              <a:buChar char="•"/>
              <a:defRPr/>
            </a:pPr>
            <a:r>
              <a:rPr lang="en-US" altLang="x-none" sz="2200" dirty="0">
                <a:latin typeface="+mn-lt"/>
                <a:ea typeface="MS PGothic" panose="020B0600070205080204" pitchFamily="-109" charset="-128"/>
              </a:rPr>
              <a:t>Organized around principles of:</a:t>
            </a:r>
            <a:endParaRPr lang="en-US" altLang="x-none" sz="2200" dirty="0">
              <a:latin typeface="+mn-lt"/>
              <a:ea typeface="MS PGothic" panose="020B0600070205080204" pitchFamily="-109" charset="-128"/>
            </a:endParaRPr>
          </a:p>
        </p:txBody>
      </p:sp>
      <p:graphicFrame>
        <p:nvGraphicFramePr>
          <p:cNvPr id="4" name="Diagram 3"/>
          <p:cNvGraphicFramePr/>
          <p:nvPr/>
        </p:nvGraphicFramePr>
        <p:xfrm>
          <a:off x="762000" y="3962400"/>
          <a:ext cx="7696200" cy="2895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bwMode="auto">
          <a:xfrm>
            <a:off x="0" y="-100013"/>
            <a:ext cx="9144000" cy="1143001"/>
          </a:xfrm>
        </p:spPr>
        <p:txBody>
          <a:bodyPr wrap="square" numCol="1" anchorCtr="0" compatLnSpc="1"/>
          <a:lstStyle/>
          <a:p>
            <a:pPr eaLnBrk="1" fontAlgn="auto" hangingPunct="1">
              <a:spcAft>
                <a:spcPts val="0"/>
              </a:spcAft>
              <a:defRPr/>
            </a:pPr>
            <a:r>
              <a:rPr lang="en-US" sz="4800" dirty="0">
                <a:solidFill>
                  <a:schemeClr val="accent6">
                    <a:lumMod val="40000"/>
                    <a:lumOff val="60000"/>
                  </a:schemeClr>
                </a:solidFill>
                <a:effectLst/>
              </a:rPr>
              <a:t>United States Privacy Initiatives</a:t>
            </a:r>
            <a:endParaRPr lang="en-US" sz="4800" dirty="0">
              <a:solidFill>
                <a:schemeClr val="accent6">
                  <a:lumMod val="40000"/>
                  <a:lumOff val="60000"/>
                </a:schemeClr>
              </a:solidFill>
              <a:effectLst/>
            </a:endParaRPr>
          </a:p>
        </p:txBody>
      </p:sp>
      <p:graphicFrame>
        <p:nvGraphicFramePr>
          <p:cNvPr id="6" name="Content Placeholder 5"/>
          <p:cNvGraphicFramePr>
            <a:graphicFrameLocks noGrp="1"/>
          </p:cNvGraphicFramePr>
          <p:nvPr>
            <p:ph idx="4294967295"/>
          </p:nvPr>
        </p:nvGraphicFramePr>
        <p:xfrm>
          <a:off x="395536" y="1412776"/>
          <a:ext cx="8229600" cy="424847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6324" name="TextBox 6"/>
          <p:cNvSpPr txBox="1">
            <a:spLocks noChangeArrowheads="1"/>
          </p:cNvSpPr>
          <p:nvPr/>
        </p:nvSpPr>
        <p:spPr bwMode="auto">
          <a:xfrm>
            <a:off x="914400" y="5867400"/>
            <a:ext cx="8229600" cy="80010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MS PGothic" panose="020B0600070205080204" pitchFamily="-109" charset="-128"/>
                <a:cs typeface="MS PGothic" panose="020B0600070205080204" pitchFamily="-109" charset="-128"/>
              </a:defRPr>
            </a:lvl1pPr>
            <a:lvl2pPr marL="37931725" indent="-37474525" eaLnBrk="0" hangingPunct="0">
              <a:defRPr sz="2400">
                <a:solidFill>
                  <a:schemeClr val="tx1"/>
                </a:solidFill>
                <a:latin typeface="Arial" panose="020B0604020202020204" pitchFamily="34" charset="0"/>
                <a:ea typeface="MS PGothic" panose="020B0600070205080204" pitchFamily="-109" charset="-128"/>
              </a:defRPr>
            </a:lvl2pPr>
            <a:lvl3pPr eaLnBrk="0" hangingPunct="0">
              <a:defRPr sz="2400">
                <a:solidFill>
                  <a:schemeClr val="tx1"/>
                </a:solidFill>
                <a:latin typeface="Arial" panose="020B0604020202020204" pitchFamily="34" charset="0"/>
                <a:ea typeface="MS PGothic" panose="020B0600070205080204" pitchFamily="-109" charset="-128"/>
              </a:defRPr>
            </a:lvl3pPr>
            <a:lvl4pPr eaLnBrk="0" hangingPunct="0">
              <a:defRPr sz="2400">
                <a:solidFill>
                  <a:schemeClr val="tx1"/>
                </a:solidFill>
                <a:latin typeface="Arial" panose="020B0604020202020204" pitchFamily="34" charset="0"/>
                <a:ea typeface="MS PGothic" panose="020B0600070205080204" pitchFamily="-109" charset="-128"/>
              </a:defRPr>
            </a:lvl4pPr>
            <a:lvl5pPr eaLnBrk="0" hangingPunct="0">
              <a:defRPr sz="2400">
                <a:solidFill>
                  <a:schemeClr val="tx1"/>
                </a:solidFill>
                <a:latin typeface="Arial" panose="020B0604020202020204" pitchFamily="34" charset="0"/>
                <a:ea typeface="MS PGothic" panose="020B0600070205080204" pitchFamily="-109"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109"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109"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109"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109" charset="-128"/>
              </a:defRPr>
            </a:lvl9pPr>
          </a:lstStyle>
          <a:p>
            <a:pPr eaLnBrk="1" hangingPunct="1">
              <a:defRPr/>
            </a:pPr>
            <a:r>
              <a:rPr lang="en-US" sz="2800" dirty="0">
                <a:solidFill>
                  <a:schemeClr val="accent6">
                    <a:lumMod val="40000"/>
                    <a:lumOff val="60000"/>
                  </a:schemeClr>
                </a:solidFill>
                <a:latin typeface="+mj-lt"/>
              </a:rPr>
              <a:t>Also have a range of other privacy laws</a:t>
            </a:r>
            <a:endParaRPr lang="en-US" sz="2800" dirty="0">
              <a:solidFill>
                <a:schemeClr val="accent6">
                  <a:lumMod val="40000"/>
                  <a:lumOff val="60000"/>
                </a:schemeClr>
              </a:solidFill>
              <a:latin typeface="+mj-lt"/>
            </a:endParaRPr>
          </a:p>
          <a:p>
            <a:pPr eaLnBrk="1" hangingPunct="1">
              <a:defRPr/>
            </a:pPr>
            <a:endParaRPr lang="en-US" sz="1800" dirty="0"/>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idx="4294967295"/>
          </p:nvPr>
        </p:nvSpPr>
        <p:spPr>
          <a:xfrm>
            <a:off x="323850" y="152400"/>
            <a:ext cx="7905750" cy="1139825"/>
          </a:xfrm>
        </p:spPr>
        <p:txBody>
          <a:bodyPr wrap="square" numCol="1" anchorCtr="0" compatLnSpc="1"/>
          <a:lstStyle/>
          <a:p>
            <a:pPr algn="l" eaLnBrk="1" fontAlgn="auto" hangingPunct="1">
              <a:spcAft>
                <a:spcPts val="0"/>
              </a:spcAft>
              <a:defRPr/>
            </a:pPr>
            <a:r>
              <a:rPr lang="en-US" dirty="0">
                <a:solidFill>
                  <a:schemeClr val="accent6">
                    <a:lumMod val="40000"/>
                    <a:lumOff val="60000"/>
                  </a:schemeClr>
                </a:solidFill>
              </a:rPr>
              <a:t>ISO 27002 states . . .</a:t>
            </a:r>
            <a:endParaRPr lang="en-US" dirty="0">
              <a:solidFill>
                <a:schemeClr val="accent6">
                  <a:lumMod val="40000"/>
                  <a:lumOff val="60000"/>
                </a:schemeClr>
              </a:solidFill>
            </a:endParaRPr>
          </a:p>
        </p:txBody>
      </p:sp>
      <p:sp>
        <p:nvSpPr>
          <p:cNvPr id="241667" name="Rectangle 3"/>
          <p:cNvSpPr>
            <a:spLocks noGrp="1" noChangeArrowheads="1"/>
          </p:cNvSpPr>
          <p:nvPr>
            <p:ph idx="4294967295"/>
          </p:nvPr>
        </p:nvSpPr>
        <p:spPr>
          <a:xfrm>
            <a:off x="323850" y="1557338"/>
            <a:ext cx="8461375" cy="5184775"/>
          </a:xfrm>
        </p:spPr>
        <p:txBody>
          <a:bodyPr>
            <a:normAutofit/>
          </a:bodyPr>
          <a:lstStyle/>
          <a:p>
            <a:pPr marL="0" indent="0" eaLnBrk="1" hangingPunct="1">
              <a:lnSpc>
                <a:spcPct val="90000"/>
              </a:lnSpc>
              <a:buFont typeface="Arial" panose="020B0604020202020204" pitchFamily="34" charset="0"/>
              <a:buNone/>
              <a:defRPr/>
            </a:pPr>
            <a:r>
              <a:rPr lang="en-US" altLang="x-none" sz="2000" dirty="0">
                <a:effectLst>
                  <a:outerShdw blurRad="38100" dist="38100" dir="2700000" algn="tl">
                    <a:srgbClr val="000000"/>
                  </a:outerShdw>
                </a:effectLst>
                <a:latin typeface="+mn-lt"/>
                <a:ea typeface="MS PGothic" panose="020B0600070205080204" pitchFamily="-109" charset="-128"/>
              </a:rPr>
              <a:t>  </a:t>
            </a:r>
            <a:r>
              <a:rPr lang="en-US" altLang="x-none" sz="2000" dirty="0">
                <a:solidFill>
                  <a:schemeClr val="tx1"/>
                </a:solidFill>
                <a:effectLst>
                  <a:outerShdw blurRad="38100" dist="38100" dir="2700000" algn="tl">
                    <a:srgbClr val="000000"/>
                  </a:outerShdw>
                </a:effectLst>
                <a:latin typeface="+mn-lt"/>
                <a:ea typeface="MS PGothic" panose="020B0600070205080204" pitchFamily="-109" charset="-128"/>
              </a:rPr>
              <a:t>  </a:t>
            </a:r>
            <a:r>
              <a:rPr lang="en-US" altLang="en-US" sz="2000" dirty="0">
                <a:solidFill>
                  <a:schemeClr val="tx1"/>
                </a:solidFill>
                <a:latin typeface="+mn-lt"/>
                <a:ea typeface="MS PGothic" panose="020B0600070205080204" pitchFamily="-109" charset="-128"/>
              </a:rPr>
              <a:t>“</a:t>
            </a:r>
            <a:r>
              <a:rPr lang="en-US" altLang="x-none" sz="2000" dirty="0">
                <a:solidFill>
                  <a:schemeClr val="tx1"/>
                </a:solidFill>
                <a:latin typeface="+mn-lt"/>
                <a:ea typeface="MS PGothic" panose="020B0600070205080204" pitchFamily="-109" charset="-128"/>
              </a:rPr>
              <a:t>An organization</a:t>
            </a:r>
            <a:r>
              <a:rPr lang="en-US" altLang="en-US" sz="2000" dirty="0">
                <a:solidFill>
                  <a:schemeClr val="tx1"/>
                </a:solidFill>
                <a:latin typeface="+mn-lt"/>
                <a:ea typeface="MS PGothic" panose="020B0600070205080204" pitchFamily="-109" charset="-128"/>
              </a:rPr>
              <a:t>’</a:t>
            </a:r>
            <a:r>
              <a:rPr lang="en-US" altLang="x-none" sz="2000" dirty="0">
                <a:solidFill>
                  <a:schemeClr val="tx1"/>
                </a:solidFill>
                <a:latin typeface="+mn-lt"/>
                <a:ea typeface="MS PGothic" panose="020B0600070205080204" pitchFamily="-109" charset="-128"/>
              </a:rPr>
              <a:t>s data policy for privacy and protection </a:t>
            </a:r>
            <a:endParaRPr lang="en-US" altLang="x-none" sz="2000" dirty="0">
              <a:solidFill>
                <a:schemeClr val="tx1"/>
              </a:solidFill>
              <a:latin typeface="+mn-lt"/>
              <a:ea typeface="MS PGothic" panose="020B0600070205080204" pitchFamily="-109" charset="-128"/>
            </a:endParaRPr>
          </a:p>
          <a:p>
            <a:pPr marL="0" indent="0" eaLnBrk="1" hangingPunct="1">
              <a:lnSpc>
                <a:spcPct val="90000"/>
              </a:lnSpc>
              <a:buFont typeface="Arial" panose="020B0604020202020204" pitchFamily="34" charset="0"/>
              <a:buNone/>
              <a:defRPr/>
            </a:pPr>
            <a:r>
              <a:rPr lang="en-US" altLang="x-none" sz="2000" dirty="0">
                <a:solidFill>
                  <a:schemeClr val="tx1"/>
                </a:solidFill>
                <a:latin typeface="+mn-lt"/>
                <a:ea typeface="MS PGothic" panose="020B0600070205080204" pitchFamily="-109" charset="-128"/>
              </a:rPr>
              <a:t>of personally identifiable information should be developed </a:t>
            </a:r>
            <a:endParaRPr lang="en-US" altLang="x-none" sz="2000" dirty="0">
              <a:solidFill>
                <a:schemeClr val="tx1"/>
              </a:solidFill>
              <a:latin typeface="+mn-lt"/>
              <a:ea typeface="MS PGothic" panose="020B0600070205080204" pitchFamily="-109" charset="-128"/>
            </a:endParaRPr>
          </a:p>
          <a:p>
            <a:pPr marL="0" indent="0" eaLnBrk="1" hangingPunct="1">
              <a:lnSpc>
                <a:spcPct val="90000"/>
              </a:lnSpc>
              <a:buFont typeface="Arial" panose="020B0604020202020204" pitchFamily="34" charset="0"/>
              <a:buNone/>
              <a:defRPr/>
            </a:pPr>
            <a:r>
              <a:rPr lang="en-US" altLang="x-none" sz="2000" dirty="0">
                <a:solidFill>
                  <a:schemeClr val="tx1"/>
                </a:solidFill>
                <a:latin typeface="+mn-lt"/>
                <a:ea typeface="MS PGothic" panose="020B0600070205080204" pitchFamily="-109" charset="-128"/>
              </a:rPr>
              <a:t>and implemented. This policy should be communicated to all </a:t>
            </a:r>
            <a:endParaRPr lang="en-US" altLang="x-none" sz="2000" dirty="0">
              <a:solidFill>
                <a:schemeClr val="tx1"/>
              </a:solidFill>
              <a:latin typeface="+mn-lt"/>
              <a:ea typeface="MS PGothic" panose="020B0600070205080204" pitchFamily="-109" charset="-128"/>
            </a:endParaRPr>
          </a:p>
          <a:p>
            <a:pPr marL="0" indent="0" eaLnBrk="1" hangingPunct="1">
              <a:lnSpc>
                <a:spcPct val="90000"/>
              </a:lnSpc>
              <a:buFont typeface="Arial" panose="020B0604020202020204" pitchFamily="34" charset="0"/>
              <a:buNone/>
              <a:defRPr/>
            </a:pPr>
            <a:r>
              <a:rPr lang="en-US" altLang="x-none" sz="2000" dirty="0">
                <a:solidFill>
                  <a:schemeClr val="tx1"/>
                </a:solidFill>
                <a:latin typeface="+mn-lt"/>
                <a:ea typeface="MS PGothic" panose="020B0600070205080204" pitchFamily="-109" charset="-128"/>
              </a:rPr>
              <a:t>persons involved in the processing of personally identifiable information. Compliance with this policy and all relevant legislation and regulations concerning  the protection of the privacy of people and the protection of personally identifiable information requires appropriate management structure and control. Often this is best achieved by the appointment of a person responsible, such as a privacy officer, who should provide guidance to managers, users and service providers on their individual responsibilities and the specific procedures that should be followed. Responsibility for handling personally identifiable information and ensuring awareness of the privacy principles should be dealt with in accordance with relevant legislation and regulations. Appropriate technical and organizational measures to protect personally identifiable information should be implemented.</a:t>
            </a:r>
            <a:r>
              <a:rPr lang="en-US" altLang="en-US" sz="2000" dirty="0">
                <a:solidFill>
                  <a:schemeClr val="tx1"/>
                </a:solidFill>
                <a:latin typeface="+mn-lt"/>
                <a:ea typeface="MS PGothic" panose="020B0600070205080204" pitchFamily="-109" charset="-128"/>
              </a:rPr>
              <a:t>”</a:t>
            </a:r>
            <a:endParaRPr lang="en-US" altLang="x-none" sz="2000" dirty="0">
              <a:solidFill>
                <a:schemeClr val="tx1"/>
              </a:solidFill>
              <a:effectLst>
                <a:outerShdw blurRad="38100" dist="38100" dir="2700000" algn="tl">
                  <a:srgbClr val="000000"/>
                </a:outerShdw>
              </a:effectLst>
              <a:latin typeface="+mn-lt"/>
              <a:ea typeface="MS PGothic" panose="020B0600070205080204" pitchFamily="-109" charset="-128"/>
            </a:endParaRP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0" y="0"/>
            <a:ext cx="9144000" cy="1341438"/>
          </a:xfrm>
        </p:spPr>
        <p:txBody>
          <a:bodyPr wrap="square" numCol="1" anchorCtr="0" compatLnSpc="1"/>
          <a:lstStyle/>
          <a:p>
            <a:pPr eaLnBrk="1" fontAlgn="auto" hangingPunct="1">
              <a:spcAft>
                <a:spcPts val="0"/>
              </a:spcAft>
              <a:defRPr/>
            </a:pPr>
            <a:r>
              <a:rPr lang="en-US" sz="4800" dirty="0">
                <a:solidFill>
                  <a:schemeClr val="accent6">
                    <a:lumMod val="40000"/>
                    <a:lumOff val="60000"/>
                  </a:schemeClr>
                </a:solidFill>
                <a:effectLst/>
              </a:rPr>
              <a:t>Privacy and Data Surveillance</a:t>
            </a:r>
            <a:endParaRPr lang="en-US" sz="4800" dirty="0">
              <a:solidFill>
                <a:schemeClr val="accent6">
                  <a:lumMod val="40000"/>
                  <a:lumOff val="60000"/>
                </a:schemeClr>
              </a:solidFill>
              <a:effectLst/>
            </a:endParaRPr>
          </a:p>
        </p:txBody>
      </p:sp>
      <p:sp>
        <p:nvSpPr>
          <p:cNvPr id="2" name="Content Placeholder 1"/>
          <p:cNvSpPr>
            <a:spLocks noGrp="1"/>
          </p:cNvSpPr>
          <p:nvPr>
            <p:ph idx="1"/>
          </p:nvPr>
        </p:nvSpPr>
        <p:spPr>
          <a:xfrm>
            <a:off x="457200" y="1600200"/>
            <a:ext cx="8229600" cy="4852988"/>
          </a:xfrm>
        </p:spPr>
        <p:txBody>
          <a:bodyPr rtlCol="0">
            <a:normAutofit fontScale="92500" lnSpcReduction="20000"/>
          </a:bodyPr>
          <a:lstStyle/>
          <a:p>
            <a:pPr eaLnBrk="1" fontAlgn="auto" hangingPunct="1">
              <a:spcAft>
                <a:spcPts val="600"/>
              </a:spcAft>
              <a:buClr>
                <a:schemeClr val="accent6">
                  <a:lumMod val="60000"/>
                  <a:lumOff val="40000"/>
                </a:schemeClr>
              </a:buClr>
              <a:buSzPct val="140000"/>
              <a:buFont typeface="Arial" panose="020B0604020202020204" pitchFamily="34" charset="0"/>
              <a:buChar char="•"/>
              <a:defRPr/>
            </a:pPr>
            <a:r>
              <a:rPr lang="en-US" dirty="0">
                <a:solidFill>
                  <a:schemeClr val="tx1">
                    <a:lumMod val="50000"/>
                    <a:lumOff val="50000"/>
                  </a:schemeClr>
                </a:solidFill>
                <a:latin typeface="+mn-lt"/>
                <a:ea typeface="+mn-ea"/>
                <a:cs typeface="+mn-cs"/>
              </a:rPr>
              <a:t>The demands of big business, government and law enforcement have created new threats to personal privacy</a:t>
            </a:r>
            <a:endParaRPr lang="en-US" dirty="0">
              <a:solidFill>
                <a:schemeClr val="tx1">
                  <a:lumMod val="50000"/>
                  <a:lumOff val="50000"/>
                </a:schemeClr>
              </a:solidFill>
              <a:latin typeface="+mn-lt"/>
              <a:ea typeface="+mn-ea"/>
              <a:cs typeface="+mn-cs"/>
            </a:endParaRPr>
          </a:p>
          <a:p>
            <a:pPr lvl="2" eaLnBrk="1" fontAlgn="auto" hangingPunct="1">
              <a:spcAft>
                <a:spcPts val="600"/>
              </a:spcAft>
              <a:buClr>
                <a:schemeClr val="accent6">
                  <a:lumMod val="60000"/>
                  <a:lumOff val="40000"/>
                </a:schemeClr>
              </a:buClr>
              <a:buSzPct val="140000"/>
              <a:buFont typeface="Arial" panose="020B0604020202020204" pitchFamily="34" charset="0"/>
              <a:buChar char="•"/>
              <a:defRPr/>
            </a:pPr>
            <a:r>
              <a:rPr lang="en-US" dirty="0">
                <a:solidFill>
                  <a:schemeClr val="tx1">
                    <a:lumMod val="50000"/>
                    <a:lumOff val="50000"/>
                  </a:schemeClr>
                </a:solidFill>
                <a:latin typeface="+mn-lt"/>
                <a:ea typeface="+mn-ea"/>
              </a:rPr>
              <a:t>Scientific and medical research data collection for analysis</a:t>
            </a:r>
            <a:endParaRPr lang="en-US" dirty="0">
              <a:solidFill>
                <a:schemeClr val="tx1">
                  <a:lumMod val="50000"/>
                  <a:lumOff val="50000"/>
                </a:schemeClr>
              </a:solidFill>
              <a:latin typeface="+mn-lt"/>
              <a:ea typeface="+mn-ea"/>
            </a:endParaRPr>
          </a:p>
          <a:p>
            <a:pPr lvl="2" eaLnBrk="1" fontAlgn="auto" hangingPunct="1">
              <a:spcAft>
                <a:spcPts val="600"/>
              </a:spcAft>
              <a:buClr>
                <a:schemeClr val="accent6">
                  <a:lumMod val="60000"/>
                  <a:lumOff val="40000"/>
                </a:schemeClr>
              </a:buClr>
              <a:buSzPct val="140000"/>
              <a:buFont typeface="Arial" panose="020B0604020202020204" pitchFamily="34" charset="0"/>
              <a:buChar char="•"/>
              <a:defRPr/>
            </a:pPr>
            <a:r>
              <a:rPr lang="en-US" dirty="0">
                <a:solidFill>
                  <a:schemeClr val="tx1">
                    <a:lumMod val="50000"/>
                    <a:lumOff val="50000"/>
                  </a:schemeClr>
                </a:solidFill>
                <a:latin typeface="+mn-lt"/>
                <a:ea typeface="+mn-ea"/>
              </a:rPr>
              <a:t>Law enforcement data surveillance</a:t>
            </a:r>
            <a:endParaRPr lang="en-US" dirty="0">
              <a:solidFill>
                <a:schemeClr val="tx1">
                  <a:lumMod val="50000"/>
                  <a:lumOff val="50000"/>
                </a:schemeClr>
              </a:solidFill>
              <a:latin typeface="+mn-lt"/>
              <a:ea typeface="+mn-ea"/>
            </a:endParaRPr>
          </a:p>
          <a:p>
            <a:pPr lvl="2" eaLnBrk="1" fontAlgn="auto" hangingPunct="1">
              <a:spcAft>
                <a:spcPts val="600"/>
              </a:spcAft>
              <a:buClr>
                <a:schemeClr val="accent6">
                  <a:lumMod val="60000"/>
                  <a:lumOff val="40000"/>
                </a:schemeClr>
              </a:buClr>
              <a:buSzPct val="140000"/>
              <a:buFont typeface="Arial" panose="020B0604020202020204" pitchFamily="34" charset="0"/>
              <a:buChar char="•"/>
              <a:defRPr/>
            </a:pPr>
            <a:r>
              <a:rPr lang="en-US" dirty="0">
                <a:solidFill>
                  <a:schemeClr val="tx1">
                    <a:lumMod val="50000"/>
                    <a:lumOff val="50000"/>
                  </a:schemeClr>
                </a:solidFill>
                <a:latin typeface="+mn-lt"/>
                <a:ea typeface="+mn-ea"/>
              </a:rPr>
              <a:t>Private organizations profiling</a:t>
            </a:r>
            <a:endParaRPr lang="en-US" dirty="0">
              <a:solidFill>
                <a:schemeClr val="tx1">
                  <a:lumMod val="50000"/>
                  <a:lumOff val="50000"/>
                </a:schemeClr>
              </a:solidFill>
              <a:latin typeface="+mn-lt"/>
              <a:ea typeface="+mn-ea"/>
            </a:endParaRPr>
          </a:p>
          <a:p>
            <a:pPr lvl="2" eaLnBrk="1" fontAlgn="auto" hangingPunct="1">
              <a:spcAft>
                <a:spcPts val="600"/>
              </a:spcAft>
              <a:buClr>
                <a:schemeClr val="accent6">
                  <a:lumMod val="60000"/>
                  <a:lumOff val="40000"/>
                </a:schemeClr>
              </a:buClr>
              <a:buSzPct val="140000"/>
              <a:buFont typeface="Arial" panose="020B0604020202020204" pitchFamily="34" charset="0"/>
              <a:buChar char="•"/>
              <a:defRPr/>
            </a:pPr>
            <a:r>
              <a:rPr lang="en-US" dirty="0">
                <a:solidFill>
                  <a:schemeClr val="tx1">
                    <a:lumMod val="50000"/>
                    <a:lumOff val="50000"/>
                  </a:schemeClr>
                </a:solidFill>
                <a:latin typeface="+mn-lt"/>
                <a:ea typeface="+mn-ea"/>
              </a:rPr>
              <a:t>This creates tension between enabling beneficial outcomes is areas including scientific research, public health, national security, law enforcement and efficient use of resources, while still respecting an individual’s right to privacy</a:t>
            </a:r>
            <a:endParaRPr lang="en-US" dirty="0">
              <a:solidFill>
                <a:schemeClr val="tx1">
                  <a:lumMod val="50000"/>
                  <a:lumOff val="50000"/>
                </a:schemeClr>
              </a:solidFill>
              <a:latin typeface="+mn-lt"/>
              <a:ea typeface="+mn-ea"/>
            </a:endParaRPr>
          </a:p>
          <a:p>
            <a:pPr eaLnBrk="1" fontAlgn="auto" hangingPunct="1">
              <a:spcAft>
                <a:spcPts val="600"/>
              </a:spcAft>
              <a:buClr>
                <a:schemeClr val="accent6">
                  <a:lumMod val="60000"/>
                  <a:lumOff val="40000"/>
                </a:schemeClr>
              </a:buClr>
              <a:buSzPct val="140000"/>
              <a:buFont typeface="Arial" panose="020B0604020202020204" pitchFamily="34" charset="0"/>
              <a:buChar char="•"/>
              <a:defRPr/>
            </a:pPr>
            <a:r>
              <a:rPr lang="en-US" dirty="0">
                <a:solidFill>
                  <a:schemeClr val="tx1">
                    <a:lumMod val="50000"/>
                    <a:lumOff val="50000"/>
                  </a:schemeClr>
                </a:solidFill>
                <a:latin typeface="+mn-lt"/>
                <a:ea typeface="+mn-ea"/>
                <a:cs typeface="+mn-cs"/>
              </a:rPr>
              <a:t>Another areas of particular concern is the rapid rise in the use of public social media sites</a:t>
            </a:r>
            <a:endParaRPr lang="en-US" dirty="0">
              <a:solidFill>
                <a:schemeClr val="tx1">
                  <a:lumMod val="50000"/>
                  <a:lumOff val="50000"/>
                </a:schemeClr>
              </a:solidFill>
              <a:latin typeface="+mn-lt"/>
              <a:ea typeface="+mn-ea"/>
              <a:cs typeface="+mn-cs"/>
            </a:endParaRPr>
          </a:p>
          <a:p>
            <a:pPr lvl="2" eaLnBrk="1" fontAlgn="auto" hangingPunct="1">
              <a:spcAft>
                <a:spcPts val="600"/>
              </a:spcAft>
              <a:buClr>
                <a:schemeClr val="accent6">
                  <a:lumMod val="60000"/>
                  <a:lumOff val="40000"/>
                </a:schemeClr>
              </a:buClr>
              <a:buSzPct val="140000"/>
              <a:buFont typeface="Arial" panose="020B0604020202020204" pitchFamily="34" charset="0"/>
              <a:buChar char="•"/>
              <a:defRPr/>
            </a:pPr>
            <a:r>
              <a:rPr lang="en-US" dirty="0">
                <a:solidFill>
                  <a:schemeClr val="tx1">
                    <a:lumMod val="50000"/>
                    <a:lumOff val="50000"/>
                  </a:schemeClr>
                </a:solidFill>
                <a:latin typeface="+mn-lt"/>
                <a:ea typeface="+mn-ea"/>
              </a:rPr>
              <a:t>These sites gather, analyze, and share large amounts of data on individuals and their interactions with other individuals and organizations</a:t>
            </a:r>
            <a:endParaRPr lang="en-US" dirty="0">
              <a:solidFill>
                <a:schemeClr val="tx1">
                  <a:lumMod val="50000"/>
                  <a:lumOff val="50000"/>
                </a:schemeClr>
              </a:solidFill>
              <a:latin typeface="+mn-lt"/>
              <a:ea typeface="+mn-ea"/>
            </a:endParaRPr>
          </a:p>
          <a:p>
            <a:pPr lvl="2" eaLnBrk="1" fontAlgn="auto" hangingPunct="1">
              <a:spcAft>
                <a:spcPts val="600"/>
              </a:spcAft>
              <a:buClr>
                <a:schemeClr val="accent6">
                  <a:lumMod val="60000"/>
                  <a:lumOff val="40000"/>
                </a:schemeClr>
              </a:buClr>
              <a:buSzPct val="140000"/>
              <a:buFont typeface="Arial" panose="020B0604020202020204" pitchFamily="34" charset="0"/>
              <a:buChar char="•"/>
              <a:defRPr/>
            </a:pPr>
            <a:r>
              <a:rPr lang="en-US" dirty="0">
                <a:solidFill>
                  <a:schemeClr val="tx1">
                    <a:lumMod val="50000"/>
                    <a:lumOff val="50000"/>
                  </a:schemeClr>
                </a:solidFill>
                <a:latin typeface="+mn-lt"/>
                <a:ea typeface="+mn-ea"/>
              </a:rPr>
              <a:t>Many people willingly upload large amounts of personal information, including photos and status updates</a:t>
            </a:r>
            <a:endParaRPr lang="en-US" dirty="0">
              <a:solidFill>
                <a:schemeClr val="tx1">
                  <a:lumMod val="50000"/>
                  <a:lumOff val="50000"/>
                </a:schemeClr>
              </a:solidFill>
              <a:latin typeface="+mn-lt"/>
              <a:ea typeface="+mn-ea"/>
            </a:endParaRPr>
          </a:p>
          <a:p>
            <a:pPr lvl="2" eaLnBrk="1" fontAlgn="auto" hangingPunct="1">
              <a:spcAft>
                <a:spcPts val="600"/>
              </a:spcAft>
              <a:buClr>
                <a:schemeClr val="accent6">
                  <a:lumMod val="60000"/>
                  <a:lumOff val="40000"/>
                </a:schemeClr>
              </a:buClr>
              <a:buSzPct val="140000"/>
              <a:buFont typeface="Arial" panose="020B0604020202020204" pitchFamily="34" charset="0"/>
              <a:buChar char="•"/>
              <a:defRPr/>
            </a:pPr>
            <a:r>
              <a:rPr lang="en-US" dirty="0">
                <a:solidFill>
                  <a:schemeClr val="tx1">
                    <a:lumMod val="50000"/>
                    <a:lumOff val="50000"/>
                  </a:schemeClr>
                </a:solidFill>
                <a:latin typeface="+mn-lt"/>
                <a:ea typeface="+mn-ea"/>
              </a:rPr>
              <a:t>This data could potentially be used by current and future employers, insurance companies, private investigators, and others, in their interactions with the individual</a:t>
            </a:r>
            <a:endParaRPr lang="en-US" dirty="0">
              <a:solidFill>
                <a:schemeClr val="tx1">
                  <a:lumMod val="50000"/>
                  <a:lumOff val="50000"/>
                </a:schemeClr>
              </a:solidFill>
              <a:latin typeface="+mn-lt"/>
              <a:ea typeface="+mn-ea"/>
            </a:endParaRPr>
          </a:p>
        </p:txBody>
      </p:sp>
    </p:spTree>
  </p:cSld>
  <p:clrMapOvr>
    <a:masterClrMapping/>
  </p:clrMapOvr>
  <p:transition>
    <p:wipe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315913"/>
            <a:ext cx="8229600" cy="1341438"/>
          </a:xfrm>
        </p:spPr>
        <p:txBody>
          <a:bodyPr/>
          <a:lstStyle/>
          <a:p>
            <a:pPr eaLnBrk="1" fontAlgn="auto" hangingPunct="1">
              <a:spcAft>
                <a:spcPts val="0"/>
              </a:spcAft>
              <a:defRPr/>
            </a:pPr>
            <a:r>
              <a:rPr lang="en-US" dirty="0">
                <a:solidFill>
                  <a:schemeClr val="accent6">
                    <a:lumMod val="40000"/>
                    <a:lumOff val="60000"/>
                  </a:schemeClr>
                </a:solidFill>
              </a:rPr>
              <a:t>Privacy Protection</a:t>
            </a:r>
            <a:endParaRPr lang="en-US" dirty="0">
              <a:solidFill>
                <a:schemeClr val="accent6">
                  <a:lumMod val="40000"/>
                  <a:lumOff val="60000"/>
                </a:schemeClr>
              </a:solidFill>
            </a:endParaRPr>
          </a:p>
        </p:txBody>
      </p:sp>
      <p:sp>
        <p:nvSpPr>
          <p:cNvPr id="3" name="Content Placeholder 2"/>
          <p:cNvSpPr>
            <a:spLocks noGrp="1"/>
          </p:cNvSpPr>
          <p:nvPr>
            <p:ph idx="1"/>
          </p:nvPr>
        </p:nvSpPr>
        <p:spPr>
          <a:xfrm>
            <a:off x="395288" y="1341438"/>
            <a:ext cx="7848600" cy="5256212"/>
          </a:xfrm>
        </p:spPr>
        <p:txBody>
          <a:bodyPr>
            <a:normAutofit fontScale="92500" lnSpcReduction="20000"/>
          </a:bodyPr>
          <a:lstStyle/>
          <a:p>
            <a:pPr>
              <a:spcAft>
                <a:spcPts val="800"/>
              </a:spcAft>
              <a:buClr>
                <a:schemeClr val="accent6">
                  <a:lumMod val="40000"/>
                  <a:lumOff val="60000"/>
                </a:schemeClr>
              </a:buClr>
              <a:buSzPct val="140000"/>
              <a:buFont typeface="Arial" panose="020B0604020202020204" pitchFamily="34" charset="0"/>
              <a:buChar char="•"/>
              <a:defRPr/>
            </a:pPr>
            <a:r>
              <a:rPr lang="en-US" dirty="0">
                <a:latin typeface="+mn-lt"/>
              </a:rPr>
              <a:t>Both policy and technical approaches are needed to protect privacy</a:t>
            </a:r>
            <a:endParaRPr lang="en-US" dirty="0">
              <a:latin typeface="+mn-lt"/>
            </a:endParaRPr>
          </a:p>
          <a:p>
            <a:pPr>
              <a:spcAft>
                <a:spcPts val="800"/>
              </a:spcAft>
              <a:buClr>
                <a:schemeClr val="accent6">
                  <a:lumMod val="40000"/>
                  <a:lumOff val="60000"/>
                </a:schemeClr>
              </a:buClr>
              <a:buSzPct val="140000"/>
              <a:buFont typeface="Arial" panose="020B0604020202020204" pitchFamily="34" charset="0"/>
              <a:buChar char="•"/>
              <a:defRPr/>
            </a:pPr>
            <a:r>
              <a:rPr lang="en-US" dirty="0">
                <a:latin typeface="+mn-lt"/>
              </a:rPr>
              <a:t>In terms of technical approaches, the requirements for privacy protection for data stored on information systems can be addresses in part using the technical mechanisms developed for database security</a:t>
            </a:r>
            <a:endParaRPr lang="en-US" dirty="0">
              <a:latin typeface="+mn-lt"/>
            </a:endParaRPr>
          </a:p>
          <a:p>
            <a:pPr>
              <a:spcAft>
                <a:spcPts val="800"/>
              </a:spcAft>
              <a:buClr>
                <a:schemeClr val="accent6">
                  <a:lumMod val="40000"/>
                  <a:lumOff val="60000"/>
                </a:schemeClr>
              </a:buClr>
              <a:buSzPct val="140000"/>
              <a:buFont typeface="Arial" panose="020B0604020202020204" pitchFamily="34" charset="0"/>
              <a:buChar char="•"/>
              <a:defRPr/>
            </a:pPr>
            <a:r>
              <a:rPr lang="en-US" dirty="0">
                <a:latin typeface="+mn-lt"/>
              </a:rPr>
              <a:t>With regard to social media sites, technical controls include:</a:t>
            </a:r>
            <a:endParaRPr lang="en-US" dirty="0">
              <a:latin typeface="+mn-lt"/>
            </a:endParaRPr>
          </a:p>
          <a:p>
            <a:pPr lvl="2">
              <a:buClr>
                <a:schemeClr val="accent6">
                  <a:lumMod val="40000"/>
                  <a:lumOff val="60000"/>
                </a:schemeClr>
              </a:buClr>
              <a:buSzPct val="140000"/>
              <a:buFont typeface="Arial" panose="020B0604020202020204" pitchFamily="34" charset="0"/>
              <a:buChar char="•"/>
              <a:defRPr/>
            </a:pPr>
            <a:r>
              <a:rPr lang="en-US" dirty="0">
                <a:latin typeface="+mn-lt"/>
              </a:rPr>
              <a:t>The provision of suitable privacy settings to manage who can view data on individuals</a:t>
            </a:r>
            <a:endParaRPr lang="en-US" dirty="0">
              <a:latin typeface="+mn-lt"/>
            </a:endParaRPr>
          </a:p>
          <a:p>
            <a:pPr lvl="2">
              <a:buClr>
                <a:schemeClr val="accent6">
                  <a:lumMod val="40000"/>
                  <a:lumOff val="60000"/>
                </a:schemeClr>
              </a:buClr>
              <a:buSzPct val="140000"/>
              <a:buFont typeface="Arial" panose="020B0604020202020204" pitchFamily="34" charset="0"/>
              <a:buChar char="•"/>
              <a:defRPr/>
            </a:pPr>
            <a:r>
              <a:rPr lang="en-US" dirty="0">
                <a:latin typeface="+mn-lt"/>
              </a:rPr>
              <a:t>Notification when one individual is referenced or tagged in another’s content</a:t>
            </a:r>
            <a:endParaRPr lang="en-US" dirty="0">
              <a:latin typeface="+mn-lt"/>
            </a:endParaRPr>
          </a:p>
          <a:p>
            <a:pPr lvl="2">
              <a:spcAft>
                <a:spcPts val="800"/>
              </a:spcAft>
              <a:buClr>
                <a:schemeClr val="accent6">
                  <a:lumMod val="40000"/>
                  <a:lumOff val="60000"/>
                </a:schemeClr>
              </a:buClr>
              <a:buSzPct val="140000"/>
              <a:buFont typeface="Arial" panose="020B0604020202020204" pitchFamily="34" charset="0"/>
              <a:buChar char="•"/>
              <a:defRPr/>
            </a:pPr>
            <a:r>
              <a:rPr lang="en-US" dirty="0">
                <a:latin typeface="+mn-lt"/>
              </a:rPr>
              <a:t>Although social media sites include some form of these controls, they are constantly changing, causing frustration for users who are trying to keep up with these mechanisms</a:t>
            </a:r>
            <a:endParaRPr lang="en-US" dirty="0">
              <a:latin typeface="+mn-lt"/>
            </a:endParaRPr>
          </a:p>
          <a:p>
            <a:pPr marL="342900" lvl="2" indent="-342900">
              <a:spcAft>
                <a:spcPts val="800"/>
              </a:spcAft>
              <a:buClr>
                <a:schemeClr val="accent6">
                  <a:lumMod val="40000"/>
                  <a:lumOff val="60000"/>
                </a:schemeClr>
              </a:buClr>
              <a:buSzPct val="140000"/>
              <a:buFont typeface="Arial" panose="020B0604020202020204" pitchFamily="34" charset="0"/>
              <a:buChar char="•"/>
              <a:defRPr/>
            </a:pPr>
            <a:r>
              <a:rPr lang="en-US" sz="2400" dirty="0">
                <a:latin typeface="+mn-lt"/>
                <a:cs typeface="MS PGothic" panose="020B0600070205080204" pitchFamily="-109" charset="-128"/>
              </a:rPr>
              <a:t>Another approach for managing privacy concerns in big data analysis is to anonymize the data, removing any personally identifying information before release to researchers or other organizations for analysis</a:t>
            </a:r>
            <a:endParaRPr lang="en-US" sz="2400" dirty="0">
              <a:latin typeface="+mn-lt"/>
              <a:cs typeface="MS PGothic" panose="020B0600070205080204" pitchFamily="-109" charset="-128"/>
            </a:endParaRP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chemeClr val="accent6">
                    <a:lumMod val="40000"/>
                    <a:lumOff val="60000"/>
                  </a:schemeClr>
                </a:solidFill>
              </a:rPr>
              <a:t>Data Privacy</a:t>
            </a:r>
            <a:endParaRPr lang="en-US" dirty="0">
              <a:solidFill>
                <a:schemeClr val="accent6">
                  <a:lumMod val="40000"/>
                  <a:lumOff val="60000"/>
                </a:schemeClr>
              </a:solidFill>
            </a:endParaRPr>
          </a:p>
        </p:txBody>
      </p:sp>
      <p:sp>
        <p:nvSpPr>
          <p:cNvPr id="3" name="Content Placeholder 2"/>
          <p:cNvSpPr>
            <a:spLocks noGrp="1"/>
          </p:cNvSpPr>
          <p:nvPr>
            <p:ph idx="1"/>
          </p:nvPr>
        </p:nvSpPr>
        <p:spPr>
          <a:xfrm>
            <a:off x="457200" y="1600200"/>
            <a:ext cx="8229600" cy="4997450"/>
          </a:xfrm>
        </p:spPr>
        <p:txBody>
          <a:bodyPr>
            <a:normAutofit fontScale="92500" lnSpcReduction="10000"/>
          </a:bodyPr>
          <a:lstStyle/>
          <a:p>
            <a:pPr>
              <a:buClr>
                <a:schemeClr val="accent6">
                  <a:lumMod val="60000"/>
                  <a:lumOff val="40000"/>
                </a:schemeClr>
              </a:buClr>
              <a:buSzPct val="140000"/>
              <a:buFont typeface="Arial" panose="020B0604020202020204" pitchFamily="34" charset="0"/>
              <a:buChar char="•"/>
              <a:defRPr/>
            </a:pPr>
            <a:r>
              <a:rPr lang="en-US" sz="2000" dirty="0">
                <a:latin typeface="+mn-lt"/>
              </a:rPr>
              <a:t>In terms of policy, guidelines are needed to manage the use and reuse of big data, ensuring suitable constraints are imposed in order to preserve privacy</a:t>
            </a:r>
            <a:endParaRPr lang="en-US" sz="2000" dirty="0">
              <a:latin typeface="+mn-lt"/>
            </a:endParaRPr>
          </a:p>
          <a:p>
            <a:pPr lvl="2">
              <a:buClr>
                <a:schemeClr val="accent6">
                  <a:lumMod val="60000"/>
                  <a:lumOff val="40000"/>
                </a:schemeClr>
              </a:buClr>
              <a:buSzPct val="140000"/>
              <a:buFont typeface="Arial" panose="020B0604020202020204" pitchFamily="34" charset="0"/>
              <a:buChar char="•"/>
              <a:defRPr/>
            </a:pPr>
            <a:r>
              <a:rPr lang="en-US" dirty="0">
                <a:latin typeface="+mn-lt"/>
              </a:rPr>
              <a:t>Consent</a:t>
            </a:r>
            <a:endParaRPr lang="en-US" dirty="0">
              <a:latin typeface="+mn-lt"/>
            </a:endParaRPr>
          </a:p>
          <a:p>
            <a:pPr lvl="4">
              <a:buClr>
                <a:schemeClr val="accent6">
                  <a:lumMod val="60000"/>
                  <a:lumOff val="40000"/>
                </a:schemeClr>
              </a:buClr>
              <a:buSzPct val="140000"/>
              <a:buFont typeface="Arial" panose="020B0604020202020204" pitchFamily="34" charset="0"/>
              <a:buChar char="•"/>
              <a:defRPr/>
            </a:pPr>
            <a:r>
              <a:rPr lang="en-US" dirty="0">
                <a:latin typeface="+mn-lt"/>
              </a:rPr>
              <a:t>Ensuring participants can make informed decisions about their participation in the research</a:t>
            </a:r>
            <a:endParaRPr lang="en-US" dirty="0">
              <a:latin typeface="+mn-lt"/>
            </a:endParaRPr>
          </a:p>
          <a:p>
            <a:pPr lvl="2">
              <a:buClr>
                <a:schemeClr val="accent6">
                  <a:lumMod val="60000"/>
                  <a:lumOff val="40000"/>
                </a:schemeClr>
              </a:buClr>
              <a:buSzPct val="140000"/>
              <a:buFont typeface="Arial" panose="020B0604020202020204" pitchFamily="34" charset="0"/>
              <a:buChar char="•"/>
              <a:defRPr/>
            </a:pPr>
            <a:r>
              <a:rPr lang="en-US" dirty="0">
                <a:latin typeface="+mn-lt"/>
              </a:rPr>
              <a:t>Privacy and confidentiality</a:t>
            </a:r>
            <a:endParaRPr lang="en-US" dirty="0">
              <a:latin typeface="+mn-lt"/>
            </a:endParaRPr>
          </a:p>
          <a:p>
            <a:pPr lvl="4">
              <a:buClr>
                <a:schemeClr val="accent6">
                  <a:lumMod val="60000"/>
                  <a:lumOff val="40000"/>
                </a:schemeClr>
              </a:buClr>
              <a:buSzPct val="140000"/>
              <a:buFont typeface="Arial" panose="020B0604020202020204" pitchFamily="34" charset="0"/>
              <a:buChar char="•"/>
              <a:defRPr/>
            </a:pPr>
            <a:r>
              <a:rPr lang="en-US" dirty="0">
                <a:latin typeface="+mn-lt"/>
              </a:rPr>
              <a:t>Privacy is the control that individuals have over who can access their personal information</a:t>
            </a:r>
            <a:endParaRPr lang="en-US" dirty="0">
              <a:latin typeface="+mn-lt"/>
            </a:endParaRPr>
          </a:p>
          <a:p>
            <a:pPr lvl="4">
              <a:buClr>
                <a:schemeClr val="accent6">
                  <a:lumMod val="60000"/>
                  <a:lumOff val="40000"/>
                </a:schemeClr>
              </a:buClr>
              <a:buSzPct val="140000"/>
              <a:buFont typeface="Arial" panose="020B0604020202020204" pitchFamily="34" charset="0"/>
              <a:buChar char="•"/>
              <a:defRPr/>
            </a:pPr>
            <a:r>
              <a:rPr lang="en-US" dirty="0">
                <a:latin typeface="+mn-lt"/>
              </a:rPr>
              <a:t>Confidentiality is the principle that only authorized persons should have access to information</a:t>
            </a:r>
            <a:endParaRPr lang="en-US" dirty="0">
              <a:latin typeface="+mn-lt"/>
            </a:endParaRPr>
          </a:p>
          <a:p>
            <a:pPr lvl="2">
              <a:buClr>
                <a:schemeClr val="accent6">
                  <a:lumMod val="60000"/>
                  <a:lumOff val="40000"/>
                </a:schemeClr>
              </a:buClr>
              <a:buSzPct val="140000"/>
              <a:buFont typeface="Arial" panose="020B0604020202020204" pitchFamily="34" charset="0"/>
              <a:buChar char="•"/>
              <a:defRPr/>
            </a:pPr>
            <a:r>
              <a:rPr lang="en-US" dirty="0">
                <a:latin typeface="+mn-lt"/>
              </a:rPr>
              <a:t>Ownership and authorship</a:t>
            </a:r>
            <a:endParaRPr lang="en-US" dirty="0">
              <a:latin typeface="+mn-lt"/>
            </a:endParaRPr>
          </a:p>
          <a:p>
            <a:pPr lvl="4">
              <a:buClr>
                <a:schemeClr val="accent6">
                  <a:lumMod val="60000"/>
                  <a:lumOff val="40000"/>
                </a:schemeClr>
              </a:buClr>
              <a:buSzPct val="140000"/>
              <a:buFont typeface="Arial" panose="020B0604020202020204" pitchFamily="34" charset="0"/>
              <a:buChar char="•"/>
              <a:defRPr/>
            </a:pPr>
            <a:r>
              <a:rPr lang="en-US" dirty="0">
                <a:latin typeface="+mn-lt"/>
              </a:rPr>
              <a:t>Addresses who has responsibility for the data, and at what point does an individual give up their right to control their personal data</a:t>
            </a:r>
            <a:endParaRPr lang="en-US" dirty="0">
              <a:latin typeface="+mn-lt"/>
            </a:endParaRPr>
          </a:p>
          <a:p>
            <a:pPr lvl="2">
              <a:buClr>
                <a:schemeClr val="accent6">
                  <a:lumMod val="60000"/>
                  <a:lumOff val="40000"/>
                </a:schemeClr>
              </a:buClr>
              <a:buSzPct val="140000"/>
              <a:buFont typeface="Arial" panose="020B0604020202020204" pitchFamily="34" charset="0"/>
              <a:buChar char="•"/>
              <a:defRPr/>
            </a:pPr>
            <a:r>
              <a:rPr lang="en-US" dirty="0">
                <a:latin typeface="+mn-lt"/>
              </a:rPr>
              <a:t>Data sharing </a:t>
            </a:r>
            <a:r>
              <a:rPr lang="en-US" dirty="0">
                <a:latin typeface="+mn-lt"/>
              </a:rPr>
              <a:t>–</a:t>
            </a:r>
            <a:r>
              <a:rPr lang="en-US" dirty="0">
                <a:latin typeface="+mn-lt"/>
              </a:rPr>
              <a:t> assessing the social benefits of research</a:t>
            </a:r>
            <a:endParaRPr lang="en-US" dirty="0">
              <a:latin typeface="+mn-lt"/>
            </a:endParaRPr>
          </a:p>
          <a:p>
            <a:pPr lvl="4">
              <a:buClr>
                <a:schemeClr val="accent6">
                  <a:lumMod val="60000"/>
                  <a:lumOff val="40000"/>
                </a:schemeClr>
              </a:buClr>
              <a:buSzPct val="140000"/>
              <a:buFont typeface="Arial" panose="020B0604020202020204" pitchFamily="34" charset="0"/>
              <a:buChar char="•"/>
              <a:defRPr/>
            </a:pPr>
            <a:r>
              <a:rPr lang="en-US" dirty="0">
                <a:latin typeface="+mn-lt"/>
              </a:rPr>
              <a:t>The social benefits that result from data matching and reuse of data from one source or research project in another</a:t>
            </a:r>
            <a:endParaRPr lang="en-US" dirty="0">
              <a:latin typeface="+mn-lt"/>
            </a:endParaRPr>
          </a:p>
          <a:p>
            <a:pPr lvl="2">
              <a:buClr>
                <a:schemeClr val="accent6">
                  <a:lumMod val="60000"/>
                  <a:lumOff val="40000"/>
                </a:schemeClr>
              </a:buClr>
              <a:buSzPct val="140000"/>
              <a:buFont typeface="Arial" panose="020B0604020202020204" pitchFamily="34" charset="0"/>
              <a:buChar char="•"/>
              <a:defRPr/>
            </a:pPr>
            <a:r>
              <a:rPr lang="en-US" dirty="0">
                <a:latin typeface="+mn-lt"/>
              </a:rPr>
              <a:t>Governance and custodianship</a:t>
            </a:r>
            <a:endParaRPr lang="en-US" dirty="0">
              <a:latin typeface="+mn-lt"/>
            </a:endParaRPr>
          </a:p>
          <a:p>
            <a:pPr lvl="4">
              <a:buClr>
                <a:schemeClr val="accent6">
                  <a:lumMod val="60000"/>
                  <a:lumOff val="40000"/>
                </a:schemeClr>
              </a:buClr>
              <a:buSzPct val="140000"/>
              <a:buFont typeface="Arial" panose="020B0604020202020204" pitchFamily="34" charset="0"/>
              <a:buChar char="•"/>
              <a:defRPr/>
            </a:pPr>
            <a:r>
              <a:rPr lang="en-US" dirty="0">
                <a:latin typeface="+mn-lt"/>
              </a:rPr>
              <a:t>Oversight and implementation of the management, organization, access, and preservation of digital data</a:t>
            </a:r>
            <a:endParaRPr lang="en-US" dirty="0">
              <a:latin typeface="+mn-lt"/>
            </a:endParaRP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bwMode="auto">
          <a:xfrm>
            <a:off x="323850" y="260350"/>
            <a:ext cx="3754438" cy="1162050"/>
          </a:xfrm>
        </p:spPr>
        <p:txBody>
          <a:bodyPr wrap="square" numCol="1" anchorCtr="0" compatLnSpc="1"/>
          <a:lstStyle/>
          <a:p>
            <a:pPr eaLnBrk="1" hangingPunct="1">
              <a:defRPr/>
            </a:pPr>
            <a:r>
              <a:rPr lang="en-US" altLang="x-none" sz="4500" dirty="0">
                <a:solidFill>
                  <a:schemeClr val="accent6">
                    <a:lumMod val="40000"/>
                    <a:lumOff val="60000"/>
                  </a:schemeClr>
                </a:solidFill>
                <a:effectLst/>
                <a:ea typeface="MS PGothic" panose="020B0600070205080204" pitchFamily="-109" charset="-128"/>
              </a:rPr>
              <a:t>Ethical Issues</a:t>
            </a:r>
            <a:endParaRPr lang="en-US" altLang="x-none" sz="4500" dirty="0">
              <a:solidFill>
                <a:schemeClr val="accent6">
                  <a:lumMod val="40000"/>
                  <a:lumOff val="60000"/>
                </a:schemeClr>
              </a:solidFill>
              <a:effectLst/>
              <a:ea typeface="MS PGothic" panose="020B0600070205080204" pitchFamily="-109" charset="-128"/>
            </a:endParaRPr>
          </a:p>
        </p:txBody>
      </p:sp>
      <p:sp>
        <p:nvSpPr>
          <p:cNvPr id="8" name="Content Placeholder 7"/>
          <p:cNvSpPr>
            <a:spLocks noGrp="1"/>
          </p:cNvSpPr>
          <p:nvPr>
            <p:ph idx="1"/>
          </p:nvPr>
        </p:nvSpPr>
        <p:spPr>
          <a:xfrm>
            <a:off x="4473575" y="273050"/>
            <a:ext cx="4205288" cy="6356350"/>
          </a:xfrm>
        </p:spPr>
        <p:txBody>
          <a:bodyPr rtlCol="0">
            <a:normAutofit/>
          </a:bodyPr>
          <a:lstStyle/>
          <a:p>
            <a:pPr eaLnBrk="1" fontAlgn="auto" hangingPunct="1">
              <a:lnSpc>
                <a:spcPct val="90000"/>
              </a:lnSpc>
              <a:spcAft>
                <a:spcPts val="600"/>
              </a:spcAft>
              <a:buClr>
                <a:schemeClr val="accent6">
                  <a:lumMod val="60000"/>
                  <a:lumOff val="40000"/>
                </a:schemeClr>
              </a:buClr>
              <a:buSzPct val="140000"/>
              <a:buFont typeface="Arial" panose="020B0604020202020204" pitchFamily="34" charset="0"/>
              <a:buChar char="•"/>
              <a:defRPr/>
            </a:pPr>
            <a:r>
              <a:rPr lang="en-US" sz="2400" dirty="0">
                <a:solidFill>
                  <a:schemeClr val="tx1">
                    <a:lumMod val="50000"/>
                    <a:lumOff val="50000"/>
                  </a:schemeClr>
                </a:solidFill>
                <a:latin typeface="+mn-lt"/>
              </a:rPr>
              <a:t>Many potential misuses and abuses of information and electronic communication that create privacy and security problems</a:t>
            </a:r>
            <a:endParaRPr lang="en-US" sz="2400" dirty="0">
              <a:solidFill>
                <a:schemeClr val="tx1">
                  <a:lumMod val="50000"/>
                  <a:lumOff val="50000"/>
                </a:schemeClr>
              </a:solidFill>
              <a:latin typeface="+mn-lt"/>
            </a:endParaRPr>
          </a:p>
          <a:p>
            <a:pPr eaLnBrk="1" fontAlgn="auto" hangingPunct="1">
              <a:lnSpc>
                <a:spcPct val="90000"/>
              </a:lnSpc>
              <a:spcAft>
                <a:spcPts val="600"/>
              </a:spcAft>
              <a:buClr>
                <a:schemeClr val="accent6">
                  <a:lumMod val="60000"/>
                  <a:lumOff val="40000"/>
                </a:schemeClr>
              </a:buClr>
              <a:buSzPct val="140000"/>
              <a:buFont typeface="Arial" panose="020B0604020202020204" pitchFamily="34" charset="0"/>
              <a:buChar char="•"/>
              <a:defRPr/>
            </a:pPr>
            <a:r>
              <a:rPr lang="en-US" sz="2400" dirty="0">
                <a:solidFill>
                  <a:schemeClr val="tx1">
                    <a:lumMod val="50000"/>
                    <a:lumOff val="50000"/>
                  </a:schemeClr>
                </a:solidFill>
                <a:latin typeface="+mn-lt"/>
              </a:rPr>
              <a:t>Basic ethical principles developed by civilizations apply</a:t>
            </a:r>
            <a:endParaRPr lang="en-US" sz="2400" dirty="0">
              <a:solidFill>
                <a:schemeClr val="tx1">
                  <a:lumMod val="50000"/>
                  <a:lumOff val="50000"/>
                </a:schemeClr>
              </a:solidFill>
              <a:latin typeface="+mn-lt"/>
            </a:endParaRPr>
          </a:p>
          <a:p>
            <a:pPr lvl="1" eaLnBrk="1" fontAlgn="auto" hangingPunct="1">
              <a:spcBef>
                <a:spcPts val="1075"/>
              </a:spcBef>
              <a:spcAft>
                <a:spcPts val="0"/>
              </a:spcAft>
              <a:buClr>
                <a:schemeClr val="accent6">
                  <a:lumMod val="60000"/>
                  <a:lumOff val="40000"/>
                </a:schemeClr>
              </a:buClr>
              <a:buSzPct val="140000"/>
              <a:buFont typeface="Arial" panose="020B0604020202020204" pitchFamily="34" charset="0"/>
              <a:buChar char="•"/>
              <a:defRPr/>
            </a:pPr>
            <a:r>
              <a:rPr lang="en-US" sz="1800" dirty="0">
                <a:latin typeface="+mn-lt"/>
              </a:rPr>
              <a:t>Unique considerations surrounding computers and information systems</a:t>
            </a:r>
            <a:endParaRPr lang="en-US" sz="1800" dirty="0">
              <a:latin typeface="+mn-lt"/>
            </a:endParaRPr>
          </a:p>
          <a:p>
            <a:pPr lvl="1" eaLnBrk="1" fontAlgn="auto" hangingPunct="1">
              <a:spcAft>
                <a:spcPts val="0"/>
              </a:spcAft>
              <a:buClr>
                <a:schemeClr val="accent6">
                  <a:lumMod val="60000"/>
                  <a:lumOff val="40000"/>
                </a:schemeClr>
              </a:buClr>
              <a:buSzPct val="140000"/>
              <a:buFont typeface="Arial" panose="020B0604020202020204" pitchFamily="34" charset="0"/>
              <a:buChar char="•"/>
              <a:defRPr/>
            </a:pPr>
            <a:r>
              <a:rPr lang="en-US" sz="1800" dirty="0">
                <a:latin typeface="+mn-lt"/>
              </a:rPr>
              <a:t>Scale of activities not possible before</a:t>
            </a:r>
            <a:endParaRPr lang="en-US" sz="1800" dirty="0">
              <a:latin typeface="+mn-lt"/>
            </a:endParaRPr>
          </a:p>
          <a:p>
            <a:pPr lvl="1" eaLnBrk="1" fontAlgn="auto" hangingPunct="1">
              <a:spcAft>
                <a:spcPts val="0"/>
              </a:spcAft>
              <a:buClr>
                <a:schemeClr val="accent6">
                  <a:lumMod val="60000"/>
                  <a:lumOff val="40000"/>
                </a:schemeClr>
              </a:buClr>
              <a:buSzPct val="140000"/>
              <a:buFont typeface="Arial" panose="020B0604020202020204" pitchFamily="34" charset="0"/>
              <a:buChar char="•"/>
              <a:defRPr/>
            </a:pPr>
            <a:r>
              <a:rPr lang="en-US" sz="1800" dirty="0">
                <a:latin typeface="+mn-lt"/>
              </a:rPr>
              <a:t>Creation of new types of entities for which no agreed ethical rules have previously been formed</a:t>
            </a:r>
            <a:endParaRPr lang="en-US" sz="1800" dirty="0">
              <a:latin typeface="+mn-lt"/>
            </a:endParaRPr>
          </a:p>
        </p:txBody>
      </p:sp>
      <p:sp>
        <p:nvSpPr>
          <p:cNvPr id="74755" name="Rectangle 3"/>
          <p:cNvSpPr>
            <a:spLocks noGrp="1" noChangeArrowheads="1"/>
          </p:cNvSpPr>
          <p:nvPr>
            <p:ph type="body" sz="half" idx="2"/>
          </p:nvPr>
        </p:nvSpPr>
        <p:spPr>
          <a:xfrm>
            <a:off x="468313" y="1804988"/>
            <a:ext cx="3168650" cy="4824412"/>
          </a:xfrm>
        </p:spPr>
        <p:txBody>
          <a:bodyPr/>
          <a:lstStyle/>
          <a:p>
            <a:pPr marL="457200" indent="-457200" algn="l" eaLnBrk="1" hangingPunct="1">
              <a:lnSpc>
                <a:spcPct val="90000"/>
              </a:lnSpc>
              <a:spcAft>
                <a:spcPts val="600"/>
              </a:spcAft>
              <a:buClr>
                <a:schemeClr val="accent6">
                  <a:lumMod val="60000"/>
                  <a:lumOff val="40000"/>
                </a:schemeClr>
              </a:buClr>
              <a:buSzPct val="140000"/>
              <a:buFont typeface="Arial" panose="020B0604020202020204" pitchFamily="34" charset="0"/>
              <a:buChar char="•"/>
              <a:defRPr/>
            </a:pPr>
            <a:r>
              <a:rPr lang="en-US" altLang="x-none" sz="2400" dirty="0">
                <a:latin typeface="+mn-lt"/>
                <a:ea typeface="MS PGothic" panose="020B0600070205080204" pitchFamily="-109" charset="-128"/>
              </a:rPr>
              <a:t>Ethics:</a:t>
            </a:r>
            <a:endParaRPr lang="en-US" altLang="x-none" sz="2400" dirty="0">
              <a:latin typeface="+mn-lt"/>
              <a:ea typeface="MS PGothic" panose="020B0600070205080204" pitchFamily="-109" charset="-128"/>
            </a:endParaRPr>
          </a:p>
          <a:p>
            <a:pPr marL="0" lvl="1" eaLnBrk="1" hangingPunct="1">
              <a:lnSpc>
                <a:spcPct val="90000"/>
              </a:lnSpc>
              <a:spcAft>
                <a:spcPts val="600"/>
              </a:spcAft>
              <a:buClr>
                <a:schemeClr val="accent6">
                  <a:lumMod val="60000"/>
                  <a:lumOff val="40000"/>
                </a:schemeClr>
              </a:buClr>
              <a:buSzPct val="140000"/>
              <a:buFont typeface="Courier New" panose="02070309020205020404" pitchFamily="49" charset="0"/>
              <a:buNone/>
              <a:defRPr/>
            </a:pPr>
            <a:r>
              <a:rPr lang="en-US" altLang="en-US" sz="2400" dirty="0">
                <a:latin typeface="+mn-lt"/>
                <a:ea typeface="MS PGothic" panose="020B0600070205080204" pitchFamily="-109" charset="-128"/>
              </a:rPr>
              <a:t>“</a:t>
            </a:r>
            <a:r>
              <a:rPr lang="en-US" altLang="x-none" sz="2400" dirty="0">
                <a:latin typeface="+mn-lt"/>
                <a:ea typeface="MS PGothic" panose="020B0600070205080204" pitchFamily="-109" charset="-128"/>
              </a:rPr>
              <a:t>A system of moral principles that relates to the benefits and harms of particular actions, and to the rightness and wrongness of motives and ends of those actions.</a:t>
            </a:r>
            <a:r>
              <a:rPr lang="en-US" altLang="en-US" sz="2400" dirty="0">
                <a:latin typeface="+mn-lt"/>
                <a:ea typeface="MS PGothic" panose="020B0600070205080204" pitchFamily="-109" charset="-128"/>
              </a:rPr>
              <a:t>”</a:t>
            </a:r>
            <a:endParaRPr lang="en-US" altLang="x-none" sz="2400" dirty="0">
              <a:latin typeface="+mn-lt"/>
              <a:ea typeface="MS PGothic" panose="020B0600070205080204" pitchFamily="-109" charset="-128"/>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468313" y="-242888"/>
            <a:ext cx="8229600" cy="1600201"/>
          </a:xfrm>
        </p:spPr>
        <p:txBody>
          <a:bodyPr wrap="square" numCol="1" anchorCtr="0" compatLnSpc="1"/>
          <a:lstStyle/>
          <a:p>
            <a:pPr eaLnBrk="1" fontAlgn="auto" hangingPunct="1">
              <a:spcAft>
                <a:spcPts val="0"/>
              </a:spcAft>
              <a:defRPr/>
            </a:pPr>
            <a:r>
              <a:rPr kumimoji="1" lang="en-GB" dirty="0">
                <a:solidFill>
                  <a:schemeClr val="accent6">
                    <a:lumMod val="40000"/>
                    <a:lumOff val="60000"/>
                  </a:schemeClr>
                </a:solidFill>
                <a:effectLst/>
              </a:rPr>
              <a:t>Types of Computer Crime</a:t>
            </a:r>
            <a:endParaRPr kumimoji="1" lang="en-AU" sz="3600" dirty="0">
              <a:solidFill>
                <a:schemeClr val="accent6">
                  <a:lumMod val="40000"/>
                  <a:lumOff val="60000"/>
                </a:schemeClr>
              </a:solidFill>
              <a:effectLst/>
            </a:endParaRPr>
          </a:p>
        </p:txBody>
      </p:sp>
      <p:sp>
        <p:nvSpPr>
          <p:cNvPr id="21506" name="Rectangle 3"/>
          <p:cNvSpPr>
            <a:spLocks noGrp="1" noChangeArrowheads="1"/>
          </p:cNvSpPr>
          <p:nvPr>
            <p:ph idx="1"/>
          </p:nvPr>
        </p:nvSpPr>
        <p:spPr>
          <a:xfrm>
            <a:off x="250825" y="1484313"/>
            <a:ext cx="8229600" cy="1676400"/>
          </a:xfrm>
        </p:spPr>
        <p:txBody>
          <a:bodyPr/>
          <a:lstStyle/>
          <a:p>
            <a:pPr eaLnBrk="1" hangingPunct="1">
              <a:buClr>
                <a:schemeClr val="accent6">
                  <a:lumMod val="60000"/>
                  <a:lumOff val="40000"/>
                </a:schemeClr>
              </a:buClr>
              <a:buSzPct val="140000"/>
              <a:buFont typeface="Arial" panose="020B0604020202020204" pitchFamily="34" charset="0"/>
              <a:buChar char="•"/>
              <a:defRPr/>
            </a:pPr>
            <a:r>
              <a:rPr lang="en-AU" altLang="x-none" dirty="0">
                <a:latin typeface="+mn-lt"/>
                <a:ea typeface="MS PGothic" panose="020B0600070205080204" pitchFamily="-109" charset="-128"/>
              </a:rPr>
              <a:t>The U.S. Department of Justice categorizes computer crime based on the role that the computer plays in the criminal activity:</a:t>
            </a:r>
            <a:endParaRPr lang="en-AU" altLang="x-none" dirty="0">
              <a:latin typeface="+mn-lt"/>
              <a:ea typeface="MS PGothic" panose="020B0600070205080204" pitchFamily="-109" charset="-128"/>
            </a:endParaRPr>
          </a:p>
        </p:txBody>
      </p:sp>
      <p:graphicFrame>
        <p:nvGraphicFramePr>
          <p:cNvPr id="4" name="Diagram 3"/>
          <p:cNvGraphicFramePr/>
          <p:nvPr/>
        </p:nvGraphicFramePr>
        <p:xfrm>
          <a:off x="381000" y="2971800"/>
          <a:ext cx="8458200" cy="3683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8436" name="TextBox 1"/>
          <p:cNvSpPr txBox="1">
            <a:spLocks noChangeArrowheads="1"/>
          </p:cNvSpPr>
          <p:nvPr/>
        </p:nvSpPr>
        <p:spPr bwMode="auto">
          <a:xfrm>
            <a:off x="5118100" y="71501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109" charset="-128"/>
              </a:defRPr>
            </a:lvl1pPr>
            <a:lvl2pPr marL="742950" indent="-285750">
              <a:defRPr>
                <a:solidFill>
                  <a:schemeClr val="tx1"/>
                </a:solidFill>
                <a:latin typeface="Arial" panose="020B0604020202020204" pitchFamily="34" charset="0"/>
                <a:ea typeface="MS PGothic" panose="020B0600070205080204" pitchFamily="-109" charset="-128"/>
              </a:defRPr>
            </a:lvl2pPr>
            <a:lvl3pPr marL="1143000" indent="-228600">
              <a:defRPr>
                <a:solidFill>
                  <a:schemeClr val="tx1"/>
                </a:solidFill>
                <a:latin typeface="Arial" panose="020B0604020202020204" pitchFamily="34" charset="0"/>
                <a:ea typeface="MS PGothic" panose="020B0600070205080204" pitchFamily="-109" charset="-128"/>
              </a:defRPr>
            </a:lvl3pPr>
            <a:lvl4pPr marL="1600200" indent="-228600">
              <a:defRPr>
                <a:solidFill>
                  <a:schemeClr val="tx1"/>
                </a:solidFill>
                <a:latin typeface="Arial" panose="020B0604020202020204" pitchFamily="34" charset="0"/>
                <a:ea typeface="MS PGothic" panose="020B0600070205080204" pitchFamily="-109" charset="-128"/>
              </a:defRPr>
            </a:lvl4pPr>
            <a:lvl5pPr marL="2057400" indent="-228600">
              <a:defRPr>
                <a:solidFill>
                  <a:schemeClr val="tx1"/>
                </a:solidFill>
                <a:latin typeface="Arial" panose="020B0604020202020204" pitchFamily="34" charset="0"/>
                <a:ea typeface="MS PGothic" panose="020B0600070205080204" pitchFamily="-109"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109"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109"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109"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109" charset="-128"/>
              </a:defRPr>
            </a:lvl9pPr>
          </a:lstStyle>
          <a:p>
            <a:pPr eaLnBrk="1" hangingPunct="1"/>
            <a:endParaRPr lang="en-US" altLang="en-US"/>
          </a:p>
        </p:txBody>
      </p:sp>
      <p:sp>
        <p:nvSpPr>
          <p:cNvPr id="18437" name="TextBox 2"/>
          <p:cNvSpPr txBox="1">
            <a:spLocks noChangeArrowheads="1"/>
          </p:cNvSpPr>
          <p:nvPr/>
        </p:nvSpPr>
        <p:spPr bwMode="auto">
          <a:xfrm>
            <a:off x="5118100" y="77216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109" charset="-128"/>
              </a:defRPr>
            </a:lvl1pPr>
            <a:lvl2pPr marL="742950" indent="-285750">
              <a:defRPr>
                <a:solidFill>
                  <a:schemeClr val="tx1"/>
                </a:solidFill>
                <a:latin typeface="Arial" panose="020B0604020202020204" pitchFamily="34" charset="0"/>
                <a:ea typeface="MS PGothic" panose="020B0600070205080204" pitchFamily="-109" charset="-128"/>
              </a:defRPr>
            </a:lvl2pPr>
            <a:lvl3pPr marL="1143000" indent="-228600">
              <a:defRPr>
                <a:solidFill>
                  <a:schemeClr val="tx1"/>
                </a:solidFill>
                <a:latin typeface="Arial" panose="020B0604020202020204" pitchFamily="34" charset="0"/>
                <a:ea typeface="MS PGothic" panose="020B0600070205080204" pitchFamily="-109" charset="-128"/>
              </a:defRPr>
            </a:lvl3pPr>
            <a:lvl4pPr marL="1600200" indent="-228600">
              <a:defRPr>
                <a:solidFill>
                  <a:schemeClr val="tx1"/>
                </a:solidFill>
                <a:latin typeface="Arial" panose="020B0604020202020204" pitchFamily="34" charset="0"/>
                <a:ea typeface="MS PGothic" panose="020B0600070205080204" pitchFamily="-109" charset="-128"/>
              </a:defRPr>
            </a:lvl4pPr>
            <a:lvl5pPr marL="2057400" indent="-228600">
              <a:defRPr>
                <a:solidFill>
                  <a:schemeClr val="tx1"/>
                </a:solidFill>
                <a:latin typeface="Arial" panose="020B0604020202020204" pitchFamily="34" charset="0"/>
                <a:ea typeface="MS PGothic" panose="020B0600070205080204" pitchFamily="-109"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109"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109"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109"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109" charset="-128"/>
              </a:defRPr>
            </a:lvl9pPr>
          </a:lstStyle>
          <a:p>
            <a:pPr eaLnBrk="1" hangingPunct="1"/>
            <a:endParaRPr lang="en-US" altLang="en-US"/>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are Ethics?</a:t>
            </a:r>
            <a:endParaRPr lang="en-US" dirty="0"/>
          </a:p>
        </p:txBody>
      </p:sp>
      <p:sp>
        <p:nvSpPr>
          <p:cNvPr id="6" name="Content Placeholder 5"/>
          <p:cNvSpPr>
            <a:spLocks noGrp="1"/>
          </p:cNvSpPr>
          <p:nvPr>
            <p:ph idx="1"/>
          </p:nvPr>
        </p:nvSpPr>
        <p:spPr/>
        <p:txBody>
          <a:bodyPr>
            <a:normAutofit fontScale="85000" lnSpcReduction="20000"/>
          </a:bodyPr>
          <a:lstStyle/>
          <a:p>
            <a:r>
              <a:rPr lang="en-US" dirty="0"/>
              <a:t>Derived from the Greek word “ethos”, which means “way of living”, ethics is a branch of philosophy that is concerned with human conduct, more specifically the </a:t>
            </a:r>
            <a:r>
              <a:rPr lang="en-US" dirty="0" err="1"/>
              <a:t>behaviour</a:t>
            </a:r>
            <a:r>
              <a:rPr lang="en-US" dirty="0"/>
              <a:t> of individuals in society. </a:t>
            </a:r>
            <a:endParaRPr lang="en-US" dirty="0"/>
          </a:p>
          <a:p>
            <a:endParaRPr lang="en-US" dirty="0"/>
          </a:p>
          <a:p>
            <a:r>
              <a:rPr lang="en-US" dirty="0"/>
              <a:t>Ethics examines the rational justification for our moral judgments; it studies what is morally right or wrong, just or unjust.  In a broader sense, ethics reflects on human beings and their interaction with nature and with other humans, on freedom, on responsibility and on justice. </a:t>
            </a:r>
            <a:endParaRPr lang="en-US" dirty="0"/>
          </a:p>
          <a:p>
            <a:endParaRPr lang="en-US" dirty="0"/>
          </a:p>
          <a:p>
            <a:r>
              <a:rPr lang="en-US" dirty="0"/>
              <a:t>Ethics is concerned with human independence when it focuses on the relationship that exists between humans and the world. This independence is the primary condition in ethical decision-making and in any objective analysis of the facts. </a:t>
            </a:r>
            <a:endParaRPr lang="en-US" dirty="0"/>
          </a:p>
        </p:txBody>
      </p:sp>
      <p:sp>
        <p:nvSpPr>
          <p:cNvPr id="8" name="Rectangle 7"/>
          <p:cNvSpPr/>
          <p:nvPr/>
        </p:nvSpPr>
        <p:spPr>
          <a:xfrm>
            <a:off x="451017" y="6126163"/>
            <a:ext cx="8507288" cy="307777"/>
          </a:xfrm>
          <a:prstGeom prst="rect">
            <a:avLst/>
          </a:prstGeom>
        </p:spPr>
        <p:txBody>
          <a:bodyPr wrap="square">
            <a:spAutoFit/>
          </a:bodyPr>
          <a:lstStyle/>
          <a:p>
            <a:r>
              <a:rPr lang="en-US" sz="1400" dirty="0"/>
              <a:t>https://www.canada.ca/en/treasury-board-secretariat/services/values-ethics/code/what-is-ethics.html</a:t>
            </a:r>
            <a:endParaRPr lang="en-US" sz="1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are Ethics?</a:t>
            </a:r>
            <a:endParaRPr lang="en-US" dirty="0"/>
          </a:p>
        </p:txBody>
      </p:sp>
      <p:sp>
        <p:nvSpPr>
          <p:cNvPr id="6" name="Content Placeholder 5"/>
          <p:cNvSpPr>
            <a:spLocks noGrp="1"/>
          </p:cNvSpPr>
          <p:nvPr>
            <p:ph idx="1"/>
          </p:nvPr>
        </p:nvSpPr>
        <p:spPr/>
        <p:txBody>
          <a:bodyPr>
            <a:normAutofit fontScale="92500" lnSpcReduction="10000"/>
          </a:bodyPr>
          <a:lstStyle/>
          <a:p>
            <a:r>
              <a:rPr lang="en-US" dirty="0"/>
              <a:t>Individuals demonstrate independence when, in a decision-making process, they choose to free themselves as much as possible from their conditioning. Insofar as this operation assumes a degree of lucidity that allows us to judge objectively and to decide what direction to take, it will be understood that making ethical decisions is difficult.</a:t>
            </a:r>
            <a:endParaRPr lang="en-US" dirty="0"/>
          </a:p>
          <a:p>
            <a:endParaRPr lang="en-US" dirty="0"/>
          </a:p>
          <a:p>
            <a:r>
              <a:rPr lang="en-US" dirty="0"/>
              <a:t>This concept of ethics obviously has consequences for an organization like the Government and other organizations. Any discussion of ethics must be part of an effort to humanize (protect human rights in) the public service, and that this effort inevitably means giving individuals greater independence.</a:t>
            </a:r>
            <a:endParaRPr lang="en-US" dirty="0"/>
          </a:p>
          <a:p>
            <a:endParaRPr lang="en-US" dirty="0"/>
          </a:p>
          <a:p>
            <a:endParaRPr lang="en-US" dirty="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29" name="Picture 1" descr="f5.pdf"/>
          <p:cNvPicPr>
            <a:picLocks noChangeAspect="1"/>
          </p:cNvPicPr>
          <p:nvPr/>
        </p:nvPicPr>
        <p:blipFill>
          <a:blip r:embed="rId1">
            <a:extLst>
              <a:ext uri="{28A0092B-C50C-407E-A947-70E740481C1C}">
                <a14:useLocalDpi xmlns:a14="http://schemas.microsoft.com/office/drawing/2010/main" val="0"/>
              </a:ext>
            </a:extLst>
          </a:blip>
          <a:srcRect t="13081" b="8092"/>
          <a:stretch>
            <a:fillRect/>
          </a:stretch>
        </p:blipFill>
        <p:spPr bwMode="auto">
          <a:xfrm>
            <a:off x="1476374" y="39965"/>
            <a:ext cx="6696026" cy="68311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bwMode="auto">
          <a:xfrm>
            <a:off x="0" y="333375"/>
            <a:ext cx="9144000" cy="1417638"/>
          </a:xfrm>
        </p:spPr>
        <p:txBody>
          <a:bodyPr wrap="square" numCol="1" anchorCtr="0" compatLnSpc="1"/>
          <a:lstStyle/>
          <a:p>
            <a:pPr eaLnBrk="1" hangingPunct="1">
              <a:defRPr/>
            </a:pPr>
            <a:r>
              <a:rPr lang="en-US" altLang="x-none" sz="4300" dirty="0">
                <a:solidFill>
                  <a:schemeClr val="accent6">
                    <a:lumMod val="40000"/>
                    <a:lumOff val="60000"/>
                  </a:schemeClr>
                </a:solidFill>
                <a:effectLst/>
                <a:ea typeface="MS PGothic" panose="020B0600070205080204" pitchFamily="-109" charset="-128"/>
              </a:rPr>
              <a:t>Ethical Issues Related to Computers and Information Systems </a:t>
            </a:r>
            <a:endParaRPr lang="en-US" altLang="x-none" sz="4300" dirty="0">
              <a:solidFill>
                <a:schemeClr val="accent6">
                  <a:lumMod val="40000"/>
                  <a:lumOff val="60000"/>
                </a:schemeClr>
              </a:solidFill>
              <a:effectLst/>
              <a:ea typeface="MS PGothic" panose="020B0600070205080204" pitchFamily="-109" charset="-128"/>
            </a:endParaRPr>
          </a:p>
        </p:txBody>
      </p:sp>
      <p:sp>
        <p:nvSpPr>
          <p:cNvPr id="78850" name="Rectangle 3"/>
          <p:cNvSpPr>
            <a:spLocks noGrp="1" noChangeArrowheads="1"/>
          </p:cNvSpPr>
          <p:nvPr>
            <p:ph idx="1"/>
          </p:nvPr>
        </p:nvSpPr>
        <p:spPr>
          <a:xfrm>
            <a:off x="457200" y="2057400"/>
            <a:ext cx="7499350" cy="4611688"/>
          </a:xfrm>
        </p:spPr>
        <p:txBody>
          <a:bodyPr/>
          <a:lstStyle/>
          <a:p>
            <a:pPr eaLnBrk="1" hangingPunct="1">
              <a:buClr>
                <a:schemeClr val="accent6">
                  <a:lumMod val="60000"/>
                  <a:lumOff val="40000"/>
                </a:schemeClr>
              </a:buClr>
              <a:buSzPct val="140000"/>
              <a:buFont typeface="Arial" panose="020B0604020202020204" pitchFamily="34" charset="0"/>
              <a:buChar char="•"/>
              <a:defRPr/>
            </a:pPr>
            <a:r>
              <a:rPr lang="en-US" altLang="x-none" sz="2800" dirty="0">
                <a:latin typeface="+mn-lt"/>
                <a:ea typeface="MS PGothic" panose="020B0600070205080204" pitchFamily="-109" charset="-128"/>
              </a:rPr>
              <a:t>Some ethical issues from computer use:</a:t>
            </a:r>
            <a:endParaRPr lang="en-US" altLang="x-none" sz="2800" dirty="0">
              <a:latin typeface="+mn-lt"/>
              <a:ea typeface="MS PGothic" panose="020B0600070205080204" pitchFamily="-109" charset="-128"/>
            </a:endParaRPr>
          </a:p>
          <a:p>
            <a:pPr lvl="1" eaLnBrk="1" hangingPunct="1">
              <a:buClr>
                <a:schemeClr val="accent6">
                  <a:lumMod val="60000"/>
                  <a:lumOff val="40000"/>
                </a:schemeClr>
              </a:buClr>
              <a:buSzPct val="140000"/>
              <a:buFont typeface="Arial" panose="020B0604020202020204" pitchFamily="34" charset="0"/>
              <a:buChar char="•"/>
              <a:defRPr/>
            </a:pPr>
            <a:r>
              <a:rPr lang="en-US" altLang="x-none" sz="2000" dirty="0">
                <a:latin typeface="+mn-lt"/>
                <a:ea typeface="MS PGothic" panose="020B0600070205080204" pitchFamily="-109" charset="-128"/>
              </a:rPr>
              <a:t>Repositories and processors of information</a:t>
            </a:r>
            <a:endParaRPr lang="en-US" altLang="x-none" sz="2000" dirty="0">
              <a:latin typeface="+mn-lt"/>
              <a:ea typeface="MS PGothic" panose="020B0600070205080204" pitchFamily="-109" charset="-128"/>
            </a:endParaRPr>
          </a:p>
          <a:p>
            <a:pPr lvl="1" eaLnBrk="1" hangingPunct="1">
              <a:buClr>
                <a:schemeClr val="accent6">
                  <a:lumMod val="60000"/>
                  <a:lumOff val="40000"/>
                </a:schemeClr>
              </a:buClr>
              <a:buSzPct val="140000"/>
              <a:buFont typeface="Arial" panose="020B0604020202020204" pitchFamily="34" charset="0"/>
              <a:buChar char="•"/>
              <a:defRPr/>
            </a:pPr>
            <a:r>
              <a:rPr lang="en-US" altLang="x-none" sz="2000" dirty="0">
                <a:latin typeface="+mn-lt"/>
                <a:ea typeface="MS PGothic" panose="020B0600070205080204" pitchFamily="-109" charset="-128"/>
              </a:rPr>
              <a:t>Producers of new forms and types of assets</a:t>
            </a:r>
            <a:endParaRPr lang="en-US" altLang="x-none" sz="2000" dirty="0">
              <a:latin typeface="+mn-lt"/>
              <a:ea typeface="MS PGothic" panose="020B0600070205080204" pitchFamily="-109" charset="-128"/>
            </a:endParaRPr>
          </a:p>
          <a:p>
            <a:pPr lvl="1" eaLnBrk="1" hangingPunct="1">
              <a:buClr>
                <a:schemeClr val="accent6">
                  <a:lumMod val="60000"/>
                  <a:lumOff val="40000"/>
                </a:schemeClr>
              </a:buClr>
              <a:buSzPct val="140000"/>
              <a:buFont typeface="Arial" panose="020B0604020202020204" pitchFamily="34" charset="0"/>
              <a:buChar char="•"/>
              <a:defRPr/>
            </a:pPr>
            <a:r>
              <a:rPr lang="en-US" altLang="x-none" sz="2000" dirty="0">
                <a:latin typeface="+mn-lt"/>
                <a:ea typeface="MS PGothic" panose="020B0600070205080204" pitchFamily="-109" charset="-128"/>
              </a:rPr>
              <a:t>Instruments of acts</a:t>
            </a:r>
            <a:endParaRPr lang="en-US" altLang="x-none" sz="2000" dirty="0">
              <a:latin typeface="+mn-lt"/>
              <a:ea typeface="MS PGothic" panose="020B0600070205080204" pitchFamily="-109" charset="-128"/>
            </a:endParaRPr>
          </a:p>
          <a:p>
            <a:pPr lvl="1" eaLnBrk="1" hangingPunct="1">
              <a:buClr>
                <a:schemeClr val="accent6">
                  <a:lumMod val="60000"/>
                  <a:lumOff val="40000"/>
                </a:schemeClr>
              </a:buClr>
              <a:buSzPct val="140000"/>
              <a:buFont typeface="Arial" panose="020B0604020202020204" pitchFamily="34" charset="0"/>
              <a:buChar char="•"/>
              <a:defRPr/>
            </a:pPr>
            <a:r>
              <a:rPr lang="en-US" altLang="x-none" sz="2000" dirty="0">
                <a:latin typeface="+mn-lt"/>
                <a:ea typeface="MS PGothic" panose="020B0600070205080204" pitchFamily="-109" charset="-128"/>
              </a:rPr>
              <a:t>Symbols of intimidation and deception</a:t>
            </a:r>
            <a:endParaRPr lang="en-US" altLang="x-none" sz="2000" dirty="0">
              <a:latin typeface="+mn-lt"/>
              <a:ea typeface="MS PGothic" panose="020B0600070205080204" pitchFamily="-109" charset="-128"/>
            </a:endParaRPr>
          </a:p>
          <a:p>
            <a:pPr eaLnBrk="1" hangingPunct="1">
              <a:spcBef>
                <a:spcPts val="1875"/>
              </a:spcBef>
              <a:spcAft>
                <a:spcPts val="600"/>
              </a:spcAft>
              <a:buClr>
                <a:schemeClr val="accent6">
                  <a:lumMod val="60000"/>
                  <a:lumOff val="40000"/>
                </a:schemeClr>
              </a:buClr>
              <a:buSzPct val="140000"/>
              <a:buFont typeface="Arial" panose="020B0604020202020204" pitchFamily="34" charset="0"/>
              <a:buChar char="•"/>
              <a:defRPr/>
            </a:pPr>
            <a:r>
              <a:rPr lang="en-US" altLang="x-none" sz="2800" dirty="0">
                <a:latin typeface="+mn-lt"/>
                <a:ea typeface="MS PGothic" panose="020B0600070205080204" pitchFamily="-109" charset="-128"/>
              </a:rPr>
              <a:t>Those who understand, exploit technology, and have access permission, have power over these</a:t>
            </a:r>
            <a:endParaRPr lang="en-US" altLang="x-none" sz="2800" dirty="0">
              <a:latin typeface="+mn-lt"/>
              <a:ea typeface="MS PGothic" panose="020B0600070205080204" pitchFamily="-109" charset="-128"/>
            </a:endParaRP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5" name="Rectangle 3"/>
          <p:cNvSpPr>
            <a:spLocks noGrp="1" noChangeArrowheads="1"/>
          </p:cNvSpPr>
          <p:nvPr>
            <p:ph idx="1"/>
          </p:nvPr>
        </p:nvSpPr>
        <p:spPr>
          <a:xfrm>
            <a:off x="457200" y="1844675"/>
            <a:ext cx="8229600" cy="5013325"/>
          </a:xfrm>
        </p:spPr>
        <p:txBody>
          <a:bodyPr>
            <a:normAutofit/>
          </a:bodyPr>
          <a:lstStyle/>
          <a:p>
            <a:pPr eaLnBrk="1" hangingPunct="1">
              <a:lnSpc>
                <a:spcPct val="90000"/>
              </a:lnSpc>
              <a:buClr>
                <a:schemeClr val="accent6">
                  <a:lumMod val="60000"/>
                  <a:lumOff val="40000"/>
                </a:schemeClr>
              </a:buClr>
              <a:buSzPct val="140000"/>
              <a:buFont typeface="Arial" panose="020B0604020202020204" pitchFamily="34" charset="0"/>
              <a:buChar char="•"/>
              <a:defRPr/>
            </a:pPr>
            <a:r>
              <a:rPr lang="en-US" altLang="x-none" dirty="0">
                <a:effectLst>
                  <a:outerShdw blurRad="38100" dist="38100" dir="2700000" algn="tl">
                    <a:srgbClr val="000000"/>
                  </a:outerShdw>
                </a:effectLst>
                <a:ea typeface="MS PGothic" panose="020B0600070205080204" pitchFamily="-109" charset="-128"/>
              </a:rPr>
              <a:t>Concern with balancing professional responsibilities with ethical or moral responsibilities</a:t>
            </a:r>
            <a:endParaRPr lang="en-US" altLang="x-none" dirty="0">
              <a:effectLst>
                <a:outerShdw blurRad="38100" dist="38100" dir="2700000" algn="tl">
                  <a:srgbClr val="000000"/>
                </a:outerShdw>
              </a:effectLst>
              <a:ea typeface="MS PGothic" panose="020B0600070205080204" pitchFamily="-109" charset="-128"/>
            </a:endParaRPr>
          </a:p>
          <a:p>
            <a:pPr eaLnBrk="1" hangingPunct="1">
              <a:lnSpc>
                <a:spcPct val="90000"/>
              </a:lnSpc>
              <a:buClr>
                <a:schemeClr val="accent6">
                  <a:lumMod val="60000"/>
                  <a:lumOff val="40000"/>
                </a:schemeClr>
              </a:buClr>
              <a:buSzPct val="140000"/>
              <a:buFont typeface="Arial" panose="020B0604020202020204" pitchFamily="34" charset="0"/>
              <a:buChar char="•"/>
              <a:defRPr/>
            </a:pPr>
            <a:r>
              <a:rPr lang="en-US" altLang="x-none" dirty="0">
                <a:effectLst>
                  <a:outerShdw blurRad="38100" dist="38100" dir="2700000" algn="tl">
                    <a:srgbClr val="000000"/>
                  </a:outerShdw>
                </a:effectLst>
                <a:ea typeface="MS PGothic" panose="020B0600070205080204" pitchFamily="-109" charset="-128"/>
              </a:rPr>
              <a:t>Types of ethical areas a computing or IT professional may face:</a:t>
            </a:r>
            <a:endParaRPr lang="en-US" altLang="x-none" dirty="0">
              <a:effectLst>
                <a:outerShdw blurRad="38100" dist="38100" dir="2700000" algn="tl">
                  <a:srgbClr val="000000"/>
                </a:outerShdw>
              </a:effectLst>
              <a:ea typeface="MS PGothic" panose="020B0600070205080204" pitchFamily="-109" charset="-128"/>
            </a:endParaRPr>
          </a:p>
          <a:p>
            <a:pPr lvl="1" eaLnBrk="1" hangingPunct="1">
              <a:lnSpc>
                <a:spcPct val="90000"/>
              </a:lnSpc>
              <a:buClr>
                <a:schemeClr val="accent6">
                  <a:lumMod val="60000"/>
                  <a:lumOff val="40000"/>
                </a:schemeClr>
              </a:buClr>
              <a:buSzPct val="140000"/>
              <a:buFont typeface="Arial" panose="020B0604020202020204" pitchFamily="34" charset="0"/>
              <a:buChar char="•"/>
              <a:defRPr/>
            </a:pPr>
            <a:r>
              <a:rPr lang="en-US" altLang="x-none" sz="1500" dirty="0">
                <a:effectLst>
                  <a:outerShdw blurRad="38100" dist="38100" dir="2700000" algn="tl">
                    <a:srgbClr val="000000"/>
                  </a:outerShdw>
                </a:effectLst>
                <a:ea typeface="MS PGothic" panose="020B0600070205080204" pitchFamily="-109" charset="-128"/>
              </a:rPr>
              <a:t>Ethical duty as a professional may come into conflict with loyalty to employer</a:t>
            </a:r>
            <a:endParaRPr lang="en-US" altLang="x-none" sz="1500" dirty="0">
              <a:effectLst>
                <a:outerShdw blurRad="38100" dist="38100" dir="2700000" algn="tl">
                  <a:srgbClr val="000000"/>
                </a:outerShdw>
              </a:effectLst>
              <a:ea typeface="MS PGothic" panose="020B0600070205080204" pitchFamily="-109" charset="-128"/>
            </a:endParaRPr>
          </a:p>
          <a:p>
            <a:pPr lvl="1" eaLnBrk="1" hangingPunct="1">
              <a:lnSpc>
                <a:spcPct val="90000"/>
              </a:lnSpc>
              <a:buClr>
                <a:schemeClr val="accent6">
                  <a:lumMod val="60000"/>
                  <a:lumOff val="40000"/>
                </a:schemeClr>
              </a:buClr>
              <a:buSzPct val="140000"/>
              <a:buFont typeface="Arial" panose="020B0604020202020204" pitchFamily="34" charset="0"/>
              <a:buChar char="•"/>
              <a:defRPr/>
            </a:pPr>
            <a:r>
              <a:rPr lang="en-US" altLang="en-US" sz="1500" dirty="0">
                <a:effectLst>
                  <a:outerShdw blurRad="38100" dist="38100" dir="2700000" algn="tl">
                    <a:srgbClr val="000000"/>
                  </a:outerShdw>
                </a:effectLst>
                <a:ea typeface="MS PGothic" panose="020B0600070205080204" pitchFamily="-109" charset="-128"/>
              </a:rPr>
              <a:t>“</a:t>
            </a:r>
            <a:r>
              <a:rPr lang="en-US" altLang="ja-JP" sz="1500" dirty="0">
                <a:effectLst>
                  <a:outerShdw blurRad="38100" dist="38100" dir="2700000" algn="tl">
                    <a:srgbClr val="000000"/>
                  </a:outerShdw>
                </a:effectLst>
                <a:ea typeface="MS PGothic" panose="020B0600070205080204" pitchFamily="-109" charset="-128"/>
              </a:rPr>
              <a:t>Blowing the whistle</a:t>
            </a:r>
            <a:r>
              <a:rPr lang="en-US" altLang="en-US" sz="1500" dirty="0">
                <a:effectLst>
                  <a:outerShdw blurRad="38100" dist="38100" dir="2700000" algn="tl">
                    <a:srgbClr val="000000"/>
                  </a:outerShdw>
                </a:effectLst>
                <a:ea typeface="MS PGothic" panose="020B0600070205080204" pitchFamily="-109" charset="-128"/>
              </a:rPr>
              <a:t>”</a:t>
            </a:r>
            <a:endParaRPr lang="en-US" altLang="ja-JP" sz="1500" dirty="0">
              <a:effectLst>
                <a:outerShdw blurRad="38100" dist="38100" dir="2700000" algn="tl">
                  <a:srgbClr val="000000"/>
                </a:outerShdw>
              </a:effectLst>
              <a:ea typeface="MS PGothic" panose="020B0600070205080204" pitchFamily="-109" charset="-128"/>
            </a:endParaRPr>
          </a:p>
          <a:p>
            <a:pPr lvl="1" eaLnBrk="1" hangingPunct="1">
              <a:lnSpc>
                <a:spcPct val="90000"/>
              </a:lnSpc>
              <a:buClr>
                <a:schemeClr val="accent6">
                  <a:lumMod val="60000"/>
                  <a:lumOff val="40000"/>
                </a:schemeClr>
              </a:buClr>
              <a:buSzPct val="140000"/>
              <a:buFont typeface="Arial" panose="020B0604020202020204" pitchFamily="34" charset="0"/>
              <a:buChar char="•"/>
              <a:defRPr/>
            </a:pPr>
            <a:r>
              <a:rPr lang="en-US" altLang="x-none" sz="1500" dirty="0">
                <a:effectLst>
                  <a:outerShdw blurRad="38100" dist="38100" dir="2700000" algn="tl">
                    <a:srgbClr val="000000"/>
                  </a:outerShdw>
                </a:effectLst>
                <a:ea typeface="MS PGothic" panose="020B0600070205080204" pitchFamily="-109" charset="-128"/>
              </a:rPr>
              <a:t>Expose a situation that can harm the public or a company</a:t>
            </a:r>
            <a:r>
              <a:rPr lang="en-US" altLang="en-US" sz="1500" dirty="0">
                <a:effectLst>
                  <a:outerShdw blurRad="38100" dist="38100" dir="2700000" algn="tl">
                    <a:srgbClr val="000000"/>
                  </a:outerShdw>
                </a:effectLst>
                <a:ea typeface="MS PGothic" panose="020B0600070205080204" pitchFamily="-109" charset="-128"/>
              </a:rPr>
              <a:t>’</a:t>
            </a:r>
            <a:r>
              <a:rPr lang="en-US" altLang="x-none" sz="1500" dirty="0">
                <a:effectLst>
                  <a:outerShdw blurRad="38100" dist="38100" dir="2700000" algn="tl">
                    <a:srgbClr val="000000"/>
                  </a:outerShdw>
                </a:effectLst>
                <a:ea typeface="MS PGothic" panose="020B0600070205080204" pitchFamily="-109" charset="-128"/>
              </a:rPr>
              <a:t>s customers</a:t>
            </a:r>
            <a:endParaRPr lang="en-US" altLang="x-none" sz="1500" dirty="0">
              <a:effectLst>
                <a:outerShdw blurRad="38100" dist="38100" dir="2700000" algn="tl">
                  <a:srgbClr val="000000"/>
                </a:outerShdw>
              </a:effectLst>
              <a:ea typeface="MS PGothic" panose="020B0600070205080204" pitchFamily="-109" charset="-128"/>
            </a:endParaRPr>
          </a:p>
          <a:p>
            <a:pPr lvl="1" eaLnBrk="1" hangingPunct="1">
              <a:lnSpc>
                <a:spcPct val="90000"/>
              </a:lnSpc>
              <a:buClr>
                <a:schemeClr val="accent6">
                  <a:lumMod val="60000"/>
                  <a:lumOff val="40000"/>
                </a:schemeClr>
              </a:buClr>
              <a:buSzPct val="140000"/>
              <a:buFont typeface="Arial" panose="020B0604020202020204" pitchFamily="34" charset="0"/>
              <a:buChar char="•"/>
              <a:defRPr/>
            </a:pPr>
            <a:r>
              <a:rPr lang="en-US" altLang="x-none" sz="1500" dirty="0">
                <a:effectLst>
                  <a:outerShdw blurRad="38100" dist="38100" dir="2700000" algn="tl">
                    <a:srgbClr val="000000"/>
                  </a:outerShdw>
                </a:effectLst>
                <a:ea typeface="MS PGothic" panose="020B0600070205080204" pitchFamily="-109" charset="-128"/>
              </a:rPr>
              <a:t>Potential conflict of interest</a:t>
            </a:r>
            <a:endParaRPr lang="en-US" altLang="x-none" dirty="0">
              <a:effectLst>
                <a:outerShdw blurRad="38100" dist="38100" dir="2700000" algn="tl">
                  <a:srgbClr val="000000"/>
                </a:outerShdw>
              </a:effectLst>
              <a:ea typeface="MS PGothic" panose="020B0600070205080204" pitchFamily="-109" charset="-128"/>
            </a:endParaRPr>
          </a:p>
          <a:p>
            <a:pPr eaLnBrk="1" hangingPunct="1">
              <a:lnSpc>
                <a:spcPct val="90000"/>
              </a:lnSpc>
              <a:buClr>
                <a:schemeClr val="accent6">
                  <a:lumMod val="60000"/>
                  <a:lumOff val="40000"/>
                </a:schemeClr>
              </a:buClr>
              <a:buSzPct val="140000"/>
              <a:buFont typeface="Arial" panose="020B0604020202020204" pitchFamily="34" charset="0"/>
              <a:buChar char="•"/>
              <a:defRPr/>
            </a:pPr>
            <a:r>
              <a:rPr lang="en-US" altLang="x-none" dirty="0">
                <a:effectLst>
                  <a:outerShdw blurRad="38100" dist="38100" dir="2700000" algn="tl">
                    <a:srgbClr val="000000"/>
                  </a:outerShdw>
                </a:effectLst>
                <a:ea typeface="MS PGothic" panose="020B0600070205080204" pitchFamily="-109" charset="-128"/>
              </a:rPr>
              <a:t>Organizations have a duty to provide alternative, less extreme opportunities for the employee</a:t>
            </a:r>
            <a:endParaRPr lang="en-US" altLang="x-none" dirty="0">
              <a:effectLst>
                <a:outerShdw blurRad="38100" dist="38100" dir="2700000" algn="tl">
                  <a:srgbClr val="000000"/>
                </a:outerShdw>
              </a:effectLst>
              <a:ea typeface="MS PGothic" panose="020B0600070205080204" pitchFamily="-109" charset="-128"/>
            </a:endParaRPr>
          </a:p>
          <a:p>
            <a:pPr marL="742950" lvl="2" indent="-342900" eaLnBrk="1" hangingPunct="1">
              <a:lnSpc>
                <a:spcPct val="90000"/>
              </a:lnSpc>
              <a:buClr>
                <a:schemeClr val="accent6">
                  <a:lumMod val="60000"/>
                  <a:lumOff val="40000"/>
                </a:schemeClr>
              </a:buClr>
              <a:buSzPct val="140000"/>
              <a:buFont typeface="Arial" panose="020B0604020202020204" pitchFamily="34" charset="0"/>
              <a:buChar char="•"/>
              <a:defRPr/>
            </a:pPr>
            <a:r>
              <a:rPr lang="en-US" altLang="x-none" sz="1400" dirty="0">
                <a:effectLst>
                  <a:outerShdw blurRad="38100" dist="38100" dir="2700000" algn="tl">
                    <a:srgbClr val="000000"/>
                  </a:outerShdw>
                </a:effectLst>
                <a:ea typeface="MS PGothic" panose="020B0600070205080204" pitchFamily="-109" charset="-128"/>
              </a:rPr>
              <a:t>In-house ombudsperson coupled with a commitment not to penalize employees for exposing problems</a:t>
            </a:r>
            <a:endParaRPr lang="en-US" altLang="x-none" dirty="0">
              <a:effectLst>
                <a:outerShdw blurRad="38100" dist="38100" dir="2700000" algn="tl">
                  <a:srgbClr val="000000"/>
                </a:outerShdw>
              </a:effectLst>
              <a:ea typeface="MS PGothic" panose="020B0600070205080204" pitchFamily="-109" charset="-128"/>
            </a:endParaRPr>
          </a:p>
          <a:p>
            <a:pPr eaLnBrk="1" hangingPunct="1">
              <a:lnSpc>
                <a:spcPct val="90000"/>
              </a:lnSpc>
              <a:buClr>
                <a:schemeClr val="accent6">
                  <a:lumMod val="60000"/>
                  <a:lumOff val="40000"/>
                </a:schemeClr>
              </a:buClr>
              <a:buSzPct val="140000"/>
              <a:buFont typeface="Arial" panose="020B0604020202020204" pitchFamily="34" charset="0"/>
              <a:buChar char="•"/>
              <a:defRPr/>
            </a:pPr>
            <a:r>
              <a:rPr lang="en-US" altLang="x-none" dirty="0">
                <a:effectLst>
                  <a:outerShdw blurRad="38100" dist="38100" dir="2700000" algn="tl">
                    <a:srgbClr val="000000"/>
                  </a:outerShdw>
                </a:effectLst>
                <a:ea typeface="MS PGothic" panose="020B0600070205080204" pitchFamily="-109" charset="-128"/>
              </a:rPr>
              <a:t>Professional societies should provide a mechanism whereby society members can get advice on how to proceed</a:t>
            </a:r>
            <a:endParaRPr lang="en-US" altLang="x-none" dirty="0">
              <a:effectLst>
                <a:outerShdw blurRad="38100" dist="38100" dir="2700000" algn="tl">
                  <a:srgbClr val="000000"/>
                </a:outerShdw>
              </a:effectLst>
              <a:ea typeface="MS PGothic" panose="020B0600070205080204" pitchFamily="-109" charset="-128"/>
            </a:endParaRPr>
          </a:p>
        </p:txBody>
      </p:sp>
      <p:sp>
        <p:nvSpPr>
          <p:cNvPr id="80899" name="Rectangle 2"/>
          <p:cNvSpPr>
            <a:spLocks noGrp="1" noChangeArrowheads="1"/>
          </p:cNvSpPr>
          <p:nvPr>
            <p:ph type="title"/>
          </p:nvPr>
        </p:nvSpPr>
        <p:spPr bwMode="auto">
          <a:xfrm>
            <a:off x="0" y="188913"/>
            <a:ext cx="9144000" cy="1557337"/>
          </a:xfrm>
        </p:spPr>
        <p:txBody>
          <a:bodyPr wrap="square" numCol="1" anchorCtr="0" compatLnSpc="1"/>
          <a:lstStyle/>
          <a:p>
            <a:pPr eaLnBrk="1" hangingPunct="1">
              <a:defRPr/>
            </a:pPr>
            <a:r>
              <a:rPr lang="en-US" altLang="x-none" dirty="0">
                <a:solidFill>
                  <a:schemeClr val="accent6">
                    <a:lumMod val="40000"/>
                    <a:lumOff val="60000"/>
                  </a:schemeClr>
                </a:solidFill>
                <a:effectLst/>
                <a:ea typeface="MS PGothic" panose="020B0600070205080204" pitchFamily="-109" charset="-128"/>
              </a:rPr>
              <a:t>Professional/Ethical Responsibilities</a:t>
            </a:r>
            <a:endParaRPr lang="en-US" altLang="x-none" dirty="0">
              <a:solidFill>
                <a:schemeClr val="accent6">
                  <a:lumMod val="40000"/>
                  <a:lumOff val="60000"/>
                </a:schemeClr>
              </a:solidFill>
              <a:effectLst/>
              <a:ea typeface="MS PGothic" panose="020B0600070205080204" pitchFamily="-109" charset="-128"/>
            </a:endParaRP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457200" y="228600"/>
            <a:ext cx="8229600" cy="1139825"/>
          </a:xfrm>
        </p:spPr>
        <p:txBody>
          <a:bodyPr wrap="square" numCol="1" anchorCtr="0" compatLnSpc="1"/>
          <a:lstStyle/>
          <a:p>
            <a:pPr eaLnBrk="1" fontAlgn="auto" hangingPunct="1">
              <a:spcAft>
                <a:spcPts val="0"/>
              </a:spcAft>
              <a:defRPr/>
            </a:pPr>
            <a:r>
              <a:rPr lang="en-US" dirty="0">
                <a:solidFill>
                  <a:schemeClr val="accent6">
                    <a:lumMod val="40000"/>
                    <a:lumOff val="60000"/>
                  </a:schemeClr>
                </a:solidFill>
              </a:rPr>
              <a:t>Codes of Conduct</a:t>
            </a:r>
            <a:endParaRPr lang="en-US" dirty="0">
              <a:solidFill>
                <a:schemeClr val="accent6">
                  <a:lumMod val="40000"/>
                  <a:lumOff val="60000"/>
                </a:schemeClr>
              </a:solidFill>
            </a:endParaRPr>
          </a:p>
        </p:txBody>
      </p:sp>
      <p:sp>
        <p:nvSpPr>
          <p:cNvPr id="82946" name="Rectangle 3"/>
          <p:cNvSpPr>
            <a:spLocks noGrp="1" noChangeArrowheads="1"/>
          </p:cNvSpPr>
          <p:nvPr>
            <p:ph idx="1"/>
          </p:nvPr>
        </p:nvSpPr>
        <p:spPr>
          <a:xfrm>
            <a:off x="381000" y="1828800"/>
            <a:ext cx="8229600" cy="1676400"/>
          </a:xfrm>
        </p:spPr>
        <p:txBody>
          <a:bodyPr/>
          <a:lstStyle/>
          <a:p>
            <a:pPr marL="609600" indent="-609600" eaLnBrk="1" hangingPunct="1">
              <a:lnSpc>
                <a:spcPct val="80000"/>
              </a:lnSpc>
              <a:spcAft>
                <a:spcPts val="600"/>
              </a:spcAft>
              <a:buClr>
                <a:schemeClr val="accent6">
                  <a:lumMod val="60000"/>
                  <a:lumOff val="40000"/>
                </a:schemeClr>
              </a:buClr>
              <a:buSzPct val="140000"/>
              <a:buFont typeface="Arial" panose="020B0604020202020204" pitchFamily="34" charset="0"/>
              <a:buChar char="•"/>
              <a:defRPr/>
            </a:pPr>
            <a:r>
              <a:rPr lang="en-US" altLang="x-none" sz="2200" dirty="0">
                <a:latin typeface="+mn-lt"/>
                <a:ea typeface="MS PGothic" panose="020B0600070205080204" pitchFamily="-109" charset="-128"/>
              </a:rPr>
              <a:t>Ethics are not precise laws or sets of facts</a:t>
            </a:r>
            <a:endParaRPr lang="en-US" altLang="x-none" sz="2200" dirty="0">
              <a:latin typeface="+mn-lt"/>
              <a:ea typeface="MS PGothic" panose="020B0600070205080204" pitchFamily="-109" charset="-128"/>
            </a:endParaRPr>
          </a:p>
          <a:p>
            <a:pPr marL="609600" indent="-609600" eaLnBrk="1" hangingPunct="1">
              <a:lnSpc>
                <a:spcPct val="80000"/>
              </a:lnSpc>
              <a:spcAft>
                <a:spcPts val="600"/>
              </a:spcAft>
              <a:buClr>
                <a:schemeClr val="accent6">
                  <a:lumMod val="60000"/>
                  <a:lumOff val="40000"/>
                </a:schemeClr>
              </a:buClr>
              <a:buSzPct val="140000"/>
              <a:buFont typeface="Arial" panose="020B0604020202020204" pitchFamily="34" charset="0"/>
              <a:buChar char="•"/>
              <a:defRPr/>
            </a:pPr>
            <a:r>
              <a:rPr lang="en-US" altLang="x-none" sz="2200" dirty="0">
                <a:latin typeface="+mn-lt"/>
                <a:ea typeface="MS PGothic" panose="020B0600070205080204" pitchFamily="-109" charset="-128"/>
              </a:rPr>
              <a:t>Many areas may present ethical ambiguity</a:t>
            </a:r>
            <a:endParaRPr lang="en-US" altLang="x-none" sz="2200" dirty="0">
              <a:latin typeface="+mn-lt"/>
              <a:ea typeface="MS PGothic" panose="020B0600070205080204" pitchFamily="-109" charset="-128"/>
            </a:endParaRPr>
          </a:p>
          <a:p>
            <a:pPr marL="609600" indent="-609600" eaLnBrk="1" hangingPunct="1">
              <a:lnSpc>
                <a:spcPct val="80000"/>
              </a:lnSpc>
              <a:spcAft>
                <a:spcPts val="600"/>
              </a:spcAft>
              <a:buClr>
                <a:schemeClr val="accent6">
                  <a:lumMod val="60000"/>
                  <a:lumOff val="40000"/>
                </a:schemeClr>
              </a:buClr>
              <a:buSzPct val="140000"/>
              <a:buFont typeface="Arial" panose="020B0604020202020204" pitchFamily="34" charset="0"/>
              <a:buChar char="•"/>
              <a:defRPr/>
            </a:pPr>
            <a:r>
              <a:rPr lang="en-US" altLang="x-none" sz="2200" dirty="0">
                <a:latin typeface="+mn-lt"/>
                <a:ea typeface="MS PGothic" panose="020B0600070205080204" pitchFamily="-109" charset="-128"/>
              </a:rPr>
              <a:t>Many professional societies have adopted ethical codes of conduct which can:</a:t>
            </a:r>
            <a:endParaRPr lang="en-US" altLang="x-none" sz="2200" dirty="0">
              <a:latin typeface="+mn-lt"/>
              <a:ea typeface="MS PGothic" panose="020B0600070205080204" pitchFamily="-109" charset="-128"/>
            </a:endParaRPr>
          </a:p>
        </p:txBody>
      </p:sp>
      <p:graphicFrame>
        <p:nvGraphicFramePr>
          <p:cNvPr id="4" name="Diagram 3"/>
          <p:cNvGraphicFramePr/>
          <p:nvPr/>
        </p:nvGraphicFramePr>
        <p:xfrm>
          <a:off x="1066800" y="3581400"/>
          <a:ext cx="7543800" cy="3022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816100" y="0"/>
            <a:ext cx="54975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6"/>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01650" y="115888"/>
            <a:ext cx="8102600" cy="660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120900" y="0"/>
            <a:ext cx="4886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bwMode="auto">
          <a:xfrm>
            <a:off x="0" y="0"/>
            <a:ext cx="9144000" cy="1125538"/>
          </a:xfrm>
        </p:spPr>
        <p:txBody>
          <a:bodyPr wrap="square" numCol="1" anchorCtr="0" compatLnSpc="1"/>
          <a:lstStyle/>
          <a:p>
            <a:pPr eaLnBrk="1" hangingPunct="1">
              <a:defRPr/>
            </a:pPr>
            <a:r>
              <a:rPr lang="en-US" sz="4300" dirty="0">
                <a:solidFill>
                  <a:schemeClr val="accent6">
                    <a:lumMod val="40000"/>
                    <a:lumOff val="60000"/>
                  </a:schemeClr>
                </a:solidFill>
                <a:effectLst/>
              </a:rPr>
              <a:t>Comparison of Codes of Conduct</a:t>
            </a:r>
            <a:endParaRPr lang="en-US" sz="4300" dirty="0">
              <a:solidFill>
                <a:schemeClr val="accent6">
                  <a:lumMod val="40000"/>
                  <a:lumOff val="60000"/>
                </a:schemeClr>
              </a:solidFill>
              <a:effectLst/>
            </a:endParaRPr>
          </a:p>
        </p:txBody>
      </p:sp>
      <p:sp>
        <p:nvSpPr>
          <p:cNvPr id="258051" name="Rectangle 3"/>
          <p:cNvSpPr>
            <a:spLocks noGrp="1" noChangeArrowheads="1"/>
          </p:cNvSpPr>
          <p:nvPr>
            <p:ph idx="1"/>
          </p:nvPr>
        </p:nvSpPr>
        <p:spPr>
          <a:xfrm>
            <a:off x="457200" y="1557338"/>
            <a:ext cx="8229600" cy="5111750"/>
          </a:xfrm>
        </p:spPr>
        <p:txBody>
          <a:bodyPr rtlCol="0">
            <a:normAutofit fontScale="77500" lnSpcReduction="20000"/>
          </a:bodyPr>
          <a:lstStyle/>
          <a:p>
            <a:pPr eaLnBrk="1" fontAlgn="auto" hangingPunct="1">
              <a:lnSpc>
                <a:spcPct val="120000"/>
              </a:lnSpc>
              <a:spcBef>
                <a:spcPts val="575"/>
              </a:spcBef>
              <a:spcAft>
                <a:spcPts val="600"/>
              </a:spcAft>
              <a:buClr>
                <a:schemeClr val="accent6">
                  <a:lumMod val="60000"/>
                  <a:lumOff val="40000"/>
                </a:schemeClr>
              </a:buClr>
              <a:buSzPct val="140000"/>
              <a:buFont typeface="Arial" panose="020B0604020202020204" pitchFamily="34" charset="0"/>
              <a:buChar char="•"/>
              <a:defRPr/>
            </a:pPr>
            <a:r>
              <a:rPr lang="en-US" dirty="0">
                <a:solidFill>
                  <a:schemeClr val="tx1">
                    <a:lumMod val="50000"/>
                    <a:lumOff val="50000"/>
                  </a:schemeClr>
                </a:solidFill>
                <a:latin typeface="+mn-lt"/>
              </a:rPr>
              <a:t>All three codes place their emphasis on the responsibility of professionals to other people</a:t>
            </a:r>
            <a:endParaRPr lang="en-US" dirty="0">
              <a:solidFill>
                <a:schemeClr val="tx1">
                  <a:lumMod val="50000"/>
                  <a:lumOff val="50000"/>
                </a:schemeClr>
              </a:solidFill>
              <a:latin typeface="+mn-lt"/>
            </a:endParaRPr>
          </a:p>
          <a:p>
            <a:pPr eaLnBrk="1" fontAlgn="auto" hangingPunct="1">
              <a:lnSpc>
                <a:spcPct val="120000"/>
              </a:lnSpc>
              <a:spcBef>
                <a:spcPts val="575"/>
              </a:spcBef>
              <a:spcAft>
                <a:spcPts val="600"/>
              </a:spcAft>
              <a:buClr>
                <a:schemeClr val="accent6">
                  <a:lumMod val="60000"/>
                  <a:lumOff val="40000"/>
                </a:schemeClr>
              </a:buClr>
              <a:buSzPct val="140000"/>
              <a:buFont typeface="Arial" panose="020B0604020202020204" pitchFamily="34" charset="0"/>
              <a:buChar char="•"/>
              <a:defRPr/>
            </a:pPr>
            <a:r>
              <a:rPr lang="en-US" dirty="0">
                <a:solidFill>
                  <a:schemeClr val="tx1">
                    <a:lumMod val="50000"/>
                    <a:lumOff val="50000"/>
                  </a:schemeClr>
                </a:solidFill>
                <a:latin typeface="+mn-lt"/>
              </a:rPr>
              <a:t>Do not fully reflect the unique ethical problems related to the development and use of computer and IT technology</a:t>
            </a:r>
            <a:endParaRPr lang="en-US" dirty="0">
              <a:solidFill>
                <a:schemeClr val="tx1">
                  <a:lumMod val="50000"/>
                  <a:lumOff val="50000"/>
                </a:schemeClr>
              </a:solidFill>
              <a:latin typeface="+mn-lt"/>
            </a:endParaRPr>
          </a:p>
          <a:p>
            <a:pPr eaLnBrk="1" fontAlgn="auto" hangingPunct="1">
              <a:lnSpc>
                <a:spcPct val="120000"/>
              </a:lnSpc>
              <a:spcBef>
                <a:spcPts val="575"/>
              </a:spcBef>
              <a:spcAft>
                <a:spcPts val="600"/>
              </a:spcAft>
              <a:buClr>
                <a:schemeClr val="accent6">
                  <a:lumMod val="60000"/>
                  <a:lumOff val="40000"/>
                </a:schemeClr>
              </a:buClr>
              <a:buSzPct val="140000"/>
              <a:buFont typeface="Arial" panose="020B0604020202020204" pitchFamily="34" charset="0"/>
              <a:buChar char="•"/>
              <a:defRPr/>
            </a:pPr>
            <a:r>
              <a:rPr lang="en-US" dirty="0">
                <a:solidFill>
                  <a:schemeClr val="tx1">
                    <a:lumMod val="50000"/>
                    <a:lumOff val="50000"/>
                  </a:schemeClr>
                </a:solidFill>
                <a:latin typeface="+mn-lt"/>
              </a:rPr>
              <a:t>Common themes:</a:t>
            </a:r>
            <a:endParaRPr lang="en-US" dirty="0">
              <a:solidFill>
                <a:schemeClr val="tx1">
                  <a:lumMod val="50000"/>
                  <a:lumOff val="50000"/>
                </a:schemeClr>
              </a:solidFill>
              <a:latin typeface="+mn-lt"/>
            </a:endParaRPr>
          </a:p>
          <a:p>
            <a:pPr marL="1334770" lvl="1" indent="-533400" eaLnBrk="1" fontAlgn="auto" hangingPunct="1">
              <a:lnSpc>
                <a:spcPct val="120000"/>
              </a:lnSpc>
              <a:spcBef>
                <a:spcPts val="575"/>
              </a:spcBef>
              <a:spcAft>
                <a:spcPts val="600"/>
              </a:spcAft>
              <a:buClr>
                <a:schemeClr val="accent6">
                  <a:lumMod val="60000"/>
                  <a:lumOff val="40000"/>
                </a:schemeClr>
              </a:buClr>
              <a:buSzPct val="140000"/>
              <a:buFont typeface="Arial" panose="020B0604020202020204" pitchFamily="34" charset="0"/>
              <a:buChar char="•"/>
              <a:defRPr/>
            </a:pPr>
            <a:r>
              <a:rPr lang="en-US" sz="1900" dirty="0">
                <a:solidFill>
                  <a:schemeClr val="tx1">
                    <a:lumMod val="50000"/>
                    <a:lumOff val="50000"/>
                  </a:schemeClr>
                </a:solidFill>
                <a:latin typeface="+mn-lt"/>
              </a:rPr>
              <a:t>Dignity and worth of other people</a:t>
            </a:r>
            <a:endParaRPr lang="en-US" sz="1900" dirty="0">
              <a:solidFill>
                <a:schemeClr val="tx1">
                  <a:lumMod val="50000"/>
                  <a:lumOff val="50000"/>
                </a:schemeClr>
              </a:solidFill>
              <a:latin typeface="+mn-lt"/>
            </a:endParaRPr>
          </a:p>
          <a:p>
            <a:pPr marL="1334770" lvl="1" indent="-533400" eaLnBrk="1" fontAlgn="auto" hangingPunct="1">
              <a:lnSpc>
                <a:spcPct val="120000"/>
              </a:lnSpc>
              <a:spcBef>
                <a:spcPts val="575"/>
              </a:spcBef>
              <a:spcAft>
                <a:spcPts val="600"/>
              </a:spcAft>
              <a:buClr>
                <a:schemeClr val="accent6">
                  <a:lumMod val="60000"/>
                  <a:lumOff val="40000"/>
                </a:schemeClr>
              </a:buClr>
              <a:buSzPct val="140000"/>
              <a:buFont typeface="Arial" panose="020B0604020202020204" pitchFamily="34" charset="0"/>
              <a:buChar char="•"/>
              <a:defRPr/>
            </a:pPr>
            <a:r>
              <a:rPr lang="en-US" sz="1900" dirty="0">
                <a:solidFill>
                  <a:schemeClr val="tx1">
                    <a:lumMod val="50000"/>
                    <a:lumOff val="50000"/>
                  </a:schemeClr>
                </a:solidFill>
                <a:latin typeface="+mn-lt"/>
              </a:rPr>
              <a:t>Personal integrity and honesty</a:t>
            </a:r>
            <a:endParaRPr lang="en-US" sz="1900" dirty="0">
              <a:solidFill>
                <a:schemeClr val="tx1">
                  <a:lumMod val="50000"/>
                  <a:lumOff val="50000"/>
                </a:schemeClr>
              </a:solidFill>
              <a:latin typeface="+mn-lt"/>
            </a:endParaRPr>
          </a:p>
          <a:p>
            <a:pPr marL="1334770" lvl="1" indent="-533400" eaLnBrk="1" fontAlgn="auto" hangingPunct="1">
              <a:lnSpc>
                <a:spcPct val="120000"/>
              </a:lnSpc>
              <a:spcBef>
                <a:spcPts val="575"/>
              </a:spcBef>
              <a:spcAft>
                <a:spcPts val="600"/>
              </a:spcAft>
              <a:buClr>
                <a:schemeClr val="accent6">
                  <a:lumMod val="60000"/>
                  <a:lumOff val="40000"/>
                </a:schemeClr>
              </a:buClr>
              <a:buSzPct val="140000"/>
              <a:buFont typeface="Arial" panose="020B0604020202020204" pitchFamily="34" charset="0"/>
              <a:buChar char="•"/>
              <a:defRPr/>
            </a:pPr>
            <a:r>
              <a:rPr lang="en-US" sz="1900" dirty="0">
                <a:solidFill>
                  <a:schemeClr val="tx1">
                    <a:lumMod val="50000"/>
                    <a:lumOff val="50000"/>
                  </a:schemeClr>
                </a:solidFill>
                <a:latin typeface="+mn-lt"/>
              </a:rPr>
              <a:t>Responsibility for work</a:t>
            </a:r>
            <a:endParaRPr lang="en-US" sz="1900" dirty="0">
              <a:solidFill>
                <a:schemeClr val="tx1">
                  <a:lumMod val="50000"/>
                  <a:lumOff val="50000"/>
                </a:schemeClr>
              </a:solidFill>
              <a:latin typeface="+mn-lt"/>
            </a:endParaRPr>
          </a:p>
          <a:p>
            <a:pPr marL="1334770" lvl="1" indent="-533400" eaLnBrk="1" fontAlgn="auto" hangingPunct="1">
              <a:lnSpc>
                <a:spcPct val="120000"/>
              </a:lnSpc>
              <a:spcBef>
                <a:spcPts val="575"/>
              </a:spcBef>
              <a:spcAft>
                <a:spcPts val="600"/>
              </a:spcAft>
              <a:buClr>
                <a:schemeClr val="accent6">
                  <a:lumMod val="60000"/>
                  <a:lumOff val="40000"/>
                </a:schemeClr>
              </a:buClr>
              <a:buSzPct val="140000"/>
              <a:buFont typeface="Arial" panose="020B0604020202020204" pitchFamily="34" charset="0"/>
              <a:buChar char="•"/>
              <a:defRPr/>
            </a:pPr>
            <a:r>
              <a:rPr lang="en-US" sz="1900" dirty="0">
                <a:solidFill>
                  <a:schemeClr val="tx1">
                    <a:lumMod val="50000"/>
                    <a:lumOff val="50000"/>
                  </a:schemeClr>
                </a:solidFill>
                <a:latin typeface="+mn-lt"/>
              </a:rPr>
              <a:t>Confidentiality of information</a:t>
            </a:r>
            <a:endParaRPr lang="en-US" sz="1900" dirty="0">
              <a:solidFill>
                <a:schemeClr val="tx1">
                  <a:lumMod val="50000"/>
                  <a:lumOff val="50000"/>
                </a:schemeClr>
              </a:solidFill>
              <a:latin typeface="+mn-lt"/>
            </a:endParaRPr>
          </a:p>
          <a:p>
            <a:pPr marL="1334770" lvl="1" indent="-533400" eaLnBrk="1" fontAlgn="auto" hangingPunct="1">
              <a:lnSpc>
                <a:spcPct val="120000"/>
              </a:lnSpc>
              <a:spcBef>
                <a:spcPts val="575"/>
              </a:spcBef>
              <a:spcAft>
                <a:spcPts val="600"/>
              </a:spcAft>
              <a:buClr>
                <a:schemeClr val="accent6">
                  <a:lumMod val="60000"/>
                  <a:lumOff val="40000"/>
                </a:schemeClr>
              </a:buClr>
              <a:buSzPct val="140000"/>
              <a:buFont typeface="Arial" panose="020B0604020202020204" pitchFamily="34" charset="0"/>
              <a:buChar char="•"/>
              <a:defRPr/>
            </a:pPr>
            <a:r>
              <a:rPr lang="en-US" sz="1900" dirty="0">
                <a:solidFill>
                  <a:schemeClr val="tx1">
                    <a:lumMod val="50000"/>
                    <a:lumOff val="50000"/>
                  </a:schemeClr>
                </a:solidFill>
                <a:latin typeface="+mn-lt"/>
              </a:rPr>
              <a:t>Public safety, health, and welfare</a:t>
            </a:r>
            <a:endParaRPr lang="en-US" sz="1900" dirty="0">
              <a:solidFill>
                <a:schemeClr val="tx1">
                  <a:lumMod val="50000"/>
                  <a:lumOff val="50000"/>
                </a:schemeClr>
              </a:solidFill>
              <a:latin typeface="+mn-lt"/>
            </a:endParaRPr>
          </a:p>
          <a:p>
            <a:pPr marL="1334770" lvl="1" indent="-533400" eaLnBrk="1" fontAlgn="auto" hangingPunct="1">
              <a:lnSpc>
                <a:spcPct val="120000"/>
              </a:lnSpc>
              <a:spcBef>
                <a:spcPts val="575"/>
              </a:spcBef>
              <a:spcAft>
                <a:spcPts val="600"/>
              </a:spcAft>
              <a:buClr>
                <a:schemeClr val="accent6">
                  <a:lumMod val="60000"/>
                  <a:lumOff val="40000"/>
                </a:schemeClr>
              </a:buClr>
              <a:buSzPct val="140000"/>
              <a:buFont typeface="Arial" panose="020B0604020202020204" pitchFamily="34" charset="0"/>
              <a:buChar char="•"/>
              <a:defRPr/>
            </a:pPr>
            <a:r>
              <a:rPr lang="en-US" sz="1900" dirty="0">
                <a:solidFill>
                  <a:schemeClr val="tx1">
                    <a:lumMod val="50000"/>
                    <a:lumOff val="50000"/>
                  </a:schemeClr>
                </a:solidFill>
                <a:latin typeface="+mn-lt"/>
              </a:rPr>
              <a:t>Participation in professional societies to improve standards of the profession</a:t>
            </a:r>
            <a:endParaRPr lang="en-US" sz="1900" dirty="0">
              <a:solidFill>
                <a:schemeClr val="tx1">
                  <a:lumMod val="50000"/>
                  <a:lumOff val="50000"/>
                </a:schemeClr>
              </a:solidFill>
              <a:latin typeface="+mn-lt"/>
            </a:endParaRPr>
          </a:p>
          <a:p>
            <a:pPr marL="1334770" lvl="1" indent="-533400" eaLnBrk="1" fontAlgn="auto" hangingPunct="1">
              <a:lnSpc>
                <a:spcPct val="120000"/>
              </a:lnSpc>
              <a:spcBef>
                <a:spcPts val="575"/>
              </a:spcBef>
              <a:spcAft>
                <a:spcPts val="600"/>
              </a:spcAft>
              <a:buClr>
                <a:schemeClr val="accent6">
                  <a:lumMod val="60000"/>
                  <a:lumOff val="40000"/>
                </a:schemeClr>
              </a:buClr>
              <a:buSzPct val="140000"/>
              <a:buFont typeface="Arial" panose="020B0604020202020204" pitchFamily="34" charset="0"/>
              <a:buChar char="•"/>
              <a:defRPr/>
            </a:pPr>
            <a:r>
              <a:rPr lang="en-US" sz="1900" dirty="0">
                <a:solidFill>
                  <a:schemeClr val="tx1">
                    <a:lumMod val="50000"/>
                    <a:lumOff val="50000"/>
                  </a:schemeClr>
                </a:solidFill>
                <a:latin typeface="+mn-lt"/>
              </a:rPr>
              <a:t>The notion that public knowledge and access to technology is equivalent to social power</a:t>
            </a:r>
            <a:endParaRPr lang="en-US" sz="1900" dirty="0">
              <a:solidFill>
                <a:schemeClr val="tx1">
                  <a:lumMod val="50000"/>
                  <a:lumOff val="50000"/>
                </a:schemeClr>
              </a:solidFill>
              <a:latin typeface="+mn-lt"/>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940425" y="188913"/>
            <a:ext cx="2895600" cy="6354762"/>
          </a:xfrm>
        </p:spPr>
        <p:txBody>
          <a:bodyPr wrap="square" numCol="1" anchorCtr="0" compatLnSpc="1"/>
          <a:lstStyle/>
          <a:p>
            <a:pPr eaLnBrk="1" fontAlgn="auto" hangingPunct="1">
              <a:lnSpc>
                <a:spcPct val="100000"/>
              </a:lnSpc>
              <a:spcAft>
                <a:spcPts val="0"/>
              </a:spcAft>
              <a:defRPr/>
            </a:pPr>
            <a:r>
              <a:rPr lang="en-US" sz="3600" dirty="0">
                <a:solidFill>
                  <a:schemeClr val="accent6">
                    <a:lumMod val="40000"/>
                    <a:lumOff val="60000"/>
                  </a:schemeClr>
                </a:solidFill>
                <a:ea typeface="+mj-ea"/>
                <a:cs typeface="+mj-cs"/>
              </a:rPr>
              <a:t>Table 19.1</a:t>
            </a:r>
            <a:br>
              <a:rPr lang="en-US" sz="3600" dirty="0">
                <a:solidFill>
                  <a:schemeClr val="accent6">
                    <a:lumMod val="40000"/>
                    <a:lumOff val="60000"/>
                  </a:schemeClr>
                </a:solidFill>
                <a:ea typeface="+mj-ea"/>
                <a:cs typeface="+mj-cs"/>
              </a:rPr>
            </a:br>
            <a:br>
              <a:rPr lang="en-US" sz="3600" dirty="0">
                <a:solidFill>
                  <a:schemeClr val="accent6">
                    <a:lumMod val="40000"/>
                    <a:lumOff val="60000"/>
                  </a:schemeClr>
                </a:solidFill>
                <a:ea typeface="+mj-ea"/>
                <a:cs typeface="+mj-cs"/>
              </a:rPr>
            </a:br>
            <a:r>
              <a:rPr lang="en-US" sz="3600" dirty="0">
                <a:solidFill>
                  <a:schemeClr val="accent6">
                    <a:lumMod val="40000"/>
                    <a:lumOff val="60000"/>
                  </a:schemeClr>
                </a:solidFill>
                <a:ea typeface="+mj-ea"/>
                <a:cs typeface="+mj-cs"/>
              </a:rPr>
              <a:t>Cybercrimes Cited </a:t>
            </a:r>
            <a:br>
              <a:rPr lang="en-US" sz="3600" dirty="0">
                <a:solidFill>
                  <a:schemeClr val="accent6">
                    <a:lumMod val="40000"/>
                    <a:lumOff val="60000"/>
                  </a:schemeClr>
                </a:solidFill>
                <a:ea typeface="+mj-ea"/>
                <a:cs typeface="+mj-cs"/>
              </a:rPr>
            </a:br>
            <a:r>
              <a:rPr lang="en-US" sz="3600" dirty="0">
                <a:solidFill>
                  <a:schemeClr val="accent6">
                    <a:lumMod val="40000"/>
                    <a:lumOff val="60000"/>
                  </a:schemeClr>
                </a:solidFill>
                <a:ea typeface="+mj-ea"/>
                <a:cs typeface="+mj-cs"/>
              </a:rPr>
              <a:t>in the Convention on Cybercrime</a:t>
            </a:r>
            <a:br>
              <a:rPr lang="en-US" sz="3600" dirty="0">
                <a:solidFill>
                  <a:schemeClr val="accent6">
                    <a:lumMod val="40000"/>
                    <a:lumOff val="60000"/>
                  </a:schemeClr>
                </a:solidFill>
                <a:ea typeface="+mj-ea"/>
                <a:cs typeface="+mj-cs"/>
              </a:rPr>
            </a:br>
            <a:br>
              <a:rPr lang="en-US" sz="4300" dirty="0">
                <a:solidFill>
                  <a:srgbClr val="FFB91D"/>
                </a:solidFill>
                <a:effectLst>
                  <a:outerShdw blurRad="38100" dist="38100" dir="2700000" algn="tl">
                    <a:srgbClr val="FFFFFF"/>
                  </a:outerShdw>
                </a:effectLst>
                <a:latin typeface="Corbel" panose="020B0503020204020204" charset="0"/>
              </a:rPr>
            </a:br>
            <a:r>
              <a:rPr lang="en-US" sz="1800" dirty="0">
                <a:effectLst/>
              </a:rPr>
              <a:t>(page 1 of 2)</a:t>
            </a:r>
            <a:endParaRPr lang="en-US" sz="1800" dirty="0">
              <a:effectLst/>
            </a:endParaRPr>
          </a:p>
        </p:txBody>
      </p:sp>
      <p:graphicFrame>
        <p:nvGraphicFramePr>
          <p:cNvPr id="20482" name="Object 4"/>
          <p:cNvGraphicFramePr>
            <a:graphicFrameLocks noChangeAspect="1"/>
          </p:cNvGraphicFramePr>
          <p:nvPr/>
        </p:nvGraphicFramePr>
        <p:xfrm>
          <a:off x="107950" y="-28575"/>
          <a:ext cx="5457825" cy="6875463"/>
        </p:xfrm>
        <a:graphic>
          <a:graphicData uri="http://schemas.openxmlformats.org/presentationml/2006/ole">
            <mc:AlternateContent xmlns:mc="http://schemas.openxmlformats.org/markup-compatibility/2006">
              <mc:Choice xmlns:v="urn:schemas-microsoft-com:vml" Requires="v">
                <p:oleObj spid="_x0000_s0" name="Document" r:id="rId1" imgW="6108700" imgH="7696200" progId="Word.Document.12">
                  <p:embed/>
                </p:oleObj>
              </mc:Choice>
              <mc:Fallback>
                <p:oleObj name="Document" r:id="rId1" imgW="6108700" imgH="7696200" progId="Word.Document.12">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28575"/>
                        <a:ext cx="5457825"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Social Power?</a:t>
            </a:r>
            <a:endParaRPr lang="en-US" dirty="0"/>
          </a:p>
        </p:txBody>
      </p:sp>
      <p:sp>
        <p:nvSpPr>
          <p:cNvPr id="3" name="Content Placeholder 2"/>
          <p:cNvSpPr>
            <a:spLocks noGrp="1"/>
          </p:cNvSpPr>
          <p:nvPr>
            <p:ph idx="1"/>
          </p:nvPr>
        </p:nvSpPr>
        <p:spPr/>
        <p:txBody>
          <a:bodyPr>
            <a:normAutofit fontScale="92500" lnSpcReduction="10000"/>
          </a:bodyPr>
          <a:lstStyle/>
          <a:p>
            <a:r>
              <a:rPr lang="en-US" dirty="0"/>
              <a:t>Social power is defined as the capacity to assert control by creating desirable, legitimate values without involving unconventional means.</a:t>
            </a:r>
            <a:endParaRPr lang="en-US" dirty="0"/>
          </a:p>
          <a:p>
            <a:endParaRPr lang="en-US" dirty="0"/>
          </a:p>
          <a:p>
            <a:r>
              <a:rPr lang="en-US" dirty="0"/>
              <a:t>Social power is majorly associated with politics. It originates from set rules and guidelines. With social power, one can influence, or even change, society. </a:t>
            </a:r>
            <a:endParaRPr lang="en-US" dirty="0"/>
          </a:p>
          <a:p>
            <a:endParaRPr lang="en-US" dirty="0"/>
          </a:p>
          <a:p>
            <a:r>
              <a:rPr lang="en-US" dirty="0"/>
              <a:t>Social power is used to exert control over others according to the interests and motivations of the person(s) in power. Generally, social power is characterized by tradition, charisma, and rational-legal authority. </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468313" y="115888"/>
            <a:ext cx="8229600" cy="981075"/>
          </a:xfrm>
        </p:spPr>
        <p:txBody>
          <a:bodyPr wrap="square" numCol="1" anchorCtr="0" compatLnSpc="1"/>
          <a:lstStyle/>
          <a:p>
            <a:pPr eaLnBrk="1" fontAlgn="auto" hangingPunct="1">
              <a:spcAft>
                <a:spcPts val="0"/>
              </a:spcAft>
              <a:defRPr/>
            </a:pPr>
            <a:r>
              <a:rPr lang="en-US" dirty="0">
                <a:solidFill>
                  <a:schemeClr val="accent6">
                    <a:lumMod val="40000"/>
                    <a:lumOff val="60000"/>
                  </a:schemeClr>
                </a:solidFill>
                <a:effectLst/>
              </a:rPr>
              <a:t>The Rules</a:t>
            </a:r>
            <a:endParaRPr lang="en-AU" dirty="0">
              <a:solidFill>
                <a:schemeClr val="accent6">
                  <a:lumMod val="40000"/>
                  <a:lumOff val="60000"/>
                </a:schemeClr>
              </a:solidFill>
              <a:effectLst/>
            </a:endParaRPr>
          </a:p>
        </p:txBody>
      </p:sp>
      <p:sp>
        <p:nvSpPr>
          <p:cNvPr id="205827" name="Rectangle 3"/>
          <p:cNvSpPr>
            <a:spLocks noGrp="1" noChangeArrowheads="1"/>
          </p:cNvSpPr>
          <p:nvPr>
            <p:ph idx="1"/>
          </p:nvPr>
        </p:nvSpPr>
        <p:spPr>
          <a:xfrm>
            <a:off x="395288" y="1412875"/>
            <a:ext cx="8229600" cy="4968875"/>
          </a:xfrm>
        </p:spPr>
        <p:txBody>
          <a:bodyPr rtlCol="0">
            <a:normAutofit fontScale="92500" lnSpcReduction="10000"/>
          </a:bodyPr>
          <a:lstStyle/>
          <a:p>
            <a:pPr eaLnBrk="1" fontAlgn="auto" hangingPunct="1">
              <a:lnSpc>
                <a:spcPct val="110000"/>
              </a:lnSpc>
              <a:spcAft>
                <a:spcPts val="600"/>
              </a:spcAft>
              <a:buClr>
                <a:schemeClr val="accent6">
                  <a:lumMod val="60000"/>
                  <a:lumOff val="40000"/>
                </a:schemeClr>
              </a:buClr>
              <a:buSzPct val="140000"/>
              <a:buFont typeface="Arial" panose="020B0604020202020204" pitchFamily="34" charset="0"/>
              <a:buChar char="•"/>
              <a:defRPr/>
            </a:pPr>
            <a:r>
              <a:rPr lang="en-US" sz="2600" dirty="0">
                <a:solidFill>
                  <a:schemeClr val="tx1">
                    <a:lumMod val="50000"/>
                    <a:lumOff val="50000"/>
                  </a:schemeClr>
                </a:solidFill>
                <a:latin typeface="+mn-lt"/>
              </a:rPr>
              <a:t>Collaborative effort to develop a short list of guidelines on the ethics of computer systems</a:t>
            </a:r>
            <a:endParaRPr lang="en-US" sz="2600" dirty="0">
              <a:solidFill>
                <a:schemeClr val="tx1">
                  <a:lumMod val="50000"/>
                  <a:lumOff val="50000"/>
                </a:schemeClr>
              </a:solidFill>
              <a:latin typeface="+mn-lt"/>
            </a:endParaRPr>
          </a:p>
          <a:p>
            <a:pPr eaLnBrk="1" fontAlgn="auto" hangingPunct="1">
              <a:lnSpc>
                <a:spcPct val="110000"/>
              </a:lnSpc>
              <a:spcAft>
                <a:spcPts val="600"/>
              </a:spcAft>
              <a:buClr>
                <a:schemeClr val="accent6">
                  <a:lumMod val="60000"/>
                  <a:lumOff val="40000"/>
                </a:schemeClr>
              </a:buClr>
              <a:buSzPct val="140000"/>
              <a:buFont typeface="Arial" panose="020B0604020202020204" pitchFamily="34" charset="0"/>
              <a:buChar char="•"/>
              <a:defRPr/>
            </a:pPr>
            <a:r>
              <a:rPr lang="en-US" sz="2600" dirty="0">
                <a:solidFill>
                  <a:schemeClr val="tx1">
                    <a:lumMod val="50000"/>
                    <a:lumOff val="50000"/>
                  </a:schemeClr>
                </a:solidFill>
                <a:latin typeface="+mn-lt"/>
              </a:rPr>
              <a:t>Ad Hoc Committee on Responsible Computing</a:t>
            </a:r>
            <a:endParaRPr lang="en-AU" sz="2600" dirty="0">
              <a:solidFill>
                <a:schemeClr val="tx1">
                  <a:lumMod val="50000"/>
                  <a:lumOff val="50000"/>
                </a:schemeClr>
              </a:solidFill>
              <a:latin typeface="+mn-lt"/>
            </a:endParaRPr>
          </a:p>
          <a:p>
            <a:pPr lvl="1" eaLnBrk="1" fontAlgn="auto" hangingPunct="1">
              <a:lnSpc>
                <a:spcPct val="120000"/>
              </a:lnSpc>
              <a:spcAft>
                <a:spcPts val="600"/>
              </a:spcAft>
              <a:buClr>
                <a:schemeClr val="accent6">
                  <a:lumMod val="60000"/>
                  <a:lumOff val="40000"/>
                </a:schemeClr>
              </a:buClr>
              <a:buSzPct val="140000"/>
              <a:buFont typeface="Arial" panose="020B0604020202020204" pitchFamily="34" charset="0"/>
              <a:buChar char="•"/>
              <a:defRPr/>
            </a:pPr>
            <a:r>
              <a:rPr lang="en-AU" sz="2100" dirty="0">
                <a:solidFill>
                  <a:schemeClr val="tx1">
                    <a:lumMod val="50000"/>
                    <a:lumOff val="50000"/>
                  </a:schemeClr>
                </a:solidFill>
                <a:latin typeface="+mn-lt"/>
              </a:rPr>
              <a:t>Anyone can join this committee and suggest changes to the guidelines</a:t>
            </a:r>
            <a:endParaRPr lang="en-AU" sz="2100" dirty="0">
              <a:solidFill>
                <a:schemeClr val="tx1">
                  <a:lumMod val="50000"/>
                  <a:lumOff val="50000"/>
                </a:schemeClr>
              </a:solidFill>
              <a:latin typeface="+mn-lt"/>
            </a:endParaRPr>
          </a:p>
          <a:p>
            <a:pPr lvl="1" eaLnBrk="1" fontAlgn="auto" hangingPunct="1">
              <a:lnSpc>
                <a:spcPct val="120000"/>
              </a:lnSpc>
              <a:spcAft>
                <a:spcPts val="600"/>
              </a:spcAft>
              <a:buClr>
                <a:schemeClr val="accent6">
                  <a:lumMod val="60000"/>
                  <a:lumOff val="40000"/>
                </a:schemeClr>
              </a:buClr>
              <a:buSzPct val="140000"/>
              <a:buFont typeface="Arial" panose="020B0604020202020204" pitchFamily="34" charset="0"/>
              <a:buChar char="•"/>
              <a:defRPr/>
            </a:pPr>
            <a:r>
              <a:rPr lang="en-AU" sz="2100" dirty="0">
                <a:solidFill>
                  <a:schemeClr val="tx1">
                    <a:lumMod val="50000"/>
                    <a:lumOff val="50000"/>
                  </a:schemeClr>
                </a:solidFill>
                <a:latin typeface="+mn-lt"/>
              </a:rPr>
              <a:t>Moral Responsibility for Computing </a:t>
            </a:r>
            <a:r>
              <a:rPr lang="en-AU" sz="2100" dirty="0" err="1">
                <a:solidFill>
                  <a:schemeClr val="tx1">
                    <a:lumMod val="50000"/>
                    <a:lumOff val="50000"/>
                  </a:schemeClr>
                </a:solidFill>
                <a:latin typeface="+mn-lt"/>
              </a:rPr>
              <a:t>Artifacts</a:t>
            </a:r>
            <a:endParaRPr lang="en-AU" sz="2100" dirty="0">
              <a:solidFill>
                <a:schemeClr val="tx1">
                  <a:lumMod val="50000"/>
                  <a:lumOff val="50000"/>
                </a:schemeClr>
              </a:solidFill>
              <a:latin typeface="+mn-lt"/>
            </a:endParaRPr>
          </a:p>
          <a:p>
            <a:pPr lvl="2" eaLnBrk="1" fontAlgn="auto" hangingPunct="1">
              <a:lnSpc>
                <a:spcPct val="120000"/>
              </a:lnSpc>
              <a:spcAft>
                <a:spcPts val="600"/>
              </a:spcAft>
              <a:buClr>
                <a:schemeClr val="accent6">
                  <a:lumMod val="60000"/>
                  <a:lumOff val="40000"/>
                </a:schemeClr>
              </a:buClr>
              <a:buSzPct val="140000"/>
              <a:buFont typeface="Arial" panose="020B0604020202020204" pitchFamily="34" charset="0"/>
              <a:buChar char="•"/>
              <a:defRPr/>
            </a:pPr>
            <a:r>
              <a:rPr lang="en-AU" sz="2100" dirty="0">
                <a:solidFill>
                  <a:schemeClr val="tx1">
                    <a:lumMod val="50000"/>
                    <a:lumOff val="50000"/>
                  </a:schemeClr>
                </a:solidFill>
                <a:latin typeface="+mn-lt"/>
              </a:rPr>
              <a:t>Generally referred to as The Rules</a:t>
            </a:r>
            <a:endParaRPr lang="en-AU" sz="2100" dirty="0">
              <a:solidFill>
                <a:schemeClr val="tx1">
                  <a:lumMod val="50000"/>
                  <a:lumOff val="50000"/>
                </a:schemeClr>
              </a:solidFill>
              <a:latin typeface="+mn-lt"/>
            </a:endParaRPr>
          </a:p>
          <a:p>
            <a:pPr lvl="2" eaLnBrk="1" fontAlgn="auto" hangingPunct="1">
              <a:lnSpc>
                <a:spcPct val="120000"/>
              </a:lnSpc>
              <a:spcAft>
                <a:spcPts val="600"/>
              </a:spcAft>
              <a:buClr>
                <a:schemeClr val="accent6">
                  <a:lumMod val="60000"/>
                  <a:lumOff val="40000"/>
                </a:schemeClr>
              </a:buClr>
              <a:buSzPct val="140000"/>
              <a:buFont typeface="Arial" panose="020B0604020202020204" pitchFamily="34" charset="0"/>
              <a:buChar char="•"/>
              <a:defRPr/>
            </a:pPr>
            <a:r>
              <a:rPr lang="en-AU" sz="2100" dirty="0">
                <a:solidFill>
                  <a:schemeClr val="tx1">
                    <a:lumMod val="50000"/>
                    <a:lumOff val="50000"/>
                  </a:schemeClr>
                </a:solidFill>
                <a:latin typeface="+mn-lt"/>
              </a:rPr>
              <a:t>The Rules apply to software that is commercial, free, open source, recreational, an academic exercise or a research tool</a:t>
            </a:r>
            <a:endParaRPr lang="en-AU" sz="2100" dirty="0">
              <a:solidFill>
                <a:schemeClr val="tx1">
                  <a:lumMod val="50000"/>
                  <a:lumOff val="50000"/>
                </a:schemeClr>
              </a:solidFill>
              <a:latin typeface="+mn-lt"/>
            </a:endParaRPr>
          </a:p>
          <a:p>
            <a:pPr lvl="1" eaLnBrk="1" fontAlgn="auto" hangingPunct="1">
              <a:lnSpc>
                <a:spcPct val="120000"/>
              </a:lnSpc>
              <a:spcAft>
                <a:spcPts val="600"/>
              </a:spcAft>
              <a:buClr>
                <a:schemeClr val="accent6">
                  <a:lumMod val="60000"/>
                  <a:lumOff val="40000"/>
                </a:schemeClr>
              </a:buClr>
              <a:buSzPct val="140000"/>
              <a:buFont typeface="Arial" panose="020B0604020202020204" pitchFamily="34" charset="0"/>
              <a:buChar char="•"/>
              <a:defRPr/>
            </a:pPr>
            <a:r>
              <a:rPr lang="en-AU" sz="2100" dirty="0">
                <a:solidFill>
                  <a:schemeClr val="tx1">
                    <a:lumMod val="50000"/>
                    <a:lumOff val="50000"/>
                  </a:schemeClr>
                </a:solidFill>
                <a:latin typeface="+mn-lt"/>
              </a:rPr>
              <a:t>Computing artifact</a:t>
            </a:r>
            <a:endParaRPr lang="en-AU" sz="2100" dirty="0">
              <a:solidFill>
                <a:schemeClr val="tx1">
                  <a:lumMod val="50000"/>
                  <a:lumOff val="50000"/>
                </a:schemeClr>
              </a:solidFill>
              <a:latin typeface="+mn-lt"/>
            </a:endParaRPr>
          </a:p>
          <a:p>
            <a:pPr lvl="2" eaLnBrk="1" fontAlgn="auto" hangingPunct="1">
              <a:lnSpc>
                <a:spcPct val="120000"/>
              </a:lnSpc>
              <a:spcAft>
                <a:spcPts val="600"/>
              </a:spcAft>
              <a:buClr>
                <a:schemeClr val="accent6">
                  <a:lumMod val="60000"/>
                  <a:lumOff val="40000"/>
                </a:schemeClr>
              </a:buClr>
              <a:buSzPct val="140000"/>
              <a:buFont typeface="Arial" panose="020B0604020202020204" pitchFamily="34" charset="0"/>
              <a:buChar char="•"/>
              <a:defRPr/>
            </a:pPr>
            <a:r>
              <a:rPr lang="en-AU" sz="2100" dirty="0">
                <a:solidFill>
                  <a:schemeClr val="tx1">
                    <a:lumMod val="50000"/>
                    <a:lumOff val="50000"/>
                  </a:schemeClr>
                </a:solidFill>
                <a:latin typeface="+mn-lt"/>
              </a:rPr>
              <a:t>Any artifact that includes an executing computer program</a:t>
            </a:r>
            <a:endParaRPr lang="en-AU" sz="2100" dirty="0">
              <a:solidFill>
                <a:schemeClr val="tx1">
                  <a:lumMod val="50000"/>
                  <a:lumOff val="50000"/>
                </a:schemeClr>
              </a:solidFill>
              <a:latin typeface="+mn-lt"/>
            </a:endParaRPr>
          </a:p>
          <a:p>
            <a:pPr lvl="1" eaLnBrk="1" fontAlgn="auto" hangingPunct="1">
              <a:lnSpc>
                <a:spcPct val="90000"/>
              </a:lnSpc>
              <a:spcBef>
                <a:spcPts val="2000"/>
              </a:spcBef>
              <a:spcAft>
                <a:spcPts val="0"/>
              </a:spcAft>
              <a:buClr>
                <a:schemeClr val="accent1"/>
              </a:buClr>
              <a:defRPr/>
            </a:pPr>
            <a:endParaRPr lang="en-US" dirty="0">
              <a:solidFill>
                <a:schemeClr val="tx1">
                  <a:lumMod val="50000"/>
                  <a:lumOff val="50000"/>
                </a:schemeClr>
              </a:solidFill>
              <a:effectLst>
                <a:outerShdw blurRad="38100" dist="38100" dir="2700000" algn="tl">
                  <a:srgbClr val="0064E2"/>
                </a:outerShdw>
              </a:effectLst>
              <a:latin typeface="Corbel" panose="020B0503020204020204" charset="0"/>
            </a:endParaRP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50825" y="260350"/>
            <a:ext cx="8686800" cy="6392863"/>
          </a:xfrm>
          <a:ln w="57150" cap="flat" cmpd="thickThin">
            <a:solidFill>
              <a:schemeClr val="accent6">
                <a:lumMod val="75000"/>
              </a:schemeClr>
            </a:solidFill>
            <a:miter lim="800000"/>
          </a:ln>
        </p:spPr>
        <p:txBody>
          <a:bodyPr>
            <a:normAutofit/>
          </a:bodyPr>
          <a:lstStyle/>
          <a:p>
            <a:pPr marL="514350" indent="-514350" eaLnBrk="1" hangingPunct="1">
              <a:lnSpc>
                <a:spcPct val="90000"/>
              </a:lnSpc>
              <a:spcBef>
                <a:spcPts val="1725"/>
              </a:spcBef>
              <a:spcAft>
                <a:spcPts val="400"/>
              </a:spcAft>
              <a:buFont typeface="Wingdings" panose="05000000000000000000" pitchFamily="2" charset="2"/>
              <a:buNone/>
              <a:defRPr/>
            </a:pPr>
            <a:endParaRPr lang="en-US" altLang="x-none" sz="700" dirty="0">
              <a:solidFill>
                <a:schemeClr val="accent6">
                  <a:lumMod val="40000"/>
                  <a:lumOff val="60000"/>
                </a:schemeClr>
              </a:solidFill>
              <a:latin typeface="+mn-lt"/>
              <a:ea typeface="MS PGothic" panose="020B0600070205080204" pitchFamily="-109" charset="-128"/>
            </a:endParaRPr>
          </a:p>
          <a:p>
            <a:pPr marL="514350" indent="-514350" eaLnBrk="1" hangingPunct="1">
              <a:lnSpc>
                <a:spcPct val="90000"/>
              </a:lnSpc>
              <a:spcBef>
                <a:spcPts val="1725"/>
              </a:spcBef>
              <a:spcAft>
                <a:spcPts val="400"/>
              </a:spcAft>
              <a:buFont typeface="Wingdings" panose="05000000000000000000" pitchFamily="2" charset="2"/>
              <a:buNone/>
              <a:defRPr/>
            </a:pPr>
            <a:r>
              <a:rPr lang="en-US" altLang="x-none" sz="2000" dirty="0">
                <a:solidFill>
                  <a:schemeClr val="accent6">
                    <a:lumMod val="40000"/>
                    <a:lumOff val="60000"/>
                  </a:schemeClr>
                </a:solidFill>
                <a:latin typeface="+mn-lt"/>
                <a:ea typeface="MS PGothic" panose="020B0600070205080204" pitchFamily="-109" charset="-128"/>
              </a:rPr>
              <a:t>As of this writing, the rules are as follows:</a:t>
            </a:r>
            <a:endParaRPr lang="en-US" altLang="x-none" sz="2000" dirty="0">
              <a:solidFill>
                <a:schemeClr val="accent6">
                  <a:lumMod val="40000"/>
                  <a:lumOff val="60000"/>
                </a:schemeClr>
              </a:solidFill>
              <a:latin typeface="+mn-lt"/>
              <a:ea typeface="MS PGothic" panose="020B0600070205080204" pitchFamily="-109" charset="-128"/>
            </a:endParaRPr>
          </a:p>
          <a:p>
            <a:pPr marL="514350" indent="-514350" eaLnBrk="1" hangingPunct="1">
              <a:lnSpc>
                <a:spcPct val="90000"/>
              </a:lnSpc>
              <a:spcBef>
                <a:spcPts val="1725"/>
              </a:spcBef>
              <a:spcAft>
                <a:spcPts val="400"/>
              </a:spcAft>
              <a:buFont typeface="Corbel" panose="020B0503020204020204" charset="0"/>
              <a:buAutoNum type="arabicParenR"/>
              <a:defRPr/>
            </a:pPr>
            <a:r>
              <a:rPr lang="en-US" altLang="x-none" sz="1600" dirty="0">
                <a:latin typeface="+mn-lt"/>
                <a:ea typeface="MS PGothic" panose="020B0600070205080204" pitchFamily="-109" charset="-128"/>
              </a:rPr>
              <a:t>The people who design, develop, or deploy a computing artifact are morally responsible for that artifact, and for the foreseeable effects of that artifact. This responsibility is shared with other people who design, develop, deploy or knowingly use the artifact as part of a sociotechnical system.</a:t>
            </a:r>
            <a:endParaRPr lang="en-US" altLang="x-none" sz="1600" dirty="0">
              <a:latin typeface="+mn-lt"/>
              <a:ea typeface="MS PGothic" panose="020B0600070205080204" pitchFamily="-109" charset="-128"/>
            </a:endParaRPr>
          </a:p>
          <a:p>
            <a:pPr marL="514350" indent="-514350" eaLnBrk="1" hangingPunct="1">
              <a:lnSpc>
                <a:spcPct val="90000"/>
              </a:lnSpc>
              <a:spcBef>
                <a:spcPts val="1725"/>
              </a:spcBef>
              <a:spcAft>
                <a:spcPts val="400"/>
              </a:spcAft>
              <a:buFont typeface="Corbel" panose="020B0503020204020204" charset="0"/>
              <a:buAutoNum type="arabicParenR"/>
              <a:defRPr/>
            </a:pPr>
            <a:r>
              <a:rPr lang="en-US" altLang="x-none" sz="1600" dirty="0">
                <a:latin typeface="+mn-lt"/>
                <a:ea typeface="MS PGothic" panose="020B0600070205080204" pitchFamily="-109" charset="-128"/>
              </a:rPr>
              <a:t>The shared responsibility of computing artifacts is not a zero-sum game. The responsibility of an individual is not reduced simply because more people become involved in designing, developing, deploying, or using the artifact. Instead, a person</a:t>
            </a:r>
            <a:r>
              <a:rPr lang="en-US" altLang="en-US" sz="1600" dirty="0">
                <a:latin typeface="+mn-lt"/>
                <a:ea typeface="MS PGothic" panose="020B0600070205080204" pitchFamily="-109" charset="-128"/>
              </a:rPr>
              <a:t>’</a:t>
            </a:r>
            <a:r>
              <a:rPr lang="en-US" altLang="x-none" sz="1600" dirty="0">
                <a:latin typeface="+mn-lt"/>
                <a:ea typeface="MS PGothic" panose="020B0600070205080204" pitchFamily="-109" charset="-128"/>
              </a:rPr>
              <a:t>s responsibility includes being answerable for the behaviors of the artifact and for the artifact</a:t>
            </a:r>
            <a:r>
              <a:rPr lang="en-US" altLang="en-US" sz="1600" dirty="0">
                <a:latin typeface="+mn-lt"/>
                <a:ea typeface="MS PGothic" panose="020B0600070205080204" pitchFamily="-109" charset="-128"/>
              </a:rPr>
              <a:t>’</a:t>
            </a:r>
            <a:r>
              <a:rPr lang="en-US" altLang="x-none" sz="1600" dirty="0">
                <a:latin typeface="+mn-lt"/>
                <a:ea typeface="MS PGothic" panose="020B0600070205080204" pitchFamily="-109" charset="-128"/>
              </a:rPr>
              <a:t>s effects after deployment, to the degree to which these effects are reasonably foreseeable by that person.</a:t>
            </a:r>
            <a:endParaRPr lang="en-US" altLang="x-none" sz="1600" dirty="0">
              <a:latin typeface="+mn-lt"/>
              <a:ea typeface="MS PGothic" panose="020B0600070205080204" pitchFamily="-109" charset="-128"/>
            </a:endParaRPr>
          </a:p>
          <a:p>
            <a:pPr marL="514350" indent="-514350" eaLnBrk="1" hangingPunct="1">
              <a:lnSpc>
                <a:spcPct val="90000"/>
              </a:lnSpc>
              <a:spcBef>
                <a:spcPts val="1725"/>
              </a:spcBef>
              <a:spcAft>
                <a:spcPts val="400"/>
              </a:spcAft>
              <a:buFont typeface="Corbel" panose="020B0503020204020204" charset="0"/>
              <a:buAutoNum type="arabicParenR"/>
              <a:defRPr/>
            </a:pPr>
            <a:r>
              <a:rPr lang="en-US" altLang="x-none" sz="1600" dirty="0">
                <a:latin typeface="+mn-lt"/>
                <a:ea typeface="MS PGothic" panose="020B0600070205080204" pitchFamily="-109" charset="-128"/>
              </a:rPr>
              <a:t>People who knowingly use a particular computing artifact are morally responsible for that use.</a:t>
            </a:r>
            <a:endParaRPr lang="en-US" altLang="x-none" sz="1600" dirty="0">
              <a:latin typeface="+mn-lt"/>
              <a:ea typeface="MS PGothic" panose="020B0600070205080204" pitchFamily="-109" charset="-128"/>
            </a:endParaRPr>
          </a:p>
          <a:p>
            <a:pPr marL="514350" indent="-514350" eaLnBrk="1" hangingPunct="1">
              <a:lnSpc>
                <a:spcPct val="90000"/>
              </a:lnSpc>
              <a:spcBef>
                <a:spcPts val="1725"/>
              </a:spcBef>
              <a:spcAft>
                <a:spcPts val="400"/>
              </a:spcAft>
              <a:buFont typeface="Corbel" panose="020B0503020204020204" charset="0"/>
              <a:buAutoNum type="arabicParenR"/>
              <a:defRPr/>
            </a:pPr>
            <a:r>
              <a:rPr lang="en-US" altLang="x-none" sz="1600" dirty="0">
                <a:latin typeface="+mn-lt"/>
                <a:ea typeface="MS PGothic" panose="020B0600070205080204" pitchFamily="-109" charset="-128"/>
              </a:rPr>
              <a:t> People who knowingly design, develop, deploy, or use a computing artifact can do so responsibly only when they make a reasonable effort to take into account the sociotechnical systems in which the artifact is embedded.</a:t>
            </a:r>
            <a:endParaRPr lang="en-US" altLang="x-none" sz="1600" dirty="0">
              <a:latin typeface="+mn-lt"/>
              <a:ea typeface="MS PGothic" panose="020B0600070205080204" pitchFamily="-109" charset="-128"/>
            </a:endParaRPr>
          </a:p>
          <a:p>
            <a:pPr marL="514350" indent="-514350" eaLnBrk="1" hangingPunct="1">
              <a:lnSpc>
                <a:spcPct val="90000"/>
              </a:lnSpc>
              <a:spcBef>
                <a:spcPts val="1725"/>
              </a:spcBef>
              <a:spcAft>
                <a:spcPts val="400"/>
              </a:spcAft>
              <a:buFont typeface="Corbel" panose="020B0503020204020204" charset="0"/>
              <a:buAutoNum type="arabicParenR"/>
              <a:defRPr/>
            </a:pPr>
            <a:r>
              <a:rPr lang="en-US" altLang="x-none" sz="1600" dirty="0">
                <a:latin typeface="+mn-lt"/>
                <a:ea typeface="MS PGothic" panose="020B0600070205080204" pitchFamily="-109" charset="-128"/>
              </a:rPr>
              <a:t>People who design, develop, deploy, promote, or evaluate a computing artifact should not explicitly or implicitly deceive users about the artifact or its foreseeable effects, or about the sociotechnical systems in which the artifact is embedded.</a:t>
            </a:r>
            <a:endParaRPr lang="en-US" altLang="x-none" sz="1600" dirty="0">
              <a:latin typeface="+mn-lt"/>
              <a:ea typeface="MS PGothic" panose="020B0600070205080204" pitchFamily="-109" charset="-128"/>
            </a:endParaRP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07950" y="-315913"/>
            <a:ext cx="8928100" cy="1368426"/>
          </a:xfrm>
        </p:spPr>
        <p:txBody>
          <a:bodyPr/>
          <a:lstStyle/>
          <a:p>
            <a:pPr eaLnBrk="1" fontAlgn="auto" hangingPunct="1">
              <a:spcAft>
                <a:spcPts val="0"/>
              </a:spcAft>
              <a:defRPr/>
            </a:pPr>
            <a:r>
              <a:rPr lang="en-US" dirty="0">
                <a:solidFill>
                  <a:schemeClr val="accent6">
                    <a:lumMod val="60000"/>
                    <a:lumOff val="40000"/>
                  </a:schemeClr>
                </a:solidFill>
                <a:ea typeface="+mj-ea"/>
                <a:cs typeface="+mj-cs"/>
              </a:rPr>
              <a:t>Summary</a:t>
            </a:r>
            <a:endParaRPr lang="en-AU" dirty="0">
              <a:solidFill>
                <a:schemeClr val="accent6">
                  <a:lumMod val="60000"/>
                  <a:lumOff val="40000"/>
                </a:schemeClr>
              </a:solidFill>
              <a:ea typeface="+mj-ea"/>
              <a:cs typeface="+mj-cs"/>
            </a:endParaRPr>
          </a:p>
        </p:txBody>
      </p:sp>
      <p:sp>
        <p:nvSpPr>
          <p:cNvPr id="11" name="Content Placeholder 10"/>
          <p:cNvSpPr>
            <a:spLocks noGrp="1"/>
          </p:cNvSpPr>
          <p:nvPr>
            <p:ph sz="half" idx="2"/>
          </p:nvPr>
        </p:nvSpPr>
        <p:spPr>
          <a:xfrm>
            <a:off x="5076825" y="1484313"/>
            <a:ext cx="3816350" cy="4824412"/>
          </a:xfrm>
        </p:spPr>
        <p:txBody>
          <a:bodyPr rtlCol="0">
            <a:normAutofit/>
          </a:bodyPr>
          <a:lstStyle/>
          <a:p>
            <a:pPr marL="342900" lvl="1" indent="-342900" eaLnBrk="1" fontAlgn="auto" hangingPunct="1">
              <a:spcAft>
                <a:spcPts val="0"/>
              </a:spcAft>
              <a:buClr>
                <a:schemeClr val="accent6">
                  <a:lumMod val="60000"/>
                  <a:lumOff val="40000"/>
                </a:schemeClr>
              </a:buClr>
              <a:buSzPct val="140000"/>
              <a:buFont typeface="Arial" panose="020B0604020202020204" pitchFamily="34" charset="0"/>
              <a:buChar char="•"/>
              <a:defRPr/>
            </a:pPr>
            <a:r>
              <a:rPr lang="en-AU" sz="2400" dirty="0">
                <a:solidFill>
                  <a:schemeClr val="tx1">
                    <a:lumMod val="50000"/>
                    <a:lumOff val="50000"/>
                  </a:schemeClr>
                </a:solidFill>
                <a:latin typeface="+mn-lt"/>
                <a:ea typeface="+mn-ea"/>
              </a:rPr>
              <a:t>Privacy</a:t>
            </a:r>
            <a:endParaRPr lang="en-AU" sz="2400" dirty="0">
              <a:solidFill>
                <a:schemeClr val="tx1">
                  <a:lumMod val="50000"/>
                  <a:lumOff val="50000"/>
                </a:schemeClr>
              </a:solidFill>
              <a:latin typeface="+mn-lt"/>
              <a:ea typeface="+mn-ea"/>
            </a:endParaRPr>
          </a:p>
          <a:p>
            <a:pPr marL="742950" lvl="2" indent="-342900" eaLnBrk="1" fontAlgn="auto" hangingPunct="1">
              <a:spcAft>
                <a:spcPts val="0"/>
              </a:spcAft>
              <a:buClr>
                <a:schemeClr val="accent6">
                  <a:lumMod val="60000"/>
                  <a:lumOff val="40000"/>
                </a:schemeClr>
              </a:buClr>
              <a:buSzPct val="140000"/>
              <a:buFont typeface="Arial" panose="020B0604020202020204" pitchFamily="34" charset="0"/>
              <a:buChar char="•"/>
              <a:defRPr/>
            </a:pPr>
            <a:r>
              <a:rPr lang="en-AU" dirty="0">
                <a:solidFill>
                  <a:schemeClr val="tx1">
                    <a:lumMod val="50000"/>
                    <a:lumOff val="50000"/>
                  </a:schemeClr>
                </a:solidFill>
                <a:latin typeface="+mn-lt"/>
                <a:ea typeface="+mn-ea"/>
              </a:rPr>
              <a:t>Privacy law and regulation</a:t>
            </a:r>
            <a:endParaRPr lang="en-AU" dirty="0">
              <a:solidFill>
                <a:schemeClr val="tx1">
                  <a:lumMod val="50000"/>
                  <a:lumOff val="50000"/>
                </a:schemeClr>
              </a:solidFill>
              <a:latin typeface="+mn-lt"/>
              <a:ea typeface="+mn-ea"/>
            </a:endParaRPr>
          </a:p>
          <a:p>
            <a:pPr marL="742950" lvl="2" indent="-342900" eaLnBrk="1" fontAlgn="auto" hangingPunct="1">
              <a:spcAft>
                <a:spcPts val="0"/>
              </a:spcAft>
              <a:buClr>
                <a:schemeClr val="accent6">
                  <a:lumMod val="60000"/>
                  <a:lumOff val="40000"/>
                </a:schemeClr>
              </a:buClr>
              <a:buSzPct val="140000"/>
              <a:buFont typeface="Arial" panose="020B0604020202020204" pitchFamily="34" charset="0"/>
              <a:buChar char="•"/>
              <a:defRPr/>
            </a:pPr>
            <a:r>
              <a:rPr lang="en-AU" dirty="0">
                <a:solidFill>
                  <a:schemeClr val="tx1">
                    <a:lumMod val="50000"/>
                    <a:lumOff val="50000"/>
                  </a:schemeClr>
                </a:solidFill>
                <a:latin typeface="+mn-lt"/>
                <a:ea typeface="+mn-ea"/>
              </a:rPr>
              <a:t>Organizational response</a:t>
            </a:r>
            <a:endParaRPr lang="en-AU" dirty="0">
              <a:solidFill>
                <a:schemeClr val="tx1">
                  <a:lumMod val="50000"/>
                  <a:lumOff val="50000"/>
                </a:schemeClr>
              </a:solidFill>
              <a:latin typeface="+mn-lt"/>
              <a:ea typeface="+mn-ea"/>
            </a:endParaRPr>
          </a:p>
          <a:p>
            <a:pPr marL="742950" lvl="2" indent="-342900" eaLnBrk="1" fontAlgn="auto" hangingPunct="1">
              <a:spcAft>
                <a:spcPts val="0"/>
              </a:spcAft>
              <a:buClr>
                <a:schemeClr val="accent6">
                  <a:lumMod val="60000"/>
                  <a:lumOff val="40000"/>
                </a:schemeClr>
              </a:buClr>
              <a:buSzPct val="140000"/>
              <a:buFont typeface="Arial" panose="020B0604020202020204" pitchFamily="34" charset="0"/>
              <a:buChar char="•"/>
              <a:defRPr/>
            </a:pPr>
            <a:r>
              <a:rPr lang="en-AU" dirty="0">
                <a:solidFill>
                  <a:schemeClr val="tx1">
                    <a:lumMod val="50000"/>
                    <a:lumOff val="50000"/>
                  </a:schemeClr>
                </a:solidFill>
                <a:latin typeface="+mn-lt"/>
                <a:ea typeface="+mn-ea"/>
              </a:rPr>
              <a:t>Computer usage privacy</a:t>
            </a:r>
            <a:endParaRPr lang="en-AU" dirty="0">
              <a:solidFill>
                <a:schemeClr val="tx1">
                  <a:lumMod val="50000"/>
                  <a:lumOff val="50000"/>
                </a:schemeClr>
              </a:solidFill>
              <a:latin typeface="+mn-lt"/>
              <a:ea typeface="+mn-ea"/>
            </a:endParaRPr>
          </a:p>
          <a:p>
            <a:pPr marL="742950" lvl="2" indent="-342900" eaLnBrk="1" fontAlgn="auto" hangingPunct="1">
              <a:spcAft>
                <a:spcPts val="0"/>
              </a:spcAft>
              <a:buClr>
                <a:schemeClr val="accent6">
                  <a:lumMod val="60000"/>
                  <a:lumOff val="40000"/>
                </a:schemeClr>
              </a:buClr>
              <a:buSzPct val="140000"/>
              <a:buFont typeface="Arial" panose="020B0604020202020204" pitchFamily="34" charset="0"/>
              <a:buChar char="•"/>
              <a:defRPr/>
            </a:pPr>
            <a:r>
              <a:rPr lang="en-AU" dirty="0">
                <a:solidFill>
                  <a:schemeClr val="tx1">
                    <a:lumMod val="50000"/>
                    <a:lumOff val="50000"/>
                  </a:schemeClr>
                </a:solidFill>
                <a:latin typeface="+mn-lt"/>
                <a:ea typeface="+mn-ea"/>
              </a:rPr>
              <a:t>Privacy, data surveillance, big data, and social media</a:t>
            </a:r>
            <a:endParaRPr lang="en-AU" dirty="0">
              <a:solidFill>
                <a:schemeClr val="tx1">
                  <a:lumMod val="50000"/>
                  <a:lumOff val="50000"/>
                </a:schemeClr>
              </a:solidFill>
              <a:latin typeface="+mn-lt"/>
              <a:ea typeface="+mn-ea"/>
            </a:endParaRPr>
          </a:p>
          <a:p>
            <a:pPr marL="342900" lvl="1" indent="-342900" eaLnBrk="1" fontAlgn="auto" hangingPunct="1">
              <a:spcAft>
                <a:spcPts val="0"/>
              </a:spcAft>
              <a:buClr>
                <a:schemeClr val="accent6">
                  <a:lumMod val="60000"/>
                  <a:lumOff val="40000"/>
                </a:schemeClr>
              </a:buClr>
              <a:buSzPct val="140000"/>
              <a:buFont typeface="Arial" panose="020B0604020202020204" pitchFamily="34" charset="0"/>
              <a:buChar char="•"/>
              <a:defRPr/>
            </a:pPr>
            <a:r>
              <a:rPr lang="en-AU" sz="2400" dirty="0">
                <a:solidFill>
                  <a:schemeClr val="tx1">
                    <a:lumMod val="50000"/>
                    <a:lumOff val="50000"/>
                  </a:schemeClr>
                </a:solidFill>
                <a:latin typeface="+mn-lt"/>
                <a:ea typeface="+mn-ea"/>
              </a:rPr>
              <a:t>Ethical issues</a:t>
            </a:r>
            <a:endParaRPr lang="en-AU" sz="2400" dirty="0">
              <a:solidFill>
                <a:schemeClr val="tx1">
                  <a:lumMod val="50000"/>
                  <a:lumOff val="50000"/>
                </a:schemeClr>
              </a:solidFill>
              <a:latin typeface="+mn-lt"/>
              <a:ea typeface="+mn-ea"/>
            </a:endParaRPr>
          </a:p>
          <a:p>
            <a:pPr marL="742950" lvl="2" indent="-342900" eaLnBrk="1" fontAlgn="auto" hangingPunct="1">
              <a:spcAft>
                <a:spcPts val="0"/>
              </a:spcAft>
              <a:buClr>
                <a:schemeClr val="accent6">
                  <a:lumMod val="60000"/>
                  <a:lumOff val="40000"/>
                </a:schemeClr>
              </a:buClr>
              <a:buSzPct val="140000"/>
              <a:buFont typeface="Arial" panose="020B0604020202020204" pitchFamily="34" charset="0"/>
              <a:buChar char="•"/>
              <a:defRPr/>
            </a:pPr>
            <a:r>
              <a:rPr lang="en-AU" dirty="0">
                <a:solidFill>
                  <a:schemeClr val="tx1">
                    <a:lumMod val="50000"/>
                    <a:lumOff val="50000"/>
                  </a:schemeClr>
                </a:solidFill>
                <a:latin typeface="+mn-lt"/>
                <a:ea typeface="+mn-ea"/>
              </a:rPr>
              <a:t>Ethics and </a:t>
            </a:r>
            <a:r>
              <a:rPr lang="en-AU">
                <a:solidFill>
                  <a:schemeClr val="tx1">
                    <a:lumMod val="50000"/>
                    <a:lumOff val="50000"/>
                  </a:schemeClr>
                </a:solidFill>
                <a:latin typeface="+mn-lt"/>
                <a:ea typeface="+mn-ea"/>
              </a:rPr>
              <a:t>the IT </a:t>
            </a:r>
            <a:r>
              <a:rPr lang="en-AU" dirty="0">
                <a:solidFill>
                  <a:schemeClr val="tx1">
                    <a:lumMod val="50000"/>
                    <a:lumOff val="50000"/>
                  </a:schemeClr>
                </a:solidFill>
                <a:latin typeface="+mn-lt"/>
                <a:ea typeface="+mn-ea"/>
              </a:rPr>
              <a:t>professions</a:t>
            </a:r>
            <a:endParaRPr lang="en-AU" dirty="0">
              <a:solidFill>
                <a:schemeClr val="tx1">
                  <a:lumMod val="50000"/>
                  <a:lumOff val="50000"/>
                </a:schemeClr>
              </a:solidFill>
              <a:latin typeface="+mn-lt"/>
              <a:ea typeface="+mn-ea"/>
            </a:endParaRPr>
          </a:p>
          <a:p>
            <a:pPr marL="742950" lvl="2" indent="-342900" eaLnBrk="1" fontAlgn="auto" hangingPunct="1">
              <a:spcAft>
                <a:spcPts val="0"/>
              </a:spcAft>
              <a:buClr>
                <a:schemeClr val="accent6">
                  <a:lumMod val="60000"/>
                  <a:lumOff val="40000"/>
                </a:schemeClr>
              </a:buClr>
              <a:buSzPct val="140000"/>
              <a:buFont typeface="Arial" panose="020B0604020202020204" pitchFamily="34" charset="0"/>
              <a:buChar char="•"/>
              <a:defRPr/>
            </a:pPr>
            <a:r>
              <a:rPr lang="en-AU" dirty="0">
                <a:solidFill>
                  <a:schemeClr val="tx1">
                    <a:lumMod val="50000"/>
                    <a:lumOff val="50000"/>
                  </a:schemeClr>
                </a:solidFill>
                <a:latin typeface="+mn-lt"/>
                <a:ea typeface="+mn-ea"/>
              </a:rPr>
              <a:t>Ethical issues related to computers and information systems</a:t>
            </a:r>
            <a:endParaRPr lang="en-AU" dirty="0">
              <a:solidFill>
                <a:schemeClr val="tx1">
                  <a:lumMod val="50000"/>
                  <a:lumOff val="50000"/>
                </a:schemeClr>
              </a:solidFill>
              <a:latin typeface="+mn-lt"/>
              <a:ea typeface="+mn-ea"/>
            </a:endParaRPr>
          </a:p>
          <a:p>
            <a:pPr marL="742950" lvl="2" indent="-342900" eaLnBrk="1" fontAlgn="auto" hangingPunct="1">
              <a:spcAft>
                <a:spcPts val="0"/>
              </a:spcAft>
              <a:buClr>
                <a:schemeClr val="accent6">
                  <a:lumMod val="60000"/>
                  <a:lumOff val="40000"/>
                </a:schemeClr>
              </a:buClr>
              <a:buSzPct val="140000"/>
              <a:buFont typeface="Arial" panose="020B0604020202020204" pitchFamily="34" charset="0"/>
              <a:buChar char="•"/>
              <a:defRPr/>
            </a:pPr>
            <a:r>
              <a:rPr lang="en-AU" dirty="0">
                <a:solidFill>
                  <a:schemeClr val="tx1">
                    <a:lumMod val="50000"/>
                    <a:lumOff val="50000"/>
                  </a:schemeClr>
                </a:solidFill>
                <a:latin typeface="+mn-lt"/>
                <a:ea typeface="+mn-ea"/>
              </a:rPr>
              <a:t>Codes of conduct</a:t>
            </a:r>
            <a:endParaRPr lang="en-AU" dirty="0">
              <a:solidFill>
                <a:schemeClr val="tx1">
                  <a:lumMod val="50000"/>
                  <a:lumOff val="50000"/>
                </a:schemeClr>
              </a:solidFill>
              <a:latin typeface="+mn-lt"/>
              <a:ea typeface="+mn-ea"/>
            </a:endParaRPr>
          </a:p>
          <a:p>
            <a:pPr marL="742950" lvl="2" indent="-342900" eaLnBrk="1" fontAlgn="auto" hangingPunct="1">
              <a:spcAft>
                <a:spcPts val="0"/>
              </a:spcAft>
              <a:buClr>
                <a:schemeClr val="accent6">
                  <a:lumMod val="60000"/>
                  <a:lumOff val="40000"/>
                </a:schemeClr>
              </a:buClr>
              <a:buSzPct val="140000"/>
              <a:buFont typeface="Arial" panose="020B0604020202020204" pitchFamily="34" charset="0"/>
              <a:buChar char="•"/>
              <a:defRPr/>
            </a:pPr>
            <a:r>
              <a:rPr lang="en-AU" dirty="0">
                <a:solidFill>
                  <a:schemeClr val="tx1">
                    <a:lumMod val="50000"/>
                    <a:lumOff val="50000"/>
                  </a:schemeClr>
                </a:solidFill>
                <a:latin typeface="+mn-lt"/>
                <a:ea typeface="+mn-ea"/>
              </a:rPr>
              <a:t>The rules</a:t>
            </a:r>
            <a:endParaRPr lang="en-AU" dirty="0">
              <a:solidFill>
                <a:schemeClr val="tx1">
                  <a:lumMod val="50000"/>
                  <a:lumOff val="50000"/>
                </a:schemeClr>
              </a:solidFill>
              <a:latin typeface="+mn-lt"/>
              <a:ea typeface="+mn-ea"/>
            </a:endParaRPr>
          </a:p>
        </p:txBody>
      </p:sp>
      <p:sp>
        <p:nvSpPr>
          <p:cNvPr id="2" name="Content Placeholder 1"/>
          <p:cNvSpPr>
            <a:spLocks noGrp="1"/>
          </p:cNvSpPr>
          <p:nvPr>
            <p:ph sz="quarter" idx="13"/>
          </p:nvPr>
        </p:nvSpPr>
        <p:spPr>
          <a:xfrm>
            <a:off x="468313" y="1484313"/>
            <a:ext cx="4032250" cy="5589587"/>
          </a:xfrm>
        </p:spPr>
        <p:txBody>
          <a:bodyPr rtlCol="0">
            <a:normAutofit/>
          </a:bodyPr>
          <a:lstStyle/>
          <a:p>
            <a:pPr marL="342900" lvl="1" indent="-342900" eaLnBrk="1" fontAlgn="auto" hangingPunct="1">
              <a:spcAft>
                <a:spcPts val="0"/>
              </a:spcAft>
              <a:buClr>
                <a:schemeClr val="accent6">
                  <a:lumMod val="60000"/>
                  <a:lumOff val="40000"/>
                </a:schemeClr>
              </a:buClr>
              <a:buSzPct val="140000"/>
              <a:buFont typeface="Arial" panose="020B0604020202020204" pitchFamily="34" charset="0"/>
              <a:buChar char="•"/>
              <a:defRPr/>
            </a:pPr>
            <a:r>
              <a:rPr lang="en-US" sz="2400" dirty="0">
                <a:solidFill>
                  <a:schemeClr val="tx1">
                    <a:lumMod val="50000"/>
                    <a:lumOff val="50000"/>
                  </a:schemeClr>
                </a:solidFill>
                <a:latin typeface="+mn-lt"/>
                <a:ea typeface="+mn-ea"/>
              </a:rPr>
              <a:t>Cybercrime and computer crime</a:t>
            </a:r>
            <a:endParaRPr lang="en-US" sz="2400" dirty="0">
              <a:solidFill>
                <a:schemeClr val="tx1">
                  <a:lumMod val="50000"/>
                  <a:lumOff val="50000"/>
                </a:schemeClr>
              </a:solidFill>
              <a:latin typeface="+mn-lt"/>
              <a:ea typeface="+mn-ea"/>
            </a:endParaRPr>
          </a:p>
          <a:p>
            <a:pPr marL="742950" lvl="2" indent="-342900" eaLnBrk="1" fontAlgn="auto" hangingPunct="1">
              <a:spcAft>
                <a:spcPts val="0"/>
              </a:spcAft>
              <a:buClr>
                <a:schemeClr val="accent6">
                  <a:lumMod val="60000"/>
                  <a:lumOff val="40000"/>
                </a:schemeClr>
              </a:buClr>
              <a:buSzPct val="140000"/>
              <a:buFont typeface="Arial" panose="020B0604020202020204" pitchFamily="34" charset="0"/>
              <a:buChar char="•"/>
              <a:defRPr/>
            </a:pPr>
            <a:r>
              <a:rPr lang="en-US" dirty="0">
                <a:solidFill>
                  <a:schemeClr val="tx1">
                    <a:lumMod val="50000"/>
                    <a:lumOff val="50000"/>
                  </a:schemeClr>
                </a:solidFill>
                <a:latin typeface="+mn-lt"/>
                <a:ea typeface="+mn-ea"/>
              </a:rPr>
              <a:t>Types of computer crime</a:t>
            </a:r>
            <a:endParaRPr lang="en-US" dirty="0">
              <a:solidFill>
                <a:schemeClr val="tx1">
                  <a:lumMod val="50000"/>
                  <a:lumOff val="50000"/>
                </a:schemeClr>
              </a:solidFill>
              <a:latin typeface="+mn-lt"/>
              <a:ea typeface="+mn-ea"/>
            </a:endParaRPr>
          </a:p>
          <a:p>
            <a:pPr marL="742950" lvl="2" indent="-342900" eaLnBrk="1" fontAlgn="auto" hangingPunct="1">
              <a:spcAft>
                <a:spcPts val="0"/>
              </a:spcAft>
              <a:buClr>
                <a:schemeClr val="accent6">
                  <a:lumMod val="60000"/>
                  <a:lumOff val="40000"/>
                </a:schemeClr>
              </a:buClr>
              <a:buSzPct val="140000"/>
              <a:buFont typeface="Arial" panose="020B0604020202020204" pitchFamily="34" charset="0"/>
              <a:buChar char="•"/>
              <a:defRPr/>
            </a:pPr>
            <a:r>
              <a:rPr lang="en-US" dirty="0">
                <a:solidFill>
                  <a:schemeClr val="tx1">
                    <a:lumMod val="50000"/>
                    <a:lumOff val="50000"/>
                  </a:schemeClr>
                </a:solidFill>
                <a:latin typeface="+mn-lt"/>
                <a:ea typeface="+mn-ea"/>
              </a:rPr>
              <a:t>Law enforcement challenges</a:t>
            </a:r>
            <a:endParaRPr lang="en-US" dirty="0">
              <a:solidFill>
                <a:schemeClr val="tx1">
                  <a:lumMod val="50000"/>
                  <a:lumOff val="50000"/>
                </a:schemeClr>
              </a:solidFill>
              <a:latin typeface="+mn-lt"/>
              <a:ea typeface="+mn-ea"/>
            </a:endParaRPr>
          </a:p>
          <a:p>
            <a:pPr marL="742950" lvl="2" indent="-342900" eaLnBrk="1" fontAlgn="auto" hangingPunct="1">
              <a:spcAft>
                <a:spcPts val="0"/>
              </a:spcAft>
              <a:buClr>
                <a:schemeClr val="accent6">
                  <a:lumMod val="60000"/>
                  <a:lumOff val="40000"/>
                </a:schemeClr>
              </a:buClr>
              <a:buSzPct val="140000"/>
              <a:buFont typeface="Arial" panose="020B0604020202020204" pitchFamily="34" charset="0"/>
              <a:buChar char="•"/>
              <a:defRPr/>
            </a:pPr>
            <a:r>
              <a:rPr lang="en-US" dirty="0">
                <a:solidFill>
                  <a:schemeClr val="tx1">
                    <a:lumMod val="50000"/>
                    <a:lumOff val="50000"/>
                  </a:schemeClr>
                </a:solidFill>
                <a:latin typeface="+mn-lt"/>
                <a:ea typeface="+mn-ea"/>
              </a:rPr>
              <a:t>Working with law enforcement</a:t>
            </a:r>
            <a:endParaRPr lang="en-US" dirty="0">
              <a:solidFill>
                <a:schemeClr val="tx1">
                  <a:lumMod val="50000"/>
                  <a:lumOff val="50000"/>
                </a:schemeClr>
              </a:solidFill>
              <a:latin typeface="+mn-lt"/>
              <a:ea typeface="+mn-ea"/>
            </a:endParaRPr>
          </a:p>
          <a:p>
            <a:pPr marL="342900" lvl="1" indent="-342900" eaLnBrk="1" fontAlgn="auto" hangingPunct="1">
              <a:spcAft>
                <a:spcPts val="0"/>
              </a:spcAft>
              <a:buClr>
                <a:schemeClr val="accent6">
                  <a:lumMod val="60000"/>
                  <a:lumOff val="40000"/>
                </a:schemeClr>
              </a:buClr>
              <a:buSzPct val="140000"/>
              <a:buFont typeface="Arial" panose="020B0604020202020204" pitchFamily="34" charset="0"/>
              <a:buChar char="•"/>
              <a:defRPr/>
            </a:pPr>
            <a:r>
              <a:rPr lang="en-US" sz="2400" dirty="0">
                <a:solidFill>
                  <a:schemeClr val="tx1">
                    <a:lumMod val="50000"/>
                    <a:lumOff val="50000"/>
                  </a:schemeClr>
                </a:solidFill>
                <a:latin typeface="+mn-lt"/>
                <a:ea typeface="+mn-ea"/>
              </a:rPr>
              <a:t>Intellectual property</a:t>
            </a:r>
            <a:endParaRPr lang="en-US" sz="2400" dirty="0">
              <a:solidFill>
                <a:schemeClr val="tx1">
                  <a:lumMod val="50000"/>
                  <a:lumOff val="50000"/>
                </a:schemeClr>
              </a:solidFill>
              <a:latin typeface="+mn-lt"/>
              <a:ea typeface="+mn-ea"/>
            </a:endParaRPr>
          </a:p>
          <a:p>
            <a:pPr marL="742950" lvl="2" indent="-342900" eaLnBrk="1" fontAlgn="auto" hangingPunct="1">
              <a:spcAft>
                <a:spcPts val="0"/>
              </a:spcAft>
              <a:buClr>
                <a:schemeClr val="accent6">
                  <a:lumMod val="60000"/>
                  <a:lumOff val="40000"/>
                </a:schemeClr>
              </a:buClr>
              <a:buSzPct val="140000"/>
              <a:buFont typeface="Arial" panose="020B0604020202020204" pitchFamily="34" charset="0"/>
              <a:buChar char="•"/>
              <a:defRPr/>
            </a:pPr>
            <a:r>
              <a:rPr lang="en-US" dirty="0">
                <a:solidFill>
                  <a:schemeClr val="tx1">
                    <a:lumMod val="50000"/>
                    <a:lumOff val="50000"/>
                  </a:schemeClr>
                </a:solidFill>
                <a:latin typeface="+mn-lt"/>
                <a:ea typeface="+mn-ea"/>
              </a:rPr>
              <a:t>Types of intellectual property</a:t>
            </a:r>
            <a:endParaRPr lang="en-US" dirty="0">
              <a:solidFill>
                <a:schemeClr val="tx1">
                  <a:lumMod val="50000"/>
                  <a:lumOff val="50000"/>
                </a:schemeClr>
              </a:solidFill>
              <a:latin typeface="+mn-lt"/>
              <a:ea typeface="+mn-ea"/>
            </a:endParaRPr>
          </a:p>
          <a:p>
            <a:pPr marL="742950" lvl="2" indent="-342900" eaLnBrk="1" fontAlgn="auto" hangingPunct="1">
              <a:spcAft>
                <a:spcPts val="0"/>
              </a:spcAft>
              <a:buClr>
                <a:schemeClr val="accent6">
                  <a:lumMod val="60000"/>
                  <a:lumOff val="40000"/>
                </a:schemeClr>
              </a:buClr>
              <a:buSzPct val="140000"/>
              <a:buFont typeface="Arial" panose="020B0604020202020204" pitchFamily="34" charset="0"/>
              <a:buChar char="•"/>
              <a:defRPr/>
            </a:pPr>
            <a:r>
              <a:rPr lang="en-US" dirty="0">
                <a:solidFill>
                  <a:schemeClr val="tx1">
                    <a:lumMod val="50000"/>
                    <a:lumOff val="50000"/>
                  </a:schemeClr>
                </a:solidFill>
                <a:latin typeface="+mn-lt"/>
                <a:ea typeface="+mn-ea"/>
              </a:rPr>
              <a:t>Intellectual property relevant to network and computer security</a:t>
            </a:r>
            <a:endParaRPr lang="en-US" dirty="0">
              <a:solidFill>
                <a:schemeClr val="tx1">
                  <a:lumMod val="50000"/>
                  <a:lumOff val="50000"/>
                </a:schemeClr>
              </a:solidFill>
              <a:latin typeface="+mn-lt"/>
              <a:ea typeface="+mn-ea"/>
            </a:endParaRPr>
          </a:p>
          <a:p>
            <a:pPr marL="742950" lvl="2" indent="-342900" eaLnBrk="1" fontAlgn="auto" hangingPunct="1">
              <a:spcAft>
                <a:spcPts val="0"/>
              </a:spcAft>
              <a:buClr>
                <a:schemeClr val="accent6">
                  <a:lumMod val="60000"/>
                  <a:lumOff val="40000"/>
                </a:schemeClr>
              </a:buClr>
              <a:buSzPct val="140000"/>
              <a:buFont typeface="Arial" panose="020B0604020202020204" pitchFamily="34" charset="0"/>
              <a:buChar char="•"/>
              <a:defRPr/>
            </a:pPr>
            <a:r>
              <a:rPr lang="en-US" dirty="0">
                <a:solidFill>
                  <a:schemeClr val="tx1">
                    <a:lumMod val="50000"/>
                    <a:lumOff val="50000"/>
                  </a:schemeClr>
                </a:solidFill>
                <a:latin typeface="+mn-lt"/>
                <a:ea typeface="+mn-ea"/>
              </a:rPr>
              <a:t>Digital millennium copyright act</a:t>
            </a:r>
            <a:endParaRPr lang="en-US" dirty="0">
              <a:solidFill>
                <a:schemeClr val="tx1">
                  <a:lumMod val="50000"/>
                  <a:lumOff val="50000"/>
                </a:schemeClr>
              </a:solidFill>
              <a:latin typeface="+mn-lt"/>
              <a:ea typeface="+mn-ea"/>
            </a:endParaRPr>
          </a:p>
          <a:p>
            <a:pPr marL="742950" lvl="2" indent="-342900" eaLnBrk="1" fontAlgn="auto" hangingPunct="1">
              <a:spcAft>
                <a:spcPts val="0"/>
              </a:spcAft>
              <a:buClr>
                <a:schemeClr val="accent6">
                  <a:lumMod val="60000"/>
                  <a:lumOff val="40000"/>
                </a:schemeClr>
              </a:buClr>
              <a:buSzPct val="140000"/>
              <a:buFont typeface="Arial" panose="020B0604020202020204" pitchFamily="34" charset="0"/>
              <a:buChar char="•"/>
              <a:defRPr/>
            </a:pPr>
            <a:r>
              <a:rPr lang="en-US" dirty="0">
                <a:solidFill>
                  <a:schemeClr val="tx1">
                    <a:lumMod val="50000"/>
                    <a:lumOff val="50000"/>
                  </a:schemeClr>
                </a:solidFill>
                <a:latin typeface="+mn-lt"/>
                <a:ea typeface="+mn-ea"/>
              </a:rPr>
              <a:t>Digital rights management</a:t>
            </a:r>
            <a:endParaRPr lang="en-US" dirty="0">
              <a:solidFill>
                <a:schemeClr val="tx1">
                  <a:lumMod val="50000"/>
                  <a:lumOff val="50000"/>
                </a:schemeClr>
              </a:solidFill>
              <a:latin typeface="+mn-lt"/>
              <a:ea typeface="+mn-ea"/>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144000" cy="1828800"/>
          </a:xfrm>
        </p:spPr>
        <p:txBody>
          <a:bodyPr wrap="square" numCol="1" anchorCtr="0" compatLnSpc="1"/>
          <a:lstStyle/>
          <a:p>
            <a:pPr eaLnBrk="1" fontAlgn="auto" hangingPunct="1">
              <a:lnSpc>
                <a:spcPct val="100000"/>
              </a:lnSpc>
              <a:spcAft>
                <a:spcPts val="0"/>
              </a:spcAft>
              <a:defRPr/>
            </a:pPr>
            <a:r>
              <a:rPr lang="en-US" sz="3600" dirty="0">
                <a:solidFill>
                  <a:schemeClr val="accent6">
                    <a:lumMod val="40000"/>
                    <a:lumOff val="60000"/>
                  </a:schemeClr>
                </a:solidFill>
                <a:ea typeface="+mj-ea"/>
                <a:cs typeface="+mj-cs"/>
              </a:rPr>
              <a:t>Table 19.1 </a:t>
            </a:r>
            <a:br>
              <a:rPr lang="en-US" sz="3600" dirty="0">
                <a:solidFill>
                  <a:schemeClr val="accent6">
                    <a:lumMod val="40000"/>
                    <a:lumOff val="60000"/>
                  </a:schemeClr>
                </a:solidFill>
                <a:ea typeface="+mj-ea"/>
                <a:cs typeface="+mj-cs"/>
              </a:rPr>
            </a:br>
            <a:r>
              <a:rPr lang="en-US" sz="3600" dirty="0">
                <a:solidFill>
                  <a:schemeClr val="accent6">
                    <a:lumMod val="40000"/>
                    <a:lumOff val="60000"/>
                  </a:schemeClr>
                </a:solidFill>
                <a:ea typeface="+mj-ea"/>
                <a:cs typeface="+mj-cs"/>
              </a:rPr>
              <a:t>Cybercrimes Cited in the Convention on Cybercrime </a:t>
            </a:r>
            <a:r>
              <a:rPr lang="en-US" sz="1800" dirty="0">
                <a:solidFill>
                  <a:schemeClr val="accent6">
                    <a:lumMod val="40000"/>
                    <a:lumOff val="60000"/>
                  </a:schemeClr>
                </a:solidFill>
                <a:effectLst/>
              </a:rPr>
              <a:t>(page 2 of 2)</a:t>
            </a:r>
            <a:endParaRPr lang="en-US" sz="1800" dirty="0">
              <a:solidFill>
                <a:schemeClr val="accent6">
                  <a:lumMod val="40000"/>
                  <a:lumOff val="60000"/>
                </a:schemeClr>
              </a:solidFill>
              <a:effectLst/>
            </a:endParaRPr>
          </a:p>
        </p:txBody>
      </p:sp>
      <p:graphicFrame>
        <p:nvGraphicFramePr>
          <p:cNvPr id="22530" name="Object 3"/>
          <p:cNvGraphicFramePr>
            <a:graphicFrameLocks noChangeAspect="1"/>
          </p:cNvGraphicFramePr>
          <p:nvPr/>
        </p:nvGraphicFramePr>
        <p:xfrm>
          <a:off x="239713" y="1989138"/>
          <a:ext cx="8664575" cy="4664075"/>
        </p:xfrm>
        <a:graphic>
          <a:graphicData uri="http://schemas.openxmlformats.org/presentationml/2006/ole">
            <mc:AlternateContent xmlns:mc="http://schemas.openxmlformats.org/markup-compatibility/2006">
              <mc:Choice xmlns:v="urn:schemas-microsoft-com:vml" Requires="v">
                <p:oleObj spid="_x0000_s0" name="Document" r:id="rId1" imgW="6108700" imgH="3289300" progId="Word.Document.12">
                  <p:embed/>
                </p:oleObj>
              </mc:Choice>
              <mc:Fallback>
                <p:oleObj name="Document" r:id="rId1" imgW="6108700" imgH="3289300" progId="Word.Document.12">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713" y="1989138"/>
                        <a:ext cx="8664575"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wipe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172200" y="333375"/>
            <a:ext cx="2971800" cy="5227638"/>
          </a:xfrm>
        </p:spPr>
        <p:txBody>
          <a:bodyPr wrap="square" numCol="1" anchorCtr="0" compatLnSpc="1"/>
          <a:lstStyle/>
          <a:p>
            <a:pPr eaLnBrk="1" hangingPunct="1">
              <a:defRPr/>
            </a:pPr>
            <a:r>
              <a:rPr lang="en-US" altLang="x-none" sz="3600" dirty="0">
                <a:solidFill>
                  <a:schemeClr val="accent6">
                    <a:lumMod val="40000"/>
                    <a:lumOff val="60000"/>
                  </a:schemeClr>
                </a:solidFill>
                <a:effectLst>
                  <a:outerShdw blurRad="38100" dist="38100" dir="2700000" algn="tl">
                    <a:srgbClr val="000000"/>
                  </a:outerShdw>
                </a:effectLst>
                <a:ea typeface="MS PGothic" panose="020B0600070205080204" pitchFamily="-109" charset="-128"/>
              </a:rPr>
              <a:t>Table 19.2</a:t>
            </a:r>
            <a:br>
              <a:rPr lang="en-US" altLang="x-none" sz="3600" dirty="0">
                <a:solidFill>
                  <a:schemeClr val="accent6">
                    <a:lumMod val="40000"/>
                    <a:lumOff val="60000"/>
                  </a:schemeClr>
                </a:solidFill>
                <a:effectLst>
                  <a:outerShdw blurRad="38100" dist="38100" dir="2700000" algn="tl">
                    <a:srgbClr val="000000"/>
                  </a:outerShdw>
                </a:effectLst>
                <a:ea typeface="MS PGothic" panose="020B0600070205080204" pitchFamily="-109" charset="-128"/>
              </a:rPr>
            </a:br>
            <a:br>
              <a:rPr lang="en-US" altLang="x-none" sz="3600" dirty="0">
                <a:solidFill>
                  <a:schemeClr val="accent6">
                    <a:lumMod val="40000"/>
                    <a:lumOff val="60000"/>
                  </a:schemeClr>
                </a:solidFill>
                <a:effectLst>
                  <a:outerShdw blurRad="38100" dist="38100" dir="2700000" algn="tl">
                    <a:srgbClr val="000000"/>
                  </a:outerShdw>
                </a:effectLst>
                <a:ea typeface="MS PGothic" panose="020B0600070205080204" pitchFamily="-109" charset="-128"/>
              </a:rPr>
            </a:br>
            <a:r>
              <a:rPr lang="en-US" altLang="x-none" sz="3600" dirty="0">
                <a:solidFill>
                  <a:schemeClr val="accent6">
                    <a:lumMod val="40000"/>
                    <a:lumOff val="60000"/>
                  </a:schemeClr>
                </a:solidFill>
                <a:effectLst>
                  <a:outerShdw blurRad="38100" dist="38100" dir="2700000" algn="tl">
                    <a:srgbClr val="000000"/>
                  </a:outerShdw>
                </a:effectLst>
                <a:ea typeface="MS PGothic" panose="020B0600070205080204" pitchFamily="-109" charset="-128"/>
              </a:rPr>
              <a:t>CERT 2007 </a:t>
            </a:r>
            <a:br>
              <a:rPr lang="en-US" altLang="x-none" sz="3600" dirty="0">
                <a:solidFill>
                  <a:schemeClr val="accent6">
                    <a:lumMod val="40000"/>
                    <a:lumOff val="60000"/>
                  </a:schemeClr>
                </a:solidFill>
                <a:effectLst>
                  <a:outerShdw blurRad="38100" dist="38100" dir="2700000" algn="tl">
                    <a:srgbClr val="000000"/>
                  </a:outerShdw>
                </a:effectLst>
                <a:ea typeface="MS PGothic" panose="020B0600070205080204" pitchFamily="-109" charset="-128"/>
              </a:rPr>
            </a:br>
            <a:r>
              <a:rPr lang="en-US" altLang="x-none" sz="3600" dirty="0">
                <a:solidFill>
                  <a:schemeClr val="accent6">
                    <a:lumMod val="40000"/>
                    <a:lumOff val="60000"/>
                  </a:schemeClr>
                </a:solidFill>
                <a:effectLst>
                  <a:outerShdw blurRad="38100" dist="38100" dir="2700000" algn="tl">
                    <a:srgbClr val="000000"/>
                  </a:outerShdw>
                </a:effectLst>
                <a:ea typeface="MS PGothic" panose="020B0600070205080204" pitchFamily="-109" charset="-128"/>
              </a:rPr>
              <a:t>E-Crime </a:t>
            </a:r>
            <a:br>
              <a:rPr lang="en-US" altLang="x-none" sz="3600" dirty="0">
                <a:solidFill>
                  <a:schemeClr val="accent6">
                    <a:lumMod val="40000"/>
                    <a:lumOff val="60000"/>
                  </a:schemeClr>
                </a:solidFill>
                <a:effectLst>
                  <a:outerShdw blurRad="38100" dist="38100" dir="2700000" algn="tl">
                    <a:srgbClr val="000000"/>
                  </a:outerShdw>
                </a:effectLst>
                <a:ea typeface="MS PGothic" panose="020B0600070205080204" pitchFamily="-109" charset="-128"/>
              </a:rPr>
            </a:br>
            <a:r>
              <a:rPr lang="en-US" altLang="x-none" sz="3600" dirty="0">
                <a:solidFill>
                  <a:schemeClr val="accent6">
                    <a:lumMod val="40000"/>
                    <a:lumOff val="60000"/>
                  </a:schemeClr>
                </a:solidFill>
                <a:effectLst>
                  <a:outerShdw blurRad="38100" dist="38100" dir="2700000" algn="tl">
                    <a:srgbClr val="000000"/>
                  </a:outerShdw>
                </a:effectLst>
                <a:ea typeface="MS PGothic" panose="020B0600070205080204" pitchFamily="-109" charset="-128"/>
              </a:rPr>
              <a:t>Watch Survey Results</a:t>
            </a:r>
            <a:endParaRPr lang="en-US" altLang="x-none" sz="3600" dirty="0">
              <a:solidFill>
                <a:schemeClr val="accent6">
                  <a:lumMod val="40000"/>
                  <a:lumOff val="60000"/>
                </a:schemeClr>
              </a:solidFill>
              <a:effectLst>
                <a:outerShdw blurRad="38100" dist="38100" dir="2700000" algn="tl">
                  <a:srgbClr val="000000"/>
                </a:outerShdw>
              </a:effectLst>
              <a:ea typeface="MS PGothic" panose="020B0600070205080204" pitchFamily="-109" charset="-128"/>
            </a:endParaRPr>
          </a:p>
        </p:txBody>
      </p:sp>
      <p:graphicFrame>
        <p:nvGraphicFramePr>
          <p:cNvPr id="24578" name="Object 2"/>
          <p:cNvGraphicFramePr>
            <a:graphicFrameLocks noChangeAspect="1"/>
          </p:cNvGraphicFramePr>
          <p:nvPr/>
        </p:nvGraphicFramePr>
        <p:xfrm>
          <a:off x="107950" y="0"/>
          <a:ext cx="6119813" cy="6899275"/>
        </p:xfrm>
        <a:graphic>
          <a:graphicData uri="http://schemas.openxmlformats.org/presentationml/2006/ole">
            <mc:AlternateContent xmlns:mc="http://schemas.openxmlformats.org/markup-compatibility/2006">
              <mc:Choice xmlns:v="urn:schemas-microsoft-com:vml" Requires="v">
                <p:oleObj spid="_x0000_s0" name="Document" r:id="rId1" imgW="6096000" imgH="6870700" progId="Word.Document.12">
                  <p:embed/>
                </p:oleObj>
              </mc:Choice>
              <mc:Fallback>
                <p:oleObj name="Document" r:id="rId1" imgW="6096000" imgH="6870700" progId="Word.Document.12">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0"/>
                        <a:ext cx="6119813" cy="689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3"/>
          <p:cNvSpPr txBox="1"/>
          <p:nvPr/>
        </p:nvSpPr>
        <p:spPr>
          <a:xfrm>
            <a:off x="6300788" y="6308725"/>
            <a:ext cx="2663825" cy="461963"/>
          </a:xfrm>
          <a:prstGeom prst="rect">
            <a:avLst/>
          </a:prstGeom>
          <a:noFill/>
        </p:spPr>
        <p:txBody>
          <a:bodyPr>
            <a:spAutoFit/>
          </a:bodyPr>
          <a:lstStyle/>
          <a:p>
            <a:pPr eaLnBrk="1" hangingPunct="1">
              <a:defRPr/>
            </a:pPr>
            <a:r>
              <a:rPr lang="en-US" sz="1200" dirty="0">
                <a:latin typeface="+mj-lt"/>
                <a:ea typeface="MS PGothic" panose="020B0600070205080204" pitchFamily="-109" charset="-128"/>
                <a:cs typeface="MS PGothic" panose="020B0600070205080204" pitchFamily="-109" charset="-128"/>
              </a:rPr>
              <a:t>(Table can be found on page 582 in the textbook)</a:t>
            </a:r>
            <a:endParaRPr lang="en-US" sz="1200" dirty="0">
              <a:latin typeface="+mj-lt"/>
              <a:ea typeface="MS PGothic" panose="020B0600070205080204" pitchFamily="-109" charset="-128"/>
              <a:cs typeface="MS PGothic" panose="020B0600070205080204" pitchFamily="-109" charset="-128"/>
            </a:endParaRPr>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115888"/>
            <a:ext cx="8229600" cy="1600200"/>
          </a:xfrm>
        </p:spPr>
        <p:txBody>
          <a:bodyPr wrap="square" numCol="1" anchorCtr="0" compatLnSpc="1"/>
          <a:lstStyle/>
          <a:p>
            <a:pPr eaLnBrk="1" hangingPunct="1">
              <a:defRPr/>
            </a:pPr>
            <a:r>
              <a:rPr lang="en-US" altLang="x-none" dirty="0">
                <a:solidFill>
                  <a:schemeClr val="accent6">
                    <a:lumMod val="40000"/>
                    <a:lumOff val="60000"/>
                  </a:schemeClr>
                </a:solidFill>
                <a:effectLst>
                  <a:outerShdw blurRad="38100" dist="38100" dir="2700000" algn="tl">
                    <a:srgbClr val="000000"/>
                  </a:outerShdw>
                </a:effectLst>
                <a:ea typeface="MS PGothic" panose="020B0600070205080204" pitchFamily="-109" charset="-128"/>
              </a:rPr>
              <a:t>Law Enforcement Challenges</a:t>
            </a:r>
            <a:endParaRPr lang="en-US" altLang="x-none" dirty="0">
              <a:solidFill>
                <a:schemeClr val="accent6">
                  <a:lumMod val="40000"/>
                  <a:lumOff val="60000"/>
                </a:schemeClr>
              </a:solidFill>
              <a:effectLst>
                <a:outerShdw blurRad="38100" dist="38100" dir="2700000" algn="tl">
                  <a:srgbClr val="000000"/>
                </a:outerShdw>
              </a:effectLst>
              <a:ea typeface="MS PGothic" panose="020B0600070205080204" pitchFamily="-109" charset="-128"/>
            </a:endParaRPr>
          </a:p>
        </p:txBody>
      </p:sp>
      <p:sp>
        <p:nvSpPr>
          <p:cNvPr id="3" name="Content Placeholder 2"/>
          <p:cNvSpPr>
            <a:spLocks noGrp="1"/>
          </p:cNvSpPr>
          <p:nvPr>
            <p:ph idx="1"/>
          </p:nvPr>
        </p:nvSpPr>
        <p:spPr>
          <a:xfrm>
            <a:off x="611188" y="1941513"/>
            <a:ext cx="8229600" cy="4924425"/>
          </a:xfrm>
        </p:spPr>
        <p:txBody>
          <a:bodyPr rtlCol="0">
            <a:noAutofit/>
          </a:bodyPr>
          <a:lstStyle/>
          <a:p>
            <a:pPr eaLnBrk="1" fontAlgn="auto" hangingPunct="1">
              <a:spcAft>
                <a:spcPts val="0"/>
              </a:spcAft>
              <a:buClr>
                <a:schemeClr val="accent6">
                  <a:lumMod val="60000"/>
                  <a:lumOff val="40000"/>
                </a:schemeClr>
              </a:buClr>
              <a:buSzPct val="140000"/>
              <a:buFont typeface="Arial" panose="020B0604020202020204" pitchFamily="34" charset="0"/>
              <a:buChar char="•"/>
              <a:defRPr/>
            </a:pPr>
            <a:r>
              <a:rPr lang="en-US" dirty="0">
                <a:solidFill>
                  <a:schemeClr val="tx1">
                    <a:lumMod val="50000"/>
                    <a:lumOff val="50000"/>
                  </a:schemeClr>
                </a:solidFill>
                <a:latin typeface="+mn-lt"/>
                <a:ea typeface="+mn-ea"/>
                <a:cs typeface="+mn-cs"/>
              </a:rPr>
              <a:t>The deterrent effect of law enforcement on computer and network attacks correlates with the success rate of criminal arrest and prosecution</a:t>
            </a:r>
            <a:endParaRPr lang="en-US" dirty="0">
              <a:solidFill>
                <a:schemeClr val="tx1">
                  <a:lumMod val="50000"/>
                  <a:lumOff val="50000"/>
                </a:schemeClr>
              </a:solidFill>
              <a:latin typeface="+mn-lt"/>
              <a:ea typeface="+mn-ea"/>
              <a:cs typeface="+mn-cs"/>
            </a:endParaRPr>
          </a:p>
          <a:p>
            <a:pPr eaLnBrk="1" fontAlgn="auto" hangingPunct="1">
              <a:spcAft>
                <a:spcPts val="0"/>
              </a:spcAft>
              <a:buClr>
                <a:schemeClr val="accent6">
                  <a:lumMod val="60000"/>
                  <a:lumOff val="40000"/>
                </a:schemeClr>
              </a:buClr>
              <a:buSzPct val="140000"/>
              <a:buFont typeface="Arial" panose="020B0604020202020204" pitchFamily="34" charset="0"/>
              <a:buChar char="•"/>
              <a:defRPr/>
            </a:pPr>
            <a:r>
              <a:rPr lang="en-US" dirty="0">
                <a:solidFill>
                  <a:schemeClr val="tx1">
                    <a:lumMod val="50000"/>
                    <a:lumOff val="50000"/>
                  </a:schemeClr>
                </a:solidFill>
                <a:latin typeface="+mn-lt"/>
                <a:ea typeface="+mn-ea"/>
                <a:cs typeface="+mn-cs"/>
              </a:rPr>
              <a:t>Law enforcement agency difficulties:</a:t>
            </a:r>
            <a:endParaRPr lang="en-US" dirty="0">
              <a:solidFill>
                <a:schemeClr val="tx1">
                  <a:lumMod val="50000"/>
                  <a:lumOff val="50000"/>
                </a:schemeClr>
              </a:solidFill>
              <a:latin typeface="+mn-lt"/>
              <a:ea typeface="+mn-ea"/>
              <a:cs typeface="+mn-cs"/>
            </a:endParaRPr>
          </a:p>
          <a:p>
            <a:pPr lvl="1" eaLnBrk="1" fontAlgn="auto" hangingPunct="1">
              <a:spcAft>
                <a:spcPts val="0"/>
              </a:spcAft>
              <a:buClr>
                <a:schemeClr val="accent6">
                  <a:lumMod val="60000"/>
                  <a:lumOff val="40000"/>
                </a:schemeClr>
              </a:buClr>
              <a:buSzPct val="140000"/>
              <a:buFont typeface="Arial" panose="020B0604020202020204" pitchFamily="34" charset="0"/>
              <a:buChar char="•"/>
              <a:defRPr/>
            </a:pPr>
            <a:r>
              <a:rPr lang="en-US" sz="1800" dirty="0">
                <a:solidFill>
                  <a:schemeClr val="tx1">
                    <a:lumMod val="50000"/>
                    <a:lumOff val="50000"/>
                  </a:schemeClr>
                </a:solidFill>
                <a:latin typeface="+mn-lt"/>
                <a:ea typeface="+mn-ea"/>
              </a:rPr>
              <a:t>Lack of investigators knowledgeable and experienced in dealing with this kind of crime</a:t>
            </a:r>
            <a:endParaRPr lang="en-US" sz="1800" dirty="0">
              <a:solidFill>
                <a:schemeClr val="tx1">
                  <a:lumMod val="50000"/>
                  <a:lumOff val="50000"/>
                </a:schemeClr>
              </a:solidFill>
              <a:latin typeface="+mn-lt"/>
              <a:ea typeface="+mn-ea"/>
            </a:endParaRPr>
          </a:p>
          <a:p>
            <a:pPr lvl="1" eaLnBrk="1" fontAlgn="auto" hangingPunct="1">
              <a:spcAft>
                <a:spcPts val="0"/>
              </a:spcAft>
              <a:buClr>
                <a:schemeClr val="accent6">
                  <a:lumMod val="60000"/>
                  <a:lumOff val="40000"/>
                </a:schemeClr>
              </a:buClr>
              <a:buSzPct val="140000"/>
              <a:buFont typeface="Arial" panose="020B0604020202020204" pitchFamily="34" charset="0"/>
              <a:buChar char="•"/>
              <a:defRPr/>
            </a:pPr>
            <a:r>
              <a:rPr lang="en-US" sz="1800" dirty="0">
                <a:solidFill>
                  <a:schemeClr val="tx1">
                    <a:lumMod val="50000"/>
                    <a:lumOff val="50000"/>
                  </a:schemeClr>
                </a:solidFill>
                <a:latin typeface="+mn-lt"/>
                <a:ea typeface="+mn-ea"/>
              </a:rPr>
              <a:t>Required technology may be beyond their budget</a:t>
            </a:r>
            <a:endParaRPr lang="en-US" sz="1800" dirty="0">
              <a:solidFill>
                <a:schemeClr val="tx1">
                  <a:lumMod val="50000"/>
                  <a:lumOff val="50000"/>
                </a:schemeClr>
              </a:solidFill>
              <a:latin typeface="+mn-lt"/>
              <a:ea typeface="+mn-ea"/>
            </a:endParaRPr>
          </a:p>
          <a:p>
            <a:pPr lvl="1" eaLnBrk="1" fontAlgn="auto" hangingPunct="1">
              <a:spcAft>
                <a:spcPts val="0"/>
              </a:spcAft>
              <a:buClr>
                <a:schemeClr val="accent6">
                  <a:lumMod val="60000"/>
                  <a:lumOff val="40000"/>
                </a:schemeClr>
              </a:buClr>
              <a:buSzPct val="140000"/>
              <a:buFont typeface="Arial" panose="020B0604020202020204" pitchFamily="34" charset="0"/>
              <a:buChar char="•"/>
              <a:defRPr/>
            </a:pPr>
            <a:r>
              <a:rPr lang="en-US" sz="1800" dirty="0">
                <a:solidFill>
                  <a:schemeClr val="tx1">
                    <a:lumMod val="50000"/>
                    <a:lumOff val="50000"/>
                  </a:schemeClr>
                </a:solidFill>
                <a:latin typeface="+mn-lt"/>
                <a:ea typeface="+mn-ea"/>
              </a:rPr>
              <a:t>The global nature of cybercrime</a:t>
            </a:r>
            <a:endParaRPr lang="en-US" sz="1800" dirty="0">
              <a:solidFill>
                <a:schemeClr val="tx1">
                  <a:lumMod val="50000"/>
                  <a:lumOff val="50000"/>
                </a:schemeClr>
              </a:solidFill>
              <a:latin typeface="+mn-lt"/>
              <a:ea typeface="+mn-ea"/>
            </a:endParaRPr>
          </a:p>
          <a:p>
            <a:pPr lvl="1" eaLnBrk="1" fontAlgn="auto" hangingPunct="1">
              <a:spcAft>
                <a:spcPts val="0"/>
              </a:spcAft>
              <a:buClr>
                <a:schemeClr val="accent6">
                  <a:lumMod val="60000"/>
                  <a:lumOff val="40000"/>
                </a:schemeClr>
              </a:buClr>
              <a:buSzPct val="140000"/>
              <a:buFont typeface="Arial" panose="020B0604020202020204" pitchFamily="34" charset="0"/>
              <a:buChar char="•"/>
              <a:defRPr/>
            </a:pPr>
            <a:r>
              <a:rPr lang="en-US" sz="1800" dirty="0">
                <a:solidFill>
                  <a:schemeClr val="tx1">
                    <a:lumMod val="50000"/>
                    <a:lumOff val="50000"/>
                  </a:schemeClr>
                </a:solidFill>
                <a:latin typeface="+mn-lt"/>
                <a:ea typeface="+mn-ea"/>
              </a:rPr>
              <a:t>Lack of collaboration and cooperation with remote law enforcement agencies</a:t>
            </a:r>
            <a:endParaRPr lang="en-US" sz="1800" dirty="0">
              <a:solidFill>
                <a:schemeClr val="tx1">
                  <a:lumMod val="50000"/>
                  <a:lumOff val="50000"/>
                </a:schemeClr>
              </a:solidFill>
              <a:latin typeface="+mn-lt"/>
              <a:ea typeface="+mn-ea"/>
            </a:endParaRPr>
          </a:p>
          <a:p>
            <a:pPr marL="342900" lvl="1" indent="-342900" eaLnBrk="1" fontAlgn="auto" hangingPunct="1">
              <a:spcAft>
                <a:spcPts val="0"/>
              </a:spcAft>
              <a:buClr>
                <a:schemeClr val="accent6">
                  <a:lumMod val="60000"/>
                  <a:lumOff val="40000"/>
                </a:schemeClr>
              </a:buClr>
              <a:buSzPct val="140000"/>
              <a:buFont typeface="Arial" panose="020B0604020202020204" pitchFamily="34" charset="0"/>
              <a:buChar char="•"/>
              <a:defRPr/>
            </a:pPr>
            <a:r>
              <a:rPr lang="en-US" sz="2400" dirty="0">
                <a:solidFill>
                  <a:schemeClr val="tx1">
                    <a:lumMod val="50000"/>
                    <a:lumOff val="50000"/>
                  </a:schemeClr>
                </a:solidFill>
                <a:latin typeface="+mn-lt"/>
                <a:ea typeface="+mn-ea"/>
              </a:rPr>
              <a:t>Convention on Cybercrime introduces a common terminology for crimes and a framework for harmonizing laws globally</a:t>
            </a:r>
            <a:endParaRPr lang="en-US" sz="2400" dirty="0">
              <a:solidFill>
                <a:schemeClr val="tx1">
                  <a:lumMod val="50000"/>
                  <a:lumOff val="50000"/>
                </a:schemeClr>
              </a:solidFill>
              <a:latin typeface="+mn-lt"/>
              <a:ea typeface="+mn-ea"/>
            </a:endParaRPr>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2363" y="549275"/>
            <a:ext cx="3754437" cy="1600200"/>
          </a:xfrm>
        </p:spPr>
        <p:txBody>
          <a:bodyPr wrap="square" numCol="1" anchorCtr="0" compatLnSpc="1"/>
          <a:lstStyle/>
          <a:p>
            <a:pPr eaLnBrk="1" hangingPunct="1">
              <a:defRPr/>
            </a:pPr>
            <a:r>
              <a:rPr lang="en-US" altLang="x-none" sz="4000" dirty="0">
                <a:solidFill>
                  <a:schemeClr val="accent6">
                    <a:lumMod val="60000"/>
                    <a:lumOff val="40000"/>
                  </a:schemeClr>
                </a:solidFill>
                <a:effectLst>
                  <a:outerShdw blurRad="38100" dist="38100" dir="2700000" algn="tl">
                    <a:srgbClr val="000000"/>
                  </a:outerShdw>
                </a:effectLst>
                <a:ea typeface="MS PGothic" panose="020B0600070205080204" pitchFamily="-109" charset="-128"/>
              </a:rPr>
              <a:t>Cybercriminals</a:t>
            </a:r>
            <a:endParaRPr lang="en-US" altLang="x-none" sz="4000" dirty="0">
              <a:solidFill>
                <a:schemeClr val="accent6">
                  <a:lumMod val="60000"/>
                  <a:lumOff val="40000"/>
                </a:schemeClr>
              </a:solidFill>
              <a:effectLst>
                <a:outerShdw blurRad="38100" dist="38100" dir="2700000" algn="tl">
                  <a:srgbClr val="000000"/>
                </a:outerShdw>
              </a:effectLst>
              <a:ea typeface="MS PGothic" panose="020B0600070205080204" pitchFamily="-109" charset="-128"/>
            </a:endParaRPr>
          </a:p>
        </p:txBody>
      </p:sp>
      <p:graphicFrame>
        <p:nvGraphicFramePr>
          <p:cNvPr id="5" name="Content Placeholder 4"/>
          <p:cNvGraphicFramePr>
            <a:graphicFrameLocks noGrp="1"/>
          </p:cNvGraphicFramePr>
          <p:nvPr>
            <p:ph idx="1"/>
          </p:nvPr>
        </p:nvGraphicFramePr>
        <p:xfrm>
          <a:off x="-684584" y="116632"/>
          <a:ext cx="9577064" cy="662473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9475" y="981075"/>
            <a:ext cx="5565775" cy="1600200"/>
          </a:xfrm>
        </p:spPr>
        <p:txBody>
          <a:bodyPr wrap="square" numCol="1" anchorCtr="0" compatLnSpc="1"/>
          <a:lstStyle/>
          <a:p>
            <a:pPr eaLnBrk="1" hangingPunct="1">
              <a:defRPr/>
            </a:pPr>
            <a:r>
              <a:rPr lang="en-US" altLang="x-none">
                <a:effectLst>
                  <a:outerShdw blurRad="38100" dist="38100" dir="2700000" algn="tl">
                    <a:srgbClr val="000000"/>
                  </a:outerShdw>
                </a:effectLst>
                <a:ea typeface="MS PGothic" panose="020B0600070205080204" pitchFamily="-109" charset="-128"/>
              </a:rPr>
              <a:t>Cybercrime Victims</a:t>
            </a:r>
            <a:endParaRPr lang="en-US" altLang="x-none">
              <a:effectLst>
                <a:outerShdw blurRad="38100" dist="38100" dir="2700000" algn="tl">
                  <a:srgbClr val="000000"/>
                </a:outerShdw>
              </a:effectLst>
              <a:ea typeface="MS PGothic" panose="020B0600070205080204" pitchFamily="-109" charset="-128"/>
            </a:endParaRPr>
          </a:p>
        </p:txBody>
      </p:sp>
      <p:graphicFrame>
        <p:nvGraphicFramePr>
          <p:cNvPr id="9" name="Content Placeholder 8"/>
          <p:cNvGraphicFramePr>
            <a:graphicFrameLocks noGrp="1"/>
          </p:cNvGraphicFramePr>
          <p:nvPr>
            <p:ph idx="1"/>
          </p:nvPr>
        </p:nvGraphicFramePr>
        <p:xfrm>
          <a:off x="-252536" y="233264"/>
          <a:ext cx="9577064" cy="662473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18458</Words>
  <Application>WPS Presentation</Application>
  <PresentationFormat>On-screen Show (4:3)</PresentationFormat>
  <Paragraphs>286</Paragraphs>
  <Slides>43</Slides>
  <Notes>28</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vt:i4>
      </vt:variant>
      <vt:variant>
        <vt:lpstr>幻灯片标题</vt:lpstr>
      </vt:variant>
      <vt:variant>
        <vt:i4>43</vt:i4>
      </vt:variant>
    </vt:vector>
  </HeadingPairs>
  <TitlesOfParts>
    <vt:vector size="60" baseType="lpstr">
      <vt:lpstr>Arial</vt:lpstr>
      <vt:lpstr>SimSun</vt:lpstr>
      <vt:lpstr>Wingdings</vt:lpstr>
      <vt:lpstr>Century Gothic</vt:lpstr>
      <vt:lpstr>Palatino Linotype</vt:lpstr>
      <vt:lpstr>Courier New</vt:lpstr>
      <vt:lpstr>MS PGothic</vt:lpstr>
      <vt:lpstr>Palatino Linotype</vt:lpstr>
      <vt:lpstr>Times New Roman</vt:lpstr>
      <vt:lpstr>Corbel</vt:lpstr>
      <vt:lpstr>Microsoft YaHei</vt:lpstr>
      <vt:lpstr>Arial Unicode MS</vt:lpstr>
      <vt:lpstr>Calibri</vt:lpstr>
      <vt:lpstr>Executive</vt:lpstr>
      <vt:lpstr>Word.Document.12</vt:lpstr>
      <vt:lpstr>Word.Document.12</vt:lpstr>
      <vt:lpstr>Word.Document.12</vt:lpstr>
      <vt:lpstr>Cyber Crime </vt:lpstr>
      <vt:lpstr>PowerPoint 演示文稿</vt:lpstr>
      <vt:lpstr>Types of Computer Crime</vt:lpstr>
      <vt:lpstr>Table 19.1  Cybercrimes Cited  in the Convention on Cybercrime  (page 1 of 2)</vt:lpstr>
      <vt:lpstr>Table 19.1  Cybercrimes Cited in the Convention on Cybercrime (page 2 of 2)</vt:lpstr>
      <vt:lpstr>Table 19.2  CERT 2007  E-Crime  Watch Survey Results</vt:lpstr>
      <vt:lpstr>Law Enforcement Challenges</vt:lpstr>
      <vt:lpstr>Cybercriminals</vt:lpstr>
      <vt:lpstr>Cybercrime Victims</vt:lpstr>
      <vt:lpstr>Working with Law Enforcement</vt:lpstr>
      <vt:lpstr>Pakistan is Prevention of Electronic Crimes Act, 2016 (“Act”)</vt:lpstr>
      <vt:lpstr>Types of cyber crimes under the Act:</vt:lpstr>
      <vt:lpstr>Types of cyber crimes under the Act:</vt:lpstr>
      <vt:lpstr>Types of cyber crimes under the Act:</vt:lpstr>
      <vt:lpstr>Types of cyber crimes under the Act:</vt:lpstr>
      <vt:lpstr>Types of cyber crimes under the Act:</vt:lpstr>
      <vt:lpstr>Types of cyber crimes under the Act:</vt:lpstr>
      <vt:lpstr>Types of cyber crimes under the Act:</vt:lpstr>
      <vt:lpstr>Types of cyber crimes under the Act:</vt:lpstr>
      <vt:lpstr>Types of cyber crimes under the Act:</vt:lpstr>
      <vt:lpstr>Types of cyber crimes under the Act:</vt:lpstr>
      <vt:lpstr>Privacy</vt:lpstr>
      <vt:lpstr>European Union (EU)  Directive on Data Protection </vt:lpstr>
      <vt:lpstr>United States Privacy Initiatives</vt:lpstr>
      <vt:lpstr>ISO 27002 states . . .</vt:lpstr>
      <vt:lpstr>Privacy and Data Surveillance</vt:lpstr>
      <vt:lpstr>Privacy Protection</vt:lpstr>
      <vt:lpstr>Data Privacy</vt:lpstr>
      <vt:lpstr>Ethical Issues</vt:lpstr>
      <vt:lpstr>What are Ethics?</vt:lpstr>
      <vt:lpstr>What are Ethics?</vt:lpstr>
      <vt:lpstr>PowerPoint 演示文稿</vt:lpstr>
      <vt:lpstr>Ethical Issues Related to Computers and Information Systems </vt:lpstr>
      <vt:lpstr>Professional/Ethical Responsibilities</vt:lpstr>
      <vt:lpstr>Codes of Conduct</vt:lpstr>
      <vt:lpstr>PowerPoint 演示文稿</vt:lpstr>
      <vt:lpstr>PowerPoint 演示文稿</vt:lpstr>
      <vt:lpstr>PowerPoint 演示文稿</vt:lpstr>
      <vt:lpstr>Comparison of Codes of Conduct</vt:lpstr>
      <vt:lpstr>What is Social Power?</vt:lpstr>
      <vt:lpstr>The Rules</vt:lpstr>
      <vt:lpstr>PowerPoint 演示文稿</vt:lpstr>
      <vt:lpstr>Summary</vt:lpstr>
    </vt:vector>
  </TitlesOfParts>
  <Company>Computer Science, UNSW@ADFA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creator>Dr Lawrie Brown</dc:creator>
  <dc:subject>Chapter 16 Lecture Overheads</dc:subject>
  <cp:lastModifiedBy>Syed Hassan</cp:lastModifiedBy>
  <cp:revision>144</cp:revision>
  <cp:lastPrinted>2007-06-05T05:27:00Z</cp:lastPrinted>
  <dcterms:created xsi:type="dcterms:W3CDTF">2017-11-02T20:12:00Z</dcterms:created>
  <dcterms:modified xsi:type="dcterms:W3CDTF">2023-12-14T15:33:24Z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531FCCD05EB241F4A36A01E20BCC36E9_12</vt:lpwstr>
  </property>
  <property fmtid="{D5CDD505-2E9C-101B-9397-08002B2CF9AE}" pid="3" name="KSOProductBuildVer">
    <vt:lpwstr>1033-12.2.0.13359</vt:lpwstr>
  </property>
</Properties>
</file>