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1" r:id="rId26"/>
    <p:sldId id="272" r:id="rId27"/>
    <p:sldId id="284" r:id="rId28"/>
    <p:sldId id="285" r:id="rId29"/>
    <p:sldId id="286" r:id="rId30"/>
    <p:sldId id="287" r:id="rId31"/>
    <p:sldId id="288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major bespoke software system is </a:t>
            </a:r>
            <a:r>
              <a:rPr lang="en-US" dirty="0" smtClean="0"/>
              <a:t>being developed</a:t>
            </a:r>
            <a:r>
              <a:rPr lang="en-US" dirty="0"/>
              <a:t>, the two parties will acquire confidential information </a:t>
            </a:r>
            <a:r>
              <a:rPr lang="en-US" dirty="0" smtClean="0"/>
              <a:t>about each </a:t>
            </a:r>
            <a:r>
              <a:rPr lang="en-US" dirty="0"/>
              <a:t>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Non of the parties would like the other to disclose its secrets.</a:t>
            </a:r>
          </a:p>
          <a:p>
            <a:r>
              <a:rPr lang="en-US" dirty="0"/>
              <a:t>It is usual in these circumstances for each party </a:t>
            </a:r>
            <a:r>
              <a:rPr lang="en-US" dirty="0" smtClean="0"/>
              <a:t>to promise </a:t>
            </a:r>
            <a:r>
              <a:rPr lang="en-US" dirty="0"/>
              <a:t>to maintain the confidentiality of the other’s secrets, and for </a:t>
            </a:r>
            <a:r>
              <a:rPr lang="en-US" dirty="0" smtClean="0"/>
              <a:t>express terms </a:t>
            </a:r>
            <a:r>
              <a:rPr lang="en-US" dirty="0"/>
              <a:t>to that effect to be included in the contract.</a:t>
            </a:r>
          </a:p>
        </p:txBody>
      </p:sp>
    </p:spTree>
    <p:extLst>
      <p:ext uri="{BB962C8B-B14F-4D97-AF65-F5344CB8AC3E}">
        <p14:creationId xmlns:p14="http://schemas.microsoft.com/office/powerpoint/2010/main" val="34877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Payment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pattern of payments such as the </a:t>
            </a:r>
            <a:r>
              <a:rPr lang="en-US" dirty="0" smtClean="0"/>
              <a:t>following must be included:</a:t>
            </a:r>
            <a:endParaRPr lang="en-US" dirty="0"/>
          </a:p>
          <a:p>
            <a:r>
              <a:rPr lang="en-US" dirty="0"/>
              <a:t> an initial payment of, say, 15 per cent of the contract value becomes due</a:t>
            </a:r>
          </a:p>
          <a:p>
            <a:r>
              <a:rPr lang="en-US" dirty="0"/>
              <a:t>on signature of the contract;</a:t>
            </a:r>
          </a:p>
          <a:p>
            <a:r>
              <a:rPr lang="en-US" dirty="0"/>
              <a:t> further stage payments become due at various points during the development,</a:t>
            </a:r>
          </a:p>
          <a:p>
            <a:r>
              <a:rPr lang="en-US" dirty="0"/>
              <a:t>bringing the total up to, say, 65 per cent;</a:t>
            </a:r>
          </a:p>
          <a:p>
            <a:r>
              <a:rPr lang="en-US" dirty="0"/>
              <a:t> a further 25 per cent becomes due on acceptance of the software;</a:t>
            </a:r>
          </a:p>
          <a:p>
            <a:r>
              <a:rPr lang="en-US" dirty="0"/>
              <a:t> the final 10 per cent becomes due at the end of the warranty period.</a:t>
            </a:r>
          </a:p>
        </p:txBody>
      </p:sp>
    </p:spTree>
    <p:extLst>
      <p:ext uri="{BB962C8B-B14F-4D97-AF65-F5344CB8AC3E}">
        <p14:creationId xmlns:p14="http://schemas.microsoft.com/office/powerpoint/2010/main" val="13400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Calculating payments for delays and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sides of the parties may create little or high loss regarding unable of meeting the timeline. Thus extra work has to be indulged producing extra payments</a:t>
            </a:r>
          </a:p>
          <a:p>
            <a:r>
              <a:rPr lang="en-US" dirty="0" smtClean="0"/>
              <a:t>The </a:t>
            </a:r>
            <a:r>
              <a:rPr lang="en-US" dirty="0"/>
              <a:t>contract must specify the process by which these extra payments </a:t>
            </a:r>
            <a:r>
              <a:rPr lang="en-US" dirty="0" smtClean="0"/>
              <a:t>are to </a:t>
            </a:r>
            <a:r>
              <a:rPr lang="en-US" dirty="0"/>
              <a:t>be calculated.</a:t>
            </a:r>
          </a:p>
        </p:txBody>
      </p:sp>
    </p:spTree>
    <p:extLst>
      <p:ext uri="{BB962C8B-B14F-4D97-AF65-F5344CB8AC3E}">
        <p14:creationId xmlns:p14="http://schemas.microsoft.com/office/powerpoint/2010/main" val="1245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552"/>
          </a:xfrm>
        </p:spPr>
        <p:txBody>
          <a:bodyPr/>
          <a:lstStyle/>
          <a:p>
            <a:r>
              <a:rPr lang="en-US" b="1" dirty="0"/>
              <a:t>Penalty </a:t>
            </a:r>
            <a:r>
              <a:rPr lang="en-US" b="1" dirty="0" smtClean="0"/>
              <a:t>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7153"/>
            <a:ext cx="8596668" cy="444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previous subsection dealt with compensation for delays caused by </a:t>
            </a:r>
            <a:r>
              <a:rPr lang="en-US" dirty="0" smtClean="0"/>
              <a:t>the client</a:t>
            </a:r>
            <a:r>
              <a:rPr lang="en-US" dirty="0"/>
              <a:t>; delays caused by the supplier are handled differently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Delays in delivering working software are notoriously common; it </a:t>
            </a:r>
            <a:r>
              <a:rPr lang="en-US" dirty="0" smtClean="0"/>
              <a:t>might therefore </a:t>
            </a:r>
            <a:r>
              <a:rPr lang="en-US" dirty="0"/>
              <a:t>be expected that contracts for the supply of software </a:t>
            </a:r>
            <a:r>
              <a:rPr lang="en-US" dirty="0" smtClean="0"/>
              <a:t>would normally </a:t>
            </a:r>
            <a:r>
              <a:rPr lang="en-US" dirty="0"/>
              <a:t>include such a penalty </a:t>
            </a:r>
            <a:r>
              <a:rPr lang="en-US" dirty="0" smtClean="0"/>
              <a:t>clause. There </a:t>
            </a:r>
            <a:r>
              <a:rPr lang="en-US" dirty="0"/>
              <a:t>are three reasons for this:</a:t>
            </a:r>
          </a:p>
          <a:p>
            <a:r>
              <a:rPr lang="en-US" dirty="0"/>
              <a:t> Suppliers are very reluctant to accept penalty clauses and </a:t>
            </a:r>
            <a:r>
              <a:rPr lang="en-US" dirty="0" smtClean="0"/>
              <a:t>anything stronger </a:t>
            </a:r>
            <a:r>
              <a:rPr lang="en-US" dirty="0"/>
              <a:t>than the example quoted above is likely to lead to </a:t>
            </a:r>
            <a:r>
              <a:rPr lang="en-US" dirty="0" smtClean="0"/>
              <a:t>reputable suppliers </a:t>
            </a:r>
            <a:r>
              <a:rPr lang="en-US" dirty="0"/>
              <a:t>refusing to bid.</a:t>
            </a:r>
          </a:p>
          <a:p>
            <a:r>
              <a:rPr lang="en-US" dirty="0"/>
              <a:t> If the contract is to include penalty clauses, the bid price is likely to </a:t>
            </a:r>
            <a:r>
              <a:rPr lang="en-US" dirty="0" smtClean="0"/>
              <a:t>be increased </a:t>
            </a:r>
            <a:r>
              <a:rPr lang="en-US" dirty="0"/>
              <a:t>by at least half the maximum value of the penalty.</a:t>
            </a:r>
          </a:p>
          <a:p>
            <a:r>
              <a:rPr lang="en-US" dirty="0" smtClean="0"/>
              <a:t>If </a:t>
            </a:r>
            <a:r>
              <a:rPr lang="en-US" dirty="0"/>
              <a:t>the software is seriously late and penalties approach their </a:t>
            </a:r>
            <a:r>
              <a:rPr lang="en-US" dirty="0" smtClean="0"/>
              <a:t>maximum, there </a:t>
            </a:r>
            <a:r>
              <a:rPr lang="en-US" dirty="0"/>
              <a:t>is little incentive for the supplier to complete the work since </a:t>
            </a:r>
            <a:r>
              <a:rPr lang="en-US" dirty="0" smtClean="0"/>
              <a:t>they will </a:t>
            </a:r>
            <a:r>
              <a:rPr lang="en-US" dirty="0"/>
              <a:t>already have received in stage payments as much as they are </a:t>
            </a:r>
            <a:r>
              <a:rPr lang="en-US" dirty="0" smtClean="0"/>
              <a:t>going to </a:t>
            </a:r>
            <a:r>
              <a:rPr lang="en-US" dirty="0"/>
              <a:t>get.</a:t>
            </a:r>
          </a:p>
        </p:txBody>
      </p:sp>
    </p:spTree>
    <p:extLst>
      <p:ext uri="{BB962C8B-B14F-4D97-AF65-F5344CB8AC3E}">
        <p14:creationId xmlns:p14="http://schemas.microsoft.com/office/powerpoint/2010/main" val="1239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Standards and methods of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3889"/>
            <a:ext cx="8596668" cy="434747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859340"/>
            <a:ext cx="9590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Utopia-Regular"/>
              </a:rPr>
              <a:t>The supplier is likely to have company standards, methods of </a:t>
            </a:r>
            <a:r>
              <a:rPr lang="en-US" sz="2400" dirty="0" smtClean="0">
                <a:latin typeface="Utopia-Regular"/>
              </a:rPr>
              <a:t>working, quality </a:t>
            </a:r>
            <a:r>
              <a:rPr lang="en-US" sz="2400" dirty="0">
                <a:latin typeface="Utopia-Regular"/>
              </a:rPr>
              <a:t>assurance procedures, and so on, and will normally prefer to </a:t>
            </a:r>
            <a:r>
              <a:rPr lang="en-US" sz="2400" dirty="0" smtClean="0">
                <a:latin typeface="Utopia-Regular"/>
              </a:rPr>
              <a:t>use these</a:t>
            </a:r>
            <a:r>
              <a:rPr lang="en-US" sz="2400" dirty="0">
                <a:latin typeface="Utopia-Regular"/>
              </a:rPr>
              <a:t>. More sophisticated clients will have their own procedures and </a:t>
            </a:r>
            <a:r>
              <a:rPr lang="en-US" sz="2400" dirty="0" smtClean="0">
                <a:latin typeface="Utopia-Regular"/>
              </a:rPr>
              <a:t>may require </a:t>
            </a:r>
            <a:r>
              <a:rPr lang="en-US" sz="2400" dirty="0">
                <a:latin typeface="Utopia-Regular"/>
              </a:rPr>
              <a:t>that these be adhered to. In </a:t>
            </a:r>
            <a:r>
              <a:rPr lang="en-US" sz="2400" dirty="0" smtClean="0">
                <a:latin typeface="Utopia-Regular"/>
              </a:rPr>
              <a:t>some cases</a:t>
            </a:r>
            <a:r>
              <a:rPr lang="en-US" sz="2400" dirty="0">
                <a:latin typeface="Utopia-Regular"/>
              </a:rPr>
              <a:t>, the supplier may be </a:t>
            </a:r>
            <a:r>
              <a:rPr lang="en-US" sz="2400" dirty="0" smtClean="0">
                <a:latin typeface="Utopia-Regular"/>
              </a:rPr>
              <a:t>required to </a:t>
            </a:r>
            <a:r>
              <a:rPr lang="en-US" sz="2400" dirty="0">
                <a:latin typeface="Utopia-Regular"/>
              </a:rPr>
              <a:t>allow the client to apply quality control procedures to the project</a:t>
            </a:r>
            <a:r>
              <a:rPr lang="en-US" sz="2400" dirty="0" smtClean="0">
                <a:latin typeface="Utopia-Regular"/>
              </a:rPr>
              <a:t>.</a:t>
            </a:r>
          </a:p>
          <a:p>
            <a:r>
              <a:rPr lang="en-US" sz="2400" dirty="0" smtClean="0">
                <a:latin typeface="Utopia-Regular"/>
              </a:rPr>
              <a:t> The contract </a:t>
            </a:r>
            <a:r>
              <a:rPr lang="en-US" sz="2400" dirty="0">
                <a:latin typeface="Utopia-Regular"/>
              </a:rPr>
              <a:t>must specify which is to apply.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7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387"/>
          </a:xfrm>
        </p:spPr>
        <p:txBody>
          <a:bodyPr/>
          <a:lstStyle/>
          <a:p>
            <a:r>
              <a:rPr lang="en-US" dirty="0"/>
              <a:t>Project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919"/>
            <a:ext cx="8596668" cy="43924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Regular progress meetings are essential to the successful completion of a</a:t>
            </a:r>
          </a:p>
          <a:p>
            <a:pPr marL="0" indent="0">
              <a:buNone/>
            </a:pPr>
            <a:r>
              <a:rPr lang="en-US" dirty="0"/>
              <a:t>fixed price contract and it is advisable that standard terms and conditions</a:t>
            </a:r>
          </a:p>
          <a:p>
            <a:pPr marL="0" indent="0">
              <a:buNone/>
            </a:pPr>
            <a:r>
              <a:rPr lang="en-US" dirty="0"/>
              <a:t>require them to be held. The minutes of progress meetings, duly approved</a:t>
            </a:r>
          </a:p>
          <a:p>
            <a:pPr marL="0" indent="0">
              <a:buNone/>
            </a:pPr>
            <a:r>
              <a:rPr lang="en-US" dirty="0"/>
              <a:t>and signed, should have contractual significance in that they constitute evidence</a:t>
            </a:r>
          </a:p>
          <a:p>
            <a:pPr marL="0" indent="0">
              <a:buNone/>
            </a:pPr>
            <a:r>
              <a:rPr lang="en-US" dirty="0"/>
              <a:t>that milestones have been reached (so that stage payments become</a:t>
            </a:r>
          </a:p>
          <a:p>
            <a:pPr marL="0" indent="0">
              <a:buNone/>
            </a:pPr>
            <a:r>
              <a:rPr lang="en-US" dirty="0"/>
              <a:t>due) and that delay payments have been agreed.</a:t>
            </a:r>
          </a:p>
        </p:txBody>
      </p:sp>
    </p:spTree>
    <p:extLst>
      <p:ext uri="{BB962C8B-B14F-4D97-AF65-F5344CB8AC3E}">
        <p14:creationId xmlns:p14="http://schemas.microsoft.com/office/powerpoint/2010/main" val="88555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957"/>
            <a:ext cx="8596668" cy="4452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party needs to know who, of the other party’s staff, has day-to-day</a:t>
            </a:r>
          </a:p>
          <a:p>
            <a:pPr marL="0" indent="0">
              <a:buNone/>
            </a:pPr>
            <a:r>
              <a:rPr lang="en-US" dirty="0"/>
              <a:t>responsibility for the work and what the limits of that person’s authority are.</a:t>
            </a:r>
          </a:p>
          <a:p>
            <a:pPr marL="0" indent="0">
              <a:buNone/>
            </a:pPr>
            <a:r>
              <a:rPr lang="en-US" dirty="0"/>
              <a:t>The standard terms and conditions should therefore require each party to</a:t>
            </a:r>
          </a:p>
          <a:p>
            <a:pPr marL="0" indent="0">
              <a:buNone/>
            </a:pPr>
            <a:r>
              <a:rPr lang="en-US" dirty="0"/>
              <a:t>nominate, in writing, a project manager. The project managers must have at</a:t>
            </a:r>
          </a:p>
          <a:p>
            <a:pPr marL="0" indent="0">
              <a:buNone/>
            </a:pPr>
            <a:r>
              <a:rPr lang="en-US" dirty="0"/>
              <a:t>least the authority necessary to fulfil the obligations that the contract places</a:t>
            </a:r>
          </a:p>
          <a:p>
            <a:pPr marL="0" indent="0">
              <a:buNone/>
            </a:pPr>
            <a:r>
              <a:rPr lang="en-US" dirty="0"/>
              <a:t>on them. It is particularly important that the limits of their financial authority</a:t>
            </a:r>
          </a:p>
          <a:p>
            <a:pPr marL="0" indent="0">
              <a:buNone/>
            </a:pPr>
            <a:r>
              <a:rPr lang="en-US" dirty="0"/>
              <a:t>are explicitly stated, that is, the extent to which they can authorize changes to</a:t>
            </a:r>
          </a:p>
          <a:p>
            <a:pPr marL="0" indent="0">
              <a:buNone/>
            </a:pPr>
            <a:r>
              <a:rPr lang="en-US" dirty="0"/>
              <a:t>the cost of the contract.</a:t>
            </a:r>
          </a:p>
        </p:txBody>
      </p:sp>
    </p:spTree>
    <p:extLst>
      <p:ext uri="{BB962C8B-B14F-4D97-AF65-F5344CB8AC3E}">
        <p14:creationId xmlns:p14="http://schemas.microsoft.com/office/powerpoint/2010/main" val="206806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procedures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373" y="1677785"/>
            <a:ext cx="82445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Utopia-Regular"/>
              </a:rPr>
              <a:t>Acceptance procedures are a critical part of any fixed price contract for they</a:t>
            </a:r>
          </a:p>
          <a:p>
            <a:r>
              <a:rPr lang="en-US" dirty="0">
                <a:latin typeface="Utopia-Regular"/>
              </a:rPr>
              <a:t>provide the criteria by which successful completion of the contract is judged.</a:t>
            </a:r>
          </a:p>
          <a:p>
            <a:r>
              <a:rPr lang="en-US" dirty="0">
                <a:latin typeface="Utopia-Regular"/>
              </a:rPr>
              <a:t>The essence of the acceptance procedure is that the client should provide a</a:t>
            </a:r>
          </a:p>
          <a:p>
            <a:r>
              <a:rPr lang="en-US" dirty="0">
                <a:latin typeface="Utopia-Regular"/>
              </a:rPr>
              <a:t>fixed set of acceptance tests and expected results and that successful </a:t>
            </a:r>
            <a:r>
              <a:rPr lang="en-US" dirty="0" smtClean="0">
                <a:latin typeface="Utopia-Regular"/>
              </a:rPr>
              <a:t>performance  of </a:t>
            </a:r>
            <a:r>
              <a:rPr lang="en-US" dirty="0">
                <a:latin typeface="Utopia-Regular"/>
              </a:rPr>
              <a:t>these tests shall constitute acceptance of the system. The tests</a:t>
            </a:r>
          </a:p>
          <a:p>
            <a:r>
              <a:rPr lang="en-US" dirty="0">
                <a:latin typeface="Utopia-Regular"/>
              </a:rPr>
              <a:t>must be provided at or before the start of the acceptance procedure; within</a:t>
            </a:r>
          </a:p>
          <a:p>
            <a:r>
              <a:rPr lang="en-US" dirty="0">
                <a:latin typeface="Utopia-Regular"/>
              </a:rPr>
              <a:t>reason, there may be as many tests as the client wishes, but extra tests cannot</a:t>
            </a:r>
          </a:p>
          <a:p>
            <a:r>
              <a:rPr lang="en-US" dirty="0">
                <a:latin typeface="Utopia-Regular"/>
              </a:rPr>
              <a:t>be added once the test set has been handed over. The purpose of this </a:t>
            </a:r>
            <a:r>
              <a:rPr lang="en-US" dirty="0" smtClean="0">
                <a:latin typeface="Utopia-Regular"/>
              </a:rPr>
              <a:t>restriction is </a:t>
            </a:r>
            <a:r>
              <a:rPr lang="en-US" dirty="0">
                <a:latin typeface="Utopia-Regular"/>
              </a:rPr>
              <a:t>to ensure that the acceptance procedure can be completed in </a:t>
            </a:r>
            <a:r>
              <a:rPr lang="en-US" dirty="0" smtClean="0">
                <a:latin typeface="Utopia-Regular"/>
              </a:rPr>
              <a:t>reasonable time</a:t>
            </a:r>
            <a:r>
              <a:rPr lang="en-US" dirty="0">
                <a:latin typeface="Utopia-Regular"/>
              </a:rPr>
              <a:t>.</a:t>
            </a:r>
          </a:p>
          <a:p>
            <a:r>
              <a:rPr lang="en-US" dirty="0">
                <a:latin typeface="Utopia-Regular"/>
              </a:rPr>
              <a:t>Other points to be addressed under this heading include who shall be</a:t>
            </a:r>
          </a:p>
          <a:p>
            <a:r>
              <a:rPr lang="en-US" dirty="0">
                <a:latin typeface="Utopia-Regular"/>
              </a:rPr>
              <a:t>present when the tests are carried out and what happens if the tests are not</a:t>
            </a:r>
          </a:p>
          <a:p>
            <a:r>
              <a:rPr lang="en-US" dirty="0">
                <a:latin typeface="Utopia-Regular"/>
              </a:rPr>
              <a:t>completed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2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7"/>
          </a:xfrm>
        </p:spPr>
        <p:txBody>
          <a:bodyPr/>
          <a:lstStyle/>
          <a:p>
            <a:r>
              <a:rPr lang="en-US" dirty="0"/>
              <a:t>Warranty and maintenance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858" y="1454047"/>
            <a:ext cx="81996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Utopia-Regular"/>
              </a:rPr>
              <a:t>Once the product has been accepted, it is common practice to offer a warranty</a:t>
            </a:r>
          </a:p>
          <a:p>
            <a:r>
              <a:rPr lang="en-US" dirty="0">
                <a:latin typeface="Utopia-Regular"/>
              </a:rPr>
              <a:t>period of, typically, 90 days. Any errors found in the software and reported</a:t>
            </a:r>
          </a:p>
          <a:p>
            <a:r>
              <a:rPr lang="en-US" dirty="0">
                <a:latin typeface="Utopia-Regular"/>
              </a:rPr>
              <a:t>within this period will be corrected free of charge. This clause is, of course, </a:t>
            </a:r>
            <a:r>
              <a:rPr lang="en-US" dirty="0" smtClean="0">
                <a:latin typeface="Utopia-Regular"/>
              </a:rPr>
              <a:t>subject to </a:t>
            </a:r>
            <a:r>
              <a:rPr lang="en-US" dirty="0">
                <a:latin typeface="Utopia-Regular"/>
              </a:rPr>
              <a:t>negotiation; reducing or eliminating the warranty period will reduce </a:t>
            </a:r>
            <a:r>
              <a:rPr lang="en-US" dirty="0" smtClean="0">
                <a:latin typeface="Utopia-Regular"/>
              </a:rPr>
              <a:t>the overall </a:t>
            </a:r>
            <a:r>
              <a:rPr lang="en-US" dirty="0">
                <a:latin typeface="Utopia-Regular"/>
              </a:rPr>
              <a:t>cost of the contract and prolonging the period will increase it.</a:t>
            </a:r>
          </a:p>
          <a:p>
            <a:r>
              <a:rPr lang="en-US" dirty="0">
                <a:latin typeface="Utopia-Regular"/>
              </a:rPr>
              <a:t>Once the warranty period is over, the supplier may offer, or the client</a:t>
            </a:r>
          </a:p>
          <a:p>
            <a:r>
              <a:rPr lang="en-US" dirty="0">
                <a:latin typeface="Utopia-Regular"/>
              </a:rPr>
              <a:t>demand, that maintenance will continue to be available on request. Since</a:t>
            </a:r>
          </a:p>
          <a:p>
            <a:r>
              <a:rPr lang="en-US" dirty="0">
                <a:latin typeface="Utopia-Regular"/>
              </a:rPr>
              <a:t>such maintenance is likely to involve enhancement of the software rather</a:t>
            </a:r>
          </a:p>
          <a:p>
            <a:r>
              <a:rPr lang="en-US" dirty="0">
                <a:latin typeface="Utopia-Regular"/>
              </a:rPr>
              <a:t>than simply correction of faults, the resources required are unpredictable –</a:t>
            </a:r>
          </a:p>
          <a:p>
            <a:r>
              <a:rPr lang="en-US" dirty="0">
                <a:latin typeface="Utopia-Regular"/>
              </a:rPr>
              <a:t>the client almost certainly does not know what enhancements will be</a:t>
            </a:r>
          </a:p>
          <a:p>
            <a:r>
              <a:rPr lang="en-US" dirty="0">
                <a:latin typeface="Utopia-Regular"/>
              </a:rPr>
              <a:t>required in two years’ time. For this reason, a fixed price for the maintenance</a:t>
            </a:r>
          </a:p>
          <a:p>
            <a:r>
              <a:rPr lang="en-US" dirty="0">
                <a:latin typeface="Utopia-Regular"/>
              </a:rPr>
              <a:t>will not be appropriate. Maintenance will therefore usually be charged on a</a:t>
            </a:r>
          </a:p>
          <a:p>
            <a:r>
              <a:rPr lang="en-US" dirty="0">
                <a:latin typeface="Utopia-Regular"/>
              </a:rPr>
              <a:t>time and materials basis; the client may possibly be required to commit to</a:t>
            </a:r>
          </a:p>
          <a:p>
            <a:r>
              <a:rPr lang="en-US" dirty="0">
                <a:latin typeface="Utopia-Regular"/>
              </a:rPr>
              <a:t>taking a fixed number of days of effort each year in order to compensate the</a:t>
            </a:r>
          </a:p>
          <a:p>
            <a:r>
              <a:rPr lang="en-US" dirty="0">
                <a:latin typeface="Utopia-Regular"/>
              </a:rPr>
              <a:t>supplier for the need to retain knowledge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1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3889"/>
            <a:ext cx="8596668" cy="2833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lengthy projects or projects where there is a commitment to long-term </a:t>
            </a:r>
            <a:r>
              <a:rPr lang="en-US" dirty="0" smtClean="0"/>
              <a:t>maintenance, the </a:t>
            </a:r>
            <a:r>
              <a:rPr lang="en-US" dirty="0"/>
              <a:t>supplier will wish to ensure protection against the effects of </a:t>
            </a:r>
            <a:r>
              <a:rPr lang="en-US" dirty="0" smtClean="0"/>
              <a:t>unpredictable inflation</a:t>
            </a:r>
            <a:r>
              <a:rPr lang="en-US" dirty="0"/>
              <a:t>. To handle this problem, it is customary to include a </a:t>
            </a:r>
            <a:r>
              <a:rPr lang="en-US" dirty="0" smtClean="0"/>
              <a:t>clause which </a:t>
            </a:r>
            <a:r>
              <a:rPr lang="en-US" dirty="0"/>
              <a:t>allows charges to be increased in accordance with the rise in costs.</a:t>
            </a:r>
          </a:p>
          <a:p>
            <a:pPr marL="0" indent="0">
              <a:buNone/>
            </a:pPr>
            <a:r>
              <a:rPr lang="en-US" dirty="0"/>
              <a:t>The clause should state how often (once a year, twice a year) charges can </a:t>
            </a:r>
            <a:r>
              <a:rPr lang="en-US" dirty="0" smtClean="0"/>
              <a:t>be increased </a:t>
            </a:r>
            <a:r>
              <a:rPr lang="en-US" dirty="0"/>
              <a:t>and how the effect on the overall price is to be calculated.</a:t>
            </a:r>
          </a:p>
        </p:txBody>
      </p:sp>
    </p:spTree>
    <p:extLst>
      <p:ext uri="{BB962C8B-B14F-4D97-AF65-F5344CB8AC3E}">
        <p14:creationId xmlns:p14="http://schemas.microsoft.com/office/powerpoint/2010/main" val="11847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Contracts and</a:t>
            </a:r>
            <a:br>
              <a:rPr lang="en-US" b="1" dirty="0"/>
            </a:br>
            <a:r>
              <a:rPr lang="en-US" b="1" dirty="0"/>
              <a:t>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contract?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contract is simply an agreement between two or more persons (the </a:t>
            </a:r>
            <a:r>
              <a:rPr lang="en-US" i="1" dirty="0"/>
              <a:t>parties</a:t>
            </a:r>
          </a:p>
          <a:p>
            <a:pPr marL="0" indent="0">
              <a:buNone/>
            </a:pPr>
            <a:r>
              <a:rPr lang="en-US" dirty="0"/>
              <a:t>to the contract) that can be enforced in a court of law. The parties involved</a:t>
            </a:r>
          </a:p>
          <a:p>
            <a:pPr marL="0" indent="0">
              <a:buNone/>
            </a:pPr>
            <a:r>
              <a:rPr lang="en-US" dirty="0"/>
              <a:t>may be legal persons or natural persons.</a:t>
            </a:r>
          </a:p>
        </p:txBody>
      </p:sp>
    </p:spTree>
    <p:extLst>
      <p:ext uri="{BB962C8B-B14F-4D97-AF65-F5344CB8AC3E}">
        <p14:creationId xmlns:p14="http://schemas.microsoft.com/office/powerpoint/2010/main" val="11167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387"/>
          </a:xfrm>
        </p:spPr>
        <p:txBody>
          <a:bodyPr/>
          <a:lstStyle/>
          <a:p>
            <a:r>
              <a:rPr lang="en-US" dirty="0"/>
              <a:t>Indemnity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8899"/>
            <a:ext cx="8596668" cy="4362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could happen that, as a result of the client’s instructions, the supplier is led</a:t>
            </a:r>
          </a:p>
          <a:p>
            <a:pPr marL="0" indent="0">
              <a:buNone/>
            </a:pPr>
            <a:r>
              <a:rPr lang="en-US" dirty="0"/>
              <a:t>unwittingly to infringe the intellectual property rights of a third party or that,</a:t>
            </a:r>
          </a:p>
          <a:p>
            <a:pPr marL="0" indent="0">
              <a:buNone/>
            </a:pPr>
            <a:r>
              <a:rPr lang="en-US" dirty="0"/>
              <a:t>through carelessness or dishonesty, the supplier provides a system </a:t>
            </a:r>
            <a:r>
              <a:rPr lang="en-US" dirty="0" smtClean="0"/>
              <a:t>which</a:t>
            </a:r>
          </a:p>
          <a:p>
            <a:pPr marL="0" indent="0">
              <a:buNone/>
            </a:pPr>
            <a:r>
              <a:rPr lang="en-US" dirty="0"/>
              <a:t>infringes such rights – perhaps through using proprietary software as a component</a:t>
            </a:r>
          </a:p>
          <a:p>
            <a:pPr marL="0" indent="0">
              <a:buNone/>
            </a:pPr>
            <a:r>
              <a:rPr lang="en-US" dirty="0"/>
              <a:t>of the system delivered. For this reason, it is advisable to include a</a:t>
            </a:r>
          </a:p>
          <a:p>
            <a:pPr marL="0" indent="0">
              <a:buNone/>
            </a:pPr>
            <a:r>
              <a:rPr lang="en-US" dirty="0"/>
              <a:t>clause under which each party indemnifies the other (that is, guarantees to</a:t>
            </a:r>
          </a:p>
          <a:p>
            <a:pPr marL="0" indent="0">
              <a:buNone/>
            </a:pPr>
            <a:r>
              <a:rPr lang="en-US" dirty="0"/>
              <a:t>cover any costs the other party becomes subject to) for liability arising from</a:t>
            </a:r>
          </a:p>
          <a:p>
            <a:pPr marL="0" indent="0">
              <a:buNone/>
            </a:pPr>
            <a:r>
              <a:rPr lang="en-US" dirty="0"/>
              <a:t>its own faults in this respect.</a:t>
            </a:r>
          </a:p>
        </p:txBody>
      </p:sp>
    </p:spTree>
    <p:extLst>
      <p:ext uri="{BB962C8B-B14F-4D97-AF65-F5344CB8AC3E}">
        <p14:creationId xmlns:p14="http://schemas.microsoft.com/office/powerpoint/2010/main" val="131479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of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919"/>
            <a:ext cx="8596668" cy="4392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many reasons why it may become necessary to terminate a</a:t>
            </a:r>
          </a:p>
          <a:p>
            <a:pPr marL="0" indent="0">
              <a:buNone/>
            </a:pPr>
            <a:r>
              <a:rPr lang="en-US" dirty="0"/>
              <a:t>contract before it has been completed. It is not uncommon, for example,</a:t>
            </a:r>
          </a:p>
          <a:p>
            <a:pPr marL="0" indent="0">
              <a:buNone/>
            </a:pPr>
            <a:r>
              <a:rPr lang="en-US" dirty="0"/>
              <a:t>for the client to be taken over by another company that already has a</a:t>
            </a:r>
          </a:p>
          <a:p>
            <a:pPr marL="0" indent="0">
              <a:buNone/>
            </a:pPr>
            <a:r>
              <a:rPr lang="en-US" dirty="0"/>
              <a:t>system of the type being developed, or for a change in policy on the part of the</a:t>
            </a:r>
          </a:p>
          <a:p>
            <a:pPr marL="0" indent="0">
              <a:buNone/>
            </a:pPr>
            <a:r>
              <a:rPr lang="en-US" dirty="0"/>
              <a:t>client to mean that the system is no longer relevant to its needs. It is essential,</a:t>
            </a:r>
          </a:p>
          <a:p>
            <a:pPr marL="0" indent="0">
              <a:buNone/>
            </a:pPr>
            <a:r>
              <a:rPr lang="en-US" dirty="0"/>
              <a:t>therefore, that the contract make provision for terminating the work in an</a:t>
            </a:r>
          </a:p>
          <a:p>
            <a:pPr marL="0" indent="0">
              <a:buNone/>
            </a:pPr>
            <a:r>
              <a:rPr lang="en-US" dirty="0"/>
              <a:t>amicable manner. This usually means that the supplier is to be paid for all the</a:t>
            </a:r>
          </a:p>
          <a:p>
            <a:pPr marL="0" indent="0">
              <a:buNone/>
            </a:pPr>
            <a:r>
              <a:rPr lang="en-US" dirty="0"/>
              <a:t>work carried out up to the point where the contract is terminated, together</a:t>
            </a:r>
          </a:p>
          <a:p>
            <a:pPr marL="0" indent="0">
              <a:buNone/>
            </a:pPr>
            <a:r>
              <a:rPr lang="en-US" dirty="0"/>
              <a:t>with some compensation for the time needed to redeploy staff on other</a:t>
            </a:r>
          </a:p>
          <a:p>
            <a:pPr marL="0" indent="0">
              <a:buNone/>
            </a:pPr>
            <a:r>
              <a:rPr lang="en-US" dirty="0"/>
              <a:t>revenue earning work. The question of ownership of the work so far carried</a:t>
            </a:r>
          </a:p>
          <a:p>
            <a:pPr marL="0" indent="0">
              <a:buNone/>
            </a:pPr>
            <a:r>
              <a:rPr lang="en-US" dirty="0"/>
              <a:t>out must also be addressed.</a:t>
            </a:r>
          </a:p>
        </p:txBody>
      </p:sp>
    </p:spTree>
    <p:extLst>
      <p:ext uri="{BB962C8B-B14F-4D97-AF65-F5344CB8AC3E}">
        <p14:creationId xmlns:p14="http://schemas.microsoft.com/office/powerpoint/2010/main" val="2060084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997"/>
            <a:ext cx="8596668" cy="4512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 arbitration clause will usually state that, if arbitration is required, it </a:t>
            </a:r>
            <a:r>
              <a:rPr lang="en-US" sz="2400" dirty="0" smtClean="0"/>
              <a:t>will take </a:t>
            </a:r>
            <a:r>
              <a:rPr lang="en-US" sz="2400" dirty="0"/>
              <a:t>place in accordance with the Arbitration Act 1996. This Act of </a:t>
            </a:r>
            <a:r>
              <a:rPr lang="en-US" sz="2400" dirty="0" smtClean="0"/>
              <a:t>Parliament lays </a:t>
            </a:r>
            <a:r>
              <a:rPr lang="en-US" sz="2400" dirty="0"/>
              <a:t>down a set of rules for arbitration that cover many eventualities, and </a:t>
            </a:r>
            <a:r>
              <a:rPr lang="en-US" sz="2400" dirty="0" smtClean="0"/>
              <a:t>reference to </a:t>
            </a:r>
            <a:r>
              <a:rPr lang="en-US" sz="2400" dirty="0"/>
              <a:t>it avoids the need to spell these out in detail; most of the </a:t>
            </a:r>
            <a:r>
              <a:rPr lang="en-US" sz="2400" dirty="0" smtClean="0"/>
              <a:t>provisions of </a:t>
            </a:r>
            <a:r>
              <a:rPr lang="en-US" sz="2400" dirty="0"/>
              <a:t>the Act are optional, in the sense that they come into effect only if the </a:t>
            </a:r>
            <a:r>
              <a:rPr lang="en-US" sz="2400" dirty="0" smtClean="0"/>
              <a:t>contract contains </a:t>
            </a:r>
            <a:r>
              <a:rPr lang="en-US" sz="2400" dirty="0"/>
              <a:t>no alternative provision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53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466"/>
          </a:xfrm>
        </p:spPr>
        <p:txBody>
          <a:bodyPr/>
          <a:lstStyle/>
          <a:p>
            <a:r>
              <a:rPr lang="en-US" dirty="0"/>
              <a:t>Applicable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Where the supplier and the client have their registered offices in different </a:t>
            </a:r>
            <a:r>
              <a:rPr lang="en-US" sz="2800" dirty="0" smtClean="0"/>
              <a:t>legal jurisdictions </a:t>
            </a:r>
            <a:r>
              <a:rPr lang="en-US" sz="2800" dirty="0"/>
              <a:t>or performance of the contract involves more than one </a:t>
            </a:r>
            <a:r>
              <a:rPr lang="en-US" sz="2800" dirty="0" smtClean="0"/>
              <a:t>jurisdiction, it </a:t>
            </a:r>
            <a:r>
              <a:rPr lang="en-US" sz="2800" dirty="0"/>
              <a:t>is necessary to state under which laws the contract is to be interpreted.</a:t>
            </a:r>
          </a:p>
        </p:txBody>
      </p:sp>
    </p:spTree>
    <p:extLst>
      <p:ext uri="{BB962C8B-B14F-4D97-AF65-F5344CB8AC3E}">
        <p14:creationId xmlns:p14="http://schemas.microsoft.com/office/powerpoint/2010/main" val="273599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408414"/>
            <a:ext cx="8886391" cy="1320800"/>
          </a:xfrm>
        </p:spPr>
        <p:txBody>
          <a:bodyPr/>
          <a:lstStyle/>
          <a:p>
            <a:pPr algn="ctr"/>
            <a:r>
              <a:rPr lang="en-US" b="1" dirty="0"/>
              <a:t>CONSULTANCY AND CONTRACT HIRE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57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95"/>
          </a:xfrm>
        </p:spPr>
        <p:txBody>
          <a:bodyPr/>
          <a:lstStyle/>
          <a:p>
            <a:r>
              <a:rPr lang="en-US" dirty="0" smtClean="0"/>
              <a:t>Consultancy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859"/>
            <a:ext cx="8596668" cy="4302503"/>
          </a:xfrm>
        </p:spPr>
        <p:txBody>
          <a:bodyPr/>
          <a:lstStyle/>
          <a:p>
            <a:r>
              <a:rPr lang="en-US" sz="2000" dirty="0"/>
              <a:t>End product of a consultancy project is usually a report or other document.</a:t>
            </a:r>
          </a:p>
          <a:p>
            <a:r>
              <a:rPr lang="en-US" sz="2000" dirty="0"/>
              <a:t>Under normal circumstances a fee for IT consulting is measured on a per day, per consultant basis.</a:t>
            </a:r>
          </a:p>
          <a:p>
            <a:r>
              <a:rPr lang="en-US" sz="2000" dirty="0"/>
              <a:t>Fixed fee IT consulting contract applies to projects which are well defined.</a:t>
            </a:r>
          </a:p>
          <a:p>
            <a:r>
              <a:rPr lang="en-US" sz="2000" dirty="0"/>
              <a:t>Open ended consultancy models generally </a:t>
            </a:r>
            <a:r>
              <a:rPr lang="en-US" sz="2000" dirty="0" err="1"/>
              <a:t>favour</a:t>
            </a:r>
            <a:r>
              <a:rPr lang="en-US" sz="2000" dirty="0"/>
              <a:t> the consulting firm, as the consultancy firm is rewarded on a per day basis, there is no incentive to complete assignments within a fixed time. The result often being risk of project and cost overrun.</a:t>
            </a:r>
          </a:p>
          <a:p>
            <a:r>
              <a:rPr lang="en-US" sz="2000" dirty="0"/>
              <a:t>Contract is very simple.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6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</a:t>
            </a:r>
            <a:r>
              <a:rPr lang="en-US" dirty="0"/>
              <a:t>hire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957"/>
            <a:ext cx="8596668" cy="4452405"/>
          </a:xfrm>
        </p:spPr>
        <p:txBody>
          <a:bodyPr>
            <a:normAutofit/>
          </a:bodyPr>
          <a:lstStyle/>
          <a:p>
            <a:r>
              <a:rPr lang="en-US" sz="2400" dirty="0"/>
              <a:t>Supplier’s responsibility is limited to providing suitably competent people and replacing them if they become unavailable.</a:t>
            </a:r>
          </a:p>
          <a:p>
            <a:r>
              <a:rPr lang="en-US" sz="2400" dirty="0"/>
              <a:t>The staff work under the direction of the client. </a:t>
            </a:r>
          </a:p>
          <a:p>
            <a:r>
              <a:rPr lang="en-US" sz="2400" dirty="0"/>
              <a:t>Payment is on the basis of a fixed rate for each day worked.</a:t>
            </a:r>
          </a:p>
          <a:p>
            <a:r>
              <a:rPr lang="en-US" sz="2400" dirty="0"/>
              <a:t>Ownership of intellectual property rights generated in the course of the work may be needed to be addressed.</a:t>
            </a:r>
          </a:p>
        </p:txBody>
      </p:sp>
    </p:spTree>
    <p:extLst>
      <p:ext uri="{BB962C8B-B14F-4D97-AF65-F5344CB8AC3E}">
        <p14:creationId xmlns:p14="http://schemas.microsoft.com/office/powerpoint/2010/main" val="3115352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53" y="1060970"/>
            <a:ext cx="8596668" cy="53098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four important aspects of a consultancy contract: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Confidentiality</a:t>
            </a:r>
            <a:r>
              <a:rPr lang="en-US" dirty="0"/>
              <a:t>: Consultants are often in a position to learn a lot about</a:t>
            </a:r>
          </a:p>
          <a:p>
            <a:pPr marL="0" indent="0">
              <a:buNone/>
            </a:pPr>
            <a:r>
              <a:rPr lang="en-US" dirty="0"/>
              <a:t>the companies for which they carry out assignments and may well be in</a:t>
            </a:r>
          </a:p>
          <a:p>
            <a:pPr marL="0" indent="0">
              <a:buNone/>
            </a:pPr>
            <a:r>
              <a:rPr lang="en-US" dirty="0"/>
              <a:t>a position to misuse this information for their own profit.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Terms of reference</a:t>
            </a:r>
            <a:r>
              <a:rPr lang="en-US" dirty="0"/>
              <a:t>: It is important that the contract refers explicitly to</a:t>
            </a:r>
          </a:p>
          <a:p>
            <a:pPr marL="0" indent="0">
              <a:buNone/>
            </a:pPr>
            <a:r>
              <a:rPr lang="en-US" dirty="0"/>
              <a:t>the terms of reference of the consultancy team and, in practice, these</a:t>
            </a:r>
          </a:p>
          <a:p>
            <a:pPr marL="0" indent="0">
              <a:buNone/>
            </a:pPr>
            <a:r>
              <a:rPr lang="en-US" dirty="0"/>
              <a:t>are perhaps the commonest source of disagreements in consultancy</a:t>
            </a:r>
          </a:p>
          <a:p>
            <a:pPr marL="0" indent="0">
              <a:buNone/>
            </a:pPr>
            <a:r>
              <a:rPr lang="en-US" dirty="0"/>
              <a:t>projects. As a result of their initial investigations, the consultants may</a:t>
            </a:r>
          </a:p>
          <a:p>
            <a:pPr marL="0" indent="0">
              <a:buNone/>
            </a:pPr>
            <a:r>
              <a:rPr lang="en-US" dirty="0"/>
              <a:t>discover that they need to consider matters that were outside their original</a:t>
            </a:r>
          </a:p>
          <a:p>
            <a:pPr marL="0" indent="0">
              <a:buNone/>
            </a:pPr>
            <a:r>
              <a:rPr lang="en-US" dirty="0"/>
              <a:t>terms of reference but the client may be unwilling to let this happen,</a:t>
            </a:r>
          </a:p>
          <a:p>
            <a:pPr marL="0" indent="0">
              <a:buNone/>
            </a:pPr>
            <a:r>
              <a:rPr lang="en-US" dirty="0"/>
              <a:t>for any one of a number of possible reasons;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29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24" y="811475"/>
            <a:ext cx="8596668" cy="49897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Liability</a:t>
            </a:r>
            <a:r>
              <a:rPr lang="en-US" dirty="0"/>
              <a:t>: Most consultants will wish to limit their liability for any loss</a:t>
            </a:r>
          </a:p>
          <a:p>
            <a:pPr marL="0" indent="0">
              <a:buNone/>
            </a:pPr>
            <a:r>
              <a:rPr lang="en-US" dirty="0" smtClean="0"/>
              <a:t>that the customer suffers as a result of following their advice. Customers </a:t>
            </a:r>
            <a:r>
              <a:rPr lang="en-US" dirty="0"/>
              <a:t>may not be happy to accept this and, in some cases, may insist on verifying</a:t>
            </a:r>
          </a:p>
          <a:p>
            <a:pPr marL="0" indent="0">
              <a:buNone/>
            </a:pPr>
            <a:r>
              <a:rPr lang="en-US" dirty="0"/>
              <a:t>that the consultant has adequate professional liability insurance.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Who has control over the final version of the report</a:t>
            </a:r>
            <a:r>
              <a:rPr lang="en-US" dirty="0"/>
              <a:t>: It is common practice</a:t>
            </a:r>
          </a:p>
          <a:p>
            <a:pPr marL="0" indent="0">
              <a:buNone/>
            </a:pPr>
            <a:r>
              <a:rPr lang="en-US" dirty="0"/>
              <a:t>for the contract to require that a draft version of the final report be</a:t>
            </a:r>
          </a:p>
          <a:p>
            <a:pPr marL="0" indent="0">
              <a:buNone/>
            </a:pPr>
            <a:r>
              <a:rPr lang="en-US" dirty="0"/>
              <a:t>presented to the client. The client is given a fixed period to review the</a:t>
            </a:r>
          </a:p>
          <a:p>
            <a:pPr marL="0" indent="0">
              <a:buNone/>
            </a:pPr>
            <a:r>
              <a:rPr lang="en-US" dirty="0"/>
              <a:t>report and, possibly, ask for changes. The revised version that is then</a:t>
            </a:r>
          </a:p>
          <a:p>
            <a:pPr marL="0" indent="0">
              <a:buNone/>
            </a:pPr>
            <a:r>
              <a:rPr lang="en-US" dirty="0"/>
              <a:t>submitted by the consultant should be the final version.</a:t>
            </a:r>
          </a:p>
        </p:txBody>
      </p:sp>
    </p:spTree>
    <p:extLst>
      <p:ext uri="{BB962C8B-B14F-4D97-AF65-F5344CB8AC3E}">
        <p14:creationId xmlns:p14="http://schemas.microsoft.com/office/powerpoint/2010/main" val="865479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9338"/>
          </a:xfrm>
        </p:spPr>
        <p:txBody>
          <a:bodyPr/>
          <a:lstStyle/>
          <a:p>
            <a:r>
              <a:rPr lang="en-US" dirty="0" smtClean="0"/>
              <a:t>Time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84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time and materials contract (often referred to as a ‘cost plus’ contract) is</a:t>
            </a:r>
          </a:p>
          <a:p>
            <a:pPr marL="0" indent="0">
              <a:buNone/>
            </a:pPr>
            <a:r>
              <a:rPr lang="en-US" dirty="0"/>
              <a:t>somewhere between a contract hire agreement and a fixed price contract.</a:t>
            </a:r>
          </a:p>
          <a:p>
            <a:pPr marL="0" indent="0">
              <a:buNone/>
            </a:pPr>
            <a:r>
              <a:rPr lang="en-US" dirty="0"/>
              <a:t>The supplier agrees to undertake the development of the software in much</a:t>
            </a:r>
          </a:p>
          <a:p>
            <a:pPr marL="0" indent="0">
              <a:buNone/>
            </a:pPr>
            <a:r>
              <a:rPr lang="en-US" dirty="0"/>
              <a:t>the same way as in a fixed price contract, but payment is made on the basis of</a:t>
            </a:r>
          </a:p>
          <a:p>
            <a:pPr marL="0" indent="0">
              <a:buNone/>
            </a:pPr>
            <a:r>
              <a:rPr lang="en-US" dirty="0"/>
              <a:t>the costs incurred, with </a:t>
            </a:r>
            <a:r>
              <a:rPr lang="en-US" dirty="0" err="1"/>
              <a:t>labour</a:t>
            </a:r>
            <a:r>
              <a:rPr lang="en-US" dirty="0"/>
              <a:t> charged in the same way as for contract hire.</a:t>
            </a:r>
          </a:p>
          <a:p>
            <a:pPr marL="0" indent="0">
              <a:buNone/>
            </a:pPr>
            <a:r>
              <a:rPr lang="en-US" dirty="0"/>
              <a:t>The supplier is not committed to completing the work for a fixed price,</a:t>
            </a:r>
          </a:p>
          <a:p>
            <a:pPr marL="0" indent="0">
              <a:buNone/>
            </a:pPr>
            <a:r>
              <a:rPr lang="en-US" dirty="0"/>
              <a:t>although a maximum payment may be fixed beyond which the project may</a:t>
            </a:r>
          </a:p>
          <a:p>
            <a:pPr marL="0" indent="0">
              <a:buNone/>
            </a:pPr>
            <a:r>
              <a:rPr lang="en-US" dirty="0"/>
              <a:t>be reviewed.</a:t>
            </a:r>
          </a:p>
        </p:txBody>
      </p:sp>
    </p:spTree>
    <p:extLst>
      <p:ext uri="{BB962C8B-B14F-4D97-AF65-F5344CB8AC3E}">
        <p14:creationId xmlns:p14="http://schemas.microsoft.com/office/powerpoint/2010/main" val="6482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 for a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most important and essential concerns of a contract are that: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all the parties must intend to make a contract;</a:t>
            </a:r>
          </a:p>
          <a:p>
            <a:r>
              <a:rPr lang="en-US" dirty="0"/>
              <a:t> all the parties must be competent to make a contract, that is, they </a:t>
            </a:r>
            <a:r>
              <a:rPr lang="en-US" dirty="0" smtClean="0"/>
              <a:t>must be </a:t>
            </a:r>
            <a:r>
              <a:rPr lang="en-US" dirty="0"/>
              <a:t>old enough and of sufficiently sound mind to understand what </a:t>
            </a:r>
            <a:r>
              <a:rPr lang="en-US" dirty="0" smtClean="0"/>
              <a:t>they are </a:t>
            </a:r>
            <a:r>
              <a:rPr lang="en-US" dirty="0"/>
              <a:t>doing;</a:t>
            </a:r>
          </a:p>
          <a:p>
            <a:r>
              <a:rPr lang="en-US" dirty="0"/>
              <a:t> there must be a ‘consideration’, that is, each party must be </a:t>
            </a:r>
            <a:r>
              <a:rPr lang="en-US" dirty="0" smtClean="0"/>
              <a:t>receiving something </a:t>
            </a:r>
            <a:r>
              <a:rPr lang="en-US" dirty="0"/>
              <a:t>and providing something.</a:t>
            </a:r>
          </a:p>
        </p:txBody>
      </p:sp>
    </p:spTree>
    <p:extLst>
      <p:ext uri="{BB962C8B-B14F-4D97-AF65-F5344CB8AC3E}">
        <p14:creationId xmlns:p14="http://schemas.microsoft.com/office/powerpoint/2010/main" val="11586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Outsourcing, sometimes known as facilities management, is the </a:t>
            </a:r>
            <a:r>
              <a:rPr lang="en-US" dirty="0" smtClean="0"/>
              <a:t>commercial arrangement </a:t>
            </a:r>
            <a:r>
              <a:rPr lang="en-US" dirty="0"/>
              <a:t>under which a company or organization (the customer) </a:t>
            </a:r>
            <a:r>
              <a:rPr lang="en-US" dirty="0" smtClean="0"/>
              <a:t>hands </a:t>
            </a:r>
            <a:r>
              <a:rPr lang="en-US" dirty="0"/>
              <a:t>over the planning, management and operation of certain functions </a:t>
            </a:r>
            <a:r>
              <a:rPr lang="en-US" dirty="0" smtClean="0"/>
              <a:t>to another organization </a:t>
            </a:r>
            <a:r>
              <a:rPr lang="en-US" dirty="0"/>
              <a:t>(the supplier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IT outsourcing contracts are inherently complex and depend very much</a:t>
            </a:r>
          </a:p>
          <a:p>
            <a:pPr marL="0" indent="0">
              <a:buNone/>
            </a:pPr>
            <a:r>
              <a:rPr lang="en-US" dirty="0"/>
              <a:t>on individual circumstances. It is not appropriate to go into detail here about</a:t>
            </a:r>
          </a:p>
          <a:p>
            <a:pPr marL="0" indent="0">
              <a:buNone/>
            </a:pPr>
            <a:r>
              <a:rPr lang="en-US" dirty="0"/>
              <a:t>such contracts but the following is a list of just some of the points that need to</a:t>
            </a:r>
          </a:p>
          <a:p>
            <a:pPr marL="0" indent="0">
              <a:buNone/>
            </a:pPr>
            <a:r>
              <a:rPr lang="en-US" dirty="0"/>
              <a:t>be addressed:</a:t>
            </a:r>
          </a:p>
        </p:txBody>
      </p:sp>
    </p:spTree>
    <p:extLst>
      <p:ext uri="{BB962C8B-B14F-4D97-AF65-F5344CB8AC3E}">
        <p14:creationId xmlns:p14="http://schemas.microsoft.com/office/powerpoint/2010/main" val="48386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4374"/>
            <a:ext cx="8596668" cy="934386"/>
          </a:xfrm>
        </p:spPr>
        <p:txBody>
          <a:bodyPr/>
          <a:lstStyle/>
          <a:p>
            <a:r>
              <a:rPr lang="en-US" dirty="0" smtClean="0"/>
              <a:t>Key points of outsourcing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is performance to be monitored and managed;</a:t>
            </a:r>
          </a:p>
          <a:p>
            <a:r>
              <a:rPr lang="en-US" dirty="0"/>
              <a:t> what happens if performance is unsatisfactory;</a:t>
            </a:r>
          </a:p>
          <a:p>
            <a:r>
              <a:rPr lang="en-US" dirty="0"/>
              <a:t> which assets are being transferred;</a:t>
            </a:r>
          </a:p>
          <a:p>
            <a:r>
              <a:rPr lang="en-US" dirty="0"/>
              <a:t> staff transfers;</a:t>
            </a:r>
          </a:p>
          <a:p>
            <a:r>
              <a:rPr lang="en-US" dirty="0"/>
              <a:t> audit rights;</a:t>
            </a:r>
          </a:p>
          <a:p>
            <a:r>
              <a:rPr lang="en-US" dirty="0"/>
              <a:t> contingency planning and disaster recovery;</a:t>
            </a:r>
          </a:p>
          <a:p>
            <a:r>
              <a:rPr lang="en-US" dirty="0"/>
              <a:t> intellectual property rights in software developed during the contract;</a:t>
            </a:r>
          </a:p>
          <a:p>
            <a:r>
              <a:rPr lang="en-US" dirty="0"/>
              <a:t> duration of the agreement and termination provisions.</a:t>
            </a:r>
          </a:p>
        </p:txBody>
      </p:sp>
    </p:spTree>
    <p:extLst>
      <p:ext uri="{BB962C8B-B14F-4D97-AF65-F5344CB8AC3E}">
        <p14:creationId xmlns:p14="http://schemas.microsoft.com/office/powerpoint/2010/main" val="3279402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/>
          <a:lstStyle/>
          <a:p>
            <a:r>
              <a:rPr lang="en-US" b="1" dirty="0"/>
              <a:t>HEALTH AND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4124"/>
            <a:ext cx="8596668" cy="4902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ones that are of particular concern to </a:t>
            </a:r>
            <a:r>
              <a:rPr lang="en-US" dirty="0" smtClean="0"/>
              <a:t>software engineers </a:t>
            </a:r>
            <a:r>
              <a:rPr lang="en-US" dirty="0"/>
              <a:t>are:</a:t>
            </a:r>
          </a:p>
          <a:p>
            <a:r>
              <a:rPr lang="en-US" dirty="0"/>
              <a:t> provision and maintenance of safe plant;</a:t>
            </a:r>
          </a:p>
          <a:p>
            <a:r>
              <a:rPr lang="en-US" dirty="0"/>
              <a:t> provision and maintenance of safe systems of work;</a:t>
            </a:r>
          </a:p>
          <a:p>
            <a:r>
              <a:rPr lang="en-US" dirty="0"/>
              <a:t> provision of such information, instruction, training, and supervision </a:t>
            </a:r>
            <a:r>
              <a:rPr lang="en-US" dirty="0" smtClean="0"/>
              <a:t>as necessary</a:t>
            </a:r>
            <a:r>
              <a:rPr lang="en-US" dirty="0"/>
              <a:t>;</a:t>
            </a:r>
          </a:p>
          <a:p>
            <a:r>
              <a:rPr lang="en-US" dirty="0"/>
              <a:t> ensuring the workplace is maintained in a safe condition;</a:t>
            </a:r>
          </a:p>
          <a:p>
            <a:r>
              <a:rPr lang="en-US" dirty="0"/>
              <a:t> provision and maintenance of a safe working environment and </a:t>
            </a:r>
            <a:r>
              <a:rPr lang="en-US" dirty="0" smtClean="0"/>
              <a:t>adequate welfare </a:t>
            </a:r>
            <a:r>
              <a:rPr lang="en-US" dirty="0"/>
              <a:t>arrangements.</a:t>
            </a:r>
          </a:p>
          <a:p>
            <a:pPr marL="0" indent="0">
              <a:buNone/>
            </a:pPr>
            <a:r>
              <a:rPr lang="en-US" dirty="0"/>
              <a:t>The Act also requires employers to ensure that their activities do not </a:t>
            </a:r>
            <a:r>
              <a:rPr lang="en-US" dirty="0" smtClean="0"/>
              <a:t>expose the </a:t>
            </a:r>
            <a:r>
              <a:rPr lang="en-US" dirty="0"/>
              <a:t>general public to risks to their health and safety. Manufacturers of </a:t>
            </a:r>
            <a:r>
              <a:rPr lang="en-US" dirty="0" smtClean="0"/>
              <a:t>equipment to </a:t>
            </a:r>
            <a:r>
              <a:rPr lang="en-US" dirty="0"/>
              <a:t>be used at work also have a responsibility to ensure that it is safe.</a:t>
            </a:r>
          </a:p>
          <a:p>
            <a:pPr marL="0" indent="0">
              <a:buNone/>
            </a:pPr>
            <a:r>
              <a:rPr lang="en-US" dirty="0"/>
              <a:t>Failure to comply with the Health and Safety at Work Act is a </a:t>
            </a:r>
            <a:r>
              <a:rPr lang="en-US" dirty="0" smtClean="0"/>
              <a:t>criminal offence </a:t>
            </a:r>
            <a:r>
              <a:rPr lang="en-US" dirty="0"/>
              <a:t>and, in serious cases, can lead to criminal proceedings being </a:t>
            </a:r>
            <a:r>
              <a:rPr lang="en-US" dirty="0" smtClean="0"/>
              <a:t>taken against </a:t>
            </a:r>
            <a:r>
              <a:rPr lang="en-US" dirty="0"/>
              <a:t>individuals.</a:t>
            </a:r>
          </a:p>
        </p:txBody>
      </p:sp>
    </p:spTree>
    <p:extLst>
      <p:ext uri="{BB962C8B-B14F-4D97-AF65-F5344CB8AC3E}">
        <p14:creationId xmlns:p14="http://schemas.microsoft.com/office/powerpoint/2010/main" val="86403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FIXED PRICE CONTRACTS FOR BESPOKE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type of contract we shall consider is the type that is used when </a:t>
            </a:r>
            <a:r>
              <a:rPr lang="en-US" dirty="0" smtClean="0"/>
              <a:t>an organization </a:t>
            </a:r>
            <a:r>
              <a:rPr lang="en-US" dirty="0"/>
              <a:t>is buying a system configured specifically to meet its </a:t>
            </a:r>
            <a:r>
              <a:rPr lang="en-US" dirty="0" smtClean="0"/>
              <a:t>needs. Such </a:t>
            </a:r>
            <a:r>
              <a:rPr lang="en-US" dirty="0"/>
              <a:t>systems are </a:t>
            </a:r>
            <a:r>
              <a:rPr lang="en-US" dirty="0" smtClean="0"/>
              <a:t>known </a:t>
            </a:r>
            <a:r>
              <a:rPr lang="en-US" dirty="0"/>
              <a:t>as </a:t>
            </a:r>
            <a:r>
              <a:rPr lang="en-US" i="1" dirty="0"/>
              <a:t>tailor-made </a:t>
            </a:r>
            <a:r>
              <a:rPr lang="en-US" dirty="0"/>
              <a:t>or </a:t>
            </a:r>
            <a:r>
              <a:rPr lang="en-US" i="1" dirty="0"/>
              <a:t>bespoke </a:t>
            </a:r>
            <a:r>
              <a:rPr lang="en-US" dirty="0"/>
              <a:t>systems</a:t>
            </a:r>
            <a:r>
              <a:rPr lang="en-US" dirty="0" smtClean="0"/>
              <a:t>.</a:t>
            </a:r>
          </a:p>
          <a:p>
            <a:r>
              <a:rPr lang="en-US" dirty="0"/>
              <a:t>A bespoke </a:t>
            </a:r>
            <a:r>
              <a:rPr lang="en-US" dirty="0" smtClean="0"/>
              <a:t>system may </a:t>
            </a:r>
            <a:r>
              <a:rPr lang="en-US" dirty="0"/>
              <a:t>consist of a single PC equipped with a word processor, a </a:t>
            </a:r>
            <a:r>
              <a:rPr lang="en-US" dirty="0" smtClean="0"/>
              <a:t>spreadsheet, and </a:t>
            </a:r>
            <a:r>
              <a:rPr lang="en-US" dirty="0"/>
              <a:t>a set of macros adapted to the customer’s needs or it may </a:t>
            </a:r>
            <a:r>
              <a:rPr lang="en-US" dirty="0" smtClean="0"/>
              <a:t>consist of </a:t>
            </a:r>
            <a:r>
              <a:rPr lang="en-US" dirty="0"/>
              <a:t>several thousand PCs spread across 50 offices in different parts of </a:t>
            </a:r>
            <a:r>
              <a:rPr lang="en-US" dirty="0" smtClean="0"/>
              <a:t>the world</a:t>
            </a:r>
            <a:r>
              <a:rPr lang="en-US" dirty="0"/>
              <a:t>, connected by a wide-area network, with large database servers and </a:t>
            </a:r>
            <a:r>
              <a:rPr lang="en-US" dirty="0" smtClean="0"/>
              <a:t>a million </a:t>
            </a:r>
            <a:r>
              <a:rPr lang="en-US" dirty="0"/>
              <a:t>lines of specially written software.</a:t>
            </a:r>
          </a:p>
        </p:txBody>
      </p:sp>
    </p:spTree>
    <p:extLst>
      <p:ext uri="{BB962C8B-B14F-4D97-AF65-F5344CB8AC3E}">
        <p14:creationId xmlns:p14="http://schemas.microsoft.com/office/powerpoint/2010/main" val="30052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Bespoke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contract for the supply of a bespoke system consists of </a:t>
            </a:r>
            <a:r>
              <a:rPr lang="en-US" dirty="0" smtClean="0"/>
              <a:t>three parts:</a:t>
            </a:r>
          </a:p>
          <a:p>
            <a:r>
              <a:rPr lang="en-US" dirty="0"/>
              <a:t> A short </a:t>
            </a:r>
            <a:r>
              <a:rPr lang="en-US" i="1" dirty="0"/>
              <a:t>agreement</a:t>
            </a:r>
            <a:r>
              <a:rPr lang="en-US" dirty="0"/>
              <a:t>, which is signed by the parties to the contract: </a:t>
            </a:r>
            <a:r>
              <a:rPr lang="en-US" dirty="0" smtClean="0"/>
              <a:t>This states </a:t>
            </a:r>
            <a:r>
              <a:rPr lang="en-US" dirty="0"/>
              <a:t>who the parties are and, very importantly, says that anything </a:t>
            </a:r>
            <a:r>
              <a:rPr lang="en-US" dirty="0" smtClean="0"/>
              <a:t>that may </a:t>
            </a:r>
            <a:r>
              <a:rPr lang="en-US" dirty="0"/>
              <a:t>have been said or written before does not form part of the contract.</a:t>
            </a:r>
          </a:p>
          <a:p>
            <a:r>
              <a:rPr lang="en-US" dirty="0" smtClean="0"/>
              <a:t>The </a:t>
            </a:r>
            <a:r>
              <a:rPr lang="en-US" i="1" dirty="0"/>
              <a:t>standard terms and conditions</a:t>
            </a:r>
            <a:r>
              <a:rPr lang="en-US" dirty="0"/>
              <a:t>, which are normally those </a:t>
            </a:r>
            <a:r>
              <a:rPr lang="en-US" dirty="0" smtClean="0"/>
              <a:t>under which </a:t>
            </a:r>
            <a:r>
              <a:rPr lang="en-US" dirty="0"/>
              <a:t>the supplier does business; and</a:t>
            </a:r>
          </a:p>
          <a:p>
            <a:r>
              <a:rPr lang="en-US" dirty="0"/>
              <a:t> A set of </a:t>
            </a:r>
            <a:r>
              <a:rPr lang="en-US" i="1" dirty="0"/>
              <a:t>schedules </a:t>
            </a:r>
            <a:r>
              <a:rPr lang="en-US" dirty="0"/>
              <a:t>or </a:t>
            </a:r>
            <a:r>
              <a:rPr lang="en-US" i="1" dirty="0"/>
              <a:t>annexes</a:t>
            </a:r>
            <a:r>
              <a:rPr lang="en-US" dirty="0"/>
              <a:t>, which specify the particular </a:t>
            </a:r>
            <a:r>
              <a:rPr lang="en-US" dirty="0" smtClean="0"/>
              <a:t>requirements of </a:t>
            </a:r>
            <a:r>
              <a:rPr lang="en-US" dirty="0"/>
              <a:t>this contract, including what is to be supplied, when it is to be </a:t>
            </a:r>
            <a:r>
              <a:rPr lang="en-US" dirty="0" smtClean="0"/>
              <a:t>supplied, what </a:t>
            </a:r>
            <a:r>
              <a:rPr lang="en-US" dirty="0"/>
              <a:t>payments are to be made and when, and so on.</a:t>
            </a:r>
          </a:p>
        </p:txBody>
      </p:sp>
    </p:spTree>
    <p:extLst>
      <p:ext uri="{BB962C8B-B14F-4D97-AF65-F5344CB8AC3E}">
        <p14:creationId xmlns:p14="http://schemas.microsoft.com/office/powerpoint/2010/main" val="4547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2403"/>
          </a:xfrm>
        </p:spPr>
        <p:txBody>
          <a:bodyPr>
            <a:normAutofit/>
          </a:bodyPr>
          <a:lstStyle/>
          <a:p>
            <a:r>
              <a:rPr lang="en-US" b="1" dirty="0"/>
              <a:t>What is to be </a:t>
            </a:r>
            <a:r>
              <a:rPr lang="en-US" b="1" dirty="0" smtClean="0"/>
              <a:t>produced</a:t>
            </a:r>
          </a:p>
          <a:p>
            <a:r>
              <a:rPr lang="en-US" b="1" dirty="0"/>
              <a:t>What is to be </a:t>
            </a:r>
            <a:r>
              <a:rPr lang="en-US" b="1" dirty="0" smtClean="0"/>
              <a:t>delivered</a:t>
            </a:r>
          </a:p>
          <a:p>
            <a:r>
              <a:rPr lang="en-US" b="1" dirty="0"/>
              <a:t>Ownership of </a:t>
            </a:r>
            <a:r>
              <a:rPr lang="en-US" b="1" dirty="0" smtClean="0"/>
              <a:t>rights</a:t>
            </a:r>
          </a:p>
          <a:p>
            <a:r>
              <a:rPr lang="en-US" b="1" dirty="0" smtClean="0"/>
              <a:t>Confidentiality</a:t>
            </a:r>
          </a:p>
          <a:p>
            <a:r>
              <a:rPr lang="en-US" b="1" dirty="0"/>
              <a:t>Payment </a:t>
            </a:r>
            <a:r>
              <a:rPr lang="en-US" b="1" dirty="0" smtClean="0"/>
              <a:t>terms</a:t>
            </a:r>
          </a:p>
          <a:p>
            <a:r>
              <a:rPr lang="en-US" b="1" dirty="0"/>
              <a:t>Penalty </a:t>
            </a:r>
            <a:r>
              <a:rPr lang="en-US" b="1" dirty="0" smtClean="0"/>
              <a:t>clauses</a:t>
            </a:r>
          </a:p>
          <a:p>
            <a:r>
              <a:rPr lang="en-US" b="1" dirty="0"/>
              <a:t>Obligations of the </a:t>
            </a:r>
            <a:r>
              <a:rPr lang="en-US" b="1" dirty="0" smtClean="0"/>
              <a:t>client</a:t>
            </a:r>
          </a:p>
          <a:p>
            <a:r>
              <a:rPr lang="en-US" b="1" dirty="0"/>
              <a:t>Standards and methods of </a:t>
            </a:r>
            <a:r>
              <a:rPr lang="en-US" b="1" dirty="0" smtClean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41230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to be produced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clearly necessary that the contract states what is to be produced</a:t>
            </a:r>
            <a:r>
              <a:rPr lang="en-US" dirty="0" smtClean="0"/>
              <a:t>.</a:t>
            </a:r>
          </a:p>
          <a:p>
            <a:r>
              <a:rPr lang="en-US" dirty="0"/>
              <a:t>requirements </a:t>
            </a:r>
            <a:r>
              <a:rPr lang="en-US" dirty="0" smtClean="0"/>
              <a:t>specification</a:t>
            </a:r>
          </a:p>
          <a:p>
            <a:pPr marL="0" indent="0">
              <a:buNone/>
            </a:pPr>
            <a:r>
              <a:rPr lang="en-US" dirty="0"/>
              <a:t>It is important that the reference </a:t>
            </a:r>
            <a:r>
              <a:rPr lang="en-US" dirty="0" smtClean="0"/>
              <a:t>to the </a:t>
            </a:r>
            <a:r>
              <a:rPr lang="en-US" dirty="0"/>
              <a:t>requirements specification identifies that document uniquely; </a:t>
            </a:r>
            <a:r>
              <a:rPr lang="en-US" dirty="0" smtClean="0"/>
              <a:t>normally this </a:t>
            </a:r>
            <a:r>
              <a:rPr lang="en-US" dirty="0"/>
              <a:t>will mean quoting a date and issue number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Problem: Any changes needed during the contract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to be delivered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is a non-exhaustive list of possibilities:</a:t>
            </a:r>
          </a:p>
          <a:p>
            <a:r>
              <a:rPr lang="en-US" dirty="0"/>
              <a:t> source code;</a:t>
            </a:r>
          </a:p>
          <a:p>
            <a:r>
              <a:rPr lang="en-US" dirty="0"/>
              <a:t> command files for building the executable code from the source and for</a:t>
            </a:r>
          </a:p>
          <a:p>
            <a:pPr marL="0" indent="0">
              <a:buNone/>
            </a:pPr>
            <a:r>
              <a:rPr lang="en-US" dirty="0"/>
              <a:t>installing it;</a:t>
            </a:r>
          </a:p>
          <a:p>
            <a:r>
              <a:rPr lang="en-US" dirty="0"/>
              <a:t> documentation of the design and of the code;</a:t>
            </a:r>
          </a:p>
          <a:p>
            <a:r>
              <a:rPr lang="en-US" dirty="0"/>
              <a:t> reference manuals, training manuals and operations manuals;</a:t>
            </a:r>
          </a:p>
          <a:p>
            <a:r>
              <a:rPr lang="en-US" dirty="0"/>
              <a:t> software tools to help maintain the code;</a:t>
            </a:r>
          </a:p>
          <a:p>
            <a:r>
              <a:rPr lang="en-US" dirty="0"/>
              <a:t> user training;</a:t>
            </a:r>
          </a:p>
          <a:p>
            <a:r>
              <a:rPr lang="en-US" dirty="0"/>
              <a:t> training for the client’s maintenance staff;</a:t>
            </a:r>
          </a:p>
          <a:p>
            <a:r>
              <a:rPr lang="en-US" dirty="0"/>
              <a:t> test data and test results.</a:t>
            </a:r>
          </a:p>
        </p:txBody>
      </p:sp>
    </p:spTree>
    <p:extLst>
      <p:ext uri="{BB962C8B-B14F-4D97-AF65-F5344CB8AC3E}">
        <p14:creationId xmlns:p14="http://schemas.microsoft.com/office/powerpoint/2010/main" val="32725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Ownership of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968" y="2160589"/>
            <a:ext cx="681532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important that the contract should also state just what legal rights </a:t>
            </a:r>
            <a:r>
              <a:rPr lang="en-US" dirty="0" smtClean="0"/>
              <a:t>are being </a:t>
            </a:r>
            <a:r>
              <a:rPr lang="en-US" dirty="0"/>
              <a:t>passed by the software house to the client under the contract.</a:t>
            </a:r>
          </a:p>
          <a:p>
            <a:pPr marL="0" indent="0">
              <a:buNone/>
            </a:pPr>
            <a:r>
              <a:rPr lang="en-US" dirty="0"/>
              <a:t>Ownership in physical items such as books, documents or disks will </a:t>
            </a:r>
            <a:r>
              <a:rPr lang="en-US" dirty="0" smtClean="0"/>
              <a:t>usually pass </a:t>
            </a:r>
            <a:r>
              <a:rPr lang="en-US" dirty="0"/>
              <a:t>from the software house to the client, but other intangible rights, </a:t>
            </a:r>
            <a:r>
              <a:rPr lang="en-US" dirty="0" smtClean="0"/>
              <a:t>known as </a:t>
            </a:r>
            <a:r>
              <a:rPr lang="en-US" dirty="0"/>
              <a:t>intellectual property rights, present more problems.</a:t>
            </a:r>
          </a:p>
        </p:txBody>
      </p:sp>
    </p:spTree>
    <p:extLst>
      <p:ext uri="{BB962C8B-B14F-4D97-AF65-F5344CB8AC3E}">
        <p14:creationId xmlns:p14="http://schemas.microsoft.com/office/powerpoint/2010/main" val="20554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2840</TotalTime>
  <Words>2900</Words>
  <Application>Microsoft Office PowerPoint</Application>
  <PresentationFormat>Widescreen</PresentationFormat>
  <Paragraphs>215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Utopia-Regular</vt:lpstr>
      <vt:lpstr>Wingdings 3</vt:lpstr>
      <vt:lpstr>Facet</vt:lpstr>
      <vt:lpstr>Course:   Professional Issues in IT</vt:lpstr>
      <vt:lpstr>Software Contracts and Liability</vt:lpstr>
      <vt:lpstr>Essentials for a contract</vt:lpstr>
      <vt:lpstr>FIXED PRICE CONTRACTS FOR BESPOKE SYSTEMS</vt:lpstr>
      <vt:lpstr>Bespoke system </vt:lpstr>
      <vt:lpstr>Issues in contract</vt:lpstr>
      <vt:lpstr>What is to be produced </vt:lpstr>
      <vt:lpstr>What is to be delivered </vt:lpstr>
      <vt:lpstr>Ownership of rights</vt:lpstr>
      <vt:lpstr>Confidentiality</vt:lpstr>
      <vt:lpstr>Payment terms</vt:lpstr>
      <vt:lpstr>Calculating payments for delays and changes</vt:lpstr>
      <vt:lpstr>Penalty clauses</vt:lpstr>
      <vt:lpstr>Standards and methods of working</vt:lpstr>
      <vt:lpstr>Project meeting</vt:lpstr>
      <vt:lpstr>Project managers</vt:lpstr>
      <vt:lpstr>Acceptance procedures</vt:lpstr>
      <vt:lpstr>Warranty and maintenance</vt:lpstr>
      <vt:lpstr>Inflation</vt:lpstr>
      <vt:lpstr>Indemnity</vt:lpstr>
      <vt:lpstr>Termination of contract</vt:lpstr>
      <vt:lpstr>Arbitration </vt:lpstr>
      <vt:lpstr>Applicable law</vt:lpstr>
      <vt:lpstr>CONSULTANCY AND CONTRACT HIRE</vt:lpstr>
      <vt:lpstr>Consultancy </vt:lpstr>
      <vt:lpstr>Contract hire</vt:lpstr>
      <vt:lpstr>PowerPoint Presentation</vt:lpstr>
      <vt:lpstr>PowerPoint Presentation</vt:lpstr>
      <vt:lpstr>Time and Materials</vt:lpstr>
      <vt:lpstr>OUTSOURCING</vt:lpstr>
      <vt:lpstr>Key points of outsourcing </vt:lpstr>
      <vt:lpstr>HEALTH AND SAFETY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SHAHAR BANO</cp:lastModifiedBy>
  <cp:revision>97</cp:revision>
  <dcterms:created xsi:type="dcterms:W3CDTF">2015-10-22T06:09:44Z</dcterms:created>
  <dcterms:modified xsi:type="dcterms:W3CDTF">2015-12-04T05:45:26Z</dcterms:modified>
</cp:coreProperties>
</file>