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D7F52-8CDB-47E9-BEAD-5B89C7255A3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399E9-D2EF-4D4A-B652-8FD9AD1499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92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following scenario. A university provides internet services for its students and allows them to mount personal web pages. One student, who</a:t>
            </a:r>
          </a:p>
          <a:p>
            <a:pPr marL="0" indent="0">
              <a:buNone/>
            </a:pPr>
            <a:r>
              <a:rPr lang="en-US" dirty="0" smtClean="0"/>
              <a:t>is a passionate fan of </a:t>
            </a:r>
            <a:r>
              <a:rPr lang="en-US" dirty="0" err="1" smtClean="0"/>
              <a:t>Llanbadarn</a:t>
            </a:r>
            <a:r>
              <a:rPr lang="en-US" dirty="0" smtClean="0"/>
              <a:t> United football club, believes the referee in</a:t>
            </a:r>
          </a:p>
          <a:p>
            <a:pPr marL="0" indent="0">
              <a:buNone/>
            </a:pPr>
            <a:r>
              <a:rPr lang="en-US" dirty="0" smtClean="0"/>
              <a:t>their last game made a bad decision that caused them to lose the match. He</a:t>
            </a:r>
          </a:p>
          <a:p>
            <a:pPr marL="0" indent="0">
              <a:buNone/>
            </a:pPr>
            <a:r>
              <a:rPr lang="en-US" dirty="0" smtClean="0"/>
              <a:t>believes that the decision was so obviously wrong that the referee must have</a:t>
            </a:r>
          </a:p>
          <a:p>
            <a:pPr marL="0" indent="0">
              <a:buNone/>
            </a:pPr>
            <a:r>
              <a:rPr lang="en-US" dirty="0" smtClean="0"/>
              <a:t>been bribed. He puts a statement on his web page saying that the referee</a:t>
            </a:r>
          </a:p>
          <a:p>
            <a:pPr marL="0" indent="0">
              <a:buNone/>
            </a:pPr>
            <a:r>
              <a:rPr lang="en-US" dirty="0" smtClean="0"/>
              <a:t>is corrupt. Someone draws the referee’s attention to this allegation. The</a:t>
            </a:r>
          </a:p>
          <a:p>
            <a:pPr marL="0" indent="0">
              <a:buNone/>
            </a:pPr>
            <a:r>
              <a:rPr lang="en-US" dirty="0" smtClean="0"/>
              <a:t>referee believes that his reputation has been badly damaged by this and he wants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99E9-D2EF-4D4A-B652-8FD9AD1499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1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1990,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UK’s Computer Misuse Act was passed, hacking, that is, gaining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 access or attempting to gain unauthorized access to a computer,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not in itself an offence. Attempts were made to convict hackers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stealing electricity but the quantity of electricity involved was minute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impossible to measure. Courts were reluctant to convict and, even if a conviction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obtained, the penalty was 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99E9-D2EF-4D4A-B652-8FD9AD1499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725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80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99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/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9784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48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6465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05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24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54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53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34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4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9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73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03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69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11/22/2017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783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8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Criminal law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a person, X, commits a criminal offence in country A and </a:t>
            </a:r>
            <a:r>
              <a:rPr lang="en-US" dirty="0" smtClean="0"/>
              <a:t>then moves </a:t>
            </a:r>
            <a:r>
              <a:rPr lang="en-US" dirty="0"/>
              <a:t>to country 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Can country A ask that X be arrested in country B </a:t>
            </a:r>
            <a:r>
              <a:rPr lang="en-US" dirty="0" smtClean="0"/>
              <a:t>and sent </a:t>
            </a:r>
            <a:r>
              <a:rPr lang="en-US" dirty="0"/>
              <a:t>back to A so that he can be put on trial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Or can X be prosecuted in </a:t>
            </a:r>
            <a:r>
              <a:rPr lang="en-US" dirty="0" smtClean="0"/>
              <a:t>country B </a:t>
            </a:r>
            <a:r>
              <a:rPr lang="en-US" dirty="0"/>
              <a:t>for the offence </a:t>
            </a:r>
            <a:r>
              <a:rPr lang="en-US" dirty="0" smtClean="0"/>
              <a:t>committed </a:t>
            </a:r>
            <a:r>
              <a:rPr lang="en-US" dirty="0"/>
              <a:t>in country A?</a:t>
            </a:r>
          </a:p>
        </p:txBody>
      </p:sp>
    </p:spTree>
    <p:extLst>
      <p:ext uri="{BB962C8B-B14F-4D97-AF65-F5344CB8AC3E}">
        <p14:creationId xmlns:p14="http://schemas.microsoft.com/office/powerpoint/2010/main" xmlns="" val="21251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8929"/>
            <a:ext cx="8596668" cy="47124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answer to the first of these questions is that, provided there exists an</a:t>
            </a:r>
          </a:p>
          <a:p>
            <a:pPr marL="0" indent="0">
              <a:buNone/>
            </a:pPr>
            <a:r>
              <a:rPr lang="en-US" dirty="0"/>
              <a:t>agreement (usually called an </a:t>
            </a:r>
            <a:r>
              <a:rPr lang="en-US" i="1" dirty="0"/>
              <a:t>extradition treaty</a:t>
            </a:r>
            <a:r>
              <a:rPr lang="en-US" dirty="0"/>
              <a:t>) between the two countries,</a:t>
            </a:r>
          </a:p>
          <a:p>
            <a:pPr marL="0" indent="0">
              <a:buNone/>
            </a:pPr>
            <a:r>
              <a:rPr lang="en-US" dirty="0"/>
              <a:t>then in principle X can be extradited, that is, arrested and sent back to face</a:t>
            </a:r>
          </a:p>
          <a:p>
            <a:pPr marL="0" indent="0">
              <a:buNone/>
            </a:pPr>
            <a:r>
              <a:rPr lang="en-US" dirty="0"/>
              <a:t>trial in A. However, this can only be done under the very important proviso</a:t>
            </a:r>
          </a:p>
          <a:p>
            <a:pPr marL="0" indent="0">
              <a:buNone/>
            </a:pPr>
            <a:r>
              <a:rPr lang="en-US" dirty="0"/>
              <a:t>that the offence that X is alleged to have committed in A would also be an</a:t>
            </a:r>
          </a:p>
          <a:p>
            <a:pPr marL="0" indent="0">
              <a:buNone/>
            </a:pPr>
            <a:r>
              <a:rPr lang="en-US" dirty="0"/>
              <a:t>offence in B. What is more, extradition procedures are usually extremely</a:t>
            </a:r>
          </a:p>
          <a:p>
            <a:pPr marL="0" indent="0">
              <a:buNone/>
            </a:pPr>
            <a:r>
              <a:rPr lang="en-US" dirty="0"/>
              <a:t>complex, so that attempts at extradition often fail because of </a:t>
            </a:r>
            <a:r>
              <a:rPr lang="en-US" dirty="0" smtClean="0"/>
              <a:t>procedural</a:t>
            </a:r>
          </a:p>
          <a:p>
            <a:pPr marL="0" indent="0">
              <a:buNone/>
            </a:pPr>
            <a:r>
              <a:rPr lang="en-US" dirty="0"/>
              <a:t>weaknesses. Within the EU, the recent proposals for a European arrest warrant</a:t>
            </a:r>
          </a:p>
          <a:p>
            <a:pPr marL="0" indent="0">
              <a:buNone/>
            </a:pPr>
            <a:r>
              <a:rPr lang="en-US" dirty="0"/>
              <a:t>are intended to obviate the need for extradition procedures.</a:t>
            </a:r>
          </a:p>
        </p:txBody>
      </p:sp>
    </p:spTree>
    <p:extLst>
      <p:ext uri="{BB962C8B-B14F-4D97-AF65-F5344CB8AC3E}">
        <p14:creationId xmlns:p14="http://schemas.microsoft.com/office/powerpoint/2010/main" xmlns="" val="23645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0977"/>
            <a:ext cx="8596668" cy="509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general, the answer to the second question is that X cannot be prosecuted</a:t>
            </a:r>
          </a:p>
          <a:p>
            <a:pPr marL="0" indent="0">
              <a:buNone/>
            </a:pPr>
            <a:r>
              <a:rPr lang="en-US" dirty="0"/>
              <a:t>in B for an offence committed in A. However, in certain cases some</a:t>
            </a:r>
          </a:p>
          <a:p>
            <a:pPr marL="0" indent="0">
              <a:buNone/>
            </a:pPr>
            <a:r>
              <a:rPr lang="en-US" dirty="0"/>
              <a:t>countries, including the UK and the USA, claim </a:t>
            </a:r>
            <a:r>
              <a:rPr lang="en-US" i="1" dirty="0"/>
              <a:t>extraterritorial jurisdiction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that is the right to try citizens and other residents for crimes committed in</a:t>
            </a:r>
          </a:p>
          <a:p>
            <a:pPr marL="0" indent="0">
              <a:buNone/>
            </a:pPr>
            <a:r>
              <a:rPr lang="en-US" dirty="0"/>
              <a:t>other countries; in particular, this right is used to allow the prosecution of</a:t>
            </a:r>
          </a:p>
          <a:p>
            <a:pPr marL="0" indent="0">
              <a:buNone/>
            </a:pPr>
            <a:r>
              <a:rPr lang="en-US" dirty="0"/>
              <a:t>people who commit sexual offences involving children while they are abroad.</a:t>
            </a:r>
          </a:p>
          <a:p>
            <a:pPr marL="0" indent="0">
              <a:buNone/>
            </a:pPr>
            <a:r>
              <a:rPr lang="en-US" dirty="0"/>
              <a:t>However, the issue of extraterritoriality is much wider than this and attempts</a:t>
            </a:r>
          </a:p>
          <a:p>
            <a:pPr marL="0" indent="0">
              <a:buNone/>
            </a:pPr>
            <a:r>
              <a:rPr lang="en-US" dirty="0"/>
              <a:t>to claim extraterritorial jurisdiction make countries very unpopular.</a:t>
            </a:r>
          </a:p>
        </p:txBody>
      </p:sp>
    </p:spTree>
    <p:extLst>
      <p:ext uri="{BB962C8B-B14F-4D97-AF65-F5344CB8AC3E}">
        <p14:creationId xmlns:p14="http://schemas.microsoft.com/office/powerpoint/2010/main" xmlns="" val="11263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864"/>
          </a:xfrm>
        </p:spPr>
        <p:txBody>
          <a:bodyPr/>
          <a:lstStyle/>
          <a:p>
            <a:r>
              <a:rPr lang="en-US" dirty="0" smtClean="0"/>
              <a:t>Result???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65"/>
            <a:ext cx="8596668" cy="46148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Suppose that you live </a:t>
            </a:r>
            <a:r>
              <a:rPr lang="en-US" sz="2400" dirty="0" smtClean="0"/>
              <a:t>in country </a:t>
            </a:r>
            <a:r>
              <a:rPr lang="en-US" sz="2400" dirty="0"/>
              <a:t>A and on your website there you publish material that is </a:t>
            </a:r>
            <a:r>
              <a:rPr lang="en-US" sz="2400" dirty="0" smtClean="0"/>
              <a:t>perfectly legal </a:t>
            </a:r>
            <a:r>
              <a:rPr lang="en-US" sz="2400" dirty="0"/>
              <a:t>and acceptable in country A, but which it is a criminal offence to </a:t>
            </a:r>
            <a:r>
              <a:rPr lang="en-US" sz="2400" dirty="0" smtClean="0"/>
              <a:t>publish in </a:t>
            </a:r>
            <a:r>
              <a:rPr lang="en-US" sz="2400" dirty="0"/>
              <a:t>country B. Then you can’t be prosecuted in country A and it is very </a:t>
            </a:r>
            <a:r>
              <a:rPr lang="en-US" sz="2400" dirty="0" smtClean="0"/>
              <a:t>unlikely that </a:t>
            </a:r>
            <a:r>
              <a:rPr lang="en-US" sz="2400" dirty="0"/>
              <a:t>you would be extradited to country B. You might, however, be unwise </a:t>
            </a:r>
            <a:r>
              <a:rPr lang="en-US" sz="2400" dirty="0" smtClean="0"/>
              <a:t>to visit </a:t>
            </a:r>
            <a:r>
              <a:rPr lang="en-US" sz="2400" dirty="0"/>
              <a:t>country B voluntarily.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15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b="1" dirty="0"/>
              <a:t>DEFAMATION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Defamation means</a:t>
            </a:r>
          </a:p>
          <a:p>
            <a:pPr marL="0" indent="0">
              <a:buNone/>
            </a:pPr>
            <a:r>
              <a:rPr lang="en-US" dirty="0" smtClean="0"/>
              <a:t>“making </a:t>
            </a:r>
            <a:r>
              <a:rPr lang="en-US" dirty="0"/>
              <a:t>statements that will damage someone’s reputation, bring them into</a:t>
            </a:r>
          </a:p>
          <a:p>
            <a:pPr marL="0" indent="0">
              <a:buNone/>
            </a:pPr>
            <a:r>
              <a:rPr lang="en-US" dirty="0"/>
              <a:t>contempt, make them disliked, and so on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04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 smtClean="0"/>
              <a:t>Defamation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Defamation Act 1996 states that a person has a </a:t>
            </a:r>
            <a:r>
              <a:rPr lang="en-US" dirty="0" err="1"/>
              <a:t>defence</a:t>
            </a:r>
            <a:r>
              <a:rPr lang="en-US" dirty="0"/>
              <a:t> if they can</a:t>
            </a:r>
          </a:p>
          <a:p>
            <a:pPr marL="0" indent="0">
              <a:buNone/>
            </a:pPr>
            <a:r>
              <a:rPr lang="en-US" dirty="0"/>
              <a:t>prove that:</a:t>
            </a:r>
          </a:p>
          <a:p>
            <a:r>
              <a:rPr lang="en-US" b="1" dirty="0" smtClean="0"/>
              <a:t> </a:t>
            </a:r>
            <a:r>
              <a:rPr lang="en-US" b="1" dirty="0"/>
              <a:t>he was not the author, editor or publisher of the statement complained of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he </a:t>
            </a:r>
            <a:r>
              <a:rPr lang="en-US" b="1" dirty="0"/>
              <a:t>took reasonable care in relation to its publication, and</a:t>
            </a:r>
          </a:p>
          <a:p>
            <a:r>
              <a:rPr lang="en-US" b="1" dirty="0" smtClean="0"/>
              <a:t>he </a:t>
            </a:r>
            <a:r>
              <a:rPr lang="en-US" b="1" dirty="0"/>
              <a:t>did not know, and had no reason to believe, that what he did caused or</a:t>
            </a:r>
          </a:p>
          <a:p>
            <a:r>
              <a:rPr lang="en-US" b="1" dirty="0"/>
              <a:t>contributed to the publication of a defamatory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0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Internet Content Rating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Internet Content Rating Association (ICRA) is an international, independent</a:t>
            </a:r>
          </a:p>
          <a:p>
            <a:pPr marL="0" indent="0">
              <a:buNone/>
            </a:pPr>
            <a:r>
              <a:rPr lang="en-US" dirty="0"/>
              <a:t>organization whose mission, it claims, is: ‘to help parents to</a:t>
            </a:r>
          </a:p>
          <a:p>
            <a:pPr marL="0" indent="0">
              <a:buNone/>
            </a:pPr>
            <a:r>
              <a:rPr lang="en-US" dirty="0"/>
              <a:t>protect their children from potentially harmful material on the internet,</a:t>
            </a:r>
          </a:p>
          <a:p>
            <a:pPr marL="0" indent="0">
              <a:buNone/>
            </a:pPr>
            <a:r>
              <a:rPr lang="en-US" dirty="0"/>
              <a:t>whilst respecting the content providers’ freedom of expression.’ Its board</a:t>
            </a:r>
          </a:p>
          <a:p>
            <a:pPr marL="0" indent="0">
              <a:buNone/>
            </a:pPr>
            <a:r>
              <a:rPr lang="en-US" dirty="0"/>
              <a:t>includes representatives from the major players in the internet and communications</a:t>
            </a:r>
          </a:p>
          <a:p>
            <a:pPr marL="0" indent="0">
              <a:buNone/>
            </a:pPr>
            <a:r>
              <a:rPr lang="en-US" dirty="0"/>
              <a:t>markets, including AOL, BT, Cable and Wireless, IBM, Microsoft</a:t>
            </a:r>
          </a:p>
          <a:p>
            <a:pPr marL="0" indent="0">
              <a:buNone/>
            </a:pPr>
            <a:r>
              <a:rPr lang="en-US" dirty="0"/>
              <a:t>and Novell.</a:t>
            </a:r>
          </a:p>
        </p:txBody>
      </p:sp>
    </p:spTree>
    <p:extLst>
      <p:ext uri="{BB962C8B-B14F-4D97-AF65-F5344CB8AC3E}">
        <p14:creationId xmlns:p14="http://schemas.microsoft.com/office/powerpoint/2010/main" xmlns="" val="25955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1"/>
            <a:ext cx="8596668" cy="441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Spam is best defined as ‘unsolicited email sent without the consent of the</a:t>
            </a:r>
          </a:p>
          <a:p>
            <a:pPr marL="0" indent="0">
              <a:buNone/>
            </a:pPr>
            <a:r>
              <a:rPr lang="en-US" dirty="0"/>
              <a:t>addressee and without any attempt at targeting recipients who are likely to</a:t>
            </a:r>
          </a:p>
          <a:p>
            <a:pPr marL="0" indent="0">
              <a:buNone/>
            </a:pPr>
            <a:r>
              <a:rPr lang="en-US" dirty="0"/>
              <a:t>be interested in </a:t>
            </a:r>
            <a:r>
              <a:rPr lang="en-US" dirty="0" smtClean="0"/>
              <a:t>its </a:t>
            </a:r>
            <a:r>
              <a:rPr lang="en-US" dirty="0"/>
              <a:t>contents</a:t>
            </a:r>
            <a:r>
              <a:rPr lang="en-US" dirty="0" smtClean="0"/>
              <a:t>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78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Stopping Spams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technical means of fighting spam, for example:</a:t>
            </a:r>
          </a:p>
          <a:p>
            <a:r>
              <a:rPr lang="en-US" dirty="0"/>
              <a:t> closing loopholes that enable spammers to use other people’s </a:t>
            </a:r>
            <a:r>
              <a:rPr lang="en-US" dirty="0" smtClean="0"/>
              <a:t>computers to </a:t>
            </a:r>
            <a:r>
              <a:rPr lang="en-US" dirty="0"/>
              <a:t>relay bulk messages;</a:t>
            </a:r>
          </a:p>
          <a:p>
            <a:r>
              <a:rPr lang="en-US" dirty="0"/>
              <a:t> the use of machine learning and other techniques to identify </a:t>
            </a:r>
            <a:r>
              <a:rPr lang="en-US" dirty="0" smtClean="0"/>
              <a:t>suspicious features </a:t>
            </a:r>
            <a:r>
              <a:rPr lang="en-US" dirty="0"/>
              <a:t>of message headers;</a:t>
            </a:r>
          </a:p>
          <a:p>
            <a:r>
              <a:rPr lang="en-US" dirty="0"/>
              <a:t> the use of virus detection software to reject emails carrying viruses;</a:t>
            </a:r>
          </a:p>
          <a:p>
            <a:r>
              <a:rPr lang="en-US" dirty="0"/>
              <a:t> keeping ‘stop lists’ of sites that are known to send spam.</a:t>
            </a:r>
          </a:p>
        </p:txBody>
      </p:sp>
    </p:spTree>
    <p:extLst>
      <p:ext uri="{BB962C8B-B14F-4D97-AF65-F5344CB8AC3E}">
        <p14:creationId xmlns:p14="http://schemas.microsoft.com/office/powerpoint/2010/main" xmlns="" val="20095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European legislation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European Community Directive on Privacy and Electronic</a:t>
            </a:r>
          </a:p>
          <a:p>
            <a:pPr marL="0" indent="0">
              <a:buNone/>
            </a:pPr>
            <a:r>
              <a:rPr lang="en-US" dirty="0"/>
              <a:t>Communications (2002/58/EC) was issued in 2002 and required member</a:t>
            </a:r>
          </a:p>
          <a:p>
            <a:pPr marL="0" indent="0">
              <a:buNone/>
            </a:pPr>
            <a:r>
              <a:rPr lang="en-US" dirty="0"/>
              <a:t>nations to introduce regulations to implement it by December 2003. In the</a:t>
            </a:r>
          </a:p>
          <a:p>
            <a:pPr marL="0" indent="0">
              <a:buNone/>
            </a:pPr>
            <a:r>
              <a:rPr lang="en-US" dirty="0"/>
              <a:t>UK, the directive was implemented by the Privacy and Electronic</a:t>
            </a:r>
          </a:p>
          <a:p>
            <a:pPr marL="0" indent="0">
              <a:buNone/>
            </a:pPr>
            <a:r>
              <a:rPr lang="en-US" dirty="0"/>
              <a:t>Communications (EC Directive) Regulations 2003.</a:t>
            </a:r>
          </a:p>
        </p:txBody>
      </p:sp>
    </p:spTree>
    <p:extLst>
      <p:ext uri="{BB962C8B-B14F-4D97-AF65-F5344CB8AC3E}">
        <p14:creationId xmlns:p14="http://schemas.microsoft.com/office/powerpoint/2010/main" xmlns="" val="38593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864"/>
          </a:xfrm>
        </p:spPr>
        <p:txBody>
          <a:bodyPr/>
          <a:lstStyle/>
          <a:p>
            <a:r>
              <a:rPr lang="en-US" b="1" dirty="0"/>
              <a:t>Internet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345"/>
            <a:ext cx="8596668" cy="44320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Benefits of internet:</a:t>
            </a:r>
          </a:p>
          <a:p>
            <a:pPr marL="0" indent="0">
              <a:buNone/>
            </a:pPr>
            <a:r>
              <a:rPr lang="en-US" dirty="0"/>
              <a:t>The benefits that the internet has brought are almost universally </a:t>
            </a:r>
            <a:r>
              <a:rPr lang="en-US" dirty="0" smtClean="0"/>
              <a:t>recognized. It </a:t>
            </a:r>
            <a:r>
              <a:rPr lang="en-US" dirty="0"/>
              <a:t>has made access to all sorts of information much easier. It has made </a:t>
            </a:r>
            <a:r>
              <a:rPr lang="en-US" dirty="0" smtClean="0"/>
              <a:t>it much </a:t>
            </a:r>
            <a:r>
              <a:rPr lang="en-US" dirty="0"/>
              <a:t>easier for people to communicate with each other, on both an </a:t>
            </a:r>
            <a:r>
              <a:rPr lang="en-US" dirty="0" smtClean="0"/>
              <a:t>individual and </a:t>
            </a:r>
            <a:r>
              <a:rPr lang="en-US" dirty="0"/>
              <a:t>a group basis. It has simplified and speeded up many types of </a:t>
            </a:r>
            <a:r>
              <a:rPr lang="en-US" dirty="0" smtClean="0"/>
              <a:t>commercial transaction</a:t>
            </a:r>
            <a:r>
              <a:rPr lang="en-US" dirty="0"/>
              <a:t>. And, most importantly, these benefits have been </a:t>
            </a:r>
            <a:r>
              <a:rPr lang="en-US" dirty="0" smtClean="0"/>
              <a:t>made available </a:t>
            </a:r>
            <a:r>
              <a:rPr lang="en-US" dirty="0"/>
              <a:t>to very many people, not just to a small and privileged group </a:t>
            </a:r>
            <a:r>
              <a:rPr lang="en-US" dirty="0" smtClean="0"/>
              <a:t>– although</a:t>
            </a:r>
            <a:r>
              <a:rPr lang="en-US" dirty="0"/>
              <a:t>, of course, the internet is still far from being universally </a:t>
            </a:r>
            <a:r>
              <a:rPr lang="en-US" dirty="0" smtClean="0"/>
              <a:t>available, even </a:t>
            </a:r>
            <a:r>
              <a:rPr lang="en-US" dirty="0"/>
              <a:t>in developed countries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Inevitably, a development on this scale creates its own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7100"/>
          </a:xfrm>
        </p:spPr>
        <p:txBody>
          <a:bodyPr/>
          <a:lstStyle/>
          <a:p>
            <a:r>
              <a:rPr lang="en-US" dirty="0" smtClean="0"/>
              <a:t>Essential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directive addresses many issues that are not relevant here, but </a:t>
            </a:r>
            <a:r>
              <a:rPr lang="en-US" dirty="0" smtClean="0"/>
              <a:t>its essential </a:t>
            </a:r>
            <a:r>
              <a:rPr lang="en-US" dirty="0"/>
              <a:t>features relating to unsolicited email are:</a:t>
            </a:r>
          </a:p>
          <a:p>
            <a:r>
              <a:rPr lang="en-US" dirty="0"/>
              <a:t> Unsolicited email can only be sent to individuals (as opposed to </a:t>
            </a:r>
            <a:r>
              <a:rPr lang="en-US" dirty="0" smtClean="0"/>
              <a:t>companies) if </a:t>
            </a:r>
            <a:r>
              <a:rPr lang="en-US" dirty="0"/>
              <a:t>they have previously given their consent.</a:t>
            </a:r>
          </a:p>
          <a:p>
            <a:r>
              <a:rPr lang="en-US" dirty="0"/>
              <a:t> Sending unsolicited email that conceals the address of the sender </a:t>
            </a:r>
            <a:r>
              <a:rPr lang="en-US" dirty="0" smtClean="0"/>
              <a:t>or does </a:t>
            </a:r>
            <a:r>
              <a:rPr lang="en-US" dirty="0"/>
              <a:t>not provide a valid address to which the recipient can send </a:t>
            </a:r>
            <a:r>
              <a:rPr lang="en-US" dirty="0" smtClean="0"/>
              <a:t>a request </a:t>
            </a:r>
            <a:r>
              <a:rPr lang="en-US" dirty="0"/>
              <a:t>for such mailings to cease is unlawful</a:t>
            </a:r>
            <a:r>
              <a:rPr lang="en-US" dirty="0" smtClean="0"/>
              <a:t>.</a:t>
            </a:r>
          </a:p>
          <a:p>
            <a:r>
              <a:rPr lang="en-US" dirty="0"/>
              <a:t>If an email address has been obtained in the course of the sale of </a:t>
            </a:r>
            <a:r>
              <a:rPr lang="en-US" dirty="0" smtClean="0"/>
              <a:t>goods or </a:t>
            </a:r>
            <a:r>
              <a:rPr lang="en-US" dirty="0"/>
              <a:t>services, the seller may use the address for direct mailings, </a:t>
            </a:r>
            <a:r>
              <a:rPr lang="en-US" dirty="0" smtClean="0"/>
              <a:t>provided that </a:t>
            </a:r>
            <a:r>
              <a:rPr lang="en-US" dirty="0"/>
              <a:t>the recipient is given the opportunity, easily and free of charge, </a:t>
            </a:r>
            <a:r>
              <a:rPr lang="en-US" dirty="0" smtClean="0"/>
              <a:t>with every </a:t>
            </a:r>
            <a:r>
              <a:rPr lang="en-US" dirty="0"/>
              <a:t>message, to request that such mailings cease.</a:t>
            </a:r>
          </a:p>
        </p:txBody>
      </p:sp>
    </p:spTree>
    <p:extLst>
      <p:ext uri="{BB962C8B-B14F-4D97-AF65-F5344CB8AC3E}">
        <p14:creationId xmlns:p14="http://schemas.microsoft.com/office/powerpoint/2010/main" xmlns="" val="26887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200"/>
          </a:xfrm>
        </p:spPr>
        <p:txBody>
          <a:bodyPr/>
          <a:lstStyle/>
          <a:p>
            <a:r>
              <a:rPr lang="en-US" b="1" dirty="0"/>
              <a:t>Legislation in the USA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801"/>
            <a:ext cx="8596668" cy="4466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superficially similar Act came into force in the USA at the start of 2004. This</a:t>
            </a:r>
          </a:p>
          <a:p>
            <a:pPr marL="0" indent="0">
              <a:buNone/>
            </a:pPr>
            <a:r>
              <a:rPr lang="en-US" dirty="0"/>
              <a:t>is the Controlling the Assault of Non-Solicited Pornography and Marketing</a:t>
            </a:r>
          </a:p>
          <a:p>
            <a:pPr marL="0" indent="0">
              <a:buNone/>
            </a:pPr>
            <a:r>
              <a:rPr lang="en-US" dirty="0"/>
              <a:t>Act 2003, otherwise known as the CAN SPAM Act. Unfortunately, the Act has</a:t>
            </a:r>
          </a:p>
          <a:p>
            <a:pPr marL="0" indent="0">
              <a:buNone/>
            </a:pPr>
            <a:r>
              <a:rPr lang="en-US" dirty="0"/>
              <a:t>fundamental weaknesses, of which the main one is that it is legal to send</a:t>
            </a:r>
          </a:p>
          <a:p>
            <a:pPr marL="0" indent="0">
              <a:buNone/>
            </a:pPr>
            <a:r>
              <a:rPr lang="en-US" dirty="0"/>
              <a:t>spam provided that</a:t>
            </a:r>
            <a:r>
              <a:rPr lang="en-US" dirty="0" smtClean="0"/>
              <a:t>:</a:t>
            </a:r>
          </a:p>
          <a:p>
            <a:r>
              <a:rPr lang="en-US" dirty="0"/>
              <a:t>the person sending the spam has not been informed by the receiver </a:t>
            </a:r>
            <a:r>
              <a:rPr lang="en-US" dirty="0" smtClean="0"/>
              <a:t>that they </a:t>
            </a:r>
            <a:r>
              <a:rPr lang="en-US" dirty="0"/>
              <a:t>do not wish to receive spam from that source; and</a:t>
            </a:r>
          </a:p>
          <a:p>
            <a:r>
              <a:rPr lang="en-US" dirty="0"/>
              <a:t> the spam contains an address that the receiver can use to ask that </a:t>
            </a:r>
            <a:r>
              <a:rPr lang="en-US" dirty="0" smtClean="0"/>
              <a:t>no more </a:t>
            </a:r>
            <a:r>
              <a:rPr lang="en-US" dirty="0"/>
              <a:t>spam be sent.</a:t>
            </a:r>
          </a:p>
        </p:txBody>
      </p:sp>
    </p:spTree>
    <p:extLst>
      <p:ext uri="{BB962C8B-B14F-4D97-AF65-F5344CB8AC3E}">
        <p14:creationId xmlns:p14="http://schemas.microsoft.com/office/powerpoint/2010/main" xmlns="" val="3424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US" b="1" dirty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501"/>
            <a:ext cx="8596668" cy="4453862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the USA and the UK operate successful schemes that allow </a:t>
            </a:r>
            <a:r>
              <a:rPr lang="en-US" dirty="0" smtClean="0"/>
              <a:t>individuals to </a:t>
            </a:r>
            <a:r>
              <a:rPr lang="en-US" dirty="0"/>
              <a:t>register their telephone numbers as ones to which unsolicited direct </a:t>
            </a:r>
            <a:r>
              <a:rPr lang="en-US" dirty="0" smtClean="0"/>
              <a:t>marketing calls </a:t>
            </a:r>
            <a:r>
              <a:rPr lang="en-US" dirty="0"/>
              <a:t>must not be made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order to </a:t>
            </a:r>
            <a:r>
              <a:rPr lang="en-US" dirty="0"/>
              <a:t>enforce the law, it is necessary to be able to identify reliably the source </a:t>
            </a:r>
            <a:r>
              <a:rPr lang="en-US" dirty="0" smtClean="0"/>
              <a:t>of the </a:t>
            </a:r>
            <a:r>
              <a:rPr lang="en-US" dirty="0"/>
              <a:t>communication. </a:t>
            </a:r>
            <a:endParaRPr lang="en-US" dirty="0" smtClean="0"/>
          </a:p>
          <a:p>
            <a:r>
              <a:rPr lang="en-US" dirty="0" smtClean="0"/>
              <a:t>Telephone </a:t>
            </a:r>
            <a:r>
              <a:rPr lang="en-US" dirty="0"/>
              <a:t>operators keep records of calls showing </a:t>
            </a:r>
            <a:r>
              <a:rPr lang="en-US" dirty="0" smtClean="0"/>
              <a:t>the originator </a:t>
            </a:r>
            <a:r>
              <a:rPr lang="en-US" dirty="0"/>
              <a:t>and the destination of the call; such records are needed for </a:t>
            </a:r>
            <a:r>
              <a:rPr lang="en-US" dirty="0" smtClean="0"/>
              <a:t>billing purposes.</a:t>
            </a:r>
          </a:p>
          <a:p>
            <a:r>
              <a:rPr lang="en-US" dirty="0" smtClean="0"/>
              <a:t>It </a:t>
            </a:r>
            <a:r>
              <a:rPr lang="en-US" dirty="0"/>
              <a:t>is therefore easy, in most cases, to identify the source of </a:t>
            </a:r>
            <a:r>
              <a:rPr lang="en-US" dirty="0" smtClean="0"/>
              <a:t>any direct </a:t>
            </a:r>
            <a:r>
              <a:rPr lang="en-US" dirty="0"/>
              <a:t>marketing call about which a consumer complains and then take </a:t>
            </a:r>
            <a:r>
              <a:rPr lang="en-US" dirty="0" smtClean="0"/>
              <a:t>the action </a:t>
            </a:r>
            <a:r>
              <a:rPr lang="en-US" dirty="0"/>
              <a:t>necessary to enforce the law.</a:t>
            </a:r>
          </a:p>
        </p:txBody>
      </p:sp>
    </p:spTree>
    <p:extLst>
      <p:ext uri="{BB962C8B-B14F-4D97-AF65-F5344CB8AC3E}">
        <p14:creationId xmlns:p14="http://schemas.microsoft.com/office/powerpoint/2010/main" xmlns="" val="3115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855133"/>
          </a:xfrm>
        </p:spPr>
        <p:txBody>
          <a:bodyPr/>
          <a:lstStyle/>
          <a:p>
            <a:pPr algn="ctr"/>
            <a:r>
              <a:rPr lang="en-US" sz="4800" b="1" dirty="0"/>
              <a:t>Computer Misuse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0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b="1" dirty="0"/>
              <a:t>THE COMPUTER MISUSE ACT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Computer Misuse Act creates three new offences that can briefly be</a:t>
            </a:r>
          </a:p>
          <a:p>
            <a:pPr marL="0" indent="0">
              <a:buNone/>
            </a:pPr>
            <a:r>
              <a:rPr lang="en-US" sz="2000" dirty="0"/>
              <a:t>described as:</a:t>
            </a:r>
          </a:p>
          <a:p>
            <a:r>
              <a:rPr lang="en-US" sz="2000" dirty="0"/>
              <a:t> unauthorized access to a computer;</a:t>
            </a:r>
          </a:p>
          <a:p>
            <a:r>
              <a:rPr lang="en-US" sz="2000" dirty="0"/>
              <a:t> unauthorized access to a computer with intention to commit a </a:t>
            </a:r>
            <a:r>
              <a:rPr lang="en-US" sz="2000" dirty="0" smtClean="0"/>
              <a:t>serious crime</a:t>
            </a:r>
            <a:r>
              <a:rPr lang="en-US" sz="2000" dirty="0"/>
              <a:t>; </a:t>
            </a:r>
          </a:p>
          <a:p>
            <a:r>
              <a:rPr lang="en-US" sz="2000" dirty="0"/>
              <a:t> unauthorized modification of the contents of a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09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of the Computer Misuse Act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 person is guilty of an offence if</a:t>
            </a:r>
          </a:p>
          <a:p>
            <a:r>
              <a:rPr lang="en-US" b="1" dirty="0" smtClean="0"/>
              <a:t>he </a:t>
            </a:r>
            <a:r>
              <a:rPr lang="en-US" b="1" dirty="0"/>
              <a:t>causes a computer to perform any function with intent to secure </a:t>
            </a:r>
            <a:r>
              <a:rPr lang="en-US" b="1" dirty="0" smtClean="0"/>
              <a:t>access to </a:t>
            </a:r>
            <a:r>
              <a:rPr lang="en-US" b="1" dirty="0"/>
              <a:t>any program or data held in any computer;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access he intends to secure is unauthorized; and</a:t>
            </a:r>
          </a:p>
          <a:p>
            <a:r>
              <a:rPr lang="en-US" b="1" dirty="0" smtClean="0"/>
              <a:t> </a:t>
            </a:r>
            <a:r>
              <a:rPr lang="en-US" b="1" dirty="0"/>
              <a:t>he knows at the time when he causes the computer to perform the </a:t>
            </a:r>
            <a:r>
              <a:rPr lang="en-US" b="1" dirty="0" smtClean="0"/>
              <a:t>function that </a:t>
            </a:r>
            <a:r>
              <a:rPr lang="en-US" b="1" dirty="0"/>
              <a:t>that is the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88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3701"/>
            <a:ext cx="8596668" cy="4377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Section 2 of the Act is concerned with gaining unauthorized access to a</a:t>
            </a:r>
          </a:p>
          <a:p>
            <a:pPr marL="0" indent="0">
              <a:buNone/>
            </a:pPr>
            <a:r>
              <a:rPr lang="en-US" dirty="0"/>
              <a:t>computer with the intention of committing a more serious offence. A blackmailer</a:t>
            </a:r>
          </a:p>
          <a:p>
            <a:pPr marL="0" indent="0">
              <a:buNone/>
            </a:pPr>
            <a:r>
              <a:rPr lang="en-US" dirty="0"/>
              <a:t>might attempt to gain unauthorized access to medical records, for</a:t>
            </a:r>
          </a:p>
          <a:p>
            <a:pPr marL="0" indent="0">
              <a:buNone/>
            </a:pPr>
            <a:r>
              <a:rPr lang="en-US" dirty="0"/>
              <a:t>example, in order to identify people in prominent positions who had been</a:t>
            </a:r>
          </a:p>
          <a:p>
            <a:pPr marL="0" indent="0">
              <a:buNone/>
            </a:pPr>
            <a:r>
              <a:rPr lang="en-US" dirty="0"/>
              <a:t>treated for sexually transmitted diseases, with a view to blackmailing them. A</a:t>
            </a:r>
          </a:p>
          <a:p>
            <a:pPr marL="0" indent="0">
              <a:buNone/>
            </a:pPr>
            <a:r>
              <a:rPr lang="en-US" dirty="0"/>
              <a:t>terrorist might try to get access to a computer system for air traffic control</a:t>
            </a:r>
          </a:p>
          <a:p>
            <a:pPr marL="0" indent="0">
              <a:buNone/>
            </a:pPr>
            <a:r>
              <a:rPr lang="en-US" dirty="0"/>
              <a:t>with a view to issuing false instructions to pilots in order to cause accidents to</a:t>
            </a:r>
          </a:p>
          <a:p>
            <a:pPr marL="0" indent="0">
              <a:buNone/>
            </a:pPr>
            <a:r>
              <a:rPr lang="en-US" dirty="0"/>
              <a:t>happen.</a:t>
            </a:r>
          </a:p>
        </p:txBody>
      </p:sp>
    </p:spTree>
    <p:extLst>
      <p:ext uri="{BB962C8B-B14F-4D97-AF65-F5344CB8AC3E}">
        <p14:creationId xmlns:p14="http://schemas.microsoft.com/office/powerpoint/2010/main" xmlns="" val="17492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</a:t>
            </a:r>
            <a:r>
              <a:rPr lang="en-US" sz="2800" b="1" dirty="0" smtClean="0"/>
              <a:t> </a:t>
            </a:r>
            <a:r>
              <a:rPr lang="en-US" sz="2800" b="1" dirty="0"/>
              <a:t>person is guilty of an offence if</a:t>
            </a:r>
          </a:p>
          <a:p>
            <a:r>
              <a:rPr lang="en-US" sz="2800" b="1" dirty="0" smtClean="0"/>
              <a:t> </a:t>
            </a:r>
            <a:r>
              <a:rPr lang="en-US" sz="2800" b="1" dirty="0"/>
              <a:t>he does any act which causes an unauthorized modification of the </a:t>
            </a:r>
            <a:r>
              <a:rPr lang="en-US" sz="2800" b="1" dirty="0" smtClean="0"/>
              <a:t>contents of </a:t>
            </a:r>
            <a:r>
              <a:rPr lang="en-US" sz="2800" b="1" dirty="0"/>
              <a:t>any computer; and</a:t>
            </a:r>
          </a:p>
          <a:p>
            <a:r>
              <a:rPr lang="en-US" sz="2800" b="1" dirty="0" smtClean="0"/>
              <a:t> </a:t>
            </a:r>
            <a:r>
              <a:rPr lang="en-US" sz="2800" b="1" dirty="0"/>
              <a:t>at the time when he does the act he has the requisite intent and the </a:t>
            </a:r>
            <a:r>
              <a:rPr lang="en-US" sz="2800" b="1" dirty="0" smtClean="0"/>
              <a:t>requisite knowledge</a:t>
            </a:r>
            <a:r>
              <a:rPr lang="en-US" sz="2800" b="1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630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6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 </a:t>
            </a:r>
            <a:r>
              <a:rPr lang="en-US" sz="2400" b="1" dirty="0"/>
              <a:t>requisite intent is an intent to cause a modification of the contents of </a:t>
            </a:r>
            <a:r>
              <a:rPr lang="en-US" sz="2400" b="1" dirty="0" smtClean="0"/>
              <a:t>any computer </a:t>
            </a:r>
            <a:r>
              <a:rPr lang="en-US" sz="2400" b="1" dirty="0"/>
              <a:t>and by so doing</a:t>
            </a:r>
          </a:p>
          <a:p>
            <a:r>
              <a:rPr lang="en-US" sz="2400" b="1" dirty="0" smtClean="0"/>
              <a:t>to </a:t>
            </a:r>
            <a:r>
              <a:rPr lang="en-US" sz="2400" b="1" dirty="0"/>
              <a:t>impair the operation of any computer;</a:t>
            </a:r>
          </a:p>
          <a:p>
            <a:r>
              <a:rPr lang="en-US" sz="2400" b="1" dirty="0" smtClean="0"/>
              <a:t>to </a:t>
            </a:r>
            <a:r>
              <a:rPr lang="en-US" sz="2400" b="1" dirty="0"/>
              <a:t>prevent or hinder access to any program or data held in any computer; or</a:t>
            </a:r>
          </a:p>
          <a:p>
            <a:r>
              <a:rPr lang="en-US" sz="2400" b="1" dirty="0" smtClean="0"/>
              <a:t>to </a:t>
            </a:r>
            <a:r>
              <a:rPr lang="en-US" sz="2400" b="1" dirty="0"/>
              <a:t>impair the operation of any such program or the reliability of any </a:t>
            </a:r>
            <a:r>
              <a:rPr lang="en-US" sz="2400" b="1" dirty="0" smtClean="0"/>
              <a:t>such data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277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34" y="142398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It is the offence created by Section 3 that gives the Act its power. For </a:t>
            </a:r>
            <a:r>
              <a:rPr lang="en-US" sz="2000" dirty="0" smtClean="0"/>
              <a:t>example, it </a:t>
            </a:r>
            <a:r>
              <a:rPr lang="en-US" sz="2000" dirty="0"/>
              <a:t>makes each of the following a criminal offence:</a:t>
            </a:r>
          </a:p>
          <a:p>
            <a:r>
              <a:rPr lang="en-US" sz="2000" dirty="0"/>
              <a:t> intentionally spreading a virus, worm, or other pest;</a:t>
            </a:r>
          </a:p>
          <a:p>
            <a:r>
              <a:rPr lang="en-US" sz="2000" dirty="0"/>
              <a:t> encrypting a company’s data files and demanding a ransom for </a:t>
            </a:r>
            <a:r>
              <a:rPr lang="en-US" sz="2000" dirty="0" smtClean="0"/>
              <a:t>revealing the </a:t>
            </a:r>
            <a:r>
              <a:rPr lang="en-US" sz="2000" dirty="0"/>
              <a:t>key required to decrypt it;</a:t>
            </a:r>
          </a:p>
          <a:p>
            <a:r>
              <a:rPr lang="en-US" sz="2000" dirty="0"/>
              <a:t> concealed redirection of browser home pages;</a:t>
            </a:r>
          </a:p>
          <a:p>
            <a:r>
              <a:rPr lang="en-US" sz="2000" dirty="0"/>
              <a:t> implanting premium rate </a:t>
            </a:r>
            <a:r>
              <a:rPr lang="en-US" sz="2000" dirty="0" smtClean="0"/>
              <a:t>dialers </a:t>
            </a:r>
            <a:r>
              <a:rPr lang="en-US" sz="2000" dirty="0"/>
              <a:t>(that is, programs that replace </a:t>
            </a:r>
            <a:r>
              <a:rPr lang="en-US" sz="2000" dirty="0" smtClean="0"/>
              <a:t>the normal </a:t>
            </a:r>
            <a:r>
              <a:rPr lang="en-US" sz="2000" dirty="0"/>
              <a:t>dial-up code for the computer with the code for a premium </a:t>
            </a:r>
            <a:r>
              <a:rPr lang="en-US" sz="2000" dirty="0" smtClean="0"/>
              <a:t>rate service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18040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056"/>
          </a:xfrm>
        </p:spPr>
        <p:txBody>
          <a:bodyPr/>
          <a:lstStyle/>
          <a:p>
            <a:r>
              <a:rPr lang="en-US" dirty="0" smtClean="0"/>
              <a:t>Problems of internet availability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345"/>
            <a:ext cx="8596668" cy="44320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three areas are mainly covered as major problems arising due to the availability of internet:</a:t>
            </a:r>
          </a:p>
          <a:p>
            <a:r>
              <a:rPr lang="en-US" dirty="0" smtClean="0"/>
              <a:t>Defamation</a:t>
            </a:r>
          </a:p>
          <a:p>
            <a:r>
              <a:rPr lang="en-US" dirty="0" err="1" smtClean="0"/>
              <a:t>Pornogarphy</a:t>
            </a:r>
            <a:endParaRPr lang="en-US" dirty="0" smtClean="0"/>
          </a:p>
          <a:p>
            <a:r>
              <a:rPr lang="en-US" dirty="0" smtClean="0"/>
              <a:t>Spam</a:t>
            </a:r>
          </a:p>
          <a:p>
            <a:pPr marL="0" indent="0">
              <a:buNone/>
            </a:pPr>
            <a:r>
              <a:rPr lang="en-US" dirty="0"/>
              <a:t>that are a matter of concern to everyone professionally involved in </a:t>
            </a:r>
            <a:r>
              <a:rPr lang="en-US" dirty="0" smtClean="0"/>
              <a:t>the internet</a:t>
            </a:r>
            <a:r>
              <a:rPr lang="en-US" dirty="0"/>
              <a:t>, as well as to many other people. These are topics that cannot </a:t>
            </a:r>
            <a:r>
              <a:rPr lang="en-US" dirty="0" smtClean="0"/>
              <a:t>sensibly be </a:t>
            </a:r>
            <a:r>
              <a:rPr lang="en-US" dirty="0"/>
              <a:t>discussed in technical terms alone. There are social, cultural </a:t>
            </a:r>
            <a:r>
              <a:rPr lang="en-US" dirty="0" smtClean="0"/>
              <a:t>and legal </a:t>
            </a:r>
            <a:r>
              <a:rPr lang="en-US" dirty="0"/>
              <a:t>issues that must all be considered. Different countries approach </a:t>
            </a:r>
            <a:r>
              <a:rPr lang="en-US" dirty="0" smtClean="0"/>
              <a:t>these issues </a:t>
            </a:r>
            <a:r>
              <a:rPr lang="en-US" dirty="0"/>
              <a:t>in very different ways but the internet itself knows no boundaries.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5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dirty="0">
                <a:cs typeface="Times New Roman" pitchFamily="18" charset="0"/>
              </a:rPr>
              <a:t>The Law Commission defined computer fraud as: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>
                <a:cs typeface="Times New Roman" pitchFamily="18" charset="0"/>
              </a:rPr>
              <a:t>. . . </a:t>
            </a:r>
            <a:r>
              <a:rPr lang="en-GB" sz="2400" i="1" dirty="0">
                <a:cs typeface="Times New Roman" pitchFamily="18" charset="0"/>
              </a:rPr>
              <a:t>conduct that involves the manipulation of a computer, by whatever method, dishonestly obtain money, property, or some other advantage of value, or to cause loss</a:t>
            </a:r>
            <a:r>
              <a:rPr lang="en-GB" sz="2400" i="1" dirty="0" smtClean="0">
                <a:cs typeface="Times New Roman" pitchFamily="18" charset="0"/>
              </a:rPr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Computer </a:t>
            </a:r>
            <a:r>
              <a:rPr lang="en-US" sz="2400" dirty="0"/>
              <a:t>fraud involves manipulating a computer dishonestly in order </a:t>
            </a:r>
            <a:r>
              <a:rPr lang="en-US" sz="2400" dirty="0" smtClean="0"/>
              <a:t>to obtain </a:t>
            </a:r>
          </a:p>
          <a:p>
            <a:r>
              <a:rPr lang="en-US" sz="2400" dirty="0" smtClean="0"/>
              <a:t>money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property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or </a:t>
            </a:r>
            <a:r>
              <a:rPr lang="en-US" sz="2400" dirty="0"/>
              <a:t>services, </a:t>
            </a:r>
            <a:endParaRPr lang="en-US" sz="2400" dirty="0" smtClean="0"/>
          </a:p>
          <a:p>
            <a:r>
              <a:rPr lang="en-US" sz="2400" dirty="0" smtClean="0"/>
              <a:t>or </a:t>
            </a:r>
            <a:r>
              <a:rPr lang="en-US" sz="2400" dirty="0"/>
              <a:t>to cause loss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675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en-US" dirty="0" smtClean="0"/>
              <a:t>Fraud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977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Most of the </a:t>
            </a:r>
            <a:r>
              <a:rPr lang="en-US" sz="2400" dirty="0" smtClean="0"/>
              <a:t>techniques that </a:t>
            </a:r>
            <a:r>
              <a:rPr lang="en-US" sz="2400" dirty="0"/>
              <a:t>are used are much older than computers. Such tricks as </a:t>
            </a:r>
            <a:endParaRPr lang="en-US" sz="2400" dirty="0" smtClean="0"/>
          </a:p>
          <a:p>
            <a:r>
              <a:rPr lang="en-US" sz="2400" dirty="0" smtClean="0"/>
              <a:t>placing fictitious employees </a:t>
            </a:r>
            <a:r>
              <a:rPr lang="en-US" sz="2400" dirty="0"/>
              <a:t>on the payroll or </a:t>
            </a:r>
            <a:endParaRPr lang="en-US" sz="2400" dirty="0" smtClean="0"/>
          </a:p>
          <a:p>
            <a:r>
              <a:rPr lang="en-US" sz="2400" dirty="0" smtClean="0"/>
              <a:t>setting </a:t>
            </a:r>
            <a:r>
              <a:rPr lang="en-US" sz="2400" dirty="0"/>
              <a:t>up false supplier accounts and </a:t>
            </a:r>
            <a:r>
              <a:rPr lang="en-US" sz="2400" dirty="0" smtClean="0"/>
              <a:t>creating spurious </a:t>
            </a:r>
            <a:r>
              <a:rPr lang="en-US" sz="2400" dirty="0"/>
              <a:t>invoices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are </a:t>
            </a:r>
            <a:r>
              <a:rPr lang="en-US" sz="2400" dirty="0"/>
              <a:t>still the commonest type of fraud as they were </a:t>
            </a:r>
            <a:r>
              <a:rPr lang="en-US" sz="2400" dirty="0" smtClean="0"/>
              <a:t>before computers </a:t>
            </a:r>
            <a:r>
              <a:rPr lang="en-US" sz="2400" dirty="0"/>
              <a:t>appeared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191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Crime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500"/>
            <a:ext cx="8596668" cy="45808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200" dirty="0"/>
              <a:t>Alternatively referred to as cyber crime, e </a:t>
            </a:r>
            <a:r>
              <a:rPr lang="en-US" sz="3200" dirty="0" smtClean="0"/>
              <a:t>crime, electronic </a:t>
            </a:r>
            <a:r>
              <a:rPr lang="en-US" sz="3200" dirty="0"/>
              <a:t>crime, or hi-tech crime. Computer </a:t>
            </a:r>
            <a:r>
              <a:rPr lang="en-US" sz="3200" dirty="0" smtClean="0"/>
              <a:t>crimes </a:t>
            </a:r>
            <a:r>
              <a:rPr lang="en-US" sz="3200" dirty="0"/>
              <a:t>an act performed by a knowledgeable computer user, sometimes referred to as a </a:t>
            </a:r>
            <a:r>
              <a:rPr lang="en-US" sz="3200" dirty="0" smtClean="0"/>
              <a:t>hacker that </a:t>
            </a:r>
            <a:r>
              <a:rPr lang="en-US" sz="3200" dirty="0"/>
              <a:t>illegally browses or steals a company's or individual's private information. In some cases, this person or group of individuals may be malicious and destroy or otherwise corrupt the computer or data files.</a:t>
            </a:r>
          </a:p>
        </p:txBody>
      </p:sp>
    </p:spTree>
    <p:extLst>
      <p:ext uri="{BB962C8B-B14F-4D97-AF65-F5344CB8AC3E}">
        <p14:creationId xmlns:p14="http://schemas.microsoft.com/office/powerpoint/2010/main" xmlns="" val="15854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6580"/>
            <a:ext cx="8596668" cy="5604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Every country has laws governing what can be published or publicly </a:t>
            </a:r>
            <a:r>
              <a:rPr lang="en-US" sz="2000" dirty="0" smtClean="0"/>
              <a:t>displayed. Typically</a:t>
            </a:r>
            <a:r>
              <a:rPr lang="en-US" sz="2000" dirty="0"/>
              <a:t>, such laws address defamation, that is, material that </a:t>
            </a:r>
            <a:r>
              <a:rPr lang="en-US" sz="2000" dirty="0" smtClean="0"/>
              <a:t>makes unwelcome </a:t>
            </a:r>
            <a:r>
              <a:rPr lang="en-US" sz="2000" dirty="0"/>
              <a:t>allegations about people or organizations, and </a:t>
            </a:r>
            <a:r>
              <a:rPr lang="en-US" sz="2000" dirty="0" smtClean="0"/>
              <a:t>pornography, that </a:t>
            </a:r>
            <a:r>
              <a:rPr lang="en-US" sz="2000" dirty="0"/>
              <a:t>is, material with sexual content. They may also cover other areas such </a:t>
            </a:r>
            <a:r>
              <a:rPr lang="en-US" sz="2000" dirty="0" smtClean="0"/>
              <a:t>as political </a:t>
            </a:r>
            <a:r>
              <a:rPr lang="en-US" sz="2000" dirty="0"/>
              <a:t>and religious comment, incitement to racial hatred, or the </a:t>
            </a:r>
            <a:r>
              <a:rPr lang="en-US" sz="2000" dirty="0" smtClean="0"/>
              <a:t>depiction of violence. Although </a:t>
            </a:r>
            <a:r>
              <a:rPr lang="en-US" sz="2000" dirty="0"/>
              <a:t>every country has such laws, they are very different from </a:t>
            </a:r>
            <a:r>
              <a:rPr lang="en-US" sz="2000" dirty="0" smtClean="0"/>
              <a:t>each other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Some </a:t>
            </a:r>
            <a:r>
              <a:rPr lang="en-US" sz="2000" dirty="0"/>
              <a:t>countries, for example, consider that pictures of scantily </a:t>
            </a:r>
            <a:r>
              <a:rPr lang="en-US" sz="2000" dirty="0" smtClean="0"/>
              <a:t>clad women </a:t>
            </a:r>
            <a:r>
              <a:rPr lang="en-US" sz="2000" dirty="0"/>
              <a:t>are indecent and have laws that prevent them from appearing in </a:t>
            </a:r>
            <a:r>
              <a:rPr lang="en-US" sz="2000" dirty="0" smtClean="0"/>
              <a:t>publications and </a:t>
            </a:r>
            <a:r>
              <a:rPr lang="en-US" sz="2000" dirty="0"/>
              <a:t>advertisements. In other countries, such pictures are </a:t>
            </a:r>
            <a:r>
              <a:rPr lang="en-US" sz="2000" dirty="0" smtClean="0"/>
              <a:t>perfectly acceptable</a:t>
            </a:r>
            <a:r>
              <a:rPr lang="en-US" sz="2000" dirty="0"/>
              <a:t>. In some countries, publication of material criticizing the </a:t>
            </a:r>
            <a:r>
              <a:rPr lang="en-US" sz="2000" dirty="0" smtClean="0"/>
              <a:t>government or </a:t>
            </a:r>
            <a:r>
              <a:rPr lang="en-US" sz="2000" dirty="0"/>
              <a:t>the established religion is effectively forbidden, while in others it is </a:t>
            </a:r>
            <a:r>
              <a:rPr lang="en-US" sz="2000" dirty="0" smtClean="0"/>
              <a:t>a right </a:t>
            </a:r>
            <a:r>
              <a:rPr lang="en-US" sz="2000" dirty="0"/>
              <a:t>guaranteed by the constitution and vigorously defended by the courts.</a:t>
            </a:r>
          </a:p>
        </p:txBody>
      </p:sp>
    </p:spTree>
    <p:extLst>
      <p:ext uri="{BB962C8B-B14F-4D97-AF65-F5344CB8AC3E}">
        <p14:creationId xmlns:p14="http://schemas.microsoft.com/office/powerpoint/2010/main" xmlns="" val="12157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976"/>
          </a:xfrm>
        </p:spPr>
        <p:txBody>
          <a:bodyPr/>
          <a:lstStyle/>
          <a:p>
            <a:r>
              <a:rPr lang="en-US" dirty="0" smtClean="0"/>
              <a:t>Availability of internet playing the role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coming of the internet (and satellite television) has made these differences</a:t>
            </a:r>
          </a:p>
          <a:p>
            <a:pPr marL="0" indent="0">
              <a:buNone/>
            </a:pPr>
            <a:r>
              <a:rPr lang="en-US" dirty="0"/>
              <a:t>much more apparent and much more important than they used to be.</a:t>
            </a:r>
          </a:p>
          <a:p>
            <a:pPr marL="0" indent="0">
              <a:buNone/>
            </a:pPr>
            <a:r>
              <a:rPr lang="en-US" dirty="0"/>
              <a:t>Since material flows across borders so easily, it is both much likelier that</a:t>
            </a:r>
          </a:p>
          <a:p>
            <a:pPr marL="0" indent="0">
              <a:buNone/>
            </a:pPr>
            <a:r>
              <a:rPr lang="en-US" dirty="0"/>
              <a:t>material that violates publication laws will come into a country and more</a:t>
            </a:r>
          </a:p>
          <a:p>
            <a:pPr marL="0" indent="0">
              <a:buNone/>
            </a:pPr>
            <a:r>
              <a:rPr lang="en-US" dirty="0"/>
              <a:t>difficult for the country to enforce its own laws.</a:t>
            </a:r>
          </a:p>
          <a:p>
            <a:pPr marL="0" indent="0">
              <a:buNone/>
            </a:pPr>
            <a:r>
              <a:rPr lang="en-US" dirty="0"/>
              <a:t>The roles and responsibilities of ISPs are a central element in the way these</a:t>
            </a:r>
          </a:p>
          <a:p>
            <a:pPr marL="0" indent="0">
              <a:buNone/>
            </a:pPr>
            <a:r>
              <a:rPr lang="en-US" dirty="0"/>
              <a:t>issues are addressed and we therefore start by discussing the legal framework</a:t>
            </a:r>
          </a:p>
          <a:p>
            <a:pPr marL="0" indent="0">
              <a:buNone/>
            </a:pPr>
            <a:r>
              <a:rPr lang="en-US" dirty="0"/>
              <a:t>under which ISPs operate. Then we shall look at the problems of different</a:t>
            </a:r>
          </a:p>
          <a:p>
            <a:pPr marL="0" indent="0">
              <a:buNone/>
            </a:pPr>
            <a:r>
              <a:rPr lang="en-US" dirty="0"/>
              <a:t>legal systems. Only then can we address the specific issues of defamation,</a:t>
            </a:r>
          </a:p>
          <a:p>
            <a:pPr marL="0" indent="0">
              <a:buNone/>
            </a:pPr>
            <a:r>
              <a:rPr lang="en-US" dirty="0"/>
              <a:t>pornography and spam.</a:t>
            </a:r>
          </a:p>
        </p:txBody>
      </p:sp>
    </p:spTree>
    <p:extLst>
      <p:ext uri="{BB962C8B-B14F-4D97-AF65-F5344CB8AC3E}">
        <p14:creationId xmlns:p14="http://schemas.microsoft.com/office/powerpoint/2010/main" xmlns="" val="1494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136"/>
          </a:xfrm>
        </p:spPr>
        <p:txBody>
          <a:bodyPr/>
          <a:lstStyle/>
          <a:p>
            <a:r>
              <a:rPr lang="en-US" b="1" dirty="0"/>
              <a:t>INTERNET SERVICE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809"/>
            <a:ext cx="8596668" cy="452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central issue we need to consider is how far an ISP can be held </a:t>
            </a:r>
            <a:r>
              <a:rPr lang="en-US" dirty="0" smtClean="0"/>
              <a:t>responsible for </a:t>
            </a:r>
            <a:r>
              <a:rPr lang="en-US" dirty="0"/>
              <a:t>material generated by its </a:t>
            </a:r>
            <a:r>
              <a:rPr lang="en-US" dirty="0" smtClean="0"/>
              <a:t>customers. In </a:t>
            </a:r>
            <a:r>
              <a:rPr lang="en-US" dirty="0"/>
              <a:t>Europe, the position is governed by the European Directive 2000/31/EC. </a:t>
            </a:r>
            <a:r>
              <a:rPr lang="en-US" dirty="0" smtClean="0"/>
              <a:t>In the </a:t>
            </a:r>
            <a:r>
              <a:rPr lang="en-US" dirty="0"/>
              <a:t>UK this directive is implemented through the Electronic Commerce (</a:t>
            </a:r>
            <a:r>
              <a:rPr lang="en-US" dirty="0" smtClean="0"/>
              <a:t>EC Directive</a:t>
            </a:r>
            <a:r>
              <a:rPr lang="en-US" dirty="0"/>
              <a:t>) Regulations 2002. These regulations follow the EC Directive </a:t>
            </a:r>
            <a:r>
              <a:rPr lang="en-US" dirty="0" smtClean="0"/>
              <a:t>in distinguishing three </a:t>
            </a:r>
            <a:r>
              <a:rPr lang="en-US" dirty="0"/>
              <a:t>roles that an ISP may play: </a:t>
            </a:r>
            <a:r>
              <a:rPr lang="en-US" i="1" dirty="0"/>
              <a:t>mere conduit</a:t>
            </a:r>
            <a:r>
              <a:rPr lang="en-US" dirty="0"/>
              <a:t>, </a:t>
            </a:r>
            <a:r>
              <a:rPr lang="en-US" i="1" dirty="0"/>
              <a:t>caching</a:t>
            </a:r>
            <a:r>
              <a:rPr lang="en-US" dirty="0"/>
              <a:t>, and </a:t>
            </a:r>
            <a:r>
              <a:rPr lang="en-US" i="1" dirty="0"/>
              <a:t>hosting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role of mere conduit is that in which the ISP does no more than </a:t>
            </a:r>
            <a:r>
              <a:rPr lang="en-US" dirty="0" smtClean="0"/>
              <a:t>transmit data</a:t>
            </a:r>
            <a:r>
              <a:rPr lang="en-US" dirty="0"/>
              <a:t>; in particular, the ISP does not initiate transmissions, does not </a:t>
            </a:r>
            <a:r>
              <a:rPr lang="en-US" dirty="0" smtClean="0"/>
              <a:t>select the </a:t>
            </a:r>
            <a:r>
              <a:rPr lang="en-US" dirty="0"/>
              <a:t>receivers of the transmissions, and does not select or modify the </a:t>
            </a:r>
            <a:r>
              <a:rPr lang="en-US" dirty="0" smtClean="0"/>
              <a:t>data transmitted</a:t>
            </a:r>
            <a:r>
              <a:rPr lang="en-US" dirty="0"/>
              <a:t>. It is compatible with the role of mere conduit for an ISP to </a:t>
            </a:r>
            <a:r>
              <a:rPr lang="en-US" dirty="0" smtClean="0"/>
              <a:t>store information </a:t>
            </a:r>
            <a:r>
              <a:rPr lang="en-US" dirty="0"/>
              <a:t>temporarily, provided this is only done as part of the </a:t>
            </a:r>
            <a:r>
              <a:rPr lang="en-US" dirty="0" smtClean="0"/>
              <a:t>transmission process</a:t>
            </a:r>
            <a:r>
              <a:rPr lang="en-US" dirty="0"/>
              <a:t>. Provided it is acting as a mere conduit, the regulations </a:t>
            </a:r>
            <a:r>
              <a:rPr lang="en-US" dirty="0" smtClean="0"/>
              <a:t>provide that </a:t>
            </a:r>
            <a:r>
              <a:rPr lang="en-US" dirty="0"/>
              <a:t>an ISP is not liable for damages or for any criminal sanction as a result </a:t>
            </a:r>
            <a:r>
              <a:rPr lang="en-US" dirty="0" smtClean="0"/>
              <a:t>of a </a:t>
            </a:r>
            <a:r>
              <a:rPr lang="en-US" dirty="0"/>
              <a:t>transmission.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680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caching role arises when the information is the subject of </a:t>
            </a:r>
            <a:r>
              <a:rPr lang="en-US" dirty="0" smtClean="0"/>
              <a:t>automatic, intermediate </a:t>
            </a:r>
            <a:r>
              <a:rPr lang="en-US" dirty="0"/>
              <a:t>and temporary storage, for the sole purpose of increasing the </a:t>
            </a:r>
            <a:r>
              <a:rPr lang="en-US" dirty="0" smtClean="0"/>
              <a:t>efficiency of </a:t>
            </a:r>
            <a:r>
              <a:rPr lang="en-US" dirty="0"/>
              <a:t>the transmission of the information to other recipients of the </a:t>
            </a:r>
            <a:r>
              <a:rPr lang="en-US" dirty="0" smtClean="0"/>
              <a:t>service upon </a:t>
            </a:r>
            <a:r>
              <a:rPr lang="en-US" dirty="0"/>
              <a:t>their request. An ISP acting in the caching role is not liable for </a:t>
            </a:r>
            <a:r>
              <a:rPr lang="en-US" dirty="0" smtClean="0"/>
              <a:t>damages or for </a:t>
            </a:r>
            <a:r>
              <a:rPr lang="en-US" dirty="0"/>
              <a:t>any criminal sanction as a result of a transmission, provided that it</a:t>
            </a:r>
            <a:r>
              <a:rPr lang="en-US" dirty="0" smtClean="0"/>
              <a:t>:</a:t>
            </a:r>
          </a:p>
          <a:p>
            <a:r>
              <a:rPr lang="en-US" b="1" dirty="0"/>
              <a:t>does not modify the information;</a:t>
            </a:r>
          </a:p>
          <a:p>
            <a:r>
              <a:rPr lang="en-US" b="1" dirty="0" smtClean="0"/>
              <a:t>complies </a:t>
            </a:r>
            <a:r>
              <a:rPr lang="en-US" b="1" dirty="0"/>
              <a:t>with conditions on access to the information;</a:t>
            </a:r>
          </a:p>
          <a:p>
            <a:r>
              <a:rPr lang="en-US" b="1" dirty="0" smtClean="0"/>
              <a:t>complies </a:t>
            </a:r>
            <a:r>
              <a:rPr lang="en-US" b="1" dirty="0"/>
              <a:t>with any rules regarding the updating of the information, </a:t>
            </a:r>
            <a:r>
              <a:rPr lang="en-US" b="1" dirty="0" smtClean="0"/>
              <a:t>specified in </a:t>
            </a:r>
            <a:r>
              <a:rPr lang="en-US" b="1" dirty="0"/>
              <a:t>a manner widely recognized and used by industry;</a:t>
            </a:r>
          </a:p>
          <a:p>
            <a:r>
              <a:rPr lang="en-US" b="1" dirty="0" smtClean="0"/>
              <a:t>does </a:t>
            </a:r>
            <a:r>
              <a:rPr lang="en-US" b="1" dirty="0"/>
              <a:t>not interfere with the lawful use of technology, widely recognized </a:t>
            </a:r>
            <a:r>
              <a:rPr lang="en-US" b="1" dirty="0" smtClean="0"/>
              <a:t>and used </a:t>
            </a:r>
            <a:r>
              <a:rPr lang="en-US" b="1" dirty="0"/>
              <a:t>by industry, to obtain data on the use of the information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acts </a:t>
            </a:r>
            <a:r>
              <a:rPr lang="en-US" b="1" dirty="0"/>
              <a:t>expeditiously to remove or to disable access to the information he </a:t>
            </a:r>
            <a:r>
              <a:rPr lang="en-US" b="1" dirty="0" smtClean="0"/>
              <a:t>has stored </a:t>
            </a:r>
            <a:r>
              <a:rPr lang="en-US" b="1" dirty="0"/>
              <a:t>upon obtaining actual knowledge of the fact that the information </a:t>
            </a:r>
            <a:r>
              <a:rPr lang="en-US" b="1" dirty="0" smtClean="0"/>
              <a:t>at the </a:t>
            </a:r>
            <a:r>
              <a:rPr lang="en-US" b="1" dirty="0"/>
              <a:t>initial source of the transmission has been removed from the </a:t>
            </a:r>
            <a:r>
              <a:rPr lang="en-US" b="1" dirty="0" smtClean="0"/>
              <a:t>network, or </a:t>
            </a:r>
            <a:r>
              <a:rPr lang="en-US" b="1" dirty="0"/>
              <a:t>access to it has been disabled, or that a court or an </a:t>
            </a:r>
            <a:r>
              <a:rPr lang="en-US" b="1" dirty="0" err="1" smtClean="0"/>
              <a:t>administrativeauthority</a:t>
            </a:r>
            <a:r>
              <a:rPr lang="en-US" b="1" dirty="0" smtClean="0"/>
              <a:t> </a:t>
            </a:r>
            <a:r>
              <a:rPr lang="en-US" b="1" dirty="0"/>
              <a:t>has ordered such removal or disablement.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9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Where an ISP stores information provided by its customers, it is acting in a</a:t>
            </a:r>
          </a:p>
          <a:p>
            <a:pPr marL="0" indent="0">
              <a:buNone/>
            </a:pPr>
            <a:r>
              <a:rPr lang="en-US" dirty="0"/>
              <a:t>hosting role. In this case, it is not liable for damage or criminal sanctions</a:t>
            </a:r>
          </a:p>
          <a:p>
            <a:pPr marL="0" indent="0">
              <a:buNone/>
            </a:pPr>
            <a:r>
              <a:rPr lang="en-US" dirty="0"/>
              <a:t>provided that:</a:t>
            </a:r>
          </a:p>
          <a:p>
            <a:r>
              <a:rPr lang="en-US" dirty="0"/>
              <a:t> it did not know that anything unlawful was going on;</a:t>
            </a:r>
          </a:p>
          <a:p>
            <a:r>
              <a:rPr lang="en-US" dirty="0"/>
              <a:t> where a claim for damages is made, it did not know anything that </a:t>
            </a:r>
            <a:r>
              <a:rPr lang="en-US" dirty="0" smtClean="0"/>
              <a:t>should have </a:t>
            </a:r>
            <a:r>
              <a:rPr lang="en-US" dirty="0"/>
              <a:t>led it to think that something unlawful might be going on; or</a:t>
            </a:r>
          </a:p>
          <a:p>
            <a:r>
              <a:rPr lang="en-US" dirty="0"/>
              <a:t> when it found out that that something unlawful was going on, it </a:t>
            </a:r>
            <a:r>
              <a:rPr lang="en-US" dirty="0" smtClean="0"/>
              <a:t>acted expeditiously </a:t>
            </a:r>
            <a:r>
              <a:rPr lang="en-US" dirty="0"/>
              <a:t>to remove the information or to prevent access to it, and</a:t>
            </a:r>
          </a:p>
          <a:p>
            <a:r>
              <a:rPr lang="en-US" dirty="0"/>
              <a:t> the customer was not acting under the authority or the control of </a:t>
            </a:r>
            <a:r>
              <a:rPr lang="en-US" dirty="0" smtClean="0"/>
              <a:t>the service </a:t>
            </a:r>
            <a:r>
              <a:rPr lang="en-US" dirty="0"/>
              <a:t>provider.</a:t>
            </a:r>
          </a:p>
        </p:txBody>
      </p:sp>
    </p:spTree>
    <p:extLst>
      <p:ext uri="{BB962C8B-B14F-4D97-AF65-F5344CB8AC3E}">
        <p14:creationId xmlns:p14="http://schemas.microsoft.com/office/powerpoint/2010/main" xmlns="" val="3345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across National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Criminal law</a:t>
            </a:r>
          </a:p>
          <a:p>
            <a:r>
              <a:rPr lang="en-US" dirty="0" smtClean="0"/>
              <a:t>The international convention on cybercrime</a:t>
            </a:r>
          </a:p>
          <a:p>
            <a:r>
              <a:rPr lang="en-US" dirty="0" smtClean="0"/>
              <a:t>Civil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2838</Words>
  <Application>Microsoft Office PowerPoint</Application>
  <PresentationFormat>Custom</PresentationFormat>
  <Paragraphs>190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Facet</vt:lpstr>
      <vt:lpstr>Course:   Professional Issues in IT</vt:lpstr>
      <vt:lpstr>Internet Issues</vt:lpstr>
      <vt:lpstr>Problems of internet availability </vt:lpstr>
      <vt:lpstr>Slide 4</vt:lpstr>
      <vt:lpstr>Availability of internet playing the role </vt:lpstr>
      <vt:lpstr>INTERNET SERVICE PROVIDERS</vt:lpstr>
      <vt:lpstr>Caching</vt:lpstr>
      <vt:lpstr>Hosting</vt:lpstr>
      <vt:lpstr>Law across National Boundaries</vt:lpstr>
      <vt:lpstr>Criminal law </vt:lpstr>
      <vt:lpstr>Slide 11</vt:lpstr>
      <vt:lpstr>Slide 12</vt:lpstr>
      <vt:lpstr>Result???</vt:lpstr>
      <vt:lpstr>DEFAMATION</vt:lpstr>
      <vt:lpstr>Defamation Act</vt:lpstr>
      <vt:lpstr>The Internet Content Rating Association</vt:lpstr>
      <vt:lpstr>SPAM</vt:lpstr>
      <vt:lpstr>Stopping Spams</vt:lpstr>
      <vt:lpstr>European legislation</vt:lpstr>
      <vt:lpstr>Essential features</vt:lpstr>
      <vt:lpstr>Legislation in the USA</vt:lpstr>
      <vt:lpstr>Registration</vt:lpstr>
      <vt:lpstr>Computer Misuse</vt:lpstr>
      <vt:lpstr>THE COMPUTER MISUSE ACT 1990</vt:lpstr>
      <vt:lpstr>Section 1 of the Computer Misuse Act 1990</vt:lpstr>
      <vt:lpstr>Section 2</vt:lpstr>
      <vt:lpstr>Section 3</vt:lpstr>
      <vt:lpstr>Slide 28</vt:lpstr>
      <vt:lpstr>Slide 29</vt:lpstr>
      <vt:lpstr>Computer fraud</vt:lpstr>
      <vt:lpstr>Fraud techniques</vt:lpstr>
      <vt:lpstr>Computer Crime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shahar.bano</cp:lastModifiedBy>
  <cp:revision>90</cp:revision>
  <dcterms:created xsi:type="dcterms:W3CDTF">2015-11-16T06:05:46Z</dcterms:created>
  <dcterms:modified xsi:type="dcterms:W3CDTF">2017-11-23T06:27:28Z</dcterms:modified>
</cp:coreProperties>
</file>