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84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1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439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70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807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13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8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1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195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09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4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7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2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68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98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7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3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4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 of Parliament Regarding </a:t>
            </a:r>
            <a:br>
              <a:rPr lang="en-US" dirty="0"/>
            </a:br>
            <a:r>
              <a:rPr lang="en-US" dirty="0" smtClean="0"/>
              <a:t>Education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unlawful for a provider of education (public or private, school, college </a:t>
            </a:r>
            <a:r>
              <a:rPr lang="en-US" dirty="0" smtClean="0"/>
              <a:t>or university</a:t>
            </a:r>
            <a:r>
              <a:rPr lang="en-US" dirty="0"/>
              <a:t>) to discriminate against a person on the basis of their sex, in </a:t>
            </a:r>
            <a:r>
              <a:rPr lang="en-US" dirty="0" smtClean="0"/>
              <a:t>offering admission </a:t>
            </a:r>
            <a:r>
              <a:rPr lang="en-US" dirty="0"/>
              <a:t>to the establishment or to specific courses, and in </a:t>
            </a:r>
            <a:r>
              <a:rPr lang="en-US" dirty="0" smtClean="0"/>
              <a:t>providing access </a:t>
            </a:r>
            <a:r>
              <a:rPr lang="en-US" dirty="0"/>
              <a:t>to the other benefits and facilities it offers.</a:t>
            </a:r>
          </a:p>
          <a:p>
            <a:r>
              <a:rPr lang="en-US" dirty="0"/>
              <a:t>The main exceptions to this are that allowance is made for </a:t>
            </a:r>
            <a:r>
              <a:rPr lang="en-US" dirty="0" smtClean="0"/>
              <a:t>single-sex establishments </a:t>
            </a:r>
            <a:r>
              <a:rPr lang="en-US" dirty="0"/>
              <a:t>and that provision for physical education may be </a:t>
            </a:r>
            <a:r>
              <a:rPr lang="en-US" dirty="0" smtClean="0"/>
              <a:t>different for </a:t>
            </a:r>
            <a:r>
              <a:rPr lang="en-US" dirty="0"/>
              <a:t>the two sexes.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of Parliament Regarding </a:t>
            </a:r>
            <a:br>
              <a:rPr lang="en-US" dirty="0"/>
            </a:br>
            <a:r>
              <a:rPr lang="en-US" b="1" dirty="0" smtClean="0"/>
              <a:t>Provision </a:t>
            </a:r>
            <a:r>
              <a:rPr lang="en-US" b="1" dirty="0"/>
              <a:t>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unlawful to discriminate on grounds of sex in the provision of </a:t>
            </a:r>
            <a:r>
              <a:rPr lang="en-US" dirty="0" smtClean="0"/>
              <a:t>goods, facilities </a:t>
            </a:r>
            <a:r>
              <a:rPr lang="en-US" dirty="0"/>
              <a:t>or services. The Act gives a number of examples </a:t>
            </a:r>
            <a:r>
              <a:rPr lang="en-US" dirty="0" smtClean="0"/>
              <a:t>including </a:t>
            </a:r>
            <a:r>
              <a:rPr lang="en-US" dirty="0"/>
              <a:t>accommodation in a hotel, facilities for entertainment, recreation </a:t>
            </a:r>
            <a:r>
              <a:rPr lang="en-US" dirty="0" smtClean="0"/>
              <a:t>or refreshment</a:t>
            </a:r>
            <a:r>
              <a:rPr lang="en-US" dirty="0"/>
              <a:t>, banking and insurance services, and so on.</a:t>
            </a:r>
          </a:p>
          <a:p>
            <a:r>
              <a:rPr lang="en-US" dirty="0"/>
              <a:t> It is unlawful to discriminate on grounds of sex in selling or </a:t>
            </a:r>
            <a:r>
              <a:rPr lang="en-US" dirty="0" smtClean="0"/>
              <a:t>letting property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exception to these provisions are for charities that have </a:t>
            </a:r>
            <a:r>
              <a:rPr lang="en-US" dirty="0" smtClean="0"/>
              <a:t>been founded </a:t>
            </a:r>
            <a:r>
              <a:rPr lang="en-US" dirty="0"/>
              <a:t>with the purpose of helping a specific group of people who are all </a:t>
            </a:r>
            <a:r>
              <a:rPr lang="en-US" dirty="0" smtClean="0"/>
              <a:t>of the </a:t>
            </a:r>
            <a:r>
              <a:rPr lang="en-US" dirty="0"/>
              <a:t>same sex, for example, single mothers.</a:t>
            </a:r>
          </a:p>
        </p:txBody>
      </p:sp>
    </p:spTree>
    <p:extLst>
      <p:ext uri="{BB962C8B-B14F-4D97-AF65-F5344CB8AC3E}">
        <p14:creationId xmlns:p14="http://schemas.microsoft.com/office/powerpoint/2010/main" xmlns="" val="39358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64" y="1697294"/>
            <a:ext cx="704697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Bring </a:t>
            </a:r>
            <a:r>
              <a:rPr lang="en-US" dirty="0"/>
              <a:t>the matter to an employment tribunal. If the tribunal finds in </a:t>
            </a:r>
            <a:r>
              <a:rPr lang="en-US" dirty="0" err="1"/>
              <a:t>favour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dirty="0"/>
              <a:t>complainant, it can award damages and make recommendations to </a:t>
            </a:r>
            <a:r>
              <a:rPr lang="en-US" dirty="0" smtClean="0"/>
              <a:t>the respondent</a:t>
            </a:r>
            <a:r>
              <a:rPr lang="en-US" dirty="0"/>
              <a:t>. If the respondent fails to act on the recommendations, </a:t>
            </a:r>
            <a:r>
              <a:rPr lang="en-US" dirty="0" smtClean="0"/>
              <a:t>the amount </a:t>
            </a:r>
            <a:r>
              <a:rPr lang="en-US" dirty="0"/>
              <a:t>of the damages may be increased.</a:t>
            </a:r>
          </a:p>
        </p:txBody>
      </p:sp>
    </p:spTree>
    <p:extLst>
      <p:ext uri="{BB962C8B-B14F-4D97-AF65-F5344CB8AC3E}">
        <p14:creationId xmlns:p14="http://schemas.microsoft.com/office/powerpoint/2010/main" xmlns="" val="2858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DISCRIMINATION ON RACIAL 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77710"/>
            <a:ext cx="8463619" cy="3880773"/>
          </a:xfrm>
        </p:spPr>
        <p:txBody>
          <a:bodyPr/>
          <a:lstStyle/>
          <a:p>
            <a:r>
              <a:rPr lang="en-US" dirty="0"/>
              <a:t>The present law is based on the Race Relations Act 1976 and </a:t>
            </a:r>
            <a:r>
              <a:rPr lang="en-US" dirty="0" smtClean="0"/>
              <a:t>subsequent amendments </a:t>
            </a:r>
            <a:r>
              <a:rPr lang="en-US" dirty="0"/>
              <a:t>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makes it unlawful to discriminate on grounds of </a:t>
            </a:r>
            <a:r>
              <a:rPr lang="en-US" dirty="0" smtClean="0"/>
              <a:t>race, </a:t>
            </a:r>
            <a:r>
              <a:rPr lang="en-US" dirty="0" err="1" smtClean="0"/>
              <a:t>colour</a:t>
            </a:r>
            <a:r>
              <a:rPr lang="en-US" dirty="0"/>
              <a:t>, ethnic origin or nationality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introduced the idea of indirect </a:t>
            </a:r>
            <a:r>
              <a:rPr lang="en-US" dirty="0" smtClean="0"/>
              <a:t>discrimination based </a:t>
            </a:r>
            <a:r>
              <a:rPr lang="en-US" dirty="0"/>
              <a:t>on race. And it established the Commission for Racial </a:t>
            </a:r>
            <a:r>
              <a:rPr lang="en-US" dirty="0" smtClean="0"/>
              <a:t>Equality by </a:t>
            </a:r>
            <a:r>
              <a:rPr lang="en-US" dirty="0"/>
              <a:t>the merger of the Race Relations Board and the Community </a:t>
            </a:r>
            <a:r>
              <a:rPr lang="en-US" dirty="0" smtClean="0"/>
              <a:t>Relations Commission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53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DISCRIMINATION ON GROUNDS OF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1970s onwards, government had been encouraging the </a:t>
            </a:r>
            <a:r>
              <a:rPr lang="en-US" dirty="0" smtClean="0"/>
              <a:t>recruitment of </a:t>
            </a:r>
            <a:r>
              <a:rPr lang="en-US" dirty="0"/>
              <a:t>disabled employees into the Civil Service and encouraging </a:t>
            </a:r>
            <a:r>
              <a:rPr lang="en-US" dirty="0" smtClean="0"/>
              <a:t>employers to </a:t>
            </a:r>
            <a:r>
              <a:rPr lang="en-US" dirty="0"/>
              <a:t>take on disabled workers by withholding government contracts </a:t>
            </a:r>
            <a:r>
              <a:rPr lang="en-US" dirty="0" smtClean="0"/>
              <a:t>from companies </a:t>
            </a:r>
            <a:r>
              <a:rPr lang="en-US" dirty="0"/>
              <a:t>that could not demonstrate a commitment to offering </a:t>
            </a:r>
            <a:r>
              <a:rPr lang="en-US" dirty="0" smtClean="0"/>
              <a:t>opportunities to </a:t>
            </a:r>
            <a:r>
              <a:rPr lang="en-US" dirty="0"/>
              <a:t>the disabled</a:t>
            </a:r>
          </a:p>
        </p:txBody>
      </p:sp>
    </p:spTree>
    <p:extLst>
      <p:ext uri="{BB962C8B-B14F-4D97-AF65-F5344CB8AC3E}">
        <p14:creationId xmlns:p14="http://schemas.microsoft.com/office/powerpoint/2010/main" xmlns="" val="8803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 Discrimination Act</a:t>
            </a:r>
            <a:br>
              <a:rPr lang="en-US" dirty="0"/>
            </a:br>
            <a:r>
              <a:rPr lang="en-US" dirty="0"/>
              <a:t>1995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 makes it unlawful to treat a disabled employee or applicant less</a:t>
            </a:r>
          </a:p>
          <a:p>
            <a:pPr marL="0" indent="0">
              <a:buNone/>
            </a:pPr>
            <a:r>
              <a:rPr lang="en-US" dirty="0" err="1"/>
              <a:t>favourably</a:t>
            </a:r>
            <a:r>
              <a:rPr lang="en-US" dirty="0"/>
              <a:t> because of their disability without justification. The justification</a:t>
            </a:r>
          </a:p>
          <a:p>
            <a:pPr marL="0" indent="0">
              <a:buNone/>
            </a:pPr>
            <a:r>
              <a:rPr lang="en-US" dirty="0"/>
              <a:t>must be serious and substantial. Thus it would be justified to reject a blind</a:t>
            </a:r>
          </a:p>
          <a:p>
            <a:pPr marL="0" indent="0">
              <a:buNone/>
            </a:pPr>
            <a:r>
              <a:rPr lang="en-US" dirty="0"/>
              <a:t>applicant for a job as a bus driver or a paraplegic for a job as a </a:t>
            </a:r>
            <a:r>
              <a:rPr lang="en-US" dirty="0" smtClean="0"/>
              <a:t>lifeguard.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3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46062"/>
            <a:ext cx="8463619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Disability Rights Commission commissioned a study of web </a:t>
            </a:r>
            <a:r>
              <a:rPr lang="en-US" dirty="0" smtClean="0"/>
              <a:t>accessibility for </a:t>
            </a:r>
            <a:r>
              <a:rPr lang="en-US" dirty="0"/>
              <a:t>the disabled, which resulted in a report entitled The Web: </a:t>
            </a:r>
            <a:r>
              <a:rPr lang="en-US" dirty="0" smtClean="0"/>
              <a:t>Access and </a:t>
            </a:r>
            <a:r>
              <a:rPr lang="en-US" dirty="0"/>
              <a:t>Inclusion for Disabled People. </a:t>
            </a:r>
            <a:r>
              <a:rPr lang="en-US" dirty="0" smtClean="0"/>
              <a:t>The </a:t>
            </a:r>
            <a:r>
              <a:rPr lang="en-US" dirty="0"/>
              <a:t>study included a survey of </a:t>
            </a:r>
            <a:r>
              <a:rPr lang="en-US" dirty="0" smtClean="0"/>
              <a:t>1,000 home </a:t>
            </a:r>
            <a:r>
              <a:rPr lang="en-US" dirty="0"/>
              <a:t>pages and found that 81 per cent, including many government </a:t>
            </a:r>
            <a:r>
              <a:rPr lang="en-US" dirty="0" smtClean="0"/>
              <a:t>sites, failed </a:t>
            </a:r>
            <a:r>
              <a:rPr lang="en-US" dirty="0"/>
              <a:t>to comply with even the lowest level of the W3C guidelines. Among </a:t>
            </a:r>
            <a:r>
              <a:rPr lang="en-US" dirty="0" smtClean="0"/>
              <a:t>the commonest </a:t>
            </a:r>
            <a:r>
              <a:rPr lang="en-US" dirty="0"/>
              <a:t>reasons why disabled users experienced difficulty were:</a:t>
            </a:r>
          </a:p>
          <a:p>
            <a:r>
              <a:rPr lang="en-US" dirty="0"/>
              <a:t> page layout was unclear and confusing;</a:t>
            </a:r>
          </a:p>
          <a:p>
            <a:r>
              <a:rPr lang="en-US" dirty="0"/>
              <a:t> the navigation mechanisms were confusing and disorienting</a:t>
            </a:r>
            <a:r>
              <a:rPr lang="en-US" dirty="0" smtClean="0"/>
              <a:t>;</a:t>
            </a:r>
          </a:p>
          <a:p>
            <a:r>
              <a:rPr lang="en-US" dirty="0"/>
              <a:t> there was poor contrast between the text and the background </a:t>
            </a:r>
            <a:r>
              <a:rPr lang="en-US" dirty="0" smtClean="0"/>
              <a:t>and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were used inappropriately;</a:t>
            </a:r>
          </a:p>
          <a:p>
            <a:r>
              <a:rPr lang="en-US" dirty="0"/>
              <a:t> graphics and text were too small;</a:t>
            </a:r>
          </a:p>
          <a:p>
            <a:r>
              <a:rPr lang="en-US" dirty="0"/>
              <a:t> links and images were poorly labelled;</a:t>
            </a:r>
          </a:p>
          <a:p>
            <a:r>
              <a:rPr lang="en-US" dirty="0"/>
              <a:t> the web pages were incompatible with the software designed to </a:t>
            </a:r>
            <a:r>
              <a:rPr lang="en-US" dirty="0" smtClean="0"/>
              <a:t>assist disabled </a:t>
            </a:r>
            <a:r>
              <a:rPr lang="en-US" dirty="0"/>
              <a:t>users (screen readers, magnification software).</a:t>
            </a:r>
          </a:p>
        </p:txBody>
      </p:sp>
    </p:spTree>
    <p:extLst>
      <p:ext uri="{BB962C8B-B14F-4D97-AF65-F5344CB8AC3E}">
        <p14:creationId xmlns:p14="http://schemas.microsoft.com/office/powerpoint/2010/main" xmlns="" val="21862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DISCRIMINATION ON GROUNDS OF RELIGION OR BELIEF, </a:t>
            </a:r>
            <a:r>
              <a:rPr lang="en-US" b="1" dirty="0" smtClean="0"/>
              <a:t>OR SEXUAL </a:t>
            </a:r>
            <a:r>
              <a:rPr lang="en-US" b="1" dirty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regards discrimination on grounds of sexual orientation and religious</a:t>
            </a:r>
          </a:p>
          <a:p>
            <a:pPr marL="0" indent="0">
              <a:buNone/>
            </a:pPr>
            <a:r>
              <a:rPr lang="en-US" dirty="0"/>
              <a:t>belief, the EU directive is implemented in the UK by the Employment</a:t>
            </a:r>
          </a:p>
          <a:p>
            <a:pPr marL="0" indent="0">
              <a:buNone/>
            </a:pPr>
            <a:r>
              <a:rPr lang="en-US" dirty="0"/>
              <a:t>Equality (Sexual Orientation) Regulations 2003 and the Employment</a:t>
            </a:r>
          </a:p>
          <a:p>
            <a:pPr marL="0" indent="0">
              <a:buNone/>
            </a:pPr>
            <a:r>
              <a:rPr lang="en-US" dirty="0"/>
              <a:t>Equality (Religion or Belief) Regulations 2003, both of which came into effect</a:t>
            </a:r>
          </a:p>
          <a:p>
            <a:pPr marL="0" indent="0">
              <a:buNone/>
            </a:pPr>
            <a:r>
              <a:rPr lang="en-US" dirty="0"/>
              <a:t>in December 2003. These regulations follow the pattern established by the</a:t>
            </a:r>
          </a:p>
          <a:p>
            <a:pPr marL="0" indent="0">
              <a:buNone/>
            </a:pPr>
            <a:r>
              <a:rPr lang="en-US" dirty="0"/>
              <a:t>Sexual Discrimination Act 1975 and the Race Relations Act 1976.</a:t>
            </a:r>
          </a:p>
        </p:txBody>
      </p:sp>
    </p:spTree>
    <p:extLst>
      <p:ext uri="{BB962C8B-B14F-4D97-AF65-F5344CB8AC3E}">
        <p14:creationId xmlns:p14="http://schemas.microsoft.com/office/powerpoint/2010/main" xmlns="" val="8496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Employment Equality </a:t>
            </a:r>
            <a:r>
              <a:rPr lang="en-US" dirty="0"/>
              <a:t>(Sexual </a:t>
            </a:r>
            <a:r>
              <a:rPr lang="en-US" smtClean="0"/>
              <a:t>Orientation and </a:t>
            </a:r>
            <a:r>
              <a:rPr lang="en-US" dirty="0" smtClean="0"/>
              <a:t>Religion </a:t>
            </a:r>
            <a:r>
              <a:rPr lang="en-US" dirty="0"/>
              <a:t>or Belief) Regulations 2003,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They are limited to discrimination in employment, education, </a:t>
            </a:r>
            <a:r>
              <a:rPr lang="en-US" dirty="0" smtClean="0"/>
              <a:t>and related </a:t>
            </a:r>
            <a:r>
              <a:rPr lang="en-US" dirty="0"/>
              <a:t>matters, and do not refer to discrimination in the provision </a:t>
            </a:r>
            <a:r>
              <a:rPr lang="en-US" dirty="0" smtClean="0"/>
              <a:t>of services </a:t>
            </a:r>
            <a:r>
              <a:rPr lang="en-US" dirty="0"/>
              <a:t>or accommodation, for example.</a:t>
            </a:r>
          </a:p>
          <a:p>
            <a:r>
              <a:rPr lang="en-US" dirty="0"/>
              <a:t> They explicitly make harassment unlawful, defining it as ‘</a:t>
            </a:r>
            <a:r>
              <a:rPr lang="en-US" dirty="0" smtClean="0"/>
              <a:t>unwanted conduct </a:t>
            </a:r>
            <a:r>
              <a:rPr lang="en-US" dirty="0"/>
              <a:t>which has the purpose or effect of violating a person’s </a:t>
            </a:r>
            <a:r>
              <a:rPr lang="en-US" dirty="0" smtClean="0"/>
              <a:t>dignity or </a:t>
            </a:r>
            <a:r>
              <a:rPr lang="en-US" dirty="0"/>
              <a:t>creating an intimidating, hostile, degrading, humiliating or </a:t>
            </a:r>
            <a:r>
              <a:rPr lang="en-US" dirty="0" smtClean="0"/>
              <a:t>offensive environment</a:t>
            </a:r>
            <a:r>
              <a:rPr lang="en-US" dirty="0"/>
              <a:t>. Although the courts and industrial tribunals had </a:t>
            </a:r>
            <a:r>
              <a:rPr lang="en-US" dirty="0" smtClean="0"/>
              <a:t>accepted that </a:t>
            </a:r>
            <a:r>
              <a:rPr lang="en-US" dirty="0"/>
              <a:t>racial or sexual harassment constituted discrimination, this was </a:t>
            </a:r>
            <a:r>
              <a:rPr lang="en-US" dirty="0" smtClean="0"/>
              <a:t>not explicitly </a:t>
            </a:r>
            <a:r>
              <a:rPr lang="en-US" dirty="0"/>
              <a:t>covered by previous anti-discrimination legislation.</a:t>
            </a:r>
          </a:p>
          <a:p>
            <a:r>
              <a:rPr lang="en-US" dirty="0" smtClean="0"/>
              <a:t>They </a:t>
            </a:r>
            <a:r>
              <a:rPr lang="en-US" dirty="0"/>
              <a:t>do not make any body, such as the Commission for </a:t>
            </a:r>
            <a:r>
              <a:rPr lang="en-US" dirty="0" smtClean="0"/>
              <a:t>Racial Equality</a:t>
            </a:r>
            <a:r>
              <a:rPr lang="en-US" dirty="0"/>
              <a:t>, responsible for promoting the implementation of the </a:t>
            </a:r>
            <a:r>
              <a:rPr lang="en-US" dirty="0" smtClean="0"/>
              <a:t>legislation nor </a:t>
            </a:r>
            <a:r>
              <a:rPr lang="en-US" dirty="0"/>
              <a:t>do they create any new body for this purpose. However, </a:t>
            </a:r>
            <a:r>
              <a:rPr lang="en-US" dirty="0" smtClean="0"/>
              <a:t>in October </a:t>
            </a:r>
            <a:r>
              <a:rPr lang="en-US" dirty="0"/>
              <a:t>2003, the government announced its plans for a single </a:t>
            </a:r>
            <a:r>
              <a:rPr lang="en-US" dirty="0" smtClean="0"/>
              <a:t>equality body </a:t>
            </a:r>
            <a:r>
              <a:rPr lang="en-US" dirty="0"/>
              <a:t>for the UK to take over the responsibilities of the </a:t>
            </a:r>
            <a:r>
              <a:rPr lang="en-US" dirty="0" smtClean="0"/>
              <a:t>Equal  Opportunities </a:t>
            </a:r>
            <a:r>
              <a:rPr lang="en-US" dirty="0"/>
              <a:t>Commission, the Commission for Racial Equality, </a:t>
            </a:r>
            <a:r>
              <a:rPr lang="en-US" dirty="0" smtClean="0"/>
              <a:t>and the </a:t>
            </a:r>
            <a:r>
              <a:rPr lang="en-US" dirty="0"/>
              <a:t>Disability Rights Commission.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67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DISCRIMINATION ON GROUNDS OF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77710"/>
            <a:ext cx="8463619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Equal Treatment Directive </a:t>
            </a:r>
            <a:r>
              <a:rPr lang="en-US" dirty="0" smtClean="0"/>
              <a:t>is </a:t>
            </a:r>
            <a:r>
              <a:rPr lang="en-US" dirty="0"/>
              <a:t>careful to be quite explicit </a:t>
            </a:r>
            <a:r>
              <a:rPr lang="en-US" dirty="0" smtClean="0"/>
              <a:t>in allowing </a:t>
            </a:r>
            <a:r>
              <a:rPr lang="en-US" dirty="0"/>
              <a:t>for discrimination on the grounds of age in a number of </a:t>
            </a:r>
            <a:r>
              <a:rPr lang="en-US" dirty="0" smtClean="0"/>
              <a:t>important cases</a:t>
            </a:r>
            <a:r>
              <a:rPr lang="en-US" dirty="0"/>
              <a:t>. It allows, for example</a:t>
            </a:r>
            <a:r>
              <a:rPr lang="en-US" dirty="0" smtClean="0"/>
              <a:t>:</a:t>
            </a:r>
          </a:p>
          <a:p>
            <a:r>
              <a:rPr lang="en-US" dirty="0"/>
              <a:t>special treatment of different age groups in order to protect them (</a:t>
            </a:r>
            <a:r>
              <a:rPr lang="en-US" dirty="0" smtClean="0"/>
              <a:t>e.g. not </a:t>
            </a:r>
            <a:r>
              <a:rPr lang="en-US" dirty="0"/>
              <a:t>allowing children under a certain age to be employed);</a:t>
            </a:r>
          </a:p>
          <a:p>
            <a:r>
              <a:rPr lang="en-US" dirty="0"/>
              <a:t> different premiums for life insurance policies, depending on the age </a:t>
            </a:r>
            <a:r>
              <a:rPr lang="en-US" dirty="0" smtClean="0"/>
              <a:t>of the </a:t>
            </a:r>
            <a:r>
              <a:rPr lang="en-US" dirty="0"/>
              <a:t>person at the time the policy is taken out, and different pension </a:t>
            </a:r>
            <a:r>
              <a:rPr lang="en-US" dirty="0" smtClean="0"/>
              <a:t>rates depending </a:t>
            </a:r>
            <a:r>
              <a:rPr lang="en-US" dirty="0"/>
              <a:t>on the age of retirement (but these must not amount to </a:t>
            </a:r>
            <a:r>
              <a:rPr lang="en-US" dirty="0" smtClean="0"/>
              <a:t>sex discrimination</a:t>
            </a:r>
            <a:r>
              <a:rPr lang="en-US" dirty="0"/>
              <a:t>);</a:t>
            </a:r>
          </a:p>
          <a:p>
            <a:r>
              <a:rPr lang="en-US" dirty="0"/>
              <a:t> fixing a maximum age for recruitment based on the need for a </a:t>
            </a:r>
            <a:r>
              <a:rPr lang="en-US" dirty="0" smtClean="0"/>
              <a:t>reasonable period of employment </a:t>
            </a:r>
            <a:r>
              <a:rPr lang="en-US" dirty="0"/>
              <a:t>after training and before retirement;</a:t>
            </a:r>
          </a:p>
          <a:p>
            <a:r>
              <a:rPr lang="en-US" dirty="0"/>
              <a:t> fixing a minimum age, a minimum amount of professional </a:t>
            </a:r>
            <a:r>
              <a:rPr lang="en-US" dirty="0" smtClean="0"/>
              <a:t>experience or </a:t>
            </a:r>
            <a:r>
              <a:rPr lang="en-US" dirty="0"/>
              <a:t>a minimum number of years with the company before a person </a:t>
            </a:r>
            <a:r>
              <a:rPr lang="en-US" dirty="0" smtClean="0"/>
              <a:t>will be </a:t>
            </a:r>
            <a:r>
              <a:rPr lang="en-US" dirty="0"/>
              <a:t>regarded as eligible for a given post or eligible for certain </a:t>
            </a:r>
            <a:r>
              <a:rPr lang="en-US" dirty="0" smtClean="0"/>
              <a:t>employment benefits </a:t>
            </a:r>
            <a:r>
              <a:rPr lang="en-US" dirty="0"/>
              <a:t>(e.g. additional annual leave).</a:t>
            </a:r>
          </a:p>
        </p:txBody>
      </p:sp>
    </p:spTree>
    <p:extLst>
      <p:ext uri="{BB962C8B-B14F-4D97-AF65-F5344CB8AC3E}">
        <p14:creationId xmlns:p14="http://schemas.microsoft.com/office/powerpoint/2010/main" xmlns="" val="6734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Anti-Discrimination Legislation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Discrimination?</a:t>
            </a:r>
          </a:p>
          <a:p>
            <a:r>
              <a:rPr lang="en-US" i="1" dirty="0"/>
              <a:t>what anti-discrimination laws are trying to </a:t>
            </a:r>
            <a:r>
              <a:rPr lang="en-US" i="1" dirty="0" smtClean="0"/>
              <a:t>do</a:t>
            </a:r>
          </a:p>
          <a:p>
            <a:r>
              <a:rPr lang="en-US" i="1" dirty="0"/>
              <a:t>why your employer has codes of practice that you are expected to follow in </a:t>
            </a:r>
            <a:r>
              <a:rPr lang="en-US" i="1" dirty="0" smtClean="0"/>
              <a:t>order to </a:t>
            </a:r>
            <a:r>
              <a:rPr lang="en-US" i="1" dirty="0"/>
              <a:t>avoid breaching the </a:t>
            </a:r>
            <a:r>
              <a:rPr lang="en-US" i="1" dirty="0" smtClean="0"/>
              <a:t>legislation</a:t>
            </a:r>
          </a:p>
          <a:p>
            <a:r>
              <a:rPr lang="en-US" i="1" dirty="0" smtClean="0"/>
              <a:t>Why, </a:t>
            </a:r>
            <a:r>
              <a:rPr lang="en-US" i="1" dirty="0"/>
              <a:t>if you become involved with discrimination issues at any deeper level, </a:t>
            </a:r>
            <a:r>
              <a:rPr lang="en-US" i="1" dirty="0" smtClean="0"/>
              <a:t>you should </a:t>
            </a:r>
            <a:r>
              <a:rPr lang="en-US" i="1" dirty="0"/>
              <a:t>seek advice from a professional in the field, sooner rather than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6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880174"/>
            <a:ext cx="8463619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Effective </a:t>
            </a:r>
            <a:r>
              <a:rPr lang="en-US" dirty="0"/>
              <a:t>compliance with anti-discrimination legislation in the </a:t>
            </a:r>
            <a:r>
              <a:rPr lang="en-US" dirty="0" smtClean="0"/>
              <a:t>workplace requires </a:t>
            </a:r>
            <a:r>
              <a:rPr lang="en-US" dirty="0"/>
              <a:t>three things:</a:t>
            </a:r>
          </a:p>
          <a:p>
            <a:r>
              <a:rPr lang="en-US" dirty="0"/>
              <a:t> a suitable written policy, well publicized, and freely and easily available;</a:t>
            </a:r>
          </a:p>
          <a:p>
            <a:r>
              <a:rPr lang="en-US" dirty="0"/>
              <a:t> a </a:t>
            </a:r>
            <a:r>
              <a:rPr lang="en-US"/>
              <a:t>training </a:t>
            </a:r>
            <a:r>
              <a:rPr lang="en-US" smtClean="0"/>
              <a:t>program </a:t>
            </a:r>
            <a:r>
              <a:rPr lang="en-US" dirty="0"/>
              <a:t>for new and existing staff, to ensure that they </a:t>
            </a:r>
            <a:r>
              <a:rPr lang="en-US" dirty="0" smtClean="0"/>
              <a:t>are all </a:t>
            </a:r>
            <a:r>
              <a:rPr lang="en-US" dirty="0"/>
              <a:t>aware of the policy and its importance;</a:t>
            </a:r>
          </a:p>
          <a:p>
            <a:r>
              <a:rPr lang="en-US" dirty="0"/>
              <a:t> effective procedures for implementing the policy.</a:t>
            </a:r>
          </a:p>
        </p:txBody>
      </p:sp>
    </p:spTree>
    <p:extLst>
      <p:ext uri="{BB962C8B-B14F-4D97-AF65-F5344CB8AC3E}">
        <p14:creationId xmlns:p14="http://schemas.microsoft.com/office/powerpoint/2010/main" xmlns="" val="12897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DISCRIMINATION?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2160590"/>
            <a:ext cx="6673089" cy="3880773"/>
          </a:xfrm>
        </p:spPr>
        <p:txBody>
          <a:bodyPr/>
          <a:lstStyle/>
          <a:p>
            <a:r>
              <a:rPr lang="en-US" dirty="0"/>
              <a:t>Discrimination means treating one person or one group of people </a:t>
            </a:r>
            <a:r>
              <a:rPr lang="en-US" dirty="0" smtClean="0"/>
              <a:t>less favorably </a:t>
            </a:r>
            <a:r>
              <a:rPr lang="en-US" dirty="0"/>
              <a:t>than another on the grounds of personal characteristics</a:t>
            </a:r>
            <a:r>
              <a:rPr lang="en-US" dirty="0" smtClean="0"/>
              <a:t>.</a:t>
            </a:r>
          </a:p>
          <a:p>
            <a:r>
              <a:rPr lang="en-US" dirty="0"/>
              <a:t>Discrimination can be </a:t>
            </a:r>
            <a:r>
              <a:rPr lang="en-US" i="1" dirty="0"/>
              <a:t>direct </a:t>
            </a:r>
            <a:r>
              <a:rPr lang="en-US" dirty="0"/>
              <a:t>or </a:t>
            </a:r>
            <a:r>
              <a:rPr lang="en-US" i="1" dirty="0"/>
              <a:t>indirect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63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Discrimination 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19214"/>
            <a:ext cx="846361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Europe, the USA and many other countries prohibits discrimination </a:t>
            </a:r>
            <a:r>
              <a:rPr lang="en-US" dirty="0" smtClean="0"/>
              <a:t>on grounds </a:t>
            </a:r>
            <a:r>
              <a:rPr lang="en-US" dirty="0"/>
              <a:t>such as:</a:t>
            </a:r>
          </a:p>
          <a:p>
            <a:r>
              <a:rPr lang="en-US" dirty="0"/>
              <a:t> </a:t>
            </a:r>
            <a:r>
              <a:rPr lang="en-US" dirty="0" smtClean="0"/>
              <a:t>sex, Gender;</a:t>
            </a:r>
            <a:endParaRPr lang="en-US" dirty="0"/>
          </a:p>
          <a:p>
            <a:r>
              <a:rPr lang="en-US" dirty="0"/>
              <a:t> race, </a:t>
            </a:r>
            <a:r>
              <a:rPr lang="en-US" dirty="0" err="1"/>
              <a:t>colour</a:t>
            </a:r>
            <a:r>
              <a:rPr lang="en-US" dirty="0"/>
              <a:t>, ethnic origin or nationality;</a:t>
            </a:r>
          </a:p>
          <a:p>
            <a:r>
              <a:rPr lang="en-US" dirty="0"/>
              <a:t> disability;</a:t>
            </a:r>
          </a:p>
          <a:p>
            <a:r>
              <a:rPr lang="en-US" dirty="0"/>
              <a:t> sexual orientation;</a:t>
            </a:r>
          </a:p>
          <a:p>
            <a:r>
              <a:rPr lang="en-US" dirty="0"/>
              <a:t> religion;</a:t>
            </a:r>
          </a:p>
          <a:p>
            <a:r>
              <a:rPr lang="en-US" dirty="0"/>
              <a:t> age.</a:t>
            </a:r>
          </a:p>
        </p:txBody>
      </p:sp>
    </p:spTree>
    <p:extLst>
      <p:ext uri="{BB962C8B-B14F-4D97-AF65-F5344CB8AC3E}">
        <p14:creationId xmlns:p14="http://schemas.microsoft.com/office/powerpoint/2010/main" xmlns="" val="6552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discrimination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30400"/>
            <a:ext cx="8463619" cy="3880773"/>
          </a:xfrm>
        </p:spPr>
        <p:txBody>
          <a:bodyPr>
            <a:normAutofit/>
          </a:bodyPr>
          <a:lstStyle/>
          <a:p>
            <a:r>
              <a:rPr lang="en-US" dirty="0"/>
              <a:t>Direct discrimination </a:t>
            </a:r>
            <a:r>
              <a:rPr lang="en-US" dirty="0" smtClean="0"/>
              <a:t>occurs when </a:t>
            </a:r>
            <a:r>
              <a:rPr lang="en-US" dirty="0"/>
              <a:t>one person is treated less </a:t>
            </a:r>
            <a:r>
              <a:rPr lang="en-US" dirty="0" err="1"/>
              <a:t>favourably</a:t>
            </a:r>
            <a:r>
              <a:rPr lang="en-US" dirty="0"/>
              <a:t> than another specifically </a:t>
            </a:r>
            <a:r>
              <a:rPr lang="en-US" dirty="0" smtClean="0"/>
              <a:t>because of </a:t>
            </a:r>
            <a:r>
              <a:rPr lang="en-US" dirty="0"/>
              <a:t>their sex or race, and so </a:t>
            </a:r>
            <a:r>
              <a:rPr lang="en-US" dirty="0" smtClean="0"/>
              <a:t>on.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lvl="1"/>
            <a:r>
              <a:rPr lang="en-US" dirty="0"/>
              <a:t>A woman does exactly the same job as a man but is paid less than he is.</a:t>
            </a:r>
          </a:p>
          <a:p>
            <a:pPr lvl="1"/>
            <a:r>
              <a:rPr lang="en-US" dirty="0"/>
              <a:t> A doctor refuses to treat a Chinese patient on the grounds that he has </a:t>
            </a:r>
            <a:r>
              <a:rPr lang="en-US" dirty="0" smtClean="0"/>
              <a:t>no room </a:t>
            </a:r>
            <a:r>
              <a:rPr lang="en-US" dirty="0"/>
              <a:t>for any more patients but then accepts an English patient.</a:t>
            </a:r>
          </a:p>
          <a:p>
            <a:pPr lvl="1"/>
            <a:r>
              <a:rPr lang="en-US" dirty="0"/>
              <a:t> A company advertises for a secretary and automatically rejects all </a:t>
            </a:r>
            <a:r>
              <a:rPr lang="en-US" dirty="0" smtClean="0"/>
              <a:t>the male applicants.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company advertises for ‘a mature woman to act as the </a:t>
            </a:r>
            <a:r>
              <a:rPr lang="en-US" dirty="0" smtClean="0"/>
              <a:t>Chief</a:t>
            </a:r>
          </a:p>
          <a:p>
            <a:pPr lvl="1"/>
            <a:r>
              <a:rPr lang="en-US" dirty="0" smtClean="0"/>
              <a:t>Executive’s </a:t>
            </a:r>
            <a:r>
              <a:rPr lang="en-US" dirty="0"/>
              <a:t>personal assistant’ or ‘a strong young man to work as </a:t>
            </a:r>
            <a:r>
              <a:rPr lang="en-US" dirty="0" smtClean="0"/>
              <a:t>a trainee </a:t>
            </a:r>
            <a:r>
              <a:rPr lang="en-US" dirty="0"/>
              <a:t>zoo-keeper’.</a:t>
            </a:r>
          </a:p>
        </p:txBody>
      </p:sp>
    </p:spTree>
    <p:extLst>
      <p:ext uri="{BB962C8B-B14F-4D97-AF65-F5344CB8AC3E}">
        <p14:creationId xmlns:p14="http://schemas.microsoft.com/office/powerpoint/2010/main" xmlns="" val="4081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discrimination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65504"/>
            <a:ext cx="8463619" cy="491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Indirect discrimination occurs when an employer imposes conditions </a:t>
            </a:r>
            <a:r>
              <a:rPr lang="en-US" dirty="0" smtClean="0"/>
              <a:t>that apply </a:t>
            </a:r>
            <a:r>
              <a:rPr lang="en-US" dirty="0"/>
              <a:t>to all employees or all applicants but have a disproportionate effect on </a:t>
            </a:r>
            <a:r>
              <a:rPr lang="en-US" dirty="0" smtClean="0"/>
              <a:t>one group. </a:t>
            </a:r>
          </a:p>
          <a:p>
            <a:pPr marL="0" indent="0">
              <a:buNone/>
            </a:pPr>
            <a:r>
              <a:rPr lang="en-US" dirty="0" smtClean="0"/>
              <a:t>Examples </a:t>
            </a:r>
          </a:p>
          <a:p>
            <a:pPr lvl="1"/>
            <a:r>
              <a:rPr lang="en-US" dirty="0"/>
              <a:t>Advertising a job with the requirement that applicants must be at </a:t>
            </a:r>
            <a:r>
              <a:rPr lang="en-US" dirty="0" smtClean="0"/>
              <a:t>least 180 </a:t>
            </a:r>
            <a:r>
              <a:rPr lang="en-US" dirty="0"/>
              <a:t>cm tall. In the UK, there are many men over 180 cm tall but very </a:t>
            </a:r>
            <a:r>
              <a:rPr lang="en-US" dirty="0" smtClean="0"/>
              <a:t>few women</a:t>
            </a:r>
            <a:r>
              <a:rPr lang="en-US" dirty="0"/>
              <a:t>. The result is that few women can apply for the job.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allocating public housing, a local authority has a policy of </a:t>
            </a:r>
            <a:r>
              <a:rPr lang="en-US" dirty="0" smtClean="0"/>
              <a:t>giving priority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children of existing tenants.</a:t>
            </a:r>
          </a:p>
          <a:p>
            <a:pPr lvl="1"/>
            <a:r>
              <a:rPr lang="en-US" dirty="0"/>
              <a:t> An employer insisting that all employees work on Saturdays. This </a:t>
            </a:r>
            <a:r>
              <a:rPr lang="en-US" dirty="0" smtClean="0"/>
              <a:t>might be </a:t>
            </a:r>
            <a:r>
              <a:rPr lang="en-US" dirty="0"/>
              <a:t>held to be indirect discrimination against those who practice </a:t>
            </a:r>
            <a:r>
              <a:rPr lang="en-US" dirty="0" smtClean="0"/>
              <a:t>Judaism, since </a:t>
            </a:r>
            <a:r>
              <a:rPr lang="en-US" dirty="0"/>
              <a:t>Saturday is their Sabbath. This would be discrimination on </a:t>
            </a:r>
            <a:r>
              <a:rPr lang="en-US" dirty="0" smtClean="0"/>
              <a:t>grounds of </a:t>
            </a:r>
            <a:r>
              <a:rPr lang="en-US" dirty="0"/>
              <a:t>religion but, since the practitioners of Judaism are overwhelmingly </a:t>
            </a:r>
            <a:r>
              <a:rPr lang="en-US" dirty="0" smtClean="0"/>
              <a:t>of the </a:t>
            </a:r>
            <a:r>
              <a:rPr lang="en-US" dirty="0"/>
              <a:t>Jewish race, it might also be regarded as racial discrimination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can be justified </a:t>
            </a:r>
            <a:r>
              <a:rPr lang="en-US" dirty="0"/>
              <a:t>if the employer demonstrates that there is a genuine </a:t>
            </a:r>
            <a:r>
              <a:rPr lang="en-US" dirty="0" smtClean="0"/>
              <a:t>occupational requirement </a:t>
            </a:r>
            <a:r>
              <a:rPr lang="en-US" dirty="0"/>
              <a:t>that the offending condition be satisfied.</a:t>
            </a:r>
          </a:p>
        </p:txBody>
      </p:sp>
    </p:spTree>
    <p:extLst>
      <p:ext uri="{BB962C8B-B14F-4D97-AF65-F5344CB8AC3E}">
        <p14:creationId xmlns:p14="http://schemas.microsoft.com/office/powerpoint/2010/main" xmlns="" val="25376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DISCRIMINATION ON GROUNDS OF </a:t>
            </a:r>
            <a:r>
              <a:rPr lang="en-US" b="1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women got low salaries and men got extra allowances and more if they are married</a:t>
            </a:r>
          </a:p>
          <a:p>
            <a:r>
              <a:rPr lang="en-US" dirty="0" smtClean="0"/>
              <a:t>Married women were either to loose their job or transferred to temporary status</a:t>
            </a:r>
          </a:p>
          <a:p>
            <a:r>
              <a:rPr lang="en-US" dirty="0" smtClean="0"/>
              <a:t>Women after having kids were not allowed to rejoin </a:t>
            </a:r>
          </a:p>
          <a:p>
            <a:r>
              <a:rPr lang="en-US" dirty="0"/>
              <a:t>it was very difficult for women to gain entry to academic and </a:t>
            </a:r>
            <a:r>
              <a:rPr lang="en-US" dirty="0" smtClean="0"/>
              <a:t>professional courses </a:t>
            </a:r>
            <a:r>
              <a:rPr lang="en-US" dirty="0"/>
              <a:t>in fields such as medicine or the law that would </a:t>
            </a:r>
            <a:r>
              <a:rPr lang="en-US" dirty="0" smtClean="0"/>
              <a:t>have qualified </a:t>
            </a:r>
            <a:r>
              <a:rPr lang="en-US" dirty="0"/>
              <a:t>them for senior positions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84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of </a:t>
            </a:r>
            <a:r>
              <a:rPr lang="en-US" dirty="0" err="1" smtClean="0"/>
              <a:t>Parliment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67840"/>
            <a:ext cx="8463619" cy="4273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UK this </a:t>
            </a:r>
            <a:r>
              <a:rPr lang="en-US" dirty="0"/>
              <a:t>situation was dramatically changed by two Acts </a:t>
            </a:r>
            <a:r>
              <a:rPr lang="en-US" dirty="0" smtClean="0"/>
              <a:t>of Parliament:</a:t>
            </a:r>
          </a:p>
          <a:p>
            <a:r>
              <a:rPr lang="en-US" dirty="0" smtClean="0"/>
              <a:t> </a:t>
            </a:r>
            <a:r>
              <a:rPr lang="en-US" dirty="0"/>
              <a:t>the Equal Pay Act of 1970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Sex Discrimination Act </a:t>
            </a:r>
            <a:r>
              <a:rPr lang="en-US" dirty="0" smtClean="0"/>
              <a:t>of 1975.</a:t>
            </a:r>
          </a:p>
          <a:p>
            <a:pPr marL="0" indent="0">
              <a:buNone/>
            </a:pPr>
            <a:r>
              <a:rPr lang="en-US" dirty="0"/>
              <a:t>The most important features of the law as it stands can be summarized </a:t>
            </a:r>
            <a:r>
              <a:rPr lang="en-US" dirty="0" smtClean="0"/>
              <a:t>as follows:</a:t>
            </a:r>
          </a:p>
          <a:p>
            <a:r>
              <a:rPr lang="en-US" dirty="0" smtClean="0"/>
              <a:t>Regarding Employment</a:t>
            </a:r>
          </a:p>
          <a:p>
            <a:r>
              <a:rPr lang="en-US" b="1" dirty="0" smtClean="0"/>
              <a:t>Regarding Education</a:t>
            </a:r>
          </a:p>
          <a:p>
            <a:r>
              <a:rPr lang="en-US" b="1" dirty="0" smtClean="0"/>
              <a:t>Regarding Provision </a:t>
            </a:r>
            <a:r>
              <a:rPr lang="en-US" b="1" dirty="0"/>
              <a:t>of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8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 of </a:t>
            </a:r>
            <a:r>
              <a:rPr lang="en-US" dirty="0" smtClean="0"/>
              <a:t>Parliament </a:t>
            </a:r>
            <a:r>
              <a:rPr lang="en-US" dirty="0"/>
              <a:t>Regarding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Employment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unlawful for an employer to discriminate against a person </a:t>
            </a:r>
            <a:r>
              <a:rPr lang="en-US" dirty="0" smtClean="0"/>
              <a:t>on grounds </a:t>
            </a:r>
            <a:r>
              <a:rPr lang="en-US" dirty="0"/>
              <a:t>of their sex or marital status in terms of the arrangements </a:t>
            </a:r>
            <a:r>
              <a:rPr lang="en-US" dirty="0" smtClean="0"/>
              <a:t>made for </a:t>
            </a:r>
            <a:r>
              <a:rPr lang="en-US" dirty="0"/>
              <a:t>recruitment and selection and the terms on which employment </a:t>
            </a:r>
            <a:r>
              <a:rPr lang="en-US" dirty="0" smtClean="0"/>
              <a:t>is offered.</a:t>
            </a:r>
          </a:p>
          <a:p>
            <a:r>
              <a:rPr lang="en-US" dirty="0"/>
              <a:t>It is unlawful for an employer to discriminate against an employee </a:t>
            </a:r>
            <a:r>
              <a:rPr lang="en-US" dirty="0" smtClean="0"/>
              <a:t>on grounds </a:t>
            </a:r>
            <a:r>
              <a:rPr lang="en-US" dirty="0"/>
              <a:t>of their sex or marital status in regard to opportunities for </a:t>
            </a:r>
            <a:r>
              <a:rPr lang="en-US" dirty="0" smtClean="0"/>
              <a:t>promotion, transfer </a:t>
            </a:r>
            <a:r>
              <a:rPr lang="en-US" dirty="0"/>
              <a:t>or training or to any other benefits.</a:t>
            </a:r>
          </a:p>
          <a:p>
            <a:r>
              <a:rPr lang="en-US" dirty="0"/>
              <a:t> It is unlawful for an employer to discriminate against an </a:t>
            </a:r>
            <a:r>
              <a:rPr lang="en-US" dirty="0" smtClean="0"/>
              <a:t>employee on </a:t>
            </a:r>
            <a:r>
              <a:rPr lang="en-US" dirty="0"/>
              <a:t>grounds of their sex or marital status in regard to dismissal </a:t>
            </a:r>
            <a:r>
              <a:rPr lang="en-US" dirty="0" smtClean="0"/>
              <a:t>or redundancy</a:t>
            </a:r>
            <a:r>
              <a:rPr lang="en-US" dirty="0"/>
              <a:t>.</a:t>
            </a:r>
          </a:p>
          <a:p>
            <a:r>
              <a:rPr lang="en-US" dirty="0"/>
              <a:t> It is unlawful for an employer to victimize an employee for bringing </a:t>
            </a:r>
            <a:r>
              <a:rPr lang="en-US" dirty="0" smtClean="0"/>
              <a:t>a complaint </a:t>
            </a:r>
            <a:r>
              <a:rPr lang="en-US" dirty="0"/>
              <a:t>of sex discrimination or for giving evidence in support </a:t>
            </a:r>
            <a:r>
              <a:rPr lang="en-US" dirty="0" smtClean="0"/>
              <a:t>of another </a:t>
            </a:r>
            <a:r>
              <a:rPr lang="en-US" dirty="0"/>
              <a:t>employee’s complaint.</a:t>
            </a:r>
          </a:p>
          <a:p>
            <a:r>
              <a:rPr lang="en-US" dirty="0"/>
              <a:t> It is unlawful for any of the following to discriminate against a person </a:t>
            </a:r>
            <a:r>
              <a:rPr lang="en-US" dirty="0" smtClean="0"/>
              <a:t>on grounds </a:t>
            </a:r>
            <a:r>
              <a:rPr lang="en-US" dirty="0"/>
              <a:t>of sex or marital status: a trade union, a professional body, </a:t>
            </a:r>
            <a:r>
              <a:rPr lang="en-US" dirty="0" smtClean="0"/>
              <a:t>a registration authority, </a:t>
            </a:r>
            <a:r>
              <a:rPr lang="en-US" dirty="0"/>
              <a:t>an employment </a:t>
            </a:r>
            <a:r>
              <a:rPr lang="en-US" dirty="0" smtClean="0"/>
              <a:t>agency or </a:t>
            </a:r>
            <a:r>
              <a:rPr lang="en-US" dirty="0"/>
              <a:t>a provider of vocational training.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519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1830</Words>
  <Application>Microsoft Office PowerPoint</Application>
  <PresentationFormat>Custom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Course:   Professional Issues in IT</vt:lpstr>
      <vt:lpstr>Anti-Discrimination Legislation</vt:lpstr>
      <vt:lpstr>WHAT IS DISCRIMINATION?</vt:lpstr>
      <vt:lpstr>Discrimination Grounds</vt:lpstr>
      <vt:lpstr>Direct discrimination </vt:lpstr>
      <vt:lpstr>Indirect discrimination </vt:lpstr>
      <vt:lpstr>DISCRIMINATION ON GROUNDS OF Gender</vt:lpstr>
      <vt:lpstr>Act of Parliment</vt:lpstr>
      <vt:lpstr>Act of Parliament Regarding  Employment </vt:lpstr>
      <vt:lpstr>Act of Parliament Regarding  Education </vt:lpstr>
      <vt:lpstr>Act of Parliament Regarding  Provision of services</vt:lpstr>
      <vt:lpstr>Remedies</vt:lpstr>
      <vt:lpstr>DISCRIMINATION ON RACIAL GROUNDS</vt:lpstr>
      <vt:lpstr>DISCRIMINATION ON GROUNDS OF DISABILITY</vt:lpstr>
      <vt:lpstr>Disability Discrimination Act 1995</vt:lpstr>
      <vt:lpstr>Survey </vt:lpstr>
      <vt:lpstr>DISCRIMINATION ON GROUNDS OF RELIGION OR BELIEF, OR SEXUAL ORIENTATION</vt:lpstr>
      <vt:lpstr>Employment Equality (Sexual Orientation and Religion or Belief) Regulations 2003,</vt:lpstr>
      <vt:lpstr>DISCRIMINATION ON GROUNDS OF AGE</vt:lpstr>
      <vt:lpstr>AVOIDING DISCRIMINATION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fast</cp:lastModifiedBy>
  <cp:revision>78</cp:revision>
  <dcterms:created xsi:type="dcterms:W3CDTF">2015-10-13T05:01:32Z</dcterms:created>
  <dcterms:modified xsi:type="dcterms:W3CDTF">2019-10-22T03:41:12Z</dcterms:modified>
</cp:coreProperties>
</file>