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71" r:id="rId26"/>
    <p:sldId id="272" r:id="rId27"/>
    <p:sldId id="284" r:id="rId28"/>
    <p:sldId id="285" r:id="rId29"/>
    <p:sldId id="286" r:id="rId30"/>
    <p:sldId id="287" r:id="rId31"/>
    <p:sldId id="288"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114" d="100"/>
          <a:sy n="114" d="100"/>
        </p:scale>
        <p:origin x="4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Tree>
    <p:extLst>
      <p:ext uri="{BB962C8B-B14F-4D97-AF65-F5344CB8AC3E}">
        <p14:creationId xmlns:p14="http://schemas.microsoft.com/office/powerpoint/2010/main" val="3923870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Confidentiality</a:t>
            </a:r>
            <a:endParaRPr lang="en-US" dirty="0"/>
          </a:p>
        </p:txBody>
      </p:sp>
      <p:sp>
        <p:nvSpPr>
          <p:cNvPr id="3" name="Content Placeholder 2"/>
          <p:cNvSpPr>
            <a:spLocks noGrp="1"/>
          </p:cNvSpPr>
          <p:nvPr>
            <p:ph idx="1"/>
          </p:nvPr>
        </p:nvSpPr>
        <p:spPr/>
        <p:txBody>
          <a:bodyPr/>
          <a:lstStyle/>
          <a:p>
            <a:r>
              <a:rPr lang="en-US" dirty="0"/>
              <a:t>when a major bespoke software system is being developed, the two parties will acquire confidential information about each other.</a:t>
            </a:r>
          </a:p>
          <a:p>
            <a:r>
              <a:rPr lang="en-US" dirty="0"/>
              <a:t>Non of the parties would like the other to disclose its secrets.</a:t>
            </a:r>
          </a:p>
          <a:p>
            <a:r>
              <a:rPr lang="en-US" dirty="0"/>
              <a:t>It is usual in these circumstances for each party to promise to maintain the confidentiality of the other’s secrets, and for express terms to that effect to be included in the contract.</a:t>
            </a:r>
          </a:p>
        </p:txBody>
      </p:sp>
    </p:spTree>
    <p:extLst>
      <p:ext uri="{BB962C8B-B14F-4D97-AF65-F5344CB8AC3E}">
        <p14:creationId xmlns:p14="http://schemas.microsoft.com/office/powerpoint/2010/main" val="348776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Payment terms</a:t>
            </a:r>
            <a:endParaRPr lang="en-US" dirty="0"/>
          </a:p>
        </p:txBody>
      </p:sp>
      <p:sp>
        <p:nvSpPr>
          <p:cNvPr id="3" name="Content Placeholder 2"/>
          <p:cNvSpPr>
            <a:spLocks noGrp="1"/>
          </p:cNvSpPr>
          <p:nvPr>
            <p:ph idx="1"/>
          </p:nvPr>
        </p:nvSpPr>
        <p:spPr>
          <a:xfrm>
            <a:off x="677334" y="1930401"/>
            <a:ext cx="8596668" cy="4110962"/>
          </a:xfrm>
        </p:spPr>
        <p:txBody>
          <a:bodyPr/>
          <a:lstStyle/>
          <a:p>
            <a:pPr marL="0" indent="0">
              <a:buNone/>
            </a:pPr>
            <a:r>
              <a:rPr lang="en-US" dirty="0"/>
              <a:t>a pattern of payments such as the following must be included:</a:t>
            </a:r>
          </a:p>
          <a:p>
            <a:r>
              <a:rPr lang="en-US" dirty="0"/>
              <a:t> an initial payment of, say, 15 per cent of the contract value becomes due</a:t>
            </a:r>
          </a:p>
          <a:p>
            <a:r>
              <a:rPr lang="en-US" dirty="0"/>
              <a:t>on signature of the contract;</a:t>
            </a:r>
          </a:p>
          <a:p>
            <a:r>
              <a:rPr lang="en-US" dirty="0"/>
              <a:t> further stage payments become due at various points during the development,</a:t>
            </a:r>
          </a:p>
          <a:p>
            <a:r>
              <a:rPr lang="en-US" dirty="0"/>
              <a:t>bringing the total up to, say, 65 per cent;</a:t>
            </a:r>
          </a:p>
          <a:p>
            <a:r>
              <a:rPr lang="en-US" dirty="0"/>
              <a:t> a further 25 per cent becomes due on acceptance of the software;</a:t>
            </a:r>
          </a:p>
          <a:p>
            <a:r>
              <a:rPr lang="en-US" dirty="0"/>
              <a:t> the final 10 per cent becomes due at the end of the warranty period.</a:t>
            </a:r>
          </a:p>
        </p:txBody>
      </p:sp>
    </p:spTree>
    <p:extLst>
      <p:ext uri="{BB962C8B-B14F-4D97-AF65-F5344CB8AC3E}">
        <p14:creationId xmlns:p14="http://schemas.microsoft.com/office/powerpoint/2010/main" val="134005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Calculating payments for delays and changes</a:t>
            </a:r>
            <a:endParaRPr lang="en-US" dirty="0"/>
          </a:p>
        </p:txBody>
      </p:sp>
      <p:sp>
        <p:nvSpPr>
          <p:cNvPr id="3" name="Content Placeholder 2"/>
          <p:cNvSpPr>
            <a:spLocks noGrp="1"/>
          </p:cNvSpPr>
          <p:nvPr>
            <p:ph idx="1"/>
          </p:nvPr>
        </p:nvSpPr>
        <p:spPr/>
        <p:txBody>
          <a:bodyPr/>
          <a:lstStyle/>
          <a:p>
            <a:r>
              <a:rPr lang="en-US" dirty="0"/>
              <a:t>Both sides of the parties may create little or high loss regarding unable of meeting the timeline. Thus, extra work must be indulged producing extra payments</a:t>
            </a:r>
          </a:p>
          <a:p>
            <a:r>
              <a:rPr lang="en-US" dirty="0"/>
              <a:t>The contract must specify the process by which these extra payments are to be calculated.</a:t>
            </a:r>
          </a:p>
        </p:txBody>
      </p:sp>
    </p:spTree>
    <p:extLst>
      <p:ext uri="{BB962C8B-B14F-4D97-AF65-F5344CB8AC3E}">
        <p14:creationId xmlns:p14="http://schemas.microsoft.com/office/powerpoint/2010/main" val="124566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7552"/>
          </a:xfrm>
        </p:spPr>
        <p:txBody>
          <a:bodyPr/>
          <a:lstStyle/>
          <a:p>
            <a:r>
              <a:rPr lang="en-US" b="1" dirty="0"/>
              <a:t>Penalty clauses</a:t>
            </a:r>
            <a:endParaRPr lang="en-US" dirty="0"/>
          </a:p>
        </p:txBody>
      </p:sp>
      <p:sp>
        <p:nvSpPr>
          <p:cNvPr id="3" name="Content Placeholder 2"/>
          <p:cNvSpPr>
            <a:spLocks noGrp="1"/>
          </p:cNvSpPr>
          <p:nvPr>
            <p:ph idx="1"/>
          </p:nvPr>
        </p:nvSpPr>
        <p:spPr>
          <a:xfrm>
            <a:off x="677334" y="1597153"/>
            <a:ext cx="8596668" cy="4444210"/>
          </a:xfrm>
        </p:spPr>
        <p:txBody>
          <a:bodyPr>
            <a:normAutofit/>
          </a:bodyPr>
          <a:lstStyle/>
          <a:p>
            <a:pPr marL="0" indent="0">
              <a:buNone/>
            </a:pPr>
            <a:r>
              <a:rPr lang="en-US" dirty="0"/>
              <a:t>The previous subsection dealt with compensation for delays caused by the client; delays caused by the supplier are handled differently.</a:t>
            </a:r>
          </a:p>
          <a:p>
            <a:pPr marL="0" indent="0">
              <a:buNone/>
            </a:pPr>
            <a:r>
              <a:rPr lang="en-US" dirty="0"/>
              <a:t>Delays in delivering working software are notoriously common; it might therefore be expected that contracts for the supply of software would normally include such a penalty clause. There are three reasons for this:</a:t>
            </a:r>
          </a:p>
          <a:p>
            <a:r>
              <a:rPr lang="en-US" dirty="0"/>
              <a:t> Suppliers are very reluctant to accept penalty clauses and anything stronger than the example quoted above is likely to lead to reputable suppliers refusing to bid.</a:t>
            </a:r>
          </a:p>
          <a:p>
            <a:r>
              <a:rPr lang="en-US" dirty="0"/>
              <a:t> If the contract is to include penalty clauses, the bid price is likely to be increased by at least half the maximum value of the penalty.</a:t>
            </a:r>
          </a:p>
          <a:p>
            <a:r>
              <a:rPr lang="en-US" dirty="0"/>
              <a:t>If the software is seriously late and penalties approach their maximum, there is little incentive for the supplier to complete the work since they will already have received in stage payments as much as they are going to get.</a:t>
            </a:r>
          </a:p>
        </p:txBody>
      </p:sp>
    </p:spTree>
    <p:extLst>
      <p:ext uri="{BB962C8B-B14F-4D97-AF65-F5344CB8AC3E}">
        <p14:creationId xmlns:p14="http://schemas.microsoft.com/office/powerpoint/2010/main" val="12392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Standards and methods of working</a:t>
            </a:r>
            <a:endParaRPr lang="en-US" dirty="0"/>
          </a:p>
        </p:txBody>
      </p:sp>
      <p:sp>
        <p:nvSpPr>
          <p:cNvPr id="3" name="Content Placeholder 2"/>
          <p:cNvSpPr>
            <a:spLocks noGrp="1"/>
          </p:cNvSpPr>
          <p:nvPr>
            <p:ph idx="1"/>
          </p:nvPr>
        </p:nvSpPr>
        <p:spPr>
          <a:xfrm>
            <a:off x="677334" y="1693889"/>
            <a:ext cx="8596668" cy="4347473"/>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3"/>
          <p:cNvSpPr/>
          <p:nvPr/>
        </p:nvSpPr>
        <p:spPr>
          <a:xfrm>
            <a:off x="677334" y="1859340"/>
            <a:ext cx="9590928" cy="2677656"/>
          </a:xfrm>
          <a:prstGeom prst="rect">
            <a:avLst/>
          </a:prstGeom>
        </p:spPr>
        <p:txBody>
          <a:bodyPr wrap="square">
            <a:spAutoFit/>
          </a:bodyPr>
          <a:lstStyle/>
          <a:p>
            <a:r>
              <a:rPr lang="en-US" sz="2400" dirty="0">
                <a:latin typeface="Utopia-Regular"/>
              </a:rPr>
              <a:t>The supplier is likely to have company standards, methods of working, quality assurance procedures, and so on, and will normally prefer to use these. More sophisticated clients will have their own procedures and may require that these be adhered to. In some cases, the supplier may be required to allow the client to apply quality control procedures to the project.</a:t>
            </a:r>
          </a:p>
          <a:p>
            <a:r>
              <a:rPr lang="en-US" sz="2400" dirty="0">
                <a:latin typeface="Utopia-Regular"/>
              </a:rPr>
              <a:t> The contract must specify which is to apply.</a:t>
            </a:r>
            <a:endParaRPr lang="en-US" sz="2400" dirty="0"/>
          </a:p>
        </p:txBody>
      </p:sp>
    </p:spTree>
    <p:extLst>
      <p:ext uri="{BB962C8B-B14F-4D97-AF65-F5344CB8AC3E}">
        <p14:creationId xmlns:p14="http://schemas.microsoft.com/office/powerpoint/2010/main" val="129977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4387"/>
          </a:xfrm>
        </p:spPr>
        <p:txBody>
          <a:bodyPr/>
          <a:lstStyle/>
          <a:p>
            <a:r>
              <a:rPr lang="en-US" dirty="0"/>
              <a:t>Project meeting</a:t>
            </a:r>
          </a:p>
        </p:txBody>
      </p:sp>
      <p:sp>
        <p:nvSpPr>
          <p:cNvPr id="3" name="Content Placeholder 2"/>
          <p:cNvSpPr>
            <a:spLocks noGrp="1"/>
          </p:cNvSpPr>
          <p:nvPr>
            <p:ph idx="1"/>
          </p:nvPr>
        </p:nvSpPr>
        <p:spPr>
          <a:xfrm>
            <a:off x="677334" y="1648919"/>
            <a:ext cx="8596668" cy="4392444"/>
          </a:xfrm>
        </p:spPr>
        <p:txBody>
          <a:bodyPr/>
          <a:lstStyle/>
          <a:p>
            <a:pPr marL="0" indent="0">
              <a:buNone/>
            </a:pPr>
            <a:r>
              <a:rPr lang="en-US" dirty="0"/>
              <a:t>Regular progress meetings are essential to the successful completion of a</a:t>
            </a:r>
          </a:p>
          <a:p>
            <a:pPr marL="0" indent="0">
              <a:buNone/>
            </a:pPr>
            <a:r>
              <a:rPr lang="en-US" dirty="0"/>
              <a:t>fixed price contract and it is advisable that standard terms and conditions</a:t>
            </a:r>
          </a:p>
          <a:p>
            <a:pPr marL="0" indent="0">
              <a:buNone/>
            </a:pPr>
            <a:r>
              <a:rPr lang="en-US" dirty="0"/>
              <a:t>require them to be held. The minutes of progress meetings, duly approved</a:t>
            </a:r>
          </a:p>
          <a:p>
            <a:pPr marL="0" indent="0">
              <a:buNone/>
            </a:pPr>
            <a:r>
              <a:rPr lang="en-US" dirty="0"/>
              <a:t>and signed, should have contractual significance in that they constitute evidence</a:t>
            </a:r>
          </a:p>
          <a:p>
            <a:pPr marL="0" indent="0">
              <a:buNone/>
            </a:pPr>
            <a:r>
              <a:rPr lang="en-US" dirty="0"/>
              <a:t>that milestones have been reached (so that stage payments become</a:t>
            </a:r>
          </a:p>
          <a:p>
            <a:pPr marL="0" indent="0">
              <a:buNone/>
            </a:pPr>
            <a:r>
              <a:rPr lang="en-US" dirty="0"/>
              <a:t>due) and that delay payments have been agreed.</a:t>
            </a:r>
          </a:p>
        </p:txBody>
      </p:sp>
    </p:spTree>
    <p:extLst>
      <p:ext uri="{BB962C8B-B14F-4D97-AF65-F5344CB8AC3E}">
        <p14:creationId xmlns:p14="http://schemas.microsoft.com/office/powerpoint/2010/main" val="88555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managers</a:t>
            </a:r>
          </a:p>
        </p:txBody>
      </p:sp>
      <p:sp>
        <p:nvSpPr>
          <p:cNvPr id="3" name="Content Placeholder 2"/>
          <p:cNvSpPr>
            <a:spLocks noGrp="1"/>
          </p:cNvSpPr>
          <p:nvPr>
            <p:ph idx="1"/>
          </p:nvPr>
        </p:nvSpPr>
        <p:spPr>
          <a:xfrm>
            <a:off x="677334" y="1588957"/>
            <a:ext cx="8596668" cy="2347423"/>
          </a:xfrm>
        </p:spPr>
        <p:txBody>
          <a:bodyPr/>
          <a:lstStyle/>
          <a:p>
            <a:pPr marL="0" indent="0">
              <a:buNone/>
            </a:pPr>
            <a:r>
              <a:rPr lang="en-US" dirty="0"/>
              <a:t>Each party needs to know who, of the other party’s staff, has day-to-day responsibility for the work and what the limits of that person’s authority are. The standard terms and conditions should therefore require each party to nominate, in writing, a project manager. The project managers must have at least the authority necessary to fulfill the obligations that the contract places on them. It is particularly important that the limits of their financial authority are explicitly stated, that is, the extent to which they can authorize changes to the cost of the contract.</a:t>
            </a:r>
          </a:p>
        </p:txBody>
      </p:sp>
    </p:spTree>
    <p:extLst>
      <p:ext uri="{BB962C8B-B14F-4D97-AF65-F5344CB8AC3E}">
        <p14:creationId xmlns:p14="http://schemas.microsoft.com/office/powerpoint/2010/main" val="2068067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procedures</a:t>
            </a:r>
          </a:p>
        </p:txBody>
      </p:sp>
      <p:sp>
        <p:nvSpPr>
          <p:cNvPr id="4" name="Rectangle 3"/>
          <p:cNvSpPr/>
          <p:nvPr/>
        </p:nvSpPr>
        <p:spPr>
          <a:xfrm>
            <a:off x="853373" y="1677785"/>
            <a:ext cx="8244590" cy="3693319"/>
          </a:xfrm>
          <a:prstGeom prst="rect">
            <a:avLst/>
          </a:prstGeom>
        </p:spPr>
        <p:txBody>
          <a:bodyPr wrap="square">
            <a:spAutoFit/>
          </a:bodyPr>
          <a:lstStyle/>
          <a:p>
            <a:r>
              <a:rPr lang="en-US" dirty="0">
                <a:latin typeface="Utopia-Regular"/>
              </a:rPr>
              <a:t>Acceptance procedures are a critical part of any fixed price contract for they</a:t>
            </a:r>
          </a:p>
          <a:p>
            <a:r>
              <a:rPr lang="en-US" dirty="0">
                <a:latin typeface="Utopia-Regular"/>
              </a:rPr>
              <a:t>provide the criteria by which successful completion of the contract is judged.</a:t>
            </a:r>
          </a:p>
          <a:p>
            <a:r>
              <a:rPr lang="en-US" dirty="0">
                <a:latin typeface="Utopia-Regular"/>
              </a:rPr>
              <a:t>The essence of the acceptance procedure is that the client should provide a</a:t>
            </a:r>
          </a:p>
          <a:p>
            <a:r>
              <a:rPr lang="en-US" dirty="0">
                <a:latin typeface="Utopia-Regular"/>
              </a:rPr>
              <a:t>fixed set of acceptance tests and expected results and that successful performance  of these tests shall constitute acceptance of the system. The tests</a:t>
            </a:r>
          </a:p>
          <a:p>
            <a:r>
              <a:rPr lang="en-US" dirty="0">
                <a:latin typeface="Utopia-Regular"/>
              </a:rPr>
              <a:t>must be provided at or before the start of the acceptance procedure; within</a:t>
            </a:r>
          </a:p>
          <a:p>
            <a:r>
              <a:rPr lang="en-US" dirty="0">
                <a:latin typeface="Utopia-Regular"/>
              </a:rPr>
              <a:t>reason, there may be as many tests as the client wishes, but extra tests cannot</a:t>
            </a:r>
          </a:p>
          <a:p>
            <a:r>
              <a:rPr lang="en-US" dirty="0">
                <a:latin typeface="Utopia-Regular"/>
              </a:rPr>
              <a:t>be added once the test set has been handed over. The purpose of this restriction is to ensure that the acceptance procedure can be completed in reasonable time.</a:t>
            </a:r>
          </a:p>
          <a:p>
            <a:r>
              <a:rPr lang="en-US" dirty="0">
                <a:latin typeface="Utopia-Regular"/>
              </a:rPr>
              <a:t>Other points to be addressed under this heading include who shall be</a:t>
            </a:r>
          </a:p>
          <a:p>
            <a:r>
              <a:rPr lang="en-US" dirty="0">
                <a:latin typeface="Utopia-Regular"/>
              </a:rPr>
              <a:t>present when the tests are carried out and what happens if the tests are not</a:t>
            </a:r>
          </a:p>
          <a:p>
            <a:r>
              <a:rPr lang="en-US" dirty="0">
                <a:latin typeface="Utopia-Regular"/>
              </a:rPr>
              <a:t>completed successfully.</a:t>
            </a:r>
            <a:endParaRPr lang="en-US" dirty="0"/>
          </a:p>
        </p:txBody>
      </p:sp>
    </p:spTree>
    <p:extLst>
      <p:ext uri="{BB962C8B-B14F-4D97-AF65-F5344CB8AC3E}">
        <p14:creationId xmlns:p14="http://schemas.microsoft.com/office/powerpoint/2010/main" val="134412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7"/>
          </a:xfrm>
        </p:spPr>
        <p:txBody>
          <a:bodyPr/>
          <a:lstStyle/>
          <a:p>
            <a:r>
              <a:rPr lang="en-US" dirty="0"/>
              <a:t>Warranty and maintenance</a:t>
            </a:r>
          </a:p>
        </p:txBody>
      </p:sp>
      <p:sp>
        <p:nvSpPr>
          <p:cNvPr id="4" name="Rectangle 3"/>
          <p:cNvSpPr/>
          <p:nvPr/>
        </p:nvSpPr>
        <p:spPr>
          <a:xfrm>
            <a:off x="875858" y="1454047"/>
            <a:ext cx="8199620" cy="4247317"/>
          </a:xfrm>
          <a:prstGeom prst="rect">
            <a:avLst/>
          </a:prstGeom>
        </p:spPr>
        <p:txBody>
          <a:bodyPr wrap="square">
            <a:spAutoFit/>
          </a:bodyPr>
          <a:lstStyle/>
          <a:p>
            <a:r>
              <a:rPr lang="en-US" dirty="0">
                <a:latin typeface="Utopia-Regular"/>
              </a:rPr>
              <a:t>Once the product has been accepted, it is common practice to offer a warranty</a:t>
            </a:r>
          </a:p>
          <a:p>
            <a:r>
              <a:rPr lang="en-US" dirty="0">
                <a:latin typeface="Utopia-Regular"/>
              </a:rPr>
              <a:t>period of, typically, 90 days. Any errors found in the software and reported</a:t>
            </a:r>
          </a:p>
          <a:p>
            <a:r>
              <a:rPr lang="en-US" dirty="0">
                <a:latin typeface="Utopia-Regular"/>
              </a:rPr>
              <a:t>within this period will be corrected free of charge. This clause is, of course, subject to negotiation; reducing or eliminating the warranty period will reduce the overall cost of the contract and prolonging the period will increase it.</a:t>
            </a:r>
          </a:p>
          <a:p>
            <a:r>
              <a:rPr lang="en-US" dirty="0">
                <a:latin typeface="Utopia-Regular"/>
              </a:rPr>
              <a:t>Once the warranty period is over, the supplier may offer, or the client</a:t>
            </a:r>
          </a:p>
          <a:p>
            <a:r>
              <a:rPr lang="en-US" dirty="0">
                <a:latin typeface="Utopia-Regular"/>
              </a:rPr>
              <a:t>demand, that maintenance will continue to be available on request. Since</a:t>
            </a:r>
          </a:p>
          <a:p>
            <a:r>
              <a:rPr lang="en-US" dirty="0">
                <a:latin typeface="Utopia-Regular"/>
              </a:rPr>
              <a:t>such maintenance is likely to involve enhancement of the software rather</a:t>
            </a:r>
          </a:p>
          <a:p>
            <a:r>
              <a:rPr lang="en-US" dirty="0">
                <a:latin typeface="Utopia-Regular"/>
              </a:rPr>
              <a:t>than simply correction of faults, the resources required are unpredictable –</a:t>
            </a:r>
          </a:p>
          <a:p>
            <a:r>
              <a:rPr lang="en-US" dirty="0">
                <a:latin typeface="Utopia-Regular"/>
              </a:rPr>
              <a:t>the client almost certainly does not know what enhancements will be</a:t>
            </a:r>
          </a:p>
          <a:p>
            <a:r>
              <a:rPr lang="en-US" dirty="0">
                <a:latin typeface="Utopia-Regular"/>
              </a:rPr>
              <a:t>required in two years’ time. For this reason, a fixed price for the maintenance</a:t>
            </a:r>
          </a:p>
          <a:p>
            <a:r>
              <a:rPr lang="en-US" dirty="0">
                <a:latin typeface="Utopia-Regular"/>
              </a:rPr>
              <a:t>will not be appropriate. Maintenance will therefore usually be charged on a</a:t>
            </a:r>
          </a:p>
          <a:p>
            <a:r>
              <a:rPr lang="en-US" dirty="0">
                <a:latin typeface="Utopia-Regular"/>
              </a:rPr>
              <a:t>time and materials basis; the client may possibly be required to commit to</a:t>
            </a:r>
          </a:p>
          <a:p>
            <a:r>
              <a:rPr lang="en-US" dirty="0">
                <a:latin typeface="Utopia-Regular"/>
              </a:rPr>
              <a:t>taking a fixed number of days of effort each year in order to compensate the</a:t>
            </a:r>
          </a:p>
          <a:p>
            <a:r>
              <a:rPr lang="en-US" dirty="0">
                <a:latin typeface="Utopia-Regular"/>
              </a:rPr>
              <a:t>supplier for the need to retain knowledge of the system.</a:t>
            </a:r>
            <a:endParaRPr lang="en-US" dirty="0"/>
          </a:p>
        </p:txBody>
      </p:sp>
    </p:spTree>
    <p:extLst>
      <p:ext uri="{BB962C8B-B14F-4D97-AF65-F5344CB8AC3E}">
        <p14:creationId xmlns:p14="http://schemas.microsoft.com/office/powerpoint/2010/main" val="3113819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Inflation</a:t>
            </a:r>
          </a:p>
        </p:txBody>
      </p:sp>
      <p:sp>
        <p:nvSpPr>
          <p:cNvPr id="3" name="Content Placeholder 2"/>
          <p:cNvSpPr>
            <a:spLocks noGrp="1"/>
          </p:cNvSpPr>
          <p:nvPr>
            <p:ph idx="1"/>
          </p:nvPr>
        </p:nvSpPr>
        <p:spPr>
          <a:xfrm>
            <a:off x="677334" y="1693889"/>
            <a:ext cx="8596668" cy="2833141"/>
          </a:xfrm>
        </p:spPr>
        <p:txBody>
          <a:bodyPr/>
          <a:lstStyle/>
          <a:p>
            <a:pPr marL="0" indent="0">
              <a:buNone/>
            </a:pPr>
            <a:r>
              <a:rPr lang="en-US" dirty="0"/>
              <a:t>In lengthy projects or projects where there is a commitment to long-term maintenance, the supplier will wish to ensure protection against the effects of unpredictable inflation. To handle this problem, it is customary to include a clause which allows charges to be increased in accordance with the rise in costs.</a:t>
            </a:r>
          </a:p>
          <a:p>
            <a:pPr marL="0" indent="0">
              <a:buNone/>
            </a:pPr>
            <a:r>
              <a:rPr lang="en-US" dirty="0"/>
              <a:t>The clause should state how often (once a year, twice a year) charges can be increased and how the effect on the overall price is to be calculated.</a:t>
            </a:r>
          </a:p>
        </p:txBody>
      </p:sp>
    </p:spTree>
    <p:extLst>
      <p:ext uri="{BB962C8B-B14F-4D97-AF65-F5344CB8AC3E}">
        <p14:creationId xmlns:p14="http://schemas.microsoft.com/office/powerpoint/2010/main" val="118472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Contracts and</a:t>
            </a:r>
            <a:br>
              <a:rPr lang="en-US" b="1" dirty="0"/>
            </a:br>
            <a:r>
              <a:rPr lang="en-US" b="1" dirty="0"/>
              <a:t>Liability</a:t>
            </a:r>
            <a:endParaRPr lang="en-US" dirty="0"/>
          </a:p>
        </p:txBody>
      </p:sp>
      <p:sp>
        <p:nvSpPr>
          <p:cNvPr id="3" name="Content Placeholder 2"/>
          <p:cNvSpPr>
            <a:spLocks noGrp="1"/>
          </p:cNvSpPr>
          <p:nvPr>
            <p:ph idx="1"/>
          </p:nvPr>
        </p:nvSpPr>
        <p:spPr/>
        <p:txBody>
          <a:bodyPr/>
          <a:lstStyle/>
          <a:p>
            <a:pPr marL="0" indent="0">
              <a:buNone/>
            </a:pPr>
            <a:r>
              <a:rPr lang="en-US" dirty="0"/>
              <a:t>What is a contract?</a:t>
            </a:r>
          </a:p>
          <a:p>
            <a:pPr marL="0" indent="0">
              <a:buNone/>
            </a:pPr>
            <a:endParaRPr lang="en-US" dirty="0"/>
          </a:p>
          <a:p>
            <a:pPr marL="0" indent="0">
              <a:buNone/>
            </a:pPr>
            <a:r>
              <a:rPr lang="en-US" dirty="0"/>
              <a:t>A contract is simply an agreement between two or more persons (the </a:t>
            </a:r>
            <a:r>
              <a:rPr lang="en-US" i="1" dirty="0"/>
              <a:t>parties</a:t>
            </a:r>
          </a:p>
          <a:p>
            <a:pPr marL="0" indent="0">
              <a:buNone/>
            </a:pPr>
            <a:r>
              <a:rPr lang="en-US" dirty="0"/>
              <a:t>to the contract) that can be enforced in a court of law. The parties involved</a:t>
            </a:r>
          </a:p>
          <a:p>
            <a:pPr marL="0" indent="0">
              <a:buNone/>
            </a:pPr>
            <a:r>
              <a:rPr lang="en-US" dirty="0"/>
              <a:t>may be legal persons or natural persons.</a:t>
            </a:r>
          </a:p>
        </p:txBody>
      </p:sp>
    </p:spTree>
    <p:extLst>
      <p:ext uri="{BB962C8B-B14F-4D97-AF65-F5344CB8AC3E}">
        <p14:creationId xmlns:p14="http://schemas.microsoft.com/office/powerpoint/2010/main" val="1116757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4387"/>
          </a:xfrm>
        </p:spPr>
        <p:txBody>
          <a:bodyPr/>
          <a:lstStyle/>
          <a:p>
            <a:r>
              <a:rPr lang="en-US" dirty="0"/>
              <a:t>Indemnity</a:t>
            </a:r>
          </a:p>
        </p:txBody>
      </p:sp>
      <p:sp>
        <p:nvSpPr>
          <p:cNvPr id="3" name="Content Placeholder 2"/>
          <p:cNvSpPr>
            <a:spLocks noGrp="1"/>
          </p:cNvSpPr>
          <p:nvPr>
            <p:ph idx="1"/>
          </p:nvPr>
        </p:nvSpPr>
        <p:spPr>
          <a:xfrm>
            <a:off x="677334" y="1678899"/>
            <a:ext cx="8596668" cy="4362464"/>
          </a:xfrm>
        </p:spPr>
        <p:txBody>
          <a:bodyPr/>
          <a:lstStyle/>
          <a:p>
            <a:pPr marL="0" indent="0">
              <a:buNone/>
            </a:pPr>
            <a:r>
              <a:rPr lang="en-US" dirty="0"/>
              <a:t>It could happen that, as a result of the client’s instructions, the supplier is led</a:t>
            </a:r>
          </a:p>
          <a:p>
            <a:pPr marL="0" indent="0">
              <a:buNone/>
            </a:pPr>
            <a:r>
              <a:rPr lang="en-US" dirty="0"/>
              <a:t>unwittingly to infringe the intellectual property rights of a third party or that,</a:t>
            </a:r>
          </a:p>
          <a:p>
            <a:pPr marL="0" indent="0">
              <a:buNone/>
            </a:pPr>
            <a:r>
              <a:rPr lang="en-US" dirty="0"/>
              <a:t>through carelessness or dishonesty, the supplier provides a system which</a:t>
            </a:r>
          </a:p>
          <a:p>
            <a:pPr marL="0" indent="0">
              <a:buNone/>
            </a:pPr>
            <a:r>
              <a:rPr lang="en-US" dirty="0"/>
              <a:t>infringes such rights – perhaps through using proprietary software as a component</a:t>
            </a:r>
          </a:p>
          <a:p>
            <a:pPr marL="0" indent="0">
              <a:buNone/>
            </a:pPr>
            <a:r>
              <a:rPr lang="en-US" dirty="0"/>
              <a:t>of the system delivered. For this reason, it is advisable to include a</a:t>
            </a:r>
          </a:p>
          <a:p>
            <a:pPr marL="0" indent="0">
              <a:buNone/>
            </a:pPr>
            <a:r>
              <a:rPr lang="en-US" dirty="0"/>
              <a:t>clause under which each party indemnifies the other (that is, guarantees to</a:t>
            </a:r>
          </a:p>
          <a:p>
            <a:pPr marL="0" indent="0">
              <a:buNone/>
            </a:pPr>
            <a:r>
              <a:rPr lang="en-US" dirty="0"/>
              <a:t>cover any costs the other party becomes subject to) for liability arising from</a:t>
            </a:r>
          </a:p>
          <a:p>
            <a:pPr marL="0" indent="0">
              <a:buNone/>
            </a:pPr>
            <a:r>
              <a:rPr lang="en-US" dirty="0"/>
              <a:t>its own faults in this respect.</a:t>
            </a:r>
          </a:p>
        </p:txBody>
      </p:sp>
    </p:spTree>
    <p:extLst>
      <p:ext uri="{BB962C8B-B14F-4D97-AF65-F5344CB8AC3E}">
        <p14:creationId xmlns:p14="http://schemas.microsoft.com/office/powerpoint/2010/main" val="131479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of contract</a:t>
            </a:r>
          </a:p>
        </p:txBody>
      </p:sp>
      <p:sp>
        <p:nvSpPr>
          <p:cNvPr id="3" name="Content Placeholder 2"/>
          <p:cNvSpPr>
            <a:spLocks noGrp="1"/>
          </p:cNvSpPr>
          <p:nvPr>
            <p:ph idx="1"/>
          </p:nvPr>
        </p:nvSpPr>
        <p:spPr>
          <a:xfrm>
            <a:off x="677334" y="1648919"/>
            <a:ext cx="8596668" cy="4392444"/>
          </a:xfrm>
        </p:spPr>
        <p:txBody>
          <a:bodyPr>
            <a:normAutofit/>
          </a:bodyPr>
          <a:lstStyle/>
          <a:p>
            <a:pPr marL="0" indent="0">
              <a:buNone/>
            </a:pPr>
            <a:r>
              <a:rPr lang="en-US" dirty="0"/>
              <a:t>There are many reasons why it may become necessary to terminate a</a:t>
            </a:r>
          </a:p>
          <a:p>
            <a:pPr marL="0" indent="0">
              <a:buNone/>
            </a:pPr>
            <a:r>
              <a:rPr lang="en-US" dirty="0"/>
              <a:t>contract before it has been completed. It is not uncommon, for example,</a:t>
            </a:r>
          </a:p>
          <a:p>
            <a:pPr marL="0" indent="0">
              <a:buNone/>
            </a:pPr>
            <a:r>
              <a:rPr lang="en-US" dirty="0"/>
              <a:t>for the client to be taken over by another company that already has a</a:t>
            </a:r>
          </a:p>
          <a:p>
            <a:pPr marL="0" indent="0">
              <a:buNone/>
            </a:pPr>
            <a:r>
              <a:rPr lang="en-US" dirty="0"/>
              <a:t>system of the type being developed, or for a change in policy on the part of the</a:t>
            </a:r>
          </a:p>
          <a:p>
            <a:pPr marL="0" indent="0">
              <a:buNone/>
            </a:pPr>
            <a:r>
              <a:rPr lang="en-US" dirty="0"/>
              <a:t>client to mean that the system is no longer relevant to its needs. It is essential,</a:t>
            </a:r>
          </a:p>
          <a:p>
            <a:pPr marL="0" indent="0">
              <a:buNone/>
            </a:pPr>
            <a:r>
              <a:rPr lang="en-US" dirty="0"/>
              <a:t>therefore, that the contract make provision for terminating the work in an</a:t>
            </a:r>
          </a:p>
          <a:p>
            <a:pPr marL="0" indent="0">
              <a:buNone/>
            </a:pPr>
            <a:r>
              <a:rPr lang="en-US" dirty="0"/>
              <a:t>amicable manner. This usually means that the supplier is to be paid for all the</a:t>
            </a:r>
          </a:p>
          <a:p>
            <a:pPr marL="0" indent="0">
              <a:buNone/>
            </a:pPr>
            <a:r>
              <a:rPr lang="en-US" dirty="0"/>
              <a:t>work carried out up to the point where the contract is terminated, together</a:t>
            </a:r>
          </a:p>
          <a:p>
            <a:pPr marL="0" indent="0">
              <a:buNone/>
            </a:pPr>
            <a:r>
              <a:rPr lang="en-US" dirty="0"/>
              <a:t>with some compensation for the time needed to redeploy staff on other</a:t>
            </a:r>
          </a:p>
          <a:p>
            <a:pPr marL="0" indent="0">
              <a:buNone/>
            </a:pPr>
            <a:r>
              <a:rPr lang="en-US" dirty="0"/>
              <a:t>revenue earning work. The question of ownership of the work so far carried</a:t>
            </a:r>
          </a:p>
          <a:p>
            <a:pPr marL="0" indent="0">
              <a:buNone/>
            </a:pPr>
            <a:r>
              <a:rPr lang="en-US" dirty="0"/>
              <a:t>out must also be addressed.</a:t>
            </a:r>
          </a:p>
        </p:txBody>
      </p:sp>
    </p:spTree>
    <p:extLst>
      <p:ext uri="{BB962C8B-B14F-4D97-AF65-F5344CB8AC3E}">
        <p14:creationId xmlns:p14="http://schemas.microsoft.com/office/powerpoint/2010/main" val="2060084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Arbitration</a:t>
            </a:r>
            <a:br>
              <a:rPr lang="en-US" dirty="0"/>
            </a:br>
            <a:endParaRPr lang="en-US" dirty="0"/>
          </a:p>
        </p:txBody>
      </p:sp>
      <p:sp>
        <p:nvSpPr>
          <p:cNvPr id="3" name="Content Placeholder 2"/>
          <p:cNvSpPr>
            <a:spLocks noGrp="1"/>
          </p:cNvSpPr>
          <p:nvPr>
            <p:ph idx="1"/>
          </p:nvPr>
        </p:nvSpPr>
        <p:spPr>
          <a:xfrm>
            <a:off x="677334" y="1528997"/>
            <a:ext cx="8596668" cy="4512365"/>
          </a:xfrm>
        </p:spPr>
        <p:txBody>
          <a:bodyPr>
            <a:normAutofit/>
          </a:bodyPr>
          <a:lstStyle/>
          <a:p>
            <a:pPr marL="0" indent="0">
              <a:buNone/>
            </a:pPr>
            <a:r>
              <a:rPr lang="en-US" sz="2400" dirty="0"/>
              <a:t>An arbitration clause will usually state that, if arbitration is required, it will take place in accordance with the Arbitration Act 1996. This Act of Parliament lays down a set of rules for arbitration that cover many eventualities, and reference to it avoids the need to spell these out in detail; most of the provisions of the Act are optional, in the sense that they come into effect only if the contract contains no alternative provision</a:t>
            </a:r>
            <a:r>
              <a:rPr lang="en-US" sz="2000" dirty="0"/>
              <a:t>.</a:t>
            </a:r>
          </a:p>
        </p:txBody>
      </p:sp>
    </p:spTree>
    <p:extLst>
      <p:ext uri="{BB962C8B-B14F-4D97-AF65-F5344CB8AC3E}">
        <p14:creationId xmlns:p14="http://schemas.microsoft.com/office/powerpoint/2010/main" val="2211533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4466"/>
          </a:xfrm>
        </p:spPr>
        <p:txBody>
          <a:bodyPr/>
          <a:lstStyle/>
          <a:p>
            <a:r>
              <a:rPr lang="en-US" dirty="0"/>
              <a:t>Applicable law</a:t>
            </a:r>
          </a:p>
        </p:txBody>
      </p:sp>
      <p:sp>
        <p:nvSpPr>
          <p:cNvPr id="3" name="Content Placeholder 2"/>
          <p:cNvSpPr>
            <a:spLocks noGrp="1"/>
          </p:cNvSpPr>
          <p:nvPr>
            <p:ph idx="1"/>
          </p:nvPr>
        </p:nvSpPr>
        <p:spPr>
          <a:xfrm>
            <a:off x="677334" y="1618939"/>
            <a:ext cx="8596668" cy="4422424"/>
          </a:xfrm>
        </p:spPr>
        <p:txBody>
          <a:bodyPr>
            <a:normAutofit/>
          </a:bodyPr>
          <a:lstStyle/>
          <a:p>
            <a:pPr marL="0" indent="0">
              <a:buNone/>
            </a:pPr>
            <a:r>
              <a:rPr lang="en-US" sz="2800" dirty="0"/>
              <a:t>Where the supplier and the client have their registered offices in different legal jurisdictions or performance of the contract involves more than one jurisdiction, it is necessary to state under which laws the contract is to be interpreted.</a:t>
            </a:r>
          </a:p>
        </p:txBody>
      </p:sp>
    </p:spTree>
    <p:extLst>
      <p:ext uri="{BB962C8B-B14F-4D97-AF65-F5344CB8AC3E}">
        <p14:creationId xmlns:p14="http://schemas.microsoft.com/office/powerpoint/2010/main" val="273599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408414"/>
            <a:ext cx="8886391" cy="1320800"/>
          </a:xfrm>
        </p:spPr>
        <p:txBody>
          <a:bodyPr/>
          <a:lstStyle/>
          <a:p>
            <a:pPr algn="ctr"/>
            <a:r>
              <a:rPr lang="en-US" b="1" dirty="0"/>
              <a:t>CONSULTANCY AND CONTRACT HIRE</a:t>
            </a:r>
            <a:endParaRPr lang="en-US" dirty="0"/>
          </a:p>
        </p:txBody>
      </p:sp>
    </p:spTree>
    <p:extLst>
      <p:ext uri="{BB962C8B-B14F-4D97-AF65-F5344CB8AC3E}">
        <p14:creationId xmlns:p14="http://schemas.microsoft.com/office/powerpoint/2010/main" val="1438157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9495"/>
          </a:xfrm>
        </p:spPr>
        <p:txBody>
          <a:bodyPr/>
          <a:lstStyle/>
          <a:p>
            <a:r>
              <a:rPr lang="en-US" dirty="0"/>
              <a:t>Consultancy </a:t>
            </a:r>
          </a:p>
        </p:txBody>
      </p:sp>
      <p:sp>
        <p:nvSpPr>
          <p:cNvPr id="3" name="Content Placeholder 2"/>
          <p:cNvSpPr>
            <a:spLocks noGrp="1"/>
          </p:cNvSpPr>
          <p:nvPr>
            <p:ph idx="1"/>
          </p:nvPr>
        </p:nvSpPr>
        <p:spPr>
          <a:xfrm>
            <a:off x="677334" y="1738859"/>
            <a:ext cx="8596668" cy="4302503"/>
          </a:xfrm>
        </p:spPr>
        <p:txBody>
          <a:bodyPr/>
          <a:lstStyle/>
          <a:p>
            <a:r>
              <a:rPr lang="en-US" sz="2000" dirty="0"/>
              <a:t>End product of a consultancy project is usually a report or other document.</a:t>
            </a:r>
          </a:p>
          <a:p>
            <a:r>
              <a:rPr lang="en-US" sz="2000" dirty="0"/>
              <a:t>Under normal circumstances a fee for IT consulting is measured on a per day, per consultant basis.</a:t>
            </a:r>
          </a:p>
          <a:p>
            <a:r>
              <a:rPr lang="en-US" sz="2000" dirty="0"/>
              <a:t>Fixed fee IT consulting contract applies to projects which are well defined.</a:t>
            </a:r>
          </a:p>
          <a:p>
            <a:r>
              <a:rPr lang="en-US" sz="2000" dirty="0"/>
              <a:t>Open ended consultancy models generally </a:t>
            </a:r>
            <a:r>
              <a:rPr lang="en-US" sz="2000" dirty="0" err="1"/>
              <a:t>favour</a:t>
            </a:r>
            <a:r>
              <a:rPr lang="en-US" sz="2000" dirty="0"/>
              <a:t> the consulting firm, as the consultancy firm is rewarded on a per day basis, there is no incentive to complete assignments within a fixed time. The result often being risk of project and cost overrun.</a:t>
            </a:r>
          </a:p>
          <a:p>
            <a:r>
              <a:rPr lang="en-US" sz="2000" dirty="0"/>
              <a:t>Contract is very simple.</a:t>
            </a:r>
            <a:endParaRPr lang="en-US" dirty="0"/>
          </a:p>
        </p:txBody>
      </p:sp>
    </p:spTree>
    <p:extLst>
      <p:ext uri="{BB962C8B-B14F-4D97-AF65-F5344CB8AC3E}">
        <p14:creationId xmlns:p14="http://schemas.microsoft.com/office/powerpoint/2010/main" val="1557366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hire</a:t>
            </a:r>
          </a:p>
        </p:txBody>
      </p:sp>
      <p:sp>
        <p:nvSpPr>
          <p:cNvPr id="3" name="Content Placeholder 2"/>
          <p:cNvSpPr>
            <a:spLocks noGrp="1"/>
          </p:cNvSpPr>
          <p:nvPr>
            <p:ph idx="1"/>
          </p:nvPr>
        </p:nvSpPr>
        <p:spPr>
          <a:xfrm>
            <a:off x="677334" y="1588957"/>
            <a:ext cx="8596668" cy="4452405"/>
          </a:xfrm>
        </p:spPr>
        <p:txBody>
          <a:bodyPr>
            <a:normAutofit/>
          </a:bodyPr>
          <a:lstStyle/>
          <a:p>
            <a:r>
              <a:rPr lang="en-US" sz="2400" dirty="0"/>
              <a:t>Supplier’s responsibility is limited to providing suitably competent people and replacing them if they become unavailable.</a:t>
            </a:r>
          </a:p>
          <a:p>
            <a:r>
              <a:rPr lang="en-US" sz="2400" dirty="0"/>
              <a:t>The staff work under the direction of the client. </a:t>
            </a:r>
          </a:p>
          <a:p>
            <a:r>
              <a:rPr lang="en-US" sz="2400" dirty="0"/>
              <a:t>Payment is on the basis of a fixed rate for each day worked.</a:t>
            </a:r>
          </a:p>
          <a:p>
            <a:r>
              <a:rPr lang="en-US" sz="2400" dirty="0"/>
              <a:t>Ownership of intellectual property rights generated in the course of the work may be needed to be addressed.</a:t>
            </a:r>
          </a:p>
        </p:txBody>
      </p:sp>
    </p:spTree>
    <p:extLst>
      <p:ext uri="{BB962C8B-B14F-4D97-AF65-F5344CB8AC3E}">
        <p14:creationId xmlns:p14="http://schemas.microsoft.com/office/powerpoint/2010/main" val="3115352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353" y="1060970"/>
            <a:ext cx="8596668" cy="5309849"/>
          </a:xfrm>
        </p:spPr>
        <p:txBody>
          <a:bodyPr/>
          <a:lstStyle/>
          <a:p>
            <a:pPr marL="0" indent="0">
              <a:buNone/>
            </a:pPr>
            <a:r>
              <a:rPr lang="en-US" dirty="0"/>
              <a:t>There are four important aspects of a consultancy contract:</a:t>
            </a:r>
          </a:p>
          <a:p>
            <a:pPr marL="0" indent="0">
              <a:buNone/>
            </a:pPr>
            <a:r>
              <a:rPr lang="en-US" dirty="0"/>
              <a:t> </a:t>
            </a:r>
            <a:r>
              <a:rPr lang="en-US" dirty="0">
                <a:solidFill>
                  <a:srgbClr val="FF0000"/>
                </a:solidFill>
              </a:rPr>
              <a:t>Confidentiality</a:t>
            </a:r>
            <a:r>
              <a:rPr lang="en-US" dirty="0"/>
              <a:t>: Consultants are often in a position to learn a lot about</a:t>
            </a:r>
          </a:p>
          <a:p>
            <a:pPr marL="0" indent="0">
              <a:buNone/>
            </a:pPr>
            <a:r>
              <a:rPr lang="en-US" dirty="0"/>
              <a:t>the companies for which they carry out assignments and may well be in</a:t>
            </a:r>
          </a:p>
          <a:p>
            <a:pPr marL="0" indent="0">
              <a:buNone/>
            </a:pPr>
            <a:r>
              <a:rPr lang="en-US" dirty="0"/>
              <a:t>a position to misuse this information for their own profit.</a:t>
            </a:r>
          </a:p>
          <a:p>
            <a:pPr marL="0" indent="0">
              <a:buNone/>
            </a:pPr>
            <a:r>
              <a:rPr lang="en-US" dirty="0">
                <a:solidFill>
                  <a:srgbClr val="FF0000"/>
                </a:solidFill>
              </a:rPr>
              <a:t> Terms of reference</a:t>
            </a:r>
            <a:r>
              <a:rPr lang="en-US" dirty="0"/>
              <a:t>: It is important that the contract refers explicitly to</a:t>
            </a:r>
          </a:p>
          <a:p>
            <a:pPr marL="0" indent="0">
              <a:buNone/>
            </a:pPr>
            <a:r>
              <a:rPr lang="en-US" dirty="0"/>
              <a:t>the terms of reference of the consultancy team and, in practice, these</a:t>
            </a:r>
          </a:p>
          <a:p>
            <a:pPr marL="0" indent="0">
              <a:buNone/>
            </a:pPr>
            <a:r>
              <a:rPr lang="en-US" dirty="0"/>
              <a:t>are perhaps the commonest source of disagreements in consultancy</a:t>
            </a:r>
          </a:p>
          <a:p>
            <a:pPr marL="0" indent="0">
              <a:buNone/>
            </a:pPr>
            <a:r>
              <a:rPr lang="en-US" dirty="0"/>
              <a:t>projects. As a result of their initial investigations, the consultants may</a:t>
            </a:r>
          </a:p>
          <a:p>
            <a:pPr marL="0" indent="0">
              <a:buNone/>
            </a:pPr>
            <a:r>
              <a:rPr lang="en-US" dirty="0"/>
              <a:t>discover that they need to consider matters that were outside their original</a:t>
            </a:r>
          </a:p>
          <a:p>
            <a:pPr marL="0" indent="0">
              <a:buNone/>
            </a:pPr>
            <a:r>
              <a:rPr lang="en-US" dirty="0"/>
              <a:t>terms of reference but the client may be unwilling to let this happen,</a:t>
            </a:r>
          </a:p>
          <a:p>
            <a:pPr marL="0" indent="0">
              <a:buNone/>
            </a:pPr>
            <a:r>
              <a:rPr lang="en-US" dirty="0"/>
              <a:t>for any one of a number of possible reasons;</a:t>
            </a:r>
          </a:p>
          <a:p>
            <a:pPr marL="0" indent="0">
              <a:buNone/>
            </a:pPr>
            <a:endParaRPr lang="en-US" dirty="0"/>
          </a:p>
        </p:txBody>
      </p:sp>
    </p:spTree>
    <p:extLst>
      <p:ext uri="{BB962C8B-B14F-4D97-AF65-F5344CB8AC3E}">
        <p14:creationId xmlns:p14="http://schemas.microsoft.com/office/powerpoint/2010/main" val="1121129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324" y="811475"/>
            <a:ext cx="8596668" cy="4989718"/>
          </a:xfrm>
        </p:spPr>
        <p:txBody>
          <a:bodyPr/>
          <a:lstStyle/>
          <a:p>
            <a:pPr marL="0" indent="0">
              <a:buNone/>
            </a:pPr>
            <a:r>
              <a:rPr lang="en-US" dirty="0"/>
              <a:t> </a:t>
            </a:r>
            <a:r>
              <a:rPr lang="en-US" dirty="0">
                <a:solidFill>
                  <a:srgbClr val="FF0000"/>
                </a:solidFill>
              </a:rPr>
              <a:t>Liability</a:t>
            </a:r>
            <a:r>
              <a:rPr lang="en-US" dirty="0"/>
              <a:t>: Most consultants will wish to limit their liability for any loss</a:t>
            </a:r>
          </a:p>
          <a:p>
            <a:pPr marL="0" indent="0">
              <a:buNone/>
            </a:pPr>
            <a:r>
              <a:rPr lang="en-US" dirty="0"/>
              <a:t>that the customer suffers as a result of following their advice. Customers may not be happy to accept this and, in some cases, may insist on verifying</a:t>
            </a:r>
          </a:p>
          <a:p>
            <a:pPr marL="0" indent="0">
              <a:buNone/>
            </a:pPr>
            <a:r>
              <a:rPr lang="en-US" dirty="0"/>
              <a:t>that the consultant has adequate professional liability insurance.</a:t>
            </a:r>
          </a:p>
          <a:p>
            <a:pPr marL="0" indent="0">
              <a:buNone/>
            </a:pPr>
            <a:r>
              <a:rPr lang="en-US" dirty="0">
                <a:solidFill>
                  <a:srgbClr val="FF0000"/>
                </a:solidFill>
              </a:rPr>
              <a:t> Who has control over the final version of the report</a:t>
            </a:r>
            <a:r>
              <a:rPr lang="en-US" dirty="0"/>
              <a:t>: It is common practice</a:t>
            </a:r>
          </a:p>
          <a:p>
            <a:pPr marL="0" indent="0">
              <a:buNone/>
            </a:pPr>
            <a:r>
              <a:rPr lang="en-US" dirty="0"/>
              <a:t>for the contract to require that a draft version of the final report be</a:t>
            </a:r>
          </a:p>
          <a:p>
            <a:pPr marL="0" indent="0">
              <a:buNone/>
            </a:pPr>
            <a:r>
              <a:rPr lang="en-US" dirty="0"/>
              <a:t>presented to the client. The client is given a fixed period to review the</a:t>
            </a:r>
          </a:p>
          <a:p>
            <a:pPr marL="0" indent="0">
              <a:buNone/>
            </a:pPr>
            <a:r>
              <a:rPr lang="en-US" dirty="0"/>
              <a:t>report and, possibly, ask for changes. The revised version that is then</a:t>
            </a:r>
          </a:p>
          <a:p>
            <a:pPr marL="0" indent="0">
              <a:buNone/>
            </a:pPr>
            <a:r>
              <a:rPr lang="en-US" dirty="0"/>
              <a:t>submitted by the consultant should be the final version.</a:t>
            </a:r>
          </a:p>
        </p:txBody>
      </p:sp>
    </p:spTree>
    <p:extLst>
      <p:ext uri="{BB962C8B-B14F-4D97-AF65-F5344CB8AC3E}">
        <p14:creationId xmlns:p14="http://schemas.microsoft.com/office/powerpoint/2010/main" val="86547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9338"/>
          </a:xfrm>
        </p:spPr>
        <p:txBody>
          <a:bodyPr/>
          <a:lstStyle/>
          <a:p>
            <a:r>
              <a:rPr lang="en-US" dirty="0"/>
              <a:t>Time and Materials</a:t>
            </a:r>
          </a:p>
        </p:txBody>
      </p:sp>
      <p:sp>
        <p:nvSpPr>
          <p:cNvPr id="3" name="Content Placeholder 2"/>
          <p:cNvSpPr>
            <a:spLocks noGrp="1"/>
          </p:cNvSpPr>
          <p:nvPr>
            <p:ph idx="1"/>
          </p:nvPr>
        </p:nvSpPr>
        <p:spPr>
          <a:xfrm>
            <a:off x="677334" y="1770844"/>
            <a:ext cx="8596668" cy="3880773"/>
          </a:xfrm>
        </p:spPr>
        <p:txBody>
          <a:bodyPr/>
          <a:lstStyle/>
          <a:p>
            <a:pPr marL="0" indent="0">
              <a:buNone/>
            </a:pPr>
            <a:r>
              <a:rPr lang="en-US" dirty="0"/>
              <a:t>A time and materials contract (often referred to as a ‘cost plus’ contract) is</a:t>
            </a:r>
          </a:p>
          <a:p>
            <a:pPr marL="0" indent="0">
              <a:buNone/>
            </a:pPr>
            <a:r>
              <a:rPr lang="en-US" dirty="0"/>
              <a:t>somewhere between a contract hire agreement and a fixed price contract.</a:t>
            </a:r>
          </a:p>
          <a:p>
            <a:pPr marL="0" indent="0">
              <a:buNone/>
            </a:pPr>
            <a:r>
              <a:rPr lang="en-US" dirty="0"/>
              <a:t>The supplier agrees to undertake the development of the software in much</a:t>
            </a:r>
          </a:p>
          <a:p>
            <a:pPr marL="0" indent="0">
              <a:buNone/>
            </a:pPr>
            <a:r>
              <a:rPr lang="en-US" dirty="0"/>
              <a:t>the same way as in a fixed price contract, but payment is made on the basis of</a:t>
            </a:r>
          </a:p>
          <a:p>
            <a:pPr marL="0" indent="0">
              <a:buNone/>
            </a:pPr>
            <a:r>
              <a:rPr lang="en-US" dirty="0"/>
              <a:t>the costs incurred, with </a:t>
            </a:r>
            <a:r>
              <a:rPr lang="en-US" dirty="0" err="1"/>
              <a:t>labour</a:t>
            </a:r>
            <a:r>
              <a:rPr lang="en-US" dirty="0"/>
              <a:t> charged in the same way as for contract hire.</a:t>
            </a:r>
          </a:p>
          <a:p>
            <a:pPr marL="0" indent="0">
              <a:buNone/>
            </a:pPr>
            <a:r>
              <a:rPr lang="en-US" dirty="0"/>
              <a:t>The supplier is not committed to completing the work for a fixed price,</a:t>
            </a:r>
          </a:p>
          <a:p>
            <a:pPr marL="0" indent="0">
              <a:buNone/>
            </a:pPr>
            <a:r>
              <a:rPr lang="en-US" dirty="0"/>
              <a:t>although a maximum payment may be fixed beyond which the project may</a:t>
            </a:r>
          </a:p>
          <a:p>
            <a:pPr marL="0" indent="0">
              <a:buNone/>
            </a:pPr>
            <a:r>
              <a:rPr lang="en-US" dirty="0"/>
              <a:t>be reviewed.</a:t>
            </a:r>
          </a:p>
        </p:txBody>
      </p:sp>
    </p:spTree>
    <p:extLst>
      <p:ext uri="{BB962C8B-B14F-4D97-AF65-F5344CB8AC3E}">
        <p14:creationId xmlns:p14="http://schemas.microsoft.com/office/powerpoint/2010/main" val="6482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Essentials for a contract</a:t>
            </a:r>
          </a:p>
        </p:txBody>
      </p:sp>
      <p:sp>
        <p:nvSpPr>
          <p:cNvPr id="3" name="Content Placeholder 2"/>
          <p:cNvSpPr>
            <a:spLocks noGrp="1"/>
          </p:cNvSpPr>
          <p:nvPr>
            <p:ph idx="1"/>
          </p:nvPr>
        </p:nvSpPr>
        <p:spPr/>
        <p:txBody>
          <a:bodyPr/>
          <a:lstStyle/>
          <a:p>
            <a:pPr marL="0" indent="0">
              <a:buNone/>
            </a:pPr>
            <a:r>
              <a:rPr lang="en-US" dirty="0"/>
              <a:t>The most important and essential concerns of a contract are that: </a:t>
            </a:r>
          </a:p>
          <a:p>
            <a:endParaRPr lang="en-US" dirty="0"/>
          </a:p>
          <a:p>
            <a:r>
              <a:rPr lang="en-US" dirty="0"/>
              <a:t> all the parties must intend to make a contract;</a:t>
            </a:r>
          </a:p>
          <a:p>
            <a:r>
              <a:rPr lang="en-US" dirty="0"/>
              <a:t> all the parties must be competent to make a contract, that is, they must be old enough and of sufficiently sound mind to understand what they are doing;</a:t>
            </a:r>
          </a:p>
          <a:p>
            <a:r>
              <a:rPr lang="en-US" dirty="0"/>
              <a:t> there must be a ‘consideration’, that is, each party must be receiving something and providing something.</a:t>
            </a:r>
          </a:p>
        </p:txBody>
      </p:sp>
    </p:spTree>
    <p:extLst>
      <p:ext uri="{BB962C8B-B14F-4D97-AF65-F5344CB8AC3E}">
        <p14:creationId xmlns:p14="http://schemas.microsoft.com/office/powerpoint/2010/main" val="1158678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OUTSOURCING</a:t>
            </a:r>
            <a:endParaRPr lang="en-US" dirty="0"/>
          </a:p>
        </p:txBody>
      </p:sp>
      <p:sp>
        <p:nvSpPr>
          <p:cNvPr id="3" name="Content Placeholder 2"/>
          <p:cNvSpPr>
            <a:spLocks noGrp="1"/>
          </p:cNvSpPr>
          <p:nvPr>
            <p:ph idx="1"/>
          </p:nvPr>
        </p:nvSpPr>
        <p:spPr>
          <a:xfrm>
            <a:off x="677334" y="1767841"/>
            <a:ext cx="8596668" cy="4273522"/>
          </a:xfrm>
        </p:spPr>
        <p:txBody>
          <a:bodyPr/>
          <a:lstStyle/>
          <a:p>
            <a:pPr marL="0" indent="0">
              <a:buNone/>
            </a:pPr>
            <a:r>
              <a:rPr lang="en-US" dirty="0"/>
              <a:t>Outsourcing, sometimes known as facilities management, is the commercial arrangement under which a company or organization (the customer) hands over the planning, management and operation of certain functions to another organization (the supplier).</a:t>
            </a:r>
          </a:p>
          <a:p>
            <a:pPr marL="0" indent="0">
              <a:buNone/>
            </a:pPr>
            <a:r>
              <a:rPr lang="en-US" dirty="0"/>
              <a:t>IT outsourcing contracts are inherently complex and depend very much</a:t>
            </a:r>
          </a:p>
          <a:p>
            <a:pPr marL="0" indent="0">
              <a:buNone/>
            </a:pPr>
            <a:r>
              <a:rPr lang="en-US" dirty="0"/>
              <a:t>on individual circumstances. It is not appropriate to go into detail here about</a:t>
            </a:r>
          </a:p>
          <a:p>
            <a:pPr marL="0" indent="0">
              <a:buNone/>
            </a:pPr>
            <a:r>
              <a:rPr lang="en-US" dirty="0"/>
              <a:t>such contracts but the following is a list of just some of the points that need to</a:t>
            </a:r>
          </a:p>
          <a:p>
            <a:pPr marL="0" indent="0">
              <a:buNone/>
            </a:pPr>
            <a:r>
              <a:rPr lang="en-US" dirty="0"/>
              <a:t>be addressed:</a:t>
            </a:r>
          </a:p>
        </p:txBody>
      </p:sp>
    </p:spTree>
    <p:extLst>
      <p:ext uri="{BB962C8B-B14F-4D97-AF65-F5344CB8AC3E}">
        <p14:creationId xmlns:p14="http://schemas.microsoft.com/office/powerpoint/2010/main" val="483860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54374"/>
            <a:ext cx="8596668" cy="934386"/>
          </a:xfrm>
        </p:spPr>
        <p:txBody>
          <a:bodyPr/>
          <a:lstStyle/>
          <a:p>
            <a:r>
              <a:rPr lang="en-US" dirty="0"/>
              <a:t>Key points of outsourcing </a:t>
            </a:r>
          </a:p>
        </p:txBody>
      </p:sp>
      <p:sp>
        <p:nvSpPr>
          <p:cNvPr id="3" name="Content Placeholder 2"/>
          <p:cNvSpPr>
            <a:spLocks noGrp="1"/>
          </p:cNvSpPr>
          <p:nvPr>
            <p:ph idx="1"/>
          </p:nvPr>
        </p:nvSpPr>
        <p:spPr/>
        <p:txBody>
          <a:bodyPr/>
          <a:lstStyle/>
          <a:p>
            <a:r>
              <a:rPr lang="en-US" dirty="0"/>
              <a:t> how is performance to be monitored and managed;</a:t>
            </a:r>
          </a:p>
          <a:p>
            <a:r>
              <a:rPr lang="en-US" dirty="0"/>
              <a:t> what happens if performance is unsatisfactory;</a:t>
            </a:r>
          </a:p>
          <a:p>
            <a:r>
              <a:rPr lang="en-US" dirty="0"/>
              <a:t> which assets are being transferred;</a:t>
            </a:r>
          </a:p>
          <a:p>
            <a:r>
              <a:rPr lang="en-US" dirty="0"/>
              <a:t> staff transfers;</a:t>
            </a:r>
          </a:p>
          <a:p>
            <a:r>
              <a:rPr lang="en-US" dirty="0"/>
              <a:t> audit rights;</a:t>
            </a:r>
          </a:p>
          <a:p>
            <a:r>
              <a:rPr lang="en-US" dirty="0"/>
              <a:t> contingency planning and disaster recovery;</a:t>
            </a:r>
          </a:p>
          <a:p>
            <a:r>
              <a:rPr lang="en-US" dirty="0"/>
              <a:t> intellectual property rights in software developed during the contract;</a:t>
            </a:r>
          </a:p>
          <a:p>
            <a:r>
              <a:rPr lang="en-US" dirty="0"/>
              <a:t> duration of the agreement and termination provisions.</a:t>
            </a:r>
          </a:p>
        </p:txBody>
      </p:sp>
    </p:spTree>
    <p:extLst>
      <p:ext uri="{BB962C8B-B14F-4D97-AF65-F5344CB8AC3E}">
        <p14:creationId xmlns:p14="http://schemas.microsoft.com/office/powerpoint/2010/main" val="3279402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lstStyle/>
          <a:p>
            <a:r>
              <a:rPr lang="en-US" b="1" dirty="0"/>
              <a:t>HEALTH AND SAFETY</a:t>
            </a:r>
            <a:endParaRPr lang="en-US" dirty="0"/>
          </a:p>
        </p:txBody>
      </p:sp>
      <p:sp>
        <p:nvSpPr>
          <p:cNvPr id="3" name="Content Placeholder 2"/>
          <p:cNvSpPr>
            <a:spLocks noGrp="1"/>
          </p:cNvSpPr>
          <p:nvPr>
            <p:ph idx="1"/>
          </p:nvPr>
        </p:nvSpPr>
        <p:spPr>
          <a:xfrm>
            <a:off x="677334" y="1334124"/>
            <a:ext cx="8596668" cy="4902111"/>
          </a:xfrm>
        </p:spPr>
        <p:txBody>
          <a:bodyPr>
            <a:noAutofit/>
          </a:bodyPr>
          <a:lstStyle/>
          <a:p>
            <a:pPr marL="0" indent="0">
              <a:buNone/>
            </a:pPr>
            <a:r>
              <a:rPr lang="en-US" dirty="0"/>
              <a:t>The ones that are of particular concern to software engineers are:</a:t>
            </a:r>
          </a:p>
          <a:p>
            <a:r>
              <a:rPr lang="en-US" dirty="0"/>
              <a:t> provision and maintenance of safe plant;</a:t>
            </a:r>
          </a:p>
          <a:p>
            <a:r>
              <a:rPr lang="en-US" dirty="0"/>
              <a:t> provision and maintenance of safe systems of work;</a:t>
            </a:r>
          </a:p>
          <a:p>
            <a:r>
              <a:rPr lang="en-US" dirty="0"/>
              <a:t> provision of such information, instruction, training, and supervision as necessary;</a:t>
            </a:r>
          </a:p>
          <a:p>
            <a:r>
              <a:rPr lang="en-US" dirty="0"/>
              <a:t> ensuring the workplace is maintained in a safe condition;</a:t>
            </a:r>
          </a:p>
          <a:p>
            <a:r>
              <a:rPr lang="en-US" dirty="0"/>
              <a:t> provision and maintenance of a safe working environment and adequate welfare arrangements.</a:t>
            </a:r>
          </a:p>
          <a:p>
            <a:pPr marL="0" indent="0">
              <a:buNone/>
            </a:pPr>
            <a:r>
              <a:rPr lang="en-US" dirty="0"/>
              <a:t>The Act also requires employers to ensure that their activities do not expose the general public to risks to their health and safety. Manufacturers of equipment to be used at work also have a responsibility to ensure that it is safe.</a:t>
            </a:r>
          </a:p>
          <a:p>
            <a:pPr marL="0" indent="0">
              <a:buNone/>
            </a:pPr>
            <a:r>
              <a:rPr lang="en-US" dirty="0"/>
              <a:t>Failure to comply with the Health and Safety at Work Act is a criminal offence and, in serious cases, can lead to criminal proceedings being taken against individuals.</a:t>
            </a:r>
          </a:p>
        </p:txBody>
      </p:sp>
    </p:spTree>
    <p:extLst>
      <p:ext uri="{BB962C8B-B14F-4D97-AF65-F5344CB8AC3E}">
        <p14:creationId xmlns:p14="http://schemas.microsoft.com/office/powerpoint/2010/main" val="86403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FIXED PRICE CONTRACTS FOR BESPOKE SYSTEMS</a:t>
            </a:r>
            <a:endParaRPr lang="en-US" dirty="0"/>
          </a:p>
        </p:txBody>
      </p:sp>
      <p:sp>
        <p:nvSpPr>
          <p:cNvPr id="3" name="Content Placeholder 2"/>
          <p:cNvSpPr>
            <a:spLocks noGrp="1"/>
          </p:cNvSpPr>
          <p:nvPr>
            <p:ph idx="1"/>
          </p:nvPr>
        </p:nvSpPr>
        <p:spPr/>
        <p:txBody>
          <a:bodyPr/>
          <a:lstStyle/>
          <a:p>
            <a:r>
              <a:rPr lang="en-US" dirty="0"/>
              <a:t>The first type of contract we shall consider is the type that is used when an organization is buying a system configured specifically to meet its needs. Such systems are known as </a:t>
            </a:r>
            <a:r>
              <a:rPr lang="en-US" i="1" dirty="0"/>
              <a:t>tailor-made </a:t>
            </a:r>
            <a:r>
              <a:rPr lang="en-US" dirty="0"/>
              <a:t>or </a:t>
            </a:r>
            <a:r>
              <a:rPr lang="en-US" i="1" dirty="0"/>
              <a:t>bespoke </a:t>
            </a:r>
            <a:r>
              <a:rPr lang="en-US" dirty="0"/>
              <a:t>systems.</a:t>
            </a:r>
          </a:p>
          <a:p>
            <a:r>
              <a:rPr lang="en-US" dirty="0"/>
              <a:t>A bespoke system may consist of a single PC equipped with a word processor, a spreadsheet, and a set of macros adapted to the customer’s needs or it may consist of several thousand PCs spread across 50 offices in different parts of the world, connected by a wide-area network, with large database servers and a million lines of specially written software.</a:t>
            </a:r>
          </a:p>
        </p:txBody>
      </p:sp>
    </p:spTree>
    <p:extLst>
      <p:ext uri="{BB962C8B-B14F-4D97-AF65-F5344CB8AC3E}">
        <p14:creationId xmlns:p14="http://schemas.microsoft.com/office/powerpoint/2010/main" val="300527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Bespoke system </a:t>
            </a:r>
          </a:p>
        </p:txBody>
      </p:sp>
      <p:sp>
        <p:nvSpPr>
          <p:cNvPr id="3" name="Content Placeholder 2"/>
          <p:cNvSpPr>
            <a:spLocks noGrp="1"/>
          </p:cNvSpPr>
          <p:nvPr>
            <p:ph idx="1"/>
          </p:nvPr>
        </p:nvSpPr>
        <p:spPr/>
        <p:txBody>
          <a:bodyPr>
            <a:normAutofit/>
          </a:bodyPr>
          <a:lstStyle/>
          <a:p>
            <a:pPr marL="0" indent="0">
              <a:buNone/>
            </a:pPr>
            <a:r>
              <a:rPr lang="en-US" dirty="0"/>
              <a:t>The contract for the supply of a bespoke system consists of three parts:</a:t>
            </a:r>
          </a:p>
          <a:p>
            <a:r>
              <a:rPr lang="en-US" dirty="0"/>
              <a:t> A short </a:t>
            </a:r>
            <a:r>
              <a:rPr lang="en-US" i="1" dirty="0"/>
              <a:t>agreement</a:t>
            </a:r>
            <a:r>
              <a:rPr lang="en-US" dirty="0"/>
              <a:t>, which is signed by the parties to the contract: This states who the parties are and, very importantly, says that anything that may have been said or written before does not form part of the contract.</a:t>
            </a:r>
          </a:p>
          <a:p>
            <a:r>
              <a:rPr lang="en-US" dirty="0"/>
              <a:t>The </a:t>
            </a:r>
            <a:r>
              <a:rPr lang="en-US" i="1" dirty="0"/>
              <a:t>standard terms and conditions</a:t>
            </a:r>
            <a:r>
              <a:rPr lang="en-US" dirty="0"/>
              <a:t>, which are normally those under which the supplier does business; and</a:t>
            </a:r>
          </a:p>
          <a:p>
            <a:r>
              <a:rPr lang="en-US" dirty="0"/>
              <a:t> A set of </a:t>
            </a:r>
            <a:r>
              <a:rPr lang="en-US" i="1" dirty="0"/>
              <a:t>schedules </a:t>
            </a:r>
            <a:r>
              <a:rPr lang="en-US" dirty="0"/>
              <a:t>or </a:t>
            </a:r>
            <a:r>
              <a:rPr lang="en-US" i="1" dirty="0"/>
              <a:t>annexes</a:t>
            </a:r>
            <a:r>
              <a:rPr lang="en-US" dirty="0"/>
              <a:t>, which specify the particular requirements of this contract, including what is to be supplied, when it is to be supplied, what payments are to be made and when, and so on.</a:t>
            </a:r>
          </a:p>
        </p:txBody>
      </p:sp>
    </p:spTree>
    <p:extLst>
      <p:ext uri="{BB962C8B-B14F-4D97-AF65-F5344CB8AC3E}">
        <p14:creationId xmlns:p14="http://schemas.microsoft.com/office/powerpoint/2010/main" val="45478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contract</a:t>
            </a:r>
          </a:p>
        </p:txBody>
      </p:sp>
      <p:sp>
        <p:nvSpPr>
          <p:cNvPr id="3" name="Content Placeholder 2"/>
          <p:cNvSpPr>
            <a:spLocks noGrp="1"/>
          </p:cNvSpPr>
          <p:nvPr>
            <p:ph idx="1"/>
          </p:nvPr>
        </p:nvSpPr>
        <p:spPr>
          <a:xfrm>
            <a:off x="677334" y="2160589"/>
            <a:ext cx="8596668" cy="4252403"/>
          </a:xfrm>
        </p:spPr>
        <p:txBody>
          <a:bodyPr>
            <a:normAutofit/>
          </a:bodyPr>
          <a:lstStyle/>
          <a:p>
            <a:r>
              <a:rPr lang="en-US" b="1" dirty="0"/>
              <a:t>What is to be produced</a:t>
            </a:r>
          </a:p>
          <a:p>
            <a:r>
              <a:rPr lang="en-US" b="1" dirty="0"/>
              <a:t>What is to be delivered</a:t>
            </a:r>
          </a:p>
          <a:p>
            <a:r>
              <a:rPr lang="en-US" b="1" dirty="0"/>
              <a:t>Ownership of rights</a:t>
            </a:r>
          </a:p>
          <a:p>
            <a:r>
              <a:rPr lang="en-US" b="1" dirty="0"/>
              <a:t>Confidentiality</a:t>
            </a:r>
          </a:p>
          <a:p>
            <a:r>
              <a:rPr lang="en-US" b="1" dirty="0"/>
              <a:t>Payment terms</a:t>
            </a:r>
          </a:p>
          <a:p>
            <a:r>
              <a:rPr lang="en-US" b="1" dirty="0"/>
              <a:t>Penalty clauses</a:t>
            </a:r>
          </a:p>
          <a:p>
            <a:r>
              <a:rPr lang="en-US" b="1" dirty="0"/>
              <a:t>Obligations of the client</a:t>
            </a:r>
          </a:p>
          <a:p>
            <a:r>
              <a:rPr lang="en-US" b="1" dirty="0"/>
              <a:t>Standards and methods of working</a:t>
            </a:r>
          </a:p>
        </p:txBody>
      </p:sp>
    </p:spTree>
    <p:extLst>
      <p:ext uri="{BB962C8B-B14F-4D97-AF65-F5344CB8AC3E}">
        <p14:creationId xmlns:p14="http://schemas.microsoft.com/office/powerpoint/2010/main" val="412309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to be produced</a:t>
            </a:r>
            <a:br>
              <a:rPr lang="en-US" b="1" dirty="0"/>
            </a:br>
            <a:endParaRPr lang="en-US" dirty="0"/>
          </a:p>
        </p:txBody>
      </p:sp>
      <p:sp>
        <p:nvSpPr>
          <p:cNvPr id="3" name="Content Placeholder 2"/>
          <p:cNvSpPr>
            <a:spLocks noGrp="1"/>
          </p:cNvSpPr>
          <p:nvPr>
            <p:ph idx="1"/>
          </p:nvPr>
        </p:nvSpPr>
        <p:spPr/>
        <p:txBody>
          <a:bodyPr/>
          <a:lstStyle/>
          <a:p>
            <a:r>
              <a:rPr lang="en-US" dirty="0"/>
              <a:t>It is clearly necessary that the contract states what is to be produced.</a:t>
            </a:r>
          </a:p>
          <a:p>
            <a:r>
              <a:rPr lang="en-US" dirty="0"/>
              <a:t>requirements specification</a:t>
            </a:r>
          </a:p>
          <a:p>
            <a:pPr marL="0" indent="0">
              <a:buNone/>
            </a:pPr>
            <a:r>
              <a:rPr lang="en-US" dirty="0"/>
              <a:t>It is important that the reference to the requirements specification identifies that document uniquely; normally this will mean quoting a date and issue number.</a:t>
            </a:r>
          </a:p>
          <a:p>
            <a:pPr marL="0" indent="0">
              <a:buNone/>
            </a:pPr>
            <a:r>
              <a:rPr lang="en-US" dirty="0"/>
              <a:t>Problem: Any changes needed during the contract life</a:t>
            </a:r>
          </a:p>
        </p:txBody>
      </p:sp>
    </p:spTree>
    <p:extLst>
      <p:ext uri="{BB962C8B-B14F-4D97-AF65-F5344CB8AC3E}">
        <p14:creationId xmlns:p14="http://schemas.microsoft.com/office/powerpoint/2010/main" val="374119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to be delivered</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following is a non-exhaustive list of possibilities:</a:t>
            </a:r>
          </a:p>
          <a:p>
            <a:r>
              <a:rPr lang="en-US" dirty="0"/>
              <a:t> source code;</a:t>
            </a:r>
          </a:p>
          <a:p>
            <a:r>
              <a:rPr lang="en-US" dirty="0"/>
              <a:t> command files for building the executable code from the source and for</a:t>
            </a:r>
          </a:p>
          <a:p>
            <a:pPr marL="0" indent="0">
              <a:buNone/>
            </a:pPr>
            <a:r>
              <a:rPr lang="en-US" dirty="0"/>
              <a:t>installing it;</a:t>
            </a:r>
          </a:p>
          <a:p>
            <a:r>
              <a:rPr lang="en-US" dirty="0"/>
              <a:t> documentation of the design and of the code;</a:t>
            </a:r>
          </a:p>
          <a:p>
            <a:r>
              <a:rPr lang="en-US" dirty="0"/>
              <a:t> reference manuals, training manuals and operations manuals;</a:t>
            </a:r>
          </a:p>
          <a:p>
            <a:r>
              <a:rPr lang="en-US" dirty="0"/>
              <a:t> software tools to help maintain the code;</a:t>
            </a:r>
          </a:p>
          <a:p>
            <a:r>
              <a:rPr lang="en-US" dirty="0"/>
              <a:t> user training;</a:t>
            </a:r>
          </a:p>
          <a:p>
            <a:r>
              <a:rPr lang="en-US" dirty="0"/>
              <a:t> training for the client’s maintenance staff;</a:t>
            </a:r>
          </a:p>
          <a:p>
            <a:r>
              <a:rPr lang="en-US" dirty="0"/>
              <a:t> test data and test results.</a:t>
            </a:r>
          </a:p>
        </p:txBody>
      </p:sp>
    </p:spTree>
    <p:extLst>
      <p:ext uri="{BB962C8B-B14F-4D97-AF65-F5344CB8AC3E}">
        <p14:creationId xmlns:p14="http://schemas.microsoft.com/office/powerpoint/2010/main" val="327256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Ownership of rights</a:t>
            </a:r>
            <a:endParaRPr lang="en-US" dirty="0"/>
          </a:p>
        </p:txBody>
      </p:sp>
      <p:sp>
        <p:nvSpPr>
          <p:cNvPr id="3" name="Content Placeholder 2"/>
          <p:cNvSpPr>
            <a:spLocks noGrp="1"/>
          </p:cNvSpPr>
          <p:nvPr>
            <p:ph idx="1"/>
          </p:nvPr>
        </p:nvSpPr>
        <p:spPr>
          <a:xfrm>
            <a:off x="1267968" y="2160589"/>
            <a:ext cx="6815328" cy="3880773"/>
          </a:xfrm>
        </p:spPr>
        <p:txBody>
          <a:bodyPr/>
          <a:lstStyle/>
          <a:p>
            <a:pPr marL="0" indent="0">
              <a:buNone/>
            </a:pPr>
            <a:r>
              <a:rPr lang="en-US" dirty="0"/>
              <a:t>It is important that the contract should also state just what legal rights are being passed by the software house to the client under the contract.</a:t>
            </a:r>
          </a:p>
          <a:p>
            <a:pPr marL="0" indent="0">
              <a:buNone/>
            </a:pPr>
            <a:r>
              <a:rPr lang="en-US" dirty="0"/>
              <a:t>Ownership in physical items such as books, documents or disks will usually pass from the software house to the client, but other intangible rights, known as intellectual property rights, present more problems.</a:t>
            </a:r>
          </a:p>
        </p:txBody>
      </p:sp>
    </p:spTree>
    <p:extLst>
      <p:ext uri="{BB962C8B-B14F-4D97-AF65-F5344CB8AC3E}">
        <p14:creationId xmlns:p14="http://schemas.microsoft.com/office/powerpoint/2010/main" val="20554061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3113</TotalTime>
  <Words>2913</Words>
  <Application>Microsoft Macintosh PowerPoint</Application>
  <PresentationFormat>Widescreen</PresentationFormat>
  <Paragraphs>208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Trebuchet MS</vt:lpstr>
      <vt:lpstr>Utopia-Regular</vt:lpstr>
      <vt:lpstr>Wingdings 3</vt:lpstr>
      <vt:lpstr>Facet</vt:lpstr>
      <vt:lpstr>Course:   Professional Issues in IT</vt:lpstr>
      <vt:lpstr>Software Contracts and Liability</vt:lpstr>
      <vt:lpstr>Essentials for a contract</vt:lpstr>
      <vt:lpstr>FIXED PRICE CONTRACTS FOR BESPOKE SYSTEMS</vt:lpstr>
      <vt:lpstr>Bespoke system </vt:lpstr>
      <vt:lpstr>Issues in contract</vt:lpstr>
      <vt:lpstr>What is to be produced </vt:lpstr>
      <vt:lpstr>What is to be delivered </vt:lpstr>
      <vt:lpstr>Ownership of rights</vt:lpstr>
      <vt:lpstr>Confidentiality</vt:lpstr>
      <vt:lpstr>Payment terms</vt:lpstr>
      <vt:lpstr>Calculating payments for delays and changes</vt:lpstr>
      <vt:lpstr>Penalty clauses</vt:lpstr>
      <vt:lpstr>Standards and methods of working</vt:lpstr>
      <vt:lpstr>Project meeting</vt:lpstr>
      <vt:lpstr>Project managers</vt:lpstr>
      <vt:lpstr>Acceptance procedures</vt:lpstr>
      <vt:lpstr>Warranty and maintenance</vt:lpstr>
      <vt:lpstr>Inflation</vt:lpstr>
      <vt:lpstr>Indemnity</vt:lpstr>
      <vt:lpstr>Termination of contract</vt:lpstr>
      <vt:lpstr>Arbitration </vt:lpstr>
      <vt:lpstr>Applicable law</vt:lpstr>
      <vt:lpstr>CONSULTANCY AND CONTRACT HIRE</vt:lpstr>
      <vt:lpstr>Consultancy </vt:lpstr>
      <vt:lpstr>Contract hire</vt:lpstr>
      <vt:lpstr>PowerPoint Presentation</vt:lpstr>
      <vt:lpstr>PowerPoint Presentation</vt:lpstr>
      <vt:lpstr>Time and Materials</vt:lpstr>
      <vt:lpstr>OUTSOURCING</vt:lpstr>
      <vt:lpstr>Key points of outsourcing </vt:lpstr>
      <vt:lpstr>HEALTH AND SAFETY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Amman Soomro</cp:lastModifiedBy>
  <cp:revision>98</cp:revision>
  <dcterms:created xsi:type="dcterms:W3CDTF">2015-10-22T06:09:44Z</dcterms:created>
  <dcterms:modified xsi:type="dcterms:W3CDTF">2022-11-01T19:27:40Z</dcterms:modified>
</cp:coreProperties>
</file>