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autoCompressPictures="0">
  <p:sldMasterIdLst>
    <p:sldMasterId id="2147483648" r:id="rId1"/>
  </p:sldMasterIdLst>
  <p:notesMasterIdLst>
    <p:notesMasterId r:id="rId4"/>
  </p:notesMasterIdLst>
  <p:sldIdLst>
    <p:sldId id="337"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E5B1104-6D85-4340-A3EC-D6DACC669B4B}"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C3E5DEDA-B7C2-413A-B9F1-76ED39E4BE6A}" styleName="Table_1">
    <a:wholeTbl>
      <a:tcTxStyle>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Style>
        <a:tcBdr/>
      </a:tcStyle>
    </a:band2H>
    <a:band1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1"/>
              </a:solidFill>
              <a:prstDash val="solid"/>
              <a:round/>
              <a:headEnd type="none" w="sm" len="sm"/>
              <a:tailEnd type="none" w="sm" len="sm"/>
            </a:ln>
          </a:top>
        </a:tcBdr>
      </a:tcStyle>
    </a:lastRow>
    <a:seCell>
      <a:tcStyle>
        <a:tcBdr/>
      </a:tcStyle>
    </a:seCell>
    <a:swCell>
      <a:tcStyle>
        <a:tcBdr/>
      </a:tcStyle>
    </a:swCell>
    <a:firstRow>
      <a:tcTxStyle b="on">
        <a:font>
          <a:latin typeface="Arial"/>
          <a:ea typeface="Arial"/>
          <a:cs typeface="Arial"/>
        </a:font>
        <a:schemeClr val="lt1"/>
      </a:tcTxStyle>
      <a:tcStyle>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4021294" y="9721106"/>
            <a:ext cx="3076363" cy="511731"/>
          </a:xfrm>
          <a:prstGeom prst="rect">
            <a:avLst/>
          </a:prstGeom>
        </p:spPr>
        <p:txBody>
          <a:bodyPr/>
          <a:lstStyle/>
          <a:p>
            <a:fld id="{FD506D70-4FDC-464B-81DF-79C5C4B28E2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dirty="0">
                <a:solidFill>
                  <a:schemeClr val="dk1"/>
                </a:solidFill>
                <a:latin typeface="Arial" panose="020B0604020202020204"/>
                <a:ea typeface="Arial" panose="020B0604020202020204"/>
                <a:cs typeface="Arial" panose="020B0604020202020204"/>
                <a:sym typeface="Arial" panose="020B0604020202020204"/>
              </a:rPr>
              <a:t>In particular, techniques like “taint” aren’t very good</a:t>
            </a:r>
            <a:endParaRPr sz="11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2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Researchers should work with AML. Pointer to next lecture</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Even for traditional money laundering, difficulty is not technical but rather criminal penalties</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Efforts to improve Bitcoin anonymity don’t solve the cashing out problem, so nothing to worry about there</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2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2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2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3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panose="020B0604020202020204"/>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4"/>
        <p:cNvGrpSpPr/>
        <p:nvPr/>
      </p:nvGrpSpPr>
      <p:grpSpPr>
        <a:xfrm>
          <a:off x="0" y="0"/>
          <a:ext cx="0" cy="0"/>
          <a:chOff x="0" y="0"/>
          <a:chExt cx="0" cy="0"/>
        </a:xfrm>
      </p:grpSpPr>
      <p:sp>
        <p:nvSpPr>
          <p:cNvPr id="165" name="Google Shape;165;p3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
        <p:cNvGrpSpPr/>
        <p:nvPr/>
      </p:nvGrpSpPr>
      <p:grpSpPr>
        <a:xfrm>
          <a:off x="0" y="0"/>
          <a:ext cx="0" cy="0"/>
          <a:chOff x="0" y="0"/>
          <a:chExt cx="0" cy="0"/>
        </a:xfrm>
      </p:grpSpPr>
      <p:sp>
        <p:nvSpPr>
          <p:cNvPr id="36" name="Google Shape;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 name="Google Shape;37;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panose="020B0604020202020204"/>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3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1" name="Google Shape;17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3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6" name="Google Shape;17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3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2" name="Google Shape;18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3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0" name="Google Shape;20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3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8" name="Google Shape;208;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3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Fragile. Requires manual tuning, false positives</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p4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1" name="Google Shape;24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p4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8" name="Google Shape;24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4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5" name="Google Shape;25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
        <p:cNvGrpSpPr/>
        <p:nvPr/>
      </p:nvGrpSpPr>
      <p:grpSpPr>
        <a:xfrm>
          <a:off x="0" y="0"/>
          <a:ext cx="0" cy="0"/>
          <a:chOff x="0" y="0"/>
          <a:chExt cx="0" cy="0"/>
        </a:xfrm>
      </p:grpSpPr>
      <p:sp>
        <p:nvSpPr>
          <p:cNvPr id="41" name="Google Shape;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panose="020B0604020202020204"/>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
        <p:cNvGrpSpPr/>
        <p:nvPr/>
      </p:nvGrpSpPr>
      <p:grpSpPr>
        <a:xfrm>
          <a:off x="0" y="0"/>
          <a:ext cx="0" cy="0"/>
          <a:chOff x="0" y="0"/>
          <a:chExt cx="0" cy="0"/>
        </a:xfrm>
      </p:grpSpPr>
      <p:sp>
        <p:nvSpPr>
          <p:cNvPr id="261" name="Google Shape;261;p4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2" name="Google Shape;26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4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p4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2" name="Google Shape;28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6"/>
        <p:cNvGrpSpPr/>
        <p:nvPr/>
      </p:nvGrpSpPr>
      <p:grpSpPr>
        <a:xfrm>
          <a:off x="0" y="0"/>
          <a:ext cx="0" cy="0"/>
          <a:chOff x="0" y="0"/>
          <a:chExt cx="0" cy="0"/>
        </a:xfrm>
      </p:grpSpPr>
      <p:sp>
        <p:nvSpPr>
          <p:cNvPr id="287" name="Google Shape;28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5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panose="020B0604020202020204"/>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1"/>
        <p:cNvGrpSpPr/>
        <p:nvPr/>
      </p:nvGrpSpPr>
      <p:grpSpPr>
        <a:xfrm>
          <a:off x="0" y="0"/>
          <a:ext cx="0" cy="0"/>
          <a:chOff x="0" y="0"/>
          <a:chExt cx="0" cy="0"/>
        </a:xfrm>
      </p:grpSpPr>
      <p:sp>
        <p:nvSpPr>
          <p:cNvPr id="292" name="Google Shape;292;p5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3" name="Google Shape;29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5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1" name="Google Shape;31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p5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0" name="Google Shape;33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p5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5" name="Google Shape;33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8"/>
        <p:cNvGrpSpPr/>
        <p:nvPr/>
      </p:nvGrpSpPr>
      <p:grpSpPr>
        <a:xfrm>
          <a:off x="0" y="0"/>
          <a:ext cx="0" cy="0"/>
          <a:chOff x="0" y="0"/>
          <a:chExt cx="0" cy="0"/>
        </a:xfrm>
      </p:grpSpPr>
      <p:sp>
        <p:nvSpPr>
          <p:cNvPr id="339" name="Google Shape;339;p5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0" name="Google Shape;340;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4"/>
        <p:cNvGrpSpPr/>
        <p:nvPr/>
      </p:nvGrpSpPr>
      <p:grpSpPr>
        <a:xfrm>
          <a:off x="0" y="0"/>
          <a:ext cx="0" cy="0"/>
          <a:chOff x="0" y="0"/>
          <a:chExt cx="0" cy="0"/>
        </a:xfrm>
      </p:grpSpPr>
      <p:sp>
        <p:nvSpPr>
          <p:cNvPr id="345" name="Google Shape;345;p5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6" name="Google Shape;34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
        <p:cNvGrpSpPr/>
        <p:nvPr/>
      </p:nvGrpSpPr>
      <p:grpSpPr>
        <a:xfrm>
          <a:off x="0" y="0"/>
          <a:ext cx="0" cy="0"/>
          <a:chOff x="0" y="0"/>
          <a:chExt cx="0" cy="0"/>
        </a:xfrm>
      </p:grpSpPr>
      <p:sp>
        <p:nvSpPr>
          <p:cNvPr id="47" name="Google Shape;47;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 name="Google Shape;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0"/>
        <p:cNvGrpSpPr/>
        <p:nvPr/>
      </p:nvGrpSpPr>
      <p:grpSpPr>
        <a:xfrm>
          <a:off x="0" y="0"/>
          <a:ext cx="0" cy="0"/>
          <a:chOff x="0" y="0"/>
          <a:chExt cx="0" cy="0"/>
        </a:xfrm>
      </p:grpSpPr>
      <p:sp>
        <p:nvSpPr>
          <p:cNvPr id="351" name="Google Shape;351;p5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2" name="Google Shape;35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5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7" name="Google Shape;357;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6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3" name="Google Shape;36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8"/>
        <p:cNvGrpSpPr/>
        <p:nvPr/>
      </p:nvGrpSpPr>
      <p:grpSpPr>
        <a:xfrm>
          <a:off x="0" y="0"/>
          <a:ext cx="0" cy="0"/>
          <a:chOff x="0" y="0"/>
          <a:chExt cx="0" cy="0"/>
        </a:xfrm>
      </p:grpSpPr>
      <p:sp>
        <p:nvSpPr>
          <p:cNvPr id="369" name="Google Shape;36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6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Generate a fresh address</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Same principle behind Tor</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Ideally we want all transactions to look identical, which motivates…</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p6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2" name="Google Shape;402;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p6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9" name="Google Shape;40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4"/>
        <p:cNvGrpSpPr/>
        <p:nvPr/>
      </p:nvGrpSpPr>
      <p:grpSpPr>
        <a:xfrm>
          <a:off x="0" y="0"/>
          <a:ext cx="0" cy="0"/>
          <a:chOff x="0" y="0"/>
          <a:chExt cx="0" cy="0"/>
        </a:xfrm>
      </p:grpSpPr>
      <p:sp>
        <p:nvSpPr>
          <p:cNvPr id="415" name="Google Shape;415;p6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6" name="Google Shape;416;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2"/>
        <p:cNvGrpSpPr/>
        <p:nvPr/>
      </p:nvGrpSpPr>
      <p:grpSpPr>
        <a:xfrm>
          <a:off x="0" y="0"/>
          <a:ext cx="0" cy="0"/>
          <a:chOff x="0" y="0"/>
          <a:chExt cx="0" cy="0"/>
        </a:xfrm>
      </p:grpSpPr>
      <p:sp>
        <p:nvSpPr>
          <p:cNvPr id="423" name="Google Shape;42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6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Current status: frequent reports of theft</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8"/>
        <p:cNvGrpSpPr/>
        <p:nvPr/>
      </p:nvGrpSpPr>
      <p:grpSpPr>
        <a:xfrm>
          <a:off x="0" y="0"/>
          <a:ext cx="0" cy="0"/>
          <a:chOff x="0" y="0"/>
          <a:chExt cx="0" cy="0"/>
        </a:xfrm>
      </p:grpSpPr>
      <p:sp>
        <p:nvSpPr>
          <p:cNvPr id="429" name="Google Shape;429;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p6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Bootstrapping problem</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4"/>
        <p:cNvGrpSpPr/>
        <p:nvPr/>
      </p:nvGrpSpPr>
      <p:grpSpPr>
        <a:xfrm>
          <a:off x="0" y="0"/>
          <a:ext cx="0" cy="0"/>
          <a:chOff x="0" y="0"/>
          <a:chExt cx="0" cy="0"/>
        </a:xfrm>
      </p:grpSpPr>
      <p:sp>
        <p:nvSpPr>
          <p:cNvPr id="435" name="Google Shape;43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7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panose="020B0604020202020204"/>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
        <p:cNvGrpSpPr/>
        <p:nvPr/>
      </p:nvGrpSpPr>
      <p:grpSpPr>
        <a:xfrm>
          <a:off x="0" y="0"/>
          <a:ext cx="0" cy="0"/>
          <a:chOff x="0" y="0"/>
          <a:chExt cx="0" cy="0"/>
        </a:xfrm>
      </p:grpSpPr>
      <p:sp>
        <p:nvSpPr>
          <p:cNvPr id="53" name="Google Shape;53;p1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 name="Google Shape;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9"/>
        <p:cNvGrpSpPr/>
        <p:nvPr/>
      </p:nvGrpSpPr>
      <p:grpSpPr>
        <a:xfrm>
          <a:off x="0" y="0"/>
          <a:ext cx="0" cy="0"/>
          <a:chOff x="0" y="0"/>
          <a:chExt cx="0" cy="0"/>
        </a:xfrm>
      </p:grpSpPr>
      <p:sp>
        <p:nvSpPr>
          <p:cNvPr id="440" name="Google Shape;440;p7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1" name="Google Shape;441;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5"/>
        <p:cNvGrpSpPr/>
        <p:nvPr/>
      </p:nvGrpSpPr>
      <p:grpSpPr>
        <a:xfrm>
          <a:off x="0" y="0"/>
          <a:ext cx="0" cy="0"/>
          <a:chOff x="0" y="0"/>
          <a:chExt cx="0" cy="0"/>
        </a:xfrm>
      </p:grpSpPr>
      <p:sp>
        <p:nvSpPr>
          <p:cNvPr id="446" name="Google Shape;446;p7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7" name="Google Shape;447;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2"/>
        <p:cNvGrpSpPr/>
        <p:nvPr/>
      </p:nvGrpSpPr>
      <p:grpSpPr>
        <a:xfrm>
          <a:off x="0" y="0"/>
          <a:ext cx="0" cy="0"/>
          <a:chOff x="0" y="0"/>
          <a:chExt cx="0" cy="0"/>
        </a:xfrm>
      </p:grpSpPr>
      <p:sp>
        <p:nvSpPr>
          <p:cNvPr id="473" name="Google Shape;473;p7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4" name="Google Shape;474;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9"/>
        <p:cNvGrpSpPr/>
        <p:nvPr/>
      </p:nvGrpSpPr>
      <p:grpSpPr>
        <a:xfrm>
          <a:off x="0" y="0"/>
          <a:ext cx="0" cy="0"/>
          <a:chOff x="0" y="0"/>
          <a:chExt cx="0" cy="0"/>
        </a:xfrm>
      </p:grpSpPr>
      <p:sp>
        <p:nvSpPr>
          <p:cNvPr id="480" name="Google Shape;480;p7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1" name="Google Shape;481;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6"/>
        <p:cNvGrpSpPr/>
        <p:nvPr/>
      </p:nvGrpSpPr>
      <p:grpSpPr>
        <a:xfrm>
          <a:off x="0" y="0"/>
          <a:ext cx="0" cy="0"/>
          <a:chOff x="0" y="0"/>
          <a:chExt cx="0" cy="0"/>
        </a:xfrm>
      </p:grpSpPr>
      <p:sp>
        <p:nvSpPr>
          <p:cNvPr id="487" name="Google Shape;487;p7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8" name="Google Shape;488;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
        <p:cNvGrpSpPr/>
        <p:nvPr/>
      </p:nvGrpSpPr>
      <p:grpSpPr>
        <a:xfrm>
          <a:off x="0" y="0"/>
          <a:ext cx="0" cy="0"/>
          <a:chOff x="0" y="0"/>
          <a:chExt cx="0" cy="0"/>
        </a:xfrm>
      </p:grpSpPr>
      <p:sp>
        <p:nvSpPr>
          <p:cNvPr id="493" name="Google Shape;49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7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Note: not necessary to communicate outputs securely</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8"/>
        <p:cNvGrpSpPr/>
        <p:nvPr/>
      </p:nvGrpSpPr>
      <p:grpSpPr>
        <a:xfrm>
          <a:off x="0" y="0"/>
          <a:ext cx="0" cy="0"/>
          <a:chOff x="0" y="0"/>
          <a:chExt cx="0" cy="0"/>
        </a:xfrm>
      </p:grpSpPr>
      <p:sp>
        <p:nvSpPr>
          <p:cNvPr id="499" name="Google Shape;499;p7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00" name="Google Shape;500;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4"/>
        <p:cNvGrpSpPr/>
        <p:nvPr/>
      </p:nvGrpSpPr>
      <p:grpSpPr>
        <a:xfrm>
          <a:off x="0" y="0"/>
          <a:ext cx="0" cy="0"/>
          <a:chOff x="0" y="0"/>
          <a:chExt cx="0" cy="0"/>
        </a:xfrm>
      </p:grpSpPr>
      <p:sp>
        <p:nvSpPr>
          <p:cNvPr id="505" name="Google Shape;505;p8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06" name="Google Shape;50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0"/>
        <p:cNvGrpSpPr/>
        <p:nvPr/>
      </p:nvGrpSpPr>
      <p:grpSpPr>
        <a:xfrm>
          <a:off x="0" y="0"/>
          <a:ext cx="0" cy="0"/>
          <a:chOff x="0" y="0"/>
          <a:chExt cx="0" cy="0"/>
        </a:xfrm>
      </p:grpSpPr>
      <p:sp>
        <p:nvSpPr>
          <p:cNvPr id="511" name="Google Shape;511;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p8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Can go a long way to improve anonymity even without mixes</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6"/>
        <p:cNvGrpSpPr/>
        <p:nvPr/>
      </p:nvGrpSpPr>
      <p:grpSpPr>
        <a:xfrm>
          <a:off x="0" y="0"/>
          <a:ext cx="0" cy="0"/>
          <a:chOff x="0" y="0"/>
          <a:chExt cx="0" cy="0"/>
        </a:xfrm>
      </p:grpSpPr>
      <p:sp>
        <p:nvSpPr>
          <p:cNvPr id="517" name="Google Shape;517;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p8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panose="020B0604020202020204"/>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
        <p:cNvGrpSpPr/>
        <p:nvPr/>
      </p:nvGrpSpPr>
      <p:grpSpPr>
        <a:xfrm>
          <a:off x="0" y="0"/>
          <a:ext cx="0" cy="0"/>
          <a:chOff x="0" y="0"/>
          <a:chExt cx="0" cy="0"/>
        </a:xfrm>
      </p:grpSpPr>
      <p:sp>
        <p:nvSpPr>
          <p:cNvPr id="59" name="Google Shape;59;p1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0" name="Google Shape;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1"/>
        <p:cNvGrpSpPr/>
        <p:nvPr/>
      </p:nvGrpSpPr>
      <p:grpSpPr>
        <a:xfrm>
          <a:off x="0" y="0"/>
          <a:ext cx="0" cy="0"/>
          <a:chOff x="0" y="0"/>
          <a:chExt cx="0" cy="0"/>
        </a:xfrm>
      </p:grpSpPr>
      <p:sp>
        <p:nvSpPr>
          <p:cNvPr id="522" name="Google Shape;522;p8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23" name="Google Shape;523;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8"/>
        <p:cNvGrpSpPr/>
        <p:nvPr/>
      </p:nvGrpSpPr>
      <p:grpSpPr>
        <a:xfrm>
          <a:off x="0" y="0"/>
          <a:ext cx="0" cy="0"/>
          <a:chOff x="0" y="0"/>
          <a:chExt cx="0" cy="0"/>
        </a:xfrm>
      </p:grpSpPr>
      <p:sp>
        <p:nvSpPr>
          <p:cNvPr id="529" name="Google Shape;529;p8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0" name="Google Shape;530;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4"/>
        <p:cNvGrpSpPr/>
        <p:nvPr/>
      </p:nvGrpSpPr>
      <p:grpSpPr>
        <a:xfrm>
          <a:off x="0" y="0"/>
          <a:ext cx="0" cy="0"/>
          <a:chOff x="0" y="0"/>
          <a:chExt cx="0" cy="0"/>
        </a:xfrm>
      </p:grpSpPr>
      <p:sp>
        <p:nvSpPr>
          <p:cNvPr id="535" name="Google Shape;535;p8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6" name="Google Shape;536;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0"/>
        <p:cNvGrpSpPr/>
        <p:nvPr/>
      </p:nvGrpSpPr>
      <p:grpSpPr>
        <a:xfrm>
          <a:off x="0" y="0"/>
          <a:ext cx="0" cy="0"/>
          <a:chOff x="0" y="0"/>
          <a:chExt cx="0" cy="0"/>
        </a:xfrm>
      </p:grpSpPr>
      <p:sp>
        <p:nvSpPr>
          <p:cNvPr id="541" name="Google Shape;541;p8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2" name="Google Shape;542;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6"/>
        <p:cNvGrpSpPr/>
        <p:nvPr/>
      </p:nvGrpSpPr>
      <p:grpSpPr>
        <a:xfrm>
          <a:off x="0" y="0"/>
          <a:ext cx="0" cy="0"/>
          <a:chOff x="0" y="0"/>
          <a:chExt cx="0" cy="0"/>
        </a:xfrm>
      </p:grpSpPr>
      <p:sp>
        <p:nvSpPr>
          <p:cNvPr id="547" name="Google Shape;547;p8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48" name="Google Shape;548;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3"/>
        <p:cNvGrpSpPr/>
        <p:nvPr/>
      </p:nvGrpSpPr>
      <p:grpSpPr>
        <a:xfrm>
          <a:off x="0" y="0"/>
          <a:ext cx="0" cy="0"/>
          <a:chOff x="0" y="0"/>
          <a:chExt cx="0" cy="0"/>
        </a:xfrm>
      </p:grpSpPr>
      <p:sp>
        <p:nvSpPr>
          <p:cNvPr id="554" name="Google Shape;554;p9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5" name="Google Shape;555;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9"/>
        <p:cNvGrpSpPr/>
        <p:nvPr/>
      </p:nvGrpSpPr>
      <p:grpSpPr>
        <a:xfrm>
          <a:off x="0" y="0"/>
          <a:ext cx="0" cy="0"/>
          <a:chOff x="0" y="0"/>
          <a:chExt cx="0" cy="0"/>
        </a:xfrm>
      </p:grpSpPr>
      <p:sp>
        <p:nvSpPr>
          <p:cNvPr id="560" name="Google Shape;560;p9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1" name="Google Shape;561;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9"/>
        <p:cNvGrpSpPr/>
        <p:nvPr/>
      </p:nvGrpSpPr>
      <p:grpSpPr>
        <a:xfrm>
          <a:off x="0" y="0"/>
          <a:ext cx="0" cy="0"/>
          <a:chOff x="0" y="0"/>
          <a:chExt cx="0" cy="0"/>
        </a:xfrm>
      </p:grpSpPr>
      <p:sp>
        <p:nvSpPr>
          <p:cNvPr id="570" name="Google Shape;570;p9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1" name="Google Shape;571;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0"/>
        <p:cNvGrpSpPr/>
        <p:nvPr/>
      </p:nvGrpSpPr>
      <p:grpSpPr>
        <a:xfrm>
          <a:off x="0" y="0"/>
          <a:ext cx="0" cy="0"/>
          <a:chOff x="0" y="0"/>
          <a:chExt cx="0" cy="0"/>
        </a:xfrm>
      </p:grpSpPr>
      <p:sp>
        <p:nvSpPr>
          <p:cNvPr id="601" name="Google Shape;601;p9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02" name="Google Shape;602;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6"/>
        <p:cNvGrpSpPr/>
        <p:nvPr/>
      </p:nvGrpSpPr>
      <p:grpSpPr>
        <a:xfrm>
          <a:off x="0" y="0"/>
          <a:ext cx="0" cy="0"/>
          <a:chOff x="0" y="0"/>
          <a:chExt cx="0" cy="0"/>
        </a:xfrm>
      </p:grpSpPr>
      <p:sp>
        <p:nvSpPr>
          <p:cNvPr id="607" name="Google Shape;607;p9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08" name="Google Shape;608;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p1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8" name="Google Shape;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1"/>
        <p:cNvGrpSpPr/>
        <p:nvPr/>
      </p:nvGrpSpPr>
      <p:grpSpPr>
        <a:xfrm>
          <a:off x="0" y="0"/>
          <a:ext cx="0" cy="0"/>
          <a:chOff x="0" y="0"/>
          <a:chExt cx="0" cy="0"/>
        </a:xfrm>
      </p:grpSpPr>
      <p:sp>
        <p:nvSpPr>
          <p:cNvPr id="622" name="Google Shape;622;p9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23" name="Google Shape;623;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8"/>
        <p:cNvGrpSpPr/>
        <p:nvPr/>
      </p:nvGrpSpPr>
      <p:grpSpPr>
        <a:xfrm>
          <a:off x="0" y="0"/>
          <a:ext cx="0" cy="0"/>
          <a:chOff x="0" y="0"/>
          <a:chExt cx="0" cy="0"/>
        </a:xfrm>
      </p:grpSpPr>
      <p:sp>
        <p:nvSpPr>
          <p:cNvPr id="629" name="Google Shape;629;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0" name="Google Shape;630;p9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Sender and recipients know amounts, but nobody else</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Prove to miners in zero knowledge that input amount &gt;= output amount</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Avoids side-channel problems associated with mixing</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5"/>
        <p:cNvGrpSpPr/>
        <p:nvPr/>
      </p:nvGrpSpPr>
      <p:grpSpPr>
        <a:xfrm>
          <a:off x="0" y="0"/>
          <a:ext cx="0" cy="0"/>
          <a:chOff x="0" y="0"/>
          <a:chExt cx="0" cy="0"/>
        </a:xfrm>
      </p:grpSpPr>
      <p:sp>
        <p:nvSpPr>
          <p:cNvPr id="636" name="Google Shape;636;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p9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Sender and recipients know amounts, but nobody else</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Prove to miners in zero knowledge that input amount &gt;= output amount</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Avoids side-channel problems associated with mixing</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1"/>
        <p:cNvGrpSpPr/>
        <p:nvPr/>
      </p:nvGrpSpPr>
      <p:grpSpPr>
        <a:xfrm>
          <a:off x="0" y="0"/>
          <a:ext cx="0" cy="0"/>
          <a:chOff x="0" y="0"/>
          <a:chExt cx="0" cy="0"/>
        </a:xfrm>
      </p:grpSpPr>
      <p:sp>
        <p:nvSpPr>
          <p:cNvPr id="642" name="Google Shape;642;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10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Believability</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7"/>
        <p:cNvGrpSpPr/>
        <p:nvPr/>
      </p:nvGrpSpPr>
      <p:grpSpPr>
        <a:xfrm>
          <a:off x="0" y="0"/>
          <a:ext cx="0" cy="0"/>
          <a:chOff x="0" y="0"/>
          <a:chExt cx="0" cy="0"/>
        </a:xfrm>
      </p:grpSpPr>
      <p:sp>
        <p:nvSpPr>
          <p:cNvPr id="648" name="Google Shape;648;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9" name="Google Shape;649;p10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Engineering complexity, believability</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3"/>
        <p:cNvGrpSpPr/>
        <p:nvPr/>
      </p:nvGrpSpPr>
      <p:grpSpPr>
        <a:xfrm>
          <a:off x="0" y="0"/>
          <a:ext cx="0" cy="0"/>
          <a:chOff x="0" y="0"/>
          <a:chExt cx="0" cy="0"/>
        </a:xfrm>
      </p:grpSpPr>
      <p:sp>
        <p:nvSpPr>
          <p:cNvPr id="654" name="Google Shape;65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p10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panose="020B0604020202020204"/>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8"/>
        <p:cNvGrpSpPr/>
        <p:nvPr/>
      </p:nvGrpSpPr>
      <p:grpSpPr>
        <a:xfrm>
          <a:off x="0" y="0"/>
          <a:ext cx="0" cy="0"/>
          <a:chOff x="0" y="0"/>
          <a:chExt cx="0" cy="0"/>
        </a:xfrm>
      </p:grpSpPr>
      <p:sp>
        <p:nvSpPr>
          <p:cNvPr id="659" name="Google Shape;659;p10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0" name="Google Shape;660;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4"/>
        <p:cNvGrpSpPr/>
        <p:nvPr/>
      </p:nvGrpSpPr>
      <p:grpSpPr>
        <a:xfrm>
          <a:off x="0" y="0"/>
          <a:ext cx="0" cy="0"/>
          <a:chOff x="0" y="0"/>
          <a:chExt cx="0" cy="0"/>
        </a:xfrm>
      </p:grpSpPr>
      <p:sp>
        <p:nvSpPr>
          <p:cNvPr id="665" name="Google Shape;665;p10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66" name="Google Shape;666;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0"/>
        <p:cNvGrpSpPr/>
        <p:nvPr/>
      </p:nvGrpSpPr>
      <p:grpSpPr>
        <a:xfrm>
          <a:off x="0" y="0"/>
          <a:ext cx="0" cy="0"/>
          <a:chOff x="0" y="0"/>
          <a:chExt cx="0" cy="0"/>
        </a:xfrm>
      </p:grpSpPr>
      <p:sp>
        <p:nvSpPr>
          <p:cNvPr id="671" name="Google Shape;671;p10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2" name="Google Shape;672;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9"/>
        <p:cNvGrpSpPr/>
        <p:nvPr/>
      </p:nvGrpSpPr>
      <p:grpSpPr>
        <a:xfrm>
          <a:off x="0" y="0"/>
          <a:ext cx="0" cy="0"/>
          <a:chOff x="0" y="0"/>
          <a:chExt cx="0" cy="0"/>
        </a:xfrm>
      </p:grpSpPr>
      <p:sp>
        <p:nvSpPr>
          <p:cNvPr id="680" name="Google Shape;680;p10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81" name="Google Shape;681;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1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If linked at any point, all tx’s identified – past, present and future</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KYC principle</a:t>
            </a:r>
            <a:endPar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GB" sz="1100" b="0" i="0" u="none" strike="noStrike" cap="none">
                <a:solidFill>
                  <a:schemeClr val="dk1"/>
                </a:solidFill>
                <a:latin typeface="Arial" panose="020B0604020202020204"/>
                <a:ea typeface="Arial" panose="020B0604020202020204"/>
                <a:cs typeface="Arial" panose="020B0604020202020204"/>
                <a:sym typeface="Arial" panose="020B0604020202020204"/>
              </a:rPr>
              <a:t>side channel example: transaction timing correlates with twitter postings</a:t>
            </a:r>
            <a:endParaRPr sz="1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8"/>
        <p:cNvGrpSpPr/>
        <p:nvPr/>
      </p:nvGrpSpPr>
      <p:grpSpPr>
        <a:xfrm>
          <a:off x="0" y="0"/>
          <a:ext cx="0" cy="0"/>
          <a:chOff x="0" y="0"/>
          <a:chExt cx="0" cy="0"/>
        </a:xfrm>
      </p:grpSpPr>
      <p:sp>
        <p:nvSpPr>
          <p:cNvPr id="689" name="Google Shape;689;p11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0" name="Google Shape;69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4"/>
        <p:cNvGrpSpPr/>
        <p:nvPr/>
      </p:nvGrpSpPr>
      <p:grpSpPr>
        <a:xfrm>
          <a:off x="0" y="0"/>
          <a:ext cx="0" cy="0"/>
          <a:chOff x="0" y="0"/>
          <a:chExt cx="0" cy="0"/>
        </a:xfrm>
      </p:grpSpPr>
      <p:sp>
        <p:nvSpPr>
          <p:cNvPr id="695" name="Google Shape;695;p1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6" name="Google Shape;696;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p1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0" name="Google Shape;8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85800" y="1583342"/>
            <a:ext cx="7772400" cy="1159856"/>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1"/>
              </a:buClr>
              <a:buSzPts val="1400"/>
              <a:buFont typeface="Trebuchet MS" panose="020B0603020202020204"/>
              <a:buNone/>
              <a:defRPr/>
            </a:lvl1pPr>
            <a:lvl2pPr marL="0" marR="0" lvl="1" indent="0" algn="ctr" rtl="0">
              <a:lnSpc>
                <a:spcPct val="100000"/>
              </a:lnSpc>
              <a:spcBef>
                <a:spcPts val="0"/>
              </a:spcBef>
              <a:spcAft>
                <a:spcPts val="0"/>
              </a:spcAft>
              <a:buClr>
                <a:schemeClr val="dk1"/>
              </a:buClr>
              <a:buSzPts val="1400"/>
              <a:buFont typeface="Trebuchet MS" panose="020B0603020202020204"/>
              <a:buNone/>
              <a:defRPr/>
            </a:lvl2pPr>
            <a:lvl3pPr marL="0" marR="0" lvl="2" indent="0" algn="ctr" rtl="0">
              <a:spcBef>
                <a:spcPts val="0"/>
              </a:spcBef>
              <a:spcAft>
                <a:spcPts val="0"/>
              </a:spcAft>
              <a:buClr>
                <a:schemeClr val="dk1"/>
              </a:buClr>
              <a:buSzPts val="1400"/>
              <a:buFont typeface="Trebuchet MS" panose="020B0603020202020204"/>
              <a:buNone/>
              <a:defRPr/>
            </a:lvl3pPr>
            <a:lvl4pPr marL="0" marR="0" lvl="3" indent="0" algn="ctr" rtl="0">
              <a:spcBef>
                <a:spcPts val="0"/>
              </a:spcBef>
              <a:spcAft>
                <a:spcPts val="0"/>
              </a:spcAft>
              <a:buClr>
                <a:schemeClr val="dk1"/>
              </a:buClr>
              <a:buSzPts val="1400"/>
              <a:buFont typeface="Trebuchet MS" panose="020B0603020202020204"/>
              <a:buNone/>
              <a:defRPr/>
            </a:lvl4pPr>
            <a:lvl5pPr marL="0" marR="0" lvl="4" indent="0" algn="ctr" rtl="0">
              <a:spcBef>
                <a:spcPts val="0"/>
              </a:spcBef>
              <a:spcAft>
                <a:spcPts val="0"/>
              </a:spcAft>
              <a:buClr>
                <a:schemeClr val="dk1"/>
              </a:buClr>
              <a:buSzPts val="1400"/>
              <a:buFont typeface="Trebuchet MS" panose="020B0603020202020204"/>
              <a:buNone/>
              <a:defRPr/>
            </a:lvl5pPr>
            <a:lvl6pPr marL="0" marR="0" lvl="5" indent="0" algn="ctr" rtl="0">
              <a:spcBef>
                <a:spcPts val="0"/>
              </a:spcBef>
              <a:spcAft>
                <a:spcPts val="0"/>
              </a:spcAft>
              <a:buClr>
                <a:schemeClr val="dk1"/>
              </a:buClr>
              <a:buSzPts val="1400"/>
              <a:buFont typeface="Trebuchet MS" panose="020B0603020202020204"/>
              <a:buNone/>
              <a:defRPr/>
            </a:lvl6pPr>
            <a:lvl7pPr marL="0" marR="0" lvl="6" indent="0" algn="ctr" rtl="0">
              <a:spcBef>
                <a:spcPts val="0"/>
              </a:spcBef>
              <a:spcAft>
                <a:spcPts val="0"/>
              </a:spcAft>
              <a:buClr>
                <a:schemeClr val="dk1"/>
              </a:buClr>
              <a:buSzPts val="1400"/>
              <a:buFont typeface="Trebuchet MS" panose="020B0603020202020204"/>
              <a:buNone/>
              <a:defRPr/>
            </a:lvl7pPr>
            <a:lvl8pPr marL="0" marR="0" lvl="7" indent="0" algn="ctr" rtl="0">
              <a:spcBef>
                <a:spcPts val="0"/>
              </a:spcBef>
              <a:spcAft>
                <a:spcPts val="0"/>
              </a:spcAft>
              <a:buClr>
                <a:schemeClr val="dk1"/>
              </a:buClr>
              <a:buSzPts val="1400"/>
              <a:buFont typeface="Trebuchet MS" panose="020B0603020202020204"/>
              <a:buNone/>
              <a:defRPr/>
            </a:lvl8pPr>
            <a:lvl9pPr marL="0" marR="0" lvl="8" indent="0" algn="ctr" rtl="0">
              <a:spcBef>
                <a:spcPts val="0"/>
              </a:spcBef>
              <a:spcAft>
                <a:spcPts val="0"/>
              </a:spcAft>
              <a:buClr>
                <a:schemeClr val="dk1"/>
              </a:buClr>
              <a:buSzPts val="1400"/>
              <a:buFont typeface="Trebuchet MS" panose="020B0603020202020204"/>
              <a:buNone/>
              <a:defRPr/>
            </a:lvl9pPr>
          </a:lstStyle>
          <a:p/>
        </p:txBody>
      </p:sp>
      <p:sp>
        <p:nvSpPr>
          <p:cNvPr id="12" name="Google Shape;12;p2"/>
          <p:cNvSpPr txBox="1">
            <a:spLocks noGrp="1"/>
          </p:cNvSpPr>
          <p:nvPr>
            <p:ph type="subTitle" idx="1"/>
          </p:nvPr>
        </p:nvSpPr>
        <p:spPr>
          <a:xfrm>
            <a:off x="685800" y="2840053"/>
            <a:ext cx="7772400" cy="784737"/>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dk2"/>
              </a:buClr>
              <a:buSzPts val="1400"/>
              <a:buFont typeface="Trebuchet MS" panose="020B0603020202020204"/>
              <a:buNone/>
              <a:defRPr/>
            </a:lvl1pPr>
            <a:lvl2pPr marL="0" marR="0" lvl="1" indent="0" algn="ctr" rtl="0">
              <a:lnSpc>
                <a:spcPct val="100000"/>
              </a:lnSpc>
              <a:spcBef>
                <a:spcPts val="0"/>
              </a:spcBef>
              <a:spcAft>
                <a:spcPts val="0"/>
              </a:spcAft>
              <a:buClr>
                <a:schemeClr val="dk2"/>
              </a:buClr>
              <a:buSzPts val="1400"/>
              <a:buFont typeface="Trebuchet MS" panose="020B0603020202020204"/>
              <a:buNone/>
              <a:defRPr/>
            </a:lvl2pPr>
            <a:lvl3pPr marL="0" marR="0" lvl="2" indent="0" algn="ctr" rtl="0">
              <a:lnSpc>
                <a:spcPct val="100000"/>
              </a:lnSpc>
              <a:spcBef>
                <a:spcPts val="0"/>
              </a:spcBef>
              <a:spcAft>
                <a:spcPts val="0"/>
              </a:spcAft>
              <a:buClr>
                <a:schemeClr val="dk2"/>
              </a:buClr>
              <a:buSzPts val="1400"/>
              <a:buFont typeface="Trebuchet MS" panose="020B0603020202020204"/>
              <a:buNone/>
              <a:defRPr/>
            </a:lvl3pPr>
            <a:lvl4pPr marL="0" marR="0" lvl="3" indent="0" algn="ctr" rtl="0">
              <a:lnSpc>
                <a:spcPct val="100000"/>
              </a:lnSpc>
              <a:spcBef>
                <a:spcPts val="0"/>
              </a:spcBef>
              <a:spcAft>
                <a:spcPts val="0"/>
              </a:spcAft>
              <a:buClr>
                <a:schemeClr val="dk2"/>
              </a:buClr>
              <a:buSzPts val="1400"/>
              <a:buFont typeface="Trebuchet MS" panose="020B0603020202020204"/>
              <a:buNone/>
              <a:defRPr/>
            </a:lvl4pPr>
            <a:lvl5pPr marL="0" marR="0" lvl="4" indent="0" algn="ctr" rtl="0">
              <a:lnSpc>
                <a:spcPct val="100000"/>
              </a:lnSpc>
              <a:spcBef>
                <a:spcPts val="0"/>
              </a:spcBef>
              <a:spcAft>
                <a:spcPts val="0"/>
              </a:spcAft>
              <a:buClr>
                <a:schemeClr val="dk2"/>
              </a:buClr>
              <a:buSzPts val="1400"/>
              <a:buFont typeface="Trebuchet MS" panose="020B0603020202020204"/>
              <a:buNone/>
              <a:defRPr/>
            </a:lvl5pPr>
            <a:lvl6pPr marL="0" marR="0" lvl="5" indent="0" algn="ctr" rtl="0">
              <a:lnSpc>
                <a:spcPct val="100000"/>
              </a:lnSpc>
              <a:spcBef>
                <a:spcPts val="0"/>
              </a:spcBef>
              <a:spcAft>
                <a:spcPts val="0"/>
              </a:spcAft>
              <a:buClr>
                <a:schemeClr val="dk2"/>
              </a:buClr>
              <a:buSzPts val="1400"/>
              <a:buFont typeface="Trebuchet MS" panose="020B0603020202020204"/>
              <a:buNone/>
              <a:defRPr/>
            </a:lvl6pPr>
            <a:lvl7pPr marL="0" marR="0" lvl="6" indent="0" algn="ctr" rtl="0">
              <a:lnSpc>
                <a:spcPct val="100000"/>
              </a:lnSpc>
              <a:spcBef>
                <a:spcPts val="0"/>
              </a:spcBef>
              <a:spcAft>
                <a:spcPts val="0"/>
              </a:spcAft>
              <a:buClr>
                <a:schemeClr val="dk2"/>
              </a:buClr>
              <a:buSzPts val="1400"/>
              <a:buFont typeface="Trebuchet MS" panose="020B0603020202020204"/>
              <a:buNone/>
              <a:defRPr/>
            </a:lvl7pPr>
            <a:lvl8pPr marL="0" marR="0" lvl="7" indent="0" algn="ctr" rtl="0">
              <a:lnSpc>
                <a:spcPct val="100000"/>
              </a:lnSpc>
              <a:spcBef>
                <a:spcPts val="0"/>
              </a:spcBef>
              <a:spcAft>
                <a:spcPts val="0"/>
              </a:spcAft>
              <a:buClr>
                <a:schemeClr val="dk2"/>
              </a:buClr>
              <a:buSzPts val="1400"/>
              <a:buFont typeface="Trebuchet MS" panose="020B0603020202020204"/>
              <a:buNone/>
              <a:defRPr/>
            </a:lvl8pPr>
            <a:lvl9pPr marL="0" marR="0" lvl="8" indent="0" algn="ctr" rtl="0">
              <a:lnSpc>
                <a:spcPct val="100000"/>
              </a:lnSpc>
              <a:spcBef>
                <a:spcPts val="0"/>
              </a:spcBef>
              <a:spcAft>
                <a:spcPts val="0"/>
              </a:spcAft>
              <a:buClr>
                <a:schemeClr val="dk2"/>
              </a:buClr>
              <a:buSzPts val="1400"/>
              <a:buFont typeface="Trebuchet MS" panose="020B0603020202020204"/>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 name="Google Shape;18;p4"/>
          <p:cNvSpPr txBox="1">
            <a:spLocks noGrp="1"/>
          </p:cNvSpPr>
          <p:nvPr>
            <p:ph type="body" idx="1"/>
          </p:nvPr>
        </p:nvSpPr>
        <p:spPr>
          <a:xfrm>
            <a:off x="457200" y="1200150"/>
            <a:ext cx="3994525" cy="372568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p:txBody>
      </p:sp>
      <p:sp>
        <p:nvSpPr>
          <p:cNvPr id="19" name="Google Shape;19;p4"/>
          <p:cNvSpPr txBox="1">
            <a:spLocks noGrp="1"/>
          </p:cNvSpPr>
          <p:nvPr>
            <p:ph type="body" idx="2"/>
          </p:nvPr>
        </p:nvSpPr>
        <p:spPr>
          <a:xfrm>
            <a:off x="4692273" y="1200150"/>
            <a:ext cx="3994525" cy="3725680"/>
          </a:xfrm>
          <a:prstGeom prst="rect">
            <a:avLst/>
          </a:prstGeom>
          <a:noFill/>
          <a:ln>
            <a:noFill/>
          </a:ln>
        </p:spPr>
        <p:txBody>
          <a:bodyPr spcFirstLastPara="1" wrap="square" lIns="91425" tIns="91425" rIns="91425" bIns="91425" anchor="t" anchorCtr="0"/>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205978"/>
            <a:ext cx="8229600" cy="85725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b"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lstStyle>
            <a:lvl1pPr marL="457200" lvl="0" indent="-228600" rtl="0">
              <a:spcBef>
                <a:spcPts val="600"/>
              </a:spcBef>
              <a:spcAft>
                <a:spcPts val="0"/>
              </a:spcAft>
              <a:buSzPts val="1400"/>
              <a:buNone/>
              <a:defRPr/>
            </a:lvl1pPr>
            <a:lvl2pPr marL="914400" lvl="1" indent="-228600" rtl="0">
              <a:spcBef>
                <a:spcPts val="480"/>
              </a:spcBef>
              <a:spcAft>
                <a:spcPts val="0"/>
              </a:spcAft>
              <a:buSzPts val="1400"/>
              <a:buNone/>
              <a:defRPr/>
            </a:lvl2pPr>
            <a:lvl3pPr marL="1371600" lvl="2" indent="-228600" rtl="0">
              <a:spcBef>
                <a:spcPts val="480"/>
              </a:spcBef>
              <a:spcAft>
                <a:spcPts val="0"/>
              </a:spcAft>
              <a:buSzPts val="1400"/>
              <a:buNone/>
              <a:defRPr/>
            </a:lvl3pPr>
            <a:lvl4pPr marL="1828800" lvl="3" indent="-228600" rtl="0">
              <a:spcBef>
                <a:spcPts val="360"/>
              </a:spcBef>
              <a:spcAft>
                <a:spcPts val="0"/>
              </a:spcAft>
              <a:buSzPts val="1400"/>
              <a:buNone/>
              <a:defRPr/>
            </a:lvl4pPr>
            <a:lvl5pPr marL="2286000" lvl="4" indent="-228600" rtl="0">
              <a:spcBef>
                <a:spcPts val="360"/>
              </a:spcBef>
              <a:spcAft>
                <a:spcPts val="0"/>
              </a:spcAft>
              <a:buSzPts val="1400"/>
              <a:buNone/>
              <a:defRPr/>
            </a:lvl5pPr>
            <a:lvl6pPr marL="2743200" lvl="5" indent="-228600" rtl="0">
              <a:spcBef>
                <a:spcPts val="360"/>
              </a:spcBef>
              <a:spcAft>
                <a:spcPts val="0"/>
              </a:spcAft>
              <a:buSzPts val="1400"/>
              <a:buNone/>
              <a:defRPr/>
            </a:lvl6pPr>
            <a:lvl7pPr marL="3200400" lvl="6" indent="-228600" rtl="0">
              <a:spcBef>
                <a:spcPts val="360"/>
              </a:spcBef>
              <a:spcAft>
                <a:spcPts val="0"/>
              </a:spcAft>
              <a:buSzPts val="1400"/>
              <a:buNone/>
              <a:defRPr/>
            </a:lvl7pPr>
            <a:lvl8pPr marL="3657600" lvl="7" indent="-228600" rtl="0">
              <a:spcBef>
                <a:spcPts val="360"/>
              </a:spcBef>
              <a:spcAft>
                <a:spcPts val="0"/>
              </a:spcAft>
              <a:buSzPts val="1400"/>
              <a:buNone/>
              <a:defRPr/>
            </a:lvl8pPr>
            <a:lvl9pPr marL="4114800" lvl="8" indent="-228600" rtl="0">
              <a:spcBef>
                <a:spcPts val="360"/>
              </a:spcBef>
              <a:spcAft>
                <a:spcPts val="0"/>
              </a:spcAft>
              <a:buSzPts val="1400"/>
              <a:buNone/>
              <a:defRPr/>
            </a:lvl9pPr>
          </a:lstStyle>
          <a:p/>
        </p:txBody>
      </p:sp>
      <p:sp>
        <p:nvSpPr>
          <p:cNvPr id="23" name="Google Shape;23;p5"/>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panose="020B0604020202020204"/>
              <a:buNone/>
              <a:defRPr/>
            </a:lvl1pPr>
            <a:lvl2pPr marL="0" marR="0" lvl="1" indent="0" algn="l" rtl="0">
              <a:lnSpc>
                <a:spcPct val="100000"/>
              </a:lnSpc>
              <a:spcBef>
                <a:spcPts val="0"/>
              </a:spcBef>
              <a:spcAft>
                <a:spcPts val="0"/>
              </a:spcAft>
              <a:buClr>
                <a:srgbClr val="000000"/>
              </a:buClr>
              <a:buSzPts val="1400"/>
              <a:buFont typeface="Arial" panose="020B0604020202020204"/>
              <a:buNone/>
              <a:defRPr/>
            </a:lvl2pPr>
            <a:lvl3pPr marL="0" marR="0" lvl="2" indent="0" algn="l" rtl="0">
              <a:lnSpc>
                <a:spcPct val="100000"/>
              </a:lnSpc>
              <a:spcBef>
                <a:spcPts val="0"/>
              </a:spcBef>
              <a:spcAft>
                <a:spcPts val="0"/>
              </a:spcAft>
              <a:buClr>
                <a:srgbClr val="000000"/>
              </a:buClr>
              <a:buSzPts val="1400"/>
              <a:buFont typeface="Arial" panose="020B0604020202020204"/>
              <a:buNone/>
              <a:defRPr/>
            </a:lvl3pPr>
            <a:lvl4pPr marL="0" marR="0" lvl="3" indent="0" algn="l" rtl="0">
              <a:lnSpc>
                <a:spcPct val="100000"/>
              </a:lnSpc>
              <a:spcBef>
                <a:spcPts val="0"/>
              </a:spcBef>
              <a:spcAft>
                <a:spcPts val="0"/>
              </a:spcAft>
              <a:buClr>
                <a:srgbClr val="000000"/>
              </a:buClr>
              <a:buSzPts val="1400"/>
              <a:buFont typeface="Arial" panose="020B0604020202020204"/>
              <a:buNone/>
              <a:defRPr/>
            </a:lvl4pPr>
            <a:lvl5pPr marL="0" marR="0" lvl="4" indent="0" algn="l" rtl="0">
              <a:lnSpc>
                <a:spcPct val="100000"/>
              </a:lnSpc>
              <a:spcBef>
                <a:spcPts val="0"/>
              </a:spcBef>
              <a:spcAft>
                <a:spcPts val="0"/>
              </a:spcAft>
              <a:buClr>
                <a:srgbClr val="000000"/>
              </a:buClr>
              <a:buSzPts val="1400"/>
              <a:buFont typeface="Arial" panose="020B0604020202020204"/>
              <a:buNone/>
              <a:defRPr/>
            </a:lvl5pPr>
            <a:lvl6pPr marL="0" marR="0" lvl="5" indent="0" algn="l" rtl="0">
              <a:lnSpc>
                <a:spcPct val="100000"/>
              </a:lnSpc>
              <a:spcBef>
                <a:spcPts val="0"/>
              </a:spcBef>
              <a:spcAft>
                <a:spcPts val="0"/>
              </a:spcAft>
              <a:buClr>
                <a:srgbClr val="000000"/>
              </a:buClr>
              <a:buSzPts val="1400"/>
              <a:buFont typeface="Arial" panose="020B0604020202020204"/>
              <a:buNone/>
              <a:defRPr/>
            </a:lvl6pPr>
            <a:lvl7pPr marL="0" marR="0" lvl="6" indent="0" algn="l" rtl="0">
              <a:lnSpc>
                <a:spcPct val="100000"/>
              </a:lnSpc>
              <a:spcBef>
                <a:spcPts val="0"/>
              </a:spcBef>
              <a:spcAft>
                <a:spcPts val="0"/>
              </a:spcAft>
              <a:buClr>
                <a:srgbClr val="000000"/>
              </a:buClr>
              <a:buSzPts val="1400"/>
              <a:buFont typeface="Arial" panose="020B0604020202020204"/>
              <a:buNone/>
              <a:defRPr/>
            </a:lvl7pPr>
            <a:lvl8pPr marL="0" marR="0" lvl="7" indent="0" algn="l" rtl="0">
              <a:lnSpc>
                <a:spcPct val="100000"/>
              </a:lnSpc>
              <a:spcBef>
                <a:spcPts val="0"/>
              </a:spcBef>
              <a:spcAft>
                <a:spcPts val="0"/>
              </a:spcAft>
              <a:buClr>
                <a:srgbClr val="000000"/>
              </a:buClr>
              <a:buSzPts val="1400"/>
              <a:buFont typeface="Arial" panose="020B0604020202020204"/>
              <a:buNone/>
              <a:defRPr/>
            </a:lvl8pPr>
            <a:lvl9pPr marL="0" marR="0" lvl="8" indent="0" algn="l" rtl="0">
              <a:lnSpc>
                <a:spcPct val="100000"/>
              </a:lnSpc>
              <a:spcBef>
                <a:spcPts val="0"/>
              </a:spcBef>
              <a:spcAft>
                <a:spcPts val="0"/>
              </a:spcAft>
              <a:buClr>
                <a:srgbClr val="000000"/>
              </a:buClr>
              <a:buSzPts val="1400"/>
              <a:buFont typeface="Arial" panose="020B0604020202020204"/>
              <a:buNone/>
              <a:defRPr/>
            </a:lvl9pPr>
          </a:lstStyle>
          <a:p/>
        </p:txBody>
      </p:sp>
      <p:sp>
        <p:nvSpPr>
          <p:cNvPr id="24" name="Google Shape;24;p5"/>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0000"/>
              </a:buClr>
              <a:buSzPts val="1400"/>
              <a:buFont typeface="Arial" panose="020B0604020202020204"/>
              <a:buNone/>
              <a:defRPr/>
            </a:lvl1pPr>
            <a:lvl2pPr marL="0" marR="0" lvl="1" indent="0" algn="l" rtl="0">
              <a:lnSpc>
                <a:spcPct val="100000"/>
              </a:lnSpc>
              <a:spcBef>
                <a:spcPts val="0"/>
              </a:spcBef>
              <a:spcAft>
                <a:spcPts val="0"/>
              </a:spcAft>
              <a:buClr>
                <a:srgbClr val="000000"/>
              </a:buClr>
              <a:buSzPts val="1400"/>
              <a:buFont typeface="Arial" panose="020B0604020202020204"/>
              <a:buNone/>
              <a:defRPr/>
            </a:lvl2pPr>
            <a:lvl3pPr marL="0" marR="0" lvl="2" indent="0" algn="l" rtl="0">
              <a:lnSpc>
                <a:spcPct val="100000"/>
              </a:lnSpc>
              <a:spcBef>
                <a:spcPts val="0"/>
              </a:spcBef>
              <a:spcAft>
                <a:spcPts val="0"/>
              </a:spcAft>
              <a:buClr>
                <a:srgbClr val="000000"/>
              </a:buClr>
              <a:buSzPts val="1400"/>
              <a:buFont typeface="Arial" panose="020B0604020202020204"/>
              <a:buNone/>
              <a:defRPr/>
            </a:lvl3pPr>
            <a:lvl4pPr marL="0" marR="0" lvl="3" indent="0" algn="l" rtl="0">
              <a:lnSpc>
                <a:spcPct val="100000"/>
              </a:lnSpc>
              <a:spcBef>
                <a:spcPts val="0"/>
              </a:spcBef>
              <a:spcAft>
                <a:spcPts val="0"/>
              </a:spcAft>
              <a:buClr>
                <a:srgbClr val="000000"/>
              </a:buClr>
              <a:buSzPts val="1400"/>
              <a:buFont typeface="Arial" panose="020B0604020202020204"/>
              <a:buNone/>
              <a:defRPr/>
            </a:lvl4pPr>
            <a:lvl5pPr marL="0" marR="0" lvl="4" indent="0" algn="l" rtl="0">
              <a:lnSpc>
                <a:spcPct val="100000"/>
              </a:lnSpc>
              <a:spcBef>
                <a:spcPts val="0"/>
              </a:spcBef>
              <a:spcAft>
                <a:spcPts val="0"/>
              </a:spcAft>
              <a:buClr>
                <a:srgbClr val="000000"/>
              </a:buClr>
              <a:buSzPts val="1400"/>
              <a:buFont typeface="Arial" panose="020B0604020202020204"/>
              <a:buNone/>
              <a:defRPr/>
            </a:lvl5pPr>
            <a:lvl6pPr marL="0" marR="0" lvl="5" indent="0" algn="l" rtl="0">
              <a:lnSpc>
                <a:spcPct val="100000"/>
              </a:lnSpc>
              <a:spcBef>
                <a:spcPts val="0"/>
              </a:spcBef>
              <a:spcAft>
                <a:spcPts val="0"/>
              </a:spcAft>
              <a:buClr>
                <a:srgbClr val="000000"/>
              </a:buClr>
              <a:buSzPts val="1400"/>
              <a:buFont typeface="Arial" panose="020B0604020202020204"/>
              <a:buNone/>
              <a:defRPr/>
            </a:lvl6pPr>
            <a:lvl7pPr marL="0" marR="0" lvl="6" indent="0" algn="l" rtl="0">
              <a:lnSpc>
                <a:spcPct val="100000"/>
              </a:lnSpc>
              <a:spcBef>
                <a:spcPts val="0"/>
              </a:spcBef>
              <a:spcAft>
                <a:spcPts val="0"/>
              </a:spcAft>
              <a:buClr>
                <a:srgbClr val="000000"/>
              </a:buClr>
              <a:buSzPts val="1400"/>
              <a:buFont typeface="Arial" panose="020B0604020202020204"/>
              <a:buNone/>
              <a:defRPr/>
            </a:lvl7pPr>
            <a:lvl8pPr marL="0" marR="0" lvl="7" indent="0" algn="l" rtl="0">
              <a:lnSpc>
                <a:spcPct val="100000"/>
              </a:lnSpc>
              <a:spcBef>
                <a:spcPts val="0"/>
              </a:spcBef>
              <a:spcAft>
                <a:spcPts val="0"/>
              </a:spcAft>
              <a:buClr>
                <a:srgbClr val="000000"/>
              </a:buClr>
              <a:buSzPts val="1400"/>
              <a:buFont typeface="Arial" panose="020B0604020202020204"/>
              <a:buNone/>
              <a:defRPr/>
            </a:lvl8pPr>
            <a:lvl9pPr marL="0" marR="0" lvl="8" indent="0" algn="l" rtl="0">
              <a:lnSpc>
                <a:spcPct val="100000"/>
              </a:lnSpc>
              <a:spcBef>
                <a:spcPts val="0"/>
              </a:spcBef>
              <a:spcAft>
                <a:spcPts val="0"/>
              </a:spcAft>
              <a:buClr>
                <a:srgbClr val="000000"/>
              </a:buClr>
              <a:buSzPts val="1400"/>
              <a:buFont typeface="Arial" panose="020B0604020202020204"/>
              <a:buNone/>
              <a:defRPr/>
            </a:lvl9pPr>
          </a:lstStyle>
          <a:p/>
        </p:txBody>
      </p:sp>
      <p:sp>
        <p:nvSpPr>
          <p:cNvPr id="25" name="Google Shape;25;p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4406309"/>
            <a:ext cx="8229600" cy="519520"/>
          </a:xfrm>
          <a:prstGeom prst="rect">
            <a:avLst/>
          </a:prstGeom>
          <a:noFill/>
          <a:ln>
            <a:noFill/>
          </a:ln>
        </p:spPr>
        <p:txBody>
          <a:bodyPr spcFirstLastPara="1" wrap="square" lIns="91425" tIns="91425" rIns="91425" bIns="91425" anchor="t" anchorCtr="0"/>
          <a:lstStyle>
            <a:lvl1pPr marL="457200" lvl="0" indent="-228600" algn="ctr" rtl="0">
              <a:spcBef>
                <a:spcPts val="360"/>
              </a:spcBef>
              <a:spcAft>
                <a:spcPts val="0"/>
              </a:spcAft>
              <a:buSzPts val="1400"/>
              <a:buFont typeface="Trebuchet MS" panose="020B0603020202020204"/>
              <a:buNone/>
              <a:defRPr/>
            </a:lvl1pPr>
            <a:lvl2pPr marL="914400" lvl="1" indent="-228600" rtl="0">
              <a:spcBef>
                <a:spcPts val="480"/>
              </a:spcBef>
              <a:spcAft>
                <a:spcPts val="0"/>
              </a:spcAft>
              <a:buSzPts val="1400"/>
              <a:buNone/>
              <a:defRPr/>
            </a:lvl2pPr>
            <a:lvl3pPr marL="1371600" lvl="2" indent="-228600" rtl="0">
              <a:spcBef>
                <a:spcPts val="480"/>
              </a:spcBef>
              <a:spcAft>
                <a:spcPts val="0"/>
              </a:spcAft>
              <a:buSzPts val="1400"/>
              <a:buNone/>
              <a:defRPr/>
            </a:lvl3pPr>
            <a:lvl4pPr marL="1828800" lvl="3" indent="-228600" rtl="0">
              <a:spcBef>
                <a:spcPts val="360"/>
              </a:spcBef>
              <a:spcAft>
                <a:spcPts val="0"/>
              </a:spcAft>
              <a:buSzPts val="1400"/>
              <a:buNone/>
              <a:defRPr/>
            </a:lvl4pPr>
            <a:lvl5pPr marL="2286000" lvl="4" indent="-228600" rtl="0">
              <a:spcBef>
                <a:spcPts val="360"/>
              </a:spcBef>
              <a:spcAft>
                <a:spcPts val="0"/>
              </a:spcAft>
              <a:buSzPts val="1400"/>
              <a:buNone/>
              <a:defRPr/>
            </a:lvl5pPr>
            <a:lvl6pPr marL="2743200" lvl="5" indent="-228600" rtl="0">
              <a:spcBef>
                <a:spcPts val="360"/>
              </a:spcBef>
              <a:spcAft>
                <a:spcPts val="0"/>
              </a:spcAft>
              <a:buSzPts val="1400"/>
              <a:buNone/>
              <a:defRPr/>
            </a:lvl6pPr>
            <a:lvl7pPr marL="3200400" lvl="6" indent="-228600" rtl="0">
              <a:spcBef>
                <a:spcPts val="360"/>
              </a:spcBef>
              <a:spcAft>
                <a:spcPts val="0"/>
              </a:spcAft>
              <a:buSzPts val="1400"/>
              <a:buNone/>
              <a:defRPr/>
            </a:lvl7pPr>
            <a:lvl8pPr marL="3657600" lvl="7" indent="-228600" rtl="0">
              <a:spcBef>
                <a:spcPts val="360"/>
              </a:spcBef>
              <a:spcAft>
                <a:spcPts val="0"/>
              </a:spcAft>
              <a:buSzPts val="1400"/>
              <a:buNone/>
              <a:defRPr/>
            </a:lvl8pPr>
            <a:lvl9pPr marL="4114800" lvl="8" indent="-228600" rtl="0">
              <a:spcBef>
                <a:spcPts val="36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Trebuchet MS" panose="020B0603020202020204"/>
              <a:buNone/>
              <a:defRPr/>
            </a:lvl1pPr>
            <a:lvl2pPr marL="0" marR="0" lvl="1" indent="0" algn="l" rtl="0">
              <a:lnSpc>
                <a:spcPct val="100000"/>
              </a:lnSpc>
              <a:spcBef>
                <a:spcPts val="0"/>
              </a:spcBef>
              <a:spcAft>
                <a:spcPts val="0"/>
              </a:spcAft>
              <a:buClr>
                <a:schemeClr val="dk1"/>
              </a:buClr>
              <a:buSzPts val="1400"/>
              <a:buFont typeface="Trebuchet MS" panose="020B0603020202020204"/>
              <a:buNone/>
              <a:defRPr/>
            </a:lvl2pPr>
            <a:lvl3pPr marL="0" marR="0" lvl="2" indent="0" algn="l" rtl="0">
              <a:spcBef>
                <a:spcPts val="0"/>
              </a:spcBef>
              <a:spcAft>
                <a:spcPts val="0"/>
              </a:spcAft>
              <a:buClr>
                <a:schemeClr val="dk1"/>
              </a:buClr>
              <a:buSzPts val="1400"/>
              <a:buFont typeface="Trebuchet MS" panose="020B0603020202020204"/>
              <a:buNone/>
              <a:defRPr/>
            </a:lvl3pPr>
            <a:lvl4pPr marL="0" marR="0" lvl="3" indent="0" algn="l" rtl="0">
              <a:spcBef>
                <a:spcPts val="0"/>
              </a:spcBef>
              <a:spcAft>
                <a:spcPts val="0"/>
              </a:spcAft>
              <a:buClr>
                <a:schemeClr val="dk1"/>
              </a:buClr>
              <a:buSzPts val="1400"/>
              <a:buFont typeface="Trebuchet MS" panose="020B0603020202020204"/>
              <a:buNone/>
              <a:defRPr/>
            </a:lvl4pPr>
            <a:lvl5pPr marL="0" marR="0" lvl="4" indent="0" algn="l" rtl="0">
              <a:spcBef>
                <a:spcPts val="0"/>
              </a:spcBef>
              <a:spcAft>
                <a:spcPts val="0"/>
              </a:spcAft>
              <a:buClr>
                <a:schemeClr val="dk1"/>
              </a:buClr>
              <a:buSzPts val="1400"/>
              <a:buFont typeface="Trebuchet MS" panose="020B0603020202020204"/>
              <a:buNone/>
              <a:defRPr/>
            </a:lvl5pPr>
            <a:lvl6pPr marL="0" marR="0" lvl="5" indent="0" algn="l" rtl="0">
              <a:spcBef>
                <a:spcPts val="0"/>
              </a:spcBef>
              <a:spcAft>
                <a:spcPts val="0"/>
              </a:spcAft>
              <a:buClr>
                <a:schemeClr val="dk1"/>
              </a:buClr>
              <a:buSzPts val="1400"/>
              <a:buFont typeface="Trebuchet MS" panose="020B0603020202020204"/>
              <a:buNone/>
              <a:defRPr/>
            </a:lvl6pPr>
            <a:lvl7pPr marL="0" marR="0" lvl="6" indent="0" algn="l" rtl="0">
              <a:spcBef>
                <a:spcPts val="0"/>
              </a:spcBef>
              <a:spcAft>
                <a:spcPts val="0"/>
              </a:spcAft>
              <a:buClr>
                <a:schemeClr val="dk1"/>
              </a:buClr>
              <a:buSzPts val="1400"/>
              <a:buFont typeface="Trebuchet MS" panose="020B0603020202020204"/>
              <a:buNone/>
              <a:defRPr/>
            </a:lvl7pPr>
            <a:lvl8pPr marL="0" marR="0" lvl="7" indent="0" algn="l" rtl="0">
              <a:spcBef>
                <a:spcPts val="0"/>
              </a:spcBef>
              <a:spcAft>
                <a:spcPts val="0"/>
              </a:spcAft>
              <a:buClr>
                <a:schemeClr val="dk1"/>
              </a:buClr>
              <a:buSzPts val="1400"/>
              <a:buFont typeface="Trebuchet MS" panose="020B0603020202020204"/>
              <a:buNone/>
              <a:defRPr/>
            </a:lvl8pPr>
            <a:lvl9pPr marL="0" marR="0" lvl="8" indent="0" algn="l" rtl="0">
              <a:spcBef>
                <a:spcPts val="0"/>
              </a:spcBef>
              <a:spcAft>
                <a:spcPts val="0"/>
              </a:spcAft>
              <a:buClr>
                <a:schemeClr val="dk1"/>
              </a:buClr>
              <a:buSzPts val="1400"/>
              <a:buFont typeface="Trebuchet MS" panose="020B0603020202020204"/>
              <a:buNone/>
              <a:defRPr/>
            </a:lvl9pPr>
          </a:lstStyle>
          <a:p/>
        </p:txBody>
      </p:sp>
      <p:sp>
        <p:nvSpPr>
          <p:cNvPr id="7" name="Google Shape;7;p1"/>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dk1"/>
              </a:buClr>
              <a:buSzPts val="1400"/>
              <a:buFont typeface="Trebuchet MS" panose="020B0603020202020204"/>
              <a:buNone/>
              <a:defRPr/>
            </a:lvl1pPr>
            <a:lvl2pPr marL="914400" marR="0" lvl="1" indent="-228600" algn="l" rtl="0">
              <a:lnSpc>
                <a:spcPct val="100000"/>
              </a:lnSpc>
              <a:spcBef>
                <a:spcPts val="480"/>
              </a:spcBef>
              <a:spcAft>
                <a:spcPts val="0"/>
              </a:spcAft>
              <a:buClr>
                <a:schemeClr val="dk1"/>
              </a:buClr>
              <a:buSzPts val="1400"/>
              <a:buFont typeface="Trebuchet MS" panose="020B0603020202020204"/>
              <a:buNone/>
              <a:defRPr/>
            </a:lvl2pPr>
            <a:lvl3pPr marL="1371600" marR="0" lvl="2" indent="-228600" algn="l" rtl="0">
              <a:lnSpc>
                <a:spcPct val="100000"/>
              </a:lnSpc>
              <a:spcBef>
                <a:spcPts val="480"/>
              </a:spcBef>
              <a:spcAft>
                <a:spcPts val="0"/>
              </a:spcAft>
              <a:buClr>
                <a:schemeClr val="dk1"/>
              </a:buClr>
              <a:buSzPts val="1400"/>
              <a:buFont typeface="Trebuchet MS" panose="020B0603020202020204"/>
              <a:buNone/>
              <a:defRPr/>
            </a:lvl3pPr>
            <a:lvl4pPr marL="1828800" marR="0" lvl="3" indent="-228600" algn="l" rtl="0">
              <a:lnSpc>
                <a:spcPct val="100000"/>
              </a:lnSpc>
              <a:spcBef>
                <a:spcPts val="360"/>
              </a:spcBef>
              <a:spcAft>
                <a:spcPts val="0"/>
              </a:spcAft>
              <a:buClr>
                <a:schemeClr val="dk1"/>
              </a:buClr>
              <a:buSzPts val="1400"/>
              <a:buFont typeface="Trebuchet MS" panose="020B0603020202020204"/>
              <a:buNone/>
              <a:defRPr/>
            </a:lvl4pPr>
            <a:lvl5pPr marL="2286000" marR="0" lvl="4" indent="-228600" algn="l" rtl="0">
              <a:lnSpc>
                <a:spcPct val="100000"/>
              </a:lnSpc>
              <a:spcBef>
                <a:spcPts val="360"/>
              </a:spcBef>
              <a:spcAft>
                <a:spcPts val="0"/>
              </a:spcAft>
              <a:buClr>
                <a:schemeClr val="dk1"/>
              </a:buClr>
              <a:buSzPts val="1400"/>
              <a:buFont typeface="Trebuchet MS" panose="020B0603020202020204"/>
              <a:buNone/>
              <a:defRPr/>
            </a:lvl5pPr>
            <a:lvl6pPr marL="2743200" marR="0" lvl="5" indent="-228600" algn="l" rtl="0">
              <a:lnSpc>
                <a:spcPct val="100000"/>
              </a:lnSpc>
              <a:spcBef>
                <a:spcPts val="360"/>
              </a:spcBef>
              <a:spcAft>
                <a:spcPts val="0"/>
              </a:spcAft>
              <a:buClr>
                <a:schemeClr val="dk1"/>
              </a:buClr>
              <a:buSzPts val="1400"/>
              <a:buFont typeface="Trebuchet MS" panose="020B0603020202020204"/>
              <a:buNone/>
              <a:defRPr/>
            </a:lvl6pPr>
            <a:lvl7pPr marL="3200400" marR="0" lvl="6" indent="-228600" algn="l" rtl="0">
              <a:lnSpc>
                <a:spcPct val="100000"/>
              </a:lnSpc>
              <a:spcBef>
                <a:spcPts val="360"/>
              </a:spcBef>
              <a:spcAft>
                <a:spcPts val="0"/>
              </a:spcAft>
              <a:buClr>
                <a:schemeClr val="dk1"/>
              </a:buClr>
              <a:buSzPts val="1400"/>
              <a:buFont typeface="Trebuchet MS" panose="020B0603020202020204"/>
              <a:buNone/>
              <a:defRPr/>
            </a:lvl7pPr>
            <a:lvl8pPr marL="3657600" marR="0" lvl="7" indent="-228600" algn="l" rtl="0">
              <a:lnSpc>
                <a:spcPct val="100000"/>
              </a:lnSpc>
              <a:spcBef>
                <a:spcPts val="360"/>
              </a:spcBef>
              <a:spcAft>
                <a:spcPts val="0"/>
              </a:spcAft>
              <a:buClr>
                <a:schemeClr val="dk1"/>
              </a:buClr>
              <a:buSzPts val="1400"/>
              <a:buFont typeface="Trebuchet MS" panose="020B0603020202020204"/>
              <a:buNone/>
              <a:defRPr/>
            </a:lvl8pPr>
            <a:lvl9pPr marL="4114800" marR="0" lvl="8" indent="-228600" algn="l" rtl="0">
              <a:lnSpc>
                <a:spcPct val="100000"/>
              </a:lnSpc>
              <a:spcBef>
                <a:spcPts val="360"/>
              </a:spcBef>
              <a:spcAft>
                <a:spcPts val="0"/>
              </a:spcAft>
              <a:buClr>
                <a:schemeClr val="dk1"/>
              </a:buClr>
              <a:buSzPts val="1400"/>
              <a:buFont typeface="Trebuchet MS" panose="020B0603020202020204"/>
              <a:buNone/>
              <a:defRPr/>
            </a:lvl9pPr>
          </a:lstStyle>
          <a:p/>
        </p:txBody>
      </p:sp>
      <p:sp>
        <p:nvSpPr>
          <p:cNvPr id="8" name="Google Shape;8;p1"/>
          <p:cNvSpPr/>
          <p:nvPr/>
        </p:nvSpPr>
        <p:spPr>
          <a:xfrm>
            <a:off x="9124900" y="-2575"/>
            <a:ext cx="95400" cy="5143499"/>
          </a:xfrm>
          <a:prstGeom prst="rect">
            <a:avLst/>
          </a:prstGeom>
          <a:solidFill>
            <a:srgbClr val="FF9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9;p1"/>
          <p:cNvSpPr/>
          <p:nvPr/>
        </p:nvSpPr>
        <p:spPr>
          <a:xfrm>
            <a:off x="9029500" y="0"/>
            <a:ext cx="95400" cy="5143499"/>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2400300"/>
            <a:ext cx="5543550" cy="1714500"/>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Lecture # 7</a:t>
            </a:r>
            <a:r>
              <a:rPr lang="en-US" sz="2000" b="1" dirty="0" smtClean="0">
                <a:solidFill>
                  <a:schemeClr val="tx1"/>
                </a:solidFill>
                <a:latin typeface="Times New Roman" panose="02020603050405020304" pitchFamily="18" charset="0"/>
                <a:cs typeface="Times New Roman" panose="02020603050405020304" pitchFamily="18" charset="0"/>
              </a:rPr>
              <a:t>: Bitcoin </a:t>
            </a:r>
            <a:r>
              <a:rPr lang="en-US" sz="2000" b="1" smtClean="0">
                <a:solidFill>
                  <a:schemeClr val="tx1"/>
                </a:solidFill>
                <a:latin typeface="Times New Roman" panose="02020603050405020304" pitchFamily="18" charset="0"/>
                <a:cs typeface="Times New Roman" panose="02020603050405020304" pitchFamily="18" charset="0"/>
              </a:rPr>
              <a:t>and </a:t>
            </a:r>
            <a:r>
              <a:rPr lang="en-US" sz="2000" b="1" smtClean="0">
                <a:solidFill>
                  <a:schemeClr val="tx1"/>
                </a:solidFill>
                <a:latin typeface="Times New Roman" panose="02020603050405020304" pitchFamily="18" charset="0"/>
                <a:cs typeface="Times New Roman" panose="02020603050405020304" pitchFamily="18" charset="0"/>
              </a:rPr>
              <a:t>Anonymity</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1485900" y="1200150"/>
            <a:ext cx="6172200" cy="1102519"/>
          </a:xfrm>
        </p:spPr>
        <p:txBody>
          <a:bodyPr/>
          <a:lstStyle/>
          <a:p>
            <a:r>
              <a:rPr lang="en-US" sz="2800" dirty="0" smtClean="0">
                <a:latin typeface="Times New Roman" panose="02020603050405020304" pitchFamily="18" charset="0"/>
                <a:cs typeface="Times New Roman" panose="02020603050405020304" pitchFamily="18" charset="0"/>
              </a:rPr>
              <a:t>CS-482: Introduction to </a:t>
            </a:r>
            <a:r>
              <a:rPr lang="en-US" sz="2800" smtClean="0">
                <a:latin typeface="Times New Roman" panose="02020603050405020304" pitchFamily="18" charset="0"/>
                <a:cs typeface="Times New Roman" panose="02020603050405020304" pitchFamily="18" charset="0"/>
              </a:rPr>
              <a:t>Blockchain</a:t>
            </a:r>
            <a:r>
              <a:rPr lang="en-US" sz="2800" dirty="0" smtClean="0">
                <a:latin typeface="Times New Roman" panose="02020603050405020304" pitchFamily="18" charset="0"/>
                <a:cs typeface="Times New Roman" panose="02020603050405020304" pitchFamily="18" charset="0"/>
              </a:rPr>
              <a:t> and </a:t>
            </a:r>
            <a:r>
              <a:rPr lang="en-US" sz="2800" dirty="0" err="1" smtClean="0">
                <a:latin typeface="Times New Roman" panose="02020603050405020304" pitchFamily="18" charset="0"/>
                <a:cs typeface="Times New Roman" panose="02020603050405020304" pitchFamily="18" charset="0"/>
              </a:rPr>
              <a:t>CryptoCurrency</a:t>
            </a:r>
            <a:endParaRPr lang="en-US" sz="2800" dirty="0"/>
          </a:p>
        </p:txBody>
      </p:sp>
      <p:sp>
        <p:nvSpPr>
          <p:cNvPr id="5" name="Footer Placeholder 4"/>
          <p:cNvSpPr>
            <a:spLocks noGrp="1"/>
          </p:cNvSpPr>
          <p:nvPr>
            <p:ph type="ftr" sz="quarter" idx="4294967295"/>
          </p:nvPr>
        </p:nvSpPr>
        <p:spPr>
          <a:xfrm>
            <a:off x="523982" y="4755008"/>
            <a:ext cx="2971800" cy="342900"/>
          </a:xfrm>
          <a:prstGeom prst="rect">
            <a:avLst/>
          </a:prstGeo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1" cstate="print"/>
          <a:srcRect/>
          <a:stretch>
            <a:fillRect/>
          </a:stretch>
        </p:blipFill>
        <p:spPr bwMode="auto">
          <a:xfrm>
            <a:off x="190072" y="155396"/>
            <a:ext cx="873456" cy="9144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2" cstate="print"/>
          <a:srcRect/>
          <a:stretch>
            <a:fillRect/>
          </a:stretch>
        </p:blipFill>
        <p:spPr bwMode="auto">
          <a:xfrm>
            <a:off x="10519" y="4755008"/>
            <a:ext cx="359106" cy="28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Quantifying anonymity</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89" name="Google Shape;89;p1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Complete unlinkability (among </a:t>
            </a:r>
            <a:r>
              <a:rPr lang="en-GB" sz="24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all</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addresses/transactions) is hard</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4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Anonymity set</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the crowd that one attempts to blend into</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To calculate anonymity set:</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define adversary model</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reason carefully about: what the adversary knows, does not know, and </a:t>
            </a:r>
            <a:r>
              <a:rPr lang="en-GB" sz="24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cannot</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know</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Why anonymous cryptocurrencies?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95" name="Google Shape;95;p1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Block chain based currencies are totally, publicly, and permanently traceable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Without anonymity, privacy is </a:t>
            </a:r>
            <a:r>
              <a:rPr lang="en-GB"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much worse</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than traditional banking!</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What about money laundering?</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1" name="Google Shape;101;p1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Legitimate worry</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Bottleneck: moving large flows into and out of Bitcoin (“cashing out”)</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Can we keep only the good uses?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7" name="Google Shape;107;p20"/>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Common conundrum in computer security and privacy:</a:t>
            </a:r>
            <a:endParaRPr dirty="0"/>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uses that are very different </a:t>
            </a:r>
            <a:r>
              <a:rPr lang="en-GB" sz="3000" b="0" i="0" u="sng"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morally</a:t>
            </a:r>
            <a:r>
              <a:rPr lang="en-GB" sz="3000" b="0" i="1"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 </a:t>
            </a:r>
            <a:r>
              <a:rPr lang="en-GB" sz="3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are pretty much the same </a:t>
            </a:r>
            <a:r>
              <a:rPr lang="en-GB" sz="3000" b="0" i="0" u="sng"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rPr>
              <a:t>technologically</a:t>
            </a:r>
            <a:endParaRPr sz="3000" b="0" i="0" u="none" strike="noStrike" cap="none" dirty="0">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Similar dilemma: Tor</a:t>
            </a:r>
            <a:endPar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13" name="Google Shape;113;p21"/>
          <p:cNvSpPr txBox="1">
            <a:spLocks noGrp="1"/>
          </p:cNvSpPr>
          <p:nvPr>
            <p:ph type="body" idx="1"/>
          </p:nvPr>
        </p:nvSpPr>
        <p:spPr>
          <a:xfrm>
            <a:off x="457200" y="1200150"/>
            <a:ext cx="399452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Anonymous communication network</a:t>
            </a:r>
            <a:endParaRPr dirty="0"/>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dirty="0" smtClean="0">
                <a:solidFill>
                  <a:schemeClr val="dk1"/>
                </a:solidFill>
                <a:latin typeface="Trebuchet MS" panose="020B0603020202020204"/>
                <a:ea typeface="Trebuchet MS" panose="020B0603020202020204"/>
                <a:cs typeface="Trebuchet MS" panose="020B0603020202020204"/>
                <a:sym typeface="Trebuchet MS" panose="020B0603020202020204"/>
              </a:rPr>
              <a:t>Sender </a:t>
            </a: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and receiver of message </a:t>
            </a:r>
            <a:r>
              <a:rPr lang="en-GB" sz="2400" b="0" i="0" u="sng"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unlinkable</a:t>
            </a:r>
            <a:endParaRPr sz="2400" b="0" i="0" u="sng"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14" name="Google Shape;114;p21"/>
          <p:cNvSpPr txBox="1">
            <a:spLocks noGrp="1"/>
          </p:cNvSpPr>
          <p:nvPr>
            <p:ph type="body" idx="2"/>
          </p:nvPr>
        </p:nvSpPr>
        <p:spPr>
          <a:xfrm>
            <a:off x="4692273" y="1200150"/>
            <a:ext cx="399452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panose="020B0603020202020204"/>
              <a:buNone/>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Used by:</a:t>
            </a:r>
            <a:endParaRPr dirty="0"/>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Normal people</a:t>
            </a:r>
            <a:endParaRPr dirty="0"/>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Journalists &amp; activists</a:t>
            </a:r>
            <a:endParaRPr dirty="0"/>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Law enforcement</a:t>
            </a:r>
            <a:endParaRPr dirty="0"/>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Malware</a:t>
            </a:r>
            <a:endParaRPr dirty="0"/>
          </a:p>
          <a:p>
            <a:pPr marL="457200" marR="0" lvl="0" indent="-304800" algn="l" rtl="0">
              <a:lnSpc>
                <a:spcPct val="100000"/>
              </a:lnSpc>
              <a:spcBef>
                <a:spcPts val="0"/>
              </a:spcBef>
              <a:spcAft>
                <a:spcPts val="0"/>
              </a:spcAft>
              <a:buClr>
                <a:srgbClr val="A3A3A3"/>
              </a:buClr>
              <a:buSzPts val="2400"/>
              <a:buFont typeface="Arial" panose="020B0604020202020204"/>
              <a:buNone/>
            </a:pPr>
            <a:endParaRPr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Funded by (among others):</a:t>
            </a:r>
            <a:endParaRPr dirty="0"/>
          </a:p>
          <a:p>
            <a:pPr marL="0" marR="0" lvl="0" indent="0" algn="l" rtl="0">
              <a:lnSpc>
                <a:spcPct val="100000"/>
              </a:lnSpc>
              <a:spcBef>
                <a:spcPts val="0"/>
              </a:spcBef>
              <a:spcAft>
                <a:spcPts val="0"/>
              </a:spcAft>
              <a:buClr>
                <a:srgbClr val="A3A3A3"/>
              </a:buClr>
              <a:buFont typeface="Trebuchet MS" panose="020B0603020202020204"/>
              <a:buNone/>
            </a:pPr>
            <a:r>
              <a:rPr lang="en-GB"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rPr>
              <a:t>U.S. State Department</a:t>
            </a:r>
            <a:endParaRPr sz="2400" b="0" i="0" u="none" strike="noStrike" cap="none" dirty="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1026" name="Picture 2" descr="Image result for to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605" y="3174715"/>
            <a:ext cx="3648157" cy="1751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Anonymous e-cash: history</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21" name="Google Shape;121;p2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David Chaum, 1982</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Blind signature</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b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two-party protocol to create digital signature without signer knowing the input</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22" name="Google Shape;122;p22"/>
          <p:cNvSpPr/>
          <p:nvPr/>
        </p:nvSpPr>
        <p:spPr>
          <a:xfrm>
            <a:off x="5257800" y="1123950"/>
            <a:ext cx="3276600" cy="1905000"/>
          </a:xfrm>
          <a:prstGeom prst="irregularSeal2">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Crypto </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magic</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p:nvPr/>
        </p:nvSpPr>
        <p:spPr>
          <a:xfrm>
            <a:off x="1245848" y="3062391"/>
            <a:ext cx="27927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Deposit coin # 317038628684424</a:t>
            </a:r>
            <a:endPar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28" name="Google Shape;128;p2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4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Anonymous e-cash via blind signatures</a:t>
            </a:r>
            <a:endParaRPr sz="34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129" name="Google Shape;129;p23" descr="https://openclipart.org/image/300px/svg_to_png/170059/bank.png"/>
          <p:cNvPicPr preferRelativeResize="0"/>
          <p:nvPr/>
        </p:nvPicPr>
        <p:blipFill rotWithShape="1">
          <a:blip r:embed="rId1"/>
          <a:srcRect/>
          <a:stretch>
            <a:fillRect/>
          </a:stretch>
        </p:blipFill>
        <p:spPr>
          <a:xfrm>
            <a:off x="4190896" y="2262291"/>
            <a:ext cx="1028700" cy="1028700"/>
          </a:xfrm>
          <a:prstGeom prst="rect">
            <a:avLst/>
          </a:prstGeom>
          <a:noFill/>
          <a:ln>
            <a:noFill/>
          </a:ln>
        </p:spPr>
      </p:pic>
      <p:pic>
        <p:nvPicPr>
          <p:cNvPr id="130" name="Google Shape;130;p23" descr="User 1 by cyberscooty - "/>
          <p:cNvPicPr preferRelativeResize="0"/>
          <p:nvPr/>
        </p:nvPicPr>
        <p:blipFill rotWithShape="1">
          <a:blip r:embed="rId2"/>
          <a:srcRect/>
          <a:stretch>
            <a:fillRect/>
          </a:stretch>
        </p:blipFill>
        <p:spPr>
          <a:xfrm>
            <a:off x="533400" y="1817923"/>
            <a:ext cx="572410" cy="711068"/>
          </a:xfrm>
          <a:prstGeom prst="rect">
            <a:avLst/>
          </a:prstGeom>
          <a:noFill/>
          <a:ln>
            <a:noFill/>
          </a:ln>
        </p:spPr>
      </p:pic>
      <p:pic>
        <p:nvPicPr>
          <p:cNvPr id="131" name="Google Shape;131;p23" descr="User 3 by cyberscooty - User #3 - special remix for a demand"/>
          <p:cNvPicPr preferRelativeResize="0"/>
          <p:nvPr/>
        </p:nvPicPr>
        <p:blipFill rotWithShape="1">
          <a:blip r:embed="rId3"/>
          <a:srcRect/>
          <a:stretch>
            <a:fillRect/>
          </a:stretch>
        </p:blipFill>
        <p:spPr>
          <a:xfrm>
            <a:off x="533400" y="3202280"/>
            <a:ext cx="562140" cy="698311"/>
          </a:xfrm>
          <a:prstGeom prst="rect">
            <a:avLst/>
          </a:prstGeom>
          <a:noFill/>
          <a:ln>
            <a:noFill/>
          </a:ln>
        </p:spPr>
      </p:pic>
      <p:graphicFrame>
        <p:nvGraphicFramePr>
          <p:cNvPr id="132" name="Google Shape;132;p23"/>
          <p:cNvGraphicFramePr/>
          <p:nvPr/>
        </p:nvGraphicFramePr>
        <p:xfrm>
          <a:off x="5410200" y="1506719"/>
          <a:ext cx="1524000" cy="2426125"/>
        </p:xfrm>
        <a:graphic>
          <a:graphicData uri="http://schemas.openxmlformats.org/drawingml/2006/table">
            <a:tbl>
              <a:tblPr>
                <a:noFill/>
                <a:tableStyleId>{BE5B1104-6D85-4340-A3EC-D6DACC669B4B}</a:tableStyleId>
              </a:tblPr>
              <a:tblGrid>
                <a:gridCol w="635000"/>
                <a:gridCol w="889000"/>
              </a:tblGrid>
              <a:tr h="485225">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User</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Balance</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Arial" panose="020B0604020202020204"/>
                        <a:buNone/>
                      </a:pP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10</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5225">
                <a:tc>
                  <a:txBody>
                    <a:bodyPr/>
                    <a:lstStyle/>
                    <a:p>
                      <a:pPr marL="0" marR="0" lvl="0" indent="0" algn="ctr" rtl="0">
                        <a:lnSpc>
                          <a:spcPct val="100000"/>
                        </a:lnSpc>
                        <a:spcBef>
                          <a:spcPts val="0"/>
                        </a:spcBef>
                        <a:spcAft>
                          <a:spcPts val="0"/>
                        </a:spcAft>
                        <a:buClr>
                          <a:srgbClr val="000000"/>
                        </a:buClr>
                        <a:buFont typeface="Arial" panose="020B0604020202020204"/>
                        <a:buNone/>
                      </a:pP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5</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bl>
          </a:graphicData>
        </a:graphic>
      </p:graphicFrame>
      <p:grpSp>
        <p:nvGrpSpPr>
          <p:cNvPr id="133" name="Google Shape;133;p23"/>
          <p:cNvGrpSpPr/>
          <p:nvPr/>
        </p:nvGrpSpPr>
        <p:grpSpPr>
          <a:xfrm>
            <a:off x="5583866" y="2539851"/>
            <a:ext cx="286205" cy="1312271"/>
            <a:chOff x="5334000" y="3638550"/>
            <a:chExt cx="286205" cy="1312271"/>
          </a:xfrm>
        </p:grpSpPr>
        <p:pic>
          <p:nvPicPr>
            <p:cNvPr id="134" name="Google Shape;134;p23" descr="User 1 by cyberscooty - "/>
            <p:cNvPicPr preferRelativeResize="0"/>
            <p:nvPr/>
          </p:nvPicPr>
          <p:blipFill rotWithShape="1">
            <a:blip r:embed="rId2"/>
            <a:srcRect/>
            <a:stretch>
              <a:fillRect/>
            </a:stretch>
          </p:blipFill>
          <p:spPr>
            <a:xfrm>
              <a:off x="5334000" y="3638550"/>
              <a:ext cx="286205" cy="355534"/>
            </a:xfrm>
            <a:prstGeom prst="rect">
              <a:avLst/>
            </a:prstGeom>
            <a:noFill/>
            <a:ln>
              <a:noFill/>
            </a:ln>
          </p:spPr>
        </p:pic>
        <p:pic>
          <p:nvPicPr>
            <p:cNvPr id="135" name="Google Shape;135;p23" descr="User 3 by cyberscooty - User #3 - special remix for a demand"/>
            <p:cNvPicPr preferRelativeResize="0"/>
            <p:nvPr/>
          </p:nvPicPr>
          <p:blipFill rotWithShape="1">
            <a:blip r:embed="rId3"/>
            <a:srcRect/>
            <a:stretch>
              <a:fillRect/>
            </a:stretch>
          </p:blipFill>
          <p:spPr>
            <a:xfrm>
              <a:off x="5339135" y="4601665"/>
              <a:ext cx="281070" cy="349156"/>
            </a:xfrm>
            <a:prstGeom prst="rect">
              <a:avLst/>
            </a:prstGeom>
            <a:noFill/>
            <a:ln>
              <a:noFill/>
            </a:ln>
          </p:spPr>
        </p:pic>
      </p:grpSp>
      <p:graphicFrame>
        <p:nvGraphicFramePr>
          <p:cNvPr id="136" name="Google Shape;136;p23"/>
          <p:cNvGraphicFramePr/>
          <p:nvPr/>
        </p:nvGraphicFramePr>
        <p:xfrm>
          <a:off x="7315200" y="1504950"/>
          <a:ext cx="1219200" cy="2419875"/>
        </p:xfrm>
        <a:graphic>
          <a:graphicData uri="http://schemas.openxmlformats.org/drawingml/2006/table">
            <a:tbl>
              <a:tblPr>
                <a:noFill/>
                <a:tableStyleId>{BE5B1104-6D85-4340-A3EC-D6DACC669B4B}</a:tableStyleId>
              </a:tblPr>
              <a:tblGrid>
                <a:gridCol w="1219200"/>
              </a:tblGrid>
              <a:tr h="483975">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Spent coins</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u="none" strike="noStrike" cap="none">
                          <a:latin typeface="Trebuchet MS" panose="020B0603020202020204"/>
                          <a:ea typeface="Trebuchet MS" panose="020B0603020202020204"/>
                          <a:cs typeface="Trebuchet MS" panose="020B0603020202020204"/>
                          <a:sym typeface="Trebuchet MS" panose="020B0603020202020204"/>
                        </a:rPr>
                        <a:t>…</a:t>
                      </a: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Arial" panose="020B0604020202020204"/>
                        <a:buNone/>
                      </a:pP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Arial" panose="020B0604020202020204"/>
                        <a:buNone/>
                      </a:pP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83975">
                <a:tc>
                  <a:txBody>
                    <a:bodyPr/>
                    <a:lstStyle/>
                    <a:p>
                      <a:pPr marL="0" marR="0" lvl="0" indent="0" algn="ctr" rtl="0">
                        <a:lnSpc>
                          <a:spcPct val="100000"/>
                        </a:lnSpc>
                        <a:spcBef>
                          <a:spcPts val="0"/>
                        </a:spcBef>
                        <a:spcAft>
                          <a:spcPts val="0"/>
                        </a:spcAft>
                        <a:buClr>
                          <a:srgbClr val="000000"/>
                        </a:buClr>
                        <a:buFont typeface="Arial" panose="020B0604020202020204"/>
                        <a:buNone/>
                      </a:pPr>
                      <a:endParaRPr sz="14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bl>
          </a:graphicData>
        </a:graphic>
      </p:graphicFrame>
      <p:cxnSp>
        <p:nvCxnSpPr>
          <p:cNvPr id="137" name="Google Shape;137;p23"/>
          <p:cNvCxnSpPr/>
          <p:nvPr/>
        </p:nvCxnSpPr>
        <p:spPr>
          <a:xfrm>
            <a:off x="1447696" y="1920233"/>
            <a:ext cx="2460793" cy="0"/>
          </a:xfrm>
          <a:prstGeom prst="straightConnector1">
            <a:avLst/>
          </a:prstGeom>
          <a:noFill/>
          <a:ln w="25400" cap="flat" cmpd="sng">
            <a:solidFill>
              <a:srgbClr val="7F7F7F"/>
            </a:solidFill>
            <a:prstDash val="solid"/>
            <a:round/>
            <a:headEnd type="none" w="sm" len="sm"/>
            <a:tailEnd type="stealth" w="med" len="med"/>
          </a:ln>
        </p:spPr>
      </p:cxnSp>
      <p:sp>
        <p:nvSpPr>
          <p:cNvPr id="138" name="Google Shape;138;p23"/>
          <p:cNvSpPr txBox="1"/>
          <p:nvPr/>
        </p:nvSpPr>
        <p:spPr>
          <a:xfrm>
            <a:off x="1523896" y="1646879"/>
            <a:ext cx="228620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Withdraw anonymous coin</a:t>
            </a:r>
            <a:endPar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cxnSp>
        <p:nvCxnSpPr>
          <p:cNvPr id="139" name="Google Shape;139;p23"/>
          <p:cNvCxnSpPr/>
          <p:nvPr/>
        </p:nvCxnSpPr>
        <p:spPr>
          <a:xfrm rot="10800000">
            <a:off x="1446996" y="2332679"/>
            <a:ext cx="2438400" cy="0"/>
          </a:xfrm>
          <a:prstGeom prst="straightConnector1">
            <a:avLst/>
          </a:prstGeom>
          <a:noFill/>
          <a:ln w="25400" cap="flat" cmpd="sng">
            <a:solidFill>
              <a:srgbClr val="7F7F7F"/>
            </a:solidFill>
            <a:prstDash val="solid"/>
            <a:round/>
            <a:headEnd type="none" w="sm" len="sm"/>
            <a:tailEnd type="stealth" w="med" len="med"/>
          </a:ln>
        </p:spPr>
      </p:cxnSp>
      <p:sp>
        <p:nvSpPr>
          <p:cNvPr id="140" name="Google Shape;140;p23"/>
          <p:cNvSpPr txBox="1"/>
          <p:nvPr/>
        </p:nvSpPr>
        <p:spPr>
          <a:xfrm>
            <a:off x="1749372" y="2329702"/>
            <a:ext cx="173477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{317038628684424}</a:t>
            </a: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pic>
        <p:nvPicPr>
          <p:cNvPr id="141" name="Google Shape;141;p23" descr="https://openclipart.org/image/300px/svg_to_png/170059/bank.png"/>
          <p:cNvPicPr preferRelativeResize="0"/>
          <p:nvPr/>
        </p:nvPicPr>
        <p:blipFill rotWithShape="1">
          <a:blip r:embed="rId1"/>
          <a:srcRect/>
          <a:stretch>
            <a:fillRect/>
          </a:stretch>
        </p:blipFill>
        <p:spPr>
          <a:xfrm>
            <a:off x="3484142" y="2383604"/>
            <a:ext cx="321946" cy="321946"/>
          </a:xfrm>
          <a:prstGeom prst="rect">
            <a:avLst/>
          </a:prstGeom>
          <a:noFill/>
          <a:ln>
            <a:noFill/>
          </a:ln>
        </p:spPr>
      </p:pic>
      <p:cxnSp>
        <p:nvCxnSpPr>
          <p:cNvPr id="142" name="Google Shape;142;p23"/>
          <p:cNvCxnSpPr/>
          <p:nvPr/>
        </p:nvCxnSpPr>
        <p:spPr>
          <a:xfrm>
            <a:off x="1447696" y="3335745"/>
            <a:ext cx="2460793" cy="0"/>
          </a:xfrm>
          <a:prstGeom prst="straightConnector1">
            <a:avLst/>
          </a:prstGeom>
          <a:noFill/>
          <a:ln w="25400" cap="flat" cmpd="sng">
            <a:solidFill>
              <a:srgbClr val="7F7F7F"/>
            </a:solidFill>
            <a:prstDash val="solid"/>
            <a:round/>
            <a:headEnd type="none" w="sm" len="sm"/>
            <a:tailEnd type="stealth" w="med" len="med"/>
          </a:ln>
        </p:spPr>
      </p:cxnSp>
      <p:cxnSp>
        <p:nvCxnSpPr>
          <p:cNvPr id="143" name="Google Shape;143;p23"/>
          <p:cNvCxnSpPr/>
          <p:nvPr/>
        </p:nvCxnSpPr>
        <p:spPr>
          <a:xfrm rot="10800000">
            <a:off x="1446996" y="3748191"/>
            <a:ext cx="2438400" cy="0"/>
          </a:xfrm>
          <a:prstGeom prst="straightConnector1">
            <a:avLst/>
          </a:prstGeom>
          <a:noFill/>
          <a:ln w="25400" cap="flat" cmpd="sng">
            <a:solidFill>
              <a:srgbClr val="7F7F7F"/>
            </a:solidFill>
            <a:prstDash val="solid"/>
            <a:round/>
            <a:headEnd type="none" w="sm" len="sm"/>
            <a:tailEnd type="stealth" w="med" len="med"/>
          </a:ln>
        </p:spPr>
      </p:cxnSp>
      <p:sp>
        <p:nvSpPr>
          <p:cNvPr id="144" name="Google Shape;144;p23"/>
          <p:cNvSpPr txBox="1"/>
          <p:nvPr/>
        </p:nvSpPr>
        <p:spPr>
          <a:xfrm>
            <a:off x="1749372" y="3301624"/>
            <a:ext cx="173477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{317038628684424}</a:t>
            </a: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pic>
        <p:nvPicPr>
          <p:cNvPr id="145" name="Google Shape;145;p23" descr="https://openclipart.org/image/300px/svg_to_png/170059/bank.png"/>
          <p:cNvPicPr preferRelativeResize="0"/>
          <p:nvPr/>
        </p:nvPicPr>
        <p:blipFill rotWithShape="1">
          <a:blip r:embed="rId1"/>
          <a:srcRect/>
          <a:stretch>
            <a:fillRect/>
          </a:stretch>
        </p:blipFill>
        <p:spPr>
          <a:xfrm>
            <a:off x="3484142" y="3355526"/>
            <a:ext cx="321946" cy="321946"/>
          </a:xfrm>
          <a:prstGeom prst="rect">
            <a:avLst/>
          </a:prstGeom>
          <a:noFill/>
          <a:ln>
            <a:noFill/>
          </a:ln>
        </p:spPr>
      </p:pic>
      <p:sp>
        <p:nvSpPr>
          <p:cNvPr id="146" name="Google Shape;146;p23"/>
          <p:cNvSpPr txBox="1"/>
          <p:nvPr/>
        </p:nvSpPr>
        <p:spPr>
          <a:xfrm>
            <a:off x="2488116" y="3745214"/>
            <a:ext cx="40748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OK</a:t>
            </a:r>
            <a:endPar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cxnSp>
        <p:nvCxnSpPr>
          <p:cNvPr id="147" name="Google Shape;147;p23"/>
          <p:cNvCxnSpPr/>
          <p:nvPr/>
        </p:nvCxnSpPr>
        <p:spPr>
          <a:xfrm>
            <a:off x="833782" y="2644314"/>
            <a:ext cx="0" cy="494277"/>
          </a:xfrm>
          <a:prstGeom prst="straightConnector1">
            <a:avLst/>
          </a:prstGeom>
          <a:noFill/>
          <a:ln w="25400" cap="flat" cmpd="sng">
            <a:solidFill>
              <a:srgbClr val="7F7F7F"/>
            </a:solidFill>
            <a:prstDash val="solid"/>
            <a:round/>
            <a:headEnd type="none" w="sm" len="sm"/>
            <a:tailEnd type="stealth" w="med" len="med"/>
          </a:ln>
        </p:spPr>
      </p:cxnSp>
      <p:sp>
        <p:nvSpPr>
          <p:cNvPr id="148" name="Google Shape;148;p23"/>
          <p:cNvSpPr/>
          <p:nvPr/>
        </p:nvSpPr>
        <p:spPr>
          <a:xfrm>
            <a:off x="6345866" y="2568935"/>
            <a:ext cx="279244"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9</a:t>
            </a:r>
            <a:endPar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49" name="Google Shape;149;p23"/>
          <p:cNvSpPr/>
          <p:nvPr/>
        </p:nvSpPr>
        <p:spPr>
          <a:xfrm>
            <a:off x="6350156" y="3538269"/>
            <a:ext cx="279244" cy="30777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6</a:t>
            </a: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50" name="Google Shape;150;p23"/>
          <p:cNvSpPr/>
          <p:nvPr/>
        </p:nvSpPr>
        <p:spPr>
          <a:xfrm>
            <a:off x="7391400" y="2568935"/>
            <a:ext cx="107273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31703862…</a:t>
            </a:r>
            <a:endPar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cxnSp>
        <p:nvCxnSpPr>
          <p:cNvPr id="151" name="Google Shape;151;p23"/>
          <p:cNvCxnSpPr/>
          <p:nvPr/>
        </p:nvCxnSpPr>
        <p:spPr>
          <a:xfrm>
            <a:off x="1447800" y="2180279"/>
            <a:ext cx="2460793" cy="0"/>
          </a:xfrm>
          <a:prstGeom prst="straightConnector1">
            <a:avLst/>
          </a:prstGeom>
          <a:noFill/>
          <a:ln w="25400" cap="flat" cmpd="sng">
            <a:solidFill>
              <a:srgbClr val="7F7F7F"/>
            </a:solidFill>
            <a:prstDash val="solid"/>
            <a:round/>
            <a:headEnd type="none" w="sm" len="sm"/>
            <a:tailEnd type="stealth" w="med" len="med"/>
          </a:ln>
        </p:spPr>
      </p:cxnSp>
      <p:sp>
        <p:nvSpPr>
          <p:cNvPr id="152" name="Google Shape;152;p23"/>
          <p:cNvSpPr/>
          <p:nvPr/>
        </p:nvSpPr>
        <p:spPr>
          <a:xfrm>
            <a:off x="1710984" y="4303752"/>
            <a:ext cx="5482591" cy="553998"/>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3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Bank cannot link the two users</a:t>
            </a:r>
            <a:endParaRPr sz="3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par>
                                <p:cTn id="8" presetID="10" presetClass="entr" presetSubtype="0" fill="hold"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fade">
                                      <p:cBhvr>
                                        <p:cTn id="10" dur="500"/>
                                        <p:tgtEl>
                                          <p:spTgt spid="137"/>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fade">
                                      <p:cBhvr>
                                        <p:cTn id="13" dur="500"/>
                                        <p:tgtEl>
                                          <p:spTgt spid="1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8"/>
                                        </p:tgtEl>
                                        <p:attrNameLst>
                                          <p:attrName>style.visibility</p:attrName>
                                        </p:attrNameLst>
                                      </p:cBhvr>
                                      <p:to>
                                        <p:strVal val="visible"/>
                                      </p:to>
                                    </p:set>
                                    <p:animEffect transition="in" filter="fade">
                                      <p:cBhvr>
                                        <p:cTn id="18" dur="500"/>
                                        <p:tgtEl>
                                          <p:spTgt spid="1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0"/>
                                        </p:tgtEl>
                                        <p:attrNameLst>
                                          <p:attrName>style.visibility</p:attrName>
                                        </p:attrNameLst>
                                      </p:cBhvr>
                                      <p:to>
                                        <p:strVal val="visible"/>
                                      </p:to>
                                    </p:set>
                                    <p:animEffect transition="in" filter="fade">
                                      <p:cBhvr>
                                        <p:cTn id="23" dur="500"/>
                                        <p:tgtEl>
                                          <p:spTgt spid="140"/>
                                        </p:tgtEl>
                                      </p:cBhvr>
                                    </p:animEffect>
                                  </p:childTnLst>
                                </p:cTn>
                              </p:par>
                              <p:par>
                                <p:cTn id="24" presetID="10" presetClass="entr" presetSubtype="0" fill="hold" nodeType="withEffect">
                                  <p:stCondLst>
                                    <p:cond delay="0"/>
                                  </p:stCondLst>
                                  <p:childTnLst>
                                    <p:set>
                                      <p:cBhvr>
                                        <p:cTn id="25" dur="1" fill="hold">
                                          <p:stCondLst>
                                            <p:cond delay="0"/>
                                          </p:stCondLst>
                                        </p:cTn>
                                        <p:tgtEl>
                                          <p:spTgt spid="141"/>
                                        </p:tgtEl>
                                        <p:attrNameLst>
                                          <p:attrName>style.visibility</p:attrName>
                                        </p:attrNameLst>
                                      </p:cBhvr>
                                      <p:to>
                                        <p:strVal val="visible"/>
                                      </p:to>
                                    </p:set>
                                    <p:animEffect transition="in" filter="fade">
                                      <p:cBhvr>
                                        <p:cTn id="26" dur="500"/>
                                        <p:tgtEl>
                                          <p:spTgt spid="141"/>
                                        </p:tgtEl>
                                      </p:cBhvr>
                                    </p:animEffect>
                                  </p:childTnLst>
                                </p:cTn>
                              </p:par>
                              <p:par>
                                <p:cTn id="27" presetID="10" presetClass="entr" presetSubtype="0" fill="hold" nodeType="withEffect">
                                  <p:stCondLst>
                                    <p:cond delay="0"/>
                                  </p:stCondLst>
                                  <p:childTnLst>
                                    <p:set>
                                      <p:cBhvr>
                                        <p:cTn id="28" dur="1" fill="hold">
                                          <p:stCondLst>
                                            <p:cond delay="0"/>
                                          </p:stCondLst>
                                        </p:cTn>
                                        <p:tgtEl>
                                          <p:spTgt spid="139"/>
                                        </p:tgtEl>
                                        <p:attrNameLst>
                                          <p:attrName>style.visibility</p:attrName>
                                        </p:attrNameLst>
                                      </p:cBhvr>
                                      <p:to>
                                        <p:strVal val="visible"/>
                                      </p:to>
                                    </p:set>
                                    <p:animEffect transition="in" filter="fade">
                                      <p:cBhvr>
                                        <p:cTn id="29" dur="500"/>
                                        <p:tgtEl>
                                          <p:spTgt spid="139"/>
                                        </p:tgtEl>
                                      </p:cBhvr>
                                    </p:animEffect>
                                  </p:childTnLst>
                                </p:cTn>
                              </p:par>
                              <p:par>
                                <p:cTn id="30" presetID="10" presetClass="entr" presetSubtype="0" fill="hold" nodeType="with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fade">
                                      <p:cBhvr>
                                        <p:cTn id="32" dur="500"/>
                                        <p:tgtEl>
                                          <p:spTgt spid="15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par>
                                <p:cTn id="38" presetID="10" presetClass="entr" presetSubtype="0" fill="hold" nodeType="withEffect">
                                  <p:stCondLst>
                                    <p:cond delay="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2"/>
                                        </p:tgtEl>
                                        <p:attrNameLst>
                                          <p:attrName>style.visibility</p:attrName>
                                        </p:attrNameLst>
                                      </p:cBhvr>
                                      <p:to>
                                        <p:strVal val="visible"/>
                                      </p:to>
                                    </p:set>
                                    <p:animEffect transition="in" filter="fade">
                                      <p:cBhvr>
                                        <p:cTn id="45" dur="500"/>
                                        <p:tgtEl>
                                          <p:spTgt spid="142"/>
                                        </p:tgtEl>
                                      </p:cBhvr>
                                    </p:animEffect>
                                  </p:childTnLst>
                                </p:cTn>
                              </p:par>
                              <p:par>
                                <p:cTn id="46" presetID="10" presetClass="entr" presetSubtype="0" fill="hold"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fade">
                                      <p:cBhvr>
                                        <p:cTn id="48" dur="500"/>
                                        <p:tgtEl>
                                          <p:spTgt spid="127"/>
                                        </p:tgtEl>
                                      </p:cBhvr>
                                    </p:animEffect>
                                  </p:childTnLst>
                                </p:cTn>
                              </p:par>
                              <p:par>
                                <p:cTn id="49" presetID="10" presetClass="entr" presetSubtype="0"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animEffect transition="in" filter="fade">
                                      <p:cBhvr>
                                        <p:cTn id="51" dur="500"/>
                                        <p:tgtEl>
                                          <p:spTgt spid="145"/>
                                        </p:tgtEl>
                                      </p:cBhvr>
                                    </p:animEffect>
                                  </p:childTnLst>
                                </p:cTn>
                              </p:par>
                              <p:par>
                                <p:cTn id="52" presetID="10" presetClass="entr" presetSubtype="0" fill="hold" nodeType="withEffect">
                                  <p:stCondLst>
                                    <p:cond delay="0"/>
                                  </p:stCondLst>
                                  <p:childTnLst>
                                    <p:set>
                                      <p:cBhvr>
                                        <p:cTn id="53" dur="1" fill="hold">
                                          <p:stCondLst>
                                            <p:cond delay="0"/>
                                          </p:stCondLst>
                                        </p:cTn>
                                        <p:tgtEl>
                                          <p:spTgt spid="144"/>
                                        </p:tgtEl>
                                        <p:attrNameLst>
                                          <p:attrName>style.visibility</p:attrName>
                                        </p:attrNameLst>
                                      </p:cBhvr>
                                      <p:to>
                                        <p:strVal val="visible"/>
                                      </p:to>
                                    </p:set>
                                    <p:animEffect transition="in" filter="fade">
                                      <p:cBhvr>
                                        <p:cTn id="54" dur="500"/>
                                        <p:tgtEl>
                                          <p:spTgt spid="1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9"/>
                                        </p:tgtEl>
                                        <p:attrNameLst>
                                          <p:attrName>style.visibility</p:attrName>
                                        </p:attrNameLst>
                                      </p:cBhvr>
                                      <p:to>
                                        <p:strVal val="visible"/>
                                      </p:to>
                                    </p:set>
                                    <p:animEffect transition="in" filter="fade">
                                      <p:cBhvr>
                                        <p:cTn id="59" dur="500"/>
                                        <p:tgtEl>
                                          <p:spTgt spid="149"/>
                                        </p:tgtEl>
                                      </p:cBhvr>
                                    </p:animEffect>
                                  </p:childTnLst>
                                </p:cTn>
                              </p:par>
                              <p:par>
                                <p:cTn id="60" presetID="10" presetClass="entr" presetSubtype="0" fill="hold" nodeType="withEffect">
                                  <p:stCondLst>
                                    <p:cond delay="0"/>
                                  </p:stCondLst>
                                  <p:childTnLst>
                                    <p:set>
                                      <p:cBhvr>
                                        <p:cTn id="61" dur="1" fill="hold">
                                          <p:stCondLst>
                                            <p:cond delay="0"/>
                                          </p:stCondLst>
                                        </p:cTn>
                                        <p:tgtEl>
                                          <p:spTgt spid="150"/>
                                        </p:tgtEl>
                                        <p:attrNameLst>
                                          <p:attrName>style.visibility</p:attrName>
                                        </p:attrNameLst>
                                      </p:cBhvr>
                                      <p:to>
                                        <p:strVal val="visible"/>
                                      </p:to>
                                    </p:set>
                                    <p:animEffect transition="in" filter="fade">
                                      <p:cBhvr>
                                        <p:cTn id="62" dur="500"/>
                                        <p:tgtEl>
                                          <p:spTgt spid="1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6"/>
                                        </p:tgtEl>
                                        <p:attrNameLst>
                                          <p:attrName>style.visibility</p:attrName>
                                        </p:attrNameLst>
                                      </p:cBhvr>
                                      <p:to>
                                        <p:strVal val="visible"/>
                                      </p:to>
                                    </p:set>
                                    <p:animEffect transition="in" filter="fade">
                                      <p:cBhvr>
                                        <p:cTn id="67" dur="500"/>
                                        <p:tgtEl>
                                          <p:spTgt spid="146"/>
                                        </p:tgtEl>
                                      </p:cBhvr>
                                    </p:animEffect>
                                  </p:childTnLst>
                                </p:cTn>
                              </p:par>
                              <p:par>
                                <p:cTn id="68" presetID="10" presetClass="entr" presetSubtype="0" fill="hold"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fade">
                                      <p:cBhvr>
                                        <p:cTn id="70" dur="500"/>
                                        <p:tgtEl>
                                          <p:spTgt spid="14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2"/>
                                        </p:tgtEl>
                                        <p:attrNameLst>
                                          <p:attrName>style.visibility</p:attrName>
                                        </p:attrNameLst>
                                      </p:cBhvr>
                                      <p:to>
                                        <p:strVal val="visible"/>
                                      </p:to>
                                    </p:set>
                                    <p:animEffect transition="in" filter="fade">
                                      <p:cBhvr>
                                        <p:cTn id="75" dur="1"/>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457200" y="205978"/>
            <a:ext cx="83820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2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Anonymity &amp; decentralization: in conflict</a:t>
            </a:r>
            <a:endParaRPr sz="32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58" name="Google Shape;158;p2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266700" algn="l" rtl="0">
              <a:lnSpc>
                <a:spcPct val="100000"/>
              </a:lnSpc>
              <a:spcBef>
                <a:spcPts val="0"/>
              </a:spcBef>
              <a:spcAft>
                <a:spcPts val="0"/>
              </a:spcAft>
              <a:buClr>
                <a:srgbClr val="666666"/>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666666"/>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Interactive protocols with bank are hard to decentralize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666666"/>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666666"/>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Decentralization often achieved via public traceability to enforce security </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666666"/>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panose="020B0603020202020204"/>
              <a:buNone/>
            </a:pPr>
            <a:r>
              <a:rPr lang="en-GB" sz="3000" b="0" i="0" u="none" strike="noStrike" cap="none" dirty="0" smtClean="0">
                <a:solidFill>
                  <a:schemeClr val="tx1"/>
                </a:solidFill>
                <a:latin typeface="Trebuchet MS" panose="020B0603020202020204"/>
                <a:ea typeface="Trebuchet MS" panose="020B0603020202020204"/>
                <a:cs typeface="Trebuchet MS" panose="020B0603020202020204"/>
                <a:sym typeface="Trebuchet MS" panose="020B0603020202020204"/>
              </a:rPr>
              <a:t>How </a:t>
            </a:r>
            <a:r>
              <a:rPr lang="en-GB"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to de-anonymize Bitcoin</a:t>
            </a:r>
            <a:endParaRPr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6"/>
          <p:cNvPicPr preferRelativeResize="0"/>
          <p:nvPr/>
        </p:nvPicPr>
        <p:blipFill rotWithShape="1">
          <a:blip r:embed="rId1"/>
          <a:srcRect/>
          <a:stretch>
            <a:fillRect/>
          </a:stretch>
        </p:blipFill>
        <p:spPr>
          <a:xfrm>
            <a:off x="0" y="819150"/>
            <a:ext cx="8991600" cy="327324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panose="020B0603020202020204"/>
              <a:buNone/>
            </a:pPr>
            <a:r>
              <a:rPr lang="en-GB" sz="3000" b="0" i="0" u="none" strike="noStrike" cap="none" dirty="0" smtClean="0">
                <a:solidFill>
                  <a:schemeClr val="tx1"/>
                </a:solidFill>
                <a:latin typeface="Trebuchet MS" panose="020B0603020202020204"/>
                <a:ea typeface="Trebuchet MS" panose="020B0603020202020204"/>
                <a:cs typeface="Trebuchet MS" panose="020B0603020202020204"/>
                <a:sym typeface="Trebuchet MS" panose="020B0603020202020204"/>
              </a:rPr>
              <a:t>Anonymity </a:t>
            </a:r>
            <a:r>
              <a:rPr lang="en-GB"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basics</a:t>
            </a:r>
            <a:endParaRPr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7"/>
          <p:cNvPicPr preferRelativeResize="0"/>
          <p:nvPr/>
        </p:nvPicPr>
        <p:blipFill rotWithShape="1">
          <a:blip r:embed="rId1"/>
          <a:srcRect/>
          <a:stretch>
            <a:fillRect/>
          </a:stretch>
        </p:blipFill>
        <p:spPr>
          <a:xfrm>
            <a:off x="0" y="808516"/>
            <a:ext cx="8991600" cy="335280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Trivial to create new address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79" name="Google Shape;179;p2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Best practice: always receive at fresh address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So, unlinkable?</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Alice buys a teapot at Big box store</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5" name="Google Shape;185;p29"/>
          <p:cNvSpPr/>
          <p:nvPr/>
        </p:nvSpPr>
        <p:spPr>
          <a:xfrm>
            <a:off x="1838526" y="1371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5</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6" name="Google Shape;186;p29"/>
          <p:cNvSpPr/>
          <p:nvPr/>
        </p:nvSpPr>
        <p:spPr>
          <a:xfrm>
            <a:off x="1838526" y="2714172"/>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3</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7" name="Google Shape;187;p29"/>
          <p:cNvSpPr/>
          <p:nvPr/>
        </p:nvSpPr>
        <p:spPr>
          <a:xfrm>
            <a:off x="1838526"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6</a:t>
            </a:r>
            <a:endParaRPr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8" name="Google Shape;188;p29"/>
          <p:cNvSpPr/>
          <p:nvPr/>
        </p:nvSpPr>
        <p:spPr>
          <a:xfrm>
            <a:off x="5061319" y="2714172"/>
            <a:ext cx="762000" cy="762000"/>
          </a:xfrm>
          <a:prstGeom prst="roundRect">
            <a:avLst>
              <a:gd name="adj" fmla="val 16667"/>
            </a:avLst>
          </a:prstGeom>
          <a:gradFill>
            <a:gsLst>
              <a:gs pos="0">
                <a:srgbClr val="FFE8BF"/>
              </a:gs>
              <a:gs pos="35000">
                <a:srgbClr val="FFEFD2"/>
              </a:gs>
              <a:gs pos="100000">
                <a:srgbClr val="FFF8EF"/>
              </a:gs>
            </a:gsLst>
            <a:lin ang="16200000" scaled="0"/>
          </a:gradFill>
          <a:ln w="9525" cap="flat" cmpd="sng">
            <a:solidFill>
              <a:srgbClr val="D79D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9" name="Google Shape;189;p29"/>
          <p:cNvSpPr txBox="1"/>
          <p:nvPr/>
        </p:nvSpPr>
        <p:spPr>
          <a:xfrm>
            <a:off x="5242585" y="2118160"/>
            <a:ext cx="399468"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32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8</a:t>
            </a:r>
            <a:endParaRPr sz="32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190" name="Google Shape;190;p29"/>
          <p:cNvSpPr txBox="1"/>
          <p:nvPr/>
        </p:nvSpPr>
        <p:spPr>
          <a:xfrm>
            <a:off x="3124200" y="3333750"/>
            <a:ext cx="135005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Single </a:t>
            </a:r>
            <a:endParaRPr lang="en-GB"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Font typeface="Trebuchet MS" panose="020B0603020202020204"/>
              <a:buNone/>
            </a:pPr>
            <a:r>
              <a:rPr lang="en-GB"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transaction</a:t>
            </a:r>
            <a:endPara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pic>
        <p:nvPicPr>
          <p:cNvPr id="191" name="Google Shape;191;p29"/>
          <p:cNvPicPr preferRelativeResize="0"/>
          <p:nvPr/>
        </p:nvPicPr>
        <p:blipFill rotWithShape="1">
          <a:blip r:embed="rId1"/>
          <a:srcRect/>
          <a:stretch>
            <a:fillRect/>
          </a:stretch>
        </p:blipFill>
        <p:spPr>
          <a:xfrm>
            <a:off x="6109711" y="1602416"/>
            <a:ext cx="2573935" cy="1981200"/>
          </a:xfrm>
          <a:prstGeom prst="rect">
            <a:avLst/>
          </a:prstGeom>
          <a:noFill/>
          <a:ln>
            <a:noFill/>
          </a:ln>
        </p:spPr>
      </p:pic>
      <p:cxnSp>
        <p:nvCxnSpPr>
          <p:cNvPr id="192" name="Google Shape;192;p29"/>
          <p:cNvCxnSpPr>
            <a:stCxn id="186" idx="3"/>
          </p:cNvCxnSpPr>
          <p:nvPr/>
        </p:nvCxnSpPr>
        <p:spPr>
          <a:xfrm>
            <a:off x="2600526" y="3095172"/>
            <a:ext cx="1057200" cy="0"/>
          </a:xfrm>
          <a:prstGeom prst="straightConnector1">
            <a:avLst/>
          </a:prstGeom>
          <a:noFill/>
          <a:ln w="25400" cap="flat" cmpd="sng">
            <a:solidFill>
              <a:srgbClr val="7F7F7F"/>
            </a:solidFill>
            <a:prstDash val="solid"/>
            <a:round/>
            <a:headEnd type="none" w="sm" len="sm"/>
            <a:tailEnd type="stealth" w="med" len="med"/>
          </a:ln>
        </p:spPr>
      </p:cxnSp>
      <p:cxnSp>
        <p:nvCxnSpPr>
          <p:cNvPr id="193" name="Google Shape;193;p29"/>
          <p:cNvCxnSpPr>
            <a:stCxn id="185" idx="3"/>
          </p:cNvCxnSpPr>
          <p:nvPr/>
        </p:nvCxnSpPr>
        <p:spPr>
          <a:xfrm>
            <a:off x="2600526" y="1752600"/>
            <a:ext cx="1057200" cy="961500"/>
          </a:xfrm>
          <a:prstGeom prst="straightConnector1">
            <a:avLst/>
          </a:prstGeom>
          <a:noFill/>
          <a:ln w="25400" cap="flat" cmpd="sng">
            <a:solidFill>
              <a:srgbClr val="7F7F7F"/>
            </a:solidFill>
            <a:prstDash val="solid"/>
            <a:round/>
            <a:headEnd type="none" w="sm" len="sm"/>
            <a:tailEnd type="stealth" w="med" len="med"/>
          </a:ln>
        </p:spPr>
      </p:cxnSp>
      <p:pic>
        <p:nvPicPr>
          <p:cNvPr id="194" name="Google Shape;194;p29"/>
          <p:cNvPicPr preferRelativeResize="0"/>
          <p:nvPr/>
        </p:nvPicPr>
        <p:blipFill rotWithShape="1">
          <a:blip r:embed="rId2"/>
          <a:srcRect/>
          <a:stretch>
            <a:fillRect/>
          </a:stretch>
        </p:blipFill>
        <p:spPr>
          <a:xfrm flipH="1">
            <a:off x="609600" y="2498855"/>
            <a:ext cx="981276" cy="1063648"/>
          </a:xfrm>
          <a:prstGeom prst="rect">
            <a:avLst/>
          </a:prstGeom>
          <a:noFill/>
          <a:ln>
            <a:noFill/>
          </a:ln>
        </p:spPr>
      </p:pic>
      <p:pic>
        <p:nvPicPr>
          <p:cNvPr id="195" name="Google Shape;195;p29" descr="http://openclipart.org/image/300px/svg_to_png/169445/1334074872.png"/>
          <p:cNvPicPr preferRelativeResize="0"/>
          <p:nvPr/>
        </p:nvPicPr>
        <p:blipFill rotWithShape="1">
          <a:blip r:embed="rId3"/>
          <a:srcRect/>
          <a:stretch>
            <a:fillRect/>
          </a:stretch>
        </p:blipFill>
        <p:spPr>
          <a:xfrm>
            <a:off x="4887229" y="1333632"/>
            <a:ext cx="1110180" cy="784528"/>
          </a:xfrm>
          <a:prstGeom prst="rect">
            <a:avLst/>
          </a:prstGeom>
          <a:noFill/>
          <a:ln>
            <a:noFill/>
          </a:ln>
        </p:spPr>
      </p:pic>
      <p:sp>
        <p:nvSpPr>
          <p:cNvPr id="196" name="Google Shape;196;p29"/>
          <p:cNvSpPr/>
          <p:nvPr/>
        </p:nvSpPr>
        <p:spPr>
          <a:xfrm>
            <a:off x="3505200" y="2495550"/>
            <a:ext cx="609600" cy="740734"/>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97" name="Google Shape;197;p29"/>
          <p:cNvCxnSpPr/>
          <p:nvPr/>
        </p:nvCxnSpPr>
        <p:spPr>
          <a:xfrm>
            <a:off x="4004245" y="3099814"/>
            <a:ext cx="1057074" cy="0"/>
          </a:xfrm>
          <a:prstGeom prst="straightConnector1">
            <a:avLst/>
          </a:prstGeom>
          <a:noFill/>
          <a:ln w="25400" cap="flat" cmpd="sng">
            <a:solidFill>
              <a:srgbClr val="7F7F7F"/>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par>
                                <p:cTn id="8" presetID="10" presetClass="entr" presetSubtype="0"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500"/>
                                        <p:tgtEl>
                                          <p:spTgt spid="193"/>
                                        </p:tgtEl>
                                      </p:cBhvr>
                                    </p:animEffect>
                                  </p:childTnLst>
                                </p:cTn>
                              </p:par>
                              <p:par>
                                <p:cTn id="11" presetID="10" presetClass="entr" presetSubtype="0" fill="hold" nodeType="withEffect">
                                  <p:stCondLst>
                                    <p:cond delay="0"/>
                                  </p:stCondLst>
                                  <p:childTnLst>
                                    <p:set>
                                      <p:cBhvr>
                                        <p:cTn id="12" dur="1" fill="hold">
                                          <p:stCondLst>
                                            <p:cond delay="0"/>
                                          </p:stCondLst>
                                        </p:cTn>
                                        <p:tgtEl>
                                          <p:spTgt spid="192"/>
                                        </p:tgtEl>
                                        <p:attrNameLst>
                                          <p:attrName>style.visibility</p:attrName>
                                        </p:attrNameLst>
                                      </p:cBhvr>
                                      <p:to>
                                        <p:strVal val="visible"/>
                                      </p:to>
                                    </p:set>
                                    <p:animEffect transition="in" filter="fade">
                                      <p:cBhvr>
                                        <p:cTn id="13" dur="500"/>
                                        <p:tgtEl>
                                          <p:spTgt spid="192"/>
                                        </p:tgtEl>
                                      </p:cBhvr>
                                    </p:animEffect>
                                  </p:childTnLst>
                                </p:cTn>
                              </p:par>
                              <p:par>
                                <p:cTn id="14" presetID="10" presetClass="entr" presetSubtype="0" fill="hold" nodeType="withEffect">
                                  <p:stCondLst>
                                    <p:cond delay="0"/>
                                  </p:stCondLst>
                                  <p:childTnLst>
                                    <p:set>
                                      <p:cBhvr>
                                        <p:cTn id="15" dur="1" fill="hold">
                                          <p:stCondLst>
                                            <p:cond delay="0"/>
                                          </p:stCondLst>
                                        </p:cTn>
                                        <p:tgtEl>
                                          <p:spTgt spid="196"/>
                                        </p:tgtEl>
                                        <p:attrNameLst>
                                          <p:attrName>style.visibility</p:attrName>
                                        </p:attrNameLst>
                                      </p:cBhvr>
                                      <p:to>
                                        <p:strVal val="visible"/>
                                      </p:to>
                                    </p:set>
                                    <p:animEffect transition="in" filter="fade">
                                      <p:cBhvr>
                                        <p:cTn id="16" dur="500"/>
                                        <p:tgtEl>
                                          <p:spTgt spid="196"/>
                                        </p:tgtEl>
                                      </p:cBhvr>
                                    </p:animEffect>
                                  </p:childTnLst>
                                </p:cTn>
                              </p:par>
                              <p:par>
                                <p:cTn id="17" presetID="10" presetClass="entr" presetSubtype="0" fill="hold" nodeType="withEffect">
                                  <p:stCondLst>
                                    <p:cond delay="0"/>
                                  </p:stCondLst>
                                  <p:childTnLst>
                                    <p:set>
                                      <p:cBhvr>
                                        <p:cTn id="18" dur="1" fill="hold">
                                          <p:stCondLst>
                                            <p:cond delay="0"/>
                                          </p:stCondLst>
                                        </p:cTn>
                                        <p:tgtEl>
                                          <p:spTgt spid="197"/>
                                        </p:tgtEl>
                                        <p:attrNameLst>
                                          <p:attrName>style.visibility</p:attrName>
                                        </p:attrNameLst>
                                      </p:cBhvr>
                                      <p:to>
                                        <p:strVal val="visible"/>
                                      </p:to>
                                    </p:set>
                                    <p:animEffect transition="in" filter="fade">
                                      <p:cBhvr>
                                        <p:cTn id="19"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Linking addresses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3" name="Google Shape;203;p30"/>
          <p:cNvSpPr txBox="1">
            <a:spLocks noGrp="1"/>
          </p:cNvSpPr>
          <p:nvPr>
            <p:ph type="body" idx="1"/>
          </p:nvPr>
        </p:nvSpPr>
        <p:spPr>
          <a:xfrm>
            <a:off x="457200" y="1200150"/>
            <a:ext cx="3657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8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Shared spending</a:t>
            </a: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is evidence of joint control</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4" name="Google Shape;204;p30"/>
          <p:cNvSpPr/>
          <p:nvPr/>
        </p:nvSpPr>
        <p:spPr>
          <a:xfrm>
            <a:off x="457200" y="3039130"/>
            <a:ext cx="6324600"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Addresses can be linked </a:t>
            </a:r>
            <a:r>
              <a:rPr lang="en-GB" sz="2800" b="0" i="0" u="sng"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transitively</a:t>
            </a:r>
            <a:endParaRPr lang="en-GB" sz="2800" b="0" i="0" u="sng"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pic>
        <p:nvPicPr>
          <p:cNvPr id="205" name="Google Shape;205;p30"/>
          <p:cNvPicPr preferRelativeResize="0"/>
          <p:nvPr/>
        </p:nvPicPr>
        <p:blipFill rotWithShape="1">
          <a:blip r:embed="rId1"/>
          <a:srcRect/>
          <a:stretch>
            <a:fillRect/>
          </a:stretch>
        </p:blipFill>
        <p:spPr>
          <a:xfrm>
            <a:off x="3581400" y="1251038"/>
            <a:ext cx="4495800" cy="1549312"/>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Clustering of addresses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1" name="Google Shape;211;p31"/>
          <p:cNvSpPr txBox="1">
            <a:spLocks noGrp="1"/>
          </p:cNvSpPr>
          <p:nvPr>
            <p:ph type="body" idx="1"/>
          </p:nvPr>
        </p:nvSpPr>
        <p:spPr>
          <a:xfrm>
            <a:off x="4845405" y="1200150"/>
            <a:ext cx="384139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 Analysis of Anonymity in the Bitcoin System</a:t>
            </a:r>
            <a:endPar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F. Reid and M. Harrigan</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PASSAT 2011</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12" name="Google Shape;212;p31" descr="C:\Users\me\Dropbox\talk\rwc-bitcoin\reid-harrigan.png"/>
          <p:cNvPicPr preferRelativeResize="0"/>
          <p:nvPr/>
        </p:nvPicPr>
        <p:blipFill rotWithShape="1">
          <a:blip r:embed="rId1"/>
          <a:srcRect/>
          <a:stretch>
            <a:fillRect/>
          </a:stretch>
        </p:blipFill>
        <p:spPr>
          <a:xfrm>
            <a:off x="336195" y="1200150"/>
            <a:ext cx="4388205" cy="37338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Change addresses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8" name="Google Shape;218;p32"/>
          <p:cNvSpPr/>
          <p:nvPr/>
        </p:nvSpPr>
        <p:spPr>
          <a:xfrm>
            <a:off x="1838526" y="1371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5</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9" name="Google Shape;219;p32"/>
          <p:cNvSpPr/>
          <p:nvPr/>
        </p:nvSpPr>
        <p:spPr>
          <a:xfrm>
            <a:off x="1838526" y="2714172"/>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3</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0" name="Google Shape;220;p32"/>
          <p:cNvSpPr/>
          <p:nvPr/>
        </p:nvSpPr>
        <p:spPr>
          <a:xfrm>
            <a:off x="1838526"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6</a:t>
            </a:r>
            <a:endParaRPr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1" name="Google Shape;221;p32"/>
          <p:cNvSpPr/>
          <p:nvPr/>
        </p:nvSpPr>
        <p:spPr>
          <a:xfrm>
            <a:off x="5061319" y="2714172"/>
            <a:ext cx="762000" cy="762000"/>
          </a:xfrm>
          <a:prstGeom prst="roundRect">
            <a:avLst>
              <a:gd name="adj" fmla="val 16667"/>
            </a:avLst>
          </a:prstGeom>
          <a:gradFill>
            <a:gsLst>
              <a:gs pos="0">
                <a:srgbClr val="FFE8BF"/>
              </a:gs>
              <a:gs pos="35000">
                <a:srgbClr val="FFEFD2"/>
              </a:gs>
              <a:gs pos="100000">
                <a:srgbClr val="FFF8EF"/>
              </a:gs>
            </a:gsLst>
            <a:lin ang="16200000" scaled="0"/>
          </a:gradFill>
          <a:ln w="9525" cap="flat" cmpd="sng">
            <a:solidFill>
              <a:srgbClr val="D79D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3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22" name="Google Shape;222;p32"/>
          <p:cNvSpPr txBox="1"/>
          <p:nvPr/>
        </p:nvSpPr>
        <p:spPr>
          <a:xfrm>
            <a:off x="5050466" y="2118160"/>
            <a:ext cx="764953" cy="584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32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8.5</a:t>
            </a:r>
            <a:endParaRPr sz="32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pic>
        <p:nvPicPr>
          <p:cNvPr id="223" name="Google Shape;223;p32"/>
          <p:cNvPicPr preferRelativeResize="0"/>
          <p:nvPr/>
        </p:nvPicPr>
        <p:blipFill rotWithShape="1">
          <a:blip r:embed="rId1"/>
          <a:srcRect/>
          <a:stretch>
            <a:fillRect/>
          </a:stretch>
        </p:blipFill>
        <p:spPr>
          <a:xfrm>
            <a:off x="6109711" y="1602416"/>
            <a:ext cx="2573935" cy="1981200"/>
          </a:xfrm>
          <a:prstGeom prst="rect">
            <a:avLst/>
          </a:prstGeom>
          <a:noFill/>
          <a:ln>
            <a:noFill/>
          </a:ln>
        </p:spPr>
      </p:pic>
      <p:cxnSp>
        <p:nvCxnSpPr>
          <p:cNvPr id="224" name="Google Shape;224;p32"/>
          <p:cNvCxnSpPr>
            <a:stCxn id="220" idx="3"/>
          </p:cNvCxnSpPr>
          <p:nvPr/>
        </p:nvCxnSpPr>
        <p:spPr>
          <a:xfrm rot="10800000" flipH="1">
            <a:off x="2600526" y="3943500"/>
            <a:ext cx="1133400" cy="476100"/>
          </a:xfrm>
          <a:prstGeom prst="straightConnector1">
            <a:avLst/>
          </a:prstGeom>
          <a:noFill/>
          <a:ln w="25400" cap="flat" cmpd="sng">
            <a:solidFill>
              <a:srgbClr val="7F7F7F"/>
            </a:solidFill>
            <a:prstDash val="solid"/>
            <a:round/>
            <a:headEnd type="none" w="sm" len="sm"/>
            <a:tailEnd type="stealth" w="med" len="med"/>
          </a:ln>
        </p:spPr>
      </p:cxnSp>
      <p:cxnSp>
        <p:nvCxnSpPr>
          <p:cNvPr id="225" name="Google Shape;225;p32"/>
          <p:cNvCxnSpPr/>
          <p:nvPr/>
        </p:nvCxnSpPr>
        <p:spPr>
          <a:xfrm>
            <a:off x="2620452" y="3095172"/>
            <a:ext cx="1113348" cy="488444"/>
          </a:xfrm>
          <a:prstGeom prst="straightConnector1">
            <a:avLst/>
          </a:prstGeom>
          <a:noFill/>
          <a:ln w="25400" cap="flat" cmpd="sng">
            <a:solidFill>
              <a:srgbClr val="7F7F7F"/>
            </a:solidFill>
            <a:prstDash val="solid"/>
            <a:round/>
            <a:headEnd type="none" w="sm" len="sm"/>
            <a:tailEnd type="stealth" w="med" len="med"/>
          </a:ln>
        </p:spPr>
      </p:cxnSp>
      <p:pic>
        <p:nvPicPr>
          <p:cNvPr id="226" name="Google Shape;226;p32"/>
          <p:cNvPicPr preferRelativeResize="0"/>
          <p:nvPr/>
        </p:nvPicPr>
        <p:blipFill rotWithShape="1">
          <a:blip r:embed="rId2"/>
          <a:srcRect/>
          <a:stretch>
            <a:fillRect/>
          </a:stretch>
        </p:blipFill>
        <p:spPr>
          <a:xfrm flipH="1">
            <a:off x="609600" y="2498855"/>
            <a:ext cx="981276" cy="1063648"/>
          </a:xfrm>
          <a:prstGeom prst="rect">
            <a:avLst/>
          </a:prstGeom>
          <a:noFill/>
          <a:ln>
            <a:noFill/>
          </a:ln>
        </p:spPr>
      </p:pic>
      <p:pic>
        <p:nvPicPr>
          <p:cNvPr id="227" name="Google Shape;227;p32" descr="http://openclipart.org/image/300px/svg_to_png/169445/1334074872.png"/>
          <p:cNvPicPr preferRelativeResize="0"/>
          <p:nvPr/>
        </p:nvPicPr>
        <p:blipFill rotWithShape="1">
          <a:blip r:embed="rId3"/>
          <a:srcRect/>
          <a:stretch>
            <a:fillRect/>
          </a:stretch>
        </p:blipFill>
        <p:spPr>
          <a:xfrm>
            <a:off x="4887229" y="1333632"/>
            <a:ext cx="1110180" cy="784528"/>
          </a:xfrm>
          <a:prstGeom prst="rect">
            <a:avLst/>
          </a:prstGeom>
          <a:noFill/>
          <a:ln>
            <a:noFill/>
          </a:ln>
        </p:spPr>
      </p:pic>
      <p:sp>
        <p:nvSpPr>
          <p:cNvPr id="228" name="Google Shape;228;p32"/>
          <p:cNvSpPr/>
          <p:nvPr/>
        </p:nvSpPr>
        <p:spPr>
          <a:xfrm>
            <a:off x="3505200" y="3409950"/>
            <a:ext cx="609600" cy="740734"/>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229" name="Google Shape;229;p32"/>
          <p:cNvCxnSpPr>
            <a:endCxn id="221" idx="1"/>
          </p:cNvCxnSpPr>
          <p:nvPr/>
        </p:nvCxnSpPr>
        <p:spPr>
          <a:xfrm rot="10800000" flipH="1">
            <a:off x="3957019" y="3095172"/>
            <a:ext cx="1104300" cy="467400"/>
          </a:xfrm>
          <a:prstGeom prst="straightConnector1">
            <a:avLst/>
          </a:prstGeom>
          <a:noFill/>
          <a:ln w="25400" cap="flat" cmpd="sng">
            <a:solidFill>
              <a:srgbClr val="7F7F7F"/>
            </a:solidFill>
            <a:prstDash val="solid"/>
            <a:round/>
            <a:headEnd type="none" w="sm" len="sm"/>
            <a:tailEnd type="stealth" w="med" len="med"/>
          </a:ln>
        </p:spPr>
      </p:cxnSp>
      <p:sp>
        <p:nvSpPr>
          <p:cNvPr id="230" name="Google Shape;230;p32"/>
          <p:cNvSpPr/>
          <p:nvPr/>
        </p:nvSpPr>
        <p:spPr>
          <a:xfrm>
            <a:off x="5061319" y="4038600"/>
            <a:ext cx="762000" cy="762000"/>
          </a:xfrm>
          <a:prstGeom prst="roundRect">
            <a:avLst>
              <a:gd name="adj" fmla="val 16667"/>
            </a:avLst>
          </a:prstGeom>
          <a:gradFill>
            <a:gsLst>
              <a:gs pos="0">
                <a:srgbClr val="E9FFB5"/>
              </a:gs>
              <a:gs pos="35000">
                <a:srgbClr val="EEFFCB"/>
              </a:gs>
              <a:gs pos="100000">
                <a:srgbClr val="F9FFEB"/>
              </a:gs>
            </a:gsLst>
            <a:lin ang="16200000" scaled="0"/>
          </a:gradFill>
          <a:ln w="9525" cap="flat" cmpd="sng">
            <a:solidFill>
              <a:srgbClr val="89AA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.5</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cxnSp>
        <p:nvCxnSpPr>
          <p:cNvPr id="231" name="Google Shape;231;p32"/>
          <p:cNvCxnSpPr>
            <a:endCxn id="230" idx="1"/>
          </p:cNvCxnSpPr>
          <p:nvPr/>
        </p:nvCxnSpPr>
        <p:spPr>
          <a:xfrm>
            <a:off x="3969019" y="3943200"/>
            <a:ext cx="1092300" cy="476400"/>
          </a:xfrm>
          <a:prstGeom prst="straightConnector1">
            <a:avLst/>
          </a:prstGeom>
          <a:noFill/>
          <a:ln w="25400" cap="flat" cmpd="sng">
            <a:solidFill>
              <a:srgbClr val="7F7F7F"/>
            </a:solidFill>
            <a:prstDash val="solid"/>
            <a:round/>
            <a:headEnd type="none" w="sm" len="sm"/>
            <a:tailEnd type="stealth" w="med" len="med"/>
          </a:ln>
        </p:spPr>
      </p:cxnSp>
      <p:sp>
        <p:nvSpPr>
          <p:cNvPr id="232" name="Google Shape;232;p32"/>
          <p:cNvSpPr txBox="1"/>
          <p:nvPr/>
        </p:nvSpPr>
        <p:spPr>
          <a:xfrm>
            <a:off x="6172200" y="4019550"/>
            <a:ext cx="2254143"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Which address </a:t>
            </a:r>
            <a:endParaRPr lang="en-GB"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Font typeface="Trebuchet MS" panose="020B0603020202020204"/>
              <a:buNone/>
            </a:pPr>
            <a:r>
              <a:rPr lang="en-GB"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is change?</a:t>
            </a:r>
            <a:endParaRPr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par>
                                <p:cTn id="8" presetID="10" presetClass="entr" presetSubtype="0" fill="hold" nodeType="with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500"/>
                                        <p:tgtEl>
                                          <p:spTgt spid="224"/>
                                        </p:tgtEl>
                                      </p:cBhvr>
                                    </p:animEffect>
                                  </p:childTnLst>
                                </p:cTn>
                              </p:par>
                              <p:par>
                                <p:cTn id="11" presetID="10" presetClass="entr" presetSubtype="0" fill="hold" nodeType="withEffect">
                                  <p:stCondLst>
                                    <p:cond delay="0"/>
                                  </p:stCondLst>
                                  <p:childTnLst>
                                    <p:set>
                                      <p:cBhvr>
                                        <p:cTn id="12" dur="1" fill="hold">
                                          <p:stCondLst>
                                            <p:cond delay="0"/>
                                          </p:stCondLst>
                                        </p:cTn>
                                        <p:tgtEl>
                                          <p:spTgt spid="229"/>
                                        </p:tgtEl>
                                        <p:attrNameLst>
                                          <p:attrName>style.visibility</p:attrName>
                                        </p:attrNameLst>
                                      </p:cBhvr>
                                      <p:to>
                                        <p:strVal val="visible"/>
                                      </p:to>
                                    </p:set>
                                    <p:animEffect transition="in" filter="fade">
                                      <p:cBhvr>
                                        <p:cTn id="13" dur="500"/>
                                        <p:tgtEl>
                                          <p:spTgt spid="229"/>
                                        </p:tgtEl>
                                      </p:cBhvr>
                                    </p:animEffect>
                                  </p:childTnLst>
                                </p:cTn>
                              </p:par>
                              <p:par>
                                <p:cTn id="14" presetID="10" presetClass="entr" presetSubtype="0" fill="hold" nodeType="withEffect">
                                  <p:stCondLst>
                                    <p:cond delay="0"/>
                                  </p:stCondLst>
                                  <p:childTnLst>
                                    <p:set>
                                      <p:cBhvr>
                                        <p:cTn id="15" dur="1" fill="hold">
                                          <p:stCondLst>
                                            <p:cond delay="0"/>
                                          </p:stCondLst>
                                        </p:cTn>
                                        <p:tgtEl>
                                          <p:spTgt spid="231"/>
                                        </p:tgtEl>
                                        <p:attrNameLst>
                                          <p:attrName>style.visibility</p:attrName>
                                        </p:attrNameLst>
                                      </p:cBhvr>
                                      <p:to>
                                        <p:strVal val="visible"/>
                                      </p:to>
                                    </p:set>
                                    <p:animEffect transition="in" filter="fade">
                                      <p:cBhvr>
                                        <p:cTn id="16" dur="500"/>
                                        <p:tgtEl>
                                          <p:spTgt spid="231"/>
                                        </p:tgtEl>
                                      </p:cBhvr>
                                    </p:animEffect>
                                  </p:childTnLst>
                                </p:cTn>
                              </p:par>
                              <p:par>
                                <p:cTn id="17" presetID="10"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animEffect transition="in" filter="fade">
                                      <p:cBhvr>
                                        <p:cTn id="19" dur="500"/>
                                        <p:tgtEl>
                                          <p:spTgt spid="228"/>
                                        </p:tgtEl>
                                      </p:cBhvr>
                                    </p:animEffect>
                                  </p:childTnLst>
                                </p:cTn>
                              </p:par>
                              <p:par>
                                <p:cTn id="20" presetID="10" presetClass="entr" presetSubtype="0" fill="hold" nodeType="withEffect">
                                  <p:stCondLst>
                                    <p:cond delay="0"/>
                                  </p:stCondLst>
                                  <p:childTnLst>
                                    <p:set>
                                      <p:cBhvr>
                                        <p:cTn id="21" dur="1" fill="hold">
                                          <p:stCondLst>
                                            <p:cond delay="0"/>
                                          </p:stCondLst>
                                        </p:cTn>
                                        <p:tgtEl>
                                          <p:spTgt spid="230"/>
                                        </p:tgtEl>
                                        <p:attrNameLst>
                                          <p:attrName>style.visibility</p:attrName>
                                        </p:attrNameLst>
                                      </p:cBhvr>
                                      <p:to>
                                        <p:strVal val="visible"/>
                                      </p:to>
                                    </p:set>
                                    <p:animEffect transition="in" filter="fade">
                                      <p:cBhvr>
                                        <p:cTn id="22" dur="1"/>
                                        <p:tgtEl>
                                          <p:spTgt spid="2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2"/>
                                        </p:tgtEl>
                                        <p:attrNameLst>
                                          <p:attrName>style.visibility</p:attrName>
                                        </p:attrNameLst>
                                      </p:cBhvr>
                                      <p:to>
                                        <p:strVal val="visible"/>
                                      </p:to>
                                    </p:set>
                                    <p:animEffect transition="in" filter="fade">
                                      <p:cBhvr>
                                        <p:cTn id="27"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“Idioms of use”</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38" name="Google Shape;238;p3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Idiosyncratic features  of wallet software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e.g., each address used only once as change</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4" descr="C:\Users\me\Desktop\high-res-vis.jpg"/>
          <p:cNvPicPr preferRelativeResize="0"/>
          <p:nvPr/>
        </p:nvPicPr>
        <p:blipFill rotWithShape="1">
          <a:blip r:embed="rId1"/>
          <a:srcRect/>
          <a:stretch>
            <a:fillRect/>
          </a:stretch>
        </p:blipFill>
        <p:spPr>
          <a:xfrm>
            <a:off x="0" y="819150"/>
            <a:ext cx="5726714" cy="4183363"/>
          </a:xfrm>
          <a:prstGeom prst="rect">
            <a:avLst/>
          </a:prstGeom>
          <a:noFill/>
          <a:ln>
            <a:noFill/>
          </a:ln>
        </p:spPr>
      </p:pic>
      <p:sp>
        <p:nvSpPr>
          <p:cNvPr id="244" name="Google Shape;244;p3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Shared spending + idioms of use</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45" name="Google Shape;245;p34"/>
          <p:cNvSpPr txBox="1">
            <a:spLocks noGrp="1"/>
          </p:cNvSpPr>
          <p:nvPr>
            <p:ph type="body" idx="1"/>
          </p:nvPr>
        </p:nvSpPr>
        <p:spPr>
          <a:xfrm>
            <a:off x="5334000" y="1200150"/>
            <a:ext cx="3352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 Fistful of Bitcoins: Characterizing Payments Among Men with No Names</a:t>
            </a:r>
            <a:endParaRPr lang="en-GB" sz="2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 Meiklejohn et al.</a:t>
            </a: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IMC 2013</a:t>
            </a:r>
            <a:endPar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To tag service providers: transact!</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51" name="Google Shape;251;p35"/>
          <p:cNvPicPr preferRelativeResize="0"/>
          <p:nvPr/>
        </p:nvPicPr>
        <p:blipFill rotWithShape="1">
          <a:blip r:embed="rId1"/>
          <a:srcRect/>
          <a:stretch>
            <a:fillRect/>
          </a:stretch>
        </p:blipFill>
        <p:spPr>
          <a:xfrm>
            <a:off x="990600" y="1251171"/>
            <a:ext cx="3886200" cy="3682779"/>
          </a:xfrm>
          <a:prstGeom prst="rect">
            <a:avLst/>
          </a:prstGeom>
          <a:noFill/>
          <a:ln>
            <a:noFill/>
          </a:ln>
        </p:spPr>
      </p:pic>
      <p:sp>
        <p:nvSpPr>
          <p:cNvPr id="252" name="Google Shape;252;p35"/>
          <p:cNvSpPr txBox="1">
            <a:spLocks noGrp="1"/>
          </p:cNvSpPr>
          <p:nvPr>
            <p:ph type="body" idx="1"/>
          </p:nvPr>
        </p:nvSpPr>
        <p:spPr>
          <a:xfrm>
            <a:off x="5334000" y="1200150"/>
            <a:ext cx="3352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panose="020B0603020202020204"/>
              <a:buNone/>
            </a:pPr>
            <a:r>
              <a:rPr lang="en-GB" sz="2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 Fistful of Bitcoins: Characterizing Payments Among Men with No Names</a:t>
            </a:r>
            <a:endParaRPr lang="en-GB" sz="2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 Meiklejohn et al.</a:t>
            </a: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344 transactions</a:t>
            </a: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l" rtl="0">
              <a:lnSpc>
                <a:spcPct val="100000"/>
              </a:lnSpc>
              <a:spcBef>
                <a:spcPts val="0"/>
              </a:spcBef>
              <a:spcAft>
                <a:spcPts val="0"/>
              </a:spcAft>
              <a:buClr>
                <a:srgbClr val="A3A3A3"/>
              </a:buClr>
              <a:buSzPts val="2000"/>
              <a:buFont typeface="Arial" panose="020B0604020202020204"/>
              <a:buChar char="•"/>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Mining pools</a:t>
            </a:r>
            <a:endPar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l" rtl="0">
              <a:lnSpc>
                <a:spcPct val="100000"/>
              </a:lnSpc>
              <a:spcBef>
                <a:spcPts val="0"/>
              </a:spcBef>
              <a:spcAft>
                <a:spcPts val="0"/>
              </a:spcAft>
              <a:buClr>
                <a:srgbClr val="A3A3A3"/>
              </a:buClr>
              <a:buSzPts val="2000"/>
              <a:buFont typeface="Arial" panose="020B0604020202020204"/>
              <a:buChar char="•"/>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Wallet services</a:t>
            </a:r>
            <a:endPar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l" rtl="0">
              <a:lnSpc>
                <a:spcPct val="100000"/>
              </a:lnSpc>
              <a:spcBef>
                <a:spcPts val="0"/>
              </a:spcBef>
              <a:spcAft>
                <a:spcPts val="0"/>
              </a:spcAft>
              <a:buClr>
                <a:srgbClr val="A3A3A3"/>
              </a:buClr>
              <a:buSzPts val="2000"/>
              <a:buFont typeface="Arial" panose="020B0604020202020204"/>
              <a:buChar char="•"/>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Exchanges</a:t>
            </a: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l" rtl="0">
              <a:lnSpc>
                <a:spcPct val="100000"/>
              </a:lnSpc>
              <a:spcBef>
                <a:spcPts val="0"/>
              </a:spcBef>
              <a:spcAft>
                <a:spcPts val="0"/>
              </a:spcAft>
              <a:buClr>
                <a:srgbClr val="A3A3A3"/>
              </a:buClr>
              <a:buSzPts val="2000"/>
              <a:buFont typeface="Arial" panose="020B0604020202020204"/>
              <a:buChar char="•"/>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Vendors</a:t>
            </a:r>
            <a:endPar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l" rtl="0">
              <a:lnSpc>
                <a:spcPct val="100000"/>
              </a:lnSpc>
              <a:spcBef>
                <a:spcPts val="0"/>
              </a:spcBef>
              <a:spcAft>
                <a:spcPts val="0"/>
              </a:spcAft>
              <a:buClr>
                <a:srgbClr val="A3A3A3"/>
              </a:buClr>
              <a:buSzPts val="2000"/>
              <a:buFont typeface="Arial" panose="020B0604020202020204"/>
              <a:buChar char="•"/>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Gambling sites</a:t>
            </a: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6" descr="C:\Users\me\Dropbox\talk\rwc-bitcoin\meikeljohn.jpg"/>
          <p:cNvPicPr preferRelativeResize="0"/>
          <p:nvPr/>
        </p:nvPicPr>
        <p:blipFill rotWithShape="1">
          <a:blip r:embed="rId1"/>
          <a:srcRect/>
          <a:stretch>
            <a:fillRect/>
          </a:stretch>
        </p:blipFill>
        <p:spPr>
          <a:xfrm>
            <a:off x="0" y="971550"/>
            <a:ext cx="5638800" cy="4119142"/>
          </a:xfrm>
          <a:prstGeom prst="rect">
            <a:avLst/>
          </a:prstGeom>
          <a:noFill/>
          <a:ln>
            <a:noFill/>
          </a:ln>
        </p:spPr>
      </p:pic>
      <p:sp>
        <p:nvSpPr>
          <p:cNvPr id="258" name="Google Shape;258;p3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Shared spending + idioms of use</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59" name="Google Shape;259;p36"/>
          <p:cNvSpPr txBox="1">
            <a:spLocks noGrp="1"/>
          </p:cNvSpPr>
          <p:nvPr>
            <p:ph type="body" idx="1"/>
          </p:nvPr>
        </p:nvSpPr>
        <p:spPr>
          <a:xfrm>
            <a:off x="5334000" y="1200150"/>
            <a:ext cx="3352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 Fistful of Bitcoins: Characterizing Payments Among Men with No Names</a:t>
            </a:r>
            <a:endParaRPr lang="en-GB" sz="2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 Meiklejohn et al.</a:t>
            </a: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Some say Bitcoin provides anonymity</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5" name="Google Shape;45;p10"/>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Bitcoin is a secure and anonymous digital </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currency ”</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 WikiLeaks donations page</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From services to users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65" name="Google Shape;265;p3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1. High centralization in service providers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Most flows pass through one of these — in a </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traceable way</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2. Address — identity links in forums </a:t>
            </a:r>
            <a:b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Network-layer de-anonymization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71" name="Google Shape;271;p38"/>
          <p:cNvSpPr txBox="1">
            <a:spLocks noGrp="1"/>
          </p:cNvSpPr>
          <p:nvPr>
            <p:ph type="body" idx="1"/>
          </p:nvPr>
        </p:nvSpPr>
        <p:spPr>
          <a:xfrm>
            <a:off x="5334000" y="1200150"/>
            <a:ext cx="35052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“The first node to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inform you of a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transaction is probably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the source of it”</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Dan Kaminsky</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Black Hat 2011 talk</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72" name="Google Shape;272;p38" descr="http://images.gizmag.com/hero/p2p.jpg"/>
          <p:cNvPicPr preferRelativeResize="0"/>
          <p:nvPr/>
        </p:nvPicPr>
        <p:blipFill rotWithShape="1">
          <a:blip r:embed="rId1"/>
          <a:srcRect/>
          <a:stretch>
            <a:fillRect/>
          </a:stretch>
        </p:blipFill>
        <p:spPr>
          <a:xfrm>
            <a:off x="381000" y="1143000"/>
            <a:ext cx="5048250" cy="2838450"/>
          </a:xfrm>
          <a:prstGeom prst="rect">
            <a:avLst/>
          </a:prstGeom>
          <a:noFill/>
          <a:ln>
            <a:noFill/>
          </a:ln>
        </p:spPr>
      </p:pic>
      <p:pic>
        <p:nvPicPr>
          <p:cNvPr id="273" name="Google Shape;273;p38"/>
          <p:cNvPicPr preferRelativeResize="0"/>
          <p:nvPr/>
        </p:nvPicPr>
        <p:blipFill rotWithShape="1">
          <a:blip r:embed="rId2"/>
          <a:srcRect/>
          <a:stretch>
            <a:fillRect/>
          </a:stretch>
        </p:blipFill>
        <p:spPr>
          <a:xfrm>
            <a:off x="2529220" y="4552950"/>
            <a:ext cx="666750" cy="590550"/>
          </a:xfrm>
          <a:prstGeom prst="rect">
            <a:avLst/>
          </a:prstGeom>
          <a:noFill/>
          <a:ln>
            <a:noFill/>
          </a:ln>
        </p:spPr>
      </p:pic>
      <p:cxnSp>
        <p:nvCxnSpPr>
          <p:cNvPr id="274" name="Google Shape;274;p38"/>
          <p:cNvCxnSpPr/>
          <p:nvPr/>
        </p:nvCxnSpPr>
        <p:spPr>
          <a:xfrm rot="10800000">
            <a:off x="838200" y="3733801"/>
            <a:ext cx="1774198" cy="1114424"/>
          </a:xfrm>
          <a:prstGeom prst="straightConnector1">
            <a:avLst/>
          </a:prstGeom>
          <a:noFill/>
          <a:ln w="25400" cap="flat" cmpd="sng">
            <a:solidFill>
              <a:schemeClr val="accent2"/>
            </a:solidFill>
            <a:prstDash val="solid"/>
            <a:round/>
            <a:headEnd type="none" w="sm" len="sm"/>
            <a:tailEnd type="none" w="sm" len="sm"/>
          </a:ln>
        </p:spPr>
      </p:cxnSp>
      <p:cxnSp>
        <p:nvCxnSpPr>
          <p:cNvPr id="275" name="Google Shape;275;p38"/>
          <p:cNvCxnSpPr/>
          <p:nvPr/>
        </p:nvCxnSpPr>
        <p:spPr>
          <a:xfrm rot="10800000">
            <a:off x="1481138" y="3019428"/>
            <a:ext cx="1164596" cy="1685922"/>
          </a:xfrm>
          <a:prstGeom prst="straightConnector1">
            <a:avLst/>
          </a:prstGeom>
          <a:noFill/>
          <a:ln w="25400" cap="flat" cmpd="sng">
            <a:solidFill>
              <a:schemeClr val="accent2"/>
            </a:solidFill>
            <a:prstDash val="solid"/>
            <a:round/>
            <a:headEnd type="none" w="sm" len="sm"/>
            <a:tailEnd type="none" w="sm" len="sm"/>
          </a:ln>
        </p:spPr>
      </p:cxnSp>
      <p:cxnSp>
        <p:nvCxnSpPr>
          <p:cNvPr id="276" name="Google Shape;276;p38"/>
          <p:cNvCxnSpPr/>
          <p:nvPr/>
        </p:nvCxnSpPr>
        <p:spPr>
          <a:xfrm rot="10800000">
            <a:off x="2362200" y="3951767"/>
            <a:ext cx="446568" cy="666750"/>
          </a:xfrm>
          <a:prstGeom prst="straightConnector1">
            <a:avLst/>
          </a:prstGeom>
          <a:noFill/>
          <a:ln w="25400" cap="flat" cmpd="sng">
            <a:solidFill>
              <a:schemeClr val="accent2"/>
            </a:solidFill>
            <a:prstDash val="solid"/>
            <a:round/>
            <a:headEnd type="none" w="sm" len="sm"/>
            <a:tailEnd type="none" w="sm" len="sm"/>
          </a:ln>
        </p:spPr>
      </p:cxnSp>
      <p:cxnSp>
        <p:nvCxnSpPr>
          <p:cNvPr id="277" name="Google Shape;277;p38"/>
          <p:cNvCxnSpPr/>
          <p:nvPr/>
        </p:nvCxnSpPr>
        <p:spPr>
          <a:xfrm rot="10800000" flipH="1">
            <a:off x="3071978" y="3581401"/>
            <a:ext cx="585622" cy="1076324"/>
          </a:xfrm>
          <a:prstGeom prst="straightConnector1">
            <a:avLst/>
          </a:prstGeom>
          <a:noFill/>
          <a:ln w="25400" cap="flat" cmpd="sng">
            <a:solidFill>
              <a:schemeClr val="accent2"/>
            </a:solidFill>
            <a:prstDash val="solid"/>
            <a:round/>
            <a:headEnd type="none" w="sm" len="sm"/>
            <a:tailEnd type="none" w="sm" len="sm"/>
          </a:ln>
        </p:spPr>
      </p:cxnSp>
      <p:cxnSp>
        <p:nvCxnSpPr>
          <p:cNvPr id="278" name="Google Shape;278;p38"/>
          <p:cNvCxnSpPr/>
          <p:nvPr/>
        </p:nvCxnSpPr>
        <p:spPr>
          <a:xfrm rot="10800000" flipH="1">
            <a:off x="3071978" y="3814763"/>
            <a:ext cx="1881022" cy="1033462"/>
          </a:xfrm>
          <a:prstGeom prst="straightConnector1">
            <a:avLst/>
          </a:prstGeom>
          <a:noFill/>
          <a:ln w="25400" cap="flat" cmpd="sng">
            <a:solidFill>
              <a:schemeClr val="accent2"/>
            </a:solidFill>
            <a:prstDash val="solid"/>
            <a:round/>
            <a:headEnd type="none" w="sm" len="sm"/>
            <a:tailEnd type="none" w="sm" len="sm"/>
          </a:ln>
        </p:spPr>
      </p:cxnSp>
      <p:cxnSp>
        <p:nvCxnSpPr>
          <p:cNvPr id="279" name="Google Shape;279;p38"/>
          <p:cNvCxnSpPr/>
          <p:nvPr/>
        </p:nvCxnSpPr>
        <p:spPr>
          <a:xfrm rot="10800000" flipH="1">
            <a:off x="2905125" y="2266950"/>
            <a:ext cx="376237" cy="2351568"/>
          </a:xfrm>
          <a:prstGeom prst="straightConnector1">
            <a:avLst/>
          </a:prstGeom>
          <a:noFill/>
          <a:ln w="25400" cap="flat" cmpd="sng">
            <a:solidFill>
              <a:schemeClr val="accent2"/>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par>
                                <p:cTn id="8" presetID="10" presetClass="entr" presetSubtype="0" fill="hold" nodeType="withEffect">
                                  <p:stCondLst>
                                    <p:cond delay="0"/>
                                  </p:stCondLst>
                                  <p:childTnLst>
                                    <p:set>
                                      <p:cBhvr>
                                        <p:cTn id="9" dur="1" fill="hold">
                                          <p:stCondLst>
                                            <p:cond delay="0"/>
                                          </p:stCondLst>
                                        </p:cTn>
                                        <p:tgtEl>
                                          <p:spTgt spid="274"/>
                                        </p:tgtEl>
                                        <p:attrNameLst>
                                          <p:attrName>style.visibility</p:attrName>
                                        </p:attrNameLst>
                                      </p:cBhvr>
                                      <p:to>
                                        <p:strVal val="visible"/>
                                      </p:to>
                                    </p:set>
                                    <p:animEffect transition="in" filter="fade">
                                      <p:cBhvr>
                                        <p:cTn id="10" dur="500"/>
                                        <p:tgtEl>
                                          <p:spTgt spid="274"/>
                                        </p:tgtEl>
                                      </p:cBhvr>
                                    </p:animEffect>
                                  </p:childTnLst>
                                </p:cTn>
                              </p:par>
                              <p:par>
                                <p:cTn id="11" presetID="10" presetClass="entr" presetSubtype="0" fill="hold" nodeType="withEffect">
                                  <p:stCondLst>
                                    <p:cond delay="0"/>
                                  </p:stCondLst>
                                  <p:childTnLst>
                                    <p:set>
                                      <p:cBhvr>
                                        <p:cTn id="12" dur="1" fill="hold">
                                          <p:stCondLst>
                                            <p:cond delay="0"/>
                                          </p:stCondLst>
                                        </p:cTn>
                                        <p:tgtEl>
                                          <p:spTgt spid="275"/>
                                        </p:tgtEl>
                                        <p:attrNameLst>
                                          <p:attrName>style.visibility</p:attrName>
                                        </p:attrNameLst>
                                      </p:cBhvr>
                                      <p:to>
                                        <p:strVal val="visible"/>
                                      </p:to>
                                    </p:set>
                                    <p:animEffect transition="in" filter="fade">
                                      <p:cBhvr>
                                        <p:cTn id="13" dur="500"/>
                                        <p:tgtEl>
                                          <p:spTgt spid="275"/>
                                        </p:tgtEl>
                                      </p:cBhvr>
                                    </p:animEffect>
                                  </p:childTnLst>
                                </p:cTn>
                              </p:par>
                              <p:par>
                                <p:cTn id="14" presetID="10" presetClass="entr" presetSubtype="0" fill="hold" nodeType="withEffect">
                                  <p:stCondLst>
                                    <p:cond delay="0"/>
                                  </p:stCondLst>
                                  <p:childTnLst>
                                    <p:set>
                                      <p:cBhvr>
                                        <p:cTn id="15" dur="1" fill="hold">
                                          <p:stCondLst>
                                            <p:cond delay="0"/>
                                          </p:stCondLst>
                                        </p:cTn>
                                        <p:tgtEl>
                                          <p:spTgt spid="276"/>
                                        </p:tgtEl>
                                        <p:attrNameLst>
                                          <p:attrName>style.visibility</p:attrName>
                                        </p:attrNameLst>
                                      </p:cBhvr>
                                      <p:to>
                                        <p:strVal val="visible"/>
                                      </p:to>
                                    </p:set>
                                    <p:animEffect transition="in" filter="fade">
                                      <p:cBhvr>
                                        <p:cTn id="16" dur="500"/>
                                        <p:tgtEl>
                                          <p:spTgt spid="276"/>
                                        </p:tgtEl>
                                      </p:cBhvr>
                                    </p:animEffect>
                                  </p:childTnLst>
                                </p:cTn>
                              </p:par>
                              <p:par>
                                <p:cTn id="17" presetID="10"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fade">
                                      <p:cBhvr>
                                        <p:cTn id="19" dur="500"/>
                                        <p:tgtEl>
                                          <p:spTgt spid="277"/>
                                        </p:tgtEl>
                                      </p:cBhvr>
                                    </p:animEffect>
                                  </p:childTnLst>
                                </p:cTn>
                              </p:par>
                              <p:par>
                                <p:cTn id="20" presetID="10" presetClass="entr" presetSubtype="0" fill="hold" nodeType="withEffect">
                                  <p:stCondLst>
                                    <p:cond delay="0"/>
                                  </p:stCondLst>
                                  <p:childTnLst>
                                    <p:set>
                                      <p:cBhvr>
                                        <p:cTn id="21" dur="1" fill="hold">
                                          <p:stCondLst>
                                            <p:cond delay="0"/>
                                          </p:stCondLst>
                                        </p:cTn>
                                        <p:tgtEl>
                                          <p:spTgt spid="278"/>
                                        </p:tgtEl>
                                        <p:attrNameLst>
                                          <p:attrName>style.visibility</p:attrName>
                                        </p:attrNameLst>
                                      </p:cBhvr>
                                      <p:to>
                                        <p:strVal val="visible"/>
                                      </p:to>
                                    </p:set>
                                    <p:animEffect transition="in" filter="fade">
                                      <p:cBhvr>
                                        <p:cTn id="22" dur="500"/>
                                        <p:tgtEl>
                                          <p:spTgt spid="278"/>
                                        </p:tgtEl>
                                      </p:cBhvr>
                                    </p:animEffect>
                                  </p:childTnLst>
                                </p:cTn>
                              </p:par>
                              <p:par>
                                <p:cTn id="23" presetID="10" presetClass="entr" presetSubtype="0" fill="hold" nodeType="withEffect">
                                  <p:stCondLst>
                                    <p:cond delay="0"/>
                                  </p:stCondLst>
                                  <p:childTnLst>
                                    <p:set>
                                      <p:cBhvr>
                                        <p:cTn id="24" dur="1" fill="hold">
                                          <p:stCondLst>
                                            <p:cond delay="0"/>
                                          </p:stCondLst>
                                        </p:cTn>
                                        <p:tgtEl>
                                          <p:spTgt spid="279"/>
                                        </p:tgtEl>
                                        <p:attrNameLst>
                                          <p:attrName>style.visibility</p:attrName>
                                        </p:attrNameLst>
                                      </p:cBhvr>
                                      <p:to>
                                        <p:strVal val="visible"/>
                                      </p:to>
                                    </p:set>
                                    <p:animEffect transition="in" filter="fade">
                                      <p:cBhvr>
                                        <p:cTn id="25"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Solution: use Tor</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85" name="Google Shape;285;p3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Caveat: Tor is intended for low-latency activities such as web browsing</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Mix nets</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might provide better anonymity</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BUT</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Tor is what’s deployed and works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panose="020B0603020202020204"/>
              <a:buNone/>
            </a:pPr>
            <a:r>
              <a:rPr lang="en-GB" sz="3000" b="0" i="0" u="none" strike="noStrike" cap="none" dirty="0" smtClean="0">
                <a:solidFill>
                  <a:srgbClr val="FF0000"/>
                </a:solidFill>
                <a:highlight>
                  <a:srgbClr val="FFFF00"/>
                </a:highlight>
                <a:latin typeface="Trebuchet MS" panose="020B0603020202020204"/>
                <a:ea typeface="Trebuchet MS" panose="020B0603020202020204"/>
                <a:cs typeface="Trebuchet MS" panose="020B0603020202020204"/>
                <a:sym typeface="Trebuchet MS" panose="020B0603020202020204"/>
              </a:rPr>
              <a:t>Mixing</a:t>
            </a:r>
            <a:endParaRPr lang="en-GB" sz="3000" b="0" i="0" u="none" strike="noStrike" cap="none" dirty="0" smtClean="0">
              <a:solidFill>
                <a:srgbClr val="FF0000"/>
              </a:solidFill>
              <a:highlight>
                <a:srgbClr val="FFFF00"/>
              </a:highlight>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To protect anonymity, use an intermediary</a:t>
            </a:r>
            <a:endParaRPr sz="30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96" name="Google Shape;296;p41"/>
          <p:cNvSpPr/>
          <p:nvPr/>
        </p:nvSpPr>
        <p:spPr>
          <a:xfrm>
            <a:off x="3352800" y="1581150"/>
            <a:ext cx="21336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7" name="Google Shape;297;p41"/>
          <p:cNvSpPr/>
          <p:nvPr/>
        </p:nvSpPr>
        <p:spPr>
          <a:xfrm>
            <a:off x="4397448" y="219075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8" name="Google Shape;298;p41"/>
          <p:cNvSpPr/>
          <p:nvPr/>
        </p:nvSpPr>
        <p:spPr>
          <a:xfrm>
            <a:off x="2775982" y="219075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99" name="Google Shape;299;p41" descr="User 1 by cyberscooty - "/>
          <p:cNvPicPr preferRelativeResize="0"/>
          <p:nvPr/>
        </p:nvPicPr>
        <p:blipFill rotWithShape="1">
          <a:blip r:embed="rId1"/>
          <a:srcRect/>
          <a:stretch>
            <a:fillRect/>
          </a:stretch>
        </p:blipFill>
        <p:spPr>
          <a:xfrm>
            <a:off x="1981304" y="1873316"/>
            <a:ext cx="572410" cy="711068"/>
          </a:xfrm>
          <a:prstGeom prst="rect">
            <a:avLst/>
          </a:prstGeom>
          <a:noFill/>
          <a:ln>
            <a:noFill/>
          </a:ln>
        </p:spPr>
      </p:pic>
      <p:pic>
        <p:nvPicPr>
          <p:cNvPr id="300" name="Google Shape;300;p41" descr="User 2 by cyberscooty - "/>
          <p:cNvPicPr preferRelativeResize="0"/>
          <p:nvPr/>
        </p:nvPicPr>
        <p:blipFill rotWithShape="1">
          <a:blip r:embed="rId2"/>
          <a:srcRect/>
          <a:stretch>
            <a:fillRect/>
          </a:stretch>
        </p:blipFill>
        <p:spPr>
          <a:xfrm>
            <a:off x="1981446" y="3740216"/>
            <a:ext cx="572410" cy="711068"/>
          </a:xfrm>
          <a:prstGeom prst="rect">
            <a:avLst/>
          </a:prstGeom>
          <a:noFill/>
          <a:ln>
            <a:noFill/>
          </a:ln>
        </p:spPr>
      </p:pic>
      <p:pic>
        <p:nvPicPr>
          <p:cNvPr id="301" name="Google Shape;301;p41" descr="User 3 by cyberscooty - User #3 - special remix for a demand"/>
          <p:cNvPicPr preferRelativeResize="0"/>
          <p:nvPr/>
        </p:nvPicPr>
        <p:blipFill rotWithShape="1">
          <a:blip r:embed="rId3"/>
          <a:srcRect/>
          <a:stretch>
            <a:fillRect/>
          </a:stretch>
        </p:blipFill>
        <p:spPr>
          <a:xfrm>
            <a:off x="1981304" y="2831751"/>
            <a:ext cx="562140" cy="698311"/>
          </a:xfrm>
          <a:prstGeom prst="rect">
            <a:avLst/>
          </a:prstGeom>
          <a:noFill/>
          <a:ln>
            <a:noFill/>
          </a:ln>
        </p:spPr>
      </p:pic>
      <p:cxnSp>
        <p:nvCxnSpPr>
          <p:cNvPr id="302" name="Google Shape;302;p41"/>
          <p:cNvCxnSpPr>
            <a:stCxn id="298" idx="6"/>
            <a:endCxn id="297" idx="2"/>
          </p:cNvCxnSpPr>
          <p:nvPr/>
        </p:nvCxnSpPr>
        <p:spPr>
          <a:xfrm>
            <a:off x="2852182" y="2228850"/>
            <a:ext cx="1545300" cy="0"/>
          </a:xfrm>
          <a:prstGeom prst="straightConnector1">
            <a:avLst/>
          </a:prstGeom>
          <a:noFill/>
          <a:ln w="19050" cap="flat" cmpd="sng">
            <a:solidFill>
              <a:srgbClr val="A3A3A3"/>
            </a:solidFill>
            <a:prstDash val="solid"/>
            <a:round/>
            <a:headEnd type="none" w="sm" len="sm"/>
            <a:tailEnd type="none" w="sm" len="sm"/>
          </a:ln>
        </p:spPr>
      </p:cxnSp>
      <p:sp>
        <p:nvSpPr>
          <p:cNvPr id="303" name="Google Shape;303;p41"/>
          <p:cNvSpPr/>
          <p:nvPr/>
        </p:nvSpPr>
        <p:spPr>
          <a:xfrm>
            <a:off x="4398334" y="31428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4" name="Google Shape;304;p41"/>
          <p:cNvSpPr/>
          <p:nvPr/>
        </p:nvSpPr>
        <p:spPr>
          <a:xfrm>
            <a:off x="2776868" y="31428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305" name="Google Shape;305;p41"/>
          <p:cNvCxnSpPr>
            <a:stCxn id="304" idx="6"/>
            <a:endCxn id="303" idx="2"/>
          </p:cNvCxnSpPr>
          <p:nvPr/>
        </p:nvCxnSpPr>
        <p:spPr>
          <a:xfrm>
            <a:off x="2853068" y="3180907"/>
            <a:ext cx="1545300" cy="0"/>
          </a:xfrm>
          <a:prstGeom prst="straightConnector1">
            <a:avLst/>
          </a:prstGeom>
          <a:noFill/>
          <a:ln w="19050" cap="flat" cmpd="sng">
            <a:solidFill>
              <a:srgbClr val="A3A3A3"/>
            </a:solidFill>
            <a:prstDash val="solid"/>
            <a:round/>
            <a:headEnd type="none" w="sm" len="sm"/>
            <a:tailEnd type="none" w="sm" len="sm"/>
          </a:ln>
        </p:spPr>
      </p:cxnSp>
      <p:sp>
        <p:nvSpPr>
          <p:cNvPr id="306" name="Google Shape;306;p41"/>
          <p:cNvSpPr/>
          <p:nvPr/>
        </p:nvSpPr>
        <p:spPr>
          <a:xfrm>
            <a:off x="4398334" y="40576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7" name="Google Shape;307;p41"/>
          <p:cNvSpPr/>
          <p:nvPr/>
        </p:nvSpPr>
        <p:spPr>
          <a:xfrm>
            <a:off x="2776868" y="40576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308" name="Google Shape;308;p41"/>
          <p:cNvCxnSpPr>
            <a:stCxn id="307" idx="6"/>
            <a:endCxn id="306" idx="2"/>
          </p:cNvCxnSpPr>
          <p:nvPr/>
        </p:nvCxnSpPr>
        <p:spPr>
          <a:xfrm>
            <a:off x="2853068" y="4095750"/>
            <a:ext cx="1545300" cy="0"/>
          </a:xfrm>
          <a:prstGeom prst="straightConnector1">
            <a:avLst/>
          </a:prstGeom>
          <a:noFill/>
          <a:ln w="19050" cap="flat" cmpd="sng">
            <a:solidFill>
              <a:srgbClr val="A3A3A3"/>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0"/>
                                        </p:tgtEl>
                                      </p:cBhvr>
                                    </p:animEffect>
                                    <p:set>
                                      <p:cBhvr>
                                        <p:cTn id="7" dur="1" fill="hold">
                                          <p:stCondLst>
                                            <p:cond delay="500"/>
                                          </p:stCondLst>
                                        </p:cTn>
                                        <p:tgtEl>
                                          <p:spTgt spid="30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1"/>
                                        </p:tgtEl>
                                      </p:cBhvr>
                                    </p:animEffect>
                                    <p:set>
                                      <p:cBhvr>
                                        <p:cTn id="10" dur="1" fill="hold">
                                          <p:stCondLst>
                                            <p:cond delay="500"/>
                                          </p:stCondLst>
                                        </p:cTn>
                                        <p:tgtEl>
                                          <p:spTgt spid="30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99"/>
                                        </p:tgtEl>
                                      </p:cBhvr>
                                    </p:animEffect>
                                    <p:set>
                                      <p:cBhvr>
                                        <p:cTn id="13" dur="1" fill="hold">
                                          <p:stCondLst>
                                            <p:cond delay="500"/>
                                          </p:stCondLst>
                                        </p:cTn>
                                        <p:tgtEl>
                                          <p:spTgt spid="29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98"/>
                                        </p:tgtEl>
                                      </p:cBhvr>
                                    </p:animEffect>
                                    <p:set>
                                      <p:cBhvr>
                                        <p:cTn id="16" dur="1" fill="hold">
                                          <p:stCondLst>
                                            <p:cond delay="500"/>
                                          </p:stCondLst>
                                        </p:cTn>
                                        <p:tgtEl>
                                          <p:spTgt spid="29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04"/>
                                        </p:tgtEl>
                                      </p:cBhvr>
                                    </p:animEffect>
                                    <p:set>
                                      <p:cBhvr>
                                        <p:cTn id="19" dur="1" fill="hold">
                                          <p:stCondLst>
                                            <p:cond delay="500"/>
                                          </p:stCondLst>
                                        </p:cTn>
                                        <p:tgtEl>
                                          <p:spTgt spid="30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07"/>
                                        </p:tgtEl>
                                      </p:cBhvr>
                                    </p:animEffect>
                                    <p:set>
                                      <p:cBhvr>
                                        <p:cTn id="22" dur="1" fill="hold">
                                          <p:stCondLst>
                                            <p:cond delay="500"/>
                                          </p:stCondLst>
                                        </p:cTn>
                                        <p:tgtEl>
                                          <p:spTgt spid="30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08"/>
                                        </p:tgtEl>
                                      </p:cBhvr>
                                    </p:animEffect>
                                    <p:set>
                                      <p:cBhvr>
                                        <p:cTn id="25" dur="1" fill="hold">
                                          <p:stCondLst>
                                            <p:cond delay="500"/>
                                          </p:stCondLst>
                                        </p:cTn>
                                        <p:tgtEl>
                                          <p:spTgt spid="30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05"/>
                                        </p:tgtEl>
                                      </p:cBhvr>
                                    </p:animEffect>
                                    <p:set>
                                      <p:cBhvr>
                                        <p:cTn id="28" dur="1" fill="hold">
                                          <p:stCondLst>
                                            <p:cond delay="500"/>
                                          </p:stCondLst>
                                        </p:cTn>
                                        <p:tgtEl>
                                          <p:spTgt spid="30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02"/>
                                        </p:tgtEl>
                                      </p:cBhvr>
                                    </p:animEffect>
                                    <p:set>
                                      <p:cBhvr>
                                        <p:cTn id="31" dur="1" fill="hold">
                                          <p:stCondLst>
                                            <p:cond delay="500"/>
                                          </p:stCondLst>
                                        </p:cTn>
                                        <p:tgtEl>
                                          <p:spTgt spid="3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To protect anonymity, use an intermediary</a:t>
            </a:r>
            <a:endParaRPr sz="30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14" name="Google Shape;314;p42"/>
          <p:cNvSpPr txBox="1">
            <a:spLocks noGrp="1"/>
          </p:cNvSpPr>
          <p:nvPr>
            <p:ph type="body" idx="1"/>
          </p:nvPr>
        </p:nvSpPr>
        <p:spPr>
          <a:xfrm>
            <a:off x="457200" y="1504950"/>
            <a:ext cx="2895600" cy="34208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Online wallets do this</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Do they provide anonymity?!</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15" name="Google Shape;315;p42"/>
          <p:cNvSpPr/>
          <p:nvPr/>
        </p:nvSpPr>
        <p:spPr>
          <a:xfrm>
            <a:off x="3352800" y="1581150"/>
            <a:ext cx="21336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16" name="Google Shape;316;p42"/>
          <p:cNvSpPr/>
          <p:nvPr/>
        </p:nvSpPr>
        <p:spPr>
          <a:xfrm>
            <a:off x="4401714"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7" name="Google Shape;317;p42"/>
          <p:cNvSpPr/>
          <p:nvPr/>
        </p:nvSpPr>
        <p:spPr>
          <a:xfrm>
            <a:off x="44026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8" name="Google Shape;318;p42"/>
          <p:cNvSpPr/>
          <p:nvPr/>
        </p:nvSpPr>
        <p:spPr>
          <a:xfrm>
            <a:off x="44026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19" name="Google Shape;319;p42"/>
          <p:cNvSpPr/>
          <p:nvPr/>
        </p:nvSpPr>
        <p:spPr>
          <a:xfrm>
            <a:off x="6044446" y="3144582"/>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20" name="Google Shape;320;p42" descr="User 1 by cyberscooty - "/>
          <p:cNvPicPr preferRelativeResize="0"/>
          <p:nvPr/>
        </p:nvPicPr>
        <p:blipFill rotWithShape="1">
          <a:blip r:embed="rId1"/>
          <a:srcRect/>
          <a:stretch>
            <a:fillRect/>
          </a:stretch>
        </p:blipFill>
        <p:spPr>
          <a:xfrm>
            <a:off x="6285448" y="2827148"/>
            <a:ext cx="572410" cy="711068"/>
          </a:xfrm>
          <a:prstGeom prst="rect">
            <a:avLst/>
          </a:prstGeom>
          <a:noFill/>
          <a:ln>
            <a:noFill/>
          </a:ln>
        </p:spPr>
      </p:pic>
      <p:pic>
        <p:nvPicPr>
          <p:cNvPr id="321" name="Google Shape;321;p42" descr="User 2 by cyberscooty - "/>
          <p:cNvPicPr preferRelativeResize="0"/>
          <p:nvPr/>
        </p:nvPicPr>
        <p:blipFill rotWithShape="1">
          <a:blip r:embed="rId2"/>
          <a:srcRect/>
          <a:stretch>
            <a:fillRect/>
          </a:stretch>
        </p:blipFill>
        <p:spPr>
          <a:xfrm>
            <a:off x="6285590" y="1873548"/>
            <a:ext cx="572410" cy="711068"/>
          </a:xfrm>
          <a:prstGeom prst="rect">
            <a:avLst/>
          </a:prstGeom>
          <a:noFill/>
          <a:ln>
            <a:noFill/>
          </a:ln>
        </p:spPr>
      </p:pic>
      <p:pic>
        <p:nvPicPr>
          <p:cNvPr id="322" name="Google Shape;322;p42" descr="User 3 by cyberscooty - User #3 - special remix for a demand"/>
          <p:cNvPicPr preferRelativeResize="0"/>
          <p:nvPr/>
        </p:nvPicPr>
        <p:blipFill rotWithShape="1">
          <a:blip r:embed="rId3"/>
          <a:srcRect/>
          <a:stretch>
            <a:fillRect/>
          </a:stretch>
        </p:blipFill>
        <p:spPr>
          <a:xfrm>
            <a:off x="6285448" y="3743051"/>
            <a:ext cx="562140" cy="698311"/>
          </a:xfrm>
          <a:prstGeom prst="rect">
            <a:avLst/>
          </a:prstGeom>
          <a:noFill/>
          <a:ln>
            <a:noFill/>
          </a:ln>
        </p:spPr>
      </p:pic>
      <p:sp>
        <p:nvSpPr>
          <p:cNvPr id="323" name="Google Shape;323;p42"/>
          <p:cNvSpPr/>
          <p:nvPr/>
        </p:nvSpPr>
        <p:spPr>
          <a:xfrm>
            <a:off x="6045332" y="40541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4" name="Google Shape;324;p42"/>
          <p:cNvSpPr/>
          <p:nvPr/>
        </p:nvSpPr>
        <p:spPr>
          <a:xfrm>
            <a:off x="6045332" y="21907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325" name="Google Shape;325;p42"/>
          <p:cNvCxnSpPr/>
          <p:nvPr/>
        </p:nvCxnSpPr>
        <p:spPr>
          <a:xfrm>
            <a:off x="4489430" y="3185782"/>
            <a:ext cx="1545266" cy="0"/>
          </a:xfrm>
          <a:prstGeom prst="straightConnector1">
            <a:avLst/>
          </a:prstGeom>
          <a:noFill/>
          <a:ln w="19050" cap="flat" cmpd="sng">
            <a:solidFill>
              <a:srgbClr val="A3A3A3"/>
            </a:solidFill>
            <a:prstDash val="solid"/>
            <a:round/>
            <a:headEnd type="none" w="sm" len="sm"/>
            <a:tailEnd type="none" w="sm" len="sm"/>
          </a:ln>
        </p:spPr>
      </p:cxnSp>
      <p:cxnSp>
        <p:nvCxnSpPr>
          <p:cNvPr id="326" name="Google Shape;326;p42"/>
          <p:cNvCxnSpPr/>
          <p:nvPr/>
        </p:nvCxnSpPr>
        <p:spPr>
          <a:xfrm>
            <a:off x="4490316" y="4095307"/>
            <a:ext cx="1545266" cy="0"/>
          </a:xfrm>
          <a:prstGeom prst="straightConnector1">
            <a:avLst/>
          </a:prstGeom>
          <a:noFill/>
          <a:ln w="19050" cap="flat" cmpd="sng">
            <a:solidFill>
              <a:srgbClr val="A3A3A3"/>
            </a:solidFill>
            <a:prstDash val="solid"/>
            <a:round/>
            <a:headEnd type="none" w="sm" len="sm"/>
            <a:tailEnd type="none" w="sm" len="sm"/>
          </a:ln>
        </p:spPr>
      </p:cxnSp>
      <p:cxnSp>
        <p:nvCxnSpPr>
          <p:cNvPr id="327" name="Google Shape;327;p42"/>
          <p:cNvCxnSpPr/>
          <p:nvPr/>
        </p:nvCxnSpPr>
        <p:spPr>
          <a:xfrm>
            <a:off x="4490316" y="2233951"/>
            <a:ext cx="1545266" cy="0"/>
          </a:xfrm>
          <a:prstGeom prst="straightConnector1">
            <a:avLst/>
          </a:prstGeom>
          <a:noFill/>
          <a:ln w="19050" cap="flat" cmpd="sng">
            <a:solidFill>
              <a:srgbClr val="A3A3A3"/>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500"/>
                                        <p:tgtEl>
                                          <p:spTgt spid="325"/>
                                        </p:tgtEl>
                                      </p:cBhvr>
                                    </p:animEffect>
                                  </p:childTnLst>
                                </p:cTn>
                              </p:par>
                              <p:par>
                                <p:cTn id="8" presetID="10" presetClass="entr" presetSubtype="0" fill="hold" nodeType="withEffect">
                                  <p:stCondLst>
                                    <p:cond delay="0"/>
                                  </p:stCondLst>
                                  <p:childTnLst>
                                    <p:set>
                                      <p:cBhvr>
                                        <p:cTn id="9" dur="1" fill="hold">
                                          <p:stCondLst>
                                            <p:cond delay="0"/>
                                          </p:stCondLst>
                                        </p:cTn>
                                        <p:tgtEl>
                                          <p:spTgt spid="319"/>
                                        </p:tgtEl>
                                        <p:attrNameLst>
                                          <p:attrName>style.visibility</p:attrName>
                                        </p:attrNameLst>
                                      </p:cBhvr>
                                      <p:to>
                                        <p:strVal val="visible"/>
                                      </p:to>
                                    </p:set>
                                    <p:animEffect transition="in" filter="fade">
                                      <p:cBhvr>
                                        <p:cTn id="10" dur="500"/>
                                        <p:tgtEl>
                                          <p:spTgt spid="319"/>
                                        </p:tgtEl>
                                      </p:cBhvr>
                                    </p:animEffect>
                                  </p:childTnLst>
                                </p:cTn>
                              </p:par>
                              <p:par>
                                <p:cTn id="11" presetID="10" presetClass="entr" presetSubtype="0" fill="hold" nodeType="withEffect">
                                  <p:stCondLst>
                                    <p:cond delay="0"/>
                                  </p:stCondLst>
                                  <p:childTnLst>
                                    <p:set>
                                      <p:cBhvr>
                                        <p:cTn id="12" dur="1" fill="hold">
                                          <p:stCondLst>
                                            <p:cond delay="0"/>
                                          </p:stCondLst>
                                        </p:cTn>
                                        <p:tgtEl>
                                          <p:spTgt spid="320"/>
                                        </p:tgtEl>
                                        <p:attrNameLst>
                                          <p:attrName>style.visibility</p:attrName>
                                        </p:attrNameLst>
                                      </p:cBhvr>
                                      <p:to>
                                        <p:strVal val="visible"/>
                                      </p:to>
                                    </p:set>
                                    <p:animEffect transition="in" filter="fade">
                                      <p:cBhvr>
                                        <p:cTn id="13" dur="500"/>
                                        <p:tgtEl>
                                          <p:spTgt spid="3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3"/>
                                        </p:tgtEl>
                                        <p:attrNameLst>
                                          <p:attrName>style.visibility</p:attrName>
                                        </p:attrNameLst>
                                      </p:cBhvr>
                                      <p:to>
                                        <p:strVal val="visible"/>
                                      </p:to>
                                    </p:set>
                                    <p:animEffect transition="in" filter="fade">
                                      <p:cBhvr>
                                        <p:cTn id="18" dur="500"/>
                                        <p:tgtEl>
                                          <p:spTgt spid="323"/>
                                        </p:tgtEl>
                                      </p:cBhvr>
                                    </p:animEffect>
                                  </p:childTnLst>
                                </p:cTn>
                              </p:par>
                              <p:par>
                                <p:cTn id="19" presetID="10" presetClass="entr" presetSubtype="0"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Effect transition="in" filter="fade">
                                      <p:cBhvr>
                                        <p:cTn id="21" dur="500"/>
                                        <p:tgtEl>
                                          <p:spTgt spid="326"/>
                                        </p:tgtEl>
                                      </p:cBhvr>
                                    </p:animEffect>
                                  </p:childTnLst>
                                </p:cTn>
                              </p:par>
                              <p:par>
                                <p:cTn id="22" presetID="10" presetClass="entr" presetSubtype="0" fill="hold" nodeType="withEffect">
                                  <p:stCondLst>
                                    <p:cond delay="0"/>
                                  </p:stCondLst>
                                  <p:childTnLst>
                                    <p:set>
                                      <p:cBhvr>
                                        <p:cTn id="23" dur="1" fill="hold">
                                          <p:stCondLst>
                                            <p:cond delay="0"/>
                                          </p:stCondLst>
                                        </p:cTn>
                                        <p:tgtEl>
                                          <p:spTgt spid="322"/>
                                        </p:tgtEl>
                                        <p:attrNameLst>
                                          <p:attrName>style.visibility</p:attrName>
                                        </p:attrNameLst>
                                      </p:cBhvr>
                                      <p:to>
                                        <p:strVal val="visible"/>
                                      </p:to>
                                    </p:set>
                                    <p:animEffect transition="in" filter="fade">
                                      <p:cBhvr>
                                        <p:cTn id="24" dur="500"/>
                                        <p:tgtEl>
                                          <p:spTgt spid="3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21"/>
                                        </p:tgtEl>
                                        <p:attrNameLst>
                                          <p:attrName>style.visibility</p:attrName>
                                        </p:attrNameLst>
                                      </p:cBhvr>
                                      <p:to>
                                        <p:strVal val="visible"/>
                                      </p:to>
                                    </p:set>
                                    <p:animEffect transition="in" filter="fade">
                                      <p:cBhvr>
                                        <p:cTn id="29" dur="500"/>
                                        <p:tgtEl>
                                          <p:spTgt spid="321"/>
                                        </p:tgtEl>
                                      </p:cBhvr>
                                    </p:animEffect>
                                  </p:childTnLst>
                                </p:cTn>
                              </p:par>
                              <p:par>
                                <p:cTn id="30" presetID="10" presetClass="entr" presetSubtype="0" fill="hold" nodeType="withEffect">
                                  <p:stCondLst>
                                    <p:cond delay="0"/>
                                  </p:stCondLst>
                                  <p:childTnLst>
                                    <p:set>
                                      <p:cBhvr>
                                        <p:cTn id="31" dur="1" fill="hold">
                                          <p:stCondLst>
                                            <p:cond delay="0"/>
                                          </p:stCondLst>
                                        </p:cTn>
                                        <p:tgtEl>
                                          <p:spTgt spid="324"/>
                                        </p:tgtEl>
                                        <p:attrNameLst>
                                          <p:attrName>style.visibility</p:attrName>
                                        </p:attrNameLst>
                                      </p:cBhvr>
                                      <p:to>
                                        <p:strVal val="visible"/>
                                      </p:to>
                                    </p:set>
                                    <p:animEffect transition="in" filter="fade">
                                      <p:cBhvr>
                                        <p:cTn id="32" dur="500"/>
                                        <p:tgtEl>
                                          <p:spTgt spid="324"/>
                                        </p:tgtEl>
                                      </p:cBhvr>
                                    </p:animEffect>
                                  </p:childTnLst>
                                </p:cTn>
                              </p:par>
                              <p:par>
                                <p:cTn id="33" presetID="10" presetClass="entr" presetSubtype="0" fill="hold" nodeType="withEffect">
                                  <p:stCondLst>
                                    <p:cond delay="0"/>
                                  </p:stCondLst>
                                  <p:childTnLst>
                                    <p:set>
                                      <p:cBhvr>
                                        <p:cTn id="34" dur="1" fill="hold">
                                          <p:stCondLst>
                                            <p:cond delay="0"/>
                                          </p:stCondLst>
                                        </p:cTn>
                                        <p:tgtEl>
                                          <p:spTgt spid="327"/>
                                        </p:tgtEl>
                                        <p:attrNameLst>
                                          <p:attrName>style.visibility</p:attrName>
                                        </p:attrNameLst>
                                      </p:cBhvr>
                                      <p:to>
                                        <p:strVal val="visible"/>
                                      </p:to>
                                    </p:set>
                                    <p:animEffect transition="in" filter="fade">
                                      <p:cBhvr>
                                        <p:cTn id="35" dur="500"/>
                                        <p:tgtEl>
                                          <p:spTgt spid="3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4">
                                            <p:txEl>
                                              <p:pRg st="0" end="0"/>
                                            </p:txEl>
                                          </p:spTgt>
                                        </p:tgtEl>
                                        <p:attrNameLst>
                                          <p:attrName>style.visibility</p:attrName>
                                        </p:attrNameLst>
                                      </p:cBhvr>
                                      <p:to>
                                        <p:strVal val="visible"/>
                                      </p:to>
                                    </p:set>
                                    <p:animEffect transition="in" filter="fade">
                                      <p:cBhvr>
                                        <p:cTn id="40" dur="1"/>
                                        <p:tgtEl>
                                          <p:spTgt spid="31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14">
                                            <p:txEl>
                                              <p:pRg st="1" end="1"/>
                                            </p:txEl>
                                          </p:spTgt>
                                        </p:tgtEl>
                                        <p:attrNameLst>
                                          <p:attrName>style.visibility</p:attrName>
                                        </p:attrNameLst>
                                      </p:cBhvr>
                                      <p:to>
                                        <p:strVal val="visible"/>
                                      </p:to>
                                    </p:set>
                                    <p:animEffect transition="in" filter="fade">
                                      <p:cBhvr>
                                        <p:cTn id="45" dur="1"/>
                                        <p:tgtEl>
                                          <p:spTgt spid="31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4">
                                            <p:txEl>
                                              <p:pRg st="2" end="2"/>
                                            </p:txEl>
                                          </p:spTgt>
                                        </p:tgtEl>
                                        <p:attrNameLst>
                                          <p:attrName>style.visibility</p:attrName>
                                        </p:attrNameLst>
                                      </p:cBhvr>
                                      <p:to>
                                        <p:strVal val="visible"/>
                                      </p:to>
                                    </p:set>
                                    <p:animEffect transition="in" filter="fade">
                                      <p:cBhvr>
                                        <p:cTn id="50" dur="1"/>
                                        <p:tgtEl>
                                          <p:spTgt spid="31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14">
                                            <p:txEl>
                                              <p:pRg st="3" end="3"/>
                                            </p:txEl>
                                          </p:spTgt>
                                        </p:tgtEl>
                                        <p:attrNameLst>
                                          <p:attrName>style.visibility</p:attrName>
                                        </p:attrNameLst>
                                      </p:cBhvr>
                                      <p:to>
                                        <p:strVal val="visible"/>
                                      </p:to>
                                    </p:set>
                                    <p:animEffect transition="in" filter="fade">
                                      <p:cBhvr>
                                        <p:cTn id="55" dur="1"/>
                                        <p:tgtEl>
                                          <p:spTgt spid="3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3"/>
          <p:cNvPicPr preferRelativeResize="0"/>
          <p:nvPr/>
        </p:nvPicPr>
        <p:blipFill rotWithShape="1">
          <a:blip r:embed="rId1"/>
          <a:srcRect/>
          <a:stretch>
            <a:fillRect/>
          </a:stretch>
        </p:blipFill>
        <p:spPr>
          <a:xfrm>
            <a:off x="1624013" y="981075"/>
            <a:ext cx="5895975" cy="318135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4"/>
          <p:cNvPicPr preferRelativeResize="0"/>
          <p:nvPr/>
        </p:nvPicPr>
        <p:blipFill rotWithShape="1">
          <a:blip r:embed="rId1"/>
          <a:srcRect/>
          <a:stretch>
            <a:fillRect/>
          </a:stretch>
        </p:blipFill>
        <p:spPr>
          <a:xfrm>
            <a:off x="1621466" y="1005218"/>
            <a:ext cx="5905500" cy="33528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Dedicated mixing services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43" name="Google Shape;343;p4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26670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Promise not to keep records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Don’t ask for your identity</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Back to online wallets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49" name="Google Shape;349;p46"/>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Reputable, often regulated, businesses</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79400" algn="l" rtl="0">
              <a:lnSpc>
                <a:spcPct val="100000"/>
              </a:lnSpc>
              <a:spcBef>
                <a:spcPts val="0"/>
              </a:spcBef>
              <a:spcAft>
                <a:spcPts val="0"/>
              </a:spcAft>
              <a:buClr>
                <a:srgbClr val="A3A3A3"/>
              </a:buClr>
              <a:buSzPts val="2800"/>
              <a:buFont typeface="Arial" panose="020B0604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Typically require identity, keep records	➔ no anonymity w.r.t. wallet service</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79400" algn="l" rtl="0">
              <a:lnSpc>
                <a:spcPct val="100000"/>
              </a:lnSpc>
              <a:spcBef>
                <a:spcPts val="0"/>
              </a:spcBef>
              <a:spcAft>
                <a:spcPts val="0"/>
              </a:spcAft>
              <a:buClr>
                <a:srgbClr val="A3A3A3"/>
              </a:buClr>
              <a:buSzPts val="2800"/>
              <a:buFont typeface="Arial" panose="020B0604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Users trust them with their bitcoins		➔ keep them for longer				➔ bigger anonymity set w.r.t. everyone else</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79400" algn="l" rtl="0">
              <a:lnSpc>
                <a:spcPct val="100000"/>
              </a:lnSpc>
              <a:spcBef>
                <a:spcPts val="0"/>
              </a:spcBef>
              <a:spcAft>
                <a:spcPts val="0"/>
              </a:spcAft>
              <a:buClr>
                <a:srgbClr val="A3A3A3"/>
              </a:buClr>
              <a:buSzPts val="2800"/>
              <a:buFont typeface="Arial" panose="020B0604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Others say it doesn’t</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1" name="Google Shape;51;p11"/>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Bitcoin won't hide you from the NSA's prying </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eyes”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 Wired UK</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Rest of this lecture:</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assume a user for whom the trust requirements and anonymity properties of online wallets are unacceptable</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Mixing: terminology</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60" name="Google Shape;360;p4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Mix vs. mixer</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Another term: laundry</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Won’t use in this lecture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Principles for mixing services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66" name="Google Shape;366;p49"/>
          <p:cNvSpPr txBox="1">
            <a:spLocks noGrp="1"/>
          </p:cNvSpPr>
          <p:nvPr>
            <p:ph type="body" idx="1"/>
          </p:nvPr>
        </p:nvSpPr>
        <p:spPr>
          <a:xfrm>
            <a:off x="457200" y="1200150"/>
            <a:ext cx="4495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1. Use a series of mixes</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61950" algn="l" rtl="0">
              <a:lnSpc>
                <a:spcPct val="100000"/>
              </a:lnSpc>
              <a:spcBef>
                <a:spcPts val="0"/>
              </a:spcBef>
              <a:spcAft>
                <a:spcPts val="0"/>
              </a:spcAft>
              <a:buClr>
                <a:schemeClr val="dk1"/>
              </a:buClr>
              <a:buSzPts val="2400"/>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Mixes should implement a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standard API to make this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easy</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67" name="Google Shape;367;p49"/>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Mixcoin: Anonymity for Bitcoin with accountable mixes </a:t>
            </a:r>
            <a:endParaRPr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J. Bonneau et al.</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Financial Cryptography 2014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Series of mixes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73" name="Google Shape;373;p50"/>
          <p:cNvSpPr/>
          <p:nvPr/>
        </p:nvSpPr>
        <p:spPr>
          <a:xfrm>
            <a:off x="5943600" y="158115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4" name="Google Shape;374;p50"/>
          <p:cNvSpPr/>
          <p:nvPr/>
        </p:nvSpPr>
        <p:spPr>
          <a:xfrm>
            <a:off x="6743700"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75" name="Google Shape;375;p50"/>
          <p:cNvSpPr/>
          <p:nvPr/>
        </p:nvSpPr>
        <p:spPr>
          <a:xfrm>
            <a:off x="67437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76" name="Google Shape;376;p50"/>
          <p:cNvSpPr/>
          <p:nvPr/>
        </p:nvSpPr>
        <p:spPr>
          <a:xfrm>
            <a:off x="67437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77" name="Google Shape;377;p50" descr="User 2 by cyberscooty - "/>
          <p:cNvPicPr preferRelativeResize="0"/>
          <p:nvPr/>
        </p:nvPicPr>
        <p:blipFill rotWithShape="1">
          <a:blip r:embed="rId1"/>
          <a:srcRect/>
          <a:stretch>
            <a:fillRect/>
          </a:stretch>
        </p:blipFill>
        <p:spPr>
          <a:xfrm>
            <a:off x="7961990" y="2851282"/>
            <a:ext cx="572410" cy="711068"/>
          </a:xfrm>
          <a:prstGeom prst="rect">
            <a:avLst/>
          </a:prstGeom>
          <a:noFill/>
          <a:ln>
            <a:noFill/>
          </a:ln>
        </p:spPr>
      </p:pic>
      <p:sp>
        <p:nvSpPr>
          <p:cNvPr id="378" name="Google Shape;378;p50"/>
          <p:cNvSpPr/>
          <p:nvPr/>
        </p:nvSpPr>
        <p:spPr>
          <a:xfrm>
            <a:off x="3810000" y="158115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50"/>
          <p:cNvSpPr/>
          <p:nvPr/>
        </p:nvSpPr>
        <p:spPr>
          <a:xfrm>
            <a:off x="4610100"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0" name="Google Shape;380;p50"/>
          <p:cNvSpPr/>
          <p:nvPr/>
        </p:nvSpPr>
        <p:spPr>
          <a:xfrm>
            <a:off x="46101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1" name="Google Shape;381;p50"/>
          <p:cNvSpPr/>
          <p:nvPr/>
        </p:nvSpPr>
        <p:spPr>
          <a:xfrm>
            <a:off x="46101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2" name="Google Shape;382;p50"/>
          <p:cNvSpPr/>
          <p:nvPr/>
        </p:nvSpPr>
        <p:spPr>
          <a:xfrm>
            <a:off x="1676400" y="1581150"/>
            <a:ext cx="1676400" cy="3124200"/>
          </a:xfrm>
          <a:prstGeom prst="ellipse">
            <a:avLst/>
          </a:prstGeom>
          <a:solidFill>
            <a:schemeClr val="lt1"/>
          </a:solid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83" name="Google Shape;383;p50"/>
          <p:cNvSpPr/>
          <p:nvPr/>
        </p:nvSpPr>
        <p:spPr>
          <a:xfrm>
            <a:off x="2476500" y="21907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4" name="Google Shape;384;p50"/>
          <p:cNvSpPr/>
          <p:nvPr/>
        </p:nvSpPr>
        <p:spPr>
          <a:xfrm>
            <a:off x="2476500" y="3142807"/>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5" name="Google Shape;385;p50"/>
          <p:cNvSpPr/>
          <p:nvPr/>
        </p:nvSpPr>
        <p:spPr>
          <a:xfrm>
            <a:off x="2476500" y="4057650"/>
            <a:ext cx="76200" cy="76200"/>
          </a:xfrm>
          <a:prstGeom prst="ellipse">
            <a:avLst/>
          </a:prstGeom>
          <a:solidFill>
            <a:srgbClr val="A3A3A3"/>
          </a:solidFill>
          <a:ln w="25400" cap="flat" cmpd="sng">
            <a:solidFill>
              <a:srgbClr val="4C4C4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386" name="Google Shape;386;p50" descr="User 2 by cyberscooty - "/>
          <p:cNvPicPr preferRelativeResize="0"/>
          <p:nvPr/>
        </p:nvPicPr>
        <p:blipFill rotWithShape="1">
          <a:blip r:embed="rId1"/>
          <a:srcRect/>
          <a:stretch>
            <a:fillRect/>
          </a:stretch>
        </p:blipFill>
        <p:spPr>
          <a:xfrm>
            <a:off x="838200" y="1873316"/>
            <a:ext cx="572410" cy="711068"/>
          </a:xfrm>
          <a:prstGeom prst="rect">
            <a:avLst/>
          </a:prstGeom>
          <a:noFill/>
          <a:ln>
            <a:noFill/>
          </a:ln>
        </p:spPr>
      </p:pic>
      <p:sp>
        <p:nvSpPr>
          <p:cNvPr id="387" name="Google Shape;387;p50"/>
          <p:cNvSpPr/>
          <p:nvPr/>
        </p:nvSpPr>
        <p:spPr>
          <a:xfrm>
            <a:off x="1600200" y="21907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8" name="Google Shape;388;p50"/>
          <p:cNvSpPr/>
          <p:nvPr/>
        </p:nvSpPr>
        <p:spPr>
          <a:xfrm>
            <a:off x="3538868" y="4063851"/>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9" name="Google Shape;389;p50"/>
          <p:cNvSpPr/>
          <p:nvPr/>
        </p:nvSpPr>
        <p:spPr>
          <a:xfrm>
            <a:off x="5660066" y="21907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90" name="Google Shape;390;p50"/>
          <p:cNvSpPr/>
          <p:nvPr/>
        </p:nvSpPr>
        <p:spPr>
          <a:xfrm>
            <a:off x="7809590" y="3147682"/>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391" name="Google Shape;391;p50"/>
          <p:cNvCxnSpPr>
            <a:endCxn id="388" idx="2"/>
          </p:cNvCxnSpPr>
          <p:nvPr/>
        </p:nvCxnSpPr>
        <p:spPr>
          <a:xfrm>
            <a:off x="2552768" y="4090851"/>
            <a:ext cx="986100" cy="11100"/>
          </a:xfrm>
          <a:prstGeom prst="straightConnector1">
            <a:avLst/>
          </a:prstGeom>
          <a:noFill/>
          <a:ln w="19050" cap="flat" cmpd="sng">
            <a:solidFill>
              <a:srgbClr val="A3A3A3"/>
            </a:solidFill>
            <a:prstDash val="solid"/>
            <a:round/>
            <a:headEnd type="none" w="sm" len="sm"/>
            <a:tailEnd type="none" w="sm" len="sm"/>
          </a:ln>
        </p:spPr>
      </p:cxnSp>
      <p:cxnSp>
        <p:nvCxnSpPr>
          <p:cNvPr id="392" name="Google Shape;392;p50"/>
          <p:cNvCxnSpPr>
            <a:endCxn id="383" idx="2"/>
          </p:cNvCxnSpPr>
          <p:nvPr/>
        </p:nvCxnSpPr>
        <p:spPr>
          <a:xfrm>
            <a:off x="1663500" y="2223450"/>
            <a:ext cx="813000" cy="5400"/>
          </a:xfrm>
          <a:prstGeom prst="straightConnector1">
            <a:avLst/>
          </a:prstGeom>
          <a:noFill/>
          <a:ln w="19050" cap="flat" cmpd="sng">
            <a:solidFill>
              <a:srgbClr val="A3A3A3"/>
            </a:solidFill>
            <a:prstDash val="solid"/>
            <a:round/>
            <a:headEnd type="none" w="sm" len="sm"/>
            <a:tailEnd type="none" w="sm" len="sm"/>
          </a:ln>
        </p:spPr>
      </p:cxnSp>
      <p:cxnSp>
        <p:nvCxnSpPr>
          <p:cNvPr id="393" name="Google Shape;393;p50"/>
          <p:cNvCxnSpPr>
            <a:stCxn id="379" idx="6"/>
            <a:endCxn id="389" idx="2"/>
          </p:cNvCxnSpPr>
          <p:nvPr/>
        </p:nvCxnSpPr>
        <p:spPr>
          <a:xfrm>
            <a:off x="4686300" y="2228850"/>
            <a:ext cx="973800" cy="0"/>
          </a:xfrm>
          <a:prstGeom prst="straightConnector1">
            <a:avLst/>
          </a:prstGeom>
          <a:noFill/>
          <a:ln w="19050" cap="flat" cmpd="sng">
            <a:solidFill>
              <a:srgbClr val="A3A3A3"/>
            </a:solidFill>
            <a:prstDash val="solid"/>
            <a:round/>
            <a:headEnd type="none" w="sm" len="sm"/>
            <a:tailEnd type="none" w="sm" len="sm"/>
          </a:ln>
        </p:spPr>
      </p:cxnSp>
      <p:cxnSp>
        <p:nvCxnSpPr>
          <p:cNvPr id="394" name="Google Shape;394;p50"/>
          <p:cNvCxnSpPr/>
          <p:nvPr/>
        </p:nvCxnSpPr>
        <p:spPr>
          <a:xfrm>
            <a:off x="6819900" y="3191541"/>
            <a:ext cx="973766" cy="0"/>
          </a:xfrm>
          <a:prstGeom prst="straightConnector1">
            <a:avLst/>
          </a:prstGeom>
          <a:noFill/>
          <a:ln w="19050" cap="flat" cmpd="sng">
            <a:solidFill>
              <a:srgbClr val="A3A3A3"/>
            </a:solidFill>
            <a:prstDash val="solid"/>
            <a:round/>
            <a:headEnd type="none" w="sm" len="sm"/>
            <a:tailEnd type="none" w="sm" len="sm"/>
          </a:ln>
        </p:spPr>
      </p:cxnSp>
      <p:cxnSp>
        <p:nvCxnSpPr>
          <p:cNvPr id="395" name="Google Shape;395;p50"/>
          <p:cNvCxnSpPr/>
          <p:nvPr/>
        </p:nvCxnSpPr>
        <p:spPr>
          <a:xfrm>
            <a:off x="5736266" y="2223313"/>
            <a:ext cx="973766" cy="0"/>
          </a:xfrm>
          <a:prstGeom prst="straightConnector1">
            <a:avLst/>
          </a:prstGeom>
          <a:noFill/>
          <a:ln w="19050" cap="flat" cmpd="sng">
            <a:solidFill>
              <a:srgbClr val="A3A3A3"/>
            </a:solidFill>
            <a:prstDash val="solid"/>
            <a:round/>
            <a:headEnd type="none" w="sm" len="sm"/>
            <a:tailEnd type="none" w="sm" len="sm"/>
          </a:ln>
        </p:spPr>
      </p:cxnSp>
      <p:cxnSp>
        <p:nvCxnSpPr>
          <p:cNvPr id="396" name="Google Shape;396;p50"/>
          <p:cNvCxnSpPr>
            <a:stCxn id="388" idx="6"/>
          </p:cNvCxnSpPr>
          <p:nvPr/>
        </p:nvCxnSpPr>
        <p:spPr>
          <a:xfrm rot="10800000" flipH="1">
            <a:off x="3615068" y="4095651"/>
            <a:ext cx="995100" cy="6300"/>
          </a:xfrm>
          <a:prstGeom prst="straightConnector1">
            <a:avLst/>
          </a:prstGeom>
          <a:noFill/>
          <a:ln w="19050" cap="flat" cmpd="sng">
            <a:solidFill>
              <a:srgbClr val="A3A3A3"/>
            </a:solidFill>
            <a:prstDash val="solid"/>
            <a:round/>
            <a:headEnd type="none" w="sm" len="sm"/>
            <a:tailEnd type="none" w="sm" len="sm"/>
          </a:ln>
        </p:spPr>
      </p:cxnSp>
      <p:sp>
        <p:nvSpPr>
          <p:cNvPr id="397" name="Google Shape;397;p50"/>
          <p:cNvSpPr txBox="1"/>
          <p:nvPr/>
        </p:nvSpPr>
        <p:spPr>
          <a:xfrm>
            <a:off x="2743200" y="135255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Mix 1</a:t>
            </a: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398" name="Google Shape;398;p50"/>
          <p:cNvSpPr txBox="1"/>
          <p:nvPr/>
        </p:nvSpPr>
        <p:spPr>
          <a:xfrm>
            <a:off x="4899019" y="135255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Mix 2</a:t>
            </a: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399" name="Google Shape;399;p50"/>
          <p:cNvSpPr txBox="1"/>
          <p:nvPr/>
        </p:nvSpPr>
        <p:spPr>
          <a:xfrm>
            <a:off x="7030336" y="1352550"/>
            <a:ext cx="780983"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Mix 3</a:t>
            </a: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Principles for mixing services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05" name="Google Shape;405;p51"/>
          <p:cNvSpPr txBox="1">
            <a:spLocks noGrp="1"/>
          </p:cNvSpPr>
          <p:nvPr>
            <p:ph type="body" idx="1"/>
          </p:nvPr>
        </p:nvSpPr>
        <p:spPr>
          <a:xfrm>
            <a:off x="457200" y="1200150"/>
            <a:ext cx="4495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2. Uniform transactions</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61950" algn="l" rtl="0">
              <a:lnSpc>
                <a:spcPct val="100000"/>
              </a:lnSpc>
              <a:spcBef>
                <a:spcPts val="0"/>
              </a:spcBef>
              <a:spcAft>
                <a:spcPts val="0"/>
              </a:spcAft>
              <a:buClr>
                <a:schemeClr val="dk1"/>
              </a:buClr>
              <a:buSzPts val="2400"/>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In particular: all mix</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transactions must have the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same value!</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Chunk size”</a:t>
            </a:r>
            <a:endParaRPr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06" name="Google Shape;406;p51"/>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1"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Mixcoin: Anonymity for Bitcoin with accountable mixes </a:t>
            </a:r>
            <a:endParaRPr sz="2400" b="0" i="1"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J. Bonneau et al.</a:t>
            </a:r>
            <a:endParaRPr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Financial Cryptography 2014 </a:t>
            </a:r>
            <a:endPar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Principles for mixing services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12" name="Google Shape;412;p52"/>
          <p:cNvSpPr txBox="1">
            <a:spLocks noGrp="1"/>
          </p:cNvSpPr>
          <p:nvPr>
            <p:ph type="body" idx="1"/>
          </p:nvPr>
        </p:nvSpPr>
        <p:spPr>
          <a:xfrm>
            <a:off x="457200" y="1200150"/>
            <a:ext cx="4495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3. Client side must be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automated</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61950" algn="l" rtl="0">
              <a:lnSpc>
                <a:spcPct val="100000"/>
              </a:lnSpc>
              <a:spcBef>
                <a:spcPts val="0"/>
              </a:spcBef>
              <a:spcAft>
                <a:spcPts val="0"/>
              </a:spcAft>
              <a:buClr>
                <a:schemeClr val="dk1"/>
              </a:buClr>
              <a:buSzPts val="2400"/>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Desktop wallet software</a:t>
            </a:r>
            <a:endParaRPr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13" name="Google Shape;413;p52"/>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1"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Mixcoin: Anonymity for Bitcoin with accountable mixes </a:t>
            </a:r>
            <a:endParaRPr sz="2400" b="0" i="1"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J. Bonneau et al.</a:t>
            </a:r>
            <a:endParaRPr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Financial Cryptography 2014 </a:t>
            </a:r>
            <a:endPar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Principles for mixing services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19" name="Google Shape;419;p53"/>
          <p:cNvSpPr txBox="1">
            <a:spLocks noGrp="1"/>
          </p:cNvSpPr>
          <p:nvPr>
            <p:ph type="body" idx="1"/>
          </p:nvPr>
        </p:nvSpPr>
        <p:spPr>
          <a:xfrm>
            <a:off x="457200" y="1200150"/>
            <a:ext cx="46482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4. Fees must be all-or-nothing</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Probabilistic fees: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0.1% mixing fee =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mix will swallow chunk</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with 0.1% chance</a:t>
            </a:r>
            <a:endParaRPr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20" name="Google Shape;420;p53"/>
          <p:cNvSpPr txBox="1">
            <a:spLocks noGrp="1"/>
          </p:cNvSpPr>
          <p:nvPr>
            <p:ph type="body" idx="2"/>
          </p:nvPr>
        </p:nvSpPr>
        <p:spPr>
          <a:xfrm>
            <a:off x="5029200" y="1200150"/>
            <a:ext cx="3657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1"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Mixcoin: Anonymity for Bitcoin with accountable mixes </a:t>
            </a:r>
            <a:endParaRPr sz="2400" b="0" i="1"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J. Bonneau et al.</a:t>
            </a:r>
            <a:endParaRPr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rPr>
              <a:t>Financial Cryptography 2014 </a:t>
            </a:r>
            <a:endParaRPr lang="en-GB" sz="2400" b="0" i="0" u="none" strike="noStrike" cap="none">
              <a:solidFill>
                <a:srgbClr val="A3A3A3"/>
              </a:solidFill>
              <a:latin typeface="Trebuchet MS" panose="020B0603020202020204"/>
              <a:ea typeface="Trebuchet MS" panose="020B0603020202020204"/>
              <a:cs typeface="Trebuchet MS" panose="020B0603020202020204"/>
              <a:sym typeface="Trebuchet MS" panose="020B0603020202020204"/>
            </a:endParaRPr>
          </a:p>
        </p:txBody>
      </p:sp>
      <p:sp>
        <p:nvSpPr>
          <p:cNvPr id="421" name="Google Shape;421;p53"/>
          <p:cNvSpPr/>
          <p:nvPr/>
        </p:nvSpPr>
        <p:spPr>
          <a:xfrm>
            <a:off x="564808" y="4227552"/>
            <a:ext cx="8045792" cy="553998"/>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3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Current mixes follow none of these principles</a:t>
            </a:r>
            <a:endParaRPr sz="3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Effect transition="in" filter="fade">
                                      <p:cBhvr>
                                        <p:cTn id="7" dur="1"/>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Remaining problem: trusting mixes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27" name="Google Shape;427;p5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514350" marR="0" lvl="0" indent="-323850" algn="l" rtl="0">
              <a:lnSpc>
                <a:spcPct val="100000"/>
              </a:lnSpc>
              <a:spcBef>
                <a:spcPts val="0"/>
              </a:spcBef>
              <a:spcAft>
                <a:spcPts val="0"/>
              </a:spcAft>
              <a:buClr>
                <a:schemeClr val="dk1"/>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Arial" panose="020B0604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Stay in business, build up reputation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chemeClr val="dk1"/>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Arial" panose="020B0604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Users can test for themselves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chemeClr val="dk1"/>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Arial" panose="020B0604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Cryptographic “warranties”</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4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Currently no reputable dedicated mix</a:t>
            </a:r>
            <a:endParaRPr sz="34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3" name="Google Shape;433;p5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Caution: Mixing services may themselves be operating with anonymity. As such, if the mixing output fails to be delivered or access to funds is denied there is no recourse. Use at your own discretion.</a:t>
            </a:r>
            <a:endParaRPr lang="en-GB" sz="24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 Bitcoin Wiki</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br>
              <a:rPr lang="en-GB" sz="24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br>
            <a:endParaRPr sz="24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6"/>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panose="020B0603020202020204"/>
              <a:buNone/>
            </a:pPr>
            <a:r>
              <a:rPr lang="en-GB" sz="3000" b="0" i="0" u="none" strike="noStrike" cap="none" dirty="0" smtClean="0">
                <a:solidFill>
                  <a:schemeClr val="tx1"/>
                </a:solidFill>
                <a:latin typeface="Trebuchet MS" panose="020B0603020202020204"/>
                <a:ea typeface="Trebuchet MS" panose="020B0603020202020204"/>
                <a:cs typeface="Trebuchet MS" panose="020B0603020202020204"/>
                <a:sym typeface="Trebuchet MS" panose="020B0603020202020204"/>
              </a:rPr>
              <a:t>Decentralized </a:t>
            </a:r>
            <a:r>
              <a:rPr lang="en-GB"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mixing</a:t>
            </a:r>
            <a:endParaRPr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What do we mean by anonymity?</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7" name="Google Shape;57;p1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Literally: anonymous = without a name</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Bitcoin addresses are public key hashes rather than real identities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Computer scientists call this </a:t>
            </a:r>
            <a:r>
              <a:rPr lang="en-GB"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pseudonymity</a:t>
            </a:r>
            <a:endParaRPr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Why decentralized mixing?</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4" name="Google Shape;444;p5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514350" marR="0" lvl="0" indent="-51435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No bootstrapping problem</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Theft impossible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Possibly better anonymity</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More philosophically aligned with Bitcoin</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Coinjoin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50" name="Google Shape;450;p58"/>
          <p:cNvSpPr txBox="1">
            <a:spLocks noGrp="1"/>
          </p:cNvSpPr>
          <p:nvPr>
            <p:ph type="body" idx="1"/>
          </p:nvPr>
        </p:nvSpPr>
        <p:spPr>
          <a:xfrm>
            <a:off x="5410200" y="1200150"/>
            <a:ext cx="3276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Each signature is entirely separate</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This is 1 mixing round </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Mixing principles from before apply on top of basic protocol</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51" name="Google Shape;451;p58"/>
          <p:cNvSpPr/>
          <p:nvPr/>
        </p:nvSpPr>
        <p:spPr>
          <a:xfrm>
            <a:off x="1328078" y="1733550"/>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52" name="Google Shape;452;p58" descr="User 1 by cyberscooty - "/>
          <p:cNvPicPr preferRelativeResize="0"/>
          <p:nvPr/>
        </p:nvPicPr>
        <p:blipFill rotWithShape="1">
          <a:blip r:embed="rId1"/>
          <a:srcRect/>
          <a:stretch>
            <a:fillRect/>
          </a:stretch>
        </p:blipFill>
        <p:spPr>
          <a:xfrm>
            <a:off x="533400" y="1416116"/>
            <a:ext cx="572410" cy="711068"/>
          </a:xfrm>
          <a:prstGeom prst="rect">
            <a:avLst/>
          </a:prstGeom>
          <a:noFill/>
          <a:ln>
            <a:noFill/>
          </a:ln>
        </p:spPr>
      </p:pic>
      <p:pic>
        <p:nvPicPr>
          <p:cNvPr id="453" name="Google Shape;453;p58" descr="User 2 by cyberscooty - "/>
          <p:cNvPicPr preferRelativeResize="0"/>
          <p:nvPr/>
        </p:nvPicPr>
        <p:blipFill rotWithShape="1">
          <a:blip r:embed="rId2"/>
          <a:srcRect/>
          <a:stretch>
            <a:fillRect/>
          </a:stretch>
        </p:blipFill>
        <p:spPr>
          <a:xfrm>
            <a:off x="533542" y="3283016"/>
            <a:ext cx="572410" cy="711068"/>
          </a:xfrm>
          <a:prstGeom prst="rect">
            <a:avLst/>
          </a:prstGeom>
          <a:noFill/>
          <a:ln>
            <a:noFill/>
          </a:ln>
        </p:spPr>
      </p:pic>
      <p:pic>
        <p:nvPicPr>
          <p:cNvPr id="454" name="Google Shape;454;p58" descr="User 3 by cyberscooty - User #3 - special remix for a demand"/>
          <p:cNvPicPr preferRelativeResize="0"/>
          <p:nvPr/>
        </p:nvPicPr>
        <p:blipFill rotWithShape="1">
          <a:blip r:embed="rId3"/>
          <a:srcRect/>
          <a:stretch>
            <a:fillRect/>
          </a:stretch>
        </p:blipFill>
        <p:spPr>
          <a:xfrm>
            <a:off x="533400" y="2374551"/>
            <a:ext cx="562140" cy="698311"/>
          </a:xfrm>
          <a:prstGeom prst="rect">
            <a:avLst/>
          </a:prstGeom>
          <a:noFill/>
          <a:ln>
            <a:noFill/>
          </a:ln>
        </p:spPr>
      </p:pic>
      <p:cxnSp>
        <p:nvCxnSpPr>
          <p:cNvPr id="455" name="Google Shape;455;p58"/>
          <p:cNvCxnSpPr>
            <a:stCxn id="451" idx="6"/>
          </p:cNvCxnSpPr>
          <p:nvPr/>
        </p:nvCxnSpPr>
        <p:spPr>
          <a:xfrm>
            <a:off x="1404278" y="1771650"/>
            <a:ext cx="772500" cy="0"/>
          </a:xfrm>
          <a:prstGeom prst="straightConnector1">
            <a:avLst/>
          </a:prstGeom>
          <a:noFill/>
          <a:ln w="19050" cap="flat" cmpd="sng">
            <a:solidFill>
              <a:srgbClr val="A3A3A3"/>
            </a:solidFill>
            <a:prstDash val="solid"/>
            <a:round/>
            <a:headEnd type="none" w="sm" len="sm"/>
            <a:tailEnd type="none" w="sm" len="sm"/>
          </a:ln>
        </p:spPr>
      </p:cxnSp>
      <p:sp>
        <p:nvSpPr>
          <p:cNvPr id="456" name="Google Shape;456;p58"/>
          <p:cNvSpPr/>
          <p:nvPr/>
        </p:nvSpPr>
        <p:spPr>
          <a:xfrm>
            <a:off x="1328964" y="26856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57" name="Google Shape;457;p58"/>
          <p:cNvCxnSpPr>
            <a:stCxn id="456" idx="6"/>
          </p:cNvCxnSpPr>
          <p:nvPr/>
        </p:nvCxnSpPr>
        <p:spPr>
          <a:xfrm>
            <a:off x="1405164" y="2723707"/>
            <a:ext cx="772500" cy="0"/>
          </a:xfrm>
          <a:prstGeom prst="straightConnector1">
            <a:avLst/>
          </a:prstGeom>
          <a:noFill/>
          <a:ln w="19050" cap="flat" cmpd="sng">
            <a:solidFill>
              <a:srgbClr val="A3A3A3"/>
            </a:solidFill>
            <a:prstDash val="solid"/>
            <a:round/>
            <a:headEnd type="none" w="sm" len="sm"/>
            <a:tailEnd type="none" w="sm" len="sm"/>
          </a:ln>
        </p:spPr>
      </p:cxnSp>
      <p:sp>
        <p:nvSpPr>
          <p:cNvPr id="458" name="Google Shape;458;p58"/>
          <p:cNvSpPr/>
          <p:nvPr/>
        </p:nvSpPr>
        <p:spPr>
          <a:xfrm>
            <a:off x="1328964" y="36004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59" name="Google Shape;459;p58"/>
          <p:cNvCxnSpPr>
            <a:stCxn id="458" idx="6"/>
          </p:cNvCxnSpPr>
          <p:nvPr/>
        </p:nvCxnSpPr>
        <p:spPr>
          <a:xfrm>
            <a:off x="1405164" y="3638550"/>
            <a:ext cx="771600" cy="0"/>
          </a:xfrm>
          <a:prstGeom prst="straightConnector1">
            <a:avLst/>
          </a:prstGeom>
          <a:noFill/>
          <a:ln w="19050" cap="flat" cmpd="sng">
            <a:solidFill>
              <a:srgbClr val="A3A3A3"/>
            </a:solidFill>
            <a:prstDash val="solid"/>
            <a:round/>
            <a:headEnd type="none" w="sm" len="sm"/>
            <a:tailEnd type="none" w="sm" len="sm"/>
          </a:ln>
        </p:spPr>
      </p:cxnSp>
      <p:sp>
        <p:nvSpPr>
          <p:cNvPr id="460" name="Google Shape;460;p58"/>
          <p:cNvSpPr/>
          <p:nvPr/>
        </p:nvSpPr>
        <p:spPr>
          <a:xfrm>
            <a:off x="1905000" y="1276350"/>
            <a:ext cx="1828800" cy="2895600"/>
          </a:xfrm>
          <a:prstGeom prst="rect">
            <a:avLst/>
          </a:prstGeom>
          <a:noFill/>
          <a:ln w="25400" cap="flat" cmpd="sng">
            <a:solidFill>
              <a:srgbClr val="A3A3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61" name="Google Shape;461;p58"/>
          <p:cNvSpPr/>
          <p:nvPr/>
        </p:nvSpPr>
        <p:spPr>
          <a:xfrm>
            <a:off x="4211383" y="2687382"/>
            <a:ext cx="76200" cy="76200"/>
          </a:xfrm>
          <a:prstGeom prst="ellipse">
            <a:avLst/>
          </a:prstGeom>
          <a:solidFill>
            <a:schemeClr val="accent1"/>
          </a:solidFill>
          <a:ln w="25400" cap="flat" cmpd="sng">
            <a:solidFill>
              <a:srgbClr val="2A5E8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62" name="Google Shape;462;p58" descr="User 1 by cyberscooty - "/>
          <p:cNvPicPr preferRelativeResize="0"/>
          <p:nvPr/>
        </p:nvPicPr>
        <p:blipFill rotWithShape="1">
          <a:blip r:embed="rId1"/>
          <a:srcRect/>
          <a:stretch>
            <a:fillRect/>
          </a:stretch>
        </p:blipFill>
        <p:spPr>
          <a:xfrm>
            <a:off x="4452385" y="2369948"/>
            <a:ext cx="572410" cy="711068"/>
          </a:xfrm>
          <a:prstGeom prst="rect">
            <a:avLst/>
          </a:prstGeom>
          <a:noFill/>
          <a:ln>
            <a:noFill/>
          </a:ln>
        </p:spPr>
      </p:pic>
      <p:pic>
        <p:nvPicPr>
          <p:cNvPr id="463" name="Google Shape;463;p58" descr="User 2 by cyberscooty - "/>
          <p:cNvPicPr preferRelativeResize="0"/>
          <p:nvPr/>
        </p:nvPicPr>
        <p:blipFill rotWithShape="1">
          <a:blip r:embed="rId2"/>
          <a:srcRect/>
          <a:stretch>
            <a:fillRect/>
          </a:stretch>
        </p:blipFill>
        <p:spPr>
          <a:xfrm>
            <a:off x="4452527" y="1416348"/>
            <a:ext cx="572410" cy="711068"/>
          </a:xfrm>
          <a:prstGeom prst="rect">
            <a:avLst/>
          </a:prstGeom>
          <a:noFill/>
          <a:ln>
            <a:noFill/>
          </a:ln>
        </p:spPr>
      </p:pic>
      <p:pic>
        <p:nvPicPr>
          <p:cNvPr id="464" name="Google Shape;464;p58" descr="User 3 by cyberscooty - User #3 - special remix for a demand"/>
          <p:cNvPicPr preferRelativeResize="0"/>
          <p:nvPr/>
        </p:nvPicPr>
        <p:blipFill rotWithShape="1">
          <a:blip r:embed="rId3"/>
          <a:srcRect/>
          <a:stretch>
            <a:fillRect/>
          </a:stretch>
        </p:blipFill>
        <p:spPr>
          <a:xfrm>
            <a:off x="4452385" y="3285851"/>
            <a:ext cx="562140" cy="698311"/>
          </a:xfrm>
          <a:prstGeom prst="rect">
            <a:avLst/>
          </a:prstGeom>
          <a:noFill/>
          <a:ln>
            <a:noFill/>
          </a:ln>
        </p:spPr>
      </p:pic>
      <p:sp>
        <p:nvSpPr>
          <p:cNvPr id="465" name="Google Shape;465;p58"/>
          <p:cNvSpPr/>
          <p:nvPr/>
        </p:nvSpPr>
        <p:spPr>
          <a:xfrm>
            <a:off x="4212269" y="3596907"/>
            <a:ext cx="76200" cy="76200"/>
          </a:xfrm>
          <a:prstGeom prst="ellipse">
            <a:avLst/>
          </a:prstGeom>
          <a:solidFill>
            <a:srgbClr val="FF0000"/>
          </a:solidFill>
          <a:ln w="25400" cap="flat" cmpd="sng">
            <a:solidFill>
              <a:srgbClr val="99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66" name="Google Shape;466;p58"/>
          <p:cNvSpPr/>
          <p:nvPr/>
        </p:nvSpPr>
        <p:spPr>
          <a:xfrm>
            <a:off x="4212269" y="1733550"/>
            <a:ext cx="76200" cy="76200"/>
          </a:xfrm>
          <a:prstGeom prst="ellipse">
            <a:avLst/>
          </a:prstGeom>
          <a:solidFill>
            <a:srgbClr val="00B050"/>
          </a:solidFill>
          <a:ln w="25400" cap="flat" cmpd="sng">
            <a:solidFill>
              <a:srgbClr val="00743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467" name="Google Shape;467;p58"/>
          <p:cNvCxnSpPr/>
          <p:nvPr/>
        </p:nvCxnSpPr>
        <p:spPr>
          <a:xfrm>
            <a:off x="3429886" y="2728582"/>
            <a:ext cx="771747" cy="0"/>
          </a:xfrm>
          <a:prstGeom prst="straightConnector1">
            <a:avLst/>
          </a:prstGeom>
          <a:noFill/>
          <a:ln w="19050" cap="flat" cmpd="sng">
            <a:solidFill>
              <a:srgbClr val="A3A3A3"/>
            </a:solidFill>
            <a:prstDash val="solid"/>
            <a:round/>
            <a:headEnd type="none" w="sm" len="sm"/>
            <a:tailEnd type="none" w="sm" len="sm"/>
          </a:ln>
        </p:spPr>
      </p:cxnSp>
      <p:cxnSp>
        <p:nvCxnSpPr>
          <p:cNvPr id="468" name="Google Shape;468;p58"/>
          <p:cNvCxnSpPr/>
          <p:nvPr/>
        </p:nvCxnSpPr>
        <p:spPr>
          <a:xfrm>
            <a:off x="3429000" y="3635006"/>
            <a:ext cx="773519" cy="3101"/>
          </a:xfrm>
          <a:prstGeom prst="straightConnector1">
            <a:avLst/>
          </a:prstGeom>
          <a:noFill/>
          <a:ln w="19050" cap="flat" cmpd="sng">
            <a:solidFill>
              <a:srgbClr val="A3A3A3"/>
            </a:solidFill>
            <a:prstDash val="solid"/>
            <a:round/>
            <a:headEnd type="none" w="sm" len="sm"/>
            <a:tailEnd type="none" w="sm" len="sm"/>
          </a:ln>
        </p:spPr>
      </p:cxnSp>
      <p:cxnSp>
        <p:nvCxnSpPr>
          <p:cNvPr id="469" name="Google Shape;469;p58"/>
          <p:cNvCxnSpPr/>
          <p:nvPr/>
        </p:nvCxnSpPr>
        <p:spPr>
          <a:xfrm>
            <a:off x="3429000" y="1776751"/>
            <a:ext cx="773519" cy="0"/>
          </a:xfrm>
          <a:prstGeom prst="straightConnector1">
            <a:avLst/>
          </a:prstGeom>
          <a:noFill/>
          <a:ln w="19050" cap="flat" cmpd="sng">
            <a:solidFill>
              <a:srgbClr val="A3A3A3"/>
            </a:solidFill>
            <a:prstDash val="solid"/>
            <a:round/>
            <a:headEnd type="none" w="sm" len="sm"/>
            <a:tailEnd type="none" w="sm" len="sm"/>
          </a:ln>
        </p:spPr>
      </p:cxnSp>
      <p:sp>
        <p:nvSpPr>
          <p:cNvPr id="470" name="Google Shape;470;p58"/>
          <p:cNvSpPr txBox="1"/>
          <p:nvPr/>
        </p:nvSpPr>
        <p:spPr>
          <a:xfrm>
            <a:off x="2133600" y="2419350"/>
            <a:ext cx="1350050"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Single</a:t>
            </a:r>
            <a:endParaRPr lang="en-GB"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Font typeface="Trebuchet MS" panose="020B0603020202020204"/>
              <a:buNone/>
            </a:pPr>
            <a:r>
              <a:rPr lang="en-GB"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transaction</a:t>
            </a:r>
            <a:endParaRPr sz="1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471" name="Google Shape;471;p58"/>
          <p:cNvSpPr/>
          <p:nvPr/>
        </p:nvSpPr>
        <p:spPr>
          <a:xfrm>
            <a:off x="457200" y="4400550"/>
            <a:ext cx="714330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Proposed by Greg Maxwell, Bitcoin core developer</a:t>
            </a:r>
            <a:endParaRPr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animEffect transition="in" filter="fade">
                                      <p:cBhvr>
                                        <p:cTn id="7" dur="500"/>
                                        <p:tgtEl>
                                          <p:spTgt spid="461"/>
                                        </p:tgtEl>
                                      </p:cBhvr>
                                    </p:animEffect>
                                  </p:childTnLst>
                                </p:cTn>
                              </p:par>
                              <p:par>
                                <p:cTn id="8" presetID="10" presetClass="entr" presetSubtype="0" fill="hold" nodeType="withEffect">
                                  <p:stCondLst>
                                    <p:cond delay="0"/>
                                  </p:stCondLst>
                                  <p:childTnLst>
                                    <p:set>
                                      <p:cBhvr>
                                        <p:cTn id="9" dur="1" fill="hold">
                                          <p:stCondLst>
                                            <p:cond delay="0"/>
                                          </p:stCondLst>
                                        </p:cTn>
                                        <p:tgtEl>
                                          <p:spTgt spid="462"/>
                                        </p:tgtEl>
                                        <p:attrNameLst>
                                          <p:attrName>style.visibility</p:attrName>
                                        </p:attrNameLst>
                                      </p:cBhvr>
                                      <p:to>
                                        <p:strVal val="visible"/>
                                      </p:to>
                                    </p:set>
                                    <p:animEffect transition="in" filter="fade">
                                      <p:cBhvr>
                                        <p:cTn id="10" dur="500"/>
                                        <p:tgtEl>
                                          <p:spTgt spid="462"/>
                                        </p:tgtEl>
                                      </p:cBhvr>
                                    </p:animEffect>
                                  </p:childTnLst>
                                </p:cTn>
                              </p:par>
                              <p:par>
                                <p:cTn id="11" presetID="10" presetClass="entr" presetSubtype="0" fill="hold" nodeType="withEffect">
                                  <p:stCondLst>
                                    <p:cond delay="0"/>
                                  </p:stCondLst>
                                  <p:childTnLst>
                                    <p:set>
                                      <p:cBhvr>
                                        <p:cTn id="12" dur="1" fill="hold">
                                          <p:stCondLst>
                                            <p:cond delay="0"/>
                                          </p:stCondLst>
                                        </p:cTn>
                                        <p:tgtEl>
                                          <p:spTgt spid="463"/>
                                        </p:tgtEl>
                                        <p:attrNameLst>
                                          <p:attrName>style.visibility</p:attrName>
                                        </p:attrNameLst>
                                      </p:cBhvr>
                                      <p:to>
                                        <p:strVal val="visible"/>
                                      </p:to>
                                    </p:set>
                                    <p:animEffect transition="in" filter="fade">
                                      <p:cBhvr>
                                        <p:cTn id="13" dur="500"/>
                                        <p:tgtEl>
                                          <p:spTgt spid="463"/>
                                        </p:tgtEl>
                                      </p:cBhvr>
                                    </p:animEffect>
                                  </p:childTnLst>
                                </p:cTn>
                              </p:par>
                              <p:par>
                                <p:cTn id="14" presetID="10" presetClass="entr" presetSubtype="0" fill="hold" nodeType="withEffect">
                                  <p:stCondLst>
                                    <p:cond delay="0"/>
                                  </p:stCondLst>
                                  <p:childTnLst>
                                    <p:set>
                                      <p:cBhvr>
                                        <p:cTn id="15" dur="1" fill="hold">
                                          <p:stCondLst>
                                            <p:cond delay="0"/>
                                          </p:stCondLst>
                                        </p:cTn>
                                        <p:tgtEl>
                                          <p:spTgt spid="464"/>
                                        </p:tgtEl>
                                        <p:attrNameLst>
                                          <p:attrName>style.visibility</p:attrName>
                                        </p:attrNameLst>
                                      </p:cBhvr>
                                      <p:to>
                                        <p:strVal val="visible"/>
                                      </p:to>
                                    </p:set>
                                    <p:animEffect transition="in" filter="fade">
                                      <p:cBhvr>
                                        <p:cTn id="16" dur="500"/>
                                        <p:tgtEl>
                                          <p:spTgt spid="464"/>
                                        </p:tgtEl>
                                      </p:cBhvr>
                                    </p:animEffect>
                                  </p:childTnLst>
                                </p:cTn>
                              </p:par>
                              <p:par>
                                <p:cTn id="17" presetID="10" presetClass="entr" presetSubtype="0" fill="hold" nodeType="withEffect">
                                  <p:stCondLst>
                                    <p:cond delay="0"/>
                                  </p:stCondLst>
                                  <p:childTnLst>
                                    <p:set>
                                      <p:cBhvr>
                                        <p:cTn id="18" dur="1" fill="hold">
                                          <p:stCondLst>
                                            <p:cond delay="0"/>
                                          </p:stCondLst>
                                        </p:cTn>
                                        <p:tgtEl>
                                          <p:spTgt spid="465"/>
                                        </p:tgtEl>
                                        <p:attrNameLst>
                                          <p:attrName>style.visibility</p:attrName>
                                        </p:attrNameLst>
                                      </p:cBhvr>
                                      <p:to>
                                        <p:strVal val="visible"/>
                                      </p:to>
                                    </p:set>
                                    <p:animEffect transition="in" filter="fade">
                                      <p:cBhvr>
                                        <p:cTn id="19" dur="500"/>
                                        <p:tgtEl>
                                          <p:spTgt spid="465"/>
                                        </p:tgtEl>
                                      </p:cBhvr>
                                    </p:animEffect>
                                  </p:childTnLst>
                                </p:cTn>
                              </p:par>
                              <p:par>
                                <p:cTn id="20" presetID="10" presetClass="entr" presetSubtype="0" fill="hold" nodeType="withEffect">
                                  <p:stCondLst>
                                    <p:cond delay="0"/>
                                  </p:stCondLst>
                                  <p:childTnLst>
                                    <p:set>
                                      <p:cBhvr>
                                        <p:cTn id="21" dur="1" fill="hold">
                                          <p:stCondLst>
                                            <p:cond delay="0"/>
                                          </p:stCondLst>
                                        </p:cTn>
                                        <p:tgtEl>
                                          <p:spTgt spid="466"/>
                                        </p:tgtEl>
                                        <p:attrNameLst>
                                          <p:attrName>style.visibility</p:attrName>
                                        </p:attrNameLst>
                                      </p:cBhvr>
                                      <p:to>
                                        <p:strVal val="visible"/>
                                      </p:to>
                                    </p:set>
                                    <p:animEffect transition="in" filter="fade">
                                      <p:cBhvr>
                                        <p:cTn id="22" dur="500"/>
                                        <p:tgtEl>
                                          <p:spTgt spid="466"/>
                                        </p:tgtEl>
                                      </p:cBhvr>
                                    </p:animEffect>
                                  </p:childTnLst>
                                </p:cTn>
                              </p:par>
                              <p:par>
                                <p:cTn id="23" presetID="10" presetClass="entr" presetSubtype="0" fill="hold" nodeType="withEffect">
                                  <p:stCondLst>
                                    <p:cond delay="0"/>
                                  </p:stCondLst>
                                  <p:childTnLst>
                                    <p:set>
                                      <p:cBhvr>
                                        <p:cTn id="24" dur="1" fill="hold">
                                          <p:stCondLst>
                                            <p:cond delay="0"/>
                                          </p:stCondLst>
                                        </p:cTn>
                                        <p:tgtEl>
                                          <p:spTgt spid="467"/>
                                        </p:tgtEl>
                                        <p:attrNameLst>
                                          <p:attrName>style.visibility</p:attrName>
                                        </p:attrNameLst>
                                      </p:cBhvr>
                                      <p:to>
                                        <p:strVal val="visible"/>
                                      </p:to>
                                    </p:set>
                                    <p:animEffect transition="in" filter="fade">
                                      <p:cBhvr>
                                        <p:cTn id="25" dur="500"/>
                                        <p:tgtEl>
                                          <p:spTgt spid="467"/>
                                        </p:tgtEl>
                                      </p:cBhvr>
                                    </p:animEffect>
                                  </p:childTnLst>
                                </p:cTn>
                              </p:par>
                              <p:par>
                                <p:cTn id="26" presetID="10" presetClass="entr" presetSubtype="0" fill="hold" nodeType="withEffect">
                                  <p:stCondLst>
                                    <p:cond delay="0"/>
                                  </p:stCondLst>
                                  <p:childTnLst>
                                    <p:set>
                                      <p:cBhvr>
                                        <p:cTn id="27" dur="1" fill="hold">
                                          <p:stCondLst>
                                            <p:cond delay="0"/>
                                          </p:stCondLst>
                                        </p:cTn>
                                        <p:tgtEl>
                                          <p:spTgt spid="468"/>
                                        </p:tgtEl>
                                        <p:attrNameLst>
                                          <p:attrName>style.visibility</p:attrName>
                                        </p:attrNameLst>
                                      </p:cBhvr>
                                      <p:to>
                                        <p:strVal val="visible"/>
                                      </p:to>
                                    </p:set>
                                    <p:animEffect transition="in" filter="fade">
                                      <p:cBhvr>
                                        <p:cTn id="28" dur="500"/>
                                        <p:tgtEl>
                                          <p:spTgt spid="468"/>
                                        </p:tgtEl>
                                      </p:cBhvr>
                                    </p:animEffect>
                                  </p:childTnLst>
                                </p:cTn>
                              </p:par>
                              <p:par>
                                <p:cTn id="29" presetID="10" presetClass="entr" presetSubtype="0" fill="hold" nodeType="withEffect">
                                  <p:stCondLst>
                                    <p:cond delay="0"/>
                                  </p:stCondLst>
                                  <p:childTnLst>
                                    <p:set>
                                      <p:cBhvr>
                                        <p:cTn id="30" dur="1" fill="hold">
                                          <p:stCondLst>
                                            <p:cond delay="0"/>
                                          </p:stCondLst>
                                        </p:cTn>
                                        <p:tgtEl>
                                          <p:spTgt spid="469"/>
                                        </p:tgtEl>
                                        <p:attrNameLst>
                                          <p:attrName>style.visibility</p:attrName>
                                        </p:attrNameLst>
                                      </p:cBhvr>
                                      <p:to>
                                        <p:strVal val="visible"/>
                                      </p:to>
                                    </p:set>
                                    <p:animEffect transition="in" filter="fade">
                                      <p:cBhvr>
                                        <p:cTn id="31"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Coinjoin algorithm</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77" name="Google Shape;477;p59"/>
          <p:cNvSpPr txBox="1">
            <a:spLocks noGrp="1"/>
          </p:cNvSpPr>
          <p:nvPr>
            <p:ph type="body" idx="1"/>
          </p:nvPr>
        </p:nvSpPr>
        <p:spPr>
          <a:xfrm>
            <a:off x="457200" y="1200150"/>
            <a:ext cx="5334000" cy="3725680"/>
          </a:xfrm>
          <a:prstGeom prst="rect">
            <a:avLst/>
          </a:prstGeom>
          <a:noFill/>
          <a:ln>
            <a:noFill/>
          </a:ln>
        </p:spPr>
        <p:txBody>
          <a:bodyPr spcFirstLastPara="1" wrap="square" lIns="91425" tIns="91425" rIns="91425" bIns="91425" anchor="t" anchorCtr="0">
            <a:noAutofit/>
          </a:bodyPr>
          <a:lstStyle/>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Find peers who want to mix</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Exchange input/output addresses</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Construct transaction</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Send it around, collect signatures</a:t>
            </a:r>
            <a:b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(Before signing, each peer checks if her output is present)</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Broadcast the transaction</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478" name="Google Shape;478;p59"/>
          <p:cNvPicPr preferRelativeResize="0"/>
          <p:nvPr/>
        </p:nvPicPr>
        <p:blipFill rotWithShape="1">
          <a:blip r:embed="rId1"/>
          <a:srcRect/>
          <a:stretch>
            <a:fillRect/>
          </a:stretch>
        </p:blipFill>
        <p:spPr>
          <a:xfrm>
            <a:off x="5791200" y="1211891"/>
            <a:ext cx="2889433" cy="1914525"/>
          </a:xfrm>
          <a:prstGeom prst="rect">
            <a:avLst/>
          </a:prstGeom>
          <a:noFill/>
          <a:ln>
            <a:noFill/>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Coinjoin: remaining problems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84" name="Google Shape;484;p60"/>
          <p:cNvSpPr txBox="1">
            <a:spLocks noGrp="1"/>
          </p:cNvSpPr>
          <p:nvPr>
            <p:ph type="body" idx="1"/>
          </p:nvPr>
        </p:nvSpPr>
        <p:spPr>
          <a:xfrm>
            <a:off x="457200" y="1200150"/>
            <a:ext cx="5181600" cy="3725680"/>
          </a:xfrm>
          <a:prstGeom prst="rect">
            <a:avLst/>
          </a:prstGeom>
          <a:noFill/>
          <a:ln>
            <a:noFill/>
          </a:ln>
        </p:spPr>
        <p:txBody>
          <a:bodyPr spcFirstLastPara="1" wrap="square" lIns="91425" tIns="91425" rIns="91425" bIns="91425" anchor="t" anchorCtr="0">
            <a:noAutofit/>
          </a:bodyPr>
          <a:lstStyle/>
          <a:p>
            <a:pPr marL="514350" marR="0" lvl="0" indent="-51435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How to find peers</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Peers know your input-output mapping</a:t>
            </a:r>
            <a:b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(This is a worse problem than for centralized mixes)</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Denial of service</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79400" algn="l" rtl="0">
              <a:lnSpc>
                <a:spcPct val="100000"/>
              </a:lnSpc>
              <a:spcBef>
                <a:spcPts val="0"/>
              </a:spcBef>
              <a:spcAft>
                <a:spcPts val="0"/>
              </a:spcAft>
              <a:buClr>
                <a:srgbClr val="A3A3A3"/>
              </a:buClr>
              <a:buSzPts val="2800"/>
              <a:buFont typeface="Arial" panose="020B0604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485" name="Google Shape;485;p60"/>
          <p:cNvPicPr preferRelativeResize="0"/>
          <p:nvPr/>
        </p:nvPicPr>
        <p:blipFill rotWithShape="1">
          <a:blip r:embed="rId1"/>
          <a:srcRect/>
          <a:stretch>
            <a:fillRect/>
          </a:stretch>
        </p:blipFill>
        <p:spPr>
          <a:xfrm>
            <a:off x="5791200" y="1211891"/>
            <a:ext cx="2889433" cy="1914525"/>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Finding peers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91" name="Google Shape;491;p61"/>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Use an untrusted server</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Peer anonymity</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97" name="Google Shape;497;p6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Strawman solution: </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Arial" panose="020B0604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exchange inputs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Arial" panose="020B0604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disconnect and reconnect over Tor</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Arial" panose="020B0604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exchange outputs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chemeClr val="dk1"/>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Better solution: </a:t>
            </a:r>
            <a:b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special-purpose anonymous routing mechanism</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Denial of service</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03" name="Google Shape;503;p6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Proposed solutions: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Proof of work</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Proof of burn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Server kicks out malicious participant</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Cryptographic “blame” protocol</a:t>
            </a:r>
            <a:b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t>
            </a:r>
            <a:r>
              <a:rPr lang="en-GB" sz="3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CoinShuffle: Practical Decentralized Coin Mixing for Bitcoin</a:t>
            </a:r>
            <a:b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 Ruffing et al., PETS 2014)</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High-level flows could be identifying</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09" name="Google Shape;509;p6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Example: </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Alice receives 43.12312 BTC / week as income </a:t>
            </a:r>
            <a:b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Always immediately transfers 5% to retirement account</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Heuristic: merge avoidance</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15" name="Google Shape;515;p6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Instead of a single payment transaction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receiver provides multiple output addresses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sender avoids combining different inputs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(Proposed by Mike Hearn)</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6"/>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panose="020B0603020202020204"/>
              <a:buNone/>
            </a:pPr>
            <a:r>
              <a:rPr lang="en-GB" sz="3000" b="0" i="0" u="none" strike="noStrike" cap="none" dirty="0" smtClean="0">
                <a:solidFill>
                  <a:schemeClr val="tx1"/>
                </a:solidFill>
                <a:latin typeface="Trebuchet MS" panose="020B0603020202020204"/>
                <a:ea typeface="Trebuchet MS" panose="020B0603020202020204"/>
                <a:cs typeface="Trebuchet MS" panose="020B0603020202020204"/>
                <a:sym typeface="Trebuchet MS" panose="020B0603020202020204"/>
              </a:rPr>
              <a:t>Zerocoin </a:t>
            </a:r>
            <a:r>
              <a:rPr lang="en-GB"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and Zerocash</a:t>
            </a:r>
            <a:endParaRPr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Anonymity in computer science</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3" name="Google Shape;63;p13"/>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Different interactions of the same user with the system should not be linkable to each other</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4" name="Google Shape;64;p13"/>
          <p:cNvSpPr/>
          <p:nvPr/>
        </p:nvSpPr>
        <p:spPr>
          <a:xfrm>
            <a:off x="762000" y="1865352"/>
            <a:ext cx="7380547" cy="553998"/>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3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Anonymity = pseudonymity + unlinkability</a:t>
            </a:r>
            <a:endParaRPr lang="en-GB" sz="3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65" name="Google Shape;65;p13"/>
          <p:cNvSpPr/>
          <p:nvPr/>
        </p:nvSpPr>
        <p:spPr>
          <a:xfrm>
            <a:off x="6858000" y="2419350"/>
            <a:ext cx="304800" cy="685800"/>
          </a:xfrm>
          <a:prstGeom prst="downArrow">
            <a:avLst>
              <a:gd name="adj1" fmla="val 50000"/>
              <a:gd name="adj2" fmla="val 50000"/>
            </a:avLst>
          </a:prstGeom>
          <a:solidFill>
            <a:srgbClr val="EFD7AE"/>
          </a:solidFill>
          <a:ln w="25400" cap="flat" cmpd="sng">
            <a:solidFill>
              <a:srgbClr val="E7C5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Zerocoin: protocol-level mixing</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26" name="Google Shape;526;p67"/>
          <p:cNvSpPr txBox="1">
            <a:spLocks noGrp="1"/>
          </p:cNvSpPr>
          <p:nvPr>
            <p:ph type="body" idx="1"/>
          </p:nvPr>
        </p:nvSpPr>
        <p:spPr>
          <a:xfrm>
            <a:off x="457200" y="1200150"/>
            <a:ext cx="49530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Mixing capability baked into protocol</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Advantage: cryptographic guarantee of mixing</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Disadvantage: not currently compatible with Bitcoin</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27" name="Google Shape;527;p67"/>
          <p:cNvSpPr txBox="1">
            <a:spLocks noGrp="1"/>
          </p:cNvSpPr>
          <p:nvPr>
            <p:ph type="body" idx="2"/>
          </p:nvPr>
        </p:nvSpPr>
        <p:spPr>
          <a:xfrm>
            <a:off x="5410200" y="1200150"/>
            <a:ext cx="3276598"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Zerocoin: Anonymous Distributed E-Cash from Bitcoin</a:t>
            </a:r>
            <a:endPar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 Miers et al.</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IEEE S&amp;P 2013</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Basecoin and Zerocoin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33" name="Google Shape;533;p6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Basecoin</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Bitcoin-like Altcoin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Zerocoin: Extension of Basecoin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Basecoins can be converted  into zerocoins and back</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Breaks link between original and new basecoin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Zerocoins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39" name="Google Shape;539;p6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 Zerocoin is a cryptographic proof that you owned a Basecoin and made it unspendable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Miners can verify these proofs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Gives you the right to redeem a new Basecoin</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(Somewhat like poker chips)</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Two challenges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45" name="Google Shape;545;p70"/>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How to construct these proofs?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How to make sure each proof can only be “spent” once?</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Zero-knowledge proofs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51" name="Google Shape;551;p71"/>
          <p:cNvSpPr txBox="1">
            <a:spLocks noGrp="1"/>
          </p:cNvSpPr>
          <p:nvPr>
            <p:ph type="body" idx="1"/>
          </p:nvPr>
        </p:nvSpPr>
        <p:spPr>
          <a:xfrm>
            <a:off x="457200" y="1200150"/>
            <a:ext cx="83820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 way to prove a statement </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without revealing any other </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information</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Example:</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 know an input that hashes to </a:t>
            </a:r>
            <a:r>
              <a:rPr lang="en-GB" sz="2400" b="1" i="0" u="none" strike="noStrike" cap="none">
                <a:solidFill>
                  <a:schemeClr val="dk1"/>
                </a:solidFill>
                <a:latin typeface="Consolas" panose="020B0609020204030204"/>
                <a:ea typeface="Consolas" panose="020B0609020204030204"/>
                <a:cs typeface="Consolas" panose="020B0609020204030204"/>
                <a:sym typeface="Consolas" panose="020B0609020204030204"/>
              </a:rPr>
              <a:t>da39a3ee5e</a:t>
            </a: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 know an input that hashes to some hash in the following set: … ”</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52" name="Google Shape;552;p71"/>
          <p:cNvSpPr/>
          <p:nvPr/>
        </p:nvSpPr>
        <p:spPr>
          <a:xfrm>
            <a:off x="5257800" y="1123950"/>
            <a:ext cx="3276600" cy="1905000"/>
          </a:xfrm>
          <a:prstGeom prst="irregularSeal2">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Crypto </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magic</a:t>
            </a:r>
            <a:endParaRPr lang="en-GB" sz="3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Minting zerocoins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58" name="Google Shape;558;p72"/>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Zerocoins come in standard denominations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(Let’s assume 1 basecoin)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Anyone can make one!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They have value once put on the block chain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That costs 1 basecoin</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Minting a zerocoin: “commitment”</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64" name="Google Shape;564;p73"/>
          <p:cNvSpPr txBox="1">
            <a:spLocks noGrp="1"/>
          </p:cNvSpPr>
          <p:nvPr>
            <p:ph type="body" idx="1"/>
          </p:nvPr>
        </p:nvSpPr>
        <p:spPr>
          <a:xfrm>
            <a:off x="457199" y="1200150"/>
            <a:ext cx="6019801"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Generate serial number </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(eventually made public)</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and random secret </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(never public, ensures </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unlinkability)</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Compute </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H(S, r)</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565" name="Google Shape;565;p73"/>
          <p:cNvGrpSpPr/>
          <p:nvPr/>
        </p:nvGrpSpPr>
        <p:grpSpPr>
          <a:xfrm>
            <a:off x="5857875" y="1200150"/>
            <a:ext cx="2752725" cy="2857500"/>
            <a:chOff x="5857875" y="1200150"/>
            <a:chExt cx="2752725" cy="2857500"/>
          </a:xfrm>
        </p:grpSpPr>
        <p:pic>
          <p:nvPicPr>
            <p:cNvPr id="566" name="Google Shape;566;p73" descr="http://openclipart.org/image/300px/svg_to_png/5333/kuba_Envelope_2.png"/>
            <p:cNvPicPr preferRelativeResize="0"/>
            <p:nvPr/>
          </p:nvPicPr>
          <p:blipFill rotWithShape="1">
            <a:blip r:embed="rId1"/>
            <a:srcRect/>
            <a:stretch>
              <a:fillRect/>
            </a:stretch>
          </p:blipFill>
          <p:spPr>
            <a:xfrm>
              <a:off x="5857875" y="1200150"/>
              <a:ext cx="2752725" cy="2857500"/>
            </a:xfrm>
            <a:prstGeom prst="rect">
              <a:avLst/>
            </a:prstGeom>
            <a:noFill/>
            <a:ln>
              <a:noFill/>
            </a:ln>
          </p:spPr>
        </p:pic>
        <p:sp>
          <p:nvSpPr>
            <p:cNvPr id="567" name="Google Shape;567;p73"/>
            <p:cNvSpPr txBox="1"/>
            <p:nvPr/>
          </p:nvSpPr>
          <p:spPr>
            <a:xfrm rot="1444598">
              <a:off x="6348302" y="2088451"/>
              <a:ext cx="160332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Serial number: </a:t>
              </a:r>
              <a:endPar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Font typeface="Trebuchet MS" panose="020B0603020202020204"/>
                <a:buNone/>
              </a:pPr>
              <a:r>
                <a:rPr lang="en-GB"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317038628684424</a:t>
              </a: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grpSp>
      <p:sp>
        <p:nvSpPr>
          <p:cNvPr id="568" name="Google Shape;568;p73"/>
          <p:cNvSpPr/>
          <p:nvPr/>
        </p:nvSpPr>
        <p:spPr>
          <a:xfrm>
            <a:off x="3428999" y="4226884"/>
            <a:ext cx="2438401" cy="523220"/>
          </a:xfrm>
          <a:prstGeom prst="rect">
            <a:avLst/>
          </a:prstGeom>
          <a:solidFill>
            <a:srgbClr val="EFD7AE"/>
          </a:solidFill>
          <a:ln w="19050" cap="flat" cmpd="sng">
            <a:solidFill>
              <a:srgbClr val="E7C58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Simplification</a:t>
            </a:r>
            <a:endParaRPr sz="28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8"/>
                                        </p:tgtEl>
                                        <p:attrNameLst>
                                          <p:attrName>style.visibility</p:attrName>
                                        </p:attrNameLst>
                                      </p:cBhvr>
                                      <p:to>
                                        <p:strVal val="visible"/>
                                      </p:to>
                                    </p:set>
                                    <p:animEffect transition="in" filter="fade">
                                      <p:cBhvr>
                                        <p:cTn id="7" dur="1"/>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Minting a zerocoin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74" name="Google Shape;574;p7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To put </a:t>
            </a:r>
            <a:r>
              <a:rPr lang="en-GB" sz="3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H(S, r)</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on block chain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Create Mint Tx with 1 basecoin as input</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575" name="Google Shape;575;p74"/>
          <p:cNvGrpSpPr/>
          <p:nvPr/>
        </p:nvGrpSpPr>
        <p:grpSpPr>
          <a:xfrm>
            <a:off x="1993075" y="3795679"/>
            <a:ext cx="762000" cy="905775"/>
            <a:chOff x="2895600" y="2199376"/>
            <a:chExt cx="762000" cy="905775"/>
          </a:xfrm>
        </p:grpSpPr>
        <p:sp>
          <p:nvSpPr>
            <p:cNvPr id="576" name="Google Shape;576;p74"/>
            <p:cNvSpPr/>
            <p:nvPr/>
          </p:nvSpPr>
          <p:spPr>
            <a:xfrm>
              <a:off x="2895600" y="2199376"/>
              <a:ext cx="762000" cy="228721"/>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77" name="Google Shape;577;p74"/>
            <p:cNvSpPr/>
            <p:nvPr/>
          </p:nvSpPr>
          <p:spPr>
            <a:xfrm>
              <a:off x="2895600" y="2427976"/>
              <a:ext cx="762000" cy="223643"/>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78" name="Google Shape;578;p74"/>
            <p:cNvSpPr/>
            <p:nvPr/>
          </p:nvSpPr>
          <p:spPr>
            <a:xfrm>
              <a:off x="2895600" y="2647950"/>
              <a:ext cx="762000" cy="216762"/>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79" name="Google Shape;579;p74"/>
            <p:cNvSpPr/>
            <p:nvPr/>
          </p:nvSpPr>
          <p:spPr>
            <a:xfrm>
              <a:off x="2895600" y="2864713"/>
              <a:ext cx="762000" cy="240438"/>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grpSp>
      <p:grpSp>
        <p:nvGrpSpPr>
          <p:cNvPr id="580" name="Google Shape;580;p74"/>
          <p:cNvGrpSpPr/>
          <p:nvPr/>
        </p:nvGrpSpPr>
        <p:grpSpPr>
          <a:xfrm>
            <a:off x="697675" y="3796324"/>
            <a:ext cx="762000" cy="905775"/>
            <a:chOff x="2895600" y="2199376"/>
            <a:chExt cx="762000" cy="905775"/>
          </a:xfrm>
        </p:grpSpPr>
        <p:sp>
          <p:nvSpPr>
            <p:cNvPr id="581" name="Google Shape;581;p74"/>
            <p:cNvSpPr/>
            <p:nvPr/>
          </p:nvSpPr>
          <p:spPr>
            <a:xfrm>
              <a:off x="2895600" y="2199376"/>
              <a:ext cx="762000" cy="228721"/>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82" name="Google Shape;582;p74"/>
            <p:cNvSpPr/>
            <p:nvPr/>
          </p:nvSpPr>
          <p:spPr>
            <a:xfrm>
              <a:off x="2895600" y="2427976"/>
              <a:ext cx="762000" cy="223643"/>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83" name="Google Shape;583;p74"/>
            <p:cNvSpPr/>
            <p:nvPr/>
          </p:nvSpPr>
          <p:spPr>
            <a:xfrm>
              <a:off x="2895600" y="2647950"/>
              <a:ext cx="762000" cy="216762"/>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84" name="Google Shape;584;p74"/>
            <p:cNvSpPr/>
            <p:nvPr/>
          </p:nvSpPr>
          <p:spPr>
            <a:xfrm>
              <a:off x="2895600" y="2864713"/>
              <a:ext cx="762000" cy="240438"/>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grpSp>
      <p:grpSp>
        <p:nvGrpSpPr>
          <p:cNvPr id="585" name="Google Shape;585;p74"/>
          <p:cNvGrpSpPr/>
          <p:nvPr/>
        </p:nvGrpSpPr>
        <p:grpSpPr>
          <a:xfrm>
            <a:off x="3288475" y="3799575"/>
            <a:ext cx="762000" cy="905775"/>
            <a:chOff x="2895600" y="2199376"/>
            <a:chExt cx="762000" cy="905775"/>
          </a:xfrm>
        </p:grpSpPr>
        <p:sp>
          <p:nvSpPr>
            <p:cNvPr id="586" name="Google Shape;586;p74"/>
            <p:cNvSpPr/>
            <p:nvPr/>
          </p:nvSpPr>
          <p:spPr>
            <a:xfrm>
              <a:off x="2895600" y="2199376"/>
              <a:ext cx="762000" cy="228721"/>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87" name="Google Shape;587;p74"/>
            <p:cNvSpPr/>
            <p:nvPr/>
          </p:nvSpPr>
          <p:spPr>
            <a:xfrm>
              <a:off x="2895600" y="2427976"/>
              <a:ext cx="762000" cy="223643"/>
            </a:xfrm>
            <a:prstGeom prst="rect">
              <a:avLst/>
            </a:prstGeom>
            <a:solidFill>
              <a:srgbClr val="D1E0A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2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Mint</a:t>
              </a:r>
              <a:endParaRPr sz="12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88" name="Google Shape;588;p74"/>
            <p:cNvSpPr/>
            <p:nvPr/>
          </p:nvSpPr>
          <p:spPr>
            <a:xfrm>
              <a:off x="2895600" y="2647950"/>
              <a:ext cx="762000" cy="216762"/>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89" name="Google Shape;589;p74"/>
            <p:cNvSpPr/>
            <p:nvPr/>
          </p:nvSpPr>
          <p:spPr>
            <a:xfrm>
              <a:off x="2895600" y="2864713"/>
              <a:ext cx="762000" cy="240438"/>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grpSp>
      <p:cxnSp>
        <p:nvCxnSpPr>
          <p:cNvPr id="590" name="Google Shape;590;p74"/>
          <p:cNvCxnSpPr/>
          <p:nvPr/>
        </p:nvCxnSpPr>
        <p:spPr>
          <a:xfrm rot="10800000">
            <a:off x="1459675" y="4244360"/>
            <a:ext cx="521524" cy="0"/>
          </a:xfrm>
          <a:prstGeom prst="straightConnector1">
            <a:avLst/>
          </a:prstGeom>
          <a:noFill/>
          <a:ln w="25400" cap="flat" cmpd="sng">
            <a:solidFill>
              <a:schemeClr val="dk1"/>
            </a:solidFill>
            <a:prstDash val="solid"/>
            <a:round/>
            <a:headEnd type="none" w="sm" len="sm"/>
            <a:tailEnd type="stealth" w="med" len="med"/>
          </a:ln>
        </p:spPr>
      </p:cxnSp>
      <p:cxnSp>
        <p:nvCxnSpPr>
          <p:cNvPr id="591" name="Google Shape;591;p74"/>
          <p:cNvCxnSpPr/>
          <p:nvPr/>
        </p:nvCxnSpPr>
        <p:spPr>
          <a:xfrm rot="10800000">
            <a:off x="2755076" y="4241843"/>
            <a:ext cx="521524" cy="0"/>
          </a:xfrm>
          <a:prstGeom prst="straightConnector1">
            <a:avLst/>
          </a:prstGeom>
          <a:noFill/>
          <a:ln w="25400" cap="flat" cmpd="sng">
            <a:solidFill>
              <a:schemeClr val="dk1"/>
            </a:solidFill>
            <a:prstDash val="solid"/>
            <a:round/>
            <a:headEnd type="none" w="sm" len="sm"/>
            <a:tailEnd type="stealth" w="med" len="med"/>
          </a:ln>
        </p:spPr>
      </p:cxnSp>
      <p:cxnSp>
        <p:nvCxnSpPr>
          <p:cNvPr id="592" name="Google Shape;592;p74"/>
          <p:cNvCxnSpPr/>
          <p:nvPr/>
        </p:nvCxnSpPr>
        <p:spPr>
          <a:xfrm flipH="1">
            <a:off x="1066802" y="3406055"/>
            <a:ext cx="4942365" cy="16232"/>
          </a:xfrm>
          <a:prstGeom prst="straightConnector1">
            <a:avLst/>
          </a:prstGeom>
          <a:noFill/>
          <a:ln w="25400" cap="flat" cmpd="sng">
            <a:solidFill>
              <a:schemeClr val="dk1"/>
            </a:solidFill>
            <a:prstDash val="solid"/>
            <a:round/>
            <a:headEnd type="none" w="sm" len="sm"/>
            <a:tailEnd type="none" w="sm" len="sm"/>
          </a:ln>
        </p:spPr>
      </p:cxnSp>
      <p:cxnSp>
        <p:nvCxnSpPr>
          <p:cNvPr id="593" name="Google Shape;593;p74"/>
          <p:cNvCxnSpPr/>
          <p:nvPr/>
        </p:nvCxnSpPr>
        <p:spPr>
          <a:xfrm rot="10800000" flipH="1">
            <a:off x="4050475" y="3799576"/>
            <a:ext cx="685803" cy="224703"/>
          </a:xfrm>
          <a:prstGeom prst="straightConnector1">
            <a:avLst/>
          </a:prstGeom>
          <a:noFill/>
          <a:ln w="9525" cap="flat" cmpd="sng">
            <a:solidFill>
              <a:srgbClr val="595959"/>
            </a:solidFill>
            <a:prstDash val="solid"/>
            <a:round/>
            <a:headEnd type="none" w="sm" len="sm"/>
            <a:tailEnd type="none" w="sm" len="sm"/>
          </a:ln>
        </p:spPr>
      </p:cxnSp>
      <p:cxnSp>
        <p:nvCxnSpPr>
          <p:cNvPr id="594" name="Google Shape;594;p74"/>
          <p:cNvCxnSpPr/>
          <p:nvPr/>
        </p:nvCxnSpPr>
        <p:spPr>
          <a:xfrm>
            <a:off x="4050475" y="4244253"/>
            <a:ext cx="685803" cy="112277"/>
          </a:xfrm>
          <a:prstGeom prst="straightConnector1">
            <a:avLst/>
          </a:prstGeom>
          <a:noFill/>
          <a:ln w="9525" cap="flat" cmpd="sng">
            <a:solidFill>
              <a:srgbClr val="595959"/>
            </a:solidFill>
            <a:prstDash val="solid"/>
            <a:round/>
            <a:headEnd type="none" w="sm" len="sm"/>
            <a:tailEnd type="none" w="sm" len="sm"/>
          </a:ln>
        </p:spPr>
      </p:cxnSp>
      <p:cxnSp>
        <p:nvCxnSpPr>
          <p:cNvPr id="595" name="Google Shape;595;p74"/>
          <p:cNvCxnSpPr/>
          <p:nvPr/>
        </p:nvCxnSpPr>
        <p:spPr>
          <a:xfrm>
            <a:off x="1089308" y="3406055"/>
            <a:ext cx="0" cy="503984"/>
          </a:xfrm>
          <a:prstGeom prst="straightConnector1">
            <a:avLst/>
          </a:prstGeom>
          <a:noFill/>
          <a:ln w="25400" cap="flat" cmpd="sng">
            <a:solidFill>
              <a:schemeClr val="dk1"/>
            </a:solidFill>
            <a:prstDash val="solid"/>
            <a:round/>
            <a:headEnd type="none" w="sm" len="sm"/>
            <a:tailEnd type="stealth" w="med" len="med"/>
          </a:ln>
        </p:spPr>
      </p:cxnSp>
      <p:grpSp>
        <p:nvGrpSpPr>
          <p:cNvPr id="596" name="Google Shape;596;p74"/>
          <p:cNvGrpSpPr/>
          <p:nvPr/>
        </p:nvGrpSpPr>
        <p:grpSpPr>
          <a:xfrm>
            <a:off x="4711469" y="3795679"/>
            <a:ext cx="1524000" cy="582142"/>
            <a:chOff x="4572000" y="1669225"/>
            <a:chExt cx="1905000" cy="582142"/>
          </a:xfrm>
        </p:grpSpPr>
        <p:sp>
          <p:nvSpPr>
            <p:cNvPr id="597" name="Google Shape;597;p74"/>
            <p:cNvSpPr/>
            <p:nvPr/>
          </p:nvSpPr>
          <p:spPr>
            <a:xfrm>
              <a:off x="4572003" y="1669225"/>
              <a:ext cx="1904997" cy="282299"/>
            </a:xfrm>
            <a:prstGeom prst="rect">
              <a:avLst/>
            </a:prstGeom>
            <a:solidFill>
              <a:srgbClr val="FCE5CD"/>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6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signed by A</a:t>
              </a:r>
              <a:endParaRPr sz="16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598" name="Google Shape;598;p74"/>
            <p:cNvSpPr/>
            <p:nvPr/>
          </p:nvSpPr>
          <p:spPr>
            <a:xfrm>
              <a:off x="4572000" y="1951524"/>
              <a:ext cx="1905000" cy="299843"/>
            </a:xfrm>
            <a:prstGeom prst="rect">
              <a:avLst/>
            </a:prstGeom>
            <a:solidFill>
              <a:srgbClr val="CC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Trebuchet MS" panose="020B0603020202020204"/>
                <a:buNone/>
              </a:pPr>
              <a:r>
                <a:rPr lang="en-GB" sz="16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 H(S, r)	H(  )</a:t>
              </a:r>
              <a:endParaRPr lang="en-GB" sz="16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grpSp>
      <p:cxnSp>
        <p:nvCxnSpPr>
          <p:cNvPr id="599" name="Google Shape;599;p74"/>
          <p:cNvCxnSpPr/>
          <p:nvPr/>
        </p:nvCxnSpPr>
        <p:spPr>
          <a:xfrm rot="10800000" flipH="1">
            <a:off x="6009166" y="3406055"/>
            <a:ext cx="1" cy="820146"/>
          </a:xfrm>
          <a:prstGeom prst="straightConnector1">
            <a:avLst/>
          </a:prstGeom>
          <a:noFill/>
          <a:ln w="25400" cap="flat" cmpd="sng">
            <a:solidFill>
              <a:schemeClr val="dk1"/>
            </a:solidFill>
            <a:prstDash val="solid"/>
            <a:round/>
            <a:headEnd type="none" w="sm" len="sm"/>
            <a:tailEnd type="none" w="sm" len="sm"/>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To spend a zerocoin </a:t>
            </a:r>
            <a:r>
              <a:rPr lang="en-GB" sz="3600" b="1"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a:t>
            </a: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05" name="Google Shape;605;p7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Reveal </a:t>
            </a: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b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(miners will verify </a:t>
            </a: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hasn’t been spent before)</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304800" algn="l" rtl="0">
              <a:lnSpc>
                <a:spcPct val="100000"/>
              </a:lnSpc>
              <a:spcBef>
                <a:spcPts val="0"/>
              </a:spcBef>
              <a:spcAft>
                <a:spcPts val="0"/>
              </a:spcAft>
              <a:buClr>
                <a:srgbClr val="A3A3A3"/>
              </a:buClr>
              <a:buSzPts val="2400"/>
              <a:buFont typeface="Arial" panose="020B0604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Create zero-knowledge proof that:</a:t>
            </a:r>
            <a:b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 know a number </a:t>
            </a: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such that </a:t>
            </a:r>
            <a:r>
              <a:rPr lang="en-GB" sz="24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H(S, r)</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is one of the zerocoins in the block chain”</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304800" algn="l" rtl="0">
              <a:lnSpc>
                <a:spcPct val="100000"/>
              </a:lnSpc>
              <a:spcBef>
                <a:spcPts val="0"/>
              </a:spcBef>
              <a:spcAft>
                <a:spcPts val="0"/>
              </a:spcAft>
              <a:buClr>
                <a:srgbClr val="A3A3A3"/>
              </a:buClr>
              <a:buSzPts val="2400"/>
              <a:buFont typeface="Arial" panose="020B0604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400"/>
              <a:buFont typeface="Arial" panose="020B0604020202020204"/>
              <a:buChar char="•"/>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Pick arbitrary zerocoin in block chain &amp; use as input to your new transaction</a:t>
            </a:r>
            <a:b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7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Zerocoin is anonymous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11" name="Google Shape;611;p76"/>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Since </a:t>
            </a:r>
            <a:r>
              <a:rPr lang="en-GB" sz="3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is secret, no one can figure out </a:t>
            </a:r>
            <a:r>
              <a:rPr lang="en-GB" sz="3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which</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zerocoin corresponds to serial number </a:t>
            </a:r>
            <a:r>
              <a:rPr lang="en-GB" sz="3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a:t>
            </a:r>
            <a:endParaRPr lang="en-GB" sz="3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12" name="Google Shape;612;p76"/>
          <p:cNvSpPr/>
          <p:nvPr/>
        </p:nvSpPr>
        <p:spPr>
          <a:xfrm>
            <a:off x="533400" y="2876550"/>
            <a:ext cx="124425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800" b="0" i="1"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H(S, 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13" name="Google Shape;613;p76" descr="https://openclipart.org/image/300px/svg_to_png/3593/c_schmitz_Closed_envelope.png"/>
          <p:cNvPicPr preferRelativeResize="0"/>
          <p:nvPr/>
        </p:nvPicPr>
        <p:blipFill rotWithShape="1">
          <a:blip r:embed="rId1"/>
          <a:srcRect/>
          <a:stretch>
            <a:fillRect/>
          </a:stretch>
        </p:blipFill>
        <p:spPr>
          <a:xfrm>
            <a:off x="2362200" y="2678578"/>
            <a:ext cx="1428750" cy="919163"/>
          </a:xfrm>
          <a:prstGeom prst="rect">
            <a:avLst/>
          </a:prstGeom>
          <a:noFill/>
          <a:ln>
            <a:noFill/>
          </a:ln>
        </p:spPr>
      </p:pic>
      <p:pic>
        <p:nvPicPr>
          <p:cNvPr id="614" name="Google Shape;614;p76" descr="https://openclipart.org/image/300px/svg_to_png/3593/c_schmitz_Closed_envelope.png"/>
          <p:cNvPicPr preferRelativeResize="0"/>
          <p:nvPr/>
        </p:nvPicPr>
        <p:blipFill rotWithShape="1">
          <a:blip r:embed="rId1"/>
          <a:srcRect/>
          <a:stretch>
            <a:fillRect/>
          </a:stretch>
        </p:blipFill>
        <p:spPr>
          <a:xfrm>
            <a:off x="4267200" y="2678578"/>
            <a:ext cx="1428750" cy="919163"/>
          </a:xfrm>
          <a:prstGeom prst="rect">
            <a:avLst/>
          </a:prstGeom>
          <a:noFill/>
          <a:ln>
            <a:noFill/>
          </a:ln>
        </p:spPr>
      </p:pic>
      <p:sp>
        <p:nvSpPr>
          <p:cNvPr id="615" name="Google Shape;615;p76"/>
          <p:cNvSpPr/>
          <p:nvPr/>
        </p:nvSpPr>
        <p:spPr>
          <a:xfrm>
            <a:off x="2809514" y="3714750"/>
            <a:ext cx="534121"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3000" b="0" i="1"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h</a:t>
            </a:r>
            <a:r>
              <a:rPr lang="en-GB" sz="3000" b="0" i="1" u="none" strike="noStrike" cap="none" baseline="-25000">
                <a:solidFill>
                  <a:srgbClr val="000000"/>
                </a:solidFill>
                <a:latin typeface="Trebuchet MS" panose="020B0603020202020204"/>
                <a:ea typeface="Trebuchet MS" panose="020B0603020202020204"/>
                <a:cs typeface="Trebuchet MS" panose="020B0603020202020204"/>
                <a:sym typeface="Trebuchet MS" panose="020B0603020202020204"/>
              </a:rPr>
              <a:t>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6" name="Google Shape;616;p76"/>
          <p:cNvSpPr/>
          <p:nvPr/>
        </p:nvSpPr>
        <p:spPr>
          <a:xfrm>
            <a:off x="4714514" y="3711649"/>
            <a:ext cx="534121"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3000" b="0" i="1"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h</a:t>
            </a:r>
            <a:r>
              <a:rPr lang="en-GB" sz="3000" b="0" i="1" u="none" strike="noStrike" cap="none" baseline="-25000">
                <a:solidFill>
                  <a:srgbClr val="000000"/>
                </a:solidFill>
                <a:latin typeface="Trebuchet MS" panose="020B0603020202020204"/>
                <a:ea typeface="Trebuchet MS" panose="020B0603020202020204"/>
                <a:cs typeface="Trebuchet MS" panose="020B0603020202020204"/>
                <a:sym typeface="Trebuchet MS" panose="020B0603020202020204"/>
              </a:rPr>
              <a:t>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17" name="Google Shape;617;p76"/>
          <p:cNvGrpSpPr/>
          <p:nvPr/>
        </p:nvGrpSpPr>
        <p:grpSpPr>
          <a:xfrm>
            <a:off x="6724650" y="2678578"/>
            <a:ext cx="1428750" cy="1597701"/>
            <a:chOff x="6172200" y="2678578"/>
            <a:chExt cx="1428750" cy="1597701"/>
          </a:xfrm>
        </p:grpSpPr>
        <p:pic>
          <p:nvPicPr>
            <p:cNvPr id="618" name="Google Shape;618;p76" descr="https://openclipart.org/image/300px/svg_to_png/3593/c_schmitz_Closed_envelope.png"/>
            <p:cNvPicPr preferRelativeResize="0"/>
            <p:nvPr/>
          </p:nvPicPr>
          <p:blipFill rotWithShape="1">
            <a:blip r:embed="rId1"/>
            <a:srcRect/>
            <a:stretch>
              <a:fillRect/>
            </a:stretch>
          </p:blipFill>
          <p:spPr>
            <a:xfrm>
              <a:off x="6172200" y="2678578"/>
              <a:ext cx="1428750" cy="919163"/>
            </a:xfrm>
            <a:prstGeom prst="rect">
              <a:avLst/>
            </a:prstGeom>
            <a:noFill/>
            <a:ln>
              <a:noFill/>
            </a:ln>
          </p:spPr>
        </p:pic>
        <p:sp>
          <p:nvSpPr>
            <p:cNvPr id="619" name="Google Shape;619;p76"/>
            <p:cNvSpPr/>
            <p:nvPr/>
          </p:nvSpPr>
          <p:spPr>
            <a:xfrm>
              <a:off x="6619514" y="3722281"/>
              <a:ext cx="562975"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3000" b="0" i="1"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h</a:t>
              </a:r>
              <a:r>
                <a:rPr lang="en-GB" sz="3000" b="0" i="1" u="none" strike="noStrike" cap="none" baseline="-25000">
                  <a:solidFill>
                    <a:srgbClr val="000000"/>
                  </a:solidFill>
                  <a:latin typeface="Trebuchet MS" panose="020B0603020202020204"/>
                  <a:ea typeface="Trebuchet MS" panose="020B0603020202020204"/>
                  <a:cs typeface="Trebuchet MS" panose="020B0603020202020204"/>
                  <a:sym typeface="Trebuchet MS" panose="020B0603020202020204"/>
                </a:rPr>
                <a:t>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20" name="Google Shape;620;p76"/>
          <p:cNvSpPr/>
          <p:nvPr/>
        </p:nvSpPr>
        <p:spPr>
          <a:xfrm>
            <a:off x="6010206" y="2800350"/>
            <a:ext cx="466794" cy="553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3000" b="0" i="1"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205978"/>
            <a:ext cx="83820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Pseudonymity vs anonymity in forums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71" name="Google Shape;71;p14"/>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Reddit: pick a long-term pseudonym</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vs. </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4Chan: make posts with no attribution at all</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Zerocoin is “efficient”</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26" name="Google Shape;626;p77"/>
          <p:cNvSpPr txBox="1">
            <a:spLocks noGrp="1"/>
          </p:cNvSpPr>
          <p:nvPr>
            <p:ph type="body" idx="1"/>
          </p:nvPr>
        </p:nvSpPr>
        <p:spPr>
          <a:xfrm>
            <a:off x="457200" y="1200150"/>
            <a:ext cx="3994525"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The proof is a giant disjunction over all zerocoins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Yet the proof is relatively small!</a:t>
            </a:r>
            <a:endParaRPr sz="3000" b="0" i="0" u="none" strike="noStrike" cap="none" baseline="-25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27" name="Google Shape;627;p77"/>
          <p:cNvSpPr txBox="1">
            <a:spLocks noGrp="1"/>
          </p:cNvSpPr>
          <p:nvPr>
            <p:ph type="body" idx="2"/>
          </p:nvPr>
        </p:nvSpPr>
        <p:spPr>
          <a:xfrm>
            <a:off x="4038600" y="1200150"/>
            <a:ext cx="3994525" cy="372568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 know r such that</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H(S, r) = h</a:t>
            </a:r>
            <a:r>
              <a:rPr lang="en-GB" sz="2800" b="0" i="1" u="none" strike="noStrike" cap="none" baseline="-25000">
                <a:solidFill>
                  <a:schemeClr val="dk1"/>
                </a:solidFill>
                <a:latin typeface="Trebuchet MS" panose="020B0603020202020204"/>
                <a:ea typeface="Trebuchet MS" panose="020B0603020202020204"/>
                <a:cs typeface="Trebuchet MS" panose="020B0603020202020204"/>
                <a:sym typeface="Trebuchet MS" panose="020B0603020202020204"/>
              </a:rPr>
              <a:t>1</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rgbClr val="D07375"/>
                </a:solidFill>
                <a:latin typeface="Trebuchet MS" panose="020B0603020202020204"/>
                <a:ea typeface="Trebuchet MS" panose="020B0603020202020204"/>
                <a:cs typeface="Trebuchet MS" panose="020B0603020202020204"/>
                <a:sym typeface="Trebuchet MS" panose="020B0603020202020204"/>
              </a:rPr>
              <a:t>OR</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H(S, r) = h</a:t>
            </a:r>
            <a:r>
              <a:rPr lang="en-GB" sz="2800" b="0" i="1" u="none" strike="noStrike" cap="none" baseline="-25000">
                <a:solidFill>
                  <a:schemeClr val="dk1"/>
                </a:solidFill>
                <a:latin typeface="Trebuchet MS" panose="020B0603020202020204"/>
                <a:ea typeface="Trebuchet MS" panose="020B0603020202020204"/>
                <a:cs typeface="Trebuchet MS" panose="020B0603020202020204"/>
                <a:sym typeface="Trebuchet MS" panose="020B0603020202020204"/>
              </a:rPr>
              <a:t>2</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rgbClr val="D07375"/>
                </a:solidFill>
                <a:latin typeface="Trebuchet MS" panose="020B0603020202020204"/>
                <a:ea typeface="Trebuchet MS" panose="020B0603020202020204"/>
                <a:cs typeface="Trebuchet MS" panose="020B0603020202020204"/>
                <a:sym typeface="Trebuchet MS" panose="020B0603020202020204"/>
              </a:rPr>
              <a:t>OR</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rgbClr val="D07375"/>
                </a:solidFill>
                <a:latin typeface="Trebuchet MS" panose="020B0603020202020204"/>
                <a:ea typeface="Trebuchet MS" panose="020B0603020202020204"/>
                <a:cs typeface="Trebuchet MS" panose="020B0603020202020204"/>
                <a:sym typeface="Trebuchet MS" panose="020B0603020202020204"/>
              </a:rPr>
              <a:t>OR</a:t>
            </a: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r>
              <a:rPr lang="en-GB" sz="28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H(S, r) = h</a:t>
            </a:r>
            <a:r>
              <a:rPr lang="en-GB" sz="2800" b="0" i="1" u="none" strike="noStrike" cap="none" baseline="-25000">
                <a:solidFill>
                  <a:schemeClr val="dk1"/>
                </a:solidFill>
                <a:latin typeface="Trebuchet MS" panose="020B0603020202020204"/>
                <a:ea typeface="Trebuchet MS" panose="020B0603020202020204"/>
                <a:cs typeface="Trebuchet MS" panose="020B0603020202020204"/>
                <a:sym typeface="Trebuchet MS" panose="020B0603020202020204"/>
              </a:rPr>
              <a:t>N</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Zerocash: Zerocoin without Basecoin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33" name="Google Shape;633;p78"/>
          <p:cNvSpPr txBox="1">
            <a:spLocks noGrp="1"/>
          </p:cNvSpPr>
          <p:nvPr>
            <p:ph type="body" idx="1"/>
          </p:nvPr>
        </p:nvSpPr>
        <p:spPr>
          <a:xfrm>
            <a:off x="457200" y="1200150"/>
            <a:ext cx="49530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A3A3A3"/>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Two differences</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Different crypto for proofs</a:t>
            </a:r>
            <a:b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(More efficient)</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2800"/>
              <a:buFont typeface="Arial" panose="020B0604020202020204"/>
              <a:buChar char="•"/>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Proposal to run system without Basecoin</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A3A3A3"/>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34" name="Google Shape;634;p78"/>
          <p:cNvSpPr txBox="1"/>
          <p:nvPr/>
        </p:nvSpPr>
        <p:spPr>
          <a:xfrm>
            <a:off x="5410200" y="1200150"/>
            <a:ext cx="3276598" cy="37256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Trebuchet MS" panose="020B0603020202020204"/>
              <a:buNone/>
            </a:pPr>
            <a:r>
              <a:rPr lang="en-GB" sz="2400" b="0" i="1"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Zerocash: Decentralized Anonymous Payments from Bitcoin</a:t>
            </a:r>
            <a:endParaRPr sz="2400" b="0" i="1"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Font typeface="Arial" panose="020B0604020202020204"/>
              <a:buNone/>
            </a:pPr>
            <a:endParaRPr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Font typeface="Trebuchet MS" panose="020B0603020202020204"/>
              <a:buNone/>
            </a:pPr>
            <a:r>
              <a:rPr lang="en-GB"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E. Ben-Sasson et al.</a:t>
            </a:r>
            <a:endParaRPr lang="en-GB"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rgbClr val="000000"/>
              </a:buClr>
              <a:buFont typeface="Trebuchet MS" panose="020B0603020202020204"/>
              <a:buNone/>
            </a:pPr>
            <a:r>
              <a:rPr lang="en-GB"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rPr>
              <a:t>Usenix Security 2014</a:t>
            </a:r>
            <a:endParaRPr sz="24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9"/>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Zerocash: </a:t>
            </a:r>
            <a:r>
              <a:rPr lang="en-GB" sz="3600" b="1"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untraceable</a:t>
            </a: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e-cash</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40" name="Google Shape;640;p79"/>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All transactions are zerocoins</a:t>
            </a:r>
            <a:endPar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Splitting and merging supported </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Put transaction value </a:t>
            </a:r>
            <a:r>
              <a:rPr lang="en-GB" sz="28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inside the envelope</a:t>
            </a:r>
            <a:endParaRPr lang="en-GB" sz="28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Ledger merely records existence of transactions</a:t>
            </a:r>
            <a:endParaRPr sz="2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80"/>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Zerocash: the catch</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46" name="Google Shape;646;p80"/>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Random, secret inputs are required to generate public parameters</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These secret inputs must then be securely destroyed</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No one</a:t>
            </a: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can know them (anyone who does can break the system)</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5 levels of anonymity</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652" name="Google Shape;652;p81"/>
          <p:cNvGraphicFramePr/>
          <p:nvPr/>
        </p:nvGraphicFramePr>
        <p:xfrm>
          <a:off x="609599" y="1581150"/>
          <a:ext cx="8305800" cy="3000000"/>
        </p:xfrm>
        <a:graphic>
          <a:graphicData uri="http://schemas.openxmlformats.org/drawingml/2006/table">
            <a:tbl>
              <a:tblPr firstRow="1" bandRow="1">
                <a:noFill/>
                <a:tableStyleId>{C3E5DEDA-B7C2-413A-B9F1-76ED39E4BE6A}</a:tableStyleId>
              </a:tblPr>
              <a:tblGrid>
                <a:gridCol w="1143000"/>
                <a:gridCol w="1905000"/>
                <a:gridCol w="3200400"/>
                <a:gridCol w="2057400"/>
              </a:tblGrid>
              <a:tr h="404975">
                <a:tc>
                  <a:txBody>
                    <a:bodyPr/>
                    <a:lstStyle/>
                    <a:p>
                      <a:pPr marL="0" marR="0" lvl="0" indent="0" algn="l" rtl="0">
                        <a:lnSpc>
                          <a:spcPct val="100000"/>
                        </a:lnSpc>
                        <a:spcBef>
                          <a:spcPts val="0"/>
                        </a:spcBef>
                        <a:spcAft>
                          <a:spcPts val="0"/>
                        </a:spcAft>
                        <a:buClr>
                          <a:schemeClr val="dk1"/>
                        </a:buClr>
                        <a:buFont typeface="Trebuchet MS" panose="020B0603020202020204"/>
                        <a:buNone/>
                      </a:pPr>
                      <a:r>
                        <a:rPr lang="en-GB"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System</a:t>
                      </a:r>
                      <a:endParaRPr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solidFill>
                      <a:srgbClr val="ADCCE5"/>
                    </a:solidFill>
                  </a:tcPr>
                </a:tc>
                <a:tc>
                  <a:txBody>
                    <a:bodyPr/>
                    <a:lstStyle/>
                    <a:p>
                      <a:pPr marL="0" marR="0" lvl="0" indent="0" algn="l" rtl="0">
                        <a:lnSpc>
                          <a:spcPct val="100000"/>
                        </a:lnSpc>
                        <a:spcBef>
                          <a:spcPts val="0"/>
                        </a:spcBef>
                        <a:spcAft>
                          <a:spcPts val="0"/>
                        </a:spcAft>
                        <a:buClr>
                          <a:schemeClr val="dk1"/>
                        </a:buClr>
                        <a:buFont typeface="Trebuchet MS" panose="020B0603020202020204"/>
                        <a:buNone/>
                      </a:pPr>
                      <a:r>
                        <a:rPr lang="en-GB"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Type</a:t>
                      </a:r>
                      <a:endParaRPr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solidFill>
                      <a:srgbClr val="ADCCE5"/>
                    </a:solidFill>
                  </a:tcPr>
                </a:tc>
                <a:tc>
                  <a:txBody>
                    <a:bodyPr/>
                    <a:lstStyle/>
                    <a:p>
                      <a:pPr marL="0" marR="0" lvl="0" indent="0" algn="l" rtl="0">
                        <a:lnSpc>
                          <a:spcPct val="100000"/>
                        </a:lnSpc>
                        <a:spcBef>
                          <a:spcPts val="0"/>
                        </a:spcBef>
                        <a:spcAft>
                          <a:spcPts val="0"/>
                        </a:spcAft>
                        <a:buClr>
                          <a:schemeClr val="dk1"/>
                        </a:buClr>
                        <a:buFont typeface="Trebuchet MS" panose="020B0603020202020204"/>
                        <a:buNone/>
                      </a:pPr>
                      <a:r>
                        <a:rPr lang="en-GB"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Anonymity attacks</a:t>
                      </a:r>
                      <a:endParaRPr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solidFill>
                      <a:srgbClr val="ADCCE5"/>
                    </a:solidFill>
                  </a:tcPr>
                </a:tc>
                <a:tc>
                  <a:txBody>
                    <a:bodyPr/>
                    <a:lstStyle/>
                    <a:p>
                      <a:pPr marL="0" marR="0" lvl="0" indent="0" algn="l" rtl="0">
                        <a:lnSpc>
                          <a:spcPct val="100000"/>
                        </a:lnSpc>
                        <a:spcBef>
                          <a:spcPts val="0"/>
                        </a:spcBef>
                        <a:spcAft>
                          <a:spcPts val="0"/>
                        </a:spcAft>
                        <a:buClr>
                          <a:schemeClr val="dk1"/>
                        </a:buClr>
                        <a:buFont typeface="Trebuchet MS" panose="020B0603020202020204"/>
                        <a:buNone/>
                      </a:pPr>
                      <a:r>
                        <a:rPr lang="en-GB"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Deployability</a:t>
                      </a:r>
                      <a:endParaRPr sz="160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solidFill>
                      <a:srgbClr val="ADCCE5"/>
                    </a:solidFill>
                  </a:tcPr>
                </a:tc>
              </a:tr>
              <a:tr h="404975">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Bitcoin</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Pseudonymous</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Tx graph analysis</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Default</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04975">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Single mix</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Mix</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Tx graph analysis, bad mix</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Usable today</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04975">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Mix chain</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Mix</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Side channels, bad mixes/peers</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Bitcoin-compatible</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37450">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Zerocoin</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Cryptographic mix</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Side channels (possibly)</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Altcoin</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r h="404975">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Zerocash</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Untraceable</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None</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Font typeface="Trebuchet MS" panose="020B0603020202020204"/>
                        <a:buNone/>
                      </a:pPr>
                      <a:r>
                        <a:rPr lang="en-GB" sz="1600" u="none" strike="noStrike" cap="none">
                          <a:latin typeface="Trebuchet MS" panose="020B0603020202020204"/>
                          <a:ea typeface="Trebuchet MS" panose="020B0603020202020204"/>
                          <a:cs typeface="Trebuchet MS" panose="020B0603020202020204"/>
                          <a:sym typeface="Trebuchet MS" panose="020B0603020202020204"/>
                        </a:rPr>
                        <a:t>Altcoin, tricky setup</a:t>
                      </a:r>
                      <a:endParaRPr sz="1600" u="none" strike="noStrike" cap="none">
                        <a:latin typeface="Trebuchet MS" panose="020B0603020202020204"/>
                        <a:ea typeface="Trebuchet MS" panose="020B0603020202020204"/>
                        <a:cs typeface="Trebuchet MS" panose="020B0603020202020204"/>
                        <a:sym typeface="Trebuchet MS" panose="020B0603020202020204"/>
                      </a:endParaRPr>
                    </a:p>
                  </a:txBody>
                  <a:tcPr marL="91450" marR="91450" marT="45725" marB="45725" anchor="ct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2"/>
          <p:cNvSpPr txBox="1">
            <a:spLocks noGrp="1"/>
          </p:cNvSpPr>
          <p:nvPr>
            <p:ph type="subTitle" idx="1"/>
          </p:nvPr>
        </p:nvSpPr>
        <p:spPr>
          <a:xfrm>
            <a:off x="685800" y="1690478"/>
            <a:ext cx="7772400" cy="7847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Trebuchet MS" panose="020B0603020202020204"/>
              <a:buNone/>
            </a:pPr>
            <a:r>
              <a:rPr lang="en-GB" sz="3000" b="0" i="0" u="none" strike="noStrike" cap="none" dirty="0" smtClean="0">
                <a:solidFill>
                  <a:schemeClr val="tx1"/>
                </a:solidFill>
                <a:latin typeface="Trebuchet MS" panose="020B0603020202020204"/>
                <a:ea typeface="Trebuchet MS" panose="020B0603020202020204"/>
                <a:cs typeface="Trebuchet MS" panose="020B0603020202020204"/>
                <a:sym typeface="Trebuchet MS" panose="020B0603020202020204"/>
              </a:rPr>
              <a:t>Tor </a:t>
            </a:r>
            <a:r>
              <a:rPr lang="en-GB"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rPr>
              <a:t>and the Silk Road</a:t>
            </a:r>
            <a:endParaRPr sz="3000" b="0" i="0" u="none" strike="noStrike" cap="none" dirty="0">
              <a:solidFill>
                <a:schemeClr val="tx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83"/>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b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Anonymous communication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663" name="Google Shape;663;p83"/>
          <p:cNvPicPr preferRelativeResize="0"/>
          <p:nvPr/>
        </p:nvPicPr>
        <p:blipFill rotWithShape="1">
          <a:blip r:embed="rId1"/>
          <a:srcRect l="6182" t="38253" r="10727" b="5129"/>
          <a:stretch>
            <a:fillRect/>
          </a:stretch>
        </p:blipFill>
        <p:spPr>
          <a:xfrm>
            <a:off x="565265" y="1504950"/>
            <a:ext cx="7597833" cy="322533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84"/>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Threat model</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669" name="Google Shape;669;p84"/>
          <p:cNvPicPr preferRelativeResize="0"/>
          <p:nvPr/>
        </p:nvPicPr>
        <p:blipFill rotWithShape="1">
          <a:blip r:embed="rId1"/>
          <a:srcRect l="6000" t="25411" r="10364" b="14468"/>
          <a:stretch>
            <a:fillRect/>
          </a:stretch>
        </p:blipFill>
        <p:spPr>
          <a:xfrm>
            <a:off x="548639" y="1504950"/>
            <a:ext cx="7647709" cy="342484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How Tor works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75" name="Google Shape;675;p85"/>
          <p:cNvSpPr txBox="1">
            <a:spLocks noGrp="1"/>
          </p:cNvSpPr>
          <p:nvPr>
            <p:ph type="body" idx="1"/>
          </p:nvPr>
        </p:nvSpPr>
        <p:spPr>
          <a:xfrm>
            <a:off x="5562600" y="1276350"/>
            <a:ext cx="3124200" cy="36494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Safe(ish) if at least one router honest</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Key challenge: hiding routing information</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676" name="Google Shape;676;p85"/>
          <p:cNvGrpSpPr/>
          <p:nvPr/>
        </p:nvGrpSpPr>
        <p:grpSpPr>
          <a:xfrm>
            <a:off x="552450" y="1428750"/>
            <a:ext cx="4857750" cy="3105150"/>
            <a:chOff x="552450" y="1428750"/>
            <a:chExt cx="4857750" cy="3105150"/>
          </a:xfrm>
        </p:grpSpPr>
        <p:pic>
          <p:nvPicPr>
            <p:cNvPr id="677" name="Google Shape;677;p85" descr="https://ssd.eff.org/files/tor.png"/>
            <p:cNvPicPr preferRelativeResize="0"/>
            <p:nvPr/>
          </p:nvPicPr>
          <p:blipFill rotWithShape="1">
            <a:blip r:embed="rId1"/>
            <a:srcRect/>
            <a:stretch>
              <a:fillRect/>
            </a:stretch>
          </p:blipFill>
          <p:spPr>
            <a:xfrm>
              <a:off x="552450" y="1428750"/>
              <a:ext cx="4857750" cy="3105150"/>
            </a:xfrm>
            <a:prstGeom prst="rect">
              <a:avLst/>
            </a:prstGeom>
            <a:noFill/>
            <a:ln>
              <a:noFill/>
            </a:ln>
          </p:spPr>
        </p:pic>
        <p:sp>
          <p:nvSpPr>
            <p:cNvPr id="678" name="Google Shape;678;p85"/>
            <p:cNvSpPr/>
            <p:nvPr/>
          </p:nvSpPr>
          <p:spPr>
            <a:xfrm>
              <a:off x="990600" y="1504950"/>
              <a:ext cx="1828800" cy="3048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8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Solution: layered encryption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84" name="Google Shape;684;p86"/>
          <p:cNvSpPr txBox="1">
            <a:spLocks noGrp="1"/>
          </p:cNvSpPr>
          <p:nvPr>
            <p:ph type="body" idx="1"/>
          </p:nvPr>
        </p:nvSpPr>
        <p:spPr>
          <a:xfrm>
            <a:off x="5715000" y="1308249"/>
            <a:ext cx="29718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Side effect: contents encrypted from </a:t>
            </a:r>
            <a:b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Alice to exit node</a:t>
            </a:r>
            <a:endPar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0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BUT</a:t>
            </a:r>
            <a:r>
              <a:rPr lang="en-GB"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Unencrypted from exit node to Bob</a:t>
            </a: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685" name="Google Shape;685;p86"/>
          <p:cNvGrpSpPr/>
          <p:nvPr/>
        </p:nvGrpSpPr>
        <p:grpSpPr>
          <a:xfrm>
            <a:off x="533400" y="1447800"/>
            <a:ext cx="5043488" cy="2898878"/>
            <a:chOff x="2133600" y="1447800"/>
            <a:chExt cx="5043488" cy="2898878"/>
          </a:xfrm>
        </p:grpSpPr>
        <p:pic>
          <p:nvPicPr>
            <p:cNvPr id="686" name="Google Shape;686;p86" descr="C:\Users\me\Dropbox\teaching\cos432\Screenshot.png"/>
            <p:cNvPicPr preferRelativeResize="0"/>
            <p:nvPr/>
          </p:nvPicPr>
          <p:blipFill rotWithShape="1">
            <a:blip r:embed="rId1"/>
            <a:srcRect/>
            <a:stretch>
              <a:fillRect/>
            </a:stretch>
          </p:blipFill>
          <p:spPr>
            <a:xfrm>
              <a:off x="2133600" y="1752600"/>
              <a:ext cx="5043488" cy="2594078"/>
            </a:xfrm>
            <a:prstGeom prst="rect">
              <a:avLst/>
            </a:prstGeom>
            <a:noFill/>
            <a:ln>
              <a:noFill/>
            </a:ln>
          </p:spPr>
        </p:pic>
        <p:sp>
          <p:nvSpPr>
            <p:cNvPr id="687" name="Google Shape;687;p86"/>
            <p:cNvSpPr/>
            <p:nvPr/>
          </p:nvSpPr>
          <p:spPr>
            <a:xfrm>
              <a:off x="3581400" y="1447800"/>
              <a:ext cx="1981200" cy="4572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panose="020B0604020202020204"/>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Why is unlinkability needed?</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77" name="Google Shape;77;p15"/>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514350" marR="0" lvl="0" indent="-323850" algn="l" rtl="0">
              <a:lnSpc>
                <a:spcPct val="100000"/>
              </a:lnSpc>
              <a:spcBef>
                <a:spcPts val="0"/>
              </a:spcBef>
              <a:spcAft>
                <a:spcPts val="0"/>
              </a:spcAft>
              <a:buClr>
                <a:schemeClr val="dk1"/>
              </a:buClr>
              <a:buSzPts val="3000"/>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Trebuchet MS" panose="020B0603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Many Bitcoin services require real identity</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chemeClr val="dk1"/>
              </a:buClr>
              <a:buSzPts val="3000"/>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23850" algn="l" rtl="0">
              <a:lnSpc>
                <a:spcPct val="100000"/>
              </a:lnSpc>
              <a:spcBef>
                <a:spcPts val="0"/>
              </a:spcBef>
              <a:spcAft>
                <a:spcPts val="0"/>
              </a:spcAft>
              <a:buClr>
                <a:schemeClr val="dk1"/>
              </a:buClr>
              <a:buSzPts val="3000"/>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3000"/>
              <a:buFont typeface="Trebuchet MS" panose="020B0603020202020204"/>
              <a:buAutoNum type="arabicPeriod"/>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Linked profiles can be deanonymized by a variety of side channels</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8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Hidden services</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93" name="Google Shape;693;p87"/>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What if the </a:t>
            </a:r>
            <a:r>
              <a:rPr lang="en-GB" sz="2400" b="0" i="0" u="sng"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server</a:t>
            </a: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wants to hide its address?</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Simplified:</a:t>
            </a: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Connect to “rendezvous point” through Tor</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Publish name → rendezvous point mapping</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514350" algn="l" rtl="0">
              <a:lnSpc>
                <a:spcPct val="100000"/>
              </a:lnSpc>
              <a:spcBef>
                <a:spcPts val="0"/>
              </a:spcBef>
              <a:spcAft>
                <a:spcPts val="0"/>
              </a:spcAft>
              <a:buClr>
                <a:schemeClr val="dk1"/>
              </a:buClr>
              <a:buSzPts val="2400"/>
              <a:buFont typeface="Arial" panose="020B0604020202020204"/>
              <a:buAutoNum type="arabicPeriod"/>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Client connects to rendezvous point</a:t>
            </a:r>
            <a:endPar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514350" marR="0" lvl="0" indent="-36195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2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Onion address looks like </a:t>
            </a:r>
            <a:r>
              <a:rPr lang="en-GB" sz="2400" b="1" i="0" u="none" strike="noStrike" cap="none">
                <a:solidFill>
                  <a:schemeClr val="dk1"/>
                </a:solidFill>
                <a:latin typeface="Consolas" panose="020B0609020204030204"/>
                <a:ea typeface="Consolas" panose="020B0609020204030204"/>
                <a:cs typeface="Consolas" panose="020B0609020204030204"/>
                <a:sym typeface="Consolas" panose="020B0609020204030204"/>
              </a:rPr>
              <a:t>http://3g2upl4pq6kufc4m.onion/</a:t>
            </a:r>
            <a:r>
              <a:rPr lang="en-GB" sz="24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t>
            </a:r>
            <a:endParaRPr sz="24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88"/>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Silk Road</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699" name="Google Shape;699;p88"/>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Communication: Tor hidden service</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Payment: Bitcoin</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Security?</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266700" algn="l" rtl="0">
              <a:lnSpc>
                <a:spcPct val="100000"/>
              </a:lnSpc>
              <a:spcBef>
                <a:spcPts val="0"/>
              </a:spcBef>
              <a:spcAft>
                <a:spcPts val="0"/>
              </a:spcAft>
              <a:buClr>
                <a:srgbClr val="A3A3A3"/>
              </a:buClr>
              <a:buSzPts val="3000"/>
              <a:buFont typeface="Arial" panose="020B0604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457200" marR="0" lvl="0" indent="-457200" algn="l" rtl="0">
              <a:lnSpc>
                <a:spcPct val="100000"/>
              </a:lnSpc>
              <a:spcBef>
                <a:spcPts val="0"/>
              </a:spcBef>
              <a:spcAft>
                <a:spcPts val="0"/>
              </a:spcAft>
              <a:buClr>
                <a:srgbClr val="A3A3A3"/>
              </a:buClr>
              <a:buSzPts val="3000"/>
              <a:buFont typeface="Arial" panose="020B0604020202020204"/>
              <a:buChar char="•"/>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Anonymous shipping?</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Defining unlinkability in Bitcoin</a:t>
            </a:r>
            <a:endParaRPr sz="3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83" name="Google Shape;83;p16"/>
          <p:cNvSpPr txBox="1">
            <a:spLocks noGrp="1"/>
          </p:cNvSpPr>
          <p:nvPr>
            <p:ph type="body" idx="1"/>
          </p:nvPr>
        </p:nvSpPr>
        <p:spPr>
          <a:xfrm>
            <a:off x="457200" y="1200150"/>
            <a:ext cx="8229600" cy="372568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Hard to link different addresses of the same user</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Hard to link different transactions of the same user</a:t>
            </a:r>
            <a:endPar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Font typeface="Trebuchet MS" panose="020B0603020202020204"/>
              <a:buNone/>
            </a:pPr>
            <a:r>
              <a:rPr lang="en-GB"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Hard to link sender of a payment to its recipient</a:t>
            </a:r>
            <a:endParaRPr sz="3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10977</Words>
  <Application>WPS Presentation</Application>
  <PresentationFormat>On-screen Show (16:9)</PresentationFormat>
  <Paragraphs>720</Paragraphs>
  <Slides>81</Slides>
  <Notes>81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81</vt:i4>
      </vt:variant>
    </vt:vector>
  </HeadingPairs>
  <TitlesOfParts>
    <vt:vector size="92" baseType="lpstr">
      <vt:lpstr>Arial</vt:lpstr>
      <vt:lpstr>SimSun</vt:lpstr>
      <vt:lpstr>Wingdings</vt:lpstr>
      <vt:lpstr>Arial</vt:lpstr>
      <vt:lpstr>Trebuchet MS</vt:lpstr>
      <vt:lpstr>Times New Roman</vt:lpstr>
      <vt:lpstr>Microsoft YaHei</vt:lpstr>
      <vt:lpstr>Arial Unicode MS</vt:lpstr>
      <vt:lpstr>Consolas</vt:lpstr>
      <vt:lpstr>Calibri</vt:lpstr>
      <vt:lpstr>simple-light</vt:lpstr>
      <vt:lpstr>CS-482: Introduction to Blockchain and CryptoCurrency</vt:lpstr>
      <vt:lpstr>PowerPoint 演示文稿</vt:lpstr>
      <vt:lpstr>Some say Bitcoin provides anonymity</vt:lpstr>
      <vt:lpstr>Others say it doesn’t</vt:lpstr>
      <vt:lpstr>What do we mean by anonymity?</vt:lpstr>
      <vt:lpstr>Anonymity in computer science</vt:lpstr>
      <vt:lpstr>Pseudonymity vs anonymity in forums</vt:lpstr>
      <vt:lpstr>Why is unlinkability needed?</vt:lpstr>
      <vt:lpstr>Defining unlinkability in Bitcoin</vt:lpstr>
      <vt:lpstr>Quantifying anonymity</vt:lpstr>
      <vt:lpstr>Why anonymous cryptocurrencies?</vt:lpstr>
      <vt:lpstr>What about money laundering?</vt:lpstr>
      <vt:lpstr>Can we keep only the good uses?</vt:lpstr>
      <vt:lpstr>Similar dilemma: Tor</vt:lpstr>
      <vt:lpstr>Anonymous e-cash: history</vt:lpstr>
      <vt:lpstr>Anonymous e-cash via blind signatures</vt:lpstr>
      <vt:lpstr>Anonymity &amp; decentralization: in conflict</vt:lpstr>
      <vt:lpstr>PowerPoint 演示文稿</vt:lpstr>
      <vt:lpstr>PowerPoint 演示文稿</vt:lpstr>
      <vt:lpstr>PowerPoint 演示文稿</vt:lpstr>
      <vt:lpstr>Trivial to create new address</vt:lpstr>
      <vt:lpstr>Alice buys a teapot at Big box store</vt:lpstr>
      <vt:lpstr>Linking addresses</vt:lpstr>
      <vt:lpstr>Clustering of addresses</vt:lpstr>
      <vt:lpstr>Change addresses</vt:lpstr>
      <vt:lpstr>“Idioms of use”</vt:lpstr>
      <vt:lpstr>Shared spending + idioms of use</vt:lpstr>
      <vt:lpstr>To tag service providers: transact!</vt:lpstr>
      <vt:lpstr>Shared spending + idioms of use</vt:lpstr>
      <vt:lpstr>From services to users</vt:lpstr>
      <vt:lpstr>Network-layer de-anonymization</vt:lpstr>
      <vt:lpstr>Solution: use Tor</vt:lpstr>
      <vt:lpstr>PowerPoint 演示文稿</vt:lpstr>
      <vt:lpstr>To protect anonymity, use an intermediary</vt:lpstr>
      <vt:lpstr>To protect anonymity, use an intermediary</vt:lpstr>
      <vt:lpstr>PowerPoint 演示文稿</vt:lpstr>
      <vt:lpstr>PowerPoint 演示文稿</vt:lpstr>
      <vt:lpstr>Dedicated mixing services</vt:lpstr>
      <vt:lpstr>Back to online wallets</vt:lpstr>
      <vt:lpstr>PowerPoint 演示文稿</vt:lpstr>
      <vt:lpstr>Mixing: terminology</vt:lpstr>
      <vt:lpstr>Principles for mixing services</vt:lpstr>
      <vt:lpstr>Series of mixes</vt:lpstr>
      <vt:lpstr>Principles for mixing services</vt:lpstr>
      <vt:lpstr>Principles for mixing services</vt:lpstr>
      <vt:lpstr>Principles for mixing services</vt:lpstr>
      <vt:lpstr>Remaining problem: trusting mixes</vt:lpstr>
      <vt:lpstr>Currently no reputable dedicated mix</vt:lpstr>
      <vt:lpstr>PowerPoint 演示文稿</vt:lpstr>
      <vt:lpstr>Why decentralized mixing?</vt:lpstr>
      <vt:lpstr>Coinjoin</vt:lpstr>
      <vt:lpstr>Coinjoin algorithm</vt:lpstr>
      <vt:lpstr>Coinjoin: remaining problems</vt:lpstr>
      <vt:lpstr>Finding peers</vt:lpstr>
      <vt:lpstr>Peer anonymity</vt:lpstr>
      <vt:lpstr>Denial of service</vt:lpstr>
      <vt:lpstr>High-level flows could be identifying</vt:lpstr>
      <vt:lpstr>Heuristic: merge avoidance</vt:lpstr>
      <vt:lpstr>PowerPoint 演示文稿</vt:lpstr>
      <vt:lpstr>Zerocoin: protocol-level mixing</vt:lpstr>
      <vt:lpstr>Basecoin and Zerocoin</vt:lpstr>
      <vt:lpstr>Zerocoins</vt:lpstr>
      <vt:lpstr>Two challenges</vt:lpstr>
      <vt:lpstr>Zero-knowledge proofs</vt:lpstr>
      <vt:lpstr>Minting zerocoins</vt:lpstr>
      <vt:lpstr>Minting a zerocoin: “commitment”</vt:lpstr>
      <vt:lpstr>Minting a zerocoin</vt:lpstr>
      <vt:lpstr>To spend a zerocoin S:</vt:lpstr>
      <vt:lpstr>Zerocoin is anonymous</vt:lpstr>
      <vt:lpstr>Zerocoin is “efficient”</vt:lpstr>
      <vt:lpstr>Zerocash: Zerocoin without Basecoin</vt:lpstr>
      <vt:lpstr>Zerocash: untraceable e-cash</vt:lpstr>
      <vt:lpstr>Zerocash: the catch</vt:lpstr>
      <vt:lpstr>5 levels of anonymity</vt:lpstr>
      <vt:lpstr>PowerPoint 演示文稿</vt:lpstr>
      <vt:lpstr> Anonymous communication</vt:lpstr>
      <vt:lpstr>Threat model</vt:lpstr>
      <vt:lpstr>How Tor works</vt:lpstr>
      <vt:lpstr>Solution: layered encryption</vt:lpstr>
      <vt:lpstr>Hidden services</vt:lpstr>
      <vt:lpstr>Silk Road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creator>shahbaz defender</dc:creator>
  <cp:lastModifiedBy>Syed Hassan</cp:lastModifiedBy>
  <cp:revision>9</cp:revision>
  <dcterms:created xsi:type="dcterms:W3CDTF">2023-06-03T09:07:00Z</dcterms:created>
  <dcterms:modified xsi:type="dcterms:W3CDTF">2023-06-03T12:01:24Z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C357381E12AD40C19A123D317E846B84</vt:lpwstr>
  </property>
  <property fmtid="{D5CDD505-2E9C-101B-9397-08002B2CF9AE}" pid="3" name="KSOProductBuildVer">
    <vt:lpwstr>1033-11.2.0.11537</vt:lpwstr>
  </property>
</Properties>
</file>