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Object-Oriented Programming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Week </a:t>
            </a:r>
            <a:r>
              <a:rPr lang="en-US" sz="4000" b="1" dirty="0" smtClean="0">
                <a:solidFill>
                  <a:srgbClr val="0070C0"/>
                </a:solidFill>
              </a:rPr>
              <a:t>1 </a:t>
            </a:r>
            <a:r>
              <a:rPr lang="en-US" sz="4000" b="1" dirty="0" smtClean="0">
                <a:solidFill>
                  <a:srgbClr val="0070C0"/>
                </a:solidFill>
              </a:rPr>
              <a:t>| </a:t>
            </a:r>
            <a:r>
              <a:rPr lang="en-US" sz="4000" b="1" dirty="0" smtClean="0"/>
              <a:t>Lecture 1</a:t>
            </a:r>
            <a:endParaRPr 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About this course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dirty="0" smtClean="0"/>
              <a:t>	</a:t>
            </a:r>
            <a:r>
              <a:rPr lang="en-US" sz="4000" b="1" dirty="0" smtClean="0"/>
              <a:t>“</a:t>
            </a:r>
            <a:r>
              <a:rPr lang="en-US" sz="3600" b="1" dirty="0" smtClean="0">
                <a:solidFill>
                  <a:srgbClr val="00B050"/>
                </a:solidFill>
              </a:rPr>
              <a:t>Object-oriented Programming</a:t>
            </a:r>
            <a:r>
              <a:rPr lang="en-US" sz="4400" b="1" dirty="0" smtClean="0"/>
              <a:t>”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Course code:</a:t>
            </a:r>
            <a:r>
              <a:rPr lang="en-US" dirty="0" smtClean="0"/>
              <a:t>		CS-217</a:t>
            </a:r>
            <a:br>
              <a:rPr lang="en-US" dirty="0" smtClean="0"/>
            </a:br>
            <a:r>
              <a:rPr lang="en-US" b="1" dirty="0" smtClean="0"/>
              <a:t>Course Teacher:</a:t>
            </a:r>
            <a:r>
              <a:rPr lang="en-US" dirty="0" smtClean="0"/>
              <a:t>	</a:t>
            </a:r>
            <a:r>
              <a:rPr lang="en-US" dirty="0" err="1" smtClean="0"/>
              <a:t>Syed</a:t>
            </a:r>
            <a:r>
              <a:rPr lang="en-US" dirty="0" smtClean="0"/>
              <a:t> </a:t>
            </a:r>
            <a:r>
              <a:rPr lang="en-US" dirty="0" err="1" smtClean="0"/>
              <a:t>Zain</a:t>
            </a:r>
            <a:r>
              <a:rPr lang="en-US" dirty="0" smtClean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 Hassan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Marks Distribution: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600" dirty="0" smtClean="0"/>
              <a:t>Assignments	</a:t>
            </a:r>
            <a:r>
              <a:rPr lang="en-US" sz="2600" dirty="0" smtClean="0"/>
              <a:t>10</a:t>
            </a:r>
            <a:r>
              <a:rPr lang="en-US" sz="2600" dirty="0" smtClean="0"/>
              <a:t>%</a:t>
            </a:r>
          </a:p>
          <a:p>
            <a:pPr>
              <a:buNone/>
            </a:pPr>
            <a:r>
              <a:rPr lang="en-US" sz="2600" dirty="0" smtClean="0"/>
              <a:t>	Quizzes</a:t>
            </a:r>
            <a:r>
              <a:rPr lang="en-US" sz="2600" dirty="0" smtClean="0"/>
              <a:t>		10%</a:t>
            </a:r>
          </a:p>
          <a:p>
            <a:pPr>
              <a:buNone/>
            </a:pPr>
            <a:r>
              <a:rPr lang="en-US" sz="2600" dirty="0" smtClean="0"/>
              <a:t>	Project</a:t>
            </a:r>
            <a:r>
              <a:rPr lang="en-US" sz="2600" dirty="0" smtClean="0"/>
              <a:t>		15%</a:t>
            </a:r>
          </a:p>
          <a:p>
            <a:pPr>
              <a:buNone/>
            </a:pPr>
            <a:r>
              <a:rPr lang="en-US" sz="2600" dirty="0" smtClean="0"/>
              <a:t>	Mid </a:t>
            </a:r>
            <a:r>
              <a:rPr lang="en-US" sz="2600" dirty="0" smtClean="0"/>
              <a:t>Exam 		20% (10% each)</a:t>
            </a:r>
          </a:p>
          <a:p>
            <a:pPr>
              <a:buNone/>
            </a:pPr>
            <a:r>
              <a:rPr lang="en-US" sz="2600" dirty="0" smtClean="0"/>
              <a:t>	Final </a:t>
            </a:r>
            <a:r>
              <a:rPr lang="en-US" sz="2600" dirty="0" smtClean="0"/>
              <a:t>Exam		45%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Programming Paradigms</a:t>
            </a:r>
            <a:endParaRPr lang="en-US" sz="4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	A</a:t>
            </a:r>
            <a:r>
              <a:rPr lang="en-US" dirty="0" smtClean="0"/>
              <a:t> </a:t>
            </a:r>
            <a:r>
              <a:rPr lang="en-US" b="1" dirty="0" smtClean="0"/>
              <a:t>programming paradigm</a:t>
            </a:r>
            <a:r>
              <a:rPr lang="en-US" dirty="0" smtClean="0"/>
              <a:t> is a style, or “way,” of </a:t>
            </a:r>
            <a:r>
              <a:rPr lang="en-US" dirty="0" smtClean="0"/>
              <a:t>programming</a:t>
            </a:r>
            <a:endParaRPr lang="en-US" dirty="0"/>
          </a:p>
        </p:txBody>
      </p:sp>
      <p:pic>
        <p:nvPicPr>
          <p:cNvPr id="6" name="Picture 5" descr="goku programming -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657600"/>
            <a:ext cx="6985645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Some Programming Paradigms</a:t>
            </a:r>
            <a:endParaRPr lang="en-US" sz="4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/>
            <a:r>
              <a:rPr lang="en-US" dirty="0" smtClean="0"/>
              <a:t>Structural</a:t>
            </a:r>
          </a:p>
          <a:p>
            <a:pPr marL="914400" lvl="1" indent="-514350"/>
            <a:r>
              <a:rPr lang="en-US" dirty="0" smtClean="0">
                <a:solidFill>
                  <a:srgbClr val="00B050"/>
                </a:solidFill>
              </a:rPr>
              <a:t>Programming </a:t>
            </a:r>
            <a:r>
              <a:rPr lang="en-US" dirty="0" smtClean="0">
                <a:solidFill>
                  <a:srgbClr val="00B050"/>
                </a:solidFill>
              </a:rPr>
              <a:t>with clean, </a:t>
            </a:r>
            <a:r>
              <a:rPr lang="en-US" dirty="0" err="1" smtClean="0">
                <a:solidFill>
                  <a:srgbClr val="00B050"/>
                </a:solidFill>
              </a:rPr>
              <a:t>goto</a:t>
            </a:r>
            <a:r>
              <a:rPr lang="en-US" dirty="0" smtClean="0">
                <a:solidFill>
                  <a:srgbClr val="00B050"/>
                </a:solidFill>
              </a:rPr>
              <a:t>-free, nested control </a:t>
            </a:r>
            <a:r>
              <a:rPr lang="en-US" dirty="0" smtClean="0">
                <a:solidFill>
                  <a:srgbClr val="00B050"/>
                </a:solidFill>
              </a:rPr>
              <a:t>structures</a:t>
            </a:r>
            <a:endParaRPr lang="en-US" dirty="0" smtClean="0">
              <a:solidFill>
                <a:srgbClr val="00B050"/>
              </a:solidFill>
            </a:endParaRPr>
          </a:p>
          <a:p>
            <a:pPr marL="514350" indent="-514350"/>
            <a:r>
              <a:rPr lang="en-US" dirty="0" smtClean="0"/>
              <a:t>Procedural</a:t>
            </a:r>
          </a:p>
          <a:p>
            <a:pPr marL="914400" lvl="1" indent="-514350"/>
            <a:r>
              <a:rPr lang="en-US" dirty="0" smtClean="0">
                <a:solidFill>
                  <a:srgbClr val="00B050"/>
                </a:solidFill>
              </a:rPr>
              <a:t>Programming with function calls that avoid any global </a:t>
            </a:r>
            <a:r>
              <a:rPr lang="en-US" dirty="0" smtClean="0">
                <a:solidFill>
                  <a:srgbClr val="00B050"/>
                </a:solidFill>
              </a:rPr>
              <a:t>state</a:t>
            </a:r>
          </a:p>
          <a:p>
            <a:pPr marL="514350" indent="-514350"/>
            <a:r>
              <a:rPr lang="en-US" dirty="0" smtClean="0"/>
              <a:t>Object-oriented</a:t>
            </a:r>
          </a:p>
          <a:p>
            <a:pPr marL="914400" lvl="1" indent="-514350"/>
            <a:r>
              <a:rPr lang="en-US" dirty="0" smtClean="0">
                <a:solidFill>
                  <a:srgbClr val="00B050"/>
                </a:solidFill>
              </a:rPr>
              <a:t>Programming by </a:t>
            </a:r>
            <a:r>
              <a:rPr lang="en-US" dirty="0" smtClean="0">
                <a:solidFill>
                  <a:srgbClr val="00B050"/>
                </a:solidFill>
              </a:rPr>
              <a:t>using objects </a:t>
            </a:r>
            <a:r>
              <a:rPr lang="en-US" dirty="0" smtClean="0">
                <a:solidFill>
                  <a:srgbClr val="00B050"/>
                </a:solidFill>
              </a:rPr>
              <a:t>that </a:t>
            </a:r>
            <a:r>
              <a:rPr lang="en-US" dirty="0" smtClean="0">
                <a:solidFill>
                  <a:srgbClr val="00B050"/>
                </a:solidFill>
              </a:rPr>
              <a:t>use each other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Principles of Object-oriented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	There are </a:t>
            </a:r>
            <a:r>
              <a:rPr lang="en-US" b="1" dirty="0" smtClean="0"/>
              <a:t>five</a:t>
            </a:r>
            <a:r>
              <a:rPr lang="en-US" dirty="0" smtClean="0"/>
              <a:t> basic principles of Object-oriented Programming: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Encapsulation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Abstraction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Inheritance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Polymorphism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Code reuse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 algn="ctr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b="1" dirty="0" smtClean="0">
                <a:solidFill>
                  <a:srgbClr val="FF0000"/>
                </a:solidFill>
              </a:rPr>
              <a:t>Don’t worry if these terms seem scary at this point”!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Object-oriented Languages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languages which use the object-oriented “way of programming”</a:t>
            </a:r>
          </a:p>
          <a:p>
            <a:endParaRPr lang="en-US" dirty="0" smtClean="0"/>
          </a:p>
          <a:p>
            <a:r>
              <a:rPr lang="en-US" dirty="0" smtClean="0"/>
              <a:t>Some popular ones are C++, C# and JAVA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Study Guide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u="sng" dirty="0" smtClean="0"/>
              <a:t>Books: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Problem </a:t>
            </a:r>
            <a:r>
              <a:rPr lang="en-US" dirty="0" smtClean="0"/>
              <a:t>Solving with C</a:t>
            </a:r>
            <a:r>
              <a:rPr lang="en-US" dirty="0" smtClean="0"/>
              <a:t>++, </a:t>
            </a:r>
            <a:r>
              <a:rPr lang="en-US" dirty="0" smtClean="0"/>
              <a:t>9e Global Edition, Walter </a:t>
            </a:r>
            <a:r>
              <a:rPr lang="en-US" dirty="0" err="1" smtClean="0"/>
              <a:t>Savitch</a:t>
            </a:r>
            <a:r>
              <a:rPr lang="en-US" dirty="0" smtClean="0"/>
              <a:t>, ISBN-13:9781292018249, Addison-Wesley, </a:t>
            </a:r>
            <a:r>
              <a:rPr lang="en-US" dirty="0" smtClean="0"/>
              <a:t>2015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</a:t>
            </a:r>
            <a:r>
              <a:rPr lang="en-US" dirty="0" smtClean="0"/>
              <a:t>++ How to program By </a:t>
            </a:r>
            <a:r>
              <a:rPr lang="en-US" dirty="0" err="1" smtClean="0"/>
              <a:t>Deitel</a:t>
            </a:r>
            <a:r>
              <a:rPr lang="en-US" dirty="0" smtClean="0"/>
              <a:t> &amp; </a:t>
            </a:r>
            <a:r>
              <a:rPr lang="en-US" dirty="0" err="1" smtClean="0"/>
              <a:t>Deitel</a:t>
            </a:r>
            <a:r>
              <a:rPr lang="en-US" dirty="0" smtClean="0"/>
              <a:t> 7th </a:t>
            </a:r>
            <a:r>
              <a:rPr lang="en-US" dirty="0" smtClean="0"/>
              <a:t>edition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US" b="1" u="sng" dirty="0" smtClean="0"/>
          </a:p>
          <a:p>
            <a:pPr>
              <a:buNone/>
            </a:pPr>
            <a:r>
              <a:rPr lang="en-US" b="1" u="sng" dirty="0" smtClean="0"/>
              <a:t>Reference </a:t>
            </a:r>
            <a:r>
              <a:rPr lang="en-US" b="1" u="sng" dirty="0" smtClean="0"/>
              <a:t>Books: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/>
              <a:t>C++ Programming Language by </a:t>
            </a:r>
            <a:r>
              <a:rPr lang="en-US" dirty="0" err="1" smtClean="0"/>
              <a:t>Bjarne</a:t>
            </a:r>
            <a:r>
              <a:rPr lang="en-US" dirty="0" smtClean="0"/>
              <a:t> </a:t>
            </a:r>
            <a:r>
              <a:rPr lang="en-US" dirty="0" err="1" smtClean="0"/>
              <a:t>Stroustrup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 </a:t>
            </a:r>
            <a:r>
              <a:rPr lang="en-US" dirty="0" smtClean="0"/>
              <a:t>Oriented Software Engineering by </a:t>
            </a:r>
            <a:r>
              <a:rPr lang="en-US" dirty="0" smtClean="0"/>
              <a:t>Jacobson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</a:t>
            </a:r>
            <a:r>
              <a:rPr lang="en-US" dirty="0" smtClean="0"/>
              <a:t># 4.0: The Complete Reference by Herbert </a:t>
            </a:r>
            <a:r>
              <a:rPr lang="en-US" dirty="0" err="1" smtClean="0"/>
              <a:t>Schildt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C:\Program Files (x86)\Microsoft Office\MEDIA\CAGCAT10\j0217698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799" y="457200"/>
            <a:ext cx="1258041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105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Object-Oriented Programming</vt:lpstr>
      <vt:lpstr>About this course</vt:lpstr>
      <vt:lpstr>Programming Paradigms</vt:lpstr>
      <vt:lpstr>Some Programming Paradigms</vt:lpstr>
      <vt:lpstr>Principles of Object-oriented Programming</vt:lpstr>
      <vt:lpstr>Object-oriented Languages</vt:lpstr>
      <vt:lpstr>Study Guide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Syed Zain-Ul-Hassan</dc:creator>
  <cp:lastModifiedBy>zain.hassan</cp:lastModifiedBy>
  <cp:revision>18</cp:revision>
  <dcterms:created xsi:type="dcterms:W3CDTF">2006-08-16T00:00:00Z</dcterms:created>
  <dcterms:modified xsi:type="dcterms:W3CDTF">2020-02-27T08:46:26Z</dcterms:modified>
</cp:coreProperties>
</file>