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0" r:id="rId12"/>
    <p:sldId id="267" r:id="rId13"/>
    <p:sldId id="268" r:id="rId14"/>
    <p:sldId id="269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AF594-9A9C-4F46-894B-AB68024C69BF}" type="datetimeFigureOut">
              <a:rPr lang="en-US" smtClean="0"/>
              <a:pPr/>
              <a:t>4/9/2020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DF92B-039F-4184-B07E-9838BCAC43D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Object-oriented Programming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0070C0"/>
                </a:solidFill>
              </a:rPr>
              <a:t>Week 8 | </a:t>
            </a:r>
            <a:r>
              <a:rPr lang="en-US" sz="4000" b="1" dirty="0" smtClean="0"/>
              <a:t>Lecture 2</a:t>
            </a:r>
            <a:endParaRPr lang="en-US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Postfix </a:t>
            </a:r>
            <a:r>
              <a:rPr lang="en-US" sz="5400" b="1" dirty="0" smtClean="0">
                <a:solidFill>
                  <a:srgbClr val="0070C0"/>
                </a:solidFill>
              </a:rPr>
              <a:t>++</a:t>
            </a:r>
            <a:r>
              <a:rPr lang="en-US" sz="5400" b="1" dirty="0" smtClean="0"/>
              <a:t>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Vector operator ++ (</a:t>
            </a:r>
            <a:r>
              <a:rPr lang="en-US" b="1" dirty="0"/>
              <a:t> </a:t>
            </a:r>
            <a:r>
              <a:rPr lang="en-US" b="1" dirty="0" smtClean="0"/>
              <a:t>int )</a:t>
            </a:r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Vector temp;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temp.x = x++;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temp.y = y++;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temp;</a:t>
            </a:r>
            <a:endParaRPr lang="en-US" b="1" dirty="0"/>
          </a:p>
          <a:p>
            <a:pPr>
              <a:buNone/>
            </a:pPr>
            <a:r>
              <a:rPr lang="en-US" b="1" dirty="0" smtClean="0"/>
              <a:t>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Restrictions on Operator Overloading</a:t>
            </a:r>
            <a:endParaRPr lang="en-US" sz="4000" b="1" dirty="0"/>
          </a:p>
        </p:txBody>
      </p:sp>
      <p:pic>
        <p:nvPicPr>
          <p:cNvPr id="4" name="Content Placeholder 3" descr="operatoroverloading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371600"/>
            <a:ext cx="7956006" cy="4343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Friend Function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global friend function is one which can access private members of a class.</a:t>
            </a:r>
          </a:p>
          <a:p>
            <a:endParaRPr lang="en-US" dirty="0" smtClean="0"/>
          </a:p>
          <a:p>
            <a:r>
              <a:rPr lang="en-US" dirty="0" smtClean="0"/>
              <a:t>Though a global friend function can access or modify the private instance members of a class directly, it still however needs an object of the class to do so.</a:t>
            </a:r>
          </a:p>
          <a:p>
            <a:endParaRPr lang="en-US" dirty="0" smtClean="0"/>
          </a:p>
          <a:p>
            <a:r>
              <a:rPr lang="en-US" dirty="0" smtClean="0"/>
              <a:t>Access modifiers have not effect on friend function prototype inside class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class A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70C0"/>
                </a:solidFill>
              </a:rPr>
              <a:t>;			</a:t>
            </a:r>
            <a:r>
              <a:rPr lang="en-US" i="1" dirty="0" smtClean="0">
                <a:solidFill>
                  <a:srgbClr val="0070C0"/>
                </a:solidFill>
              </a:rPr>
              <a:t>// private data member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friend void </a:t>
            </a:r>
            <a:r>
              <a:rPr lang="en-US" b="1" dirty="0" err="1" smtClean="0">
                <a:solidFill>
                  <a:srgbClr val="0070C0"/>
                </a:solidFill>
              </a:rPr>
              <a:t>func</a:t>
            </a:r>
            <a:r>
              <a:rPr lang="en-US" b="1" dirty="0" smtClean="0">
                <a:solidFill>
                  <a:srgbClr val="0070C0"/>
                </a:solidFill>
              </a:rPr>
              <a:t>( );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void </a:t>
            </a:r>
            <a:r>
              <a:rPr lang="en-US" b="1" dirty="0" err="1" smtClean="0">
                <a:solidFill>
                  <a:srgbClr val="00B050"/>
                </a:solidFill>
              </a:rPr>
              <a:t>func</a:t>
            </a:r>
            <a:r>
              <a:rPr lang="en-US" b="1" dirty="0" smtClean="0">
                <a:solidFill>
                  <a:srgbClr val="00B050"/>
                </a:solidFill>
              </a:rPr>
              <a:t>( )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00B050"/>
                </a:solidFill>
              </a:rPr>
              <a:t>		A ob;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ob.</a:t>
            </a:r>
            <a:r>
              <a:rPr lang="en-US" b="1" dirty="0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B050"/>
                </a:solidFill>
              </a:rPr>
              <a:t> = 50;</a:t>
            </a:r>
            <a:r>
              <a:rPr lang="en-US" b="1" smtClean="0">
                <a:solidFill>
                  <a:srgbClr val="00B050"/>
                </a:solidFill>
              </a:rPr>
              <a:t>			</a:t>
            </a:r>
            <a:r>
              <a:rPr lang="en-US" i="1" smtClean="0">
                <a:solidFill>
                  <a:srgbClr val="00B050"/>
                </a:solidFill>
              </a:rPr>
              <a:t>// </a:t>
            </a:r>
            <a:r>
              <a:rPr lang="en-US" i="1" dirty="0" smtClean="0">
                <a:solidFill>
                  <a:srgbClr val="00B050"/>
                </a:solidFill>
              </a:rPr>
              <a:t>can directly access </a:t>
            </a:r>
            <a:r>
              <a:rPr lang="en-US" i="1" dirty="0" err="1" smtClean="0">
                <a:solidFill>
                  <a:srgbClr val="00B050"/>
                </a:solidFill>
              </a:rPr>
              <a:t>var</a:t>
            </a:r>
            <a:r>
              <a:rPr lang="en-US" i="1" dirty="0" smtClean="0">
                <a:solidFill>
                  <a:srgbClr val="00B050"/>
                </a:solidFill>
              </a:rPr>
              <a:t/>
            </a:r>
            <a:br>
              <a:rPr lang="en-US" i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  <a:endParaRPr lang="en-US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Friend Class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Just like global friend functions, a friend class is one which can directly access private members of a class</a:t>
            </a:r>
          </a:p>
          <a:p>
            <a:endParaRPr lang="en-US" dirty="0" smtClean="0"/>
          </a:p>
          <a:p>
            <a:r>
              <a:rPr lang="en-US" dirty="0" smtClean="0"/>
              <a:t>The  private members of a class can be referenced directly in all member functions of its friend class</a:t>
            </a:r>
          </a:p>
          <a:p>
            <a:endParaRPr lang="en-US" dirty="0" smtClean="0"/>
          </a:p>
          <a:p>
            <a:r>
              <a:rPr lang="en-US" dirty="0" smtClean="0"/>
              <a:t>However, an object would still be required to access the private members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Example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4876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class A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int</a:t>
            </a:r>
            <a:r>
              <a:rPr lang="en-US" b="1" dirty="0" smtClean="0">
                <a:solidFill>
                  <a:srgbClr val="0070C0"/>
                </a:solidFill>
              </a:rPr>
              <a:t>  </a:t>
            </a:r>
            <a:r>
              <a:rPr lang="en-US" b="1" dirty="0" err="1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0070C0"/>
                </a:solidFill>
              </a:rPr>
              <a:t>;			</a:t>
            </a:r>
            <a:r>
              <a:rPr lang="en-US" i="1" dirty="0" smtClean="0">
                <a:solidFill>
                  <a:srgbClr val="0070C0"/>
                </a:solidFill>
              </a:rPr>
              <a:t>// private data member</a:t>
            </a:r>
          </a:p>
          <a:p>
            <a:pPr>
              <a:buNone/>
            </a:pPr>
            <a:r>
              <a:rPr lang="en-US" b="1" dirty="0" smtClean="0">
                <a:solidFill>
                  <a:srgbClr val="0070C0"/>
                </a:solidFill>
              </a:rPr>
              <a:t>		friend class B;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};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class B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{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	A ob;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public:</a:t>
            </a:r>
          </a:p>
          <a:p>
            <a:pPr>
              <a:buNone/>
            </a:pPr>
            <a:r>
              <a:rPr lang="en-US" b="1" i="1" dirty="0" smtClean="0">
                <a:solidFill>
                  <a:srgbClr val="C00000"/>
                </a:solidFill>
              </a:rPr>
              <a:t>		</a:t>
            </a:r>
            <a:r>
              <a:rPr lang="en-US" b="1" dirty="0" smtClean="0">
                <a:solidFill>
                  <a:srgbClr val="C00000"/>
                </a:solidFill>
              </a:rPr>
              <a:t>B( ) {</a:t>
            </a:r>
            <a:br>
              <a:rPr lang="en-US" b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	ob.</a:t>
            </a:r>
            <a:r>
              <a:rPr lang="en-US" b="1" dirty="0" smtClean="0">
                <a:solidFill>
                  <a:srgbClr val="0070C0"/>
                </a:solidFill>
              </a:rPr>
              <a:t>var</a:t>
            </a:r>
            <a:r>
              <a:rPr lang="en-US" b="1" dirty="0" smtClean="0">
                <a:solidFill>
                  <a:srgbClr val="C00000"/>
                </a:solidFill>
              </a:rPr>
              <a:t> = 10; 		</a:t>
            </a:r>
            <a:r>
              <a:rPr lang="en-US" i="1" dirty="0" smtClean="0">
                <a:solidFill>
                  <a:srgbClr val="C00000"/>
                </a:solidFill>
              </a:rPr>
              <a:t>// can directly access </a:t>
            </a:r>
            <a:r>
              <a:rPr lang="en-US" i="1" dirty="0" err="1" smtClean="0">
                <a:solidFill>
                  <a:srgbClr val="C00000"/>
                </a:solidFill>
              </a:rPr>
              <a:t>var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	}</a:t>
            </a:r>
            <a:r>
              <a:rPr lang="en-US" i="1" dirty="0" smtClean="0">
                <a:solidFill>
                  <a:srgbClr val="C00000"/>
                </a:solidFill>
              </a:rPr>
              <a:t/>
            </a:r>
            <a:br>
              <a:rPr lang="en-US" i="1" dirty="0" smtClean="0">
                <a:solidFill>
                  <a:srgbClr val="C00000"/>
                </a:solidFill>
              </a:rPr>
            </a:br>
            <a:r>
              <a:rPr lang="en-US" b="1" dirty="0" smtClean="0">
                <a:solidFill>
                  <a:srgbClr val="C00000"/>
                </a:solidFill>
              </a:rPr>
              <a:t>};</a:t>
            </a:r>
            <a:endParaRPr 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Next Topic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US" dirty="0"/>
          </a:p>
        </p:txBody>
      </p:sp>
      <p:pic>
        <p:nvPicPr>
          <p:cNvPr id="4" name="Picture 3" descr="bac048a78e6bfade22434b70a174cad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657600"/>
            <a:ext cx="3200400" cy="3200400"/>
          </a:xfrm>
          <a:prstGeom prst="rect">
            <a:avLst/>
          </a:prstGeom>
        </p:spPr>
      </p:pic>
      <p:pic>
        <p:nvPicPr>
          <p:cNvPr id="5" name="Picture 4" descr="Meet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2895600"/>
            <a:ext cx="2794686" cy="18612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Operator Overloading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Defining a new behavior for common operators of a language</a:t>
            </a:r>
          </a:p>
          <a:p>
            <a:endParaRPr lang="en-US" dirty="0"/>
          </a:p>
          <a:p>
            <a:r>
              <a:rPr lang="en-US" dirty="0"/>
              <a:t>C++ enables you to overload most operators to be sensitive to the context in </a:t>
            </a:r>
            <a:r>
              <a:rPr lang="en-US" dirty="0" smtClean="0"/>
              <a:t>which they’re used</a:t>
            </a:r>
          </a:p>
          <a:p>
            <a:endParaRPr lang="en-US" dirty="0"/>
          </a:p>
          <a:p>
            <a:r>
              <a:rPr lang="en-US" dirty="0" smtClean="0"/>
              <a:t>Using </a:t>
            </a:r>
            <a:r>
              <a:rPr lang="en-US" dirty="0"/>
              <a:t>operator overloading </a:t>
            </a:r>
            <a:r>
              <a:rPr lang="en-US" dirty="0" smtClean="0"/>
              <a:t>makes </a:t>
            </a:r>
            <a:r>
              <a:rPr lang="en-US" dirty="0"/>
              <a:t>a program clearer than accomplishing the </a:t>
            </a:r>
            <a:r>
              <a:rPr lang="en-US" dirty="0" smtClean="0"/>
              <a:t>same operations </a:t>
            </a:r>
            <a:r>
              <a:rPr lang="en-US" dirty="0"/>
              <a:t>with function calls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 operator is overloaded by writing a non-static member function definition </a:t>
            </a:r>
            <a:r>
              <a:rPr lang="en-US" dirty="0" smtClean="0"/>
              <a:t>or global </a:t>
            </a:r>
            <a:r>
              <a:rPr lang="en-US" dirty="0"/>
              <a:t>function </a:t>
            </a:r>
            <a:r>
              <a:rPr lang="en-US" dirty="0" smtClean="0"/>
              <a:t>definition</a:t>
            </a:r>
          </a:p>
          <a:p>
            <a:endParaRPr lang="en-US" dirty="0"/>
          </a:p>
          <a:p>
            <a:r>
              <a:rPr lang="en-US" dirty="0"/>
              <a:t>When operators are overloaded as member functions, they must be </a:t>
            </a:r>
            <a:r>
              <a:rPr lang="en-US" dirty="0" smtClean="0"/>
              <a:t>non-static</a:t>
            </a:r>
          </a:p>
          <a:p>
            <a:endParaRPr lang="en-US" dirty="0"/>
          </a:p>
          <a:p>
            <a:r>
              <a:rPr lang="en-US" dirty="0"/>
              <a:t>To use an operator on class </a:t>
            </a:r>
            <a:r>
              <a:rPr lang="en-US" dirty="0" smtClean="0"/>
              <a:t>objects (as operands), </a:t>
            </a:r>
            <a:r>
              <a:rPr lang="en-US" dirty="0"/>
              <a:t>that operator </a:t>
            </a:r>
            <a:r>
              <a:rPr lang="en-US" b="1" dirty="0" smtClean="0"/>
              <a:t>“must” </a:t>
            </a:r>
            <a:r>
              <a:rPr lang="en-US" b="1" dirty="0"/>
              <a:t>be </a:t>
            </a:r>
            <a:r>
              <a:rPr lang="en-US" b="1" dirty="0" smtClean="0"/>
              <a:t>overloaded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Operator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Operator overloading cannot change the </a:t>
            </a:r>
            <a:r>
              <a:rPr lang="en-US" dirty="0" err="1" smtClean="0"/>
              <a:t>arity</a:t>
            </a:r>
            <a:r>
              <a:rPr lang="en-US" dirty="0" smtClean="0"/>
              <a:t> (no. of operands) of an operator</a:t>
            </a:r>
          </a:p>
          <a:p>
            <a:endParaRPr lang="en-US" dirty="0"/>
          </a:p>
          <a:p>
            <a:r>
              <a:rPr lang="en-US" dirty="0" smtClean="0"/>
              <a:t>Operator overloading works when </a:t>
            </a:r>
            <a:r>
              <a:rPr lang="en-US" b="1" i="1" dirty="0" smtClean="0"/>
              <a:t>at </a:t>
            </a:r>
            <a:r>
              <a:rPr lang="en-US" b="1" i="1" dirty="0"/>
              <a:t>least</a:t>
            </a:r>
            <a:r>
              <a:rPr lang="en-US" b="1" dirty="0"/>
              <a:t> </a:t>
            </a:r>
            <a:r>
              <a:rPr lang="en-US" dirty="0"/>
              <a:t>one </a:t>
            </a:r>
            <a:r>
              <a:rPr lang="en-US" dirty="0" smtClean="0"/>
              <a:t>operand of that operator is </a:t>
            </a:r>
            <a:r>
              <a:rPr lang="en-US" dirty="0"/>
              <a:t>an </a:t>
            </a:r>
            <a:r>
              <a:rPr lang="en-US" dirty="0" smtClean="0"/>
              <a:t>object</a:t>
            </a:r>
          </a:p>
          <a:p>
            <a:endParaRPr lang="en-US" dirty="0"/>
          </a:p>
          <a:p>
            <a:r>
              <a:rPr lang="en-US" dirty="0" smtClean="0"/>
              <a:t>We cannot create new operators using operator overloading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Example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48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50" b="1" dirty="0" smtClean="0"/>
              <a:t>class Vector</a:t>
            </a:r>
          </a:p>
          <a:p>
            <a:pPr>
              <a:buNone/>
            </a:pPr>
            <a:r>
              <a:rPr lang="en-US" sz="1450" b="1" dirty="0" smtClean="0"/>
              <a:t>{</a:t>
            </a:r>
          </a:p>
          <a:p>
            <a:pPr>
              <a:buNone/>
            </a:pPr>
            <a:r>
              <a:rPr lang="en-US" sz="1450" b="1" dirty="0" smtClean="0"/>
              <a:t>	int x, y;</a:t>
            </a:r>
          </a:p>
          <a:p>
            <a:pPr>
              <a:buNone/>
            </a:pPr>
            <a:r>
              <a:rPr lang="en-US" sz="1450" b="1" dirty="0" smtClean="0"/>
              <a:t>	public:</a:t>
            </a:r>
          </a:p>
          <a:p>
            <a:pPr>
              <a:buNone/>
            </a:pPr>
            <a:r>
              <a:rPr lang="en-US" sz="1450" b="1" dirty="0" smtClean="0"/>
              <a:t>	Vector( int x = 0, int y = 0)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this-&gt;x = x; this-&gt;y = y;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	void printXY( 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cout &lt;&lt; "x: " &lt;&lt; x &lt;&lt; endl;</a:t>
            </a:r>
          </a:p>
          <a:p>
            <a:pPr>
              <a:buNone/>
            </a:pPr>
            <a:r>
              <a:rPr lang="en-US" sz="1450" b="1" dirty="0" smtClean="0"/>
              <a:t>		cout &lt;&lt; "y: " &lt;&lt; y &lt;&lt; endl;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	Vector operator+(const Vector &amp;ob)</a:t>
            </a:r>
          </a:p>
          <a:p>
            <a:pPr>
              <a:buNone/>
            </a:pPr>
            <a:r>
              <a:rPr lang="en-US" sz="1450" b="1" dirty="0" smtClean="0"/>
              <a:t>	{</a:t>
            </a:r>
            <a:br>
              <a:rPr lang="en-US" sz="1450" b="1" dirty="0" smtClean="0"/>
            </a:br>
            <a:r>
              <a:rPr lang="en-US" sz="1450" b="1" dirty="0" smtClean="0"/>
              <a:t>	Vector temp;</a:t>
            </a:r>
          </a:p>
          <a:p>
            <a:pPr>
              <a:buNone/>
            </a:pPr>
            <a:r>
              <a:rPr lang="en-US" sz="1450" b="1" dirty="0" smtClean="0"/>
              <a:t>		temp.x = x + ob.x;</a:t>
            </a:r>
          </a:p>
          <a:p>
            <a:pPr>
              <a:buNone/>
            </a:pPr>
            <a:r>
              <a:rPr lang="en-US" sz="1450" b="1" dirty="0" smtClean="0"/>
              <a:t>		temp.y = y + ob.y;</a:t>
            </a:r>
          </a:p>
          <a:p>
            <a:pPr>
              <a:buNone/>
            </a:pPr>
            <a:r>
              <a:rPr lang="en-US" sz="1450" b="1" dirty="0" smtClean="0"/>
              <a:t>		return temp;</a:t>
            </a:r>
            <a:br>
              <a:rPr lang="en-US" sz="1450" b="1" dirty="0" smtClean="0"/>
            </a:br>
            <a:r>
              <a:rPr lang="en-US" sz="1450" b="1" dirty="0" smtClean="0"/>
              <a:t>}</a:t>
            </a:r>
          </a:p>
          <a:p>
            <a:pPr>
              <a:buNone/>
            </a:pPr>
            <a:r>
              <a:rPr lang="en-US" sz="1450" b="1" dirty="0" smtClean="0"/>
              <a:t>};</a:t>
            </a:r>
            <a:endParaRPr lang="en-US" sz="145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1752600"/>
            <a:ext cx="3352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 smtClean="0"/>
              <a:t>int main()</a:t>
            </a:r>
          </a:p>
          <a:p>
            <a:r>
              <a:rPr lang="en-US" sz="1500" b="1" dirty="0" smtClean="0"/>
              <a:t>{</a:t>
            </a:r>
          </a:p>
          <a:p>
            <a:r>
              <a:rPr lang="en-US" sz="1500" b="1" dirty="0" smtClean="0"/>
              <a:t>	Vector v1(10, 15);</a:t>
            </a:r>
          </a:p>
          <a:p>
            <a:r>
              <a:rPr lang="en-US" sz="1500" b="1" dirty="0" smtClean="0"/>
              <a:t>	Vector v2(8, 6);</a:t>
            </a:r>
          </a:p>
          <a:p>
            <a:r>
              <a:rPr lang="en-US" sz="1500" b="1" dirty="0" smtClean="0"/>
              <a:t>	Vector v3 = v1 + v2;</a:t>
            </a:r>
          </a:p>
          <a:p>
            <a:r>
              <a:rPr lang="en-US" sz="1500" b="1" dirty="0" smtClean="0"/>
              <a:t>	</a:t>
            </a:r>
          </a:p>
          <a:p>
            <a:r>
              <a:rPr lang="en-US" sz="1500" b="1" dirty="0" smtClean="0"/>
              <a:t>	v3.printXY();</a:t>
            </a:r>
          </a:p>
          <a:p>
            <a:r>
              <a:rPr lang="en-US" sz="1500" b="1" dirty="0" smtClean="0"/>
              <a:t>}</a:t>
            </a:r>
          </a:p>
          <a:p>
            <a:endParaRPr lang="en-US" sz="1500" b="1" dirty="0"/>
          </a:p>
          <a:p>
            <a:r>
              <a:rPr lang="en-US" sz="1600" b="1" dirty="0" smtClean="0">
                <a:solidFill>
                  <a:schemeClr val="bg1">
                    <a:lumMod val="50000"/>
                  </a:schemeClr>
                </a:solidFill>
              </a:rPr>
              <a:t>// prints x: 18 &amp; y: 21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134394" y="4038600"/>
            <a:ext cx="5180806" cy="7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7-76957_computer-programming-clipar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562600" y="4518991"/>
            <a:ext cx="2812925" cy="2339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prstClr val="black"/>
                </a:solidFill>
              </a:rPr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also define overloads for other operators in our example </a:t>
            </a:r>
            <a:r>
              <a:rPr lang="en-US" b="1" dirty="0" smtClean="0"/>
              <a:t>Vector </a:t>
            </a:r>
            <a:r>
              <a:rPr lang="en-US" dirty="0" smtClean="0"/>
              <a:t>class</a:t>
            </a:r>
            <a:endParaRPr lang="en-US" dirty="0"/>
          </a:p>
        </p:txBody>
      </p:sp>
      <p:pic>
        <p:nvPicPr>
          <p:cNvPr id="4" name="Picture 3" descr="22-226971_oh-god-no-meme-meme-oh-god-n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7600" y="3886200"/>
            <a:ext cx="2213329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</a:t>
            </a:r>
            <a:r>
              <a:rPr lang="en-US" sz="5400" b="1" dirty="0" smtClean="0">
                <a:solidFill>
                  <a:srgbClr val="0070C0"/>
                </a:solidFill>
              </a:rPr>
              <a:t>+=</a:t>
            </a:r>
            <a:r>
              <a:rPr lang="en-US" sz="5400" b="1" dirty="0" smtClean="0"/>
              <a:t>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Vector&amp; operator += (const Vector &amp;ob)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x += ob.x;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y += ob.y;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*this;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For Unary </a:t>
            </a:r>
            <a:r>
              <a:rPr lang="en-US" sz="4800" b="1" dirty="0" smtClean="0">
                <a:solidFill>
                  <a:srgbClr val="0070C0"/>
                </a:solidFill>
              </a:rPr>
              <a:t>-</a:t>
            </a:r>
            <a:r>
              <a:rPr lang="en-US" sz="4800" b="1" dirty="0" smtClean="0"/>
              <a:t> operator (</a:t>
            </a:r>
            <a:r>
              <a:rPr lang="en-US" sz="4800" b="1" dirty="0" smtClean="0">
                <a:solidFill>
                  <a:srgbClr val="0070C0"/>
                </a:solidFill>
              </a:rPr>
              <a:t>Negation</a:t>
            </a:r>
            <a:r>
              <a:rPr lang="en-US" sz="4800" b="1" dirty="0" smtClean="0"/>
              <a:t>)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Vector operator – ( ) const</a:t>
            </a:r>
          </a:p>
          <a:p>
            <a:pPr>
              <a:buNone/>
            </a:pPr>
            <a:r>
              <a:rPr lang="en-US" b="1" dirty="0" smtClean="0"/>
              <a:t>{</a:t>
            </a:r>
            <a:br>
              <a:rPr lang="en-US" b="1" dirty="0" smtClean="0"/>
            </a:br>
            <a:r>
              <a:rPr lang="en-US" b="1" dirty="0" smtClean="0"/>
              <a:t>	Vector temp;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temp.x = -x;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temp.y = -y;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return temp;</a:t>
            </a:r>
          </a:p>
          <a:p>
            <a:pPr>
              <a:buNone/>
            </a:pPr>
            <a:r>
              <a:rPr lang="en-US" b="1" dirty="0"/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/>
              <a:t>For Prefix </a:t>
            </a:r>
            <a:r>
              <a:rPr lang="en-US" sz="5400" b="1" dirty="0" smtClean="0">
                <a:solidFill>
                  <a:srgbClr val="0070C0"/>
                </a:solidFill>
              </a:rPr>
              <a:t>++</a:t>
            </a:r>
            <a:r>
              <a:rPr lang="en-US" sz="5400" b="1" dirty="0" smtClean="0"/>
              <a:t> operator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void operator ++ ( )</a:t>
            </a:r>
          </a:p>
          <a:p>
            <a:pPr>
              <a:buNone/>
            </a:pPr>
            <a:r>
              <a:rPr lang="en-US" b="1" dirty="0" smtClean="0"/>
              <a:t> 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++x;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en-US" b="1" dirty="0" smtClean="0"/>
              <a:t>	++y;</a:t>
            </a:r>
          </a:p>
          <a:p>
            <a:pPr>
              <a:buNone/>
            </a:pPr>
            <a:r>
              <a:rPr lang="en-US" b="1" dirty="0" smtClean="0"/>
              <a:t> }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i="1" dirty="0"/>
              <a:t>	</a:t>
            </a:r>
            <a:r>
              <a:rPr lang="en-US" i="1" dirty="0" smtClean="0"/>
              <a:t>(Works the same way for prefix decrement operator)</a:t>
            </a:r>
            <a:endParaRPr lang="en-US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337</Words>
  <Application>Microsoft Office PowerPoint</Application>
  <PresentationFormat>On-screen Show (4:3)</PresentationFormat>
  <Paragraphs>106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Object-oriented Programming</vt:lpstr>
      <vt:lpstr>Operator Overloading</vt:lpstr>
      <vt:lpstr>Operator Overloading</vt:lpstr>
      <vt:lpstr>Operator Overloading</vt:lpstr>
      <vt:lpstr>Example</vt:lpstr>
      <vt:lpstr>Example</vt:lpstr>
      <vt:lpstr>For += operator</vt:lpstr>
      <vt:lpstr>For Unary - operator (Negation)</vt:lpstr>
      <vt:lpstr>For Prefix ++ operator</vt:lpstr>
      <vt:lpstr>For Postfix ++ Operator</vt:lpstr>
      <vt:lpstr>Restrictions on Operator Overloading</vt:lpstr>
      <vt:lpstr>Friend Function</vt:lpstr>
      <vt:lpstr>Example</vt:lpstr>
      <vt:lpstr>Friend Class</vt:lpstr>
      <vt:lpstr>Example</vt:lpstr>
      <vt:lpstr>Next Topic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</dc:title>
  <dc:creator>Zain</dc:creator>
  <cp:lastModifiedBy>Zain</cp:lastModifiedBy>
  <cp:revision>29</cp:revision>
  <dcterms:created xsi:type="dcterms:W3CDTF">2019-03-13T20:10:42Z</dcterms:created>
  <dcterms:modified xsi:type="dcterms:W3CDTF">2020-04-09T11:48:34Z</dcterms:modified>
</cp:coreProperties>
</file>