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9" r:id="rId12"/>
    <p:sldId id="266" r:id="rId13"/>
    <p:sldId id="265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99C5-9186-487B-A325-6F3548E85325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EB84-60CE-410E-A018-4C3E808E62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99C5-9186-487B-A325-6F3548E85325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EB84-60CE-410E-A018-4C3E808E62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99C5-9186-487B-A325-6F3548E85325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EB84-60CE-410E-A018-4C3E808E62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99C5-9186-487B-A325-6F3548E85325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EB84-60CE-410E-A018-4C3E808E62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99C5-9186-487B-A325-6F3548E85325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EB84-60CE-410E-A018-4C3E808E62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99C5-9186-487B-A325-6F3548E85325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EB84-60CE-410E-A018-4C3E808E62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99C5-9186-487B-A325-6F3548E85325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EB84-60CE-410E-A018-4C3E808E62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99C5-9186-487B-A325-6F3548E85325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EB84-60CE-410E-A018-4C3E808E62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99C5-9186-487B-A325-6F3548E85325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EB84-60CE-410E-A018-4C3E808E62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99C5-9186-487B-A325-6F3548E85325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EB84-60CE-410E-A018-4C3E808E62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99C5-9186-487B-A325-6F3548E85325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EB84-60CE-410E-A018-4C3E808E62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F99C5-9186-487B-A325-6F3548E85325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BEB84-60CE-410E-A018-4C3E808E62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Object-oriented Programming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Week 8| </a:t>
            </a:r>
            <a:r>
              <a:rPr lang="en-US" sz="4000" b="1" dirty="0" smtClean="0"/>
              <a:t>Lecture 3</a:t>
            </a:r>
            <a:endParaRPr lang="en-US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Virtual vs Pure Virtual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virtual function has an implementation in the base class; a pure virtual function does not have an implementation in the base class</a:t>
            </a:r>
          </a:p>
          <a:p>
            <a:endParaRPr lang="en-US" dirty="0"/>
          </a:p>
          <a:p>
            <a:r>
              <a:rPr lang="en-US" dirty="0" smtClean="0"/>
              <a:t>Virtual functions </a:t>
            </a:r>
            <a:r>
              <a:rPr lang="en-US" b="1" i="1" dirty="0" smtClean="0">
                <a:solidFill>
                  <a:srgbClr val="FF0000"/>
                </a:solidFill>
              </a:rPr>
              <a:t>can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be</a:t>
            </a:r>
            <a:r>
              <a:rPr lang="en-US" dirty="0" smtClean="0"/>
              <a:t> overriden by the derived classes; pure virtual functions </a:t>
            </a:r>
            <a:r>
              <a:rPr lang="en-US" b="1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be</a:t>
            </a:r>
            <a:r>
              <a:rPr lang="en-US" dirty="0" smtClean="0"/>
              <a:t> overriden by the derived classes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Example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	class Employee</a:t>
            </a:r>
            <a:br>
              <a:rPr lang="en-US" b="1" dirty="0" smtClean="0"/>
            </a:b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	public:</a:t>
            </a:r>
            <a:br>
              <a:rPr lang="en-US" b="1" dirty="0" smtClean="0"/>
            </a:br>
            <a:r>
              <a:rPr lang="en-US" b="1" dirty="0" smtClean="0"/>
              <a:t>	virtual void work( ) = 0;</a:t>
            </a:r>
            <a:br>
              <a:rPr lang="en-US" b="1" dirty="0" smtClean="0"/>
            </a:br>
            <a:r>
              <a:rPr lang="en-US" b="1" dirty="0" smtClean="0"/>
              <a:t>};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class Pilot: public Employee 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public: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void work( ) {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cout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&lt;&lt; “Flies a plane”; }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};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class Technician: public Employee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public: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void work( ) {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cout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&lt;&lt; “Checks airplane for faults”;  }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4221162"/>
          </a:xfrm>
        </p:spPr>
        <p:txBody>
          <a:bodyPr>
            <a:normAutofit/>
          </a:bodyPr>
          <a:lstStyle/>
          <a:p>
            <a:r>
              <a:rPr lang="en-US" sz="8000" b="1" dirty="0" smtClean="0"/>
              <a:t>Case Study</a:t>
            </a:r>
            <a:endParaRPr lang="en-US" sz="80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6248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A company pays its employees weekly.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The employees are of four types: </a:t>
            </a:r>
            <a:r>
              <a:rPr lang="en-US" b="1" dirty="0" smtClean="0">
                <a:solidFill>
                  <a:srgbClr val="00B050"/>
                </a:solidFill>
              </a:rPr>
              <a:t>Salaried employees </a:t>
            </a:r>
            <a:r>
              <a:rPr lang="en-US" dirty="0" smtClean="0"/>
              <a:t>are paid a fixed weekly salary regardless of the number of hours worked, </a:t>
            </a:r>
            <a:r>
              <a:rPr lang="en-US" b="1" dirty="0" smtClean="0">
                <a:solidFill>
                  <a:srgbClr val="C00000"/>
                </a:solidFill>
              </a:rPr>
              <a:t>hourly employees</a:t>
            </a:r>
            <a:r>
              <a:rPr lang="en-US" dirty="0" smtClean="0"/>
              <a:t> are paid by the hour and receive overtime pay for all hours worked in excess of 40 hours, </a:t>
            </a:r>
            <a:r>
              <a:rPr lang="en-US" b="1" dirty="0" smtClean="0">
                <a:solidFill>
                  <a:srgbClr val="0070C0"/>
                </a:solidFill>
              </a:rPr>
              <a:t>commission employees </a:t>
            </a:r>
            <a:r>
              <a:rPr lang="en-US" dirty="0" smtClean="0"/>
              <a:t>are paid a percentage of their sales and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base-salary-plus-commission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employees</a:t>
            </a:r>
            <a:r>
              <a:rPr lang="en-US" dirty="0" smtClean="0"/>
              <a:t> receive a base salary plus a % of their sales. For the current pay period, the company has decided to reward base-salary-plus-commission employees by adding 10 percent to their base salaries.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Next Lecture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Singleton class (through coding exercise)</a:t>
            </a:r>
            <a:endParaRPr lang="en-US" dirty="0"/>
          </a:p>
        </p:txBody>
      </p:sp>
      <p:pic>
        <p:nvPicPr>
          <p:cNvPr id="4" name="Picture 3" descr="bac048a78e6bfade22434b70a174cad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810000"/>
            <a:ext cx="3048000" cy="3048000"/>
          </a:xfrm>
          <a:prstGeom prst="rect">
            <a:avLst/>
          </a:prstGeom>
        </p:spPr>
      </p:pic>
      <p:pic>
        <p:nvPicPr>
          <p:cNvPr id="5" name="Picture 4" descr="Meet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200400"/>
            <a:ext cx="2451443" cy="16326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172200"/>
          </a:xfrm>
        </p:spPr>
        <p:txBody>
          <a:bodyPr/>
          <a:lstStyle/>
          <a:p>
            <a:r>
              <a:rPr lang="en-US" sz="3600" b="1" dirty="0" smtClean="0"/>
              <a:t>In object-oriented programming…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185733_DE1NxeP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47800"/>
            <a:ext cx="6324600" cy="4743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RECAP: </a:t>
            </a:r>
            <a:r>
              <a:rPr lang="en-US" sz="5400" dirty="0" smtClean="0"/>
              <a:t>Virtual Functions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enforce </a:t>
            </a:r>
            <a:r>
              <a:rPr lang="en-US" b="1" i="1" dirty="0" smtClean="0"/>
              <a:t>Late Binding </a:t>
            </a:r>
            <a:r>
              <a:rPr lang="en-US" dirty="0" smtClean="0"/>
              <a:t>or</a:t>
            </a:r>
            <a:r>
              <a:rPr lang="en-US" b="1" i="1" dirty="0" smtClean="0"/>
              <a:t> Runtime Binding</a:t>
            </a:r>
          </a:p>
          <a:p>
            <a:endParaRPr lang="en-US" dirty="0"/>
          </a:p>
          <a:p>
            <a:r>
              <a:rPr lang="en-US" dirty="0" smtClean="0"/>
              <a:t>The compiler dynamically chooses the </a:t>
            </a:r>
            <a:r>
              <a:rPr lang="en-US" dirty="0"/>
              <a:t>correct function </a:t>
            </a:r>
            <a:r>
              <a:rPr lang="en-US" dirty="0" smtClean="0"/>
              <a:t>to call based on the type of object reference used for the call</a:t>
            </a:r>
            <a:endParaRPr lang="en-US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24600" y="4827911"/>
            <a:ext cx="2057400" cy="20300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Abstract Class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are cases in which it’s useful to define classes </a:t>
            </a:r>
            <a:r>
              <a:rPr lang="en-US" dirty="0" smtClean="0"/>
              <a:t>that are never instantiated. </a:t>
            </a:r>
            <a:r>
              <a:rPr lang="en-US" dirty="0"/>
              <a:t>Such classes are </a:t>
            </a:r>
            <a:r>
              <a:rPr lang="en-US" dirty="0" smtClean="0"/>
              <a:t>called </a:t>
            </a:r>
            <a:r>
              <a:rPr lang="en-US" b="1" dirty="0" smtClean="0"/>
              <a:t>abstract base classes</a:t>
            </a:r>
            <a:r>
              <a:rPr lang="en-US" dirty="0" smtClean="0"/>
              <a:t> or  simply </a:t>
            </a:r>
            <a:r>
              <a:rPr lang="en-US" b="1" dirty="0"/>
              <a:t>abstract </a:t>
            </a:r>
            <a:r>
              <a:rPr lang="en-US" b="1" dirty="0" smtClean="0"/>
              <a:t>classes</a:t>
            </a:r>
          </a:p>
          <a:p>
            <a:endParaRPr lang="en-US" b="1" dirty="0"/>
          </a:p>
          <a:p>
            <a:r>
              <a:rPr lang="en-US" dirty="0" smtClean="0"/>
              <a:t>Abstract base classes </a:t>
            </a:r>
            <a:r>
              <a:rPr lang="en-US" dirty="0"/>
              <a:t>are </a:t>
            </a:r>
            <a:r>
              <a:rPr lang="en-US" dirty="0" smtClean="0"/>
              <a:t>incomplete — derived </a:t>
            </a:r>
            <a:r>
              <a:rPr lang="en-US" dirty="0"/>
              <a:t>classes must </a:t>
            </a:r>
            <a:r>
              <a:rPr lang="en-US" dirty="0" smtClean="0"/>
              <a:t>define </a:t>
            </a:r>
            <a:r>
              <a:rPr lang="en-US" dirty="0"/>
              <a:t>the “missing </a:t>
            </a:r>
            <a:r>
              <a:rPr lang="en-US" dirty="0" smtClean="0"/>
              <a:t>pieces”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Abstract Class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abstract class provides a base class from which other classes can </a:t>
            </a:r>
            <a:r>
              <a:rPr lang="en-US" dirty="0" smtClean="0"/>
              <a:t>inherit</a:t>
            </a:r>
          </a:p>
          <a:p>
            <a:endParaRPr lang="en-US" dirty="0"/>
          </a:p>
          <a:p>
            <a:r>
              <a:rPr lang="en-US" dirty="0"/>
              <a:t>Classes </a:t>
            </a:r>
            <a:r>
              <a:rPr lang="en-US" dirty="0" smtClean="0"/>
              <a:t>that can </a:t>
            </a:r>
            <a:r>
              <a:rPr lang="en-US" dirty="0"/>
              <a:t>be used to instantiate objects are called </a:t>
            </a:r>
            <a:r>
              <a:rPr lang="en-US" b="1" dirty="0" smtClean="0"/>
              <a:t>concrete classes</a:t>
            </a:r>
            <a:endParaRPr lang="en-US" b="1" dirty="0"/>
          </a:p>
          <a:p>
            <a:endParaRPr lang="en-US" b="1" dirty="0" smtClean="0"/>
          </a:p>
          <a:p>
            <a:r>
              <a:rPr lang="en-US" dirty="0" smtClean="0"/>
              <a:t>An abstract can inherit another abstract class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Suppose that we have an application that works with </a:t>
            </a:r>
            <a:r>
              <a:rPr lang="en-US" b="1" dirty="0" smtClean="0"/>
              <a:t>2D</a:t>
            </a:r>
            <a:r>
              <a:rPr lang="en-US" dirty="0" smtClean="0"/>
              <a:t> shapes</a:t>
            </a:r>
          </a:p>
          <a:p>
            <a:endParaRPr lang="en-US" dirty="0"/>
          </a:p>
          <a:p>
            <a:r>
              <a:rPr lang="en-US" dirty="0" smtClean="0"/>
              <a:t>We have a class called </a:t>
            </a:r>
            <a:r>
              <a:rPr lang="en-US" b="1" dirty="0" smtClean="0"/>
              <a:t>2D</a:t>
            </a:r>
            <a:r>
              <a:rPr lang="en-US" dirty="0" smtClean="0"/>
              <a:t> with a function </a:t>
            </a:r>
            <a:r>
              <a:rPr lang="en-US" dirty="0" smtClean="0">
                <a:solidFill>
                  <a:srgbClr val="FF0000"/>
                </a:solidFill>
              </a:rPr>
              <a:t>draw()</a:t>
            </a:r>
            <a:r>
              <a:rPr lang="en-US" dirty="0" smtClean="0"/>
              <a:t>. But… what shape would the function draw? Should </a:t>
            </a:r>
            <a:r>
              <a:rPr lang="en-US" dirty="0" smtClean="0">
                <a:solidFill>
                  <a:srgbClr val="FF0000"/>
                </a:solidFill>
              </a:rPr>
              <a:t>draw() </a:t>
            </a:r>
            <a:r>
              <a:rPr lang="en-US" dirty="0" smtClean="0"/>
              <a:t>be implemented in base class??</a:t>
            </a:r>
          </a:p>
          <a:p>
            <a:endParaRPr lang="en-US" dirty="0"/>
          </a:p>
          <a:p>
            <a:r>
              <a:rPr lang="en-US" dirty="0" smtClean="0"/>
              <a:t>We can extend the class with derived classes such as </a:t>
            </a:r>
            <a:r>
              <a:rPr lang="en-US" b="1" dirty="0" smtClean="0"/>
              <a:t>Square</a:t>
            </a:r>
            <a:r>
              <a:rPr lang="en-US" dirty="0" smtClean="0"/>
              <a:t>, </a:t>
            </a:r>
            <a:r>
              <a:rPr lang="en-US" b="1" dirty="0" smtClean="0"/>
              <a:t>Triangle</a:t>
            </a:r>
            <a:r>
              <a:rPr lang="en-US" dirty="0" smtClean="0"/>
              <a:t> &amp; </a:t>
            </a:r>
            <a:r>
              <a:rPr lang="en-US" b="1" dirty="0" smtClean="0"/>
              <a:t>Circle</a:t>
            </a:r>
            <a:r>
              <a:rPr lang="en-US" dirty="0" smtClean="0"/>
              <a:t>. And provide implementation for </a:t>
            </a:r>
            <a:r>
              <a:rPr lang="en-US" dirty="0" smtClean="0">
                <a:solidFill>
                  <a:srgbClr val="FF0000"/>
                </a:solidFill>
              </a:rPr>
              <a:t>draw()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prstClr val="black"/>
                </a:solidFill>
              </a:rPr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base classes are too generic to define real </a:t>
            </a:r>
            <a:r>
              <a:rPr lang="en-US" dirty="0" smtClean="0"/>
              <a:t>objects</a:t>
            </a:r>
          </a:p>
          <a:p>
            <a:endParaRPr lang="en-US" dirty="0"/>
          </a:p>
          <a:p>
            <a:r>
              <a:rPr lang="en-US" dirty="0"/>
              <a:t>Concrete classes provide the specifics that make it reasonable to instantiate </a:t>
            </a:r>
            <a:r>
              <a:rPr lang="en-US" dirty="0" smtClean="0"/>
              <a:t>objects</a:t>
            </a:r>
          </a:p>
          <a:p>
            <a:endParaRPr lang="en-US" dirty="0" smtClean="0"/>
          </a:p>
          <a:p>
            <a:r>
              <a:rPr lang="en-US" dirty="0" smtClean="0"/>
              <a:t>Abstract classes support the </a:t>
            </a:r>
            <a:r>
              <a:rPr lang="en-US" b="1" i="1" dirty="0" smtClean="0"/>
              <a:t>principle of Polymorphism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Abstract Class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</a:t>
            </a:r>
            <a:r>
              <a:rPr lang="en-US" dirty="0">
                <a:solidFill>
                  <a:srgbClr val="FF0000"/>
                </a:solidFill>
              </a:rPr>
              <a:t>we cannot </a:t>
            </a:r>
            <a:r>
              <a:rPr lang="en-US" dirty="0" smtClean="0">
                <a:solidFill>
                  <a:srgbClr val="FF0000"/>
                </a:solidFill>
              </a:rPr>
              <a:t>create objects </a:t>
            </a:r>
            <a:r>
              <a:rPr lang="en-US" dirty="0">
                <a:solidFill>
                  <a:srgbClr val="FF0000"/>
                </a:solidFill>
              </a:rPr>
              <a:t>of an abstract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/>
              <a:t>, we can </a:t>
            </a:r>
            <a:r>
              <a:rPr lang="en-US" dirty="0" smtClean="0"/>
              <a:t>use the </a:t>
            </a:r>
            <a:r>
              <a:rPr lang="en-US" i="1" dirty="0" smtClean="0"/>
              <a:t>abstract </a:t>
            </a:r>
            <a:r>
              <a:rPr lang="en-US" i="1" dirty="0"/>
              <a:t>base class</a:t>
            </a:r>
            <a:r>
              <a:rPr lang="en-US" dirty="0"/>
              <a:t> to </a:t>
            </a:r>
            <a:r>
              <a:rPr lang="en-US" dirty="0" smtClean="0"/>
              <a:t>declare </a:t>
            </a:r>
            <a:r>
              <a:rPr lang="en-US" dirty="0"/>
              <a:t>pointers</a:t>
            </a:r>
            <a:r>
              <a:rPr lang="en-US" sz="4000" dirty="0"/>
              <a:t> </a:t>
            </a:r>
            <a:r>
              <a:rPr lang="en-US" dirty="0" smtClean="0"/>
              <a:t>containing </a:t>
            </a:r>
            <a:r>
              <a:rPr lang="en-US" dirty="0"/>
              <a:t>objects of </a:t>
            </a:r>
            <a:r>
              <a:rPr lang="en-US" dirty="0" smtClean="0"/>
              <a:t>its </a:t>
            </a:r>
            <a:r>
              <a:rPr lang="en-US" i="1" dirty="0" smtClean="0"/>
              <a:t>derived class</a:t>
            </a:r>
          </a:p>
          <a:p>
            <a:endParaRPr lang="en-US" i="1" dirty="0" smtClean="0"/>
          </a:p>
          <a:p>
            <a:r>
              <a:rPr lang="en-US" dirty="0" smtClean="0"/>
              <a:t>Abstract class may contain concrete functions, which can be used (called) using child class instances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Pure Virtual Functions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is made abstract by declaring one or more of its virtual functions to </a:t>
            </a:r>
            <a:r>
              <a:rPr lang="en-US" dirty="0" smtClean="0"/>
              <a:t>be “</a:t>
            </a:r>
            <a:r>
              <a:rPr lang="en-US" b="1" dirty="0" smtClean="0"/>
              <a:t>pure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A pure virtual function is specified by placing “</a:t>
            </a:r>
            <a:r>
              <a:rPr lang="en-US" b="1" dirty="0" smtClean="0"/>
              <a:t>= 0</a:t>
            </a:r>
            <a:r>
              <a:rPr lang="en-US" dirty="0" smtClean="0"/>
              <a:t>” in its declaration</a:t>
            </a:r>
          </a:p>
          <a:p>
            <a:endParaRPr lang="en-US" dirty="0"/>
          </a:p>
          <a:p>
            <a:r>
              <a:rPr lang="en-US" b="1" dirty="0" smtClean="0"/>
              <a:t>Example: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virtual void draw() = 0;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358</Words>
  <Application>Microsoft Office PowerPoint</Application>
  <PresentationFormat>On-screen Show (4:3)</PresentationFormat>
  <Paragraphs>57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Object-oriented Programming</vt:lpstr>
      <vt:lpstr>Slide 2</vt:lpstr>
      <vt:lpstr>RECAP: Virtual Functions</vt:lpstr>
      <vt:lpstr>Abstract Class</vt:lpstr>
      <vt:lpstr>Abstract Class</vt:lpstr>
      <vt:lpstr>Example</vt:lpstr>
      <vt:lpstr>Abstract Class</vt:lpstr>
      <vt:lpstr>Abstract Class</vt:lpstr>
      <vt:lpstr>Pure Virtual Functions</vt:lpstr>
      <vt:lpstr>Virtual vs Pure Virtual</vt:lpstr>
      <vt:lpstr>Example</vt:lpstr>
      <vt:lpstr>Case Study</vt:lpstr>
      <vt:lpstr>Slide 13</vt:lpstr>
      <vt:lpstr>Next Lecture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Zain</dc:creator>
  <cp:lastModifiedBy>Zain</cp:lastModifiedBy>
  <cp:revision>19</cp:revision>
  <dcterms:created xsi:type="dcterms:W3CDTF">2019-03-24T20:43:37Z</dcterms:created>
  <dcterms:modified xsi:type="dcterms:W3CDTF">2020-04-09T12:34:45Z</dcterms:modified>
</cp:coreProperties>
</file>