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7" r:id="rId3"/>
    <p:sldId id="264" r:id="rId4"/>
    <p:sldId id="265" r:id="rId5"/>
    <p:sldId id="266" r:id="rId6"/>
    <p:sldId id="257" r:id="rId7"/>
    <p:sldId id="261" r:id="rId8"/>
    <p:sldId id="262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6/6/2021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Object-Oriented Programming (OOP)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91697"/>
            <a:ext cx="6815669" cy="21665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Week – 09</a:t>
            </a:r>
          </a:p>
          <a:p>
            <a:r>
              <a:rPr lang="en-US" dirty="0"/>
              <a:t>April 13-17, 2020</a:t>
            </a:r>
          </a:p>
          <a:p>
            <a:r>
              <a:rPr lang="en-US" dirty="0"/>
              <a:t>Instructor: </a:t>
            </a:r>
            <a:r>
              <a:rPr lang="en-US" b="1" dirty="0"/>
              <a:t>Basit Ali </a:t>
            </a:r>
          </a:p>
          <a:p>
            <a:r>
              <a:rPr lang="en-US" b="1" dirty="0"/>
              <a:t>Email: basit.jasani@nu.edu.pk</a:t>
            </a:r>
          </a:p>
          <a:p>
            <a:r>
              <a:rPr lang="en-US" sz="2400" dirty="0"/>
              <a:t>Object-Oriented Programming (OOP)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9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Programming!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Generic Programming enables the programmer to write a general algorithm which will work with all data types.</a:t>
            </a:r>
          </a:p>
          <a:p>
            <a:endParaRPr lang="en-US" sz="3200" dirty="0"/>
          </a:p>
          <a:p>
            <a:r>
              <a:rPr lang="en-US" sz="3200" dirty="0"/>
              <a:t>It eliminates the need to create different algorithms if the data type is an integer, string or a character.</a:t>
            </a:r>
          </a:p>
        </p:txBody>
      </p:sp>
    </p:spTree>
    <p:extLst>
      <p:ext uri="{BB962C8B-B14F-4D97-AF65-F5344CB8AC3E}">
        <p14:creationId xmlns:p14="http://schemas.microsoft.com/office/powerpoint/2010/main" val="15984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advantages of Generic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200" dirty="0"/>
              <a:t>Code Reusability</a:t>
            </a:r>
          </a:p>
          <a:p>
            <a:pPr fontAlgn="base"/>
            <a:endParaRPr lang="en-US" sz="3200" dirty="0"/>
          </a:p>
          <a:p>
            <a:pPr fontAlgn="base"/>
            <a:r>
              <a:rPr lang="en-US" sz="3200" dirty="0"/>
              <a:t>Avoid Function Overloading</a:t>
            </a:r>
          </a:p>
          <a:p>
            <a:pPr fontAlgn="base"/>
            <a:endParaRPr lang="en-US" sz="3200" dirty="0"/>
          </a:p>
          <a:p>
            <a:pPr fontAlgn="base"/>
            <a:r>
              <a:rPr lang="en-US" sz="3200" dirty="0"/>
              <a:t>Once written it can be used for multiple times and cases.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1898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Generics can be implemented in C++ using </a:t>
            </a:r>
            <a:r>
              <a:rPr lang="en-US" sz="3200" b="1" dirty="0"/>
              <a:t>Templates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4000" b="1" dirty="0"/>
              <a:t>							  Templates!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4484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7208519" cy="3318936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/>
              <a:t>The general form of a template function definition is:</a:t>
            </a:r>
          </a:p>
          <a:p>
            <a:endParaRPr lang="en-US" sz="4500" dirty="0"/>
          </a:p>
          <a:p>
            <a:pPr>
              <a:buNone/>
            </a:pPr>
            <a:r>
              <a:rPr lang="en-US" sz="4500" b="1" i="1" dirty="0"/>
              <a:t>template &lt;class T&gt; </a:t>
            </a:r>
          </a:p>
          <a:p>
            <a:pPr>
              <a:buNone/>
            </a:pPr>
            <a:r>
              <a:rPr lang="en-US" sz="4500" b="1" i="1" dirty="0"/>
              <a:t>ret-type function-name(parameters)</a:t>
            </a:r>
          </a:p>
          <a:p>
            <a:pPr>
              <a:buNone/>
            </a:pPr>
            <a:r>
              <a:rPr lang="en-US" sz="4500" b="1" i="1" dirty="0"/>
              <a:t>{</a:t>
            </a:r>
          </a:p>
          <a:p>
            <a:pPr>
              <a:buNone/>
            </a:pPr>
            <a:r>
              <a:rPr lang="en-US" sz="4500" b="1" i="1" dirty="0"/>
              <a:t>	// body of function</a:t>
            </a:r>
          </a:p>
          <a:p>
            <a:pPr>
              <a:buNone/>
            </a:pPr>
            <a:r>
              <a:rPr lang="en-US" sz="4500" b="1" i="1" dirty="0"/>
              <a:t>}</a:t>
            </a:r>
          </a:p>
          <a:p>
            <a:pPr>
              <a:buNone/>
            </a:pPr>
            <a:endParaRPr lang="en-US" sz="3200" i="1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977448" y="4111675"/>
            <a:ext cx="30847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</a:rPr>
              <a:t>T</a:t>
            </a:r>
            <a:r>
              <a:rPr lang="en-US" sz="2500" dirty="0"/>
              <a:t> is a placeholder that the compiler will automatically replace with an actual data type</a:t>
            </a:r>
            <a:endParaRPr lang="en-US" sz="2500" i="1" dirty="0"/>
          </a:p>
        </p:txBody>
      </p:sp>
    </p:spTree>
    <p:extLst>
      <p:ext uri="{BB962C8B-B14F-4D97-AF65-F5344CB8AC3E}">
        <p14:creationId xmlns:p14="http://schemas.microsoft.com/office/powerpoint/2010/main" val="157915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101" y="2543695"/>
            <a:ext cx="4813069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2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792" y="2926080"/>
            <a:ext cx="3557847" cy="226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912" y="2450176"/>
            <a:ext cx="5577321" cy="36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52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 Function with Two Generic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36051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You can define more than one generic data type in the template statement by using a comma-separated list</a:t>
            </a:r>
          </a:p>
          <a:p>
            <a:pPr>
              <a:buNone/>
            </a:pPr>
            <a:r>
              <a:rPr lang="en-US" sz="3000" dirty="0"/>
              <a:t>	</a:t>
            </a:r>
          </a:p>
          <a:p>
            <a:pPr>
              <a:buNone/>
            </a:pPr>
            <a:r>
              <a:rPr lang="en-US" sz="3000" b="1" dirty="0"/>
              <a:t>template &lt;class T1, class T2&gt;</a:t>
            </a:r>
            <a:br>
              <a:rPr lang="en-US" sz="3000" b="1" dirty="0"/>
            </a:br>
            <a:r>
              <a:rPr lang="fr-FR" sz="3000" b="1" dirty="0" err="1"/>
              <a:t>void</a:t>
            </a:r>
            <a:r>
              <a:rPr lang="fr-FR" sz="3000" b="1" dirty="0"/>
              <a:t> </a:t>
            </a:r>
            <a:r>
              <a:rPr lang="fr-FR" sz="3000" b="1" dirty="0" err="1"/>
              <a:t>myfunc</a:t>
            </a:r>
            <a:r>
              <a:rPr lang="fr-FR" sz="3000" b="1" dirty="0"/>
              <a:t>(T1 a, T2 b)</a:t>
            </a:r>
            <a:br>
              <a:rPr lang="fr-FR" sz="3000" b="1" dirty="0"/>
            </a:br>
            <a:r>
              <a:rPr lang="en-US" sz="3000" b="1" dirty="0"/>
              <a:t>{</a:t>
            </a:r>
            <a:br>
              <a:rPr lang="en-US" sz="3000" b="1" dirty="0"/>
            </a:br>
            <a:r>
              <a:rPr lang="en-US" sz="3000" b="1" dirty="0"/>
              <a:t>	</a:t>
            </a:r>
            <a:r>
              <a:rPr lang="en-US" sz="3000" b="1" dirty="0" err="1"/>
              <a:t>cout</a:t>
            </a:r>
            <a:r>
              <a:rPr lang="en-US" sz="3000" b="1" dirty="0"/>
              <a:t> &lt;&lt; a &lt;&lt; “  &amp;  ” &lt;&lt; b &lt;&lt; '\n';</a:t>
            </a:r>
            <a:br>
              <a:rPr lang="en-US" b="1" dirty="0"/>
            </a:br>
            <a:r>
              <a:rPr lang="en-US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48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Specialized Template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901" y="2614728"/>
            <a:ext cx="4519699" cy="2505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392" y="4742080"/>
            <a:ext cx="5850167" cy="141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70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a Generic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addition to creating explicit, overloaded versions of a generic function, you can also overload the template specification itself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To do so, simply create another version of the template that differs from any others in its parameter list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2380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First version of f() template				// Second version of f() template</a:t>
            </a:r>
          </a:p>
          <a:p>
            <a:pPr>
              <a:buNone/>
            </a:pPr>
            <a:r>
              <a:rPr lang="en-US" b="1" dirty="0"/>
              <a:t>template &lt;class X&gt; 							template &lt;class X, class Y&gt; </a:t>
            </a:r>
          </a:p>
          <a:p>
            <a:pPr>
              <a:buNone/>
            </a:pPr>
            <a:r>
              <a:rPr lang="en-US" b="1" dirty="0"/>
              <a:t>void f(X a) 									void f(X a, Y b)</a:t>
            </a:r>
          </a:p>
          <a:p>
            <a:pPr>
              <a:buNone/>
            </a:pPr>
            <a:r>
              <a:rPr lang="en-US" b="1" dirty="0"/>
              <a:t>{													{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fr-FR" b="1" dirty="0"/>
              <a:t>cout &lt;&lt; "Inside f(X a)"; 					cout &lt;&lt; "Inside f(X a, Y b)";</a:t>
            </a:r>
          </a:p>
          <a:p>
            <a:pPr>
              <a:buNone/>
            </a:pPr>
            <a:r>
              <a:rPr lang="en-US" b="1" dirty="0"/>
              <a:t>}													}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i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1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282" y="2923075"/>
            <a:ext cx="9601196" cy="1303867"/>
          </a:xfrm>
        </p:spPr>
        <p:txBody>
          <a:bodyPr/>
          <a:lstStyle/>
          <a:p>
            <a:r>
              <a:rPr lang="en-US" dirty="0"/>
              <a:t>Friend Function &amp; Friend Class</a:t>
            </a:r>
          </a:p>
        </p:txBody>
      </p:sp>
    </p:spTree>
    <p:extLst>
      <p:ext uri="{BB962C8B-B14F-4D97-AF65-F5344CB8AC3E}">
        <p14:creationId xmlns:p14="http://schemas.microsoft.com/office/powerpoint/2010/main" val="2130381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Normal Parameters in Generic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You can mix </a:t>
            </a:r>
            <a:r>
              <a:rPr lang="en-US" sz="3200" i="1" dirty="0"/>
              <a:t>non-generic parameters </a:t>
            </a:r>
            <a:r>
              <a:rPr lang="en-US" sz="3200" dirty="0"/>
              <a:t>with </a:t>
            </a:r>
            <a:r>
              <a:rPr lang="en-US" sz="3200" i="1" dirty="0"/>
              <a:t>generic parameters</a:t>
            </a:r>
            <a:r>
              <a:rPr lang="en-US" sz="3200" dirty="0"/>
              <a:t> in a template function:</a:t>
            </a:r>
          </a:p>
          <a:p>
            <a:pPr>
              <a:buNone/>
            </a:pPr>
            <a:r>
              <a:rPr lang="en-US" sz="3200" b="1" dirty="0"/>
              <a:t>template&lt;class X&gt; void </a:t>
            </a:r>
            <a:r>
              <a:rPr lang="en-US" sz="3200" b="1" dirty="0" err="1"/>
              <a:t>func</a:t>
            </a:r>
            <a:r>
              <a:rPr lang="en-US" sz="3200" b="1" dirty="0"/>
              <a:t>(X a, </a:t>
            </a:r>
            <a:r>
              <a:rPr lang="en-US" sz="3200" b="1" dirty="0" err="1"/>
              <a:t>int</a:t>
            </a:r>
            <a:r>
              <a:rPr lang="en-US" sz="3200" b="1" dirty="0"/>
              <a:t> b){</a:t>
            </a:r>
          </a:p>
          <a:p>
            <a:pPr>
              <a:buNone/>
            </a:pPr>
            <a:r>
              <a:rPr lang="en-US" sz="3200" b="1" dirty="0"/>
              <a:t>		</a:t>
            </a:r>
            <a:r>
              <a:rPr lang="en-US" sz="3200" b="1" dirty="0" err="1"/>
              <a:t>cout</a:t>
            </a:r>
            <a:r>
              <a:rPr lang="en-US" sz="3200" b="1" dirty="0"/>
              <a:t> &lt;&lt; “General Data:  ” &lt;&lt; a;</a:t>
            </a:r>
          </a:p>
          <a:p>
            <a:pPr>
              <a:buNone/>
            </a:pPr>
            <a:r>
              <a:rPr lang="en-US" sz="3200" b="1" dirty="0"/>
              <a:t>		</a:t>
            </a:r>
            <a:r>
              <a:rPr lang="en-US" sz="3200" b="1" dirty="0" err="1"/>
              <a:t>cout</a:t>
            </a:r>
            <a:r>
              <a:rPr lang="en-US" sz="3200" b="1" dirty="0"/>
              <a:t> &lt;&lt; “Integer Data:  ”  &lt;&lt; b;</a:t>
            </a:r>
          </a:p>
          <a:p>
            <a:pPr>
              <a:buNone/>
            </a:pPr>
            <a:r>
              <a:rPr lang="en-US" sz="3200" b="1" dirty="0"/>
              <a:t>}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803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91618"/>
            <a:ext cx="9601196" cy="3318936"/>
          </a:xfrm>
        </p:spPr>
        <p:txBody>
          <a:bodyPr>
            <a:noAutofit/>
          </a:bodyPr>
          <a:lstStyle/>
          <a:p>
            <a:r>
              <a:rPr lang="en-US" sz="2800" dirty="0"/>
              <a:t>In addition to generic functions, you can also define a </a:t>
            </a:r>
            <a:r>
              <a:rPr lang="en-US" sz="2800" i="1" dirty="0"/>
              <a:t>generic class</a:t>
            </a:r>
          </a:p>
          <a:p>
            <a:endParaRPr lang="en-US" sz="2800" dirty="0"/>
          </a:p>
          <a:p>
            <a:r>
              <a:rPr lang="en-US" sz="2800" dirty="0"/>
              <a:t>The actual type of the data being used (in class) will be specified as a parameter when objects of that class are created</a:t>
            </a:r>
          </a:p>
          <a:p>
            <a:endParaRPr lang="en-US" sz="2800" dirty="0"/>
          </a:p>
          <a:p>
            <a:r>
              <a:rPr lang="en-US" sz="2800" dirty="0"/>
              <a:t>Generic classes are useful when a class uses logic that can be generalized e.g. Stacks, Queues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2863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The general form of a generic class declaration is shown here:</a:t>
            </a:r>
          </a:p>
          <a:p>
            <a:pPr>
              <a:buNone/>
            </a:pPr>
            <a:r>
              <a:rPr lang="en-US" sz="3000" b="1" i="1" dirty="0"/>
              <a:t>template &lt;class T&gt; class class-name</a:t>
            </a:r>
          </a:p>
          <a:p>
            <a:pPr>
              <a:buNone/>
            </a:pPr>
            <a:r>
              <a:rPr lang="en-US" sz="3000" b="1" i="1" dirty="0"/>
              <a:t>{</a:t>
            </a:r>
          </a:p>
          <a:p>
            <a:pPr lvl="1">
              <a:buNone/>
            </a:pPr>
            <a:r>
              <a:rPr lang="en-US" sz="3000" b="1" i="1" dirty="0"/>
              <a:t>. . . </a:t>
            </a:r>
          </a:p>
          <a:p>
            <a:pPr>
              <a:buNone/>
            </a:pPr>
            <a:r>
              <a:rPr lang="en-US" sz="3000" b="1" i="1" dirty="0"/>
              <a:t>}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81868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necessary, we can define more than one generic data type using a comma-separated list</a:t>
            </a:r>
          </a:p>
          <a:p>
            <a:r>
              <a:rPr lang="en-US" sz="3200" dirty="0"/>
              <a:t>We create a specific instance of that class using the following general form:</a:t>
            </a:r>
          </a:p>
          <a:p>
            <a:pPr>
              <a:buNone/>
            </a:pPr>
            <a:r>
              <a:rPr lang="en-US" sz="3200" b="1" i="1" dirty="0"/>
              <a:t>	class-name &lt;type&gt; </a:t>
            </a:r>
            <a:r>
              <a:rPr lang="en-US" sz="3200" b="1" i="1" dirty="0" err="1"/>
              <a:t>ob</a:t>
            </a:r>
            <a:r>
              <a:rPr lang="en-US" sz="3200" b="1" i="1" dirty="0"/>
              <a:t>;</a:t>
            </a:r>
            <a:endParaRPr lang="en-US" sz="3200" b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4076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b="1" dirty="0"/>
              <a:t>template &lt;class T1, class T2&gt; class </a:t>
            </a:r>
            <a:r>
              <a:rPr lang="en-US" b="1" dirty="0" err="1"/>
              <a:t>myclass</a:t>
            </a:r>
            <a:r>
              <a:rPr lang="en-US" b="1" dirty="0"/>
              <a:t> {</a:t>
            </a:r>
          </a:p>
          <a:p>
            <a:pPr>
              <a:buNone/>
            </a:pPr>
            <a:r>
              <a:rPr lang="en-US" b="1" dirty="0"/>
              <a:t>	T1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b="1" dirty="0"/>
              <a:t>	T2 j;</a:t>
            </a:r>
          </a:p>
          <a:p>
            <a:pPr>
              <a:buNone/>
            </a:pPr>
            <a:r>
              <a:rPr lang="en-US" b="1" dirty="0"/>
              <a:t>	public: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myclass</a:t>
            </a:r>
            <a:r>
              <a:rPr lang="en-US" b="1" dirty="0"/>
              <a:t> (T1 a, T2 b) { </a:t>
            </a:r>
            <a:r>
              <a:rPr lang="en-US" b="1" dirty="0" err="1"/>
              <a:t>i</a:t>
            </a:r>
            <a:r>
              <a:rPr lang="en-US" b="1" dirty="0"/>
              <a:t> = a; j = b; }</a:t>
            </a:r>
          </a:p>
          <a:p>
            <a:pPr>
              <a:buNone/>
            </a:pPr>
            <a:r>
              <a:rPr lang="en-US" b="1" dirty="0"/>
              <a:t>	void show( ) { </a:t>
            </a:r>
            <a:r>
              <a:rPr lang="en-US" b="1" dirty="0" err="1"/>
              <a:t>cout</a:t>
            </a:r>
            <a:r>
              <a:rPr lang="en-US" b="1" dirty="0"/>
              <a:t> &lt;&lt; </a:t>
            </a:r>
            <a:r>
              <a:rPr lang="en-US" b="1" dirty="0" err="1"/>
              <a:t>i</a:t>
            </a:r>
            <a:r>
              <a:rPr lang="en-US" b="1" dirty="0"/>
              <a:t> &lt;&lt; “ &amp; ” &lt;&lt; j; }</a:t>
            </a:r>
          </a:p>
          <a:p>
            <a:pPr>
              <a:buNone/>
            </a:pPr>
            <a:r>
              <a:rPr lang="en-US" b="1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93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b="1" dirty="0" err="1"/>
              <a:t>int</a:t>
            </a:r>
            <a:r>
              <a:rPr lang="en-US" b="1" dirty="0"/>
              <a:t> main(){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myclass</a:t>
            </a:r>
            <a:r>
              <a:rPr lang="en-US" b="1" dirty="0"/>
              <a:t>&lt;</a:t>
            </a:r>
            <a:r>
              <a:rPr lang="en-US" b="1" dirty="0" err="1"/>
              <a:t>int</a:t>
            </a:r>
            <a:r>
              <a:rPr lang="en-US" b="1" dirty="0"/>
              <a:t>, double&gt; ob1(10, 0.23);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myclass</a:t>
            </a:r>
            <a:r>
              <a:rPr lang="en-US" b="1" dirty="0"/>
              <a:t>&lt;char, char *&gt; ob2('X', “Hello”);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	ob1.show();	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show </a:t>
            </a:r>
            <a:r>
              <a:rPr lang="en-US" b="1" i="1" dirty="0" err="1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, double</a:t>
            </a:r>
          </a:p>
          <a:p>
            <a:pPr>
              <a:buNone/>
            </a:pPr>
            <a:r>
              <a:rPr lang="en-US" b="1" dirty="0"/>
              <a:t>	ob2.show();	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show char, char *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51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Non-Type Arguments with 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 a generic class, we can also specify non-type arguments:</a:t>
            </a:r>
          </a:p>
          <a:p>
            <a:pPr>
              <a:buNone/>
            </a:pPr>
            <a:r>
              <a:rPr lang="en-US" sz="2800" b="1" dirty="0"/>
              <a:t>template &lt;class T, </a:t>
            </a:r>
            <a:r>
              <a:rPr lang="en-US" sz="2800" b="1" dirty="0" err="1"/>
              <a:t>int</a:t>
            </a:r>
            <a:r>
              <a:rPr lang="en-US" sz="2800" b="1" dirty="0"/>
              <a:t> size&gt; class </a:t>
            </a:r>
            <a:r>
              <a:rPr lang="en-US" sz="2800" b="1" dirty="0" err="1"/>
              <a:t>MyClass</a:t>
            </a:r>
            <a:endParaRPr lang="en-US" sz="2800" b="1" dirty="0"/>
          </a:p>
          <a:p>
            <a:pPr>
              <a:buNone/>
            </a:pPr>
            <a:r>
              <a:rPr lang="en-US" sz="2800" b="1" dirty="0"/>
              <a:t>{</a:t>
            </a:r>
          </a:p>
          <a:p>
            <a:pPr>
              <a:buNone/>
            </a:pPr>
            <a:r>
              <a:rPr lang="en-US" sz="2800" b="1" dirty="0"/>
              <a:t>	T </a:t>
            </a:r>
            <a:r>
              <a:rPr lang="en-US" sz="2800" b="1" dirty="0" err="1"/>
              <a:t>arr</a:t>
            </a:r>
            <a:r>
              <a:rPr lang="en-US" sz="2800" b="1" dirty="0"/>
              <a:t>[size];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// length of array is passed in size</a:t>
            </a:r>
          </a:p>
          <a:p>
            <a:pPr>
              <a:buNone/>
            </a:pP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	// rest of the code in class</a:t>
            </a:r>
          </a:p>
          <a:p>
            <a:pPr>
              <a:buNone/>
            </a:pPr>
            <a:r>
              <a:rPr lang="en-US" sz="2800" b="1" dirty="0"/>
              <a:t>}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5753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b="1" dirty="0" err="1"/>
              <a:t>int</a:t>
            </a:r>
            <a:r>
              <a:rPr lang="en-US" sz="3200" b="1" dirty="0"/>
              <a:t> main()</a:t>
            </a:r>
          </a:p>
          <a:p>
            <a:pPr>
              <a:buNone/>
            </a:pPr>
            <a:r>
              <a:rPr lang="en-US" sz="3200" b="1" dirty="0"/>
              <a:t>{</a:t>
            </a:r>
          </a:p>
          <a:p>
            <a:pPr>
              <a:buNone/>
            </a:pPr>
            <a:r>
              <a:rPr lang="en-US" sz="3200" b="1" dirty="0"/>
              <a:t>		</a:t>
            </a:r>
            <a:r>
              <a:rPr lang="en-US" sz="3200" b="1" dirty="0" err="1"/>
              <a:t>atype</a:t>
            </a:r>
            <a:r>
              <a:rPr lang="en-US" sz="3200" b="1" dirty="0"/>
              <a:t>&lt;</a:t>
            </a:r>
            <a:r>
              <a:rPr lang="en-US" sz="3200" b="1" dirty="0" err="1"/>
              <a:t>int</a:t>
            </a:r>
            <a:r>
              <a:rPr lang="en-US" sz="3200" b="1" dirty="0"/>
              <a:t>, 10&gt; </a:t>
            </a:r>
            <a:r>
              <a:rPr lang="en-US" sz="3200" b="1" dirty="0" err="1"/>
              <a:t>intob</a:t>
            </a:r>
            <a:r>
              <a:rPr lang="en-US" sz="3200" b="1" dirty="0"/>
              <a:t>;</a:t>
            </a:r>
          </a:p>
          <a:p>
            <a:pPr>
              <a:buNone/>
            </a:pPr>
            <a:r>
              <a:rPr lang="en-US" sz="3200" b="1" dirty="0"/>
              <a:t>		</a:t>
            </a:r>
            <a:r>
              <a:rPr lang="en-US" sz="3200" b="1" dirty="0" err="1"/>
              <a:t>atype</a:t>
            </a:r>
            <a:r>
              <a:rPr lang="en-US" sz="3200" b="1" dirty="0"/>
              <a:t>&lt;double, 15&gt; </a:t>
            </a:r>
            <a:r>
              <a:rPr lang="en-US" sz="3200" b="1" dirty="0" err="1"/>
              <a:t>doubleob</a:t>
            </a:r>
            <a:r>
              <a:rPr lang="en-US" sz="3200" b="1" dirty="0"/>
              <a:t>;</a:t>
            </a:r>
          </a:p>
          <a:p>
            <a:pPr>
              <a:buNone/>
            </a:pPr>
            <a:r>
              <a:rPr lang="en-US" sz="3200" b="1" dirty="0"/>
              <a:t>}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43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friend function of a class is defined outside that class' scope but it has the right to access all private and protected members of the class.</a:t>
            </a:r>
          </a:p>
          <a:p>
            <a:endParaRPr lang="en-US" sz="3000" dirty="0"/>
          </a:p>
          <a:p>
            <a:r>
              <a:rPr lang="en-US" sz="3000" dirty="0"/>
              <a:t>Even though the prototypes for friend functions appear in the class definition, friends are not member functions.</a:t>
            </a:r>
          </a:p>
        </p:txBody>
      </p:sp>
    </p:spTree>
    <p:extLst>
      <p:ext uri="{BB962C8B-B14F-4D97-AF65-F5344CB8AC3E}">
        <p14:creationId xmlns:p14="http://schemas.microsoft.com/office/powerpoint/2010/main" val="137893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r>
              <a:rPr lang="en-US" sz="3000" dirty="0"/>
              <a:t>To declare a function as a friend of a class, precede the function prototype in the class definition with keyword </a:t>
            </a:r>
            <a:r>
              <a:rPr lang="en-US" sz="3000" b="1" dirty="0"/>
              <a:t>friend</a:t>
            </a:r>
            <a:r>
              <a:rPr lang="en-US" sz="3000" dirty="0"/>
              <a:t> as follows</a:t>
            </a:r>
          </a:p>
        </p:txBody>
      </p:sp>
    </p:spTree>
    <p:extLst>
      <p:ext uri="{BB962C8B-B14F-4D97-AF65-F5344CB8AC3E}">
        <p14:creationId xmlns:p14="http://schemas.microsoft.com/office/powerpoint/2010/main" val="74766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58" y="2542726"/>
            <a:ext cx="4253182" cy="3668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993" y="2542726"/>
            <a:ext cx="3048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Friend Class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49114"/>
            <a:ext cx="9601196" cy="3318936"/>
          </a:xfrm>
        </p:spPr>
        <p:txBody>
          <a:bodyPr>
            <a:noAutofit/>
          </a:bodyPr>
          <a:lstStyle/>
          <a:p>
            <a:r>
              <a:rPr lang="en-US" sz="2500" dirty="0"/>
              <a:t>like a friend function, a class can also be made a friend of another class using keyword. </a:t>
            </a:r>
          </a:p>
          <a:p>
            <a:r>
              <a:rPr lang="en-US" sz="2500" dirty="0"/>
              <a:t>A friend class can access all the private and protected members of other class.</a:t>
            </a:r>
          </a:p>
          <a:p>
            <a:r>
              <a:rPr lang="en-US" sz="2500" dirty="0"/>
              <a:t>In order to access the private and protected members of a class into friend class we must pass on object of a class to the member functions of friend class. </a:t>
            </a:r>
          </a:p>
          <a:p>
            <a:r>
              <a:rPr lang="en-US" sz="2500" dirty="0"/>
              <a:t>When a class is made a friend class, all the member functions of that class becomes friend functions.</a:t>
            </a:r>
            <a:endParaRPr lang="en-US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88511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Example!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049" y="2599142"/>
            <a:ext cx="3679162" cy="3228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617" y="2514180"/>
            <a:ext cx="3732413" cy="27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21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Continue..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542" y="2809702"/>
            <a:ext cx="4214553" cy="281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0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Programming!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Generic Programming is the idea to allow type (Integer, String, … </a:t>
            </a:r>
            <a:r>
              <a:rPr lang="en-US" sz="3200" dirty="0" err="1"/>
              <a:t>etc</a:t>
            </a:r>
            <a:r>
              <a:rPr lang="en-US" sz="3200" dirty="0"/>
              <a:t> and user-defined types) to be a parameter to methods, classes and interfaces.</a:t>
            </a:r>
          </a:p>
          <a:p>
            <a:endParaRPr lang="en-US" sz="3200" dirty="0"/>
          </a:p>
          <a:p>
            <a:r>
              <a:rPr lang="en-US" sz="3200" dirty="0"/>
              <a:t>The method of Generic Programming is implemented to increase the efficiency of the code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2489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3134</TotalTime>
  <Words>993</Words>
  <Application>Microsoft Office PowerPoint</Application>
  <PresentationFormat>Widescreen</PresentationFormat>
  <Paragraphs>122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Garamond</vt:lpstr>
      <vt:lpstr>Organic</vt:lpstr>
      <vt:lpstr>Object-Oriented Programming (OOP)</vt:lpstr>
      <vt:lpstr>Friend Function &amp; Friend Class</vt:lpstr>
      <vt:lpstr>Friend Function</vt:lpstr>
      <vt:lpstr>Friend Function</vt:lpstr>
      <vt:lpstr>Implementation</vt:lpstr>
      <vt:lpstr>Friend Class</vt:lpstr>
      <vt:lpstr>Example!</vt:lpstr>
      <vt:lpstr>Continue..</vt:lpstr>
      <vt:lpstr>Generic Programming!</vt:lpstr>
      <vt:lpstr>Generic Programming!</vt:lpstr>
      <vt:lpstr>The advantages of Generic Programming</vt:lpstr>
      <vt:lpstr>Generics</vt:lpstr>
      <vt:lpstr>Function Templates</vt:lpstr>
      <vt:lpstr>Example</vt:lpstr>
      <vt:lpstr>Example</vt:lpstr>
      <vt:lpstr>Template Function with Two Generic Types</vt:lpstr>
      <vt:lpstr>Specialized Template</vt:lpstr>
      <vt:lpstr>Overloading a Generic Function</vt:lpstr>
      <vt:lpstr>Example</vt:lpstr>
      <vt:lpstr>Using Normal Parameters in Generic Functions</vt:lpstr>
      <vt:lpstr>Generic Classes</vt:lpstr>
      <vt:lpstr>Generic Classes</vt:lpstr>
      <vt:lpstr>Generic Classes</vt:lpstr>
      <vt:lpstr>Example</vt:lpstr>
      <vt:lpstr>Example (cont.)</vt:lpstr>
      <vt:lpstr>Using Non-Type Arguments with Generic Classes</vt:lpstr>
      <vt:lpstr>Example (cont.)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Syed Hassan</cp:lastModifiedBy>
  <cp:revision>307</cp:revision>
  <dcterms:created xsi:type="dcterms:W3CDTF">2019-01-21T07:30:30Z</dcterms:created>
  <dcterms:modified xsi:type="dcterms:W3CDTF">2021-06-06T06:19:27Z</dcterms:modified>
</cp:coreProperties>
</file>