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73" r:id="rId7"/>
    <p:sldId id="274" r:id="rId8"/>
    <p:sldId id="277" r:id="rId9"/>
    <p:sldId id="275" r:id="rId10"/>
    <p:sldId id="276" r:id="rId11"/>
    <p:sldId id="259" r:id="rId12"/>
    <p:sldId id="260" r:id="rId13"/>
    <p:sldId id="282" r:id="rId14"/>
    <p:sldId id="288" r:id="rId15"/>
    <p:sldId id="283" r:id="rId16"/>
    <p:sldId id="271" r:id="rId17"/>
    <p:sldId id="272" r:id="rId18"/>
    <p:sldId id="270" r:id="rId19"/>
    <p:sldId id="268" r:id="rId20"/>
    <p:sldId id="266" r:id="rId21"/>
    <p:sldId id="267" r:id="rId22"/>
    <p:sldId id="262" r:id="rId23"/>
    <p:sldId id="263" r:id="rId24"/>
    <p:sldId id="284" r:id="rId25"/>
    <p:sldId id="285" r:id="rId26"/>
    <p:sldId id="286" r:id="rId27"/>
    <p:sldId id="287" r:id="rId28"/>
    <p:sldId id="261" r:id="rId29"/>
    <p:sldId id="278" r:id="rId30"/>
    <p:sldId id="279" r:id="rId31"/>
    <p:sldId id="280" r:id="rId32"/>
    <p:sldId id="28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6D1E88A-2955-467E-9E21-DF01D68F056B}"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157838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1E88A-2955-467E-9E21-DF01D68F056B}"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338823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1E88A-2955-467E-9E21-DF01D68F056B}"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44061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D1E88A-2955-467E-9E21-DF01D68F056B}"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569707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1E88A-2955-467E-9E21-DF01D68F056B}" type="datetimeFigureOut">
              <a:rPr lang="en-US" smtClean="0"/>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3325346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D1E88A-2955-467E-9E21-DF01D68F056B}"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981347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6D1E88A-2955-467E-9E21-DF01D68F056B}" type="datetimeFigureOut">
              <a:rPr lang="en-US" smtClean="0"/>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88201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6D1E88A-2955-467E-9E21-DF01D68F056B}" type="datetimeFigureOut">
              <a:rPr lang="en-US" smtClean="0"/>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39126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1E88A-2955-467E-9E21-DF01D68F056B}" type="datetimeFigureOut">
              <a:rPr lang="en-US" smtClean="0"/>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244538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D1E88A-2955-467E-9E21-DF01D68F056B}"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3765963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D1E88A-2955-467E-9E21-DF01D68F056B}" type="datetimeFigureOut">
              <a:rPr lang="en-US" smtClean="0"/>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F87187-0AE2-4648-A35B-EA1FB66DF9BE}" type="slidenum">
              <a:rPr lang="en-US" smtClean="0"/>
              <a:t>‹#›</a:t>
            </a:fld>
            <a:endParaRPr lang="en-US"/>
          </a:p>
        </p:txBody>
      </p:sp>
    </p:spTree>
    <p:extLst>
      <p:ext uri="{BB962C8B-B14F-4D97-AF65-F5344CB8AC3E}">
        <p14:creationId xmlns:p14="http://schemas.microsoft.com/office/powerpoint/2010/main" val="1293514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D1E88A-2955-467E-9E21-DF01D68F056B}" type="datetimeFigureOut">
              <a:rPr lang="en-US" smtClean="0"/>
              <a:t>6/6/2021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F87187-0AE2-4648-A35B-EA1FB66DF9BE}" type="slidenum">
              <a:rPr lang="en-US" smtClean="0"/>
              <a:t>‹#›</a:t>
            </a:fld>
            <a:endParaRPr lang="en-US"/>
          </a:p>
        </p:txBody>
      </p:sp>
    </p:spTree>
    <p:extLst>
      <p:ext uri="{BB962C8B-B14F-4D97-AF65-F5344CB8AC3E}">
        <p14:creationId xmlns:p14="http://schemas.microsoft.com/office/powerpoint/2010/main" val="3670039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Object-oriented Programming</a:t>
            </a:r>
            <a:endParaRPr lang="en-US" dirty="0"/>
          </a:p>
        </p:txBody>
      </p:sp>
      <p:sp>
        <p:nvSpPr>
          <p:cNvPr id="3" name="Subtitle 2"/>
          <p:cNvSpPr>
            <a:spLocks noGrp="1"/>
          </p:cNvSpPr>
          <p:nvPr>
            <p:ph type="subTitle" idx="1"/>
          </p:nvPr>
        </p:nvSpPr>
        <p:spPr/>
        <p:txBody>
          <a:bodyPr/>
          <a:lstStyle/>
          <a:p>
            <a:r>
              <a:rPr lang="en-US" b="1" dirty="0">
                <a:solidFill>
                  <a:srgbClr val="0070C0"/>
                </a:solidFill>
              </a:rPr>
              <a:t>Week 13 | </a:t>
            </a:r>
            <a:r>
              <a:rPr lang="en-US" b="1" dirty="0"/>
              <a:t>Lecture 2</a:t>
            </a:r>
          </a:p>
          <a:p>
            <a:endParaRPr lang="en-US" dirty="0"/>
          </a:p>
        </p:txBody>
      </p:sp>
    </p:spTree>
    <p:extLst>
      <p:ext uri="{BB962C8B-B14F-4D97-AF65-F5344CB8AC3E}">
        <p14:creationId xmlns:p14="http://schemas.microsoft.com/office/powerpoint/2010/main" val="237506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Catching Exceptions</a:t>
            </a:r>
          </a:p>
        </p:txBody>
      </p:sp>
      <p:sp>
        <p:nvSpPr>
          <p:cNvPr id="3" name="Content Placeholder 2"/>
          <p:cNvSpPr>
            <a:spLocks noGrp="1"/>
          </p:cNvSpPr>
          <p:nvPr>
            <p:ph idx="1"/>
          </p:nvPr>
        </p:nvSpPr>
        <p:spPr/>
        <p:txBody>
          <a:bodyPr/>
          <a:lstStyle/>
          <a:p>
            <a:r>
              <a:rPr lang="en-US" dirty="0"/>
              <a:t>The </a:t>
            </a:r>
            <a:r>
              <a:rPr lang="en-US" dirty="0" err="1"/>
              <a:t>ExceptionName</a:t>
            </a:r>
            <a:r>
              <a:rPr lang="en-US" dirty="0"/>
              <a:t> is the name of the exception to be caught.</a:t>
            </a:r>
          </a:p>
          <a:p>
            <a:r>
              <a:rPr lang="en-US" dirty="0"/>
              <a:t>The exception1 are your defined names for referring to the exceptions.</a:t>
            </a:r>
          </a:p>
          <a:p>
            <a:endParaRPr lang="en-US" dirty="0"/>
          </a:p>
        </p:txBody>
      </p:sp>
    </p:spTree>
    <p:extLst>
      <p:ext uri="{BB962C8B-B14F-4D97-AF65-F5344CB8AC3E}">
        <p14:creationId xmlns:p14="http://schemas.microsoft.com/office/powerpoint/2010/main" val="2658999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sp>
        <p:nvSpPr>
          <p:cNvPr id="3" name="Content Placeholder 2"/>
          <p:cNvSpPr>
            <a:spLocks noGrp="1"/>
          </p:cNvSpPr>
          <p:nvPr>
            <p:ph idx="1"/>
          </p:nvPr>
        </p:nvSpPr>
        <p:spPr/>
        <p:txBody>
          <a:bodyPr>
            <a:normAutofit fontScale="32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if (y == 0) {</a:t>
            </a:r>
          </a:p>
          <a:p>
            <a:r>
              <a:rPr lang="en-US" dirty="0"/>
              <a:t>		throw y;}</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a:t>
            </a:r>
          </a:p>
          <a:p>
            <a:r>
              <a:rPr lang="en-US" dirty="0"/>
              <a:t>	</a:t>
            </a:r>
          </a:p>
          <a:p>
            <a:r>
              <a:rPr lang="en-US" dirty="0"/>
              <a:t>	try {</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r>
              <a:rPr lang="en-US" dirty="0"/>
              <a:t>	catch (</a:t>
            </a:r>
            <a:r>
              <a:rPr lang="en-US" dirty="0" err="1"/>
              <a:t>int</a:t>
            </a:r>
            <a:r>
              <a:rPr lang="en-US" dirty="0"/>
              <a:t> ex) {</a:t>
            </a:r>
          </a:p>
          <a:p>
            <a:r>
              <a:rPr lang="en-US" dirty="0"/>
              <a:t>		</a:t>
            </a:r>
            <a:r>
              <a:rPr lang="en-US" dirty="0" err="1"/>
              <a:t>cout</a:t>
            </a:r>
            <a:r>
              <a:rPr lang="en-US" dirty="0"/>
              <a:t> &lt;&lt;"divide by zero" &lt;&lt; </a:t>
            </a:r>
            <a:r>
              <a:rPr lang="en-US" dirty="0" err="1"/>
              <a:t>endl</a:t>
            </a:r>
            <a:r>
              <a:rPr lang="en-US" dirty="0"/>
              <a:t> &lt;&lt; ex &lt;&lt; </a:t>
            </a:r>
            <a:r>
              <a:rPr lang="en-US" dirty="0" err="1"/>
              <a:t>endl</a:t>
            </a:r>
            <a:r>
              <a:rPr lang="en-US" dirty="0"/>
              <a:t>;	}</a:t>
            </a:r>
          </a:p>
          <a:p>
            <a:r>
              <a:rPr lang="en-US" dirty="0"/>
              <a:t>	return 0;}</a:t>
            </a:r>
          </a:p>
          <a:p>
            <a:endParaRPr lang="en-US" dirty="0"/>
          </a:p>
        </p:txBody>
      </p:sp>
    </p:spTree>
    <p:extLst>
      <p:ext uri="{BB962C8B-B14F-4D97-AF65-F5344CB8AC3E}">
        <p14:creationId xmlns:p14="http://schemas.microsoft.com/office/powerpoint/2010/main" val="815671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a:t>
            </a:r>
          </a:p>
        </p:txBody>
      </p:sp>
      <p:pic>
        <p:nvPicPr>
          <p:cNvPr id="4" name="Content Placeholder 3"/>
          <p:cNvPicPr>
            <a:picLocks noGrp="1" noChangeAspect="1"/>
          </p:cNvPicPr>
          <p:nvPr>
            <p:ph idx="1"/>
          </p:nvPr>
        </p:nvPicPr>
        <p:blipFill>
          <a:blip r:embed="rId2"/>
          <a:stretch>
            <a:fillRect/>
          </a:stretch>
        </p:blipFill>
        <p:spPr>
          <a:xfrm>
            <a:off x="3805237" y="2772569"/>
            <a:ext cx="4581525" cy="2457450"/>
          </a:xfrm>
          <a:prstGeom prst="rect">
            <a:avLst/>
          </a:prstGeom>
        </p:spPr>
      </p:pic>
    </p:spTree>
    <p:extLst>
      <p:ext uri="{BB962C8B-B14F-4D97-AF65-F5344CB8AC3E}">
        <p14:creationId xmlns:p14="http://schemas.microsoft.com/office/powerpoint/2010/main" val="4098119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execution of try/catch blocks.</a:t>
            </a:r>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a:t>
            </a:r>
          </a:p>
          <a:p>
            <a:r>
              <a:rPr lang="en-US" dirty="0"/>
              <a:t>#include &lt;exception&gt;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	if (y == 0) {</a:t>
            </a:r>
          </a:p>
          <a:p>
            <a:r>
              <a:rPr lang="en-US" dirty="0"/>
              <a:t>		throw y;</a:t>
            </a:r>
          </a:p>
          <a:p>
            <a:r>
              <a:rPr lang="en-US" dirty="0" err="1"/>
              <a:t>cout</a:t>
            </a:r>
            <a:r>
              <a:rPr lang="en-US" dirty="0"/>
              <a:t> &lt;&lt; "After throw (Never executed) \n";}</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a:t>
            </a:r>
          </a:p>
          <a:p>
            <a:r>
              <a:rPr lang="en-US" dirty="0"/>
              <a:t>	</a:t>
            </a:r>
            <a:r>
              <a:rPr lang="en-US" dirty="0" err="1"/>
              <a:t>cout</a:t>
            </a:r>
            <a:r>
              <a:rPr lang="en-US" dirty="0"/>
              <a:t> &lt;&lt; "Before try \n";</a:t>
            </a:r>
          </a:p>
          <a:p>
            <a:endParaRPr lang="en-US" dirty="0"/>
          </a:p>
          <a:p>
            <a:endParaRPr lang="en-US" dirty="0"/>
          </a:p>
        </p:txBody>
      </p:sp>
    </p:spTree>
    <p:extLst>
      <p:ext uri="{BB962C8B-B14F-4D97-AF65-F5344CB8AC3E}">
        <p14:creationId xmlns:p14="http://schemas.microsoft.com/office/powerpoint/2010/main" val="3717376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execution of try/catch blocks.</a:t>
            </a:r>
          </a:p>
        </p:txBody>
      </p:sp>
      <p:sp>
        <p:nvSpPr>
          <p:cNvPr id="3" name="Content Placeholder 2"/>
          <p:cNvSpPr>
            <a:spLocks noGrp="1"/>
          </p:cNvSpPr>
          <p:nvPr>
            <p:ph idx="1"/>
          </p:nvPr>
        </p:nvSpPr>
        <p:spPr/>
        <p:txBody>
          <a:bodyPr/>
          <a:lstStyle/>
          <a:p>
            <a:r>
              <a:rPr lang="en-US" dirty="0"/>
              <a:t>try {</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r>
              <a:rPr lang="en-US" dirty="0"/>
              <a:t>		catch (</a:t>
            </a:r>
            <a:r>
              <a:rPr lang="en-US" dirty="0" err="1"/>
              <a:t>int</a:t>
            </a:r>
            <a:r>
              <a:rPr lang="en-US" dirty="0"/>
              <a:t> e) {</a:t>
            </a:r>
          </a:p>
          <a:p>
            <a:r>
              <a:rPr lang="en-US" dirty="0"/>
              <a:t>		</a:t>
            </a:r>
            <a:r>
              <a:rPr lang="en-US" dirty="0" err="1"/>
              <a:t>cout</a:t>
            </a:r>
            <a:r>
              <a:rPr lang="en-US" dirty="0"/>
              <a:t> &lt;&lt;"divide by zero"  &lt;&lt; </a:t>
            </a:r>
            <a:r>
              <a:rPr lang="en-US" dirty="0" err="1"/>
              <a:t>endl</a:t>
            </a:r>
            <a:r>
              <a:rPr lang="en-US" dirty="0"/>
              <a:t>;	}</a:t>
            </a:r>
          </a:p>
          <a:p>
            <a:r>
              <a:rPr lang="en-US" dirty="0"/>
              <a:t>		</a:t>
            </a:r>
            <a:r>
              <a:rPr lang="en-US" dirty="0" err="1"/>
              <a:t>cout</a:t>
            </a:r>
            <a:r>
              <a:rPr lang="en-US" dirty="0"/>
              <a:t> &lt;&lt; "After catch (Will be executed) \n";</a:t>
            </a:r>
          </a:p>
          <a:p>
            <a:r>
              <a:rPr lang="en-US" dirty="0"/>
              <a:t>return 0;}</a:t>
            </a:r>
          </a:p>
          <a:p>
            <a:endParaRPr lang="en-US" dirty="0"/>
          </a:p>
        </p:txBody>
      </p:sp>
    </p:spTree>
    <p:extLst>
      <p:ext uri="{BB962C8B-B14F-4D97-AF65-F5344CB8AC3E}">
        <p14:creationId xmlns:p14="http://schemas.microsoft.com/office/powerpoint/2010/main" val="1845275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of execution of try/catch blocks.</a:t>
            </a:r>
          </a:p>
        </p:txBody>
      </p:sp>
      <p:pic>
        <p:nvPicPr>
          <p:cNvPr id="4" name="Content Placeholder 3"/>
          <p:cNvPicPr>
            <a:picLocks noGrp="1" noChangeAspect="1"/>
          </p:cNvPicPr>
          <p:nvPr>
            <p:ph idx="1"/>
          </p:nvPr>
        </p:nvPicPr>
        <p:blipFill>
          <a:blip r:embed="rId2"/>
          <a:stretch>
            <a:fillRect/>
          </a:stretch>
        </p:blipFill>
        <p:spPr>
          <a:xfrm>
            <a:off x="3681412" y="3044031"/>
            <a:ext cx="4829175" cy="1914525"/>
          </a:xfrm>
          <a:prstGeom prst="rect">
            <a:avLst/>
          </a:prstGeom>
        </p:spPr>
      </p:pic>
    </p:spTree>
    <p:extLst>
      <p:ext uri="{BB962C8B-B14F-4D97-AF65-F5344CB8AC3E}">
        <p14:creationId xmlns:p14="http://schemas.microsoft.com/office/powerpoint/2010/main" val="3092266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Without catch</a:t>
            </a:r>
          </a:p>
        </p:txBody>
      </p:sp>
      <p:sp>
        <p:nvSpPr>
          <p:cNvPr id="3" name="Content Placeholder 2"/>
          <p:cNvSpPr>
            <a:spLocks noGrp="1"/>
          </p:cNvSpPr>
          <p:nvPr>
            <p:ph idx="1"/>
          </p:nvPr>
        </p:nvSpPr>
        <p:spPr/>
        <p:txBody>
          <a:bodyPr>
            <a:normAutofit fontScale="32500" lnSpcReduction="20000"/>
          </a:bodyPr>
          <a:lstStyle/>
          <a:p>
            <a:r>
              <a:rPr lang="en-US" dirty="0"/>
              <a:t>#include &lt;</a:t>
            </a:r>
            <a:r>
              <a:rPr lang="en-US" dirty="0" err="1"/>
              <a:t>iostream</a:t>
            </a:r>
            <a:r>
              <a:rPr lang="en-US" dirty="0"/>
              <a:t>&gt;</a:t>
            </a:r>
          </a:p>
          <a:p>
            <a:r>
              <a:rPr lang="en-US" dirty="0"/>
              <a:t>#include &lt;exception&gt;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if (y == 0) {</a:t>
            </a:r>
          </a:p>
          <a:p>
            <a:r>
              <a:rPr lang="en-US" dirty="0"/>
              <a:t>		throw y;}</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a:t>
            </a:r>
          </a:p>
          <a:p>
            <a:r>
              <a:rPr lang="en-US" dirty="0"/>
              <a:t>	</a:t>
            </a:r>
          </a:p>
          <a:p>
            <a:r>
              <a:rPr lang="en-US" dirty="0"/>
              <a:t>	try {</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r>
              <a:rPr lang="en-US" dirty="0"/>
              <a:t>	</a:t>
            </a:r>
          </a:p>
          <a:p>
            <a:r>
              <a:rPr lang="en-US" dirty="0"/>
              <a:t>	return 0;}</a:t>
            </a:r>
          </a:p>
          <a:p>
            <a:endParaRPr lang="en-US" dirty="0"/>
          </a:p>
        </p:txBody>
      </p:sp>
    </p:spTree>
    <p:extLst>
      <p:ext uri="{BB962C8B-B14F-4D97-AF65-F5344CB8AC3E}">
        <p14:creationId xmlns:p14="http://schemas.microsoft.com/office/powerpoint/2010/main" val="3957507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Without catch</a:t>
            </a:r>
          </a:p>
        </p:txBody>
      </p:sp>
      <p:pic>
        <p:nvPicPr>
          <p:cNvPr id="4" name="Content Placeholder 3"/>
          <p:cNvPicPr>
            <a:picLocks noGrp="1" noChangeAspect="1"/>
          </p:cNvPicPr>
          <p:nvPr>
            <p:ph idx="1"/>
          </p:nvPr>
        </p:nvPicPr>
        <p:blipFill>
          <a:blip r:embed="rId2"/>
          <a:stretch>
            <a:fillRect/>
          </a:stretch>
        </p:blipFill>
        <p:spPr>
          <a:xfrm>
            <a:off x="3847070" y="3825081"/>
            <a:ext cx="3582430" cy="1224714"/>
          </a:xfrm>
          <a:prstGeom prst="rect">
            <a:avLst/>
          </a:prstGeom>
        </p:spPr>
      </p:pic>
    </p:spTree>
    <p:extLst>
      <p:ext uri="{BB962C8B-B14F-4D97-AF65-F5344CB8AC3E}">
        <p14:creationId xmlns:p14="http://schemas.microsoft.com/office/powerpoint/2010/main" val="490387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Multiple catch Clauses</a:t>
            </a:r>
            <a:endParaRPr lang="en-US" dirty="0"/>
          </a:p>
        </p:txBody>
      </p:sp>
      <p:sp>
        <p:nvSpPr>
          <p:cNvPr id="3" name="Content Placeholder 2"/>
          <p:cNvSpPr>
            <a:spLocks noGrp="1"/>
          </p:cNvSpPr>
          <p:nvPr>
            <p:ph idx="1"/>
          </p:nvPr>
        </p:nvSpPr>
        <p:spPr/>
        <p:txBody>
          <a:bodyPr/>
          <a:lstStyle/>
          <a:p>
            <a:r>
              <a:rPr lang="en-US" dirty="0"/>
              <a:t>In some cases, more than one exception could be raised by a single piece of code</a:t>
            </a:r>
          </a:p>
          <a:p>
            <a:endParaRPr lang="en-US" dirty="0"/>
          </a:p>
          <a:p>
            <a:r>
              <a:rPr lang="en-US" dirty="0"/>
              <a:t>To handle this type of situation, you can specify two or more catch clauses, each catching a different type of exception</a:t>
            </a:r>
          </a:p>
          <a:p>
            <a:endParaRPr lang="en-US" dirty="0"/>
          </a:p>
          <a:p>
            <a:r>
              <a:rPr lang="en-US" dirty="0"/>
              <a:t>After one catch statement executes, the others are bypassed</a:t>
            </a:r>
          </a:p>
          <a:p>
            <a:pPr marL="0" indent="0">
              <a:buNone/>
            </a:pPr>
            <a:endParaRPr lang="en-US" dirty="0"/>
          </a:p>
        </p:txBody>
      </p:sp>
    </p:spTree>
    <p:extLst>
      <p:ext uri="{BB962C8B-B14F-4D97-AF65-F5344CB8AC3E}">
        <p14:creationId xmlns:p14="http://schemas.microsoft.com/office/powerpoint/2010/main" val="3780267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Multiple catch Clauses</a:t>
            </a:r>
            <a:endParaRPr lang="en-US" dirty="0"/>
          </a:p>
        </p:txBody>
      </p:sp>
      <p:sp>
        <p:nvSpPr>
          <p:cNvPr id="3" name="Content Placeholder 2"/>
          <p:cNvSpPr>
            <a:spLocks noGrp="1"/>
          </p:cNvSpPr>
          <p:nvPr>
            <p:ph idx="1"/>
          </p:nvPr>
        </p:nvSpPr>
        <p:spPr/>
        <p:txBody>
          <a:bodyPr/>
          <a:lstStyle/>
          <a:p>
            <a:r>
              <a:rPr lang="en-US" dirty="0"/>
              <a:t>You can list down multiple </a:t>
            </a:r>
            <a:r>
              <a:rPr lang="en-US" b="1" dirty="0"/>
              <a:t>catch</a:t>
            </a:r>
            <a:r>
              <a:rPr lang="en-US" dirty="0"/>
              <a:t> statements to catch different type of exceptions in case your </a:t>
            </a:r>
            <a:r>
              <a:rPr lang="en-US" b="1" dirty="0"/>
              <a:t>try</a:t>
            </a:r>
            <a:r>
              <a:rPr lang="en-US" dirty="0"/>
              <a:t> block raises more than one exception in different situations.</a:t>
            </a:r>
          </a:p>
          <a:p>
            <a:r>
              <a:rPr lang="en-US" altLang="en-US" dirty="0"/>
              <a:t>try { // protected code } </a:t>
            </a:r>
          </a:p>
          <a:p>
            <a:r>
              <a:rPr lang="en-US" altLang="en-US" dirty="0"/>
              <a:t>catch( </a:t>
            </a:r>
            <a:r>
              <a:rPr lang="en-US" altLang="en-US" dirty="0" err="1"/>
              <a:t>ExceptionName</a:t>
            </a:r>
            <a:r>
              <a:rPr lang="en-US" altLang="en-US" dirty="0"/>
              <a:t> e1 ) </a:t>
            </a:r>
          </a:p>
          <a:p>
            <a:r>
              <a:rPr lang="en-US" altLang="en-US" dirty="0"/>
              <a:t>{ // catch block } </a:t>
            </a:r>
          </a:p>
          <a:p>
            <a:r>
              <a:rPr lang="en-US" altLang="en-US" dirty="0"/>
              <a:t>catch( </a:t>
            </a:r>
            <a:r>
              <a:rPr lang="en-US" altLang="en-US" dirty="0" err="1"/>
              <a:t>ExceptionName</a:t>
            </a:r>
            <a:r>
              <a:rPr lang="en-US" altLang="en-US" dirty="0"/>
              <a:t> e2 ) { // catch block } </a:t>
            </a:r>
          </a:p>
          <a:p>
            <a:r>
              <a:rPr lang="en-US" altLang="en-US" dirty="0"/>
              <a:t>catch( </a:t>
            </a:r>
            <a:r>
              <a:rPr lang="en-US" altLang="en-US" dirty="0" err="1"/>
              <a:t>ExceptionName</a:t>
            </a:r>
            <a:r>
              <a:rPr lang="en-US" altLang="en-US" dirty="0"/>
              <a:t> </a:t>
            </a:r>
            <a:r>
              <a:rPr lang="en-US" altLang="en-US" dirty="0" err="1"/>
              <a:t>eN</a:t>
            </a:r>
            <a:r>
              <a:rPr lang="en-US" altLang="en-US" dirty="0"/>
              <a:t> ) { // catch block } </a:t>
            </a:r>
          </a:p>
          <a:p>
            <a:endParaRPr lang="en-US" dirty="0"/>
          </a:p>
        </p:txBody>
      </p:sp>
    </p:spTree>
    <p:extLst>
      <p:ext uri="{BB962C8B-B14F-4D97-AF65-F5344CB8AC3E}">
        <p14:creationId xmlns:p14="http://schemas.microsoft.com/office/powerpoint/2010/main" val="165338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a:t>
            </a:r>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 // 3 and 0</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r>
              <a:rPr lang="en-US" dirty="0"/>
              <a:t>		</a:t>
            </a:r>
            <a:r>
              <a:rPr lang="en-US" dirty="0" err="1"/>
              <a:t>cout</a:t>
            </a:r>
            <a:r>
              <a:rPr lang="en-US" dirty="0"/>
              <a:t> &lt;&lt;"divide by zero" &lt;&lt; </a:t>
            </a:r>
            <a:r>
              <a:rPr lang="en-US" dirty="0" err="1"/>
              <a:t>endl</a:t>
            </a:r>
            <a:r>
              <a:rPr lang="en-US" dirty="0"/>
              <a:t> &lt;&lt; </a:t>
            </a:r>
            <a:r>
              <a:rPr lang="en-US" dirty="0" err="1"/>
              <a:t>endl</a:t>
            </a:r>
            <a:r>
              <a:rPr lang="en-US" dirty="0"/>
              <a:t>;	</a:t>
            </a:r>
          </a:p>
          <a:p>
            <a:r>
              <a:rPr lang="en-US" dirty="0"/>
              <a:t>	return 0;}</a:t>
            </a:r>
          </a:p>
          <a:p>
            <a:endParaRPr lang="en-US" dirty="0"/>
          </a:p>
        </p:txBody>
      </p:sp>
    </p:spTree>
    <p:extLst>
      <p:ext uri="{BB962C8B-B14F-4D97-AF65-F5344CB8AC3E}">
        <p14:creationId xmlns:p14="http://schemas.microsoft.com/office/powerpoint/2010/main" val="305308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Multiple catch Clauses</a:t>
            </a:r>
            <a:endParaRPr lang="en-US" dirty="0"/>
          </a:p>
        </p:txBody>
      </p:sp>
      <p:sp>
        <p:nvSpPr>
          <p:cNvPr id="3" name="Content Placeholder 2"/>
          <p:cNvSpPr>
            <a:spLocks noGrp="1"/>
          </p:cNvSpPr>
          <p:nvPr>
            <p:ph idx="1"/>
          </p:nvPr>
        </p:nvSpPr>
        <p:spPr/>
        <p:txBody>
          <a:bodyPr>
            <a:normAutofit fontScale="40000" lnSpcReduction="20000"/>
          </a:bodyPr>
          <a:lstStyle/>
          <a:p>
            <a:r>
              <a:rPr lang="en-US" dirty="0"/>
              <a:t>#include &lt;</a:t>
            </a:r>
            <a:r>
              <a:rPr lang="en-US" dirty="0" err="1"/>
              <a:t>iostream</a:t>
            </a:r>
            <a:r>
              <a:rPr lang="en-US" dirty="0"/>
              <a:t>&gt;</a:t>
            </a:r>
          </a:p>
          <a:p>
            <a:r>
              <a:rPr lang="en-US" dirty="0"/>
              <a:t>#include &lt;exception&gt;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if (y == 0) {</a:t>
            </a:r>
          </a:p>
          <a:p>
            <a:r>
              <a:rPr lang="en-US" dirty="0"/>
              <a:t>		throw y;}</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a:t>
            </a:r>
          </a:p>
          <a:p>
            <a:r>
              <a:rPr lang="en-US" dirty="0"/>
              <a:t>	</a:t>
            </a:r>
          </a:p>
          <a:p>
            <a:r>
              <a:rPr lang="en-US" dirty="0"/>
              <a:t>	try {</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pPr marL="0" indent="0">
              <a:buNone/>
            </a:pPr>
            <a:endParaRPr lang="en-US" dirty="0"/>
          </a:p>
        </p:txBody>
      </p:sp>
    </p:spTree>
    <p:extLst>
      <p:ext uri="{BB962C8B-B14F-4D97-AF65-F5344CB8AC3E}">
        <p14:creationId xmlns:p14="http://schemas.microsoft.com/office/powerpoint/2010/main" val="3858414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Multiple catch Clauses</a:t>
            </a:r>
            <a:endParaRPr lang="en-US" dirty="0"/>
          </a:p>
        </p:txBody>
      </p:sp>
      <p:sp>
        <p:nvSpPr>
          <p:cNvPr id="3" name="Content Placeholder 2"/>
          <p:cNvSpPr>
            <a:spLocks noGrp="1"/>
          </p:cNvSpPr>
          <p:nvPr>
            <p:ph idx="1"/>
          </p:nvPr>
        </p:nvSpPr>
        <p:spPr/>
        <p:txBody>
          <a:bodyPr/>
          <a:lstStyle/>
          <a:p>
            <a:r>
              <a:rPr lang="en-US" dirty="0"/>
              <a:t>catch (</a:t>
            </a:r>
            <a:r>
              <a:rPr lang="en-US" dirty="0" err="1"/>
              <a:t>int</a:t>
            </a:r>
            <a:r>
              <a:rPr lang="en-US" dirty="0"/>
              <a:t> e) {</a:t>
            </a:r>
          </a:p>
          <a:p>
            <a:r>
              <a:rPr lang="en-US" dirty="0"/>
              <a:t>		</a:t>
            </a:r>
            <a:r>
              <a:rPr lang="en-US" dirty="0" err="1"/>
              <a:t>cout</a:t>
            </a:r>
            <a:r>
              <a:rPr lang="en-US" dirty="0"/>
              <a:t> &lt;&lt;"divide by zero" &lt;&lt; </a:t>
            </a:r>
            <a:r>
              <a:rPr lang="en-US" dirty="0" err="1"/>
              <a:t>endl</a:t>
            </a:r>
            <a:r>
              <a:rPr lang="en-US" dirty="0"/>
              <a:t> &lt;&lt; e &lt;&lt; </a:t>
            </a:r>
            <a:r>
              <a:rPr lang="en-US" dirty="0" err="1"/>
              <a:t>endl</a:t>
            </a:r>
            <a:r>
              <a:rPr lang="en-US" dirty="0"/>
              <a:t>;	}</a:t>
            </a:r>
          </a:p>
          <a:p>
            <a:r>
              <a:rPr lang="en-US" dirty="0"/>
              <a:t>		catch (</a:t>
            </a:r>
            <a:r>
              <a:rPr lang="en-US" dirty="0" err="1"/>
              <a:t>int</a:t>
            </a:r>
            <a:r>
              <a:rPr lang="en-US" dirty="0"/>
              <a:t> e) {</a:t>
            </a:r>
          </a:p>
          <a:p>
            <a:r>
              <a:rPr lang="en-US" dirty="0"/>
              <a:t>		</a:t>
            </a:r>
            <a:r>
              <a:rPr lang="en-US" dirty="0" err="1"/>
              <a:t>cout</a:t>
            </a:r>
            <a:r>
              <a:rPr lang="en-US" dirty="0"/>
              <a:t> &lt;&lt;"another exception" &lt;&lt; </a:t>
            </a:r>
            <a:r>
              <a:rPr lang="en-US" dirty="0" err="1"/>
              <a:t>endl</a:t>
            </a:r>
            <a:r>
              <a:rPr lang="en-US" dirty="0"/>
              <a:t> &lt;&lt; e &lt;&lt; </a:t>
            </a:r>
            <a:r>
              <a:rPr lang="en-US" dirty="0" err="1"/>
              <a:t>endl</a:t>
            </a:r>
            <a:r>
              <a:rPr lang="en-US" dirty="0"/>
              <a:t>;	}</a:t>
            </a:r>
          </a:p>
          <a:p>
            <a:r>
              <a:rPr lang="en-US" dirty="0"/>
              <a:t>		catch (</a:t>
            </a:r>
            <a:r>
              <a:rPr lang="en-US" dirty="0" err="1"/>
              <a:t>int</a:t>
            </a:r>
            <a:r>
              <a:rPr lang="en-US" dirty="0"/>
              <a:t> e) {</a:t>
            </a:r>
          </a:p>
          <a:p>
            <a:r>
              <a:rPr lang="en-US" dirty="0"/>
              <a:t>		</a:t>
            </a:r>
            <a:r>
              <a:rPr lang="en-US" dirty="0" err="1"/>
              <a:t>cout</a:t>
            </a:r>
            <a:r>
              <a:rPr lang="en-US" dirty="0"/>
              <a:t> &lt;&lt;"another exception" &lt;&lt; </a:t>
            </a:r>
            <a:r>
              <a:rPr lang="en-US" dirty="0" err="1"/>
              <a:t>endl</a:t>
            </a:r>
            <a:r>
              <a:rPr lang="en-US" dirty="0"/>
              <a:t> &lt;&lt; e &lt;&lt; </a:t>
            </a:r>
            <a:r>
              <a:rPr lang="en-US" dirty="0" err="1"/>
              <a:t>endl</a:t>
            </a:r>
            <a:r>
              <a:rPr lang="en-US" dirty="0"/>
              <a:t>;	}</a:t>
            </a:r>
          </a:p>
          <a:p>
            <a:r>
              <a:rPr lang="en-US" dirty="0"/>
              <a:t>	return 0;}</a:t>
            </a:r>
          </a:p>
          <a:p>
            <a:endParaRPr lang="en-US" dirty="0"/>
          </a:p>
        </p:txBody>
      </p:sp>
    </p:spTree>
    <p:extLst>
      <p:ext uri="{BB962C8B-B14F-4D97-AF65-F5344CB8AC3E}">
        <p14:creationId xmlns:p14="http://schemas.microsoft.com/office/powerpoint/2010/main" val="6074138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catch all block</a:t>
            </a:r>
          </a:p>
        </p:txBody>
      </p:sp>
      <p:sp>
        <p:nvSpPr>
          <p:cNvPr id="3" name="Content Placeholder 2"/>
          <p:cNvSpPr>
            <a:spLocks noGrp="1"/>
          </p:cNvSpPr>
          <p:nvPr>
            <p:ph idx="1"/>
          </p:nvPr>
        </p:nvSpPr>
        <p:spPr/>
        <p:txBody>
          <a:bodyPr/>
          <a:lstStyle/>
          <a:p>
            <a:r>
              <a:rPr lang="en-US" dirty="0"/>
              <a:t>If you want to specify that a catch block should handle any type of exception that is thrown in a try block, you must put an ellipsis, ..., between the parentheses enclosing the exception declaration as follows −</a:t>
            </a:r>
          </a:p>
          <a:p>
            <a:r>
              <a:rPr lang="en-US" altLang="en-US" dirty="0"/>
              <a:t>try { // protected code }</a:t>
            </a:r>
          </a:p>
          <a:p>
            <a:r>
              <a:rPr lang="en-US" altLang="en-US" dirty="0"/>
              <a:t> catch(...) </a:t>
            </a:r>
          </a:p>
          <a:p>
            <a:r>
              <a:rPr lang="en-US" altLang="en-US" dirty="0"/>
              <a:t>{ // code to handle any exception } </a:t>
            </a:r>
          </a:p>
          <a:p>
            <a:endParaRPr lang="en-US" dirty="0"/>
          </a:p>
          <a:p>
            <a:endParaRPr lang="en-US" dirty="0"/>
          </a:p>
        </p:txBody>
      </p:sp>
      <p:sp>
        <p:nvSpPr>
          <p:cNvPr id="5" name="Rectangle 2"/>
          <p:cNvSpPr>
            <a:spLocks noChangeArrowheads="1"/>
          </p:cNvSpPr>
          <p:nvPr/>
        </p:nvSpPr>
        <p:spPr bwMode="auto">
          <a:xfrm>
            <a:off x="-184731" y="4830118"/>
            <a:ext cx="184731" cy="3693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p:txBody>
      </p:sp>
    </p:spTree>
    <p:extLst>
      <p:ext uri="{BB962C8B-B14F-4D97-AF65-F5344CB8AC3E}">
        <p14:creationId xmlns:p14="http://schemas.microsoft.com/office/powerpoint/2010/main" val="132154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catch all block</a:t>
            </a:r>
          </a:p>
        </p:txBody>
      </p:sp>
      <p:sp>
        <p:nvSpPr>
          <p:cNvPr id="3" name="Content Placeholder 2"/>
          <p:cNvSpPr>
            <a:spLocks noGrp="1"/>
          </p:cNvSpPr>
          <p:nvPr>
            <p:ph idx="1"/>
          </p:nvPr>
        </p:nvSpPr>
        <p:spPr/>
        <p:txBody>
          <a:bodyPr>
            <a:normAutofit fontScale="32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double </a:t>
            </a:r>
            <a:r>
              <a:rPr lang="en-US" dirty="0" err="1"/>
              <a:t>zeroDivision</a:t>
            </a:r>
            <a:r>
              <a:rPr lang="en-US" dirty="0"/>
              <a:t>(</a:t>
            </a:r>
            <a:r>
              <a:rPr lang="en-US" dirty="0" err="1"/>
              <a:t>int</a:t>
            </a:r>
            <a:r>
              <a:rPr lang="en-US" dirty="0"/>
              <a:t> x, </a:t>
            </a:r>
            <a:r>
              <a:rPr lang="en-US" dirty="0" err="1"/>
              <a:t>int</a:t>
            </a:r>
            <a:r>
              <a:rPr lang="en-US" dirty="0"/>
              <a:t> y) {</a:t>
            </a:r>
          </a:p>
          <a:p>
            <a:r>
              <a:rPr lang="en-US" dirty="0"/>
              <a:t>if (y == 0) {</a:t>
            </a:r>
          </a:p>
          <a:p>
            <a:r>
              <a:rPr lang="en-US" dirty="0"/>
              <a:t>		throw y;}</a:t>
            </a:r>
          </a:p>
          <a:p>
            <a:r>
              <a:rPr lang="en-US" dirty="0"/>
              <a:t>	return (x / y);}</a:t>
            </a:r>
          </a:p>
          <a:p>
            <a:r>
              <a:rPr lang="en-US" dirty="0" err="1"/>
              <a:t>int</a:t>
            </a:r>
            <a:r>
              <a:rPr lang="en-US" dirty="0"/>
              <a:t> main() {</a:t>
            </a:r>
          </a:p>
          <a:p>
            <a:r>
              <a:rPr lang="en-US" dirty="0"/>
              <a:t>	</a:t>
            </a:r>
            <a:r>
              <a:rPr lang="en-US" dirty="0" err="1"/>
              <a:t>int</a:t>
            </a:r>
            <a:r>
              <a:rPr lang="en-US" dirty="0"/>
              <a:t> numerator;</a:t>
            </a:r>
          </a:p>
          <a:p>
            <a:r>
              <a:rPr lang="en-US" dirty="0"/>
              <a:t>	</a:t>
            </a:r>
            <a:r>
              <a:rPr lang="en-US" dirty="0" err="1"/>
              <a:t>int</a:t>
            </a:r>
            <a:r>
              <a:rPr lang="en-US" dirty="0"/>
              <a:t> denominator;</a:t>
            </a:r>
          </a:p>
          <a:p>
            <a:r>
              <a:rPr lang="en-US" dirty="0"/>
              <a:t>	double result;</a:t>
            </a:r>
          </a:p>
          <a:p>
            <a:r>
              <a:rPr lang="en-US" dirty="0"/>
              <a:t>	</a:t>
            </a:r>
            <a:r>
              <a:rPr lang="en-US" dirty="0" err="1"/>
              <a:t>cout</a:t>
            </a:r>
            <a:r>
              <a:rPr lang="en-US" dirty="0"/>
              <a:t> &lt;&lt; "enter numerator and denominator: " &lt;&lt; </a:t>
            </a:r>
            <a:r>
              <a:rPr lang="en-US" dirty="0" err="1"/>
              <a:t>endl</a:t>
            </a:r>
            <a:r>
              <a:rPr lang="en-US" dirty="0"/>
              <a:t>;</a:t>
            </a:r>
          </a:p>
          <a:p>
            <a:r>
              <a:rPr lang="en-US" dirty="0"/>
              <a:t>	</a:t>
            </a:r>
            <a:r>
              <a:rPr lang="en-US" dirty="0" err="1"/>
              <a:t>cin</a:t>
            </a:r>
            <a:r>
              <a:rPr lang="en-US" dirty="0"/>
              <a:t>&gt;&gt;numerator&gt;&gt;denominator;</a:t>
            </a:r>
          </a:p>
          <a:p>
            <a:r>
              <a:rPr lang="en-US" dirty="0"/>
              <a:t>	</a:t>
            </a:r>
          </a:p>
          <a:p>
            <a:r>
              <a:rPr lang="en-US" dirty="0"/>
              <a:t>	try {</a:t>
            </a:r>
          </a:p>
          <a:p>
            <a:r>
              <a:rPr lang="en-US" dirty="0"/>
              <a:t>		result = </a:t>
            </a:r>
            <a:r>
              <a:rPr lang="en-US" dirty="0" err="1"/>
              <a:t>zeroDivision</a:t>
            </a:r>
            <a:r>
              <a:rPr lang="en-US" dirty="0"/>
              <a:t>(numerator, denominator);</a:t>
            </a:r>
          </a:p>
          <a:p>
            <a:r>
              <a:rPr lang="en-US" dirty="0"/>
              <a:t>		</a:t>
            </a:r>
            <a:r>
              <a:rPr lang="en-US" dirty="0" err="1"/>
              <a:t>cout</a:t>
            </a:r>
            <a:r>
              <a:rPr lang="en-US" dirty="0"/>
              <a:t> &lt;&lt; "result is " &lt;&lt; result &lt;&lt; </a:t>
            </a:r>
            <a:r>
              <a:rPr lang="en-US" dirty="0" err="1"/>
              <a:t>endl</a:t>
            </a:r>
            <a:r>
              <a:rPr lang="en-US" dirty="0"/>
              <a:t>;	}</a:t>
            </a:r>
          </a:p>
          <a:p>
            <a:r>
              <a:rPr lang="en-US" dirty="0"/>
              <a:t>	catch(...){</a:t>
            </a:r>
          </a:p>
          <a:p>
            <a:r>
              <a:rPr lang="en-US" dirty="0"/>
              <a:t>		</a:t>
            </a:r>
            <a:r>
              <a:rPr lang="en-US" dirty="0" err="1"/>
              <a:t>cout</a:t>
            </a:r>
            <a:r>
              <a:rPr lang="en-US" dirty="0"/>
              <a:t> &lt;&lt;"divide by zero" &lt;&lt; </a:t>
            </a:r>
            <a:r>
              <a:rPr lang="en-US" dirty="0" err="1"/>
              <a:t>endl</a:t>
            </a:r>
            <a:r>
              <a:rPr lang="en-US" dirty="0"/>
              <a:t> &lt;&lt; </a:t>
            </a:r>
            <a:r>
              <a:rPr lang="en-US" dirty="0" err="1"/>
              <a:t>endl</a:t>
            </a:r>
            <a:r>
              <a:rPr lang="en-US" dirty="0"/>
              <a:t>;	}</a:t>
            </a:r>
          </a:p>
          <a:p>
            <a:r>
              <a:rPr lang="en-US" dirty="0"/>
              <a:t>	return 0;}</a:t>
            </a:r>
          </a:p>
          <a:p>
            <a:endParaRPr lang="en-US" dirty="0"/>
          </a:p>
        </p:txBody>
      </p:sp>
    </p:spTree>
    <p:extLst>
      <p:ext uri="{BB962C8B-B14F-4D97-AF65-F5344CB8AC3E}">
        <p14:creationId xmlns:p14="http://schemas.microsoft.com/office/powerpoint/2010/main" val="922606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If an exception is thrown and not caught anywhere, the program terminates abnormally.</a:t>
            </a:r>
          </a:p>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a:t>
            </a:r>
          </a:p>
          <a:p>
            <a:r>
              <a:rPr lang="en-US" dirty="0" err="1"/>
              <a:t>int</a:t>
            </a:r>
            <a:r>
              <a:rPr lang="en-US" dirty="0"/>
              <a:t> main(){</a:t>
            </a:r>
          </a:p>
          <a:p>
            <a:r>
              <a:rPr lang="en-US" dirty="0"/>
              <a:t>    try  {</a:t>
            </a:r>
          </a:p>
          <a:p>
            <a:r>
              <a:rPr lang="en-US" dirty="0"/>
              <a:t>       throw 'a';    }</a:t>
            </a:r>
          </a:p>
          <a:p>
            <a:r>
              <a:rPr lang="en-US" dirty="0"/>
              <a:t>    catch (</a:t>
            </a:r>
            <a:r>
              <a:rPr lang="en-US" dirty="0" err="1"/>
              <a:t>int</a:t>
            </a:r>
            <a:r>
              <a:rPr lang="en-US" dirty="0"/>
              <a:t> x)  {</a:t>
            </a:r>
          </a:p>
          <a:p>
            <a:r>
              <a:rPr lang="en-US" dirty="0"/>
              <a:t>        </a:t>
            </a:r>
            <a:r>
              <a:rPr lang="en-US" dirty="0" err="1"/>
              <a:t>cout</a:t>
            </a:r>
            <a:r>
              <a:rPr lang="en-US" dirty="0"/>
              <a:t> &lt;&lt; "Caught ";   }</a:t>
            </a:r>
          </a:p>
          <a:p>
            <a:r>
              <a:rPr lang="en-US" dirty="0"/>
              <a:t>    return 0;}</a:t>
            </a:r>
          </a:p>
        </p:txBody>
      </p:sp>
    </p:spTree>
    <p:extLst>
      <p:ext uri="{BB962C8B-B14F-4D97-AF65-F5344CB8AC3E}">
        <p14:creationId xmlns:p14="http://schemas.microsoft.com/office/powerpoint/2010/main" val="3330570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Implicit type conversion doesn’t happen for primitive types. For example, in the following program ‘a’ is not implicitly converted to </a:t>
            </a:r>
            <a:r>
              <a:rPr lang="en-US" dirty="0" err="1"/>
              <a:t>int</a:t>
            </a:r>
            <a:r>
              <a:rPr lang="en-US" dirty="0"/>
              <a:t> </a:t>
            </a:r>
          </a:p>
        </p:txBody>
      </p:sp>
      <p:pic>
        <p:nvPicPr>
          <p:cNvPr id="4" name="Picture 3"/>
          <p:cNvPicPr>
            <a:picLocks noChangeAspect="1"/>
          </p:cNvPicPr>
          <p:nvPr/>
        </p:nvPicPr>
        <p:blipFill>
          <a:blip r:embed="rId2"/>
          <a:stretch>
            <a:fillRect/>
          </a:stretch>
        </p:blipFill>
        <p:spPr>
          <a:xfrm>
            <a:off x="428625" y="3272224"/>
            <a:ext cx="11334750" cy="2686050"/>
          </a:xfrm>
          <a:prstGeom prst="rect">
            <a:avLst/>
          </a:prstGeom>
        </p:spPr>
      </p:pic>
    </p:spTree>
    <p:extLst>
      <p:ext uri="{BB962C8B-B14F-4D97-AF65-F5344CB8AC3E}">
        <p14:creationId xmlns:p14="http://schemas.microsoft.com/office/powerpoint/2010/main" val="17328019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Correct version</a:t>
            </a:r>
          </a:p>
        </p:txBody>
      </p:sp>
      <p:sp>
        <p:nvSpPr>
          <p:cNvPr id="3" name="Content Placeholder 2"/>
          <p:cNvSpPr>
            <a:spLocks noGrp="1"/>
          </p:cNvSpPr>
          <p:nvPr>
            <p:ph idx="1"/>
          </p:nvPr>
        </p:nvSpPr>
        <p:spPr/>
        <p:txBody>
          <a:bodyPr>
            <a:normAutofit fontScale="47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 </a:t>
            </a:r>
          </a:p>
          <a:p>
            <a:r>
              <a:rPr lang="en-US" dirty="0" err="1"/>
              <a:t>int</a:t>
            </a:r>
            <a:r>
              <a:rPr lang="en-US" dirty="0"/>
              <a:t> main()</a:t>
            </a:r>
          </a:p>
          <a:p>
            <a:r>
              <a:rPr lang="en-US" dirty="0"/>
              <a:t>{</a:t>
            </a:r>
          </a:p>
          <a:p>
            <a:r>
              <a:rPr lang="en-US" dirty="0"/>
              <a:t>    try  {</a:t>
            </a:r>
          </a:p>
          <a:p>
            <a:r>
              <a:rPr lang="en-US" dirty="0"/>
              <a:t>       throw 'a';</a:t>
            </a:r>
          </a:p>
          <a:p>
            <a:r>
              <a:rPr lang="en-US" dirty="0"/>
              <a:t>    }</a:t>
            </a:r>
          </a:p>
          <a:p>
            <a:r>
              <a:rPr lang="en-US" dirty="0"/>
              <a:t>    catch (</a:t>
            </a:r>
            <a:r>
              <a:rPr lang="en-US" dirty="0" err="1"/>
              <a:t>int</a:t>
            </a:r>
            <a:r>
              <a:rPr lang="en-US" dirty="0"/>
              <a:t> x)  {</a:t>
            </a:r>
          </a:p>
          <a:p>
            <a:r>
              <a:rPr lang="en-US" dirty="0"/>
              <a:t>        </a:t>
            </a:r>
            <a:r>
              <a:rPr lang="en-US" dirty="0" err="1"/>
              <a:t>cout</a:t>
            </a:r>
            <a:r>
              <a:rPr lang="en-US" dirty="0"/>
              <a:t> &lt;&lt; "Caught " &lt;&lt; x;</a:t>
            </a:r>
          </a:p>
          <a:p>
            <a:r>
              <a:rPr lang="en-US" dirty="0"/>
              <a:t>    }</a:t>
            </a:r>
          </a:p>
          <a:p>
            <a:r>
              <a:rPr lang="en-US" dirty="0"/>
              <a:t>    catch (...)  {</a:t>
            </a:r>
          </a:p>
          <a:p>
            <a:r>
              <a:rPr lang="en-US" dirty="0"/>
              <a:t>        </a:t>
            </a:r>
            <a:r>
              <a:rPr lang="en-US" dirty="0" err="1"/>
              <a:t>cout</a:t>
            </a:r>
            <a:r>
              <a:rPr lang="en-US" dirty="0"/>
              <a:t> &lt;&lt; "Default Exception\n";</a:t>
            </a:r>
          </a:p>
          <a:p>
            <a:r>
              <a:rPr lang="en-US" dirty="0"/>
              <a:t>    }</a:t>
            </a:r>
          </a:p>
          <a:p>
            <a:r>
              <a:rPr lang="en-US" dirty="0"/>
              <a:t>    return 0;</a:t>
            </a:r>
          </a:p>
          <a:p>
            <a:r>
              <a:rPr lang="en-US" dirty="0"/>
              <a:t>}</a:t>
            </a:r>
          </a:p>
        </p:txBody>
      </p:sp>
    </p:spTree>
    <p:extLst>
      <p:ext uri="{BB962C8B-B14F-4D97-AF65-F5344CB8AC3E}">
        <p14:creationId xmlns:p14="http://schemas.microsoft.com/office/powerpoint/2010/main" val="586015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a:t>
            </a:r>
          </a:p>
        </p:txBody>
      </p:sp>
      <p:pic>
        <p:nvPicPr>
          <p:cNvPr id="4" name="Content Placeholder 3"/>
          <p:cNvPicPr>
            <a:picLocks noGrp="1" noChangeAspect="1"/>
          </p:cNvPicPr>
          <p:nvPr>
            <p:ph idx="1"/>
          </p:nvPr>
        </p:nvPicPr>
        <p:blipFill>
          <a:blip r:embed="rId2"/>
          <a:stretch>
            <a:fillRect/>
          </a:stretch>
        </p:blipFill>
        <p:spPr>
          <a:xfrm>
            <a:off x="3481387" y="3096419"/>
            <a:ext cx="5229225" cy="1809750"/>
          </a:xfrm>
          <a:prstGeom prst="rect">
            <a:avLst/>
          </a:prstGeom>
        </p:spPr>
      </p:pic>
    </p:spTree>
    <p:extLst>
      <p:ext uri="{BB962C8B-B14F-4D97-AF65-F5344CB8AC3E}">
        <p14:creationId xmlns:p14="http://schemas.microsoft.com/office/powerpoint/2010/main" val="2928968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 Standard Exceptions</a:t>
            </a:r>
          </a:p>
        </p:txBody>
      </p:sp>
      <p:pic>
        <p:nvPicPr>
          <p:cNvPr id="4" name="Content Placeholder 3"/>
          <p:cNvPicPr>
            <a:picLocks noGrp="1" noChangeAspect="1"/>
          </p:cNvPicPr>
          <p:nvPr>
            <p:ph idx="1"/>
          </p:nvPr>
        </p:nvPicPr>
        <p:blipFill>
          <a:blip r:embed="rId2"/>
          <a:stretch>
            <a:fillRect/>
          </a:stretch>
        </p:blipFill>
        <p:spPr>
          <a:xfrm>
            <a:off x="3629664" y="1825625"/>
            <a:ext cx="4982099" cy="4351338"/>
          </a:xfrm>
          <a:prstGeom prst="rect">
            <a:avLst/>
          </a:prstGeom>
        </p:spPr>
      </p:pic>
    </p:spTree>
    <p:extLst>
      <p:ext uri="{BB962C8B-B14F-4D97-AF65-F5344CB8AC3E}">
        <p14:creationId xmlns:p14="http://schemas.microsoft.com/office/powerpoint/2010/main" val="3160330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 Standard Exceptions</a:t>
            </a:r>
          </a:p>
        </p:txBody>
      </p:sp>
      <p:sp>
        <p:nvSpPr>
          <p:cNvPr id="3" name="Content Placeholder 2"/>
          <p:cNvSpPr>
            <a:spLocks noGrp="1"/>
          </p:cNvSpPr>
          <p:nvPr>
            <p:ph idx="1"/>
          </p:nvPr>
        </p:nvSpPr>
        <p:spPr/>
        <p:txBody>
          <a:bodyPr/>
          <a:lstStyle/>
          <a:p>
            <a:r>
              <a:rPr lang="en-US" dirty="0"/>
              <a:t>C++ provides a list of standard exceptions defined in &lt;exception&gt; which we can use in our programs</a:t>
            </a:r>
          </a:p>
        </p:txBody>
      </p:sp>
    </p:spTree>
    <p:extLst>
      <p:ext uri="{BB962C8B-B14F-4D97-AF65-F5344CB8AC3E}">
        <p14:creationId xmlns:p14="http://schemas.microsoft.com/office/powerpoint/2010/main" val="1062469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Output?</a:t>
            </a:r>
          </a:p>
        </p:txBody>
      </p:sp>
      <p:pic>
        <p:nvPicPr>
          <p:cNvPr id="4" name="Content Placeholder 3"/>
          <p:cNvPicPr>
            <a:picLocks noGrp="1" noChangeAspect="1"/>
          </p:cNvPicPr>
          <p:nvPr>
            <p:ph idx="1"/>
          </p:nvPr>
        </p:nvPicPr>
        <p:blipFill>
          <a:blip r:embed="rId2"/>
          <a:stretch>
            <a:fillRect/>
          </a:stretch>
        </p:blipFill>
        <p:spPr>
          <a:xfrm>
            <a:off x="838200" y="2353850"/>
            <a:ext cx="10515600" cy="3294888"/>
          </a:xfrm>
          <a:prstGeom prst="rect">
            <a:avLst/>
          </a:prstGeom>
        </p:spPr>
      </p:pic>
    </p:spTree>
    <p:extLst>
      <p:ext uri="{BB962C8B-B14F-4D97-AF65-F5344CB8AC3E}">
        <p14:creationId xmlns:p14="http://schemas.microsoft.com/office/powerpoint/2010/main" val="3891501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 Standard Exceptions</a:t>
            </a:r>
          </a:p>
        </p:txBody>
      </p:sp>
      <p:pic>
        <p:nvPicPr>
          <p:cNvPr id="4" name="Content Placeholder 3"/>
          <p:cNvPicPr>
            <a:picLocks noGrp="1" noChangeAspect="1"/>
          </p:cNvPicPr>
          <p:nvPr>
            <p:ph idx="1"/>
          </p:nvPr>
        </p:nvPicPr>
        <p:blipFill>
          <a:blip r:embed="rId2"/>
          <a:stretch>
            <a:fillRect/>
          </a:stretch>
        </p:blipFill>
        <p:spPr>
          <a:xfrm>
            <a:off x="3641319" y="1825625"/>
            <a:ext cx="4909362" cy="4351338"/>
          </a:xfrm>
          <a:prstGeom prst="rect">
            <a:avLst/>
          </a:prstGeom>
        </p:spPr>
      </p:pic>
    </p:spTree>
    <p:extLst>
      <p:ext uri="{BB962C8B-B14F-4D97-AF65-F5344CB8AC3E}">
        <p14:creationId xmlns:p14="http://schemas.microsoft.com/office/powerpoint/2010/main" val="3208176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User-Defined Exceptions</a:t>
            </a:r>
          </a:p>
        </p:txBody>
      </p:sp>
      <p:sp>
        <p:nvSpPr>
          <p:cNvPr id="3" name="Content Placeholder 2"/>
          <p:cNvSpPr>
            <a:spLocks noGrp="1"/>
          </p:cNvSpPr>
          <p:nvPr>
            <p:ph idx="1"/>
          </p:nvPr>
        </p:nvSpPr>
        <p:spPr/>
        <p:txBody>
          <a:bodyPr/>
          <a:lstStyle/>
          <a:p>
            <a:r>
              <a:rPr lang="en-US" dirty="0"/>
              <a:t>The C++ </a:t>
            </a:r>
            <a:r>
              <a:rPr lang="en-US" dirty="0" err="1"/>
              <a:t>std</a:t>
            </a:r>
            <a:r>
              <a:rPr lang="en-US" dirty="0"/>
              <a:t>::exception class allows us to define objects that can be thrown as exceptions. This class has been defined in the &lt;exception&gt; header. The class provides us with a virtual member function named what.</a:t>
            </a:r>
          </a:p>
          <a:p>
            <a:r>
              <a:rPr lang="en-US" dirty="0"/>
              <a:t>This function returns a null-terminated character sequence of type char *. We can overwrite it in derived classes to have an exception description.</a:t>
            </a:r>
          </a:p>
          <a:p>
            <a:pPr marL="0" indent="0">
              <a:buNone/>
            </a:pPr>
            <a:endParaRPr lang="en-US" dirty="0"/>
          </a:p>
        </p:txBody>
      </p:sp>
    </p:spTree>
    <p:extLst>
      <p:ext uri="{BB962C8B-B14F-4D97-AF65-F5344CB8AC3E}">
        <p14:creationId xmlns:p14="http://schemas.microsoft.com/office/powerpoint/2010/main" val="3506875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User-Defined Exceptions</a:t>
            </a:r>
            <a:endParaRPr lang="en-US" dirty="0"/>
          </a:p>
        </p:txBody>
      </p:sp>
      <p:sp>
        <p:nvSpPr>
          <p:cNvPr id="3" name="Content Placeholder 2"/>
          <p:cNvSpPr>
            <a:spLocks noGrp="1"/>
          </p:cNvSpPr>
          <p:nvPr>
            <p:ph idx="1"/>
          </p:nvPr>
        </p:nvSpPr>
        <p:spPr/>
        <p:txBody>
          <a:bodyPr>
            <a:normAutofit fontScale="55000" lnSpcReduction="20000"/>
          </a:bodyPr>
          <a:lstStyle/>
          <a:p>
            <a:r>
              <a:rPr lang="en-US" dirty="0"/>
              <a:t>#include &lt;</a:t>
            </a:r>
            <a:r>
              <a:rPr lang="en-US" dirty="0" err="1"/>
              <a:t>iostream</a:t>
            </a:r>
            <a:r>
              <a:rPr lang="en-US" dirty="0"/>
              <a:t>&gt;</a:t>
            </a:r>
          </a:p>
          <a:p>
            <a:r>
              <a:rPr lang="en-US" dirty="0"/>
              <a:t>#include &lt;exception&gt;</a:t>
            </a:r>
          </a:p>
          <a:p>
            <a:r>
              <a:rPr lang="en-US" dirty="0"/>
              <a:t>using namespace </a:t>
            </a:r>
            <a:r>
              <a:rPr lang="en-US" dirty="0" err="1"/>
              <a:t>std</a:t>
            </a:r>
            <a:r>
              <a:rPr lang="en-US" dirty="0"/>
              <a:t>;</a:t>
            </a:r>
          </a:p>
          <a:p>
            <a:pPr marL="0" indent="0">
              <a:buNone/>
            </a:pPr>
            <a:r>
              <a:rPr lang="en-US" dirty="0"/>
              <a:t>class </a:t>
            </a:r>
            <a:r>
              <a:rPr lang="en-US" dirty="0" err="1"/>
              <a:t>newException</a:t>
            </a:r>
            <a:r>
              <a:rPr lang="en-US" dirty="0"/>
              <a:t> : public exception{</a:t>
            </a:r>
          </a:p>
          <a:p>
            <a:r>
              <a:rPr lang="en-US" dirty="0"/>
              <a:t>	virtual </a:t>
            </a:r>
            <a:r>
              <a:rPr lang="en-US" dirty="0" err="1"/>
              <a:t>const</a:t>
            </a:r>
            <a:r>
              <a:rPr lang="en-US" dirty="0"/>
              <a:t> char* what() </a:t>
            </a:r>
            <a:r>
              <a:rPr lang="en-US" dirty="0" err="1"/>
              <a:t>const</a:t>
            </a:r>
            <a:r>
              <a:rPr lang="en-US" dirty="0"/>
              <a:t> throw()//We can overwrite the what() function of the exception header file to define our exceptions.	</a:t>
            </a:r>
          </a:p>
          <a:p>
            <a:r>
              <a:rPr lang="en-US" dirty="0"/>
              <a:t>{</a:t>
            </a:r>
          </a:p>
          <a:p>
            <a:r>
              <a:rPr lang="en-US" dirty="0"/>
              <a:t>		return "</a:t>
            </a:r>
            <a:r>
              <a:rPr lang="en-US" dirty="0" err="1"/>
              <a:t>newException</a:t>
            </a:r>
            <a:r>
              <a:rPr lang="en-US" dirty="0"/>
              <a:t> occurred";	}</a:t>
            </a:r>
          </a:p>
          <a:p>
            <a:r>
              <a:rPr lang="en-US" dirty="0"/>
              <a:t>} </a:t>
            </a:r>
            <a:r>
              <a:rPr lang="en-US" dirty="0" err="1"/>
              <a:t>newex</a:t>
            </a:r>
            <a:r>
              <a:rPr lang="en-US" dirty="0"/>
              <a:t>;</a:t>
            </a:r>
          </a:p>
          <a:p>
            <a:pPr marL="0" indent="0">
              <a:buNone/>
            </a:pPr>
            <a:r>
              <a:rPr lang="en-US" dirty="0" err="1"/>
              <a:t>int</a:t>
            </a:r>
            <a:r>
              <a:rPr lang="en-US" dirty="0"/>
              <a:t> main() {</a:t>
            </a:r>
          </a:p>
          <a:p>
            <a:pPr marL="0" indent="0">
              <a:buNone/>
            </a:pPr>
            <a:r>
              <a:rPr lang="en-US" dirty="0"/>
              <a:t>try {</a:t>
            </a:r>
          </a:p>
          <a:p>
            <a:r>
              <a:rPr lang="en-US" dirty="0"/>
              <a:t>		throw </a:t>
            </a:r>
            <a:r>
              <a:rPr lang="en-US" dirty="0" err="1"/>
              <a:t>newex</a:t>
            </a:r>
            <a:r>
              <a:rPr lang="en-US" dirty="0"/>
              <a:t>;		}</a:t>
            </a:r>
          </a:p>
          <a:p>
            <a:r>
              <a:rPr lang="en-US" dirty="0"/>
              <a:t>	catch (exception&amp; ex) {</a:t>
            </a:r>
          </a:p>
          <a:p>
            <a:r>
              <a:rPr lang="en-US" dirty="0"/>
              <a:t>		</a:t>
            </a:r>
            <a:r>
              <a:rPr lang="en-US" dirty="0" err="1"/>
              <a:t>cout</a:t>
            </a:r>
            <a:r>
              <a:rPr lang="en-US" dirty="0"/>
              <a:t> &lt;&lt; </a:t>
            </a:r>
            <a:r>
              <a:rPr lang="en-US" dirty="0" err="1"/>
              <a:t>ex.what</a:t>
            </a:r>
            <a:r>
              <a:rPr lang="en-US" dirty="0"/>
              <a:t>() &lt;&lt; '\n';	}</a:t>
            </a:r>
          </a:p>
          <a:p>
            <a:r>
              <a:rPr lang="en-US" dirty="0"/>
              <a:t>	return 0;	}</a:t>
            </a:r>
          </a:p>
        </p:txBody>
      </p:sp>
    </p:spTree>
    <p:extLst>
      <p:ext uri="{BB962C8B-B14F-4D97-AF65-F5344CB8AC3E}">
        <p14:creationId xmlns:p14="http://schemas.microsoft.com/office/powerpoint/2010/main" val="1554018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Exceptions</a:t>
            </a:r>
            <a:endParaRPr lang="en-US" dirty="0"/>
          </a:p>
        </p:txBody>
      </p:sp>
      <p:sp>
        <p:nvSpPr>
          <p:cNvPr id="3" name="Content Placeholder 2"/>
          <p:cNvSpPr>
            <a:spLocks noGrp="1"/>
          </p:cNvSpPr>
          <p:nvPr>
            <p:ph idx="1"/>
          </p:nvPr>
        </p:nvSpPr>
        <p:spPr/>
        <p:txBody>
          <a:bodyPr/>
          <a:lstStyle/>
          <a:p>
            <a:r>
              <a:rPr lang="en-US" dirty="0"/>
              <a:t>Exception handling in C++ provides you with a way of handling unexpected circumstances like runtime errors. So whenever an unexpected circumstance occurs, the program control is transferred to special functions known as handlers.</a:t>
            </a:r>
          </a:p>
          <a:p>
            <a:r>
              <a:rPr lang="en-US" dirty="0"/>
              <a:t>An </a:t>
            </a:r>
            <a:r>
              <a:rPr lang="en-US" i="1" dirty="0"/>
              <a:t>exception is an abnormal </a:t>
            </a:r>
            <a:r>
              <a:rPr lang="en-US" dirty="0"/>
              <a:t>condition that arises in a code sequence at run time</a:t>
            </a:r>
          </a:p>
          <a:p>
            <a:r>
              <a:rPr lang="en-US" dirty="0"/>
              <a:t>In other words, an exception is a run-time error</a:t>
            </a:r>
          </a:p>
          <a:p>
            <a:pPr marL="0" indent="0">
              <a:buNone/>
            </a:pPr>
            <a:endParaRPr lang="en-US" dirty="0"/>
          </a:p>
        </p:txBody>
      </p:sp>
    </p:spTree>
    <p:extLst>
      <p:ext uri="{BB962C8B-B14F-4D97-AF65-F5344CB8AC3E}">
        <p14:creationId xmlns:p14="http://schemas.microsoft.com/office/powerpoint/2010/main" val="159925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Handlers</a:t>
            </a:r>
          </a:p>
        </p:txBody>
      </p:sp>
      <p:sp>
        <p:nvSpPr>
          <p:cNvPr id="3" name="Content Placeholder 2"/>
          <p:cNvSpPr>
            <a:spLocks noGrp="1"/>
          </p:cNvSpPr>
          <p:nvPr>
            <p:ph idx="1"/>
          </p:nvPr>
        </p:nvSpPr>
        <p:spPr/>
        <p:txBody>
          <a:bodyPr/>
          <a:lstStyle/>
          <a:p>
            <a:r>
              <a:rPr lang="en-US" dirty="0"/>
              <a:t>Exceptions provide a way to transfer control from one part of a program to another. C++ exception handling is built upon three keywords:</a:t>
            </a:r>
          </a:p>
          <a:p>
            <a:r>
              <a:rPr lang="en-US" dirty="0"/>
              <a:t> </a:t>
            </a:r>
            <a:r>
              <a:rPr lang="en-US" b="1" dirty="0"/>
              <a:t>try, </a:t>
            </a:r>
          </a:p>
          <a:p>
            <a:r>
              <a:rPr lang="en-US" b="1" dirty="0"/>
              <a:t>catch,</a:t>
            </a:r>
            <a:r>
              <a:rPr lang="en-US" dirty="0"/>
              <a:t> and </a:t>
            </a:r>
          </a:p>
          <a:p>
            <a:r>
              <a:rPr lang="en-US" b="1" dirty="0"/>
              <a:t>throw</a:t>
            </a:r>
            <a:r>
              <a:rPr lang="en-US" dirty="0"/>
              <a:t>.</a:t>
            </a:r>
          </a:p>
        </p:txBody>
      </p:sp>
    </p:spTree>
    <p:extLst>
      <p:ext uri="{BB962C8B-B14F-4D97-AF65-F5344CB8AC3E}">
        <p14:creationId xmlns:p14="http://schemas.microsoft.com/office/powerpoint/2010/main" val="1916622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Handlers</a:t>
            </a:r>
          </a:p>
        </p:txBody>
      </p:sp>
      <p:sp>
        <p:nvSpPr>
          <p:cNvPr id="3" name="Content Placeholder 2"/>
          <p:cNvSpPr>
            <a:spLocks noGrp="1"/>
          </p:cNvSpPr>
          <p:nvPr>
            <p:ph idx="1"/>
          </p:nvPr>
        </p:nvSpPr>
        <p:spPr/>
        <p:txBody>
          <a:bodyPr/>
          <a:lstStyle/>
          <a:p>
            <a:r>
              <a:rPr lang="en-US" b="1" dirty="0"/>
              <a:t>throw</a:t>
            </a:r>
            <a:r>
              <a:rPr lang="en-US" dirty="0"/>
              <a:t>- when a program encounters a problem, it throws an exception. The throw keyword helps the program perform the throw.</a:t>
            </a:r>
          </a:p>
          <a:p>
            <a:r>
              <a:rPr lang="en-US" b="1" dirty="0"/>
              <a:t>catch</a:t>
            </a:r>
            <a:r>
              <a:rPr lang="en-US" dirty="0"/>
              <a:t>- a program uses an exception handler to catch an exception. It is added to the section of a program where you need to handle the problem. It's done using the catch keyword.</a:t>
            </a:r>
          </a:p>
          <a:p>
            <a:r>
              <a:rPr lang="en-US" b="1" dirty="0"/>
              <a:t>try</a:t>
            </a:r>
            <a:r>
              <a:rPr lang="en-US" dirty="0"/>
              <a:t>- the try block identifies the code block for which certain exceptions will be activated. It should be followed by one/more catch blocks.</a:t>
            </a:r>
          </a:p>
          <a:p>
            <a:pPr marL="0" indent="0">
              <a:buNone/>
            </a:pPr>
            <a:endParaRPr lang="en-US" dirty="0"/>
          </a:p>
        </p:txBody>
      </p:sp>
    </p:spTree>
    <p:extLst>
      <p:ext uri="{BB962C8B-B14F-4D97-AF65-F5344CB8AC3E}">
        <p14:creationId xmlns:p14="http://schemas.microsoft.com/office/powerpoint/2010/main" val="655265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Throwing Exceptions</a:t>
            </a:r>
          </a:p>
        </p:txBody>
      </p:sp>
      <p:sp>
        <p:nvSpPr>
          <p:cNvPr id="3" name="Content Placeholder 2"/>
          <p:cNvSpPr>
            <a:spLocks noGrp="1"/>
          </p:cNvSpPr>
          <p:nvPr>
            <p:ph idx="1"/>
          </p:nvPr>
        </p:nvSpPr>
        <p:spPr/>
        <p:txBody>
          <a:bodyPr>
            <a:normAutofit fontScale="92500" lnSpcReduction="10000"/>
          </a:bodyPr>
          <a:lstStyle/>
          <a:p>
            <a:r>
              <a:rPr lang="en-US" dirty="0"/>
              <a:t>Exceptions can be thrown anywhere within a code block using </a:t>
            </a:r>
            <a:r>
              <a:rPr lang="en-US" b="1" dirty="0"/>
              <a:t>throw</a:t>
            </a:r>
            <a:r>
              <a:rPr lang="en-US" dirty="0"/>
              <a:t> statement. The operand of the throw statement determines a type for the exception and can be any expression and the type of the result of the expression determines the type of exception thrown.</a:t>
            </a:r>
          </a:p>
          <a:p>
            <a:r>
              <a:rPr lang="en-US" dirty="0"/>
              <a:t>double division(</a:t>
            </a:r>
            <a:r>
              <a:rPr lang="en-US" dirty="0" err="1"/>
              <a:t>int</a:t>
            </a:r>
            <a:r>
              <a:rPr lang="en-US" dirty="0"/>
              <a:t> a, </a:t>
            </a:r>
            <a:r>
              <a:rPr lang="en-US" dirty="0" err="1"/>
              <a:t>int</a:t>
            </a:r>
            <a:r>
              <a:rPr lang="en-US" dirty="0"/>
              <a:t> b) {</a:t>
            </a:r>
          </a:p>
          <a:p>
            <a:r>
              <a:rPr lang="en-US" dirty="0"/>
              <a:t>   if( b == 0 ) {</a:t>
            </a:r>
          </a:p>
          <a:p>
            <a:r>
              <a:rPr lang="en-US" dirty="0"/>
              <a:t>      throw "Division by zero condition!"; //throw b;</a:t>
            </a:r>
          </a:p>
          <a:p>
            <a:r>
              <a:rPr lang="en-US" dirty="0"/>
              <a:t>   }</a:t>
            </a:r>
          </a:p>
          <a:p>
            <a:r>
              <a:rPr lang="en-US" dirty="0"/>
              <a:t>   return (a/b);</a:t>
            </a:r>
          </a:p>
          <a:p>
            <a:r>
              <a:rPr lang="en-US" dirty="0"/>
              <a:t>}</a:t>
            </a:r>
          </a:p>
        </p:txBody>
      </p:sp>
    </p:spTree>
    <p:extLst>
      <p:ext uri="{BB962C8B-B14F-4D97-AF65-F5344CB8AC3E}">
        <p14:creationId xmlns:p14="http://schemas.microsoft.com/office/powerpoint/2010/main" val="1513897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try</a:t>
            </a:r>
            <a:endParaRPr lang="en-US" dirty="0"/>
          </a:p>
        </p:txBody>
      </p:sp>
      <p:sp>
        <p:nvSpPr>
          <p:cNvPr id="3" name="Content Placeholder 2"/>
          <p:cNvSpPr>
            <a:spLocks noGrp="1"/>
          </p:cNvSpPr>
          <p:nvPr>
            <p:ph idx="1"/>
          </p:nvPr>
        </p:nvSpPr>
        <p:spPr/>
        <p:txBody>
          <a:bodyPr/>
          <a:lstStyle/>
          <a:p>
            <a:r>
              <a:rPr lang="en-US" dirty="0"/>
              <a:t>A block of code which may cause an exception is typically placed inside the try block. It’s followed by one or more catch blocks. If an exception occurs, it is thrown from the try block.</a:t>
            </a:r>
          </a:p>
          <a:p>
            <a:r>
              <a:rPr lang="en-US" dirty="0"/>
              <a:t>try {</a:t>
            </a:r>
          </a:p>
          <a:p>
            <a:r>
              <a:rPr lang="en-US" dirty="0"/>
              <a:t>   // protected code</a:t>
            </a:r>
          </a:p>
          <a:p>
            <a:r>
              <a:rPr lang="en-US" dirty="0"/>
              <a:t>}</a:t>
            </a:r>
          </a:p>
        </p:txBody>
      </p:sp>
    </p:spTree>
    <p:extLst>
      <p:ext uri="{BB962C8B-B14F-4D97-AF65-F5344CB8AC3E}">
        <p14:creationId xmlns:p14="http://schemas.microsoft.com/office/powerpoint/2010/main" val="293356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Catching Exceptions</a:t>
            </a:r>
          </a:p>
        </p:txBody>
      </p:sp>
      <p:sp>
        <p:nvSpPr>
          <p:cNvPr id="3" name="Content Placeholder 2"/>
          <p:cNvSpPr>
            <a:spLocks noGrp="1"/>
          </p:cNvSpPr>
          <p:nvPr>
            <p:ph idx="1"/>
          </p:nvPr>
        </p:nvSpPr>
        <p:spPr/>
        <p:txBody>
          <a:bodyPr/>
          <a:lstStyle/>
          <a:p>
            <a:r>
              <a:rPr lang="en-US" dirty="0"/>
              <a:t>The </a:t>
            </a:r>
            <a:r>
              <a:rPr lang="en-US" b="1" dirty="0"/>
              <a:t>catch</a:t>
            </a:r>
            <a:r>
              <a:rPr lang="en-US" dirty="0"/>
              <a:t> block following the </a:t>
            </a:r>
            <a:r>
              <a:rPr lang="en-US" b="1" dirty="0"/>
              <a:t>try</a:t>
            </a:r>
            <a:r>
              <a:rPr lang="en-US" dirty="0"/>
              <a:t> block catches any exception. You can specify what type of exception you want to catch and this is determined by the exception declaration that appears in parentheses following the keyword catch.</a:t>
            </a:r>
          </a:p>
          <a:p>
            <a:r>
              <a:rPr lang="en-US" dirty="0"/>
              <a:t>try {</a:t>
            </a:r>
          </a:p>
          <a:p>
            <a:r>
              <a:rPr lang="en-US" dirty="0"/>
              <a:t>   // protected code</a:t>
            </a:r>
          </a:p>
          <a:p>
            <a:r>
              <a:rPr lang="en-US" dirty="0"/>
              <a:t>} catch( </a:t>
            </a:r>
            <a:r>
              <a:rPr lang="en-US" dirty="0" err="1"/>
              <a:t>ExceptionName</a:t>
            </a:r>
            <a:r>
              <a:rPr lang="en-US" dirty="0"/>
              <a:t> exception1 ) {</a:t>
            </a:r>
          </a:p>
          <a:p>
            <a:r>
              <a:rPr lang="en-US" dirty="0"/>
              <a:t>  // code to handle </a:t>
            </a:r>
            <a:r>
              <a:rPr lang="en-US" dirty="0" err="1"/>
              <a:t>ExceptionName</a:t>
            </a:r>
            <a:r>
              <a:rPr lang="en-US" dirty="0"/>
              <a:t> exception</a:t>
            </a:r>
          </a:p>
          <a:p>
            <a:r>
              <a:rPr lang="en-US" dirty="0"/>
              <a:t>}</a:t>
            </a:r>
          </a:p>
        </p:txBody>
      </p:sp>
    </p:spTree>
    <p:extLst>
      <p:ext uri="{BB962C8B-B14F-4D97-AF65-F5344CB8AC3E}">
        <p14:creationId xmlns:p14="http://schemas.microsoft.com/office/powerpoint/2010/main" val="67852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1816</Words>
  <Application>Microsoft Office PowerPoint</Application>
  <PresentationFormat>Widescreen</PresentationFormat>
  <Paragraphs>236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Object-oriented Programming</vt:lpstr>
      <vt:lpstr>Output?</vt:lpstr>
      <vt:lpstr>Output?</vt:lpstr>
      <vt:lpstr>Exceptions</vt:lpstr>
      <vt:lpstr>Handlers</vt:lpstr>
      <vt:lpstr>Handlers</vt:lpstr>
      <vt:lpstr>Throwing Exceptions</vt:lpstr>
      <vt:lpstr>try</vt:lpstr>
      <vt:lpstr>Catching Exceptions</vt:lpstr>
      <vt:lpstr>Catching Exceptions</vt:lpstr>
      <vt:lpstr>Example</vt:lpstr>
      <vt:lpstr>Example</vt:lpstr>
      <vt:lpstr>flow of execution of try/catch blocks.</vt:lpstr>
      <vt:lpstr>flow of execution of try/catch blocks.</vt:lpstr>
      <vt:lpstr>flow of execution of try/catch blocks.</vt:lpstr>
      <vt:lpstr>Without catch</vt:lpstr>
      <vt:lpstr>Without catch</vt:lpstr>
      <vt:lpstr>Multiple catch Clauses</vt:lpstr>
      <vt:lpstr>Multiple catch Clauses</vt:lpstr>
      <vt:lpstr>Multiple catch Clauses</vt:lpstr>
      <vt:lpstr>Multiple catch Clauses</vt:lpstr>
      <vt:lpstr>catch all block</vt:lpstr>
      <vt:lpstr>catch all block</vt:lpstr>
      <vt:lpstr>PowerPoint Presentation</vt:lpstr>
      <vt:lpstr>PowerPoint Presentation</vt:lpstr>
      <vt:lpstr>Correct version</vt:lpstr>
      <vt:lpstr>output</vt:lpstr>
      <vt:lpstr>C++ Standard Exceptions</vt:lpstr>
      <vt:lpstr>C++ Standard Exceptions</vt:lpstr>
      <vt:lpstr>C++ Standard Exceptions</vt:lpstr>
      <vt:lpstr>User-Defined Exceptions</vt:lpstr>
      <vt:lpstr>User-Defined Exceptions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Nida Munawar</dc:creator>
  <cp:lastModifiedBy>Syed Hassan</cp:lastModifiedBy>
  <cp:revision>7</cp:revision>
  <dcterms:created xsi:type="dcterms:W3CDTF">2021-05-18T06:55:23Z</dcterms:created>
  <dcterms:modified xsi:type="dcterms:W3CDTF">2021-06-06T06:20:01Z</dcterms:modified>
</cp:coreProperties>
</file>