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9" r:id="rId2"/>
    <p:sldId id="290" r:id="rId3"/>
    <p:sldId id="293" r:id="rId4"/>
    <p:sldId id="291" r:id="rId5"/>
    <p:sldId id="294" r:id="rId6"/>
    <p:sldId id="295" r:id="rId7"/>
    <p:sldId id="296" r:id="rId8"/>
    <p:sldId id="297" r:id="rId9"/>
    <p:sldId id="298" r:id="rId10"/>
    <p:sldId id="299" r:id="rId11"/>
    <p:sldId id="300" r:id="rId12"/>
    <p:sldId id="301" r:id="rId13"/>
    <p:sldId id="302" r:id="rId14"/>
    <p:sldId id="303" r:id="rId15"/>
    <p:sldId id="304" r:id="rId16"/>
    <p:sldId id="305" r:id="rId17"/>
    <p:sldId id="306" r:id="rId18"/>
    <p:sldId id="307" r:id="rId19"/>
    <p:sldId id="309" r:id="rId20"/>
    <p:sldId id="310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9" d="100"/>
          <a:sy n="89" d="100"/>
        </p:scale>
        <p:origin x="4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4BCB7F27-5DF7-4045-99F5-64BE04AA9A2F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9989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18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73665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89277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5400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27876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44114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90274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6069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065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4559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111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58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4042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160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2567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04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BCB7F27-5DF7-4045-99F5-64BE04AA9A2F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125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/>
              <a:t>Object-Oriented Programming (OOP</a:t>
            </a:r>
            <a:r>
              <a:rPr lang="en-US" sz="4000" dirty="0" smtClean="0"/>
              <a:t>)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591697"/>
            <a:ext cx="6815669" cy="2166552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Week – 14</a:t>
            </a:r>
          </a:p>
          <a:p>
            <a:r>
              <a:rPr lang="en-US" dirty="0" smtClean="0"/>
              <a:t>May 18-22, 2020</a:t>
            </a:r>
          </a:p>
          <a:p>
            <a:r>
              <a:rPr lang="en-US" dirty="0" smtClean="0"/>
              <a:t>Instructor: </a:t>
            </a:r>
            <a:r>
              <a:rPr lang="en-US" b="1" dirty="0" smtClean="0"/>
              <a:t>Basit Ali </a:t>
            </a:r>
          </a:p>
          <a:p>
            <a:r>
              <a:rPr lang="en-US" b="1" dirty="0" smtClean="0"/>
              <a:t>Email: basit.jasani@nu.edu.pk</a:t>
            </a:r>
          </a:p>
          <a:p>
            <a:r>
              <a:rPr lang="en-US" sz="2400" dirty="0"/>
              <a:t>Object-Oriented Programming (OOP)</a:t>
            </a:r>
            <a:br>
              <a:rPr lang="en-US" sz="2400" dirty="0"/>
            </a:b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151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Vectors without an initial size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5181" y="2623795"/>
            <a:ext cx="9601200" cy="205273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391728" y="4841795"/>
            <a:ext cx="950487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/>
              <a:t>When we do this, the vector is empty. It has no elements, so you can’t </a:t>
            </a:r>
            <a:r>
              <a:rPr lang="en-US" sz="2400" dirty="0" smtClean="0"/>
              <a:t>even access </a:t>
            </a:r>
            <a:r>
              <a:rPr lang="en-US" sz="2400" dirty="0"/>
              <a:t>V[0]. Calling the size() method will return 0. There is also a </a:t>
            </a:r>
            <a:r>
              <a:rPr lang="en-US" sz="2400" dirty="0" smtClean="0"/>
              <a:t>method named </a:t>
            </a:r>
            <a:r>
              <a:rPr lang="en-US" sz="2400" dirty="0"/>
              <a:t>empty() that returns true if the vector is empty or false if it is not.</a:t>
            </a:r>
          </a:p>
        </p:txBody>
      </p:sp>
    </p:spTree>
    <p:extLst>
      <p:ext uri="{BB962C8B-B14F-4D97-AF65-F5344CB8AC3E}">
        <p14:creationId xmlns:p14="http://schemas.microsoft.com/office/powerpoint/2010/main" val="8845267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</a:t>
            </a:r>
            <a:r>
              <a:rPr lang="en-US" dirty="0" smtClean="0"/>
              <a:t>esize() , clear() &amp; empty() functions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3193" y="2521549"/>
            <a:ext cx="10101531" cy="355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1707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Adding </a:t>
            </a:r>
            <a:r>
              <a:rPr lang="en-US" dirty="0" smtClean="0"/>
              <a:t>items </a:t>
            </a:r>
            <a:r>
              <a:rPr lang="en-US" dirty="0"/>
              <a:t>to a Vector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0725" y="2557463"/>
            <a:ext cx="8160588" cy="361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193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Containers and Iterators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Vectors provide the concept of an iterator, which is another form of </a:t>
            </a:r>
            <a:r>
              <a:rPr lang="en-US" sz="2800" dirty="0" smtClean="0"/>
              <a:t>representing the </a:t>
            </a:r>
            <a:r>
              <a:rPr lang="en-US" sz="2800" dirty="0"/>
              <a:t>position of an element in the </a:t>
            </a:r>
            <a:r>
              <a:rPr lang="en-US" sz="2800" dirty="0" smtClean="0"/>
              <a:t>sequence</a:t>
            </a:r>
          </a:p>
          <a:p>
            <a:endParaRPr lang="en-US" sz="2800" dirty="0"/>
          </a:p>
          <a:p>
            <a:r>
              <a:rPr lang="en-US" sz="2800" dirty="0"/>
              <a:t>Recall that elements in a vector of size N are identified by their index, an </a:t>
            </a:r>
            <a:r>
              <a:rPr lang="en-US" sz="2800" dirty="0" smtClean="0"/>
              <a:t>integer between </a:t>
            </a:r>
            <a:r>
              <a:rPr lang="en-US" sz="2800" dirty="0"/>
              <a:t>0 and N – 1. Iterators implement a similar </a:t>
            </a:r>
            <a:r>
              <a:rPr lang="en-US" sz="2800" dirty="0" smtClean="0"/>
              <a:t>concept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3533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Obtaining an Iterator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1665" y="2551837"/>
            <a:ext cx="6873814" cy="110551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1665" y="3657349"/>
            <a:ext cx="9651520" cy="2510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9231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Iterator Example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51826" y="2449903"/>
            <a:ext cx="6668219" cy="3786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5331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Inserting at Arbitrary Positions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4626" y="2510287"/>
            <a:ext cx="7772400" cy="3700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4669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Erasing Elements in a Vector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3638" y="2557463"/>
            <a:ext cx="7496354" cy="3541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0169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3419" y="2484409"/>
            <a:ext cx="7565366" cy="3666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3657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Storing </a:t>
            </a:r>
            <a:r>
              <a:rPr lang="en-US" dirty="0" smtClean="0"/>
              <a:t>class </a:t>
            </a:r>
            <a:r>
              <a:rPr lang="en-US" dirty="0"/>
              <a:t>o</a:t>
            </a:r>
            <a:r>
              <a:rPr lang="en-US" dirty="0" smtClean="0"/>
              <a:t>bjects </a:t>
            </a:r>
            <a:r>
              <a:rPr lang="en-US" dirty="0"/>
              <a:t>in a Vector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Vectors can store any type of objects (not just built-in types), including those of classes that we create</a:t>
            </a:r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i="1" u="sng" dirty="0"/>
              <a:t>Example:</a:t>
            </a:r>
          </a:p>
          <a:p>
            <a:pPr>
              <a:buNone/>
            </a:pPr>
            <a:r>
              <a:rPr lang="en-US" sz="2800" b="1" dirty="0">
                <a:solidFill>
                  <a:srgbClr val="C00000"/>
                </a:solidFill>
              </a:rPr>
              <a:t>	vector&lt;</a:t>
            </a:r>
            <a:r>
              <a:rPr lang="en-US" sz="2800" b="1" dirty="0" err="1">
                <a:solidFill>
                  <a:srgbClr val="C00000"/>
                </a:solidFill>
              </a:rPr>
              <a:t>MyClass</a:t>
            </a:r>
            <a:r>
              <a:rPr lang="en-US" sz="2800" b="1" dirty="0">
                <a:solidFill>
                  <a:srgbClr val="C00000"/>
                </a:solidFill>
              </a:rPr>
              <a:t>&gt; v;</a:t>
            </a:r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54680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en-US" sz="3600" dirty="0"/>
              <a:t>The vector class simply provides a dynamic array i.e. an array that can grow as </a:t>
            </a:r>
            <a:r>
              <a:rPr lang="en-US" sz="3600" dirty="0" smtClean="0"/>
              <a:t>needed</a:t>
            </a:r>
          </a:p>
          <a:p>
            <a:pPr algn="just"/>
            <a:endParaRPr lang="en-US" sz="3600" dirty="0"/>
          </a:p>
          <a:p>
            <a:pPr algn="just"/>
            <a:r>
              <a:rPr lang="en-US" sz="3600" dirty="0"/>
              <a:t>Vectors allocates memory when </a:t>
            </a:r>
            <a:r>
              <a:rPr lang="en-US" sz="3600" dirty="0" smtClean="0"/>
              <a:t>needed</a:t>
            </a:r>
          </a:p>
          <a:p>
            <a:pPr algn="just"/>
            <a:endParaRPr lang="en-US" sz="3600" dirty="0"/>
          </a:p>
          <a:p>
            <a:pPr algn="just"/>
            <a:r>
              <a:rPr lang="en-US" sz="3600" dirty="0"/>
              <a:t>Although a vector is dynamic, we can still use normal array syntax to access its elements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4419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25833" y="2743200"/>
            <a:ext cx="6317672" cy="3000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579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Vectors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67134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/>
              <a:t>The size of a vector does not have to be a fixed constant, and it can also</a:t>
            </a:r>
            <a:br>
              <a:rPr lang="en-US" dirty="0"/>
            </a:br>
            <a:r>
              <a:rPr lang="en-US" dirty="0"/>
              <a:t>grow or shrink during execution. If you want to read data from a file and</a:t>
            </a:r>
            <a:br>
              <a:rPr lang="en-US" dirty="0"/>
            </a:br>
            <a:r>
              <a:rPr lang="en-US" dirty="0"/>
              <a:t>store it in an vector, you can just keep adding new elements as you</a:t>
            </a:r>
            <a:br>
              <a:rPr lang="en-US" dirty="0"/>
            </a:br>
            <a:r>
              <a:rPr lang="en-US" dirty="0"/>
              <a:t>receive them, without having to know what the largest amount would </a:t>
            </a:r>
            <a:r>
              <a:rPr lang="en-US" dirty="0" smtClean="0"/>
              <a:t>be</a:t>
            </a:r>
          </a:p>
          <a:p>
            <a:pPr algn="just"/>
            <a:r>
              <a:rPr lang="en-US" dirty="0"/>
              <a:t> A vector always knows its own size, so passing one to a function does </a:t>
            </a:r>
            <a:r>
              <a:rPr lang="en-US" dirty="0" smtClean="0"/>
              <a:t>not require </a:t>
            </a:r>
            <a:r>
              <a:rPr lang="en-US" dirty="0"/>
              <a:t>you to separately pass this </a:t>
            </a:r>
            <a:r>
              <a:rPr lang="en-US" dirty="0" smtClean="0"/>
              <a:t>information</a:t>
            </a:r>
          </a:p>
          <a:p>
            <a:pPr algn="just"/>
            <a:r>
              <a:rPr lang="en-US" dirty="0"/>
              <a:t>Elements can be accessed by position in a vector just as they are in an</a:t>
            </a:r>
            <a:br>
              <a:rPr lang="en-US" dirty="0"/>
            </a:br>
            <a:r>
              <a:rPr lang="en-US" dirty="0"/>
              <a:t>array, but you can also insert and remove elements anywhere in a vector </a:t>
            </a:r>
            <a:endParaRPr lang="en-US" dirty="0" smtClean="0"/>
          </a:p>
          <a:p>
            <a:pPr algn="just"/>
            <a:r>
              <a:rPr lang="en-US" dirty="0"/>
              <a:t>Vectors can be returned from a function easily</a:t>
            </a:r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747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2" y="2950233"/>
            <a:ext cx="9782352" cy="2311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494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Declaring a Vector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3715" y="2548837"/>
            <a:ext cx="7885339" cy="292893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69034" y="5571558"/>
            <a:ext cx="1051272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Unlike an array, the elements of a vector </a:t>
            </a:r>
            <a:r>
              <a:rPr lang="en-US" i="1" dirty="0">
                <a:solidFill>
                  <a:srgbClr val="000000"/>
                </a:solidFill>
                <a:latin typeface="Times New Roman" panose="02020603050405020304" pitchFamily="18" charset="0"/>
              </a:rPr>
              <a:t>are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initialized with appropriate 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default values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. This means 0 for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int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, 0.0 for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s, and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“”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for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s.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036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Initializing a Vector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3039" y="2603868"/>
            <a:ext cx="9601200" cy="3244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82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useful functions </a:t>
            </a:r>
            <a:r>
              <a:rPr lang="en-US" dirty="0"/>
              <a:t>in Vector </a:t>
            </a:r>
            <a:r>
              <a:rPr lang="en-US" dirty="0" smtClean="0"/>
              <a:t>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/>
              <a:t>Some of the most commonly used member functions are </a:t>
            </a:r>
            <a:r>
              <a:rPr lang="en-US" sz="3200" b="1" dirty="0">
                <a:solidFill>
                  <a:srgbClr val="C00000"/>
                </a:solidFill>
              </a:rPr>
              <a:t>size( ), begin( ), end( ), </a:t>
            </a:r>
            <a:r>
              <a:rPr lang="en-US" sz="3200" b="1" dirty="0" err="1">
                <a:solidFill>
                  <a:srgbClr val="C00000"/>
                </a:solidFill>
              </a:rPr>
              <a:t>push_back</a:t>
            </a:r>
            <a:r>
              <a:rPr lang="en-US" sz="3200" b="1" dirty="0">
                <a:solidFill>
                  <a:srgbClr val="C00000"/>
                </a:solidFill>
              </a:rPr>
              <a:t>( ),  insert( </a:t>
            </a:r>
            <a:r>
              <a:rPr lang="en-US" sz="3200" b="1" dirty="0" smtClean="0">
                <a:solidFill>
                  <a:srgbClr val="C00000"/>
                </a:solidFill>
              </a:rPr>
              <a:t>) </a:t>
            </a:r>
            <a:r>
              <a:rPr lang="en-US" sz="3200" b="1" dirty="0">
                <a:solidFill>
                  <a:srgbClr val="C00000"/>
                </a:solidFill>
              </a:rPr>
              <a:t>erase( </a:t>
            </a:r>
            <a:r>
              <a:rPr lang="en-US" sz="3200" b="1" dirty="0" smtClean="0">
                <a:solidFill>
                  <a:srgbClr val="C00000"/>
                </a:solidFill>
              </a:rPr>
              <a:t>), empty(), resize(), clear() and </a:t>
            </a:r>
            <a:r>
              <a:rPr lang="en-US" sz="3200" b="1" dirty="0" err="1" smtClean="0">
                <a:solidFill>
                  <a:srgbClr val="C00000"/>
                </a:solidFill>
              </a:rPr>
              <a:t>pop_back</a:t>
            </a:r>
            <a:r>
              <a:rPr lang="en-US" sz="3200" b="1" smtClean="0">
                <a:solidFill>
                  <a:srgbClr val="C00000"/>
                </a:solidFill>
              </a:rPr>
              <a:t>()</a:t>
            </a:r>
            <a:endParaRPr lang="en-US" sz="3200" b="1" dirty="0">
              <a:solidFill>
                <a:srgbClr val="C00000"/>
              </a:solidFill>
            </a:endParaRPr>
          </a:p>
          <a:p>
            <a:endParaRPr lang="en-US" sz="3200" b="1" dirty="0"/>
          </a:p>
          <a:p>
            <a:r>
              <a:rPr lang="en-US" sz="3200" dirty="0"/>
              <a:t>Many other functions and their overloaded versions are also available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6749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ize() function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7445" y="2652354"/>
            <a:ext cx="4457109" cy="331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4148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a Vector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98475" y="2557463"/>
            <a:ext cx="6357668" cy="3515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8024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3708</TotalTime>
  <Words>352</Words>
  <Application>Microsoft Office PowerPoint</Application>
  <PresentationFormat>Widescreen</PresentationFormat>
  <Paragraphs>48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Courier New</vt:lpstr>
      <vt:lpstr>Garamond</vt:lpstr>
      <vt:lpstr>Times New Roman</vt:lpstr>
      <vt:lpstr>Organic</vt:lpstr>
      <vt:lpstr>Object-Oriented Programming (OOP)</vt:lpstr>
      <vt:lpstr>Vectors</vt:lpstr>
      <vt:lpstr>Advantages of Vectors </vt:lpstr>
      <vt:lpstr>Library</vt:lpstr>
      <vt:lpstr>Declaring a Vector</vt:lpstr>
      <vt:lpstr>Initializing a Vector</vt:lpstr>
      <vt:lpstr>Some useful functions in Vector class</vt:lpstr>
      <vt:lpstr>size() function</vt:lpstr>
      <vt:lpstr>Accessing a Vector</vt:lpstr>
      <vt:lpstr>Vectors without an initial size</vt:lpstr>
      <vt:lpstr>resize() , clear() &amp; empty() functions</vt:lpstr>
      <vt:lpstr>Adding items to a Vector </vt:lpstr>
      <vt:lpstr>Containers and Iterators </vt:lpstr>
      <vt:lpstr>Obtaining an Iterator </vt:lpstr>
      <vt:lpstr>Iterator Example </vt:lpstr>
      <vt:lpstr>Inserting at Arbitrary Positions </vt:lpstr>
      <vt:lpstr>Erasing Elements in a Vector </vt:lpstr>
      <vt:lpstr>Example</vt:lpstr>
      <vt:lpstr>Storing class objects in a Vector</vt:lpstr>
      <vt:lpstr>Example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 (OOP)</dc:title>
  <dc:creator>basit jasani</dc:creator>
  <cp:lastModifiedBy>Basit Jasani</cp:lastModifiedBy>
  <cp:revision>428</cp:revision>
  <dcterms:created xsi:type="dcterms:W3CDTF">2019-01-21T07:30:30Z</dcterms:created>
  <dcterms:modified xsi:type="dcterms:W3CDTF">2020-05-18T11:05:56Z</dcterms:modified>
</cp:coreProperties>
</file>