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8" r:id="rId3"/>
    <p:sldId id="276" r:id="rId4"/>
    <p:sldId id="261" r:id="rId5"/>
    <p:sldId id="262" r:id="rId6"/>
    <p:sldId id="289" r:id="rId7"/>
    <p:sldId id="290" r:id="rId8"/>
    <p:sldId id="291" r:id="rId9"/>
    <p:sldId id="292" r:id="rId10"/>
    <p:sldId id="288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71" r:id="rId22"/>
    <p:sldId id="273" r:id="rId23"/>
    <p:sldId id="269" r:id="rId24"/>
    <p:sldId id="274" r:id="rId25"/>
    <p:sldId id="275" r:id="rId26"/>
    <p:sldId id="277" r:id="rId27"/>
    <p:sldId id="278" r:id="rId28"/>
    <p:sldId id="279" r:id="rId29"/>
    <p:sldId id="304" r:id="rId30"/>
    <p:sldId id="305" r:id="rId31"/>
    <p:sldId id="306" r:id="rId32"/>
    <p:sldId id="280" r:id="rId33"/>
    <p:sldId id="308" r:id="rId34"/>
    <p:sldId id="307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02</a:t>
            </a:r>
          </a:p>
          <a:p>
            <a:r>
              <a:rPr lang="en-US" dirty="0" smtClean="0"/>
              <a:t>Jan 27-31, 2019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Principle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selecting data from a larger pool to show only the relevant details to the object.</a:t>
            </a:r>
          </a:p>
          <a:p>
            <a:r>
              <a:rPr lang="en-US" dirty="0"/>
              <a:t>Abstraction is a way to cope with complexity.</a:t>
            </a:r>
          </a:p>
          <a:p>
            <a:r>
              <a:rPr lang="en-US" dirty="0"/>
              <a:t>Principle of abstraction: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“Capture only those details about an object that are relevant to current perspective”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4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9684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Name					</a:t>
            </a:r>
            <a:r>
              <a:rPr lang="en-US" sz="2800" dirty="0" smtClean="0"/>
              <a:t>		- </a:t>
            </a:r>
            <a:r>
              <a:rPr lang="en-US" sz="2800" dirty="0"/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Student Roll No		</a:t>
            </a:r>
            <a:r>
              <a:rPr lang="en-US" sz="2800" dirty="0" smtClean="0"/>
              <a:t>		- </a:t>
            </a:r>
            <a:r>
              <a:rPr lang="en-US" sz="2800" dirty="0"/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Year of Study			</a:t>
            </a:r>
            <a:r>
              <a:rPr lang="en-US" sz="2800" dirty="0" smtClean="0"/>
              <a:t>		- </a:t>
            </a:r>
            <a:r>
              <a:rPr lang="en-US" sz="2800" dirty="0"/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CGPA					</a:t>
            </a:r>
            <a:r>
              <a:rPr lang="en-US" sz="2800" dirty="0" smtClean="0"/>
              <a:t>		- </a:t>
            </a:r>
            <a:r>
              <a:rPr lang="en-US" sz="2800" dirty="0"/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14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Study				</a:t>
            </a:r>
            <a:r>
              <a:rPr lang="en-US" sz="2800" dirty="0" smtClean="0"/>
              <a:t>		- </a:t>
            </a:r>
            <a:r>
              <a:rPr lang="en-US" sz="2800" dirty="0" err="1"/>
              <a:t>DevelopExam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GiveExam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 err="1"/>
              <a:t>TakeExam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PlaySports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/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DeliverLecture</a:t>
            </a:r>
            <a:r>
              <a:rPr lang="en-US" sz="2800" dirty="0"/>
              <a:t>		</a:t>
            </a:r>
            <a:r>
              <a:rPr lang="en-US" sz="2800" dirty="0" smtClean="0"/>
              <a:t>		- </a:t>
            </a:r>
            <a:r>
              <a:rPr lang="en-US" sz="2800" dirty="0"/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594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160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3200" b="1" dirty="0" smtClean="0"/>
              <a:t>Student’s</a:t>
            </a:r>
            <a:r>
              <a:rPr lang="en-US" sz="3600" b="1" dirty="0" smtClean="0"/>
              <a:t> </a:t>
            </a:r>
            <a:r>
              <a:rPr lang="en-US" sz="3200" b="1" dirty="0" smtClean="0"/>
              <a:t>Perspective</a:t>
            </a:r>
            <a:endParaRPr lang="en-US" sz="3600" b="1" dirty="0"/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/>
              <a:t>Name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Student Roll No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Year of Study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CGPA	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38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2400" b="1" dirty="0" smtClean="0"/>
              <a:t>Student’s</a:t>
            </a:r>
            <a:r>
              <a:rPr lang="en-US" sz="2800" b="1" dirty="0" smtClean="0"/>
              <a:t> </a:t>
            </a:r>
            <a:r>
              <a:rPr lang="en-US" sz="2400" b="1" dirty="0" smtClean="0"/>
              <a:t>Perspective</a:t>
            </a:r>
            <a:endParaRPr lang="en-US" sz="2800" b="1" dirty="0"/>
          </a:p>
          <a:p>
            <a:r>
              <a:rPr lang="en-US" b="1" dirty="0" smtClean="0">
                <a:solidFill>
                  <a:schemeClr val="tx1"/>
                </a:solidFill>
              </a:rPr>
              <a:t>Behavior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Study	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DevelopExam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GiveExam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TakeExam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PlaySports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trike="sngStrike" dirty="0" err="1">
                <a:solidFill>
                  <a:schemeClr val="tx1"/>
                </a:solidFill>
              </a:rPr>
              <a:t>DeliverLecture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7922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Name	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Student Roll No	</a:t>
            </a:r>
            <a:r>
              <a:rPr lang="en-US" sz="2800" dirty="0">
                <a:solidFill>
                  <a:schemeClr val="tx1"/>
                </a:solidFill>
              </a:rPr>
              <a:t>		- 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Year of Study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CGPA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9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Study	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DevelopExam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GiveExam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TakeExam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PlaySports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DeliverLecture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83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cat can be viewed with different </a:t>
            </a:r>
            <a:r>
              <a:rPr lang="en-US" sz="2800" dirty="0" smtClean="0">
                <a:solidFill>
                  <a:schemeClr val="tx1"/>
                </a:solidFill>
              </a:rPr>
              <a:t>perspectives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1028"/>
          <p:cNvSpPr txBox="1">
            <a:spLocks noRot="1" noChangeArrowheads="1"/>
          </p:cNvSpPr>
          <p:nvPr/>
        </p:nvSpPr>
        <p:spPr>
          <a:xfrm>
            <a:off x="6841523" y="3097427"/>
            <a:ext cx="4648200" cy="32004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Surgeon’s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being with</a:t>
            </a:r>
          </a:p>
          <a:p>
            <a:pPr lvl="1"/>
            <a:r>
              <a:rPr lang="en-US" sz="2400" dirty="0" smtClean="0"/>
              <a:t>A Skeleton</a:t>
            </a:r>
          </a:p>
          <a:p>
            <a:pPr lvl="1"/>
            <a:r>
              <a:rPr lang="en-US" sz="2400" dirty="0" smtClean="0"/>
              <a:t>Heart</a:t>
            </a:r>
          </a:p>
          <a:p>
            <a:pPr lvl="1"/>
            <a:r>
              <a:rPr lang="en-US" sz="2400" dirty="0" smtClean="0"/>
              <a:t>Kidney</a:t>
            </a:r>
          </a:p>
          <a:p>
            <a:pPr lvl="1"/>
            <a:r>
              <a:rPr lang="en-US" sz="2400" dirty="0" smtClean="0"/>
              <a:t>Stomach</a:t>
            </a:r>
            <a:endParaRPr lang="en-US" sz="2400" dirty="0"/>
          </a:p>
        </p:txBody>
      </p:sp>
      <p:sp>
        <p:nvSpPr>
          <p:cNvPr id="5" name="Rectangle 1027"/>
          <p:cNvSpPr txBox="1">
            <a:spLocks noRot="1" noChangeArrowheads="1"/>
          </p:cNvSpPr>
          <p:nvPr/>
        </p:nvSpPr>
        <p:spPr>
          <a:xfrm>
            <a:off x="1744362" y="3097427"/>
            <a:ext cx="4648200" cy="3154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Ordinary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pet animal with</a:t>
            </a:r>
          </a:p>
          <a:p>
            <a:pPr lvl="1"/>
            <a:r>
              <a:rPr lang="en-US" sz="2400" dirty="0" smtClean="0"/>
              <a:t>Four Legs</a:t>
            </a:r>
          </a:p>
          <a:p>
            <a:pPr lvl="1"/>
            <a:r>
              <a:rPr lang="en-US" sz="2400" dirty="0" smtClean="0"/>
              <a:t>A Tail</a:t>
            </a:r>
          </a:p>
          <a:p>
            <a:pPr lvl="1"/>
            <a:r>
              <a:rPr lang="en-US" sz="2400" dirty="0" smtClean="0"/>
              <a:t>Two Ears</a:t>
            </a:r>
          </a:p>
          <a:p>
            <a:pPr lvl="1"/>
            <a:r>
              <a:rPr lang="en-US" sz="2400" dirty="0" smtClean="0"/>
              <a:t>Sharp Teeth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0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pic>
        <p:nvPicPr>
          <p:cNvPr id="4" name="Content Placeholder 3" descr="c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4" y="2930227"/>
            <a:ext cx="242011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53057" y="4744995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Driver’s View</a:t>
            </a:r>
          </a:p>
        </p:txBody>
      </p:sp>
      <p:pic>
        <p:nvPicPr>
          <p:cNvPr id="6" name="Picture 4" descr="skeleton_car_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19" y="2930227"/>
            <a:ext cx="254549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40130" y="4744995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Engineer’s View</a:t>
            </a:r>
          </a:p>
        </p:txBody>
      </p:sp>
    </p:spTree>
    <p:extLst>
      <p:ext uri="{BB962C8B-B14F-4D97-AF65-F5344CB8AC3E}">
        <p14:creationId xmlns:p14="http://schemas.microsoft.com/office/powerpoint/2010/main" val="424250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Abstraction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Simplifies the model by hiding irrelevant details</a:t>
            </a:r>
          </a:p>
          <a:p>
            <a:endParaRPr lang="en-US" sz="2800" dirty="0"/>
          </a:p>
          <a:p>
            <a:r>
              <a:rPr lang="en-US" sz="2800" dirty="0"/>
              <a:t>Abstraction provides the freedom to defer implementation decisions by avoiding commitment to details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845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8" y="2950976"/>
            <a:ext cx="9601196" cy="13038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Structure v/s Class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6600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4" y="749643"/>
            <a:ext cx="7611763" cy="5395784"/>
          </a:xfrm>
        </p:spPr>
      </p:pic>
    </p:spTree>
    <p:extLst>
      <p:ext uri="{BB962C8B-B14F-4D97-AF65-F5344CB8AC3E}">
        <p14:creationId xmlns:p14="http://schemas.microsoft.com/office/powerpoint/2010/main" val="416288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     // private members and function    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  // public members and function 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  // protected members and function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4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getX() { return locX;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getY() { return locY;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getFacing() { return facing;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setFacing(float f) { facing = f;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</a:t>
            </a:r>
            <a:r>
              <a:rPr lang="en-US" dirty="0" err="1" smtClean="0"/>
              <a:t>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rivate</a:t>
            </a:r>
            <a:endParaRPr lang="en-US" dirty="0"/>
          </a:p>
          <a:p>
            <a:r>
              <a:rPr lang="en-US" dirty="0" smtClean="0"/>
              <a:t>Protected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03" y="2915036"/>
            <a:ext cx="5305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private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private</a:t>
            </a:r>
            <a:r>
              <a:rPr lang="en-US" sz="2800" dirty="0"/>
              <a:t> can only be accessed by functions that are part of that class</a:t>
            </a:r>
          </a:p>
          <a:p>
            <a:r>
              <a:rPr lang="en-US" sz="2800" dirty="0"/>
              <a:t>In the Robot class, locX, locY, and facing are private float fields, these fields can only be accessed by functions that are in class Robot (getX, getY, getFacing, setFacing, setLocation)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r1.locX = -5; //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public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public</a:t>
            </a:r>
            <a:r>
              <a:rPr lang="en-US" sz="2800" dirty="0"/>
              <a:t> can be accessed by anyone</a:t>
            </a:r>
          </a:p>
          <a:p>
            <a:r>
              <a:rPr lang="en-US" sz="2800" dirty="0"/>
              <a:t>In the Robot class, the methods getX, getY, etc. are public</a:t>
            </a:r>
          </a:p>
          <a:p>
            <a:pPr lvl="1"/>
            <a:r>
              <a:rPr lang="en-US" sz="2400" dirty="0"/>
              <a:t>these functions can be called by anyone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r1.setLocation(-5,-5); // Legal to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1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Functions associated with a class are declared in one of two ways:</a:t>
            </a: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 { </a:t>
            </a:r>
            <a:r>
              <a:rPr lang="en-US" sz="2400" i="1" dirty="0">
                <a:latin typeface="Courier New" panose="02070309020205020404" pitchFamily="49" charset="0"/>
              </a:rPr>
              <a:t>code</a:t>
            </a:r>
            <a:r>
              <a:rPr lang="en-US" sz="2400" dirty="0">
                <a:latin typeface="Courier New" panose="02070309020205020404" pitchFamily="49" charset="0"/>
              </a:rPr>
              <a:t> }</a:t>
            </a:r>
          </a:p>
          <a:p>
            <a:pPr lvl="2"/>
            <a:r>
              <a:rPr lang="en-US" sz="2000" dirty="0"/>
              <a:t>function is both declared and defined (code provided)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2000" dirty="0"/>
              <a:t>function is merely declared, we must still define the body of the function separately</a:t>
            </a:r>
          </a:p>
          <a:p>
            <a:r>
              <a:rPr lang="en-US" sz="2800" dirty="0"/>
              <a:t>To call a method we use the . form:</a:t>
            </a:r>
          </a:p>
          <a:p>
            <a:pPr lvl="1">
              <a:buFontTx/>
              <a:buNone/>
            </a:pPr>
            <a:r>
              <a:rPr lang="en-US" sz="2400" i="1" dirty="0" err="1"/>
              <a:t>classinstance</a:t>
            </a:r>
            <a:r>
              <a:rPr lang="en-US" sz="2400" dirty="0" err="1"/>
              <a:t>.</a:t>
            </a:r>
            <a:r>
              <a:rPr lang="en-US" sz="2400" i="1" dirty="0" err="1"/>
              <a:t>FuncName</a:t>
            </a:r>
            <a:r>
              <a:rPr lang="en-US" sz="2400" dirty="0"/>
              <a:t>(</a:t>
            </a:r>
            <a:r>
              <a:rPr lang="en-US" sz="2400" i="1" dirty="0" err="1"/>
              <a:t>args</a:t>
            </a:r>
            <a:r>
              <a:rPr lang="en-US" sz="2400" dirty="0"/>
              <a:t>);</a:t>
            </a:r>
          </a:p>
          <a:p>
            <a:pPr lvl="1">
              <a:buFontTx/>
              <a:buNone/>
            </a:pPr>
            <a:r>
              <a:rPr lang="en-US" sz="2400" i="1" dirty="0"/>
              <a:t>FuncName</a:t>
            </a:r>
            <a:r>
              <a:rPr lang="en-US" sz="2400" dirty="0"/>
              <a:t> is a field just like any other field in the structured variable </a:t>
            </a:r>
            <a:r>
              <a:rPr lang="en-US" sz="2400" i="1" dirty="0"/>
              <a:t>classinstance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</a:rPr>
              <a:t>float getX() { return locX; }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Robot r1;</a:t>
            </a:r>
          </a:p>
          <a:p>
            <a:r>
              <a:rPr lang="en-US" sz="2800" dirty="0"/>
              <a:t>The function getX is defined as part of class Robot</a:t>
            </a:r>
          </a:p>
          <a:p>
            <a:r>
              <a:rPr lang="en-US" sz="2800" dirty="0"/>
              <a:t>To call this method: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latin typeface="Courier New" panose="02070309020205020404" pitchFamily="49" charset="0"/>
              </a:rPr>
              <a:t>r1.getX()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</a:rPr>
              <a:t>; // prints r1’s locX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 Separately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methods  that are declared but not defined in the class we need to provide a separate definition</a:t>
            </a:r>
          </a:p>
          <a:p>
            <a:r>
              <a:rPr lang="en-US" sz="2800" dirty="0"/>
              <a:t>To define the method, you define it as any other function, except that the name of the function is </a:t>
            </a:r>
            <a:r>
              <a:rPr lang="en-US" sz="2800" i="1" dirty="0" err="1"/>
              <a:t>ClassName</a:t>
            </a:r>
            <a:r>
              <a:rPr lang="en-US" sz="2800" dirty="0"/>
              <a:t>::</a:t>
            </a:r>
            <a:r>
              <a:rPr lang="en-US" sz="2800" i="1" dirty="0"/>
              <a:t>FuncName</a:t>
            </a:r>
          </a:p>
          <a:p>
            <a:pPr lvl="1">
              <a:buFontTx/>
              <a:buNone/>
            </a:pPr>
            <a:r>
              <a:rPr lang="en-US" sz="2400" dirty="0"/>
              <a:t>:: is the scope resolution operator, it allows us to refer to parts of a class or structure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Getter/Setter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 functions (or accessor functions) are used to read value of a private member of some class</a:t>
            </a:r>
          </a:p>
          <a:p>
            <a:endParaRPr lang="en-US" dirty="0"/>
          </a:p>
          <a:p>
            <a:r>
              <a:rPr lang="en-US" dirty="0" smtClean="0"/>
              <a:t>Setter functions (or mutator functions) are used to modify the value of a private member of some class</a:t>
            </a:r>
          </a:p>
        </p:txBody>
      </p:sp>
    </p:spTree>
    <p:extLst>
      <p:ext uri="{BB962C8B-B14F-4D97-AF65-F5344CB8AC3E}">
        <p14:creationId xmlns:p14="http://schemas.microsoft.com/office/powerpoint/2010/main" val="34551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struct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C++ struct and class can be used interchangeably to create a class with one exception</a:t>
            </a:r>
          </a:p>
          <a:p>
            <a:r>
              <a:rPr lang="en-US" sz="2800" dirty="0"/>
              <a:t>What if we forget to put an access modifier before the first field?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struct Robot {    OR    class Robot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float locX;             float locX;</a:t>
            </a:r>
          </a:p>
          <a:p>
            <a:pPr lvl="1">
              <a:buFontTx/>
              <a:buNone/>
            </a:pPr>
            <a:r>
              <a:rPr lang="en-US" sz="2400" dirty="0"/>
              <a:t>In a class, until an access </a:t>
            </a:r>
            <a:r>
              <a:rPr lang="en-US" sz="2400" dirty="0" smtClean="0"/>
              <a:t>modifier </a:t>
            </a:r>
            <a:r>
              <a:rPr lang="en-US" sz="2400" dirty="0"/>
              <a:t>is supplied,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private</a:t>
            </a:r>
          </a:p>
          <a:p>
            <a:pPr lvl="1">
              <a:buFontTx/>
              <a:buNone/>
            </a:pPr>
            <a:r>
              <a:rPr lang="en-US" sz="2400" dirty="0"/>
              <a:t>In a struct,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3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PIN;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int </a:t>
            </a:r>
            <a:r>
              <a:rPr lang="en-US" b="1" dirty="0" err="1" smtClean="0">
                <a:solidFill>
                  <a:srgbClr val="0070C0"/>
                </a:solidFill>
              </a:rPr>
              <a:t>get_PIN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return PIN;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1430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accountNo;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void set_accountNo(int num)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accountNo = num;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5847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</a:t>
            </a:r>
            <a:r>
              <a:rPr lang="en-US" dirty="0"/>
              <a:t>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</a:rPr>
              <a:t>Robot::</a:t>
            </a:r>
            <a:r>
              <a:rPr lang="en-US" dirty="0">
                <a:latin typeface="Courier New" panose="02070309020205020404" pitchFamily="49" charset="0"/>
              </a:rPr>
              <a:t>setLocation(float x, float y)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if ((x &lt; 0.0) || (y &lt; 0.0))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 &lt;&lt; “Illegal location!!” &lt;&lt; </a:t>
            </a:r>
            <a:r>
              <a:rPr lang="en-US" dirty="0" err="1">
                <a:latin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locX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locY =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95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719" y="2556932"/>
            <a:ext cx="9520878" cy="3431976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 man who manages a scoreboard wants a simple application module to manage the history of a batsman. For every new batsman, the app must let us fill the details including the Id, Name, Age, Runs, </a:t>
            </a:r>
            <a:r>
              <a:rPr lang="en-US" sz="3200" dirty="0" err="1"/>
              <a:t>a</a:t>
            </a:r>
            <a:r>
              <a:rPr lang="en-US" sz="3200" dirty="0" err="1" smtClean="0"/>
              <a:t>vg</a:t>
            </a:r>
            <a:r>
              <a:rPr lang="en-US" sz="3200" dirty="0" smtClean="0"/>
              <a:t>, etc. These details </a:t>
            </a:r>
            <a:r>
              <a:rPr lang="en-US" sz="3200" dirty="0"/>
              <a:t>may be modified later except for the </a:t>
            </a:r>
            <a:r>
              <a:rPr lang="en-US" sz="3200" dirty="0" smtClean="0"/>
              <a:t>ID of a batsman. At anytime a batsman can check his runs and his average. </a:t>
            </a:r>
          </a:p>
        </p:txBody>
      </p:sp>
    </p:spTree>
    <p:extLst>
      <p:ext uri="{BB962C8B-B14F-4D97-AF65-F5344CB8AC3E}">
        <p14:creationId xmlns:p14="http://schemas.microsoft.com/office/powerpoint/2010/main" val="167118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86" y="2487828"/>
            <a:ext cx="3473536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54" y="3048001"/>
            <a:ext cx="3418701" cy="19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7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 of the batsman(out of three batsmen) who has the highest runs?</a:t>
            </a:r>
          </a:p>
          <a:p>
            <a:endParaRPr lang="en-US" dirty="0"/>
          </a:p>
          <a:p>
            <a:r>
              <a:rPr lang="en-US" dirty="0" smtClean="0"/>
              <a:t>Find the name of the batsman with highest average runs?</a:t>
            </a:r>
          </a:p>
          <a:p>
            <a:endParaRPr lang="en-US" dirty="0"/>
          </a:p>
          <a:p>
            <a:r>
              <a:rPr lang="en-US" dirty="0" smtClean="0"/>
              <a:t>Find the batsman who has played most matches?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2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</a:t>
            </a:r>
            <a:r>
              <a:rPr lang="en-US" dirty="0"/>
              <a:t>is stored within the </a:t>
            </a:r>
            <a:r>
              <a:rPr lang="en-US" dirty="0" smtClean="0"/>
              <a:t>object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hidden from the outside </a:t>
            </a: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only be manipulated by the object itself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9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25" y="3034785"/>
            <a:ext cx="24384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64" y="2901435"/>
            <a:ext cx="2438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84" y="4445858"/>
            <a:ext cx="1952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(1</a:t>
            </a:r>
            <a:r>
              <a:rPr lang="en-US" baseline="30000" dirty="0" smtClean="0"/>
              <a:t>st</a:t>
            </a:r>
            <a:r>
              <a:rPr lang="en-US" dirty="0" smtClean="0"/>
              <a:t> Principle of 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r>
              <a:rPr lang="en-US" dirty="0"/>
              <a:t> is a process of wrapping of data and methods in a single 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advantage of using of encapsulation is to secure the data from other methods, when we make a data private then these data only use within the class, but these data not accessible outside the </a:t>
            </a:r>
            <a:r>
              <a:rPr lang="en-US" dirty="0" smtClean="0"/>
              <a:t>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example of encapsulation is </a:t>
            </a:r>
            <a:r>
              <a:rPr lang="en-US" b="1" dirty="0"/>
              <a:t>Capsule</a:t>
            </a:r>
            <a:r>
              <a:rPr lang="en-US" dirty="0"/>
              <a:t>. In capsule all medicine are encapsulated </a:t>
            </a:r>
            <a:r>
              <a:rPr lang="en-US" dirty="0" smtClean="0"/>
              <a:t>inside capsule.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7" y="3701878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stores phone numbers in digital format </a:t>
            </a:r>
            <a:r>
              <a:rPr lang="en-US" dirty="0" smtClean="0"/>
              <a:t>and knows </a:t>
            </a:r>
            <a:r>
              <a:rPr lang="en-US" dirty="0"/>
              <a:t>how to convert it into </a:t>
            </a:r>
            <a:r>
              <a:rPr lang="en-US" dirty="0" smtClean="0"/>
              <a:t>human-readable characters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</a:t>
            </a:r>
            <a:r>
              <a:rPr lang="en-US" dirty="0" smtClean="0"/>
              <a:t>know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the data is </a:t>
            </a:r>
            <a:r>
              <a:rPr lang="en-US" dirty="0" smtClean="0"/>
              <a:t>stored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it is converted to human-readable characters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and clarity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complexity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/>
              <a:t>understanding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1471</TotalTime>
  <Words>1043</Words>
  <Application>Microsoft Office PowerPoint</Application>
  <PresentationFormat>Widescreen</PresentationFormat>
  <Paragraphs>216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Garamond</vt:lpstr>
      <vt:lpstr>Times New Roman</vt:lpstr>
      <vt:lpstr>Wingdings</vt:lpstr>
      <vt:lpstr>Organic</vt:lpstr>
      <vt:lpstr>Object-Oriented Programming (OOP)</vt:lpstr>
      <vt:lpstr>Structure v/s Class</vt:lpstr>
      <vt:lpstr>struct versus class</vt:lpstr>
      <vt:lpstr>INFORMATION HIDING</vt:lpstr>
      <vt:lpstr>Example</vt:lpstr>
      <vt:lpstr>Encapsulation (1st Principle of OOP)</vt:lpstr>
      <vt:lpstr>Real Life Example of Encapsulation</vt:lpstr>
      <vt:lpstr>Real Life Example of Encapsulation</vt:lpstr>
      <vt:lpstr>ENCAPSULATION – ADVANTAGES</vt:lpstr>
      <vt:lpstr>Abstraction in OOP (2nd Principle)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Abstraction – Advantages</vt:lpstr>
      <vt:lpstr>PowerPoint Presentation</vt:lpstr>
      <vt:lpstr>Syntax</vt:lpstr>
      <vt:lpstr>A Simple Class</vt:lpstr>
      <vt:lpstr>Access Specifiers</vt:lpstr>
      <vt:lpstr>private Access Modifier</vt:lpstr>
      <vt:lpstr>public Access Modifier</vt:lpstr>
      <vt:lpstr>Class Methods</vt:lpstr>
      <vt:lpstr>Defined Methods</vt:lpstr>
      <vt:lpstr>Defining Methods Separately</vt:lpstr>
      <vt:lpstr>Getter/Setter Functions</vt:lpstr>
      <vt:lpstr>Example</vt:lpstr>
      <vt:lpstr>Example</vt:lpstr>
      <vt:lpstr>Example: A Simple Class</vt:lpstr>
      <vt:lpstr>Case Study</vt:lpstr>
      <vt:lpstr>Exercise!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67</cp:revision>
  <dcterms:created xsi:type="dcterms:W3CDTF">2019-01-21T07:30:30Z</dcterms:created>
  <dcterms:modified xsi:type="dcterms:W3CDTF">2020-01-30T04:37:45Z</dcterms:modified>
</cp:coreProperties>
</file>