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7" r:id="rId2"/>
    <p:sldId id="288" r:id="rId3"/>
    <p:sldId id="289"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BCB7F27-5DF7-4045-99F5-64BE04AA9A2F}" type="datetimeFigureOut">
              <a:rPr lang="en-US" smtClean="0"/>
              <a:t>2/4/2020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4FB8CE4-E7CB-4E29-ADE6-330147D9A29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998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15741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7366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8927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165540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2787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4411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9027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6069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4065065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455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CB7F27-5DF7-4045-99F5-64BE04AA9A2F}" type="datetimeFigureOut">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53911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CB7F27-5DF7-4045-99F5-64BE04AA9A2F}" type="datetimeFigureOut">
              <a:rPr lang="en-US" smtClean="0"/>
              <a:t>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FB8CE4-E7CB-4E29-ADE6-330147D9A29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8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CB7F27-5DF7-4045-99F5-64BE04AA9A2F}" type="datetimeFigureOut">
              <a:rPr lang="en-US" smtClean="0"/>
              <a:t>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404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B7F27-5DF7-4045-99F5-64BE04AA9A2F}" type="datetimeFigureOut">
              <a:rPr lang="en-US" smtClean="0"/>
              <a:t>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43316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256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00504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CB7F27-5DF7-4045-99F5-64BE04AA9A2F}" type="datetimeFigureOut">
              <a:rPr lang="en-US" smtClean="0"/>
              <a:t>2/4/2020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FB8CE4-E7CB-4E29-ADE6-330147D9A29A}" type="slidenum">
              <a:rPr lang="en-US" smtClean="0"/>
              <a:t>‹#›</a:t>
            </a:fld>
            <a:endParaRPr lang="en-US"/>
          </a:p>
        </p:txBody>
      </p:sp>
    </p:spTree>
    <p:extLst>
      <p:ext uri="{BB962C8B-B14F-4D97-AF65-F5344CB8AC3E}">
        <p14:creationId xmlns:p14="http://schemas.microsoft.com/office/powerpoint/2010/main" val="1784125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constructor-overloading-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Object-Oriented Programming (OOP</a:t>
            </a:r>
            <a:r>
              <a:rPr lang="en-US" sz="4000" dirty="0" smtClean="0"/>
              <a:t>)</a:t>
            </a:r>
            <a:endParaRPr lang="en-US" sz="4000" dirty="0"/>
          </a:p>
        </p:txBody>
      </p:sp>
      <p:sp>
        <p:nvSpPr>
          <p:cNvPr id="3" name="Subtitle 2"/>
          <p:cNvSpPr>
            <a:spLocks noGrp="1"/>
          </p:cNvSpPr>
          <p:nvPr>
            <p:ph type="subTitle" idx="1"/>
          </p:nvPr>
        </p:nvSpPr>
        <p:spPr>
          <a:xfrm>
            <a:off x="2692398" y="3591697"/>
            <a:ext cx="6815669" cy="2166552"/>
          </a:xfrm>
        </p:spPr>
        <p:txBody>
          <a:bodyPr>
            <a:normAutofit fontScale="85000" lnSpcReduction="20000"/>
          </a:bodyPr>
          <a:lstStyle/>
          <a:p>
            <a:r>
              <a:rPr lang="en-US" dirty="0" smtClean="0"/>
              <a:t>Week – 03</a:t>
            </a:r>
          </a:p>
          <a:p>
            <a:r>
              <a:rPr lang="en-US" dirty="0" smtClean="0"/>
              <a:t>Feb 03-07, 2019</a:t>
            </a:r>
          </a:p>
          <a:p>
            <a:r>
              <a:rPr lang="en-US" dirty="0" smtClean="0"/>
              <a:t>Instructor: </a:t>
            </a:r>
            <a:r>
              <a:rPr lang="en-US" b="1" dirty="0" smtClean="0"/>
              <a:t>Basit Ali </a:t>
            </a:r>
          </a:p>
          <a:p>
            <a:r>
              <a:rPr lang="en-US" b="1" dirty="0" smtClean="0"/>
              <a:t>Email: basit.jasani@nu.edu.pk</a:t>
            </a:r>
          </a:p>
          <a:p>
            <a:r>
              <a:rPr lang="en-US" sz="2400" dirty="0"/>
              <a:t>Object-Oriented Programming (OOP)</a:t>
            </a:r>
            <a:br>
              <a:rPr lang="en-US" sz="2400" dirty="0"/>
            </a:br>
            <a:endParaRPr lang="en-US" dirty="0" smtClean="0"/>
          </a:p>
          <a:p>
            <a:endParaRPr lang="en-US" dirty="0"/>
          </a:p>
        </p:txBody>
      </p:sp>
    </p:spTree>
    <p:extLst>
      <p:ext uri="{BB962C8B-B14F-4D97-AF65-F5344CB8AC3E}">
        <p14:creationId xmlns:p14="http://schemas.microsoft.com/office/powerpoint/2010/main" val="41080957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Copy Constructor</a:t>
            </a:r>
            <a:endParaRPr lang="en-US" dirty="0"/>
          </a:p>
        </p:txBody>
      </p:sp>
      <p:sp>
        <p:nvSpPr>
          <p:cNvPr id="3" name="Content Placeholder 2"/>
          <p:cNvSpPr>
            <a:spLocks noGrp="1"/>
          </p:cNvSpPr>
          <p:nvPr>
            <p:ph idx="1"/>
          </p:nvPr>
        </p:nvSpPr>
        <p:spPr/>
        <p:txBody>
          <a:bodyPr>
            <a:noAutofit/>
          </a:bodyPr>
          <a:lstStyle/>
          <a:p>
            <a:pPr algn="just"/>
            <a:r>
              <a:rPr lang="en-US" sz="3200" dirty="0"/>
              <a:t>A copy constructor is a member function which initializes an object using another object of the same </a:t>
            </a:r>
            <a:r>
              <a:rPr lang="en-US" sz="3200" dirty="0" smtClean="0"/>
              <a:t>class.</a:t>
            </a:r>
            <a:endParaRPr lang="en-US" sz="3200" dirty="0"/>
          </a:p>
          <a:p>
            <a:pPr algn="just"/>
            <a:r>
              <a:rPr lang="en-US" sz="3200" dirty="0"/>
              <a:t>A copy constructor has the following general function prototype:</a:t>
            </a:r>
          </a:p>
          <a:p>
            <a:pPr marL="0" indent="0" algn="just">
              <a:buNone/>
            </a:pPr>
            <a:r>
              <a:rPr lang="en-US" sz="3200" dirty="0" smtClean="0"/>
              <a:t>			</a:t>
            </a:r>
            <a:r>
              <a:rPr lang="en-US" sz="3200" b="1" dirty="0" err="1" smtClean="0"/>
              <a:t>ClassName</a:t>
            </a:r>
            <a:r>
              <a:rPr lang="en-US" sz="3200" b="1" dirty="0" smtClean="0"/>
              <a:t> </a:t>
            </a:r>
            <a:r>
              <a:rPr lang="en-US" sz="3200" b="1" dirty="0"/>
              <a:t>(</a:t>
            </a:r>
            <a:r>
              <a:rPr lang="en-US" sz="3200" b="1" dirty="0" err="1"/>
              <a:t>const</a:t>
            </a:r>
            <a:r>
              <a:rPr lang="en-US" sz="3200" b="1" dirty="0"/>
              <a:t> </a:t>
            </a:r>
            <a:r>
              <a:rPr lang="en-US" sz="3200" b="1" dirty="0" err="1"/>
              <a:t>ClassName</a:t>
            </a:r>
            <a:r>
              <a:rPr lang="en-US" sz="3200" b="1" dirty="0"/>
              <a:t> &amp;</a:t>
            </a:r>
            <a:r>
              <a:rPr lang="en-US" sz="3200" b="1" dirty="0" err="1"/>
              <a:t>old_obj</a:t>
            </a:r>
            <a:r>
              <a:rPr lang="en-US" sz="3200" b="1" dirty="0"/>
              <a:t>); </a:t>
            </a:r>
          </a:p>
        </p:txBody>
      </p:sp>
    </p:spTree>
    <p:extLst>
      <p:ext uri="{BB962C8B-B14F-4D97-AF65-F5344CB8AC3E}">
        <p14:creationId xmlns:p14="http://schemas.microsoft.com/office/powerpoint/2010/main" val="4267490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58416" y="709127"/>
            <a:ext cx="10552923" cy="5458408"/>
          </a:xfrm>
          <a:prstGeom prst="rect">
            <a:avLst/>
          </a:prstGeom>
        </p:spPr>
      </p:pic>
    </p:spTree>
    <p:extLst>
      <p:ext uri="{BB962C8B-B14F-4D97-AF65-F5344CB8AC3E}">
        <p14:creationId xmlns:p14="http://schemas.microsoft.com/office/powerpoint/2010/main" val="3000092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When is user-defined copy constructor needed?</a:t>
            </a:r>
          </a:p>
        </p:txBody>
      </p:sp>
      <p:sp>
        <p:nvSpPr>
          <p:cNvPr id="3" name="Content Placeholder 2"/>
          <p:cNvSpPr>
            <a:spLocks noGrp="1"/>
          </p:cNvSpPr>
          <p:nvPr>
            <p:ph idx="1"/>
          </p:nvPr>
        </p:nvSpPr>
        <p:spPr/>
        <p:txBody>
          <a:bodyPr/>
          <a:lstStyle/>
          <a:p>
            <a:r>
              <a:rPr lang="en-US" dirty="0"/>
              <a:t>If we don’t define our own copy constructor, the C++ compiler creates a default copy constructor for each class which does a member-wise copy between </a:t>
            </a:r>
            <a:r>
              <a:rPr lang="en-US" dirty="0" smtClean="0"/>
              <a:t>objects</a:t>
            </a:r>
          </a:p>
          <a:p>
            <a:endParaRPr lang="en-US" dirty="0"/>
          </a:p>
          <a:p>
            <a:r>
              <a:rPr lang="en-US" dirty="0"/>
              <a:t>The compiler created copy constructor works fine in general. We need to define our own copy constructor only if an object has pointers or any runtime allocation of the resource like file handle, a network connection..</a:t>
            </a:r>
            <a:r>
              <a:rPr lang="en-US" dirty="0" err="1"/>
              <a:t>etc</a:t>
            </a:r>
            <a:r>
              <a:rPr lang="en-US" dirty="0"/>
              <a:t>.</a:t>
            </a:r>
          </a:p>
        </p:txBody>
      </p:sp>
    </p:spTree>
    <p:extLst>
      <p:ext uri="{BB962C8B-B14F-4D97-AF65-F5344CB8AC3E}">
        <p14:creationId xmlns:p14="http://schemas.microsoft.com/office/powerpoint/2010/main" val="172599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Shallow Copy Vs Deep Copy</a:t>
            </a:r>
            <a:endParaRPr lang="en-US" dirty="0"/>
          </a:p>
        </p:txBody>
      </p:sp>
      <p:sp>
        <p:nvSpPr>
          <p:cNvPr id="3" name="Content Placeholder 2"/>
          <p:cNvSpPr>
            <a:spLocks noGrp="1"/>
          </p:cNvSpPr>
          <p:nvPr>
            <p:ph idx="1"/>
          </p:nvPr>
        </p:nvSpPr>
        <p:spPr/>
        <p:txBody>
          <a:bodyPr/>
          <a:lstStyle/>
          <a:p>
            <a:r>
              <a:rPr lang="en-US" dirty="0"/>
              <a:t>Default constructor does only </a:t>
            </a:r>
            <a:r>
              <a:rPr lang="en-US" b="1" dirty="0"/>
              <a:t>shallow copy</a:t>
            </a:r>
            <a:r>
              <a:rPr lang="en-US" dirty="0"/>
              <a:t>.</a:t>
            </a:r>
          </a:p>
        </p:txBody>
      </p:sp>
      <p:pic>
        <p:nvPicPr>
          <p:cNvPr id="4" name="Picture 3"/>
          <p:cNvPicPr>
            <a:picLocks noChangeAspect="1"/>
          </p:cNvPicPr>
          <p:nvPr/>
        </p:nvPicPr>
        <p:blipFill>
          <a:blip r:embed="rId2"/>
          <a:stretch>
            <a:fillRect/>
          </a:stretch>
        </p:blipFill>
        <p:spPr>
          <a:xfrm>
            <a:off x="4455093" y="3114136"/>
            <a:ext cx="3308681" cy="2907101"/>
          </a:xfrm>
          <a:prstGeom prst="rect">
            <a:avLst/>
          </a:prstGeom>
        </p:spPr>
      </p:pic>
    </p:spTree>
    <p:extLst>
      <p:ext uri="{BB962C8B-B14F-4D97-AF65-F5344CB8AC3E}">
        <p14:creationId xmlns:p14="http://schemas.microsoft.com/office/powerpoint/2010/main" val="1838122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Shallow Copy Vs Deep Copy</a:t>
            </a:r>
            <a:endParaRPr lang="en-US" dirty="0"/>
          </a:p>
        </p:txBody>
      </p:sp>
      <p:sp>
        <p:nvSpPr>
          <p:cNvPr id="3" name="Content Placeholder 2"/>
          <p:cNvSpPr>
            <a:spLocks noGrp="1"/>
          </p:cNvSpPr>
          <p:nvPr>
            <p:ph idx="1"/>
          </p:nvPr>
        </p:nvSpPr>
        <p:spPr/>
        <p:txBody>
          <a:bodyPr/>
          <a:lstStyle/>
          <a:p>
            <a:r>
              <a:rPr lang="en-US" b="1" dirty="0"/>
              <a:t>Deep copy </a:t>
            </a:r>
            <a:r>
              <a:rPr lang="en-US" dirty="0"/>
              <a:t>is possible only with user defined copy constructor. In user defined copy constructor, we make sure that pointers (or references) of copied object point to new memory locations</a:t>
            </a:r>
            <a:r>
              <a:rPr lang="en-US" dirty="0" smtClean="0"/>
              <a:t>.</a:t>
            </a:r>
          </a:p>
          <a:p>
            <a:endParaRPr lang="en-US" dirty="0"/>
          </a:p>
          <a:p>
            <a:endParaRPr lang="en-US" dirty="0"/>
          </a:p>
        </p:txBody>
      </p:sp>
      <p:pic>
        <p:nvPicPr>
          <p:cNvPr id="4" name="Picture 3"/>
          <p:cNvPicPr>
            <a:picLocks noChangeAspect="1"/>
          </p:cNvPicPr>
          <p:nvPr/>
        </p:nvPicPr>
        <p:blipFill>
          <a:blip r:embed="rId2"/>
          <a:stretch>
            <a:fillRect/>
          </a:stretch>
        </p:blipFill>
        <p:spPr>
          <a:xfrm>
            <a:off x="4097548" y="3856008"/>
            <a:ext cx="4123426" cy="2208362"/>
          </a:xfrm>
          <a:prstGeom prst="rect">
            <a:avLst/>
          </a:prstGeom>
        </p:spPr>
      </p:pic>
    </p:spTree>
    <p:extLst>
      <p:ext uri="{BB962C8B-B14F-4D97-AF65-F5344CB8AC3E}">
        <p14:creationId xmlns:p14="http://schemas.microsoft.com/office/powerpoint/2010/main" val="854516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1905205" y="2544792"/>
            <a:ext cx="4021142" cy="3502325"/>
          </a:xfrm>
          <a:prstGeom prst="rect">
            <a:avLst/>
          </a:prstGeom>
        </p:spPr>
      </p:pic>
      <p:pic>
        <p:nvPicPr>
          <p:cNvPr id="5" name="Picture 4"/>
          <p:cNvPicPr>
            <a:picLocks noChangeAspect="1"/>
          </p:cNvPicPr>
          <p:nvPr/>
        </p:nvPicPr>
        <p:blipFill>
          <a:blip r:embed="rId3"/>
          <a:stretch>
            <a:fillRect/>
          </a:stretch>
        </p:blipFill>
        <p:spPr>
          <a:xfrm>
            <a:off x="6711352" y="2544792"/>
            <a:ext cx="4002656" cy="3131389"/>
          </a:xfrm>
          <a:prstGeom prst="rect">
            <a:avLst/>
          </a:prstGeom>
        </p:spPr>
      </p:pic>
    </p:spTree>
    <p:extLst>
      <p:ext uri="{BB962C8B-B14F-4D97-AF65-F5344CB8AC3E}">
        <p14:creationId xmlns:p14="http://schemas.microsoft.com/office/powerpoint/2010/main" val="855078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Shallow Copy (Output of Default)</a:t>
            </a:r>
          </a:p>
        </p:txBody>
      </p:sp>
      <p:pic>
        <p:nvPicPr>
          <p:cNvPr id="4" name="Content Placeholder 3"/>
          <p:cNvPicPr>
            <a:picLocks noGrp="1" noChangeAspect="1"/>
          </p:cNvPicPr>
          <p:nvPr>
            <p:ph idx="1"/>
          </p:nvPr>
        </p:nvPicPr>
        <p:blipFill>
          <a:blip r:embed="rId2"/>
          <a:stretch>
            <a:fillRect/>
          </a:stretch>
        </p:blipFill>
        <p:spPr>
          <a:xfrm>
            <a:off x="2380891" y="2881223"/>
            <a:ext cx="7332452" cy="3071003"/>
          </a:xfrm>
          <a:prstGeom prst="rect">
            <a:avLst/>
          </a:prstGeom>
        </p:spPr>
      </p:pic>
    </p:spTree>
    <p:extLst>
      <p:ext uri="{BB962C8B-B14F-4D97-AF65-F5344CB8AC3E}">
        <p14:creationId xmlns:p14="http://schemas.microsoft.com/office/powerpoint/2010/main" val="426728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Copy (Output of Defined)</a:t>
            </a:r>
            <a:endParaRPr lang="en-US" dirty="0"/>
          </a:p>
        </p:txBody>
      </p:sp>
      <p:pic>
        <p:nvPicPr>
          <p:cNvPr id="4" name="Content Placeholder 3"/>
          <p:cNvPicPr>
            <a:picLocks noGrp="1" noChangeAspect="1"/>
          </p:cNvPicPr>
          <p:nvPr>
            <p:ph idx="1"/>
          </p:nvPr>
        </p:nvPicPr>
        <p:blipFill>
          <a:blip r:embed="rId2"/>
          <a:stretch>
            <a:fillRect/>
          </a:stretch>
        </p:blipFill>
        <p:spPr>
          <a:xfrm>
            <a:off x="3390181" y="2898476"/>
            <a:ext cx="5598544" cy="2501660"/>
          </a:xfrm>
          <a:prstGeom prst="rect">
            <a:avLst/>
          </a:prstGeom>
        </p:spPr>
      </p:pic>
    </p:spTree>
    <p:extLst>
      <p:ext uri="{BB962C8B-B14F-4D97-AF65-F5344CB8AC3E}">
        <p14:creationId xmlns:p14="http://schemas.microsoft.com/office/powerpoint/2010/main" val="1451119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Destructors</a:t>
            </a:r>
          </a:p>
        </p:txBody>
      </p:sp>
      <p:sp>
        <p:nvSpPr>
          <p:cNvPr id="3" name="Content Placeholder 2"/>
          <p:cNvSpPr>
            <a:spLocks noGrp="1"/>
          </p:cNvSpPr>
          <p:nvPr>
            <p:ph idx="1"/>
          </p:nvPr>
        </p:nvSpPr>
        <p:spPr/>
        <p:txBody>
          <a:bodyPr>
            <a:normAutofit fontScale="92500" lnSpcReduction="10000"/>
          </a:bodyPr>
          <a:lstStyle/>
          <a:p>
            <a:r>
              <a:rPr lang="en-US" sz="2800" dirty="0"/>
              <a:t>Destructor is a member function which destructs or deletes an object</a:t>
            </a:r>
            <a:r>
              <a:rPr lang="en-US" sz="2800" dirty="0" smtClean="0"/>
              <a:t>.</a:t>
            </a:r>
          </a:p>
          <a:p>
            <a:r>
              <a:rPr lang="en-US" sz="2800" b="1" dirty="0"/>
              <a:t>When is destructor called?</a:t>
            </a:r>
            <a:r>
              <a:rPr lang="en-US" sz="2800" dirty="0"/>
              <a:t/>
            </a:r>
            <a:br>
              <a:rPr lang="en-US" sz="2800" dirty="0"/>
            </a:br>
            <a:r>
              <a:rPr lang="en-US" sz="2800" dirty="0"/>
              <a:t>A destructor function is called automatically when the object goes out of scope:</a:t>
            </a:r>
            <a:br>
              <a:rPr lang="en-US" sz="2800" dirty="0"/>
            </a:br>
            <a:r>
              <a:rPr lang="en-US" sz="2800" dirty="0"/>
              <a:t>(1) the function ends</a:t>
            </a:r>
            <a:br>
              <a:rPr lang="en-US" sz="2800" dirty="0"/>
            </a:br>
            <a:r>
              <a:rPr lang="en-US" sz="2800" dirty="0"/>
              <a:t>(2) the program ends</a:t>
            </a:r>
            <a:br>
              <a:rPr lang="en-US" sz="2800" dirty="0"/>
            </a:br>
            <a:r>
              <a:rPr lang="en-US" sz="2800" dirty="0"/>
              <a:t>(3) a block containing local variables ends</a:t>
            </a:r>
            <a:br>
              <a:rPr lang="en-US" sz="2800" dirty="0"/>
            </a:br>
            <a:r>
              <a:rPr lang="en-US" sz="2800" dirty="0"/>
              <a:t>(4) a delete operator is called </a:t>
            </a:r>
          </a:p>
        </p:txBody>
      </p:sp>
    </p:spTree>
    <p:extLst>
      <p:ext uri="{BB962C8B-B14F-4D97-AF65-F5344CB8AC3E}">
        <p14:creationId xmlns:p14="http://schemas.microsoft.com/office/powerpoint/2010/main" val="56179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destructors are different from a normal member function?</a:t>
            </a:r>
            <a:endParaRPr lang="en-US" dirty="0"/>
          </a:p>
        </p:txBody>
      </p:sp>
      <p:sp>
        <p:nvSpPr>
          <p:cNvPr id="3" name="Content Placeholder 2"/>
          <p:cNvSpPr>
            <a:spLocks noGrp="1"/>
          </p:cNvSpPr>
          <p:nvPr>
            <p:ph idx="1"/>
          </p:nvPr>
        </p:nvSpPr>
        <p:spPr/>
        <p:txBody>
          <a:bodyPr>
            <a:noAutofit/>
          </a:bodyPr>
          <a:lstStyle/>
          <a:p>
            <a:r>
              <a:rPr lang="en-US" sz="3200" dirty="0"/>
              <a:t>Destructors have same name as the class preceded by a tilde </a:t>
            </a:r>
            <a:r>
              <a:rPr lang="en-US" sz="3200" dirty="0" smtClean="0"/>
              <a:t>(~)</a:t>
            </a:r>
          </a:p>
          <a:p>
            <a:pPr marL="0" indent="0">
              <a:buNone/>
            </a:pPr>
            <a:endParaRPr lang="en-US" sz="3200" dirty="0" smtClean="0"/>
          </a:p>
          <a:p>
            <a:r>
              <a:rPr lang="en-US" sz="3200" dirty="0" smtClean="0"/>
              <a:t>Destructors </a:t>
            </a:r>
            <a:r>
              <a:rPr lang="en-US" sz="3200" dirty="0"/>
              <a:t>don’t take any argument and don’t return anything</a:t>
            </a:r>
          </a:p>
        </p:txBody>
      </p:sp>
    </p:spTree>
    <p:extLst>
      <p:ext uri="{BB962C8B-B14F-4D97-AF65-F5344CB8AC3E}">
        <p14:creationId xmlns:p14="http://schemas.microsoft.com/office/powerpoint/2010/main" val="1110314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a:t>
            </a:r>
            <a:endParaRPr lang="en-US" dirty="0"/>
          </a:p>
        </p:txBody>
      </p:sp>
      <p:sp>
        <p:nvSpPr>
          <p:cNvPr id="3" name="Content Placeholder 2"/>
          <p:cNvSpPr>
            <a:spLocks noGrp="1"/>
          </p:cNvSpPr>
          <p:nvPr>
            <p:ph idx="1"/>
          </p:nvPr>
        </p:nvSpPr>
        <p:spPr/>
        <p:txBody>
          <a:bodyPr>
            <a:normAutofit/>
          </a:bodyPr>
          <a:lstStyle/>
          <a:p>
            <a:pPr algn="just"/>
            <a:r>
              <a:rPr lang="en-US" sz="3200" dirty="0"/>
              <a:t>A constructor is a member function of a class which initializes objects of a class</a:t>
            </a:r>
            <a:r>
              <a:rPr lang="en-US" sz="3200" dirty="0" smtClean="0"/>
              <a:t>.</a:t>
            </a:r>
          </a:p>
          <a:p>
            <a:pPr algn="just"/>
            <a:endParaRPr lang="en-US" sz="3200" dirty="0"/>
          </a:p>
          <a:p>
            <a:pPr algn="just"/>
            <a:r>
              <a:rPr lang="en-US" sz="3200" dirty="0"/>
              <a:t>In C++, Constructor is automatically called when object(instance of class) create</a:t>
            </a:r>
          </a:p>
        </p:txBody>
      </p:sp>
    </p:spTree>
    <p:extLst>
      <p:ext uri="{BB962C8B-B14F-4D97-AF65-F5344CB8AC3E}">
        <p14:creationId xmlns:p14="http://schemas.microsoft.com/office/powerpoint/2010/main" val="3788743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0709" y="774068"/>
            <a:ext cx="10242679" cy="4524315"/>
          </a:xfrm>
          <a:prstGeom prst="rect">
            <a:avLst/>
          </a:prstGeom>
        </p:spPr>
        <p:txBody>
          <a:bodyPr wrap="square">
            <a:spAutoFit/>
          </a:bodyPr>
          <a:lstStyle/>
          <a:p>
            <a:pPr algn="just" fontAlgn="base"/>
            <a:r>
              <a:rPr lang="en-US" sz="3200" b="1" dirty="0">
                <a:solidFill>
                  <a:schemeClr val="tx1">
                    <a:lumMod val="85000"/>
                    <a:lumOff val="15000"/>
                  </a:schemeClr>
                </a:solidFill>
              </a:rPr>
              <a:t>Can there be more than one destructor in a class?</a:t>
            </a:r>
            <a:r>
              <a:rPr lang="en-US" sz="3200" dirty="0">
                <a:solidFill>
                  <a:schemeClr val="tx1">
                    <a:lumMod val="85000"/>
                    <a:lumOff val="15000"/>
                  </a:schemeClr>
                </a:solidFill>
              </a:rPr>
              <a:t/>
            </a:r>
            <a:br>
              <a:rPr lang="en-US" sz="3200" dirty="0">
                <a:solidFill>
                  <a:schemeClr val="tx1">
                    <a:lumMod val="85000"/>
                    <a:lumOff val="15000"/>
                  </a:schemeClr>
                </a:solidFill>
              </a:rPr>
            </a:br>
            <a:r>
              <a:rPr lang="en-US" sz="3200" dirty="0">
                <a:solidFill>
                  <a:schemeClr val="tx1">
                    <a:lumMod val="85000"/>
                    <a:lumOff val="15000"/>
                  </a:schemeClr>
                </a:solidFill>
              </a:rPr>
              <a:t>No, there can only one destructor in a class with </a:t>
            </a:r>
            <a:r>
              <a:rPr lang="en-US" sz="3200" dirty="0" err="1">
                <a:solidFill>
                  <a:schemeClr val="tx1">
                    <a:lumMod val="85000"/>
                    <a:lumOff val="15000"/>
                  </a:schemeClr>
                </a:solidFill>
              </a:rPr>
              <a:t>classname</a:t>
            </a:r>
            <a:r>
              <a:rPr lang="en-US" sz="3200" dirty="0">
                <a:solidFill>
                  <a:schemeClr val="tx1">
                    <a:lumMod val="85000"/>
                    <a:lumOff val="15000"/>
                  </a:schemeClr>
                </a:solidFill>
              </a:rPr>
              <a:t> preceded by ~, no parameters and no return type.</a:t>
            </a:r>
          </a:p>
          <a:p>
            <a:pPr algn="just" fontAlgn="base"/>
            <a:endParaRPr lang="en-US" sz="3200" dirty="0">
              <a:solidFill>
                <a:schemeClr val="tx1">
                  <a:lumMod val="85000"/>
                  <a:lumOff val="15000"/>
                </a:schemeClr>
              </a:solidFill>
            </a:endParaRPr>
          </a:p>
          <a:p>
            <a:pPr algn="just" fontAlgn="base"/>
            <a:r>
              <a:rPr lang="en-US" sz="3200" b="1" dirty="0">
                <a:solidFill>
                  <a:schemeClr val="tx1">
                    <a:lumMod val="85000"/>
                    <a:lumOff val="15000"/>
                  </a:schemeClr>
                </a:solidFill>
              </a:rPr>
              <a:t>When do we need to write a user-defined destructor?</a:t>
            </a:r>
            <a:r>
              <a:rPr lang="en-US" sz="3200" dirty="0">
                <a:solidFill>
                  <a:schemeClr val="tx1">
                    <a:lumMod val="85000"/>
                    <a:lumOff val="15000"/>
                  </a:schemeClr>
                </a:solidFill>
              </a:rPr>
              <a:t/>
            </a:r>
            <a:br>
              <a:rPr lang="en-US" sz="3200" dirty="0">
                <a:solidFill>
                  <a:schemeClr val="tx1">
                    <a:lumMod val="85000"/>
                    <a:lumOff val="15000"/>
                  </a:schemeClr>
                </a:solidFill>
              </a:rPr>
            </a:br>
            <a:r>
              <a:rPr lang="en-US" sz="3200" dirty="0">
                <a:solidFill>
                  <a:schemeClr val="tx1">
                    <a:lumMod val="85000"/>
                    <a:lumOff val="15000"/>
                  </a:schemeClr>
                </a:solidFill>
              </a:rPr>
              <a:t>If we do not write our own destructor in class, compiler creates a default destructor for us. The default destructor works fine unless we have dynamically allocated memory or pointer in class.</a:t>
            </a:r>
          </a:p>
        </p:txBody>
      </p:sp>
    </p:spTree>
    <p:extLst>
      <p:ext uri="{BB962C8B-B14F-4D97-AF65-F5344CB8AC3E}">
        <p14:creationId xmlns:p14="http://schemas.microsoft.com/office/powerpoint/2010/main" val="564385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22176" y="774440"/>
            <a:ext cx="10339873" cy="5355772"/>
          </a:xfrm>
          <a:prstGeom prst="rect">
            <a:avLst/>
          </a:prstGeom>
        </p:spPr>
      </p:pic>
    </p:spTree>
    <p:extLst>
      <p:ext uri="{BB962C8B-B14F-4D97-AF65-F5344CB8AC3E}">
        <p14:creationId xmlns:p14="http://schemas.microsoft.com/office/powerpoint/2010/main" val="3332924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constructors are different from a normal member function?</a:t>
            </a:r>
          </a:p>
        </p:txBody>
      </p:sp>
      <p:sp>
        <p:nvSpPr>
          <p:cNvPr id="3" name="Content Placeholder 2"/>
          <p:cNvSpPr>
            <a:spLocks noGrp="1"/>
          </p:cNvSpPr>
          <p:nvPr>
            <p:ph idx="1"/>
          </p:nvPr>
        </p:nvSpPr>
        <p:spPr/>
        <p:txBody>
          <a:bodyPr>
            <a:noAutofit/>
          </a:bodyPr>
          <a:lstStyle/>
          <a:p>
            <a:pPr algn="just"/>
            <a:r>
              <a:rPr lang="en-US" sz="2800" dirty="0"/>
              <a:t>Constructor has same name as the class </a:t>
            </a:r>
            <a:r>
              <a:rPr lang="en-US" sz="2800" dirty="0" smtClean="0"/>
              <a:t>itself.</a:t>
            </a:r>
            <a:endParaRPr lang="en-US" sz="2800" dirty="0"/>
          </a:p>
          <a:p>
            <a:pPr algn="just"/>
            <a:r>
              <a:rPr lang="en-US" sz="2800" dirty="0"/>
              <a:t>Constructors don’t have return </a:t>
            </a:r>
            <a:r>
              <a:rPr lang="en-US" sz="2800" dirty="0" smtClean="0"/>
              <a:t>type.</a:t>
            </a:r>
            <a:endParaRPr lang="en-US" sz="2800" dirty="0"/>
          </a:p>
          <a:p>
            <a:pPr algn="just"/>
            <a:r>
              <a:rPr lang="en-US" sz="2800" dirty="0"/>
              <a:t>A constructor is automatically called when an object is </a:t>
            </a:r>
            <a:r>
              <a:rPr lang="en-US" sz="2800" dirty="0" smtClean="0"/>
              <a:t>created.</a:t>
            </a:r>
          </a:p>
          <a:p>
            <a:pPr algn="just"/>
            <a:r>
              <a:rPr lang="en-US" sz="2800" dirty="0"/>
              <a:t>If we do not specify a constructor, C++ compiler generates a default constructor for us (expects no parameters and has an empty body</a:t>
            </a:r>
            <a:r>
              <a:rPr lang="en-US" sz="2800" dirty="0" smtClean="0"/>
              <a:t>).</a:t>
            </a:r>
            <a:endParaRPr lang="en-US" sz="2800" dirty="0"/>
          </a:p>
        </p:txBody>
      </p:sp>
    </p:spTree>
    <p:extLst>
      <p:ext uri="{BB962C8B-B14F-4D97-AF65-F5344CB8AC3E}">
        <p14:creationId xmlns:p14="http://schemas.microsoft.com/office/powerpoint/2010/main" val="1944891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Constructors</a:t>
            </a:r>
          </a:p>
        </p:txBody>
      </p:sp>
      <p:sp>
        <p:nvSpPr>
          <p:cNvPr id="3" name="Content Placeholder 2"/>
          <p:cNvSpPr>
            <a:spLocks noGrp="1"/>
          </p:cNvSpPr>
          <p:nvPr>
            <p:ph idx="1"/>
          </p:nvPr>
        </p:nvSpPr>
        <p:spPr/>
        <p:txBody>
          <a:bodyPr>
            <a:noAutofit/>
          </a:bodyPr>
          <a:lstStyle/>
          <a:p>
            <a:pPr algn="just"/>
            <a:r>
              <a:rPr lang="en-US" sz="2800" b="1" dirty="0" smtClean="0"/>
              <a:t>Default Constructor:</a:t>
            </a:r>
            <a:r>
              <a:rPr lang="en-US" sz="2800" dirty="0" smtClean="0"/>
              <a:t> Default </a:t>
            </a:r>
            <a:r>
              <a:rPr lang="en-US" sz="2800" dirty="0"/>
              <a:t>constructor is the constructor which doesn’t take any argument. It has no parameters.</a:t>
            </a:r>
          </a:p>
          <a:p>
            <a:pPr algn="just"/>
            <a:r>
              <a:rPr lang="en-US" sz="2800" b="1" dirty="0"/>
              <a:t>Parameterized Constructors: </a:t>
            </a:r>
            <a:r>
              <a:rPr lang="en-US" sz="2800" dirty="0"/>
              <a:t>It is possible to pass arguments to constructors. Typically, these arguments help initialize an object when it is </a:t>
            </a:r>
            <a:r>
              <a:rPr lang="en-US" sz="2800" dirty="0" smtClean="0"/>
              <a:t>created.</a:t>
            </a:r>
          </a:p>
          <a:p>
            <a:pPr algn="just"/>
            <a:r>
              <a:rPr lang="en-US" sz="2800" b="1" dirty="0"/>
              <a:t>Copy Constructor:</a:t>
            </a:r>
            <a:r>
              <a:rPr lang="en-US" sz="2800" dirty="0"/>
              <a:t> A copy constructor is a member function which initializes an object using another object of the same class. </a:t>
            </a:r>
          </a:p>
        </p:txBody>
      </p:sp>
    </p:spTree>
    <p:extLst>
      <p:ext uri="{BB962C8B-B14F-4D97-AF65-F5344CB8AC3E}">
        <p14:creationId xmlns:p14="http://schemas.microsoft.com/office/powerpoint/2010/main" val="963063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Default </a:t>
            </a:r>
            <a:r>
              <a:rPr lang="en-US" dirty="0"/>
              <a:t>Constructor</a:t>
            </a:r>
          </a:p>
        </p:txBody>
      </p:sp>
      <p:pic>
        <p:nvPicPr>
          <p:cNvPr id="4" name="Content Placeholder 3"/>
          <p:cNvPicPr>
            <a:picLocks noGrp="1" noChangeAspect="1"/>
          </p:cNvPicPr>
          <p:nvPr>
            <p:ph idx="1"/>
          </p:nvPr>
        </p:nvPicPr>
        <p:blipFill>
          <a:blip r:embed="rId2"/>
          <a:stretch>
            <a:fillRect/>
          </a:stretch>
        </p:blipFill>
        <p:spPr>
          <a:xfrm>
            <a:off x="1417856" y="2614638"/>
            <a:ext cx="7016620" cy="3563419"/>
          </a:xfrm>
          <a:prstGeom prst="rect">
            <a:avLst/>
          </a:prstGeom>
        </p:spPr>
      </p:pic>
      <p:sp>
        <p:nvSpPr>
          <p:cNvPr id="5" name="Rectangle 4"/>
          <p:cNvSpPr/>
          <p:nvPr/>
        </p:nvSpPr>
        <p:spPr>
          <a:xfrm>
            <a:off x="8522024" y="2614638"/>
            <a:ext cx="2907976" cy="1754326"/>
          </a:xfrm>
          <a:prstGeom prst="rect">
            <a:avLst/>
          </a:prstGeom>
        </p:spPr>
        <p:txBody>
          <a:bodyPr wrap="square">
            <a:spAutoFit/>
          </a:bodyPr>
          <a:lstStyle/>
          <a:p>
            <a:r>
              <a:rPr lang="en-US" b="1" dirty="0">
                <a:latin typeface="Roboto"/>
              </a:rPr>
              <a:t>Note: </a:t>
            </a:r>
            <a:r>
              <a:rPr lang="en-US" dirty="0">
                <a:latin typeface="Roboto"/>
              </a:rPr>
              <a:t>Even if we do not define any constructor explicitly, the compiler will automatically provide a default constructor implicitly.</a:t>
            </a:r>
            <a:endParaRPr lang="en-US" dirty="0"/>
          </a:p>
        </p:txBody>
      </p:sp>
    </p:spTree>
    <p:extLst>
      <p:ext uri="{BB962C8B-B14F-4D97-AF65-F5344CB8AC3E}">
        <p14:creationId xmlns:p14="http://schemas.microsoft.com/office/powerpoint/2010/main" val="816672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Parameterized Constructors</a:t>
            </a:r>
          </a:p>
        </p:txBody>
      </p:sp>
      <p:pic>
        <p:nvPicPr>
          <p:cNvPr id="4" name="Content Placeholder 3"/>
          <p:cNvPicPr>
            <a:picLocks noGrp="1" noChangeAspect="1"/>
          </p:cNvPicPr>
          <p:nvPr>
            <p:ph idx="1"/>
          </p:nvPr>
        </p:nvPicPr>
        <p:blipFill>
          <a:blip r:embed="rId2"/>
          <a:stretch>
            <a:fillRect/>
          </a:stretch>
        </p:blipFill>
        <p:spPr>
          <a:xfrm>
            <a:off x="1408923" y="2593910"/>
            <a:ext cx="5738326" cy="3564293"/>
          </a:xfrm>
          <a:prstGeom prst="rect">
            <a:avLst/>
          </a:prstGeom>
        </p:spPr>
      </p:pic>
      <p:sp>
        <p:nvSpPr>
          <p:cNvPr id="5" name="Rectangle 4"/>
          <p:cNvSpPr/>
          <p:nvPr/>
        </p:nvSpPr>
        <p:spPr>
          <a:xfrm>
            <a:off x="7386735" y="2593910"/>
            <a:ext cx="3875314" cy="3139321"/>
          </a:xfrm>
          <a:prstGeom prst="rect">
            <a:avLst/>
          </a:prstGeom>
        </p:spPr>
        <p:txBody>
          <a:bodyPr wrap="square">
            <a:spAutoFit/>
          </a:bodyPr>
          <a:lstStyle/>
          <a:p>
            <a:r>
              <a:rPr lang="en-US" sz="2200" dirty="0">
                <a:latin typeface="Roboto"/>
              </a:rPr>
              <a:t>When an object is declared in a parameterized constructor, the initial values have to be passed as arguments to the constructor function. The normal way of object declaration may not work. The constructors can be called explicitly or implicitly.</a:t>
            </a:r>
            <a:endParaRPr lang="en-US" sz="2200" dirty="0"/>
          </a:p>
        </p:txBody>
      </p:sp>
    </p:spTree>
    <p:extLst>
      <p:ext uri="{BB962C8B-B14F-4D97-AF65-F5344CB8AC3E}">
        <p14:creationId xmlns:p14="http://schemas.microsoft.com/office/powerpoint/2010/main" val="2214194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Parameterized </a:t>
            </a:r>
            <a:r>
              <a:rPr lang="en-US" b="1" dirty="0"/>
              <a:t>Constructors</a:t>
            </a:r>
            <a:endParaRPr lang="en-US" dirty="0"/>
          </a:p>
        </p:txBody>
      </p:sp>
      <p:sp>
        <p:nvSpPr>
          <p:cNvPr id="3" name="Content Placeholder 2"/>
          <p:cNvSpPr>
            <a:spLocks noGrp="1"/>
          </p:cNvSpPr>
          <p:nvPr>
            <p:ph idx="1"/>
          </p:nvPr>
        </p:nvSpPr>
        <p:spPr>
          <a:xfrm>
            <a:off x="1295402" y="2510278"/>
            <a:ext cx="9601196" cy="3713239"/>
          </a:xfrm>
        </p:spPr>
        <p:txBody>
          <a:bodyPr>
            <a:noAutofit/>
          </a:bodyPr>
          <a:lstStyle/>
          <a:p>
            <a:pPr marL="0" indent="0">
              <a:buNone/>
            </a:pPr>
            <a:r>
              <a:rPr lang="en-US" dirty="0"/>
              <a:t>Example e = Example(0, 50); // Explicit </a:t>
            </a:r>
            <a:r>
              <a:rPr lang="en-US" dirty="0" smtClean="0"/>
              <a:t>call</a:t>
            </a:r>
            <a:endParaRPr lang="en-US" dirty="0"/>
          </a:p>
          <a:p>
            <a:pPr marL="0" indent="0" fontAlgn="base">
              <a:buNone/>
            </a:pPr>
            <a:r>
              <a:rPr lang="en-US" dirty="0" smtClean="0"/>
              <a:t>Example </a:t>
            </a:r>
            <a:r>
              <a:rPr lang="en-US" dirty="0"/>
              <a:t>e(0, 50</a:t>
            </a:r>
            <a:r>
              <a:rPr lang="en-US" dirty="0" smtClean="0"/>
              <a:t>);	</a:t>
            </a:r>
            <a:r>
              <a:rPr lang="en-US" dirty="0"/>
              <a:t> // Implicit call</a:t>
            </a:r>
            <a:r>
              <a:rPr lang="en-US" dirty="0" smtClean="0"/>
              <a:t> </a:t>
            </a:r>
            <a:endParaRPr lang="en-US" b="1" dirty="0"/>
          </a:p>
          <a:p>
            <a:pPr fontAlgn="base"/>
            <a:r>
              <a:rPr lang="en-US" b="1" dirty="0" smtClean="0"/>
              <a:t>Uses </a:t>
            </a:r>
            <a:r>
              <a:rPr lang="en-US" b="1" dirty="0"/>
              <a:t>of Parameterized constructor:</a:t>
            </a:r>
            <a:endParaRPr lang="en-US" dirty="0"/>
          </a:p>
          <a:p>
            <a:pPr marL="0" indent="0" fontAlgn="base">
              <a:buNone/>
            </a:pPr>
            <a:r>
              <a:rPr lang="en-US" dirty="0" smtClean="0"/>
              <a:t>	It </a:t>
            </a:r>
            <a:r>
              <a:rPr lang="en-US" dirty="0"/>
              <a:t>is used to initialize the various data elements of different objects with </a:t>
            </a:r>
            <a:r>
              <a:rPr lang="en-US" dirty="0" smtClean="0"/>
              <a:t>	different </a:t>
            </a:r>
            <a:r>
              <a:rPr lang="en-US" dirty="0"/>
              <a:t>values when they are created.</a:t>
            </a:r>
          </a:p>
          <a:p>
            <a:pPr marL="0" indent="0" fontAlgn="base">
              <a:buNone/>
            </a:pPr>
            <a:r>
              <a:rPr lang="en-US" dirty="0" smtClean="0"/>
              <a:t>      It </a:t>
            </a:r>
            <a:r>
              <a:rPr lang="en-US" dirty="0"/>
              <a:t>is used to overload constructors.</a:t>
            </a:r>
          </a:p>
          <a:p>
            <a:pPr fontAlgn="base"/>
            <a:r>
              <a:rPr lang="en-US" b="1" dirty="0"/>
              <a:t>Can we have more than one constructors in a class?</a:t>
            </a:r>
            <a:r>
              <a:rPr lang="en-US" dirty="0"/>
              <a:t/>
            </a:r>
            <a:br>
              <a:rPr lang="en-US" dirty="0"/>
            </a:br>
            <a:r>
              <a:rPr lang="en-US" dirty="0"/>
              <a:t>Yes, It is called </a:t>
            </a:r>
            <a:r>
              <a:rPr lang="en-US" dirty="0">
                <a:hlinkClick r:id="rId2"/>
              </a:rPr>
              <a:t>Constructor Overloading</a:t>
            </a:r>
            <a:r>
              <a:rPr lang="en-US" dirty="0"/>
              <a:t>.</a:t>
            </a:r>
          </a:p>
          <a:p>
            <a:pPr marL="0" indent="0">
              <a:buNone/>
            </a:pPr>
            <a:r>
              <a:rPr lang="en-US" dirty="0" smtClean="0"/>
              <a:t>  </a:t>
            </a:r>
            <a:endParaRPr lang="en-US" dirty="0"/>
          </a:p>
        </p:txBody>
      </p:sp>
    </p:spTree>
    <p:extLst>
      <p:ext uri="{BB962C8B-B14F-4D97-AF65-F5344CB8AC3E}">
        <p14:creationId xmlns:p14="http://schemas.microsoft.com/office/powerpoint/2010/main" val="2549854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Constructor Overloading in C</a:t>
            </a:r>
            <a:r>
              <a:rPr lang="en-US" dirty="0" smtClean="0"/>
              <a:t>++</a:t>
            </a:r>
            <a:endParaRPr lang="en-US" dirty="0"/>
          </a:p>
        </p:txBody>
      </p:sp>
      <p:sp>
        <p:nvSpPr>
          <p:cNvPr id="3" name="Content Placeholder 2"/>
          <p:cNvSpPr>
            <a:spLocks noGrp="1"/>
          </p:cNvSpPr>
          <p:nvPr>
            <p:ph idx="1"/>
          </p:nvPr>
        </p:nvSpPr>
        <p:spPr/>
        <p:txBody>
          <a:bodyPr>
            <a:noAutofit/>
          </a:bodyPr>
          <a:lstStyle/>
          <a:p>
            <a:pPr algn="just"/>
            <a:r>
              <a:rPr lang="en-US" sz="3200" dirty="0"/>
              <a:t>Just like other member functions, constructors can also be overloaded. </a:t>
            </a:r>
            <a:r>
              <a:rPr lang="en-US" sz="3200" dirty="0" err="1"/>
              <a:t>Infact</a:t>
            </a:r>
            <a:r>
              <a:rPr lang="en-US" sz="3200" dirty="0"/>
              <a:t> when you have both default and parameterized constructors defined in your class you are having Overloaded Constructors, one with no parameter and other with parameter.</a:t>
            </a:r>
          </a:p>
          <a:p>
            <a:pPr algn="just"/>
            <a:r>
              <a:rPr lang="en-US" sz="3200" dirty="0"/>
              <a:t>You can have any number of Constructors in a class that differ in parameter list.</a:t>
            </a:r>
          </a:p>
          <a:p>
            <a:pPr algn="just"/>
            <a:endParaRPr lang="en-US" sz="3200" dirty="0"/>
          </a:p>
        </p:txBody>
      </p:sp>
    </p:spTree>
    <p:extLst>
      <p:ext uri="{BB962C8B-B14F-4D97-AF65-F5344CB8AC3E}">
        <p14:creationId xmlns:p14="http://schemas.microsoft.com/office/powerpoint/2010/main" val="868247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18119" y="719429"/>
            <a:ext cx="5105400" cy="5436357"/>
          </a:xfrm>
          <a:prstGeom prst="rect">
            <a:avLst/>
          </a:prstGeom>
        </p:spPr>
      </p:pic>
      <p:pic>
        <p:nvPicPr>
          <p:cNvPr id="7" name="Picture 6"/>
          <p:cNvPicPr>
            <a:picLocks noChangeAspect="1"/>
          </p:cNvPicPr>
          <p:nvPr/>
        </p:nvPicPr>
        <p:blipFill>
          <a:blip r:embed="rId3"/>
          <a:stretch>
            <a:fillRect/>
          </a:stretch>
        </p:blipFill>
        <p:spPr>
          <a:xfrm>
            <a:off x="6328196" y="2569806"/>
            <a:ext cx="4719250" cy="2819400"/>
          </a:xfrm>
          <a:prstGeom prst="rect">
            <a:avLst/>
          </a:prstGeom>
        </p:spPr>
      </p:pic>
    </p:spTree>
    <p:extLst>
      <p:ext uri="{BB962C8B-B14F-4D97-AF65-F5344CB8AC3E}">
        <p14:creationId xmlns:p14="http://schemas.microsoft.com/office/powerpoint/2010/main" val="165868410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1488</TotalTime>
  <Words>535</Words>
  <Application>Microsoft Office PowerPoint</Application>
  <PresentationFormat>Widescreen</PresentationFormat>
  <Paragraphs>60</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Garamond</vt:lpstr>
      <vt:lpstr>Roboto</vt:lpstr>
      <vt:lpstr>Organic</vt:lpstr>
      <vt:lpstr>Object-Oriented Programming (OOP)</vt:lpstr>
      <vt:lpstr>Constructor</vt:lpstr>
      <vt:lpstr>How constructors are different from a normal member function?</vt:lpstr>
      <vt:lpstr>Types of Constructors</vt:lpstr>
      <vt:lpstr>1. Default Constructor</vt:lpstr>
      <vt:lpstr>Parameterized Constructors</vt:lpstr>
      <vt:lpstr>2. Parameterized Constructors</vt:lpstr>
      <vt:lpstr>Constructor Overloading in C++</vt:lpstr>
      <vt:lpstr>PowerPoint Presentation</vt:lpstr>
      <vt:lpstr>3. Copy Constructor</vt:lpstr>
      <vt:lpstr>s</vt:lpstr>
      <vt:lpstr>When is user-defined copy constructor needed?</vt:lpstr>
      <vt:lpstr>Shallow Copy Vs Deep Copy</vt:lpstr>
      <vt:lpstr>Shallow Copy Vs Deep Copy</vt:lpstr>
      <vt:lpstr>Example</vt:lpstr>
      <vt:lpstr>Shallow Copy (Output of Default)</vt:lpstr>
      <vt:lpstr>Deep Copy (Output of Defined)</vt:lpstr>
      <vt:lpstr>Destructors</vt:lpstr>
      <vt:lpstr>How destructors are different from a normal member function?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(OOP)</dc:title>
  <dc:creator>basit jasani</dc:creator>
  <cp:lastModifiedBy>Fast</cp:lastModifiedBy>
  <cp:revision>76</cp:revision>
  <dcterms:created xsi:type="dcterms:W3CDTF">2019-01-21T07:30:30Z</dcterms:created>
  <dcterms:modified xsi:type="dcterms:W3CDTF">2020-02-04T03:06:33Z</dcterms:modified>
</cp:coreProperties>
</file>