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7" r:id="rId3"/>
    <p:sldId id="258" r:id="rId4"/>
    <p:sldId id="259" r:id="rId5"/>
    <p:sldId id="260" r:id="rId6"/>
    <p:sldId id="28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91" r:id="rId34"/>
    <p:sldId id="290" r:id="rId35"/>
    <p:sldId id="289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04</a:t>
            </a:r>
          </a:p>
          <a:p>
            <a:r>
              <a:rPr lang="en-US" dirty="0" smtClean="0"/>
              <a:t>Feb 10-14, 2019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</a:t>
            </a:r>
            <a:r>
              <a:rPr lang="en-US" dirty="0" smtClean="0"/>
              <a:t>Casting (Typecast 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The C++ language has four typecast operators:</a:t>
            </a:r>
          </a:p>
          <a:p>
            <a:pPr lvl="1"/>
            <a:r>
              <a:rPr lang="en-US" sz="2800" dirty="0" err="1" smtClean="0"/>
              <a:t>static_cast</a:t>
            </a:r>
            <a:endParaRPr lang="en-US" sz="2800" dirty="0" smtClean="0"/>
          </a:p>
          <a:p>
            <a:pPr lvl="1"/>
            <a:r>
              <a:rPr lang="en-US" sz="2800" dirty="0" err="1" smtClean="0"/>
              <a:t>const_cast</a:t>
            </a:r>
            <a:endParaRPr lang="en-US" sz="2800" dirty="0"/>
          </a:p>
          <a:p>
            <a:pPr lvl="1"/>
            <a:r>
              <a:rPr lang="en-US" sz="2800" dirty="0" err="1"/>
              <a:t>reinterpret_cast</a:t>
            </a:r>
            <a:endParaRPr lang="en-US" sz="2800" dirty="0"/>
          </a:p>
          <a:p>
            <a:pPr lvl="1"/>
            <a:r>
              <a:rPr lang="en-US" sz="2800" dirty="0" err="1" smtClean="0"/>
              <a:t>dynamic_cast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Note: We will </a:t>
            </a:r>
            <a:r>
              <a:rPr lang="en-US" sz="2800" smtClean="0"/>
              <a:t>cover these topics after </a:t>
            </a:r>
            <a:r>
              <a:rPr lang="en-US" sz="2800" dirty="0" smtClean="0"/>
              <a:t>inheritance.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43" y="838519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/>
              <a:t>Static Members of a C++ </a:t>
            </a:r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957533" y="2518350"/>
            <a:ext cx="1052422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 can define class members static using</a:t>
            </a:r>
            <a:r>
              <a:rPr lang="en-US" sz="28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static 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we declare a member of a class as static it means no matter how many objects of the class are created, there is only one copy of the static member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 static member is shared by all objects of the class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48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Static Members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It can be initialized outside the class using the scope resolution operator :: to identify which class it belongs to.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All static data is initialized to zero when the first object is created, if no other initialization is present.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6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Concept: Static Members can be initialized outside the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186" y="2734745"/>
            <a:ext cx="3882263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10" y="2734745"/>
            <a:ext cx="5262466" cy="3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7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is shared by all objects of the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312" y="2700565"/>
            <a:ext cx="470224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1" y="2700565"/>
            <a:ext cx="4739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3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Static </a:t>
            </a:r>
            <a:r>
              <a:rPr lang="en-US" sz="4800" dirty="0" smtClean="0"/>
              <a:t>Member Functions </a:t>
            </a:r>
            <a:r>
              <a:rPr lang="en-US" sz="4800" dirty="0"/>
              <a:t>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declaring a function member as static, you make it independent of any particular object of the </a:t>
            </a:r>
            <a:r>
              <a:rPr lang="en-US" sz="2800" dirty="0" smtClean="0"/>
              <a:t>class</a:t>
            </a:r>
          </a:p>
          <a:p>
            <a:endParaRPr lang="en-US" sz="2800" dirty="0"/>
          </a:p>
          <a:p>
            <a:r>
              <a:rPr lang="en-US" sz="2800" dirty="0"/>
              <a:t>A static member function can be called even if no objects of the class exist and the </a:t>
            </a:r>
            <a:r>
              <a:rPr lang="en-US" sz="2800" b="1" dirty="0"/>
              <a:t>static</a:t>
            </a:r>
            <a:r>
              <a:rPr lang="en-US" sz="2800" dirty="0"/>
              <a:t> functions are accessed using only the class name and the scope resolution operator </a:t>
            </a:r>
            <a:r>
              <a:rPr lang="en-US" sz="2800" b="1" dirty="0"/>
              <a:t>::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7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93" y="3199483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A static member function can only access static data member, other static member functions and any other functions from outside the class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57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Concept: A static member function can only access static data membe</a:t>
            </a:r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43" y="2604116"/>
            <a:ext cx="399896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115"/>
            <a:ext cx="480059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2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Concept: A static member function can only access </a:t>
            </a:r>
            <a:r>
              <a:rPr lang="en-US" dirty="0" smtClean="0"/>
              <a:t>other </a:t>
            </a:r>
            <a:r>
              <a:rPr lang="en-US" dirty="0"/>
              <a:t>static member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795" y="2576124"/>
            <a:ext cx="4406401" cy="3432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21" y="2538801"/>
            <a:ext cx="4740244" cy="35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9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function can be called even if no objects of the class exist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755" y="2817846"/>
            <a:ext cx="6522098" cy="27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Type Casting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Converting an expression of a given type into another type is known as </a:t>
            </a:r>
            <a:r>
              <a:rPr lang="en-US" sz="2800" b="1" dirty="0" smtClean="0"/>
              <a:t>type-casting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93698"/>
            <a:ext cx="10031082" cy="27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6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864011" cy="3582611"/>
          </a:xfrm>
        </p:spPr>
        <p:txBody>
          <a:bodyPr>
            <a:noAutofit/>
          </a:bodyPr>
          <a:lstStyle/>
          <a:p>
            <a:r>
              <a:rPr lang="en-US" sz="2800" dirty="0"/>
              <a:t>Constant is something that doesn't change.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C language and C++ we use the keyword </a:t>
            </a:r>
            <a:r>
              <a:rPr lang="en-US" sz="2800" dirty="0" err="1"/>
              <a:t>const</a:t>
            </a:r>
            <a:r>
              <a:rPr lang="en-US" sz="2800" dirty="0"/>
              <a:t> to make program elements constant. </a:t>
            </a:r>
          </a:p>
          <a:p>
            <a:r>
              <a:rPr lang="en-US" sz="2800" dirty="0" err="1" smtClean="0"/>
              <a:t>const</a:t>
            </a:r>
            <a:r>
              <a:rPr lang="en-US" sz="2800" dirty="0" smtClean="0"/>
              <a:t> keyword can be used in many contexts in a C++ program. It can be used with:</a:t>
            </a:r>
          </a:p>
          <a:p>
            <a:pPr marL="0" indent="0">
              <a:buNone/>
            </a:pPr>
            <a:r>
              <a:rPr lang="en-US" sz="2800" b="1" dirty="0" smtClean="0"/>
              <a:t>1) Variables 2) Pointers 3) Function arguments </a:t>
            </a:r>
            <a:r>
              <a:rPr lang="en-US" sz="2800" b="1" dirty="0" smtClean="0"/>
              <a:t>4</a:t>
            </a:r>
            <a:r>
              <a:rPr lang="en-US" sz="2800" b="1" dirty="0" smtClean="0"/>
              <a:t>) Class Data members 5) Class Member functions 6) Objects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133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1) Constant Variables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make any variable as constant, using </a:t>
            </a:r>
            <a:r>
              <a:rPr lang="en-US" sz="2800" dirty="0" err="1"/>
              <a:t>const</a:t>
            </a:r>
            <a:r>
              <a:rPr lang="en-US" sz="2800" dirty="0"/>
              <a:t> keyword, you cannot change its value. Also, the constant variables must be initialized while they are </a:t>
            </a:r>
            <a:r>
              <a:rPr lang="en-US" sz="2800" dirty="0" smtClean="0"/>
              <a:t>declared.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99" y="4302577"/>
            <a:ext cx="3566043" cy="14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18" y="4426793"/>
            <a:ext cx="519861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1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Pointers can be declared using </a:t>
            </a:r>
            <a:r>
              <a:rPr 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keyword too.</a:t>
            </a:r>
          </a:p>
          <a:p>
            <a:endParaRPr lang="en-US" alt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When we use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with pointers, we can do it in two ways, either we can apply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 what the pointer is pointing to, or we can make the pointer itself a constant. </a:t>
            </a: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40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24539"/>
            <a:ext cx="9601200" cy="30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54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3) </a:t>
            </a:r>
            <a:r>
              <a:rPr lang="en-US" sz="4800" dirty="0" smtClean="0"/>
              <a:t>Function with constant Arguments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</a:t>
            </a:r>
            <a:r>
              <a:rPr lang="en-US" dirty="0" smtClean="0"/>
              <a:t>arguments </a:t>
            </a:r>
            <a:r>
              <a:rPr lang="en-US" dirty="0"/>
              <a:t>of a function as const. Then we cannot change any of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2" y="3733543"/>
            <a:ext cx="4114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9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4) Defining Class Data members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data variables in class which are defined using </a:t>
            </a:r>
            <a:r>
              <a:rPr lang="en-US" dirty="0" err="1"/>
              <a:t>const</a:t>
            </a:r>
            <a:r>
              <a:rPr lang="en-US" dirty="0"/>
              <a:t> keyword. They are not initialized during declaration. Their initialization is done in the constructor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8" y="3876944"/>
            <a:ext cx="9169879" cy="21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71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5) Defining Class Object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When an object is declared or created using the </a:t>
            </a:r>
            <a:r>
              <a:rPr lang="en-US" sz="3200" dirty="0" err="1"/>
              <a:t>const</a:t>
            </a:r>
            <a:r>
              <a:rPr lang="en-US" sz="3200" dirty="0"/>
              <a:t> keyword, its data members can never be changed, during the object's lifetime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Syntax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class_name</a:t>
            </a:r>
            <a:r>
              <a:rPr lang="en-US" sz="2800" dirty="0"/>
              <a:t> object;</a:t>
            </a:r>
          </a:p>
        </p:txBody>
      </p:sp>
    </p:spTree>
    <p:extLst>
      <p:ext uri="{BB962C8B-B14F-4D97-AF65-F5344CB8AC3E}">
        <p14:creationId xmlns:p14="http://schemas.microsoft.com/office/powerpoint/2010/main" val="1444287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const</a:t>
            </a:r>
            <a:r>
              <a:rPr lang="en-US" sz="3200" dirty="0"/>
              <a:t> member function never modifies data members in an object.</a:t>
            </a:r>
          </a:p>
          <a:p>
            <a:endParaRPr lang="en-US" sz="3200" dirty="0"/>
          </a:p>
          <a:p>
            <a:r>
              <a:rPr lang="en-US" sz="3200" dirty="0"/>
              <a:t>Syntax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return_type</a:t>
            </a:r>
            <a:r>
              <a:rPr lang="en-US" sz="2800" dirty="0" smtClean="0"/>
              <a:t> </a:t>
            </a:r>
            <a:r>
              <a:rPr lang="en-US" sz="2800" dirty="0" err="1"/>
              <a:t>function_name</a:t>
            </a:r>
            <a:r>
              <a:rPr lang="en-US" sz="2800" dirty="0"/>
              <a:t>() </a:t>
            </a:r>
            <a:r>
              <a:rPr lang="en-US" sz="2800" dirty="0" err="1"/>
              <a:t>const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409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266" y="2557463"/>
            <a:ext cx="327746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626" y="2557463"/>
            <a:ext cx="671474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9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Type-Casting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Implicit conversion</a:t>
            </a:r>
          </a:p>
          <a:p>
            <a:pPr lvl="1"/>
            <a:r>
              <a:rPr lang="en-US" sz="9600" dirty="0"/>
              <a:t>Implicit conversions do not require any </a:t>
            </a:r>
            <a:r>
              <a:rPr lang="en-US" sz="9600" dirty="0" smtClean="0"/>
              <a:t>operator</a:t>
            </a:r>
          </a:p>
          <a:p>
            <a:pPr lvl="1"/>
            <a:r>
              <a:rPr lang="en-US" sz="9600" dirty="0"/>
              <a:t>Perform by the compiler automatically </a:t>
            </a:r>
            <a:endParaRPr lang="en-US" sz="9600" dirty="0" smtClean="0"/>
          </a:p>
          <a:p>
            <a:pPr marL="457200" lvl="1" indent="0">
              <a:buNone/>
            </a:pPr>
            <a:endParaRPr lang="en-US" sz="9600" dirty="0"/>
          </a:p>
          <a:p>
            <a:r>
              <a:rPr lang="en-US" sz="9600" b="1" dirty="0"/>
              <a:t>Explicit </a:t>
            </a:r>
            <a:r>
              <a:rPr lang="en-US" sz="9600" b="1" dirty="0" smtClean="0"/>
              <a:t>conversion</a:t>
            </a:r>
          </a:p>
          <a:p>
            <a:pPr lvl="1"/>
            <a:r>
              <a:rPr lang="en-US" sz="9600" dirty="0"/>
              <a:t>Perform by the programmer </a:t>
            </a:r>
            <a:endParaRPr lang="en-US" sz="9600" dirty="0" smtClean="0"/>
          </a:p>
          <a:p>
            <a:pPr lvl="1"/>
            <a:r>
              <a:rPr lang="en-US" sz="9600" dirty="0"/>
              <a:t>Data loss might occur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5041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mutable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mutable </a:t>
            </a:r>
            <a:r>
              <a:rPr lang="en-US" sz="2800" dirty="0"/>
              <a:t>keyword is used with member variables of class, which we want to change even if the object is of </a:t>
            </a:r>
            <a:r>
              <a:rPr lang="en-US" sz="2800" dirty="0" err="1"/>
              <a:t>const</a:t>
            </a:r>
            <a:r>
              <a:rPr lang="en-US" sz="2800" dirty="0"/>
              <a:t> type. Hence, mutable data members of a </a:t>
            </a:r>
            <a:r>
              <a:rPr lang="en-US" sz="2800" dirty="0" err="1"/>
              <a:t>const</a:t>
            </a:r>
            <a:r>
              <a:rPr lang="en-US" sz="2800" dirty="0"/>
              <a:t> objects can be modified.</a:t>
            </a:r>
          </a:p>
        </p:txBody>
      </p:sp>
    </p:spTree>
    <p:extLst>
      <p:ext uri="{BB962C8B-B14F-4D97-AF65-F5344CB8AC3E}">
        <p14:creationId xmlns:p14="http://schemas.microsoft.com/office/powerpoint/2010/main" val="224779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Example: Mutable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443" y="2557463"/>
            <a:ext cx="34531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72260"/>
            <a:ext cx="9601196" cy="3703825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err="1" smtClean="0"/>
              <a:t>Dietel</a:t>
            </a:r>
            <a:r>
              <a:rPr lang="en-US" sz="3100" b="1" dirty="0" smtClean="0"/>
              <a:t>, 7</a:t>
            </a:r>
            <a:r>
              <a:rPr lang="en-US" sz="3100" b="1" baseline="30000" dirty="0" smtClean="0"/>
              <a:t>th</a:t>
            </a:r>
            <a:r>
              <a:rPr lang="en-US" sz="3100" b="1" dirty="0" smtClean="0"/>
              <a:t> Edition</a:t>
            </a:r>
          </a:p>
          <a:p>
            <a:endParaRPr lang="en-US" sz="3100" b="1" dirty="0" smtClean="0"/>
          </a:p>
          <a:p>
            <a:r>
              <a:rPr lang="en-US" sz="3100" b="1" dirty="0" smtClean="0"/>
              <a:t>Classes</a:t>
            </a:r>
            <a:r>
              <a:rPr lang="en-US" sz="3100" b="1" dirty="0"/>
              <a:t>: A Deeper Look, Part 2</a:t>
            </a:r>
            <a:r>
              <a:rPr lang="en-US" sz="3100" b="1" dirty="0"/>
              <a:t> </a:t>
            </a:r>
            <a:endParaRPr lang="en-US" sz="3100" b="1" dirty="0" smtClean="0"/>
          </a:p>
          <a:p>
            <a:endParaRPr lang="en-US" sz="3100" b="1" dirty="0"/>
          </a:p>
          <a:p>
            <a:r>
              <a:rPr lang="en-US" sz="3100" b="1" dirty="0"/>
              <a:t>10.2 </a:t>
            </a:r>
            <a:r>
              <a:rPr lang="en-US" sz="3100" b="1" dirty="0" err="1"/>
              <a:t>const</a:t>
            </a:r>
            <a:r>
              <a:rPr lang="en-US" sz="3100" b="1" dirty="0"/>
              <a:t> (Constant) Objects and </a:t>
            </a:r>
            <a:r>
              <a:rPr lang="en-US" sz="3100" b="1" dirty="0" err="1"/>
              <a:t>const</a:t>
            </a:r>
            <a:r>
              <a:rPr lang="en-US" sz="3100" b="1" dirty="0"/>
              <a:t> </a:t>
            </a:r>
            <a:r>
              <a:rPr lang="en-US" sz="3100" b="1" dirty="0" smtClean="0"/>
              <a:t>Member Functions </a:t>
            </a:r>
          </a:p>
          <a:p>
            <a:endParaRPr lang="en-US" sz="3100" b="1" dirty="0"/>
          </a:p>
          <a:p>
            <a:r>
              <a:rPr lang="en-US" sz="3100" b="1" dirty="0"/>
              <a:t>10.6 static Class Members</a:t>
            </a:r>
            <a:r>
              <a:rPr lang="en-US" sz="3100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443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85" y="2593374"/>
            <a:ext cx="3550509" cy="3296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89" y="2993939"/>
            <a:ext cx="2973859" cy="19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4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51" y="2574709"/>
            <a:ext cx="3282135" cy="2779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116" y="2881762"/>
            <a:ext cx="3123042" cy="2165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4711" y="1456724"/>
            <a:ext cx="4530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Exercise!</a:t>
            </a:r>
          </a:p>
        </p:txBody>
      </p:sp>
    </p:spTree>
    <p:extLst>
      <p:ext uri="{BB962C8B-B14F-4D97-AF65-F5344CB8AC3E}">
        <p14:creationId xmlns:p14="http://schemas.microsoft.com/office/powerpoint/2010/main" val="1804749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94" y="2669059"/>
            <a:ext cx="3500051" cy="3426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76" y="2669058"/>
            <a:ext cx="2653743" cy="30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0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Account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98" y="2556932"/>
            <a:ext cx="10196383" cy="36626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100" dirty="0"/>
              <a:t>Create a </a:t>
            </a:r>
            <a:r>
              <a:rPr lang="en-US" sz="2100" dirty="0" err="1"/>
              <a:t>SavingsAccount</a:t>
            </a:r>
            <a:r>
              <a:rPr lang="en-US" sz="2100" dirty="0"/>
              <a:t> class. Use a static data member </a:t>
            </a:r>
            <a:r>
              <a:rPr lang="en-US" sz="2100" dirty="0" err="1"/>
              <a:t>annualInterestRate</a:t>
            </a:r>
            <a:r>
              <a:rPr lang="en-US" sz="2100" dirty="0"/>
              <a:t> to store the annual interest rate for each of the savers. Each member of the class contains a private data member </a:t>
            </a:r>
            <a:r>
              <a:rPr lang="en-US" sz="2100" dirty="0" err="1"/>
              <a:t>savingsBalance</a:t>
            </a:r>
            <a:r>
              <a:rPr lang="en-US" sz="2100" dirty="0"/>
              <a:t> indicating the amount the saver currently has </a:t>
            </a:r>
            <a:r>
              <a:rPr lang="en-US" sz="2100" dirty="0" smtClean="0"/>
              <a:t>on deposit</a:t>
            </a:r>
            <a:r>
              <a:rPr lang="en-US" sz="2100" dirty="0"/>
              <a:t>. Provide member function </a:t>
            </a:r>
            <a:r>
              <a:rPr lang="en-US" sz="2100" dirty="0" err="1"/>
              <a:t>calculateMonthlyInterest</a:t>
            </a:r>
            <a:r>
              <a:rPr lang="en-US" sz="2100" dirty="0"/>
              <a:t> that calculates the monthly </a:t>
            </a:r>
            <a:r>
              <a:rPr lang="en-US" sz="2100" dirty="0" smtClean="0"/>
              <a:t>interest by multiplying </a:t>
            </a:r>
            <a:r>
              <a:rPr lang="en-US" sz="2100" dirty="0"/>
              <a:t>the balance by </a:t>
            </a:r>
            <a:r>
              <a:rPr lang="en-US" sz="2100" dirty="0" err="1"/>
              <a:t>annualInterestRate</a:t>
            </a:r>
            <a:r>
              <a:rPr lang="en-US" sz="2100" dirty="0"/>
              <a:t> divided by 12; this interest should be added </a:t>
            </a:r>
            <a:r>
              <a:rPr lang="en-US" sz="2100" dirty="0" smtClean="0"/>
              <a:t>to </a:t>
            </a:r>
            <a:r>
              <a:rPr lang="en-US" sz="2100" dirty="0" err="1" smtClean="0"/>
              <a:t>savingsBalance</a:t>
            </a:r>
            <a:r>
              <a:rPr lang="en-US" sz="2100" dirty="0"/>
              <a:t>. Provide a static member function </a:t>
            </a:r>
            <a:r>
              <a:rPr lang="en-US" sz="2100" dirty="0" err="1"/>
              <a:t>modifyInterestRate</a:t>
            </a:r>
            <a:r>
              <a:rPr lang="en-US" sz="2100" dirty="0"/>
              <a:t> that sets the </a:t>
            </a:r>
            <a:r>
              <a:rPr lang="en-US" sz="2100" dirty="0" smtClean="0"/>
              <a:t>static </a:t>
            </a:r>
            <a:r>
              <a:rPr lang="en-US" sz="2100" dirty="0" err="1" smtClean="0"/>
              <a:t>annualInterestRate</a:t>
            </a:r>
            <a:r>
              <a:rPr lang="en-US" sz="2100" dirty="0" smtClean="0"/>
              <a:t> </a:t>
            </a:r>
            <a:r>
              <a:rPr lang="en-US" sz="2100" dirty="0"/>
              <a:t>to a new value. Write a driver program to test class </a:t>
            </a:r>
            <a:r>
              <a:rPr lang="en-US" sz="2100" dirty="0" err="1" smtClean="0"/>
              <a:t>SavingsAccount</a:t>
            </a:r>
            <a:r>
              <a:rPr lang="en-US" sz="2100" dirty="0" smtClean="0"/>
              <a:t>. Instantiate two </a:t>
            </a:r>
            <a:r>
              <a:rPr lang="en-US" sz="2100" dirty="0"/>
              <a:t>different objects of class </a:t>
            </a:r>
            <a:r>
              <a:rPr lang="en-US" sz="2100" dirty="0" err="1"/>
              <a:t>SavingsAccount</a:t>
            </a:r>
            <a:r>
              <a:rPr lang="en-US" sz="2100" dirty="0"/>
              <a:t>, saver1 and saver2, with </a:t>
            </a:r>
            <a:r>
              <a:rPr lang="en-US" sz="2100" dirty="0" smtClean="0"/>
              <a:t>balances of </a:t>
            </a:r>
            <a:r>
              <a:rPr lang="en-US" sz="2100" dirty="0"/>
              <a:t>$2000.00 </a:t>
            </a:r>
            <a:r>
              <a:rPr lang="en-US" sz="2100" dirty="0" smtClean="0"/>
              <a:t>and $3000.00</a:t>
            </a:r>
            <a:r>
              <a:rPr lang="en-US" sz="2100" dirty="0"/>
              <a:t>, respectively. Set the </a:t>
            </a:r>
            <a:r>
              <a:rPr lang="en-US" sz="2100" dirty="0" err="1"/>
              <a:t>annualInterestRate</a:t>
            </a:r>
            <a:r>
              <a:rPr lang="en-US" sz="2100" dirty="0"/>
              <a:t> to 3 percent. </a:t>
            </a:r>
            <a:r>
              <a:rPr lang="en-US" sz="2100" dirty="0" smtClean="0"/>
              <a:t>Then calculate </a:t>
            </a:r>
            <a:r>
              <a:rPr lang="en-US" sz="2100" dirty="0"/>
              <a:t>the monthly interest and print the new balances for each of the savers. Then </a:t>
            </a:r>
            <a:r>
              <a:rPr lang="en-US" sz="2100" dirty="0" smtClean="0"/>
              <a:t>set the </a:t>
            </a:r>
            <a:r>
              <a:rPr lang="en-US" sz="2100" dirty="0" err="1"/>
              <a:t>annualInterestRate</a:t>
            </a:r>
            <a:r>
              <a:rPr lang="en-US" sz="2100" dirty="0"/>
              <a:t> to 4 percent, calculate the next month’s interest and print the </a:t>
            </a:r>
            <a:r>
              <a:rPr lang="en-US" sz="2100" dirty="0" smtClean="0"/>
              <a:t>new balances </a:t>
            </a:r>
            <a:r>
              <a:rPr lang="en-US" sz="2100" dirty="0"/>
              <a:t>for each of the </a:t>
            </a:r>
            <a:r>
              <a:rPr lang="en-US" sz="2100" dirty="0" smtClean="0"/>
              <a:t>savers.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064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08694"/>
            <a:ext cx="9601200" cy="31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Implicit conversions also include constructor or operator conversions, which affect classes that include specific constructors or operator functions to perform </a:t>
            </a:r>
            <a:r>
              <a:rPr lang="en-US" sz="9600" dirty="0" smtClean="0"/>
              <a:t>conversions</a:t>
            </a:r>
          </a:p>
          <a:p>
            <a:r>
              <a:rPr lang="en-US" sz="9600" dirty="0" smtClean="0"/>
              <a:t>For example 			</a:t>
            </a:r>
            <a:r>
              <a:rPr lang="en-US" sz="9600" dirty="0" smtClean="0">
                <a:sym typeface="Wingdings" panose="05000000000000000000" pitchFamily="2" charset="2"/>
              </a:rPr>
              <a:t></a:t>
            </a:r>
            <a:endParaRPr lang="en-US" sz="9600" dirty="0" smtClean="0"/>
          </a:p>
          <a:p>
            <a:r>
              <a:rPr lang="en-US" sz="9600" dirty="0"/>
              <a:t>Here, an implicit conversion happened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 smtClean="0"/>
              <a:t>    between </a:t>
            </a:r>
            <a:r>
              <a:rPr lang="en-US" sz="9600" dirty="0"/>
              <a:t>objects of class A and class B,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9600" dirty="0" smtClean="0"/>
              <a:t>   because</a:t>
            </a:r>
            <a:r>
              <a:rPr lang="en-US" sz="9600" dirty="0"/>
              <a:t> B has a constructor that takes 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/>
              <a:t> </a:t>
            </a:r>
            <a:r>
              <a:rPr lang="en-US" sz="9600" dirty="0" smtClean="0"/>
              <a:t>   an </a:t>
            </a:r>
            <a:r>
              <a:rPr lang="en-US" sz="9600" dirty="0"/>
              <a:t>object of class A as parameter. </a:t>
            </a:r>
            <a:endParaRPr lang="en-US" sz="96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2" y="3484982"/>
            <a:ext cx="4371975" cy="256222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6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</a:t>
            </a:r>
            <a:r>
              <a:rPr lang="en-US" dirty="0" smtClean="0"/>
              <a:t>Casting (Example)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679" y="2559822"/>
            <a:ext cx="3197310" cy="3445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1" y="3023287"/>
            <a:ext cx="2866768" cy="22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defined typecast for the result to make it to a particular data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In </a:t>
            </a:r>
            <a:r>
              <a:rPr lang="en-US" dirty="0"/>
              <a:t>C++, it can be done by two </a:t>
            </a:r>
            <a:r>
              <a:rPr lang="en-US" dirty="0" smtClean="0"/>
              <a:t>ways:</a:t>
            </a:r>
            <a:endParaRPr lang="en-US" dirty="0"/>
          </a:p>
          <a:p>
            <a:pPr lvl="2"/>
            <a:r>
              <a:rPr lang="en-US" sz="2600" b="1" dirty="0" smtClean="0"/>
              <a:t>By </a:t>
            </a:r>
            <a:r>
              <a:rPr lang="en-US" sz="2600" b="1" dirty="0"/>
              <a:t>Assignment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Also </a:t>
            </a:r>
            <a:r>
              <a:rPr lang="en-US" sz="2600" dirty="0"/>
              <a:t>known as forceful casting where </a:t>
            </a:r>
            <a:r>
              <a:rPr lang="en-US" sz="2600" i="1" dirty="0"/>
              <a:t>type </a:t>
            </a:r>
            <a:r>
              <a:rPr lang="en-US" sz="2600" dirty="0"/>
              <a:t>indicates the data </a:t>
            </a:r>
            <a:r>
              <a:rPr lang="en-US" sz="2600" dirty="0" smtClean="0"/>
              <a:t>type to </a:t>
            </a:r>
            <a:r>
              <a:rPr lang="en-US" sz="2600" dirty="0"/>
              <a:t>which the final result is </a:t>
            </a:r>
            <a:r>
              <a:rPr lang="en-US" sz="2600" dirty="0" smtClean="0"/>
              <a:t>converted.</a:t>
            </a:r>
            <a:endParaRPr lang="en-US" sz="2600" dirty="0"/>
          </a:p>
          <a:p>
            <a:pPr lvl="2"/>
            <a:r>
              <a:rPr lang="en-US" sz="2600" b="1" dirty="0" smtClean="0"/>
              <a:t>By </a:t>
            </a:r>
            <a:r>
              <a:rPr lang="en-US" sz="2600" b="1" dirty="0"/>
              <a:t>cast Operator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A </a:t>
            </a:r>
            <a:r>
              <a:rPr lang="en-US" sz="2600" dirty="0"/>
              <a:t>Cast operator is an </a:t>
            </a:r>
            <a:r>
              <a:rPr lang="en-US" sz="2600" b="1" dirty="0"/>
              <a:t>unary operator </a:t>
            </a:r>
            <a:r>
              <a:rPr lang="en-US" sz="2600" dirty="0"/>
              <a:t>which forces one data type to</a:t>
            </a:r>
            <a:br>
              <a:rPr lang="en-US" sz="2600" dirty="0"/>
            </a:br>
            <a:r>
              <a:rPr lang="en-US" sz="2600" dirty="0"/>
              <a:t>be converted into another data type.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6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053037"/>
          </a:xfrm>
        </p:spPr>
        <p:txBody>
          <a:bodyPr>
            <a:noAutofit/>
          </a:bodyPr>
          <a:lstStyle/>
          <a:p>
            <a:r>
              <a:rPr lang="en-US" sz="2000" b="1" dirty="0"/>
              <a:t>Syntax: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type_name</a:t>
            </a:r>
            <a:r>
              <a:rPr lang="en-US" sz="2000" dirty="0"/>
              <a:t>) expression/value</a:t>
            </a:r>
            <a:br>
              <a:rPr lang="en-US" sz="2000" dirty="0"/>
            </a:br>
            <a:r>
              <a:rPr lang="en-US" sz="2000" dirty="0"/>
              <a:t>Or</a:t>
            </a:r>
            <a:br>
              <a:rPr lang="en-US" sz="2000" dirty="0"/>
            </a:br>
            <a:r>
              <a:rPr lang="en-US" sz="2000" dirty="0" err="1"/>
              <a:t>Type_name</a:t>
            </a:r>
            <a:r>
              <a:rPr lang="en-US" sz="2000" dirty="0"/>
              <a:t> (expression/value) </a:t>
            </a:r>
            <a:endParaRPr lang="en-US" sz="2000" dirty="0" smtClean="0"/>
          </a:p>
          <a:p>
            <a:r>
              <a:rPr lang="en-US" sz="2000" b="1" dirty="0"/>
              <a:t>Example: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Float </a:t>
            </a:r>
            <a:r>
              <a:rPr lang="en-US" sz="2000" dirty="0" smtClean="0"/>
              <a:t>f = 15.65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a;</a:t>
            </a:r>
            <a:br>
              <a:rPr lang="en-US" sz="2000" dirty="0"/>
            </a:br>
            <a:r>
              <a:rPr lang="en-US" sz="2000" dirty="0"/>
              <a:t>a= (</a:t>
            </a:r>
            <a:r>
              <a:rPr lang="en-US" sz="2000" dirty="0" err="1"/>
              <a:t>int</a:t>
            </a:r>
            <a:r>
              <a:rPr lang="en-US" sz="2000" dirty="0"/>
              <a:t>) </a:t>
            </a:r>
            <a:r>
              <a:rPr lang="en-US" sz="2000" dirty="0" smtClean="0"/>
              <a:t>f;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Or </a:t>
            </a:r>
          </a:p>
          <a:p>
            <a:r>
              <a:rPr lang="en-US" sz="2000" dirty="0" smtClean="0"/>
              <a:t>a = </a:t>
            </a:r>
            <a:r>
              <a:rPr lang="en-US" sz="2000" dirty="0" err="1"/>
              <a:t>int</a:t>
            </a:r>
            <a:r>
              <a:rPr lang="en-US" sz="2000" dirty="0"/>
              <a:t>(f); </a:t>
            </a:r>
          </a:p>
        </p:txBody>
      </p:sp>
    </p:spTree>
    <p:extLst>
      <p:ext uri="{BB962C8B-B14F-4D97-AF65-F5344CB8AC3E}">
        <p14:creationId xmlns:p14="http://schemas.microsoft.com/office/powerpoint/2010/main" val="420733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Explicit Casting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3375" y="2626474"/>
            <a:ext cx="3046049" cy="3317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0949" y="2473245"/>
            <a:ext cx="683930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 the output of all </a:t>
            </a:r>
            <a:r>
              <a:rPr lang="en-US" sz="2100" dirty="0" err="1">
                <a:solidFill>
                  <a:srgbClr val="000000"/>
                </a:solidFill>
                <a:latin typeface="verdana" panose="020B0604030504040204" pitchFamily="34" charset="0"/>
              </a:rPr>
              <a:t>cout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 statements is 2.</a:t>
            </a:r>
          </a:p>
          <a:p>
            <a:pPr algn="just"/>
            <a:endParaRPr lang="en-US" sz="2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indent="-457200" algn="just">
              <a:buAutoNum type="arabicParenR"/>
            </a:pP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first conversion is an implicit conversion (the compiler decides.) As explained before, the compiler should give a </a:t>
            </a: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warning.</a:t>
            </a:r>
          </a:p>
          <a:p>
            <a:pPr marL="457200" indent="-457200" algn="just">
              <a:buAutoNum type="arabicParenR"/>
            </a:pP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second conversion is an explicit typecast, in this case the C style explicit </a:t>
            </a: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typecast.</a:t>
            </a:r>
          </a:p>
          <a:p>
            <a:pPr marL="457200" indent="-457200" algn="just">
              <a:buAutoNum type="arabicParenR"/>
            </a:pPr>
            <a:r>
              <a:rPr lang="en-US" sz="2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third conversion is also explicit typecast, in this case the C++ style explicit typecast.</a:t>
            </a:r>
            <a:endParaRPr lang="en-US" sz="2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9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2020</TotalTime>
  <Words>934</Words>
  <Application>Microsoft Office PowerPoint</Application>
  <PresentationFormat>Widescreen</PresentationFormat>
  <Paragraphs>120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Garamond</vt:lpstr>
      <vt:lpstr>verdana</vt:lpstr>
      <vt:lpstr>verdana</vt:lpstr>
      <vt:lpstr>Wingdings</vt:lpstr>
      <vt:lpstr>Organic</vt:lpstr>
      <vt:lpstr>Object-Oriented Programming (OOP)</vt:lpstr>
      <vt:lpstr>Type Casting</vt:lpstr>
      <vt:lpstr>Types of Type-Casting</vt:lpstr>
      <vt:lpstr>Implicit Casting</vt:lpstr>
      <vt:lpstr>Implicit Casting</vt:lpstr>
      <vt:lpstr>Implicit Casting (Example)</vt:lpstr>
      <vt:lpstr>Explicit Casting</vt:lpstr>
      <vt:lpstr>Explicit Casting</vt:lpstr>
      <vt:lpstr>Explicit Casting</vt:lpstr>
      <vt:lpstr>Explicit Casting (Typecast Operator)</vt:lpstr>
      <vt:lpstr>Static Members of a C++ Class</vt:lpstr>
      <vt:lpstr>Static Members of a C++ Class</vt:lpstr>
      <vt:lpstr>Concept: Static Members can be initialized outside the class</vt:lpstr>
      <vt:lpstr>Concept: A static member is shared by all objects of the class</vt:lpstr>
      <vt:lpstr>Static Member Functions of a C++ Class</vt:lpstr>
      <vt:lpstr>Static Member Functions of a C++ Class</vt:lpstr>
      <vt:lpstr>Concept: A static member function can only access static data member</vt:lpstr>
      <vt:lpstr>Concept: A static member function can only access other static member functions</vt:lpstr>
      <vt:lpstr>Concept: A static member function can be called even if no objects of the class exist</vt:lpstr>
      <vt:lpstr>const Keyword in C++</vt:lpstr>
      <vt:lpstr>1) Constant Variables in C++</vt:lpstr>
      <vt:lpstr>2) Pointers with const keyword in C++</vt:lpstr>
      <vt:lpstr>2) Pointers with const keyword in C++</vt:lpstr>
      <vt:lpstr>3) Function with constant Arguments</vt:lpstr>
      <vt:lpstr>4) Defining Class Data members as const</vt:lpstr>
      <vt:lpstr>5) Defining Class Object as const</vt:lpstr>
      <vt:lpstr>6) Defining Class's Member function as const</vt:lpstr>
      <vt:lpstr>Example for const Object and const Member function</vt:lpstr>
      <vt:lpstr>Example for const Object and const Member function</vt:lpstr>
      <vt:lpstr>mutable Keyword</vt:lpstr>
      <vt:lpstr>Example: Mutable</vt:lpstr>
      <vt:lpstr>Reading Assignment!</vt:lpstr>
      <vt:lpstr>Exercise!</vt:lpstr>
      <vt:lpstr>PowerPoint Presentation</vt:lpstr>
      <vt:lpstr>Exercise!</vt:lpstr>
      <vt:lpstr>Saving Account Class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192</cp:revision>
  <dcterms:created xsi:type="dcterms:W3CDTF">2019-01-21T07:30:30Z</dcterms:created>
  <dcterms:modified xsi:type="dcterms:W3CDTF">2020-02-13T04:56:03Z</dcterms:modified>
</cp:coreProperties>
</file>