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101" y="-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04</a:t>
            </a:r>
          </a:p>
          <a:p>
            <a:r>
              <a:rPr lang="en-US" dirty="0" smtClean="0"/>
              <a:t>Feb 10-14, 2019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Casting (Typecast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C++ language has four typecast operators:</a:t>
            </a:r>
          </a:p>
          <a:p>
            <a:pPr lvl="1"/>
            <a:r>
              <a:rPr lang="en-US" sz="2800" dirty="0" err="1" smtClean="0"/>
              <a:t>static_cast</a:t>
            </a:r>
            <a:endParaRPr lang="en-US" sz="2800" dirty="0" smtClean="0"/>
          </a:p>
          <a:p>
            <a:pPr lvl="1"/>
            <a:r>
              <a:rPr lang="en-US" sz="2800" dirty="0" err="1" smtClean="0"/>
              <a:t>const_cast</a:t>
            </a:r>
            <a:endParaRPr lang="en-US" sz="2800" dirty="0"/>
          </a:p>
          <a:p>
            <a:pPr lvl="1"/>
            <a:r>
              <a:rPr lang="en-US" sz="2800" dirty="0" err="1"/>
              <a:t>reinterpret_cast</a:t>
            </a:r>
            <a:endParaRPr lang="en-US" sz="2800" dirty="0"/>
          </a:p>
          <a:p>
            <a:pPr lvl="1"/>
            <a:r>
              <a:rPr lang="en-US" sz="2800" dirty="0" err="1" smtClean="0"/>
              <a:t>dynamic_cast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Note: We will </a:t>
            </a:r>
            <a:r>
              <a:rPr lang="en-US" sz="2800" smtClean="0"/>
              <a:t>cover these topics after </a:t>
            </a:r>
            <a:r>
              <a:rPr lang="en-US" sz="2800" dirty="0" smtClean="0"/>
              <a:t>inheritance.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</a:t>
            </a:r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57533" y="2518350"/>
            <a:ext cx="105242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declare a member of a class as static it means no matter how many objects of the class are created, there is only one copy of the static member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4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::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6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can be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2700565"/>
            <a:ext cx="4702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700565"/>
            <a:ext cx="473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</a:t>
            </a:r>
            <a:r>
              <a:rPr lang="en-US" sz="4800" dirty="0" smtClean="0"/>
              <a:t>Member Functions </a:t>
            </a:r>
            <a:r>
              <a:rPr lang="en-US" sz="4800" dirty="0"/>
              <a:t>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declaring a function member as static, you make it independent of any particular object of the </a:t>
            </a:r>
            <a:r>
              <a:rPr lang="en-US" sz="2800" dirty="0" smtClean="0"/>
              <a:t>class</a:t>
            </a:r>
          </a:p>
          <a:p>
            <a:endParaRPr lang="en-US" sz="2800" dirty="0"/>
          </a:p>
          <a:p>
            <a:r>
              <a:rPr lang="en-US" sz="2800" dirty="0"/>
              <a:t>A static member function can be called even if no objects of the class exist and the </a:t>
            </a:r>
            <a:r>
              <a:rPr lang="en-US" sz="2800" b="1" dirty="0"/>
              <a:t>static</a:t>
            </a:r>
            <a:r>
              <a:rPr lang="en-US" sz="2800" dirty="0"/>
              <a:t> functions are accessed using only the class name and the scope resolution operator </a:t>
            </a:r>
            <a:r>
              <a:rPr lang="en-US" sz="2800" b="1" dirty="0"/>
              <a:t>::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7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 static member function can only access static data member, other static member functions and any other functions from outside the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57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</a:t>
            </a:r>
            <a:r>
              <a:rPr lang="en-US" dirty="0" smtClean="0"/>
              <a:t>other </a:t>
            </a:r>
            <a:r>
              <a:rPr lang="en-US" dirty="0"/>
              <a:t>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function can be called even if no objects of the class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55" y="2817846"/>
            <a:ext cx="6522098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 Casting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Converting an expression of a given type into another type is known as </a:t>
            </a:r>
            <a:r>
              <a:rPr lang="en-US" sz="2800" b="1" dirty="0" smtClean="0"/>
              <a:t>type-casting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93698"/>
            <a:ext cx="10031082" cy="27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C language and C++ we use the keyword </a:t>
            </a:r>
            <a:r>
              <a:rPr lang="en-US" sz="2800" dirty="0" err="1"/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 smtClean="0"/>
              <a:t>1) Variables 2) Pointers 3) Function arguments and return types 4) Class Data members 5) Class Member functions 6) Objects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3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dirty="0" err="1"/>
              <a:t>const</a:t>
            </a:r>
            <a:r>
              <a:rPr lang="en-US" sz="2800" dirty="0"/>
              <a:t> keyword, you cannot change its value. Also, the constant variables must be initialized while they are </a:t>
            </a:r>
            <a:r>
              <a:rPr lang="en-US" sz="2800" dirty="0" smtClean="0"/>
              <a:t>declared.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9" y="4302577"/>
            <a:ext cx="3566043" cy="14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18" y="4426793"/>
            <a:ext cx="519861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Pointers can be declared using </a:t>
            </a:r>
            <a:r>
              <a:rPr 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keyword too.</a:t>
            </a:r>
          </a:p>
          <a:p>
            <a:endParaRPr lang="en-US" alt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When we use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with pointers, we can do it in two ways, either we can apply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 what the pointer is pointing to, or we can make the pointer itself a constant. </a:t>
            </a: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24539"/>
            <a:ext cx="9601200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</a:t>
            </a:r>
            <a:r>
              <a:rPr lang="en-US" sz="4800" dirty="0" err="1"/>
              <a:t>const</a:t>
            </a:r>
            <a:r>
              <a:rPr lang="en-US" sz="4800" dirty="0"/>
              <a:t> Function Arguments and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return type or arguments of a function as const. Then we cannot change any of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41" y="3336926"/>
            <a:ext cx="38100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dirty="0" err="1"/>
              <a:t>const</a:t>
            </a:r>
            <a:r>
              <a:rPr lang="en-US" dirty="0"/>
              <a:t> keyword. They are not initialized during declaration. Their initialization is done in the constructor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3876944"/>
            <a:ext cx="9169879" cy="2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an object is declared or created using the </a:t>
            </a:r>
            <a:r>
              <a:rPr lang="en-US" sz="3200" dirty="0" err="1"/>
              <a:t>const</a:t>
            </a:r>
            <a:r>
              <a:rPr lang="en-US" sz="3200" dirty="0"/>
              <a:t> keyword, its data members can never be changed, during the object's lifetime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class_name</a:t>
            </a:r>
            <a:r>
              <a:rPr lang="en-US" sz="2800" dirty="0"/>
              <a:t> object;</a:t>
            </a:r>
          </a:p>
        </p:txBody>
      </p:sp>
    </p:spTree>
    <p:extLst>
      <p:ext uri="{BB962C8B-B14F-4D97-AF65-F5344CB8AC3E}">
        <p14:creationId xmlns:p14="http://schemas.microsoft.com/office/powerpoint/2010/main" val="144428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const</a:t>
            </a:r>
            <a:r>
              <a:rPr lang="en-US" sz="3200" dirty="0"/>
              <a:t> member function never modifies data members in an object.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09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66" y="2557463"/>
            <a:ext cx="32774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626" y="2557463"/>
            <a:ext cx="6714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Implicit conversion</a:t>
            </a:r>
          </a:p>
          <a:p>
            <a:pPr lvl="1"/>
            <a:r>
              <a:rPr lang="en-US" sz="9600" dirty="0"/>
              <a:t>Implicit conversions do not require any </a:t>
            </a:r>
            <a:r>
              <a:rPr lang="en-US" sz="9600" dirty="0" smtClean="0"/>
              <a:t>operator</a:t>
            </a:r>
          </a:p>
          <a:p>
            <a:pPr lvl="1"/>
            <a:r>
              <a:rPr lang="en-US" sz="9600" dirty="0"/>
              <a:t>Perform by the compiler automatically </a:t>
            </a:r>
            <a:endParaRPr lang="en-US" sz="9600" dirty="0" smtClean="0"/>
          </a:p>
          <a:p>
            <a:pPr marL="457200" lvl="1" indent="0">
              <a:buNone/>
            </a:pPr>
            <a:endParaRPr lang="en-US" sz="9600" dirty="0"/>
          </a:p>
          <a:p>
            <a:r>
              <a:rPr lang="en-US" sz="9600" b="1" dirty="0"/>
              <a:t>Explicit </a:t>
            </a:r>
            <a:r>
              <a:rPr lang="en-US" sz="9600" b="1" dirty="0" smtClean="0"/>
              <a:t>conversion</a:t>
            </a:r>
          </a:p>
          <a:p>
            <a:pPr lvl="1"/>
            <a:r>
              <a:rPr lang="en-US" sz="9600" dirty="0"/>
              <a:t>Perform by the programmer </a:t>
            </a:r>
            <a:endParaRPr lang="en-US" sz="9600" dirty="0" smtClean="0"/>
          </a:p>
          <a:p>
            <a:pPr lvl="1"/>
            <a:r>
              <a:rPr lang="en-US" sz="9600" dirty="0"/>
              <a:t>Data loss might occur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04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mutable </a:t>
            </a:r>
            <a:r>
              <a:rPr lang="en-US" sz="2800" dirty="0"/>
              <a:t>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224779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Mutable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443" y="2557463"/>
            <a:ext cx="34531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8694"/>
            <a:ext cx="9601200" cy="3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Implicit conversions also include constructor or operator conversions, which affect classes that include specific constructors or operator functions to perform </a:t>
            </a:r>
            <a:r>
              <a:rPr lang="en-US" sz="9600" dirty="0" smtClean="0"/>
              <a:t>conversions</a:t>
            </a:r>
          </a:p>
          <a:p>
            <a:r>
              <a:rPr lang="en-US" sz="9600" dirty="0" smtClean="0"/>
              <a:t>For example 			</a:t>
            </a:r>
            <a:r>
              <a:rPr lang="en-US" sz="9600" dirty="0" smtClean="0">
                <a:sym typeface="Wingdings" panose="05000000000000000000" pitchFamily="2" charset="2"/>
              </a:rPr>
              <a:t></a:t>
            </a:r>
            <a:endParaRPr lang="en-US" sz="9600" dirty="0" smtClean="0"/>
          </a:p>
          <a:p>
            <a:r>
              <a:rPr lang="en-US" sz="9600" dirty="0"/>
              <a:t>Here, an implicit conversion happened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    between </a:t>
            </a:r>
            <a:r>
              <a:rPr lang="en-US" sz="9600" dirty="0"/>
              <a:t>objects of class A and class B,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because</a:t>
            </a:r>
            <a:r>
              <a:rPr lang="en-US" sz="9600" dirty="0"/>
              <a:t> B has a constructor that takes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an </a:t>
            </a:r>
            <a:r>
              <a:rPr lang="en-US" sz="9600" dirty="0"/>
              <a:t>object of class A as parameter. </a:t>
            </a:r>
            <a:endParaRPr lang="en-US" sz="96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2" y="3484982"/>
            <a:ext cx="4371975" cy="25622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Casting 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679" y="2559822"/>
            <a:ext cx="3197310" cy="344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1" y="3023287"/>
            <a:ext cx="2866768" cy="22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defined typecast for the result to make it to a particular data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In </a:t>
            </a:r>
            <a:r>
              <a:rPr lang="en-US" dirty="0"/>
              <a:t>C++, it can be done by two </a:t>
            </a:r>
            <a:r>
              <a:rPr lang="en-US" dirty="0" smtClean="0"/>
              <a:t>ways:</a:t>
            </a:r>
            <a:endParaRPr lang="en-US" dirty="0"/>
          </a:p>
          <a:p>
            <a:pPr lvl="2"/>
            <a:r>
              <a:rPr lang="en-US" sz="2600" b="1" dirty="0" smtClean="0"/>
              <a:t>By </a:t>
            </a:r>
            <a:r>
              <a:rPr lang="en-US" sz="2600" b="1" dirty="0"/>
              <a:t>Assignment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Also </a:t>
            </a:r>
            <a:r>
              <a:rPr lang="en-US" sz="2600" dirty="0"/>
              <a:t>known as forceful casting where </a:t>
            </a:r>
            <a:r>
              <a:rPr lang="en-US" sz="2600" i="1" dirty="0"/>
              <a:t>type </a:t>
            </a:r>
            <a:r>
              <a:rPr lang="en-US" sz="2600" dirty="0"/>
              <a:t>indicates the data </a:t>
            </a:r>
            <a:r>
              <a:rPr lang="en-US" sz="2600" dirty="0" smtClean="0"/>
              <a:t>type to </a:t>
            </a:r>
            <a:r>
              <a:rPr lang="en-US" sz="2600" dirty="0"/>
              <a:t>which the final result is </a:t>
            </a:r>
            <a:r>
              <a:rPr lang="en-US" sz="2600" dirty="0" smtClean="0"/>
              <a:t>converted.</a:t>
            </a:r>
            <a:endParaRPr lang="en-US" sz="2600" dirty="0"/>
          </a:p>
          <a:p>
            <a:pPr lvl="2"/>
            <a:r>
              <a:rPr lang="en-US" sz="2600" b="1" dirty="0" smtClean="0"/>
              <a:t>By </a:t>
            </a:r>
            <a:r>
              <a:rPr lang="en-US" sz="2600" b="1" dirty="0"/>
              <a:t>cast Operator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A </a:t>
            </a:r>
            <a:r>
              <a:rPr lang="en-US" sz="2600" dirty="0"/>
              <a:t>Cast operator is an </a:t>
            </a:r>
            <a:r>
              <a:rPr lang="en-US" sz="2600" b="1" dirty="0"/>
              <a:t>unary operator </a:t>
            </a:r>
            <a:r>
              <a:rPr lang="en-US" sz="2600" dirty="0"/>
              <a:t>which forces one data type to</a:t>
            </a:r>
            <a:br>
              <a:rPr lang="en-US" sz="2600" dirty="0"/>
            </a:br>
            <a:r>
              <a:rPr lang="en-US" sz="2600" dirty="0"/>
              <a:t>be converted into another data type.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053037"/>
          </a:xfrm>
        </p:spPr>
        <p:txBody>
          <a:bodyPr>
            <a:noAutofit/>
          </a:bodyPr>
          <a:lstStyle/>
          <a:p>
            <a:r>
              <a:rPr lang="en-US" sz="2000" b="1" dirty="0"/>
              <a:t>Syntax: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type_name</a:t>
            </a:r>
            <a:r>
              <a:rPr lang="en-US" sz="2000" dirty="0"/>
              <a:t>) expression/value</a:t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 err="1"/>
              <a:t>Type_name</a:t>
            </a:r>
            <a:r>
              <a:rPr lang="en-US" sz="2000" dirty="0"/>
              <a:t> (expression/value) </a:t>
            </a:r>
            <a:endParaRPr lang="en-US" sz="2000" dirty="0" smtClean="0"/>
          </a:p>
          <a:p>
            <a:r>
              <a:rPr lang="en-US" sz="2000" b="1" dirty="0"/>
              <a:t>Example: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Float </a:t>
            </a:r>
            <a:r>
              <a:rPr lang="en-US" sz="2000" dirty="0" smtClean="0"/>
              <a:t>f = 15.65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a;</a:t>
            </a:r>
            <a:br>
              <a:rPr lang="en-US" sz="2000" dirty="0"/>
            </a:br>
            <a:r>
              <a:rPr lang="en-US" sz="2000" dirty="0"/>
              <a:t>a= (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  <a:r>
              <a:rPr lang="en-US" sz="2000" dirty="0" smtClean="0"/>
              <a:t>f;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Or </a:t>
            </a:r>
          </a:p>
          <a:p>
            <a:r>
              <a:rPr lang="en-US" sz="2000" dirty="0" smtClean="0"/>
              <a:t>a = </a:t>
            </a:r>
            <a:r>
              <a:rPr lang="en-US" sz="2000" dirty="0" err="1"/>
              <a:t>int</a:t>
            </a:r>
            <a:r>
              <a:rPr lang="en-US" sz="2000" dirty="0"/>
              <a:t>(f); </a:t>
            </a:r>
          </a:p>
        </p:txBody>
      </p:sp>
    </p:spTree>
    <p:extLst>
      <p:ext uri="{BB962C8B-B14F-4D97-AF65-F5344CB8AC3E}">
        <p14:creationId xmlns:p14="http://schemas.microsoft.com/office/powerpoint/2010/main" val="42073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Explicit Casting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375" y="2626474"/>
            <a:ext cx="3046049" cy="3317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0949" y="2473245"/>
            <a:ext cx="68393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the output of all 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 statements is 2.</a:t>
            </a:r>
          </a:p>
          <a:p>
            <a:pPr algn="just"/>
            <a:endParaRPr lang="en-US" sz="2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first conversion is an implicit conversion (the compiler decides.) As explained before, the compiler should give a </a:t>
            </a: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warning.</a:t>
            </a: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second conversion is an explicit typecast, in this case the C style explicit </a:t>
            </a: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typecast.</a:t>
            </a: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third conversion is also explicit typecast, in this case the C++ style explicit typecast.</a:t>
            </a:r>
            <a:endParaRPr lang="en-US" sz="2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1974</TotalTime>
  <Words>738</Words>
  <Application>Microsoft Office PowerPoint</Application>
  <PresentationFormat>Custom</PresentationFormat>
  <Paragraphs>107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Organic</vt:lpstr>
      <vt:lpstr>Object-Oriented Programming (OOP)</vt:lpstr>
      <vt:lpstr>Type Casting</vt:lpstr>
      <vt:lpstr>Types of Type-Casting</vt:lpstr>
      <vt:lpstr>Implicit Casting</vt:lpstr>
      <vt:lpstr>Implicit Casting</vt:lpstr>
      <vt:lpstr>Implicit Casting (Example)</vt:lpstr>
      <vt:lpstr>Explicit Casting</vt:lpstr>
      <vt:lpstr>Explicit Casting</vt:lpstr>
      <vt:lpstr>Explicit Casting</vt:lpstr>
      <vt:lpstr>Explicit Casting (Typecast Operator)</vt:lpstr>
      <vt:lpstr>Static Members of a C++ Class</vt:lpstr>
      <vt:lpstr>Static Members of a C++ Class</vt:lpstr>
      <vt:lpstr>Concept: Static Members can be initialized outside the class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  <vt:lpstr>const Keyword in C++</vt:lpstr>
      <vt:lpstr>1) Constant Variables in C++</vt:lpstr>
      <vt:lpstr>2) Pointers with const keyword in C++</vt:lpstr>
      <vt:lpstr>2) Pointers with const keyword in C++</vt:lpstr>
      <vt:lpstr>3) const Function Arguments and Return types</vt:lpstr>
      <vt:lpstr>4) Defining Class Data members as const</vt:lpstr>
      <vt:lpstr>5) Defining Class Object as const</vt:lpstr>
      <vt:lpstr>6) Defining Class's Member function as const</vt:lpstr>
      <vt:lpstr>Example for const Object and const Member function</vt:lpstr>
      <vt:lpstr>Example for const Object and const Member function</vt:lpstr>
      <vt:lpstr>mutable Keyword</vt:lpstr>
      <vt:lpstr>Example: Mutable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ULTIMATE GAMER</cp:lastModifiedBy>
  <cp:revision>181</cp:revision>
  <dcterms:created xsi:type="dcterms:W3CDTF">2019-01-21T07:30:30Z</dcterms:created>
  <dcterms:modified xsi:type="dcterms:W3CDTF">2020-06-22T00:31:26Z</dcterms:modified>
</cp:coreProperties>
</file>