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285" r:id="rId4"/>
    <p:sldId id="286" r:id="rId5"/>
    <p:sldId id="287" r:id="rId6"/>
    <p:sldId id="293" r:id="rId7"/>
    <p:sldId id="294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Object-Oriented Programming (OOP)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91697"/>
            <a:ext cx="6815669" cy="21665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Week – 07</a:t>
            </a:r>
          </a:p>
          <a:p>
            <a:r>
              <a:rPr lang="en-US" dirty="0"/>
              <a:t>Mar 16-20, 2020</a:t>
            </a:r>
          </a:p>
          <a:p>
            <a:r>
              <a:rPr lang="en-US" dirty="0"/>
              <a:t>Instructor: </a:t>
            </a:r>
            <a:r>
              <a:rPr lang="en-US" b="1" dirty="0"/>
              <a:t>Basit Ali </a:t>
            </a:r>
          </a:p>
          <a:p>
            <a:r>
              <a:rPr lang="en-US" b="1" dirty="0"/>
              <a:t>Email: basit.jasani@nu.edu.pk</a:t>
            </a:r>
          </a:p>
          <a:p>
            <a:r>
              <a:rPr lang="en-US" sz="2400" dirty="0"/>
              <a:t>Object-Oriented Programming (OOP)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34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of Polymorphism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50" y="3557847"/>
            <a:ext cx="4914900" cy="25373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88225" y="2499143"/>
            <a:ext cx="96095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Suppose if you are in class room that time you behave like a student, when you are in market at that time you behave like a customer, when you at your home at that time you behave like a son or daughter, Here one person have different-different behaviors.</a:t>
            </a:r>
          </a:p>
        </p:txBody>
      </p:sp>
    </p:spTree>
    <p:extLst>
      <p:ext uri="{BB962C8B-B14F-4D97-AF65-F5344CB8AC3E}">
        <p14:creationId xmlns:p14="http://schemas.microsoft.com/office/powerpoint/2010/main" val="41074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of Polymorphism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Static / Compile time polymorphism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Dynamic / Run time 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4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/ Compile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000" dirty="0"/>
              <a:t>It is also called Early Binding</a:t>
            </a:r>
          </a:p>
          <a:p>
            <a:pPr algn="just"/>
            <a:r>
              <a:rPr lang="en-US" sz="3000" dirty="0"/>
              <a:t>It happens where more than one methods share the same name with different parameters or signature and different return type.</a:t>
            </a:r>
          </a:p>
          <a:p>
            <a:pPr algn="just"/>
            <a:r>
              <a:rPr lang="en-US" sz="3000" dirty="0"/>
              <a:t>It is </a:t>
            </a:r>
            <a:r>
              <a:rPr lang="en-US" sz="3000" b="1" dirty="0"/>
              <a:t>known</a:t>
            </a:r>
            <a:r>
              <a:rPr lang="en-US" sz="3000" dirty="0"/>
              <a:t> as Early Binding because the </a:t>
            </a:r>
            <a:r>
              <a:rPr lang="en-US" sz="3000" b="1" dirty="0"/>
              <a:t>compiler</a:t>
            </a:r>
            <a:r>
              <a:rPr lang="en-US" sz="3000" dirty="0"/>
              <a:t> is aware of the functions with same name and also which overloaded function is  to be </a:t>
            </a:r>
            <a:r>
              <a:rPr lang="en-US" sz="3000" b="1" dirty="0"/>
              <a:t>called</a:t>
            </a:r>
            <a:r>
              <a:rPr lang="en-US" sz="3000" dirty="0"/>
              <a:t> is </a:t>
            </a:r>
            <a:r>
              <a:rPr lang="en-US" sz="3000" b="1" dirty="0"/>
              <a:t>known</a:t>
            </a:r>
            <a:r>
              <a:rPr lang="en-US" sz="3000" dirty="0"/>
              <a:t> at </a:t>
            </a:r>
            <a:r>
              <a:rPr lang="en-US" sz="3000" b="1" dirty="0"/>
              <a:t>compile time.</a:t>
            </a:r>
          </a:p>
        </p:txBody>
      </p:sp>
    </p:spTree>
    <p:extLst>
      <p:ext uri="{BB962C8B-B14F-4D97-AF65-F5344CB8AC3E}">
        <p14:creationId xmlns:p14="http://schemas.microsoft.com/office/powerpoint/2010/main" val="20659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/ Compile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b="1" dirty="0"/>
              <a:t>Overloading</a:t>
            </a:r>
          </a:p>
          <a:p>
            <a:pPr lvl="1" algn="just"/>
            <a:r>
              <a:rPr lang="en-US" sz="3000" dirty="0"/>
              <a:t>Function Overloading (</a:t>
            </a:r>
            <a:r>
              <a:rPr lang="en-US" sz="3000" u="sng" dirty="0"/>
              <a:t>ALREADY DISCUSSED</a:t>
            </a:r>
            <a:r>
              <a:rPr lang="en-US" sz="3000" dirty="0"/>
              <a:t>)</a:t>
            </a:r>
          </a:p>
          <a:p>
            <a:pPr lvl="1" algn="just"/>
            <a:r>
              <a:rPr lang="en-US" sz="3000" dirty="0"/>
              <a:t>Constructor Overloading (</a:t>
            </a:r>
            <a:r>
              <a:rPr lang="en-US" sz="3000" u="sng" dirty="0"/>
              <a:t>ALREADY DISCUSSED</a:t>
            </a:r>
            <a:r>
              <a:rPr lang="en-US" sz="3000" dirty="0"/>
              <a:t>)</a:t>
            </a:r>
          </a:p>
          <a:p>
            <a:pPr lvl="1" algn="just"/>
            <a:r>
              <a:rPr lang="en-US" sz="3000" dirty="0"/>
              <a:t>Operator Overloading (</a:t>
            </a:r>
            <a:r>
              <a:rPr lang="en-US" sz="3000" u="sng" dirty="0"/>
              <a:t>TO BE DISCUSSED</a:t>
            </a:r>
            <a:r>
              <a:rPr lang="en-US" sz="3000" dirty="0"/>
              <a:t>)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56127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/ Run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This refers to the entity which changes its form depending on circumstances at runtime. This concept can be adopted as analogous to a chameleon changing its color at the sight of an approaching object.</a:t>
            </a:r>
          </a:p>
          <a:p>
            <a:pPr algn="just"/>
            <a:r>
              <a:rPr lang="en-US" sz="3000" dirty="0"/>
              <a:t>Method Overriding uses runtime Polymorphism.</a:t>
            </a:r>
          </a:p>
          <a:p>
            <a:pPr algn="just"/>
            <a:r>
              <a:rPr lang="en-US" sz="3000" dirty="0"/>
              <a:t>It is also called Late Binding.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2076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/ Run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/>
              <a:t>Runtime Polymorphism is done using virtual and inheritance.</a:t>
            </a:r>
          </a:p>
          <a:p>
            <a:pPr algn="just"/>
            <a:r>
              <a:rPr lang="en-US" sz="3000" dirty="0"/>
              <a:t>When overriding a method, the behavior of the method is changed for the derived class.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2969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r>
              <a:rPr lang="en-US" sz="3000" dirty="0"/>
              <a:t>Whenever same method name is exiting multiple times in the same class with different number of parameter or different order of parameters or different types of parameters is known as </a:t>
            </a:r>
            <a:r>
              <a:rPr lang="en-US" sz="3000" b="1" dirty="0"/>
              <a:t>method overloading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69411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87" y="2678113"/>
            <a:ext cx="3236682" cy="2617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2952433"/>
            <a:ext cx="2959331" cy="1611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94123" y="4305993"/>
            <a:ext cx="13692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Output:</a:t>
            </a:r>
          </a:p>
          <a:p>
            <a:r>
              <a:rPr lang="en-US" sz="3000" dirty="0"/>
              <a:t>30</a:t>
            </a:r>
          </a:p>
          <a:p>
            <a:r>
              <a:rPr lang="en-US" sz="3000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4118228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r>
              <a:rPr lang="en-US" sz="3000" dirty="0"/>
              <a:t>Define any method in both base class and derived class with same name, same parameters or signature, this concept is known as </a:t>
            </a:r>
            <a:r>
              <a:rPr lang="en-US" sz="3000" b="1" dirty="0"/>
              <a:t>method overriding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73523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74" y="2680680"/>
            <a:ext cx="3121082" cy="3121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19" y="3041331"/>
            <a:ext cx="3455930" cy="15140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33377" y="4680065"/>
            <a:ext cx="2163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Output:</a:t>
            </a:r>
          </a:p>
          <a:p>
            <a:r>
              <a:rPr lang="en-US" sz="3000" dirty="0"/>
              <a:t>Base class</a:t>
            </a:r>
          </a:p>
          <a:p>
            <a:r>
              <a:rPr lang="en-US" sz="3000" dirty="0"/>
              <a:t>Derived class</a:t>
            </a:r>
          </a:p>
        </p:txBody>
      </p:sp>
    </p:spTree>
    <p:extLst>
      <p:ext uri="{BB962C8B-B14F-4D97-AF65-F5344CB8AC3E}">
        <p14:creationId xmlns:p14="http://schemas.microsoft.com/office/powerpoint/2010/main" val="261117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Recap –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000" dirty="0"/>
              <a:t>Derived class inherits all the characteristics of the base class</a:t>
            </a:r>
          </a:p>
          <a:p>
            <a:endParaRPr lang="en-US" altLang="en-US" sz="3000" dirty="0"/>
          </a:p>
          <a:p>
            <a:r>
              <a:rPr lang="en-US" altLang="en-US" sz="3000" dirty="0"/>
              <a:t>Besides inherited characteristics, derived class may have its own unique characteristics</a:t>
            </a:r>
          </a:p>
          <a:p>
            <a:endParaRPr lang="en-US" altLang="en-US" sz="3000" dirty="0"/>
          </a:p>
          <a:p>
            <a:r>
              <a:rPr lang="en-US" altLang="en-US" sz="3000" dirty="0"/>
              <a:t>Major benefit of inheritance is reuse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43652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Consider the following scenario:</a:t>
            </a:r>
            <a:endParaRPr lang="en-US" dirty="0"/>
          </a:p>
          <a:p>
            <a:r>
              <a:rPr lang="en-US" dirty="0"/>
              <a:t>There is a motor repair shop which has different mechanics working in it. The mechanics are paid salary and their names and experience is considered. The shop is reliable and has a lot of customers. Each mechanic can repair or paint a car and generate bill accordingly. The customers have to pay </a:t>
            </a:r>
            <a:r>
              <a:rPr lang="en-US" i="1" dirty="0"/>
              <a:t>Rs.5000</a:t>
            </a:r>
            <a:r>
              <a:rPr lang="en-US" dirty="0"/>
              <a:t> for repair and </a:t>
            </a:r>
            <a:r>
              <a:rPr lang="en-US" i="1" dirty="0"/>
              <a:t>Rs10,000 </a:t>
            </a:r>
            <a:r>
              <a:rPr lang="en-US" dirty="0"/>
              <a:t>for paint. Furthermore, some of the customer are valued customers, for these customers the mechanic charges only </a:t>
            </a:r>
            <a:r>
              <a:rPr lang="en-US" i="1" dirty="0"/>
              <a:t>Rs.3000</a:t>
            </a:r>
            <a:r>
              <a:rPr lang="en-US" dirty="0"/>
              <a:t> for repair and </a:t>
            </a:r>
            <a:r>
              <a:rPr lang="en-US" i="1" dirty="0"/>
              <a:t>Rs.7500</a:t>
            </a:r>
            <a:r>
              <a:rPr lang="en-US" dirty="0"/>
              <a:t> for paint. A mechanic is paid 5% of this charged amount as daily wages (apart from monthly salary).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5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000" dirty="0"/>
              <a:t>In OO models, some classes may have common characteristics</a:t>
            </a:r>
          </a:p>
          <a:p>
            <a:r>
              <a:rPr lang="en-US" altLang="en-US" sz="3000" dirty="0"/>
              <a:t>We extract these features into a new class and inherit original classes from this new class</a:t>
            </a:r>
          </a:p>
          <a:p>
            <a:r>
              <a:rPr lang="en-US" altLang="en-US" sz="3000" dirty="0"/>
              <a:t>This concept is known as Generalization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7752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Generalization</a:t>
            </a:r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953000" y="2607192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dirty="0"/>
              <a:t>Circle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953000" y="3052232"/>
            <a:ext cx="2286000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vertices</a:t>
            </a:r>
          </a:p>
          <a:p>
            <a:r>
              <a:rPr lang="en-US" altLang="en-US" sz="2400" b="1"/>
              <a:t>radius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953000" y="4250183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move</a:t>
            </a:r>
          </a:p>
          <a:p>
            <a:r>
              <a:rPr lang="en-US" altLang="en-US" sz="2400" b="1" dirty="0" err="1"/>
              <a:t>setColor</a:t>
            </a:r>
            <a:endParaRPr lang="en-US" altLang="en-US" sz="2400" b="1" dirty="0"/>
          </a:p>
          <a:p>
            <a:r>
              <a:rPr lang="en-US" altLang="en-US" sz="2400" b="1" dirty="0" err="1"/>
              <a:t>computeArea</a:t>
            </a:r>
            <a:endParaRPr lang="en-US" altLang="en-US" sz="2400" b="1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70858" y="25618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/>
              <a:t>Line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70858" y="3014132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color</a:t>
            </a:r>
          </a:p>
          <a:p>
            <a:r>
              <a:rPr lang="en-US" altLang="en-US" sz="2400" b="1" dirty="0"/>
              <a:t>vertices</a:t>
            </a:r>
          </a:p>
          <a:p>
            <a:r>
              <a:rPr lang="en-US" altLang="en-US" sz="2400" b="1" dirty="0"/>
              <a:t>length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70858" y="4254189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move</a:t>
            </a:r>
          </a:p>
          <a:p>
            <a:r>
              <a:rPr lang="en-US" altLang="en-US" sz="2400" b="1" dirty="0" err="1"/>
              <a:t>setColor</a:t>
            </a:r>
            <a:endParaRPr lang="en-US" altLang="en-US" sz="2400" b="1" dirty="0"/>
          </a:p>
          <a:p>
            <a:r>
              <a:rPr lang="en-US" altLang="en-US" sz="2400" b="1" dirty="0" err="1"/>
              <a:t>getLength</a:t>
            </a:r>
            <a:endParaRPr lang="en-US" altLang="en-US" sz="2400" b="1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8171411" y="2607192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dirty="0"/>
              <a:t>Triangle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8171411" y="3167918"/>
            <a:ext cx="2286000" cy="1219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vertices</a:t>
            </a:r>
          </a:p>
          <a:p>
            <a:r>
              <a:rPr lang="en-US" altLang="en-US" sz="2400" b="1"/>
              <a:t>angle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8171411" y="4410054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/>
              <a:t>move</a:t>
            </a:r>
          </a:p>
          <a:p>
            <a:r>
              <a:rPr lang="en-US" altLang="en-US" sz="2400" b="1"/>
              <a:t>setColor</a:t>
            </a:r>
          </a:p>
          <a:p>
            <a:r>
              <a:rPr lang="en-US" altLang="en-US" sz="2400" b="1"/>
              <a:t>computeArea</a:t>
            </a:r>
          </a:p>
        </p:txBody>
      </p:sp>
    </p:spTree>
    <p:extLst>
      <p:ext uri="{BB962C8B-B14F-4D97-AF65-F5344CB8AC3E}">
        <p14:creationId xmlns:p14="http://schemas.microsoft.com/office/powerpoint/2010/main" val="44026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214851" y="865753"/>
            <a:ext cx="1524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i="1"/>
              <a:t>Shape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14851" y="1246753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vertices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14851" y="2008753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/>
              <a:t>move</a:t>
            </a:r>
          </a:p>
          <a:p>
            <a:r>
              <a:rPr lang="en-US" altLang="en-US" sz="2400" b="1"/>
              <a:t>setColor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938251" y="4142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/>
              <a:t>Circle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938251" y="4523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/>
              <a:t>radius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938251" y="49043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/>
              <a:t>computeArea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5976851" y="2770753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33851" y="4523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/>
              <a:t>Line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833851" y="4904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/>
              <a:t>length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833851" y="5285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/>
              <a:t>getLength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805651" y="39899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/>
              <a:t>Triangle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805651" y="44471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/>
              <a:t>angle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805651" y="49043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/>
              <a:t>computeArea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224251" y="2770753"/>
            <a:ext cx="9906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 flipV="1">
            <a:off x="6738851" y="2770753"/>
            <a:ext cx="1066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5669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000" dirty="0"/>
              <a:t>A class may need to override the default behavior provided by its base class</a:t>
            </a:r>
          </a:p>
          <a:p>
            <a:pPr>
              <a:lnSpc>
                <a:spcPct val="90000"/>
              </a:lnSpc>
            </a:pPr>
            <a:r>
              <a:rPr lang="en-US" altLang="en-US" sz="3000" dirty="0"/>
              <a:t>Reasons for overriding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Provide behavior specific to a derived class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Extend the default behavior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Restrict the default behavior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Improve performance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25732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Specific Behavior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92040" y="1985357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 dirty="0"/>
              <a:t>color</a:t>
            </a:r>
          </a:p>
          <a:p>
            <a:r>
              <a:rPr lang="en-US" altLang="en-US" sz="2400" b="1" dirty="0"/>
              <a:t>vertices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92040" y="2747357"/>
            <a:ext cx="1524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move</a:t>
            </a:r>
          </a:p>
          <a:p>
            <a:r>
              <a:rPr lang="en-US" altLang="en-US" sz="2400" b="1"/>
              <a:t>setColor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15440" y="5261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/>
              <a:t>Circle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15440" y="5642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/>
              <a:t>radius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615440" y="6023957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computeArea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 flipV="1">
            <a:off x="5654040" y="3890357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587240" y="5642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/>
              <a:t>Line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587240" y="6023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/>
              <a:t>length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587240" y="6404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482840" y="5109557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dirty="0"/>
              <a:t>Triangle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482840" y="5566757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/>
              <a:t>angle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482840" y="6023957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computeArea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3901440" y="3890357"/>
            <a:ext cx="9906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 flipV="1">
            <a:off x="6416040" y="3890357"/>
            <a:ext cx="1066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4272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Improve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553197" cy="1025853"/>
          </a:xfrm>
        </p:spPr>
        <p:txBody>
          <a:bodyPr/>
          <a:lstStyle/>
          <a:p>
            <a:r>
              <a:rPr lang="en-US" altLang="en-US" dirty="0"/>
              <a:t>Class Circle overrides </a:t>
            </a:r>
            <a:r>
              <a:rPr lang="en-US" altLang="en-US" i="1" dirty="0"/>
              <a:t>rotate</a:t>
            </a:r>
            <a:r>
              <a:rPr lang="en-US" altLang="en-US" dirty="0"/>
              <a:t> operation of class Shape with a Null operation.</a:t>
            </a:r>
          </a:p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15397" y="1904999"/>
            <a:ext cx="1524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 i="1"/>
              <a:t>Shape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15397" y="2285999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coord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915397" y="3047999"/>
            <a:ext cx="1524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rotate</a:t>
            </a:r>
          </a:p>
          <a:p>
            <a:r>
              <a:rPr lang="en-US" altLang="en-US" sz="2400" b="1"/>
              <a:t>setColor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610597" y="5257799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800" b="1"/>
              <a:t>Circle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610597" y="5638799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/>
              <a:t>radius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8610597" y="6019799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rotate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 flipV="1">
            <a:off x="9677397" y="4190999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8027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The process of representing one Form in multiple forms is known as </a:t>
            </a:r>
            <a:r>
              <a:rPr lang="en-US" sz="3200" b="1" dirty="0"/>
              <a:t>Polymorphism</a:t>
            </a:r>
          </a:p>
          <a:p>
            <a:endParaRPr lang="en-US" sz="3200" b="1" dirty="0"/>
          </a:p>
          <a:p>
            <a:r>
              <a:rPr lang="en-US" sz="3200" dirty="0"/>
              <a:t>Polymorphism is derived from 2 Greek words: </a:t>
            </a:r>
            <a:r>
              <a:rPr lang="en-US" sz="3200" b="1" dirty="0"/>
              <a:t>poly</a:t>
            </a:r>
            <a:r>
              <a:rPr lang="en-US" sz="3200" dirty="0"/>
              <a:t> and morphs. The word "poly" means many and </a:t>
            </a:r>
            <a:r>
              <a:rPr lang="en-US" sz="3200" b="1" dirty="0"/>
              <a:t>morphs</a:t>
            </a:r>
            <a:r>
              <a:rPr lang="en-US" sz="3200" dirty="0"/>
              <a:t> means forms. So polymorphism means many forms.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1807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2063</TotalTime>
  <Words>700</Words>
  <Application>Microsoft Office PowerPoint</Application>
  <PresentationFormat>Widescreen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Garamond</vt:lpstr>
      <vt:lpstr>Organic</vt:lpstr>
      <vt:lpstr>Object-Oriented Programming (OOP)</vt:lpstr>
      <vt:lpstr>Recap – Inheritance</vt:lpstr>
      <vt:lpstr>Generalization</vt:lpstr>
      <vt:lpstr>Example – Generalization</vt:lpstr>
      <vt:lpstr>PowerPoint Presentation</vt:lpstr>
      <vt:lpstr>Overriding</vt:lpstr>
      <vt:lpstr>Example – Specific Behavior</vt:lpstr>
      <vt:lpstr>Example – Improve Performance</vt:lpstr>
      <vt:lpstr>Polymorphism</vt:lpstr>
      <vt:lpstr>Real life example of Polymorphism</vt:lpstr>
      <vt:lpstr>Type of Polymorphism </vt:lpstr>
      <vt:lpstr>Static / Compile time polymorphism</vt:lpstr>
      <vt:lpstr>Static / Compile time polymorphism</vt:lpstr>
      <vt:lpstr>Dynamic / Run time polymorphism</vt:lpstr>
      <vt:lpstr>Dynamic / Run time polymorphism</vt:lpstr>
      <vt:lpstr>Method Overloading</vt:lpstr>
      <vt:lpstr>Example</vt:lpstr>
      <vt:lpstr>Method Overriding</vt:lpstr>
      <vt:lpstr>Example</vt:lpstr>
      <vt:lpstr>Exercise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Syed Hassan</cp:lastModifiedBy>
  <cp:revision>218</cp:revision>
  <dcterms:created xsi:type="dcterms:W3CDTF">2019-01-21T07:30:30Z</dcterms:created>
  <dcterms:modified xsi:type="dcterms:W3CDTF">2021-06-06T06:18:23Z</dcterms:modified>
</cp:coreProperties>
</file>